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714"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05DCB-659C-462B-B486-0F4E847DFF1E}"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D28DA-01BA-4B47-A708-E2CE7B30EF3E}" type="slidenum">
              <a:rPr lang="zh-CN" altLang="en-US" smtClean="0"/>
              <a:t>‹#›</a:t>
            </a:fld>
            <a:endParaRPr lang="zh-CN" altLang="en-US"/>
          </a:p>
        </p:txBody>
      </p:sp>
    </p:spTree>
    <p:extLst>
      <p:ext uri="{BB962C8B-B14F-4D97-AF65-F5344CB8AC3E}">
        <p14:creationId xmlns:p14="http://schemas.microsoft.com/office/powerpoint/2010/main" val="2179867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E2E2E5"/>
                </a:solidFill>
                <a:effectLst/>
                <a:highlight>
                  <a:srgbClr val="1A3059"/>
                </a:highlight>
                <a:latin typeface="Google Sans"/>
              </a:rPr>
              <a:t>车底爆炸物检测装置新产品开发流程</a:t>
            </a:r>
          </a:p>
          <a:p>
            <a:pPr algn="l"/>
            <a:r>
              <a:rPr lang="zh-CN" altLang="en-US" b="0" i="0" dirty="0">
                <a:solidFill>
                  <a:srgbClr val="E2E2E5"/>
                </a:solidFill>
                <a:effectLst/>
                <a:highlight>
                  <a:srgbClr val="1A3059"/>
                </a:highlight>
                <a:latin typeface="Google Sans Text"/>
              </a:rPr>
              <a:t>为了确保新产品的成功开发和推广，车底爆炸物检测装置需要遵循一个系统化的流程：</a:t>
            </a:r>
          </a:p>
          <a:p>
            <a:pPr algn="l"/>
            <a:r>
              <a:rPr lang="zh-CN" altLang="en-US" b="1" i="0" dirty="0">
                <a:solidFill>
                  <a:srgbClr val="E2E2E5"/>
                </a:solidFill>
                <a:effectLst/>
                <a:highlight>
                  <a:srgbClr val="1A3059"/>
                </a:highlight>
                <a:latin typeface="Google Sans Text"/>
              </a:rPr>
              <a:t>一、市场调研和需求分析</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市场趋势分析</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研究车底爆炸物检测装置的市场现状、发展趋势、竞争格局，以及潜在的市场需求。</a:t>
            </a:r>
          </a:p>
          <a:p>
            <a:pPr algn="l">
              <a:buFont typeface="+mj-lt"/>
              <a:buAutoNum type="arabicPeriod"/>
            </a:pPr>
            <a:r>
              <a:rPr lang="zh-CN" altLang="en-US" b="1" i="0" dirty="0">
                <a:solidFill>
                  <a:srgbClr val="E2E2E5"/>
                </a:solidFill>
                <a:effectLst/>
                <a:highlight>
                  <a:srgbClr val="1A3059"/>
                </a:highlight>
                <a:latin typeface="Google Sans Text"/>
              </a:rPr>
              <a:t>用户需求调研</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深入了解用户的痛点和需求，包括检测精度、速度、易用性、成本等方面。</a:t>
            </a:r>
          </a:p>
          <a:p>
            <a:pPr algn="l">
              <a:buFont typeface="+mj-lt"/>
              <a:buAutoNum type="arabicPeriod"/>
            </a:pPr>
            <a:r>
              <a:rPr lang="zh-CN" altLang="en-US" b="1" i="0" dirty="0">
                <a:solidFill>
                  <a:srgbClr val="E2E2E5"/>
                </a:solidFill>
                <a:effectLst/>
                <a:highlight>
                  <a:srgbClr val="1A3059"/>
                </a:highlight>
                <a:latin typeface="Google Sans Text"/>
              </a:rPr>
              <a:t>技术发展分析</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关注相关技术的最新进展，例如传感器技术、图像识别技术、人工智能技术等，寻找技术突破点。</a:t>
            </a:r>
          </a:p>
          <a:p>
            <a:pPr algn="l"/>
            <a:r>
              <a:rPr lang="zh-CN" altLang="en-US" b="1" i="0" dirty="0">
                <a:solidFill>
                  <a:srgbClr val="E2E2E5"/>
                </a:solidFill>
                <a:effectLst/>
                <a:highlight>
                  <a:srgbClr val="1A3059"/>
                </a:highlight>
                <a:latin typeface="Google Sans Text"/>
              </a:rPr>
              <a:t>二、产品概念设计</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确定产品功能和性能指标</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根据市场需求和技术可行性，明确产品的核心功能、性能指标和技术参数。</a:t>
            </a:r>
          </a:p>
          <a:p>
            <a:pPr algn="l">
              <a:buFont typeface="+mj-lt"/>
              <a:buAutoNum type="arabicPeriod"/>
            </a:pPr>
            <a:r>
              <a:rPr lang="zh-CN" altLang="en-US" b="1" i="0" dirty="0">
                <a:solidFill>
                  <a:srgbClr val="E2E2E5"/>
                </a:solidFill>
                <a:effectLst/>
                <a:highlight>
                  <a:srgbClr val="1A3059"/>
                </a:highlight>
                <a:latin typeface="Google Sans Text"/>
              </a:rPr>
              <a:t>选择技术路线</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评估不同技术方案的优缺点，选择最适合的技术路线，例如基于</a:t>
            </a:r>
            <a:r>
              <a:rPr lang="en-US" altLang="zh-CN" b="0" i="0" dirty="0">
                <a:solidFill>
                  <a:srgbClr val="E2E2E5"/>
                </a:solidFill>
                <a:effectLst/>
                <a:highlight>
                  <a:srgbClr val="1A3059"/>
                </a:highlight>
                <a:latin typeface="Google Sans Text"/>
              </a:rPr>
              <a:t>X</a:t>
            </a:r>
            <a:r>
              <a:rPr lang="zh-CN" altLang="en-US" b="0" i="0" dirty="0">
                <a:solidFill>
                  <a:srgbClr val="E2E2E5"/>
                </a:solidFill>
                <a:effectLst/>
                <a:highlight>
                  <a:srgbClr val="1A3059"/>
                </a:highlight>
                <a:latin typeface="Google Sans Text"/>
              </a:rPr>
              <a:t>射线、毫米波、超声波等技术的方案。</a:t>
            </a:r>
          </a:p>
          <a:p>
            <a:pPr algn="l">
              <a:buFont typeface="+mj-lt"/>
              <a:buAutoNum type="arabicPeriod"/>
            </a:pPr>
            <a:r>
              <a:rPr lang="zh-CN" altLang="en-US" b="1" i="0" dirty="0">
                <a:solidFill>
                  <a:srgbClr val="E2E2E5"/>
                </a:solidFill>
                <a:effectLst/>
                <a:highlight>
                  <a:srgbClr val="1A3059"/>
                </a:highlight>
                <a:latin typeface="Google Sans Text"/>
              </a:rPr>
              <a:t>进行概念验证</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通过仿真、实验等手段验证产品概念的可行性。</a:t>
            </a:r>
          </a:p>
          <a:p>
            <a:pPr algn="l"/>
            <a:r>
              <a:rPr lang="zh-CN" altLang="en-US" b="1" i="0" dirty="0">
                <a:solidFill>
                  <a:srgbClr val="E2E2E5"/>
                </a:solidFill>
                <a:effectLst/>
                <a:highlight>
                  <a:srgbClr val="1A3059"/>
                </a:highlight>
                <a:latin typeface="Google Sans Text"/>
              </a:rPr>
              <a:t>三、产品详细设计</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系统设计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确定系统的总体架构、硬件和软件组成，以及各个模块的功能和接口。</a:t>
            </a:r>
          </a:p>
          <a:p>
            <a:pPr algn="l">
              <a:buFont typeface="+mj-lt"/>
              <a:buAutoNum type="arabicPeriod"/>
            </a:pPr>
            <a:r>
              <a:rPr lang="zh-CN" altLang="en-US" b="1" i="0" dirty="0">
                <a:solidFill>
                  <a:srgbClr val="E2E2E5"/>
                </a:solidFill>
                <a:effectLst/>
                <a:highlight>
                  <a:srgbClr val="1A3059"/>
                </a:highlight>
                <a:latin typeface="Google Sans Text"/>
              </a:rPr>
              <a:t>硬件设计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进行电路设计、机械设计、结构设计等，并选择合适的元器件。</a:t>
            </a:r>
          </a:p>
          <a:p>
            <a:pPr algn="l">
              <a:buFont typeface="+mj-lt"/>
              <a:buAutoNum type="arabicPeriod"/>
            </a:pPr>
            <a:r>
              <a:rPr lang="zh-CN" altLang="en-US" b="1" i="0" dirty="0">
                <a:solidFill>
                  <a:srgbClr val="E2E2E5"/>
                </a:solidFill>
                <a:effectLst/>
                <a:highlight>
                  <a:srgbClr val="1A3059"/>
                </a:highlight>
                <a:latin typeface="Google Sans Text"/>
              </a:rPr>
              <a:t>软件设计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开发图像处理算法、目标识别算法、控制算法等，并进行软件编码和测试。</a:t>
            </a:r>
          </a:p>
          <a:p>
            <a:pPr algn="l"/>
            <a:r>
              <a:rPr lang="zh-CN" altLang="en-US" b="1" i="0" dirty="0">
                <a:solidFill>
                  <a:srgbClr val="E2E2E5"/>
                </a:solidFill>
                <a:effectLst/>
                <a:highlight>
                  <a:srgbClr val="1A3059"/>
                </a:highlight>
                <a:latin typeface="Google Sans Text"/>
              </a:rPr>
              <a:t>四、产品原型制作和测试</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制作产品原型</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根据设计方案制作产品原型，包括硬件组装和软件调试。</a:t>
            </a:r>
          </a:p>
          <a:p>
            <a:pPr algn="l">
              <a:buFont typeface="+mj-lt"/>
              <a:buAutoNum type="arabicPeriod"/>
            </a:pPr>
            <a:r>
              <a:rPr lang="zh-CN" altLang="en-US" b="1" i="0" dirty="0">
                <a:solidFill>
                  <a:srgbClr val="E2E2E5"/>
                </a:solidFill>
                <a:effectLst/>
                <a:highlight>
                  <a:srgbClr val="1A3059"/>
                </a:highlight>
                <a:latin typeface="Google Sans Text"/>
              </a:rPr>
              <a:t>进行功能测试</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验证产品的各项功能是否符合设计要求。</a:t>
            </a:r>
          </a:p>
          <a:p>
            <a:pPr algn="l">
              <a:buFont typeface="+mj-lt"/>
              <a:buAutoNum type="arabicPeriod"/>
            </a:pPr>
            <a:r>
              <a:rPr lang="zh-CN" altLang="en-US" b="1" i="0" dirty="0">
                <a:solidFill>
                  <a:srgbClr val="E2E2E5"/>
                </a:solidFill>
                <a:effectLst/>
                <a:highlight>
                  <a:srgbClr val="1A3059"/>
                </a:highlight>
                <a:latin typeface="Google Sans Text"/>
              </a:rPr>
              <a:t>进行性能测试</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测试产品的检测精度、速度、稳定性等性能指标。</a:t>
            </a:r>
          </a:p>
          <a:p>
            <a:pPr algn="l">
              <a:buFont typeface="+mj-lt"/>
              <a:buAutoNum type="arabicPeriod"/>
            </a:pPr>
            <a:r>
              <a:rPr lang="zh-CN" altLang="en-US" b="1" i="0" dirty="0">
                <a:solidFill>
                  <a:srgbClr val="E2E2E5"/>
                </a:solidFill>
                <a:effectLst/>
                <a:highlight>
                  <a:srgbClr val="1A3059"/>
                </a:highlight>
                <a:latin typeface="Google Sans Text"/>
              </a:rPr>
              <a:t>进行环境测试</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模拟各种环境条件，测试产品的可靠性和适应性。</a:t>
            </a:r>
          </a:p>
          <a:p>
            <a:pPr algn="l"/>
            <a:r>
              <a:rPr lang="zh-CN" altLang="en-US" b="1" i="0" dirty="0">
                <a:solidFill>
                  <a:srgbClr val="E2E2E5"/>
                </a:solidFill>
                <a:effectLst/>
                <a:highlight>
                  <a:srgbClr val="1A3059"/>
                </a:highlight>
                <a:latin typeface="Google Sans Text"/>
              </a:rPr>
              <a:t>五、产品定型和量产</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优化设计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根据测试结果，对产品设计进行优化改进。</a:t>
            </a:r>
          </a:p>
          <a:p>
            <a:pPr algn="l">
              <a:buFont typeface="+mj-lt"/>
              <a:buAutoNum type="arabicPeriod"/>
            </a:pPr>
            <a:r>
              <a:rPr lang="zh-CN" altLang="en-US" b="1" i="0" dirty="0">
                <a:solidFill>
                  <a:srgbClr val="E2E2E5"/>
                </a:solidFill>
                <a:effectLst/>
                <a:highlight>
                  <a:srgbClr val="1A3059"/>
                </a:highlight>
                <a:latin typeface="Google Sans Text"/>
              </a:rPr>
              <a:t>确定生产工艺</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选择合适的生产工艺和设备，并进行试生产。</a:t>
            </a:r>
          </a:p>
          <a:p>
            <a:pPr algn="l">
              <a:buFont typeface="+mj-lt"/>
              <a:buAutoNum type="arabicPeriod"/>
            </a:pPr>
            <a:r>
              <a:rPr lang="zh-CN" altLang="en-US" b="1" i="0" dirty="0">
                <a:solidFill>
                  <a:srgbClr val="E2E2E5"/>
                </a:solidFill>
                <a:effectLst/>
                <a:highlight>
                  <a:srgbClr val="1A3059"/>
                </a:highlight>
                <a:latin typeface="Google Sans Text"/>
              </a:rPr>
              <a:t>建立质量控制体系</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确保产品质量符合相关标准和要求。</a:t>
            </a:r>
          </a:p>
          <a:p>
            <a:pPr algn="l">
              <a:buFont typeface="+mj-lt"/>
              <a:buAutoNum type="arabicPeriod"/>
            </a:pPr>
            <a:r>
              <a:rPr lang="zh-CN" altLang="en-US" b="1" i="0" dirty="0">
                <a:solidFill>
                  <a:srgbClr val="E2E2E5"/>
                </a:solidFill>
                <a:effectLst/>
                <a:highlight>
                  <a:srgbClr val="1A3059"/>
                </a:highlight>
                <a:latin typeface="Google Sans Text"/>
              </a:rPr>
              <a:t>进行批量生产</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组织生产线进行批量生产，并进行质量控制。</a:t>
            </a:r>
          </a:p>
          <a:p>
            <a:pPr algn="l"/>
            <a:r>
              <a:rPr lang="zh-CN" altLang="en-US" b="1" i="0" dirty="0">
                <a:solidFill>
                  <a:srgbClr val="E2E2E5"/>
                </a:solidFill>
                <a:effectLst/>
                <a:highlight>
                  <a:srgbClr val="1A3059"/>
                </a:highlight>
                <a:latin typeface="Google Sans Text"/>
              </a:rPr>
              <a:t>六、产品推广和销售</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市场推广</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制定市场推广策略，通过各种渠道宣传推广产品。</a:t>
            </a:r>
          </a:p>
          <a:p>
            <a:pPr algn="l">
              <a:buFont typeface="+mj-lt"/>
              <a:buAutoNum type="arabicPeriod"/>
            </a:pPr>
            <a:r>
              <a:rPr lang="zh-CN" altLang="en-US" b="1" i="0" dirty="0">
                <a:solidFill>
                  <a:srgbClr val="E2E2E5"/>
                </a:solidFill>
                <a:effectLst/>
                <a:highlight>
                  <a:srgbClr val="1A3059"/>
                </a:highlight>
                <a:latin typeface="Google Sans Text"/>
              </a:rPr>
              <a:t>销售渠道建立</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建立销售渠道，包括线上和线下渠道。</a:t>
            </a:r>
          </a:p>
          <a:p>
            <a:pPr algn="l">
              <a:buFont typeface="+mj-lt"/>
              <a:buAutoNum type="arabicPeriod"/>
            </a:pPr>
            <a:r>
              <a:rPr lang="zh-CN" altLang="en-US" b="1" i="0" dirty="0">
                <a:solidFill>
                  <a:srgbClr val="E2E2E5"/>
                </a:solidFill>
                <a:effectLst/>
                <a:highlight>
                  <a:srgbClr val="1A3059"/>
                </a:highlight>
                <a:latin typeface="Google Sans Text"/>
              </a:rPr>
              <a:t>售后服务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提供完善的售后服务，包括技术支持、维修保养等。</a:t>
            </a:r>
          </a:p>
          <a:p>
            <a:pPr algn="l"/>
            <a:r>
              <a:rPr lang="zh-CN" altLang="en-US" b="1" i="0" dirty="0">
                <a:solidFill>
                  <a:srgbClr val="E2E2E5"/>
                </a:solidFill>
                <a:effectLst/>
                <a:highlight>
                  <a:srgbClr val="1A3059"/>
                </a:highlight>
                <a:latin typeface="Google Sans Text"/>
              </a:rPr>
              <a:t>七、持续改进</a:t>
            </a:r>
            <a:endParaRPr lang="zh-CN" altLang="en-US" b="0" i="0" dirty="0">
              <a:solidFill>
                <a:srgbClr val="E2E2E5"/>
              </a:solidFill>
              <a:effectLst/>
              <a:highlight>
                <a:srgbClr val="1A3059"/>
              </a:highlight>
              <a:latin typeface="Google Sans Text"/>
            </a:endParaRPr>
          </a:p>
          <a:p>
            <a:pPr algn="l">
              <a:buFont typeface="+mj-lt"/>
              <a:buAutoNum type="arabicPeriod"/>
            </a:pPr>
            <a:r>
              <a:rPr lang="zh-CN" altLang="en-US" b="1" i="0" dirty="0">
                <a:solidFill>
                  <a:srgbClr val="E2E2E5"/>
                </a:solidFill>
                <a:effectLst/>
                <a:highlight>
                  <a:srgbClr val="1A3059"/>
                </a:highlight>
                <a:latin typeface="Google Sans Text"/>
              </a:rPr>
              <a:t>收集用户反馈</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收集用户对产品的意见和建议，并进行分析。</a:t>
            </a:r>
          </a:p>
          <a:p>
            <a:pPr algn="l">
              <a:buFont typeface="+mj-lt"/>
              <a:buAutoNum type="arabicPeriod"/>
            </a:pPr>
            <a:r>
              <a:rPr lang="zh-CN" altLang="en-US" b="1" i="0" dirty="0">
                <a:solidFill>
                  <a:srgbClr val="E2E2E5"/>
                </a:solidFill>
                <a:effectLst/>
                <a:highlight>
                  <a:srgbClr val="1A3059"/>
                </a:highlight>
                <a:latin typeface="Google Sans Text"/>
              </a:rPr>
              <a:t>改进产品设计</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根据用户反馈和市场需求，持续改进产品设计和性能。</a:t>
            </a:r>
          </a:p>
          <a:p>
            <a:pPr algn="l">
              <a:buFont typeface="+mj-lt"/>
              <a:buAutoNum type="arabicPeriod"/>
            </a:pPr>
            <a:r>
              <a:rPr lang="zh-CN" altLang="en-US" b="1" i="0" dirty="0">
                <a:solidFill>
                  <a:srgbClr val="E2E2E5"/>
                </a:solidFill>
                <a:effectLst/>
                <a:highlight>
                  <a:srgbClr val="1A3059"/>
                </a:highlight>
                <a:latin typeface="Google Sans Text"/>
              </a:rPr>
              <a:t>开发新功能</a:t>
            </a:r>
            <a:r>
              <a:rPr lang="en-US" altLang="zh-CN" b="1" i="0" dirty="0">
                <a:solidFill>
                  <a:srgbClr val="E2E2E5"/>
                </a:solidFill>
                <a:effectLst/>
                <a:highlight>
                  <a:srgbClr val="1A3059"/>
                </a:highlight>
                <a:latin typeface="Google Sans Text"/>
              </a:rPr>
              <a:t>:</a:t>
            </a:r>
            <a:r>
              <a:rPr lang="zh-CN" altLang="en-US" b="0" i="0" dirty="0">
                <a:solidFill>
                  <a:srgbClr val="E2E2E5"/>
                </a:solidFill>
                <a:effectLst/>
                <a:highlight>
                  <a:srgbClr val="1A3059"/>
                </a:highlight>
                <a:latin typeface="Google Sans Text"/>
              </a:rPr>
              <a:t> 研究新技术和新应用，开发新功能和新产品。</a:t>
            </a:r>
          </a:p>
          <a:p>
            <a:pPr algn="l"/>
            <a:r>
              <a:rPr lang="zh-CN" altLang="en-US" b="1" i="0" dirty="0">
                <a:solidFill>
                  <a:srgbClr val="E2E2E5"/>
                </a:solidFill>
                <a:effectLst/>
                <a:highlight>
                  <a:srgbClr val="1A3059"/>
                </a:highlight>
                <a:latin typeface="Google Sans Text"/>
              </a:rPr>
              <a:t>注意事项</a:t>
            </a:r>
            <a:r>
              <a:rPr lang="en-US" altLang="zh-CN" b="1" i="0" dirty="0">
                <a:solidFill>
                  <a:srgbClr val="E2E2E5"/>
                </a:solidFill>
                <a:effectLst/>
                <a:highlight>
                  <a:srgbClr val="1A3059"/>
                </a:highlight>
                <a:latin typeface="Google Sans Text"/>
              </a:rPr>
              <a:t>:</a:t>
            </a:r>
            <a:endParaRPr lang="zh-CN" altLang="en-US" b="0" i="0" dirty="0">
              <a:solidFill>
                <a:srgbClr val="E2E2E5"/>
              </a:solidFill>
              <a:effectLst/>
              <a:highlight>
                <a:srgbClr val="1A3059"/>
              </a:highlight>
              <a:latin typeface="Google Sans Text"/>
            </a:endParaRPr>
          </a:p>
          <a:p>
            <a:pPr algn="l">
              <a:buFont typeface="Arial" panose="020B0604020202020204" pitchFamily="34" charset="0"/>
              <a:buChar char="•"/>
            </a:pPr>
            <a:r>
              <a:rPr lang="zh-CN" altLang="en-US" b="0" i="0" dirty="0">
                <a:solidFill>
                  <a:srgbClr val="E2E2E5"/>
                </a:solidFill>
                <a:effectLst/>
                <a:highlight>
                  <a:srgbClr val="1A3059"/>
                </a:highlight>
                <a:latin typeface="Google Sans Text"/>
              </a:rPr>
              <a:t>在整个开发过程中，需要注重安全性和可靠性，确保产品能够有效地检测爆炸物，并避免误报和漏报。</a:t>
            </a:r>
          </a:p>
          <a:p>
            <a:pPr algn="l">
              <a:buFont typeface="Arial" panose="020B0604020202020204" pitchFamily="34" charset="0"/>
              <a:buChar char="•"/>
            </a:pPr>
            <a:r>
              <a:rPr lang="zh-CN" altLang="en-US" b="0" i="0" dirty="0">
                <a:solidFill>
                  <a:srgbClr val="E2E2E5"/>
                </a:solidFill>
                <a:effectLst/>
                <a:highlight>
                  <a:srgbClr val="1A3059"/>
                </a:highlight>
                <a:latin typeface="Google Sans Text"/>
              </a:rPr>
              <a:t>需要关注成本控制，选择合适的技术方案和元器件，降低生产成本。</a:t>
            </a:r>
          </a:p>
          <a:p>
            <a:pPr algn="l">
              <a:buFont typeface="Arial" panose="020B0604020202020204" pitchFamily="34" charset="0"/>
              <a:buChar char="•"/>
            </a:pPr>
            <a:r>
              <a:rPr lang="zh-CN" altLang="en-US" b="0" i="0" dirty="0">
                <a:solidFill>
                  <a:srgbClr val="E2E2E5"/>
                </a:solidFill>
                <a:effectLst/>
                <a:highlight>
                  <a:srgbClr val="1A3059"/>
                </a:highlight>
                <a:latin typeface="Google Sans Text"/>
              </a:rPr>
              <a:t>需要遵守相关法律法规，确保产品的合法性和合规性。</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7E11EC-7DF4-422A-B424-7851BEC9D23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47905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一、立项依据及目标</a:t>
            </a:r>
            <a:endParaRPr lang="en-US" altLang="zh-CN" dirty="0"/>
          </a:p>
          <a:p>
            <a:r>
              <a:rPr lang="zh-CN" altLang="en-US" sz="1200" b="0" dirty="0">
                <a:solidFill>
                  <a:srgbClr val="FF0000"/>
                </a:solidFill>
                <a:latin typeface="微软雅黑" panose="020B0503020204020204" pitchFamily="34" charset="-122"/>
                <a:ea typeface="微软雅黑" panose="020B0503020204020204" pitchFamily="34" charset="-122"/>
              </a:rPr>
              <a:t>王小洪部长</a:t>
            </a:r>
            <a:r>
              <a:rPr lang="zh-CN" altLang="en-US" sz="1200" b="0" dirty="0">
                <a:solidFill>
                  <a:srgbClr val="1F4E79"/>
                </a:solidFill>
                <a:latin typeface="微软雅黑" panose="020B0503020204020204" pitchFamily="34" charset="-122"/>
                <a:ea typeface="微软雅黑" panose="020B0503020204020204" pitchFamily="34" charset="-122"/>
              </a:rPr>
              <a:t>在成都世界大学生运动会安保检查工作中发现车底检查仍然依靠人工判图，要求</a:t>
            </a:r>
            <a:r>
              <a:rPr lang="zh-CN" altLang="en-US" sz="1200" b="0" dirty="0">
                <a:solidFill>
                  <a:srgbClr val="FF0000"/>
                </a:solidFill>
                <a:latin typeface="微软雅黑" panose="020B0503020204020204" pitchFamily="34" charset="-122"/>
                <a:ea typeface="微软雅黑" panose="020B0503020204020204" pitchFamily="34" charset="-122"/>
              </a:rPr>
              <a:t>提升车底检查的智能化水平。</a:t>
            </a:r>
            <a:endParaRPr lang="en-US" altLang="zh-CN" sz="1200" b="0" dirty="0">
              <a:solidFill>
                <a:srgbClr val="FF0000"/>
              </a:solidFill>
              <a:latin typeface="微软雅黑" panose="020B0503020204020204" pitchFamily="34" charset="-122"/>
              <a:ea typeface="微软雅黑" panose="020B0503020204020204" pitchFamily="34" charset="-122"/>
            </a:endParaRPr>
          </a:p>
          <a:p>
            <a:pPr marL="0" marR="0" lvl="0" indent="0" algn="l" defTabSz="914277" rtl="0" eaLnBrk="1" fontAlgn="auto" latinLnBrk="0" hangingPunct="1">
              <a:lnSpc>
                <a:spcPct val="100000"/>
              </a:lnSpc>
              <a:spcBef>
                <a:spcPts val="0"/>
              </a:spcBef>
              <a:spcAft>
                <a:spcPts val="0"/>
              </a:spcAft>
              <a:buClrTx/>
              <a:buSzTx/>
              <a:buFontTx/>
              <a:buNone/>
              <a:tabLst/>
              <a:defRPr/>
            </a:pPr>
            <a:r>
              <a:rPr lang="zh-CN" altLang="en-US" sz="1200" b="0" dirty="0">
                <a:solidFill>
                  <a:srgbClr val="1F4E79"/>
                </a:solidFill>
                <a:latin typeface="微软雅黑" panose="020B0503020204020204" pitchFamily="34" charset="-122"/>
                <a:ea typeface="微软雅黑" panose="020B0503020204020204" pitchFamily="34" charset="-122"/>
              </a:rPr>
              <a:t>特勤局</a:t>
            </a:r>
            <a:r>
              <a:rPr lang="zh-CN" altLang="en-US" sz="1200" b="0" dirty="0">
                <a:solidFill>
                  <a:srgbClr val="FF0000"/>
                </a:solidFill>
                <a:latin typeface="微软雅黑" panose="020B0503020204020204" pitchFamily="34" charset="-122"/>
                <a:ea typeface="微软雅黑" panose="020B0503020204020204" pitchFamily="34" charset="-122"/>
              </a:rPr>
              <a:t>王志忠局长</a:t>
            </a:r>
            <a:r>
              <a:rPr lang="zh-CN" altLang="en-US" sz="1200" b="0" dirty="0">
                <a:solidFill>
                  <a:srgbClr val="1F4E79"/>
                </a:solidFill>
                <a:latin typeface="微软雅黑" panose="020B0503020204020204" pitchFamily="34" charset="-122"/>
                <a:ea typeface="微软雅黑" panose="020B0503020204020204" pitchFamily="34" charset="-122"/>
              </a:rPr>
              <a:t>要求尽快落实，要在</a:t>
            </a:r>
            <a:r>
              <a:rPr lang="zh-CN" altLang="en-US" sz="1200" b="0" dirty="0">
                <a:solidFill>
                  <a:srgbClr val="FF0000"/>
                </a:solidFill>
                <a:latin typeface="微软雅黑" panose="020B0503020204020204" pitchFamily="34" charset="-122"/>
                <a:ea typeface="微软雅黑" panose="020B0503020204020204" pitchFamily="34" charset="-122"/>
              </a:rPr>
              <a:t>明年两会安保</a:t>
            </a:r>
            <a:r>
              <a:rPr lang="zh-CN" altLang="en-US" sz="1200" b="0" dirty="0">
                <a:solidFill>
                  <a:srgbClr val="1F4E79"/>
                </a:solidFill>
                <a:latin typeface="微软雅黑" panose="020B0503020204020204" pitchFamily="34" charset="-122"/>
                <a:ea typeface="微软雅黑" panose="020B0503020204020204" pitchFamily="34" charset="-122"/>
              </a:rPr>
              <a:t>工作中实战应用。</a:t>
            </a:r>
            <a:endParaRPr lang="en-US" altLang="zh-CN" sz="1200" b="0" dirty="0">
              <a:solidFill>
                <a:srgbClr val="FF0000"/>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416556-AD57-466F-A87F-E213B808A3F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1527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EF611-CFD2-3AD8-7C44-5275DE452D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3193BE6-D083-D008-84AF-50847BE155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70A09D-6119-3C09-7BE0-D3908E86AD98}"/>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C034A28D-A850-1442-0A31-DD88C803CE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D27137-41DC-B7C8-E349-88F3690E16CD}"/>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219996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2BEE37-B8E0-2CC7-C8D4-F29F792C5E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8435CD-DF8E-641B-EDBF-49B61BEF9B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111727-7564-7FB0-8D3A-8048B8E3E692}"/>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D7F185C9-AC9B-A73E-B873-997080200A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1C73F2-B046-4B6A-1D36-1F30982A87F4}"/>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253541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8C69307-278A-B504-E97B-948E6742B5D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A4151F-DF2F-7CFF-8A05-55C54CD13D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9C7D0C-3A4C-5235-AC6E-A8C3CA924DF0}"/>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08C85545-D586-A811-9AEA-9FC1D44492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8625AA-452F-DB1F-CE34-1CD012AABF9C}"/>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40194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FF526-F065-2B57-E6CB-A71D58D9FB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A920C5-4C61-F7B6-1FF8-EBFA4BCEF1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7CE2B9-8BBA-60D5-64B9-72D8879DCF6A}"/>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641CD4F5-863F-CE49-42F7-814AA7FD1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BE8D8A-4952-3D7F-FAFC-23269439D50C}"/>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80815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9475F-F28A-D6B9-A97A-29F2BA35881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7821799-9B75-EB31-23E4-845D96B10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FCFA8BA-F6DD-EF4C-0338-23D850311C01}"/>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E252AD16-F38D-B92D-58BC-8C5596F991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FD1B36-639B-7527-2B19-C725AAFD445D}"/>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2834330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852B4-B65D-F78C-9A33-FC2F9375D4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6AAA16-0F52-2C84-B4BC-0E4152CF03F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1EA247B-F576-CEC6-04B7-23BE262137E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631FEAD-957F-C62F-1298-5C59C11A931A}"/>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6" name="页脚占位符 5">
            <a:extLst>
              <a:ext uri="{FF2B5EF4-FFF2-40B4-BE49-F238E27FC236}">
                <a16:creationId xmlns:a16="http://schemas.microsoft.com/office/drawing/2014/main" id="{46C9D052-EC70-E986-BCD8-326AF518BC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EB0598-16D5-9D8D-97F3-3AA8B09B6CDD}"/>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297640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3E923-C464-1F62-DA7D-8F4D347C8D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8EBE0D-DE8F-6565-2F03-BD27595EB8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61239E-1CB8-E636-4F9A-E823EE2D18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EC15794-4EE2-80B3-5650-879D27AF0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0980567-6B4F-C551-DC1B-8C85EB7F112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71D259E-4BB0-02B9-6F75-D185D80CBC80}"/>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8" name="页脚占位符 7">
            <a:extLst>
              <a:ext uri="{FF2B5EF4-FFF2-40B4-BE49-F238E27FC236}">
                <a16:creationId xmlns:a16="http://schemas.microsoft.com/office/drawing/2014/main" id="{6304281C-7B49-9AFB-4B2F-EA345DE8B1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03577C-E4E8-EFF7-C09C-92A50E59D343}"/>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265318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263F3-9514-AD69-9588-6DF8C4F7A3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A251E8D-135A-5745-FAFE-B932EE113F9A}"/>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4" name="页脚占位符 3">
            <a:extLst>
              <a:ext uri="{FF2B5EF4-FFF2-40B4-BE49-F238E27FC236}">
                <a16:creationId xmlns:a16="http://schemas.microsoft.com/office/drawing/2014/main" id="{2A58FD83-2613-79FC-35B8-4850CECE0D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1F26A7-D3CB-2416-D812-F3BF9A487BFF}"/>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316209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915CB8-87FD-689B-69BE-B0F98DC98F11}"/>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3" name="页脚占位符 2">
            <a:extLst>
              <a:ext uri="{FF2B5EF4-FFF2-40B4-BE49-F238E27FC236}">
                <a16:creationId xmlns:a16="http://schemas.microsoft.com/office/drawing/2014/main" id="{CB99E6FC-0C76-38C0-1975-B7B95F9ED49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47A87F-9D98-7E48-936A-3FEB4915089E}"/>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376640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64505-17A5-62E1-B3EA-A86C55D5CD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75972E0-7D96-6200-A195-3431E392C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4900AA-96C2-00A5-9AB4-5252FF98A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88DB57-E8C2-1F88-F1A8-C50D26A2157E}"/>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6" name="页脚占位符 5">
            <a:extLst>
              <a:ext uri="{FF2B5EF4-FFF2-40B4-BE49-F238E27FC236}">
                <a16:creationId xmlns:a16="http://schemas.microsoft.com/office/drawing/2014/main" id="{AA3CAAAF-C841-AB5A-AD86-A8E3244269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CD9853-EFD0-9D15-ABFB-2F06474FD071}"/>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25651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0BE56-E774-68A2-2BB0-3BD1925F58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B94A8B-C201-F513-D01C-69C523806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C1A46A-DBAA-E6AB-7EA7-1720FE494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B7AE14-63C1-5AB0-F114-508F1746BB9C}"/>
              </a:ext>
            </a:extLst>
          </p:cNvPr>
          <p:cNvSpPr>
            <a:spLocks noGrp="1"/>
          </p:cNvSpPr>
          <p:nvPr>
            <p:ph type="dt" sz="half" idx="10"/>
          </p:nvPr>
        </p:nvSpPr>
        <p:spPr/>
        <p:txBody>
          <a:bodyPr/>
          <a:lstStyle/>
          <a:p>
            <a:fld id="{342BB9F0-E84D-4FFC-8DA4-4498A7EAA2A6}" type="datetimeFigureOut">
              <a:rPr lang="zh-CN" altLang="en-US" smtClean="0"/>
              <a:t>2024/5/8</a:t>
            </a:fld>
            <a:endParaRPr lang="zh-CN" altLang="en-US"/>
          </a:p>
        </p:txBody>
      </p:sp>
      <p:sp>
        <p:nvSpPr>
          <p:cNvPr id="6" name="页脚占位符 5">
            <a:extLst>
              <a:ext uri="{FF2B5EF4-FFF2-40B4-BE49-F238E27FC236}">
                <a16:creationId xmlns:a16="http://schemas.microsoft.com/office/drawing/2014/main" id="{5B174492-9C1A-D149-D300-04388BE20A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5CC6AF-6254-129A-DAB3-8BFFDF4D552F}"/>
              </a:ext>
            </a:extLst>
          </p:cNvPr>
          <p:cNvSpPr>
            <a:spLocks noGrp="1"/>
          </p:cNvSpPr>
          <p:nvPr>
            <p:ph type="sldNum" sz="quarter" idx="12"/>
          </p:nvPr>
        </p:nvSpPr>
        <p:spPr/>
        <p:txBody>
          <a:body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2012030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A1A558-7755-A6A9-758C-F3F02019A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D59833E-67B6-597E-135C-1F5F406A8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90FE35-9C0C-6D68-0E3C-557167E73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BB9F0-E84D-4FFC-8DA4-4498A7EAA2A6}"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A7574744-69D4-C664-8F26-B1C87B679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5F05D1-CC17-FA28-8746-E448E0AC8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A0F90-D2A6-4366-8CF8-D67DC9DA4DBD}" type="slidenum">
              <a:rPr lang="zh-CN" altLang="en-US" smtClean="0"/>
              <a:t>‹#›</a:t>
            </a:fld>
            <a:endParaRPr lang="zh-CN" altLang="en-US"/>
          </a:p>
        </p:txBody>
      </p:sp>
    </p:spTree>
    <p:extLst>
      <p:ext uri="{BB962C8B-B14F-4D97-AF65-F5344CB8AC3E}">
        <p14:creationId xmlns:p14="http://schemas.microsoft.com/office/powerpoint/2010/main" val="3489856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AE68CBCC-0C03-03C4-6F3F-1F7B55D15E9D}"/>
              </a:ext>
            </a:extLst>
          </p:cNvPr>
          <p:cNvSpPr/>
          <p:nvPr/>
        </p:nvSpPr>
        <p:spPr>
          <a:xfrm>
            <a:off x="0" y="-1"/>
            <a:ext cx="12192000" cy="6858001"/>
          </a:xfrm>
          <a:prstGeom prst="roundRect">
            <a:avLst>
              <a:gd name="adj" fmla="val 2341"/>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a:extLst>
              <a:ext uri="{FF2B5EF4-FFF2-40B4-BE49-F238E27FC236}">
                <a16:creationId xmlns:a16="http://schemas.microsoft.com/office/drawing/2014/main" id="{64625B41-3B6A-5C8F-4778-C62B4CAD8298}"/>
              </a:ext>
            </a:extLst>
          </p:cNvPr>
          <p:cNvSpPr>
            <a:spLocks noGrp="1"/>
          </p:cNvSpPr>
          <p:nvPr>
            <p:ph type="ctrTitle"/>
          </p:nvPr>
        </p:nvSpPr>
        <p:spPr/>
        <p:txBody>
          <a:bodyPr>
            <a:normAutofit/>
          </a:bodyPr>
          <a:lstStyle/>
          <a:p>
            <a:r>
              <a:rPr lang="en-US" altLang="zh-CN" b="1">
                <a:solidFill>
                  <a:schemeClr val="bg1"/>
                </a:solidFill>
                <a:latin typeface="宋体" panose="02010600030101010101" pitchFamily="2" charset="-122"/>
                <a:ea typeface="宋体" panose="02010600030101010101" pitchFamily="2" charset="-122"/>
              </a:rPr>
              <a:t>Llama 3</a:t>
            </a:r>
            <a:br>
              <a:rPr lang="en-US" altLang="zh-CN" b="1" dirty="0">
                <a:solidFill>
                  <a:schemeClr val="bg1"/>
                </a:solidFill>
                <a:latin typeface="宋体" panose="02010600030101010101" pitchFamily="2" charset="-122"/>
                <a:ea typeface="宋体" panose="02010600030101010101" pitchFamily="2" charset="-122"/>
              </a:rPr>
            </a:br>
            <a:r>
              <a:rPr lang="zh-CN" altLang="en-US" b="1" dirty="0">
                <a:solidFill>
                  <a:schemeClr val="bg1"/>
                </a:solidFill>
                <a:latin typeface="宋体" panose="02010600030101010101" pitchFamily="2" charset="-122"/>
                <a:ea typeface="宋体" panose="02010600030101010101" pitchFamily="2" charset="-122"/>
              </a:rPr>
              <a:t>技术调研报告</a:t>
            </a:r>
          </a:p>
        </p:txBody>
      </p:sp>
      <p:sp>
        <p:nvSpPr>
          <p:cNvPr id="3" name="副标题 2">
            <a:extLst>
              <a:ext uri="{FF2B5EF4-FFF2-40B4-BE49-F238E27FC236}">
                <a16:creationId xmlns:a16="http://schemas.microsoft.com/office/drawing/2014/main" id="{9D601743-386E-28AF-B4FD-C4A3215383E3}"/>
              </a:ext>
            </a:extLst>
          </p:cNvPr>
          <p:cNvSpPr>
            <a:spLocks noGrp="1"/>
          </p:cNvSpPr>
          <p:nvPr>
            <p:ph type="subTitle" idx="1"/>
          </p:nvPr>
        </p:nvSpPr>
        <p:spPr>
          <a:xfrm>
            <a:off x="1524000" y="4333740"/>
            <a:ext cx="9144000" cy="924059"/>
          </a:xfrm>
        </p:spPr>
        <p:txBody>
          <a:bodyPr/>
          <a:lstStyle/>
          <a:p>
            <a:r>
              <a:rPr lang="zh-CN" altLang="en-US" dirty="0">
                <a:solidFill>
                  <a:schemeClr val="bg1"/>
                </a:solidFill>
                <a:latin typeface="楷体" panose="02010609060101010101" pitchFamily="49" charset="-122"/>
                <a:ea typeface="楷体" panose="02010609060101010101" pitchFamily="49" charset="-122"/>
              </a:rPr>
              <a:t>李振邦</a:t>
            </a:r>
          </a:p>
        </p:txBody>
      </p:sp>
    </p:spTree>
    <p:extLst>
      <p:ext uri="{BB962C8B-B14F-4D97-AF65-F5344CB8AC3E}">
        <p14:creationId xmlns:p14="http://schemas.microsoft.com/office/powerpoint/2010/main" val="187951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AB05A44C-643D-1F4F-27F0-C01EB10F32CB}"/>
              </a:ext>
            </a:extLst>
          </p:cNvPr>
          <p:cNvGrpSpPr/>
          <p:nvPr/>
        </p:nvGrpSpPr>
        <p:grpSpPr>
          <a:xfrm>
            <a:off x="0" y="-1"/>
            <a:ext cx="12192000" cy="6858001"/>
            <a:chOff x="0" y="-1"/>
            <a:chExt cx="12192000" cy="6858001"/>
          </a:xfrm>
        </p:grpSpPr>
        <p:sp>
          <p:nvSpPr>
            <p:cNvPr id="3" name="矩形: 圆角 2">
              <a:extLst>
                <a:ext uri="{FF2B5EF4-FFF2-40B4-BE49-F238E27FC236}">
                  <a16:creationId xmlns:a16="http://schemas.microsoft.com/office/drawing/2014/main" id="{2804E2DC-03B0-E7B4-3FD2-9EA9C8E35149}"/>
                </a:ext>
              </a:extLst>
            </p:cNvPr>
            <p:cNvSpPr/>
            <p:nvPr/>
          </p:nvSpPr>
          <p:spPr>
            <a:xfrm>
              <a:off x="0" y="1362270"/>
              <a:ext cx="12192000" cy="5495730"/>
            </a:xfrm>
            <a:prstGeom prst="roundRect">
              <a:avLst>
                <a:gd name="adj" fmla="val 2038"/>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输入为一张正常车底图像和一张查询车底图像，根据匹配算法获得两幅图像之间的局部差异，从而判断异常物的位置。</a:t>
              </a:r>
            </a:p>
          </p:txBody>
        </p:sp>
        <p:sp>
          <p:nvSpPr>
            <p:cNvPr id="5" name="矩形: 圆角 4">
              <a:extLst>
                <a:ext uri="{FF2B5EF4-FFF2-40B4-BE49-F238E27FC236}">
                  <a16:creationId xmlns:a16="http://schemas.microsoft.com/office/drawing/2014/main" id="{3D8A90B7-5AED-ACE3-D4BF-EEA7688C4989}"/>
                </a:ext>
              </a:extLst>
            </p:cNvPr>
            <p:cNvSpPr/>
            <p:nvPr/>
          </p:nvSpPr>
          <p:spPr>
            <a:xfrm>
              <a:off x="0" y="-1"/>
              <a:ext cx="12192000" cy="1268963"/>
            </a:xfrm>
            <a:prstGeom prst="roundRect">
              <a:avLst>
                <a:gd name="adj" fmla="val 11601"/>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标题 1">
              <a:extLst>
                <a:ext uri="{FF2B5EF4-FFF2-40B4-BE49-F238E27FC236}">
                  <a16:creationId xmlns:a16="http://schemas.microsoft.com/office/drawing/2014/main" id="{A861D64E-8BAA-FB76-7093-AC733C0E31CE}"/>
                </a:ext>
              </a:extLst>
            </p:cNvPr>
            <p:cNvSpPr txBox="1">
              <a:spLocks/>
            </p:cNvSpPr>
            <p:nvPr/>
          </p:nvSpPr>
          <p:spPr>
            <a:xfrm>
              <a:off x="5131837" y="326697"/>
              <a:ext cx="1928326" cy="61556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dist" defTabSz="914400" rtl="0" eaLnBrk="1" fontAlgn="auto" latinLnBrk="0" hangingPunct="1">
                <a:lnSpc>
                  <a:spcPct val="90000"/>
                </a:lnSpc>
                <a:spcBef>
                  <a:spcPct val="0"/>
                </a:spcBef>
                <a:spcAft>
                  <a:spcPts val="0"/>
                </a:spcAft>
                <a:buClrTx/>
                <a:buSzTx/>
                <a:buFontTx/>
                <a:buNone/>
                <a:tabLst/>
                <a:defRPr/>
              </a:pPr>
              <a:r>
                <a:rPr kumimoji="0" lang="zh-CN" altLang="en-US" sz="4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j-cs"/>
                </a:rPr>
                <a:t>标题</a:t>
              </a:r>
            </a:p>
          </p:txBody>
        </p:sp>
      </p:grpSp>
    </p:spTree>
    <p:extLst>
      <p:ext uri="{BB962C8B-B14F-4D97-AF65-F5344CB8AC3E}">
        <p14:creationId xmlns:p14="http://schemas.microsoft.com/office/powerpoint/2010/main" val="82975906"/>
      </p:ext>
    </p:extLst>
  </p:cSld>
  <p:clrMapOvr>
    <a:masterClrMapping/>
  </p:clrMapOvr>
  <mc:AlternateContent xmlns:mc="http://schemas.openxmlformats.org/markup-compatibility/2006" xmlns:p14="http://schemas.microsoft.com/office/powerpoint/2010/main">
    <mc:Choice Requires="p14">
      <p:transition p14:dur="10" advClick="0" advTm="46815"/>
    </mc:Choice>
    <mc:Fallback xmlns="">
      <p:transition advClick="0" advTm="46815"/>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650</Words>
  <Application>Microsoft Office PowerPoint</Application>
  <PresentationFormat>宽屏</PresentationFormat>
  <Paragraphs>45</Paragraphs>
  <Slides>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Google Sans</vt:lpstr>
      <vt:lpstr>Google Sans Text</vt:lpstr>
      <vt:lpstr>等线</vt:lpstr>
      <vt:lpstr>等线 Light</vt:lpstr>
      <vt:lpstr>楷体</vt:lpstr>
      <vt:lpstr>宋体</vt:lpstr>
      <vt:lpstr>微软雅黑</vt:lpstr>
      <vt:lpstr>Arial</vt:lpstr>
      <vt:lpstr>Office 主题​​</vt:lpstr>
      <vt:lpstr>Llama 3 技术调研报告</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标题标题标题标题标题标题标题标题</dc:title>
  <dc:creator>Zhenbang Li</dc:creator>
  <cp:lastModifiedBy>Zhenbang Li</cp:lastModifiedBy>
  <cp:revision>9</cp:revision>
  <dcterms:created xsi:type="dcterms:W3CDTF">2024-05-08T00:17:20Z</dcterms:created>
  <dcterms:modified xsi:type="dcterms:W3CDTF">2024-05-08T00:21:28Z</dcterms:modified>
</cp:coreProperties>
</file>