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61" r:id="rId3"/>
    <p:sldId id="714" r:id="rId4"/>
    <p:sldId id="268" r:id="rId5"/>
    <p:sldId id="269" r:id="rId6"/>
    <p:sldId id="270" r:id="rId7"/>
    <p:sldId id="262" r:id="rId8"/>
    <p:sldId id="271" r:id="rId9"/>
    <p:sldId id="272" r:id="rId10"/>
    <p:sldId id="716" r:id="rId11"/>
    <p:sldId id="715" r:id="rId12"/>
    <p:sldId id="281" r:id="rId13"/>
    <p:sldId id="286" r:id="rId14"/>
    <p:sldId id="287" r:id="rId15"/>
    <p:sldId id="288" r:id="rId16"/>
    <p:sldId id="289" r:id="rId17"/>
    <p:sldId id="290" r:id="rId18"/>
    <p:sldId id="291" r:id="rId19"/>
    <p:sldId id="294" r:id="rId20"/>
    <p:sldId id="295" r:id="rId21"/>
    <p:sldId id="296" r:id="rId22"/>
    <p:sldId id="297" r:id="rId23"/>
    <p:sldId id="279" r:id="rId24"/>
    <p:sldId id="273" r:id="rId25"/>
    <p:sldId id="263" r:id="rId26"/>
    <p:sldId id="274" r:id="rId27"/>
    <p:sldId id="275" r:id="rId28"/>
    <p:sldId id="276" r:id="rId29"/>
    <p:sldId id="264" r:id="rId30"/>
    <p:sldId id="277" r:id="rId31"/>
    <p:sldId id="278" r:id="rId32"/>
    <p:sldId id="283" r:id="rId33"/>
    <p:sldId id="293" r:id="rId34"/>
    <p:sldId id="282" r:id="rId35"/>
    <p:sldId id="284" r:id="rId36"/>
    <p:sldId id="285"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17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5337" autoAdjust="0"/>
  </p:normalViewPr>
  <p:slideViewPr>
    <p:cSldViewPr snapToGrid="0">
      <p:cViewPr varScale="1">
        <p:scale>
          <a:sx n="85" d="100"/>
          <a:sy n="85" d="100"/>
        </p:scale>
        <p:origin x="381" y="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32F079-5FA0-4D43-B043-4254BE859003}" type="datetimeFigureOut">
              <a:rPr lang="zh-CN" altLang="en-US" smtClean="0"/>
              <a:t>2024/4/26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7E11EC-7DF4-422A-B424-7851BEC9D236}" type="slidenum">
              <a:rPr lang="zh-CN" altLang="en-US" smtClean="0"/>
              <a:t>‹#›</a:t>
            </a:fld>
            <a:endParaRPr lang="zh-CN" altLang="en-US"/>
          </a:p>
        </p:txBody>
      </p:sp>
    </p:spTree>
    <p:extLst>
      <p:ext uri="{BB962C8B-B14F-4D97-AF65-F5344CB8AC3E}">
        <p14:creationId xmlns:p14="http://schemas.microsoft.com/office/powerpoint/2010/main" val="3572280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E2E2E5"/>
                </a:solidFill>
                <a:effectLst/>
                <a:highlight>
                  <a:srgbClr val="1A3059"/>
                </a:highlight>
                <a:latin typeface="Google Sans"/>
              </a:rPr>
              <a:t>车底爆炸物检测装置新产品开发流程</a:t>
            </a:r>
          </a:p>
          <a:p>
            <a:pPr algn="l"/>
            <a:r>
              <a:rPr lang="zh-CN" altLang="en-US" b="0" i="0" dirty="0">
                <a:solidFill>
                  <a:srgbClr val="E2E2E5"/>
                </a:solidFill>
                <a:effectLst/>
                <a:highlight>
                  <a:srgbClr val="1A3059"/>
                </a:highlight>
                <a:latin typeface="Google Sans Text"/>
              </a:rPr>
              <a:t>为了确保新产品的成功开发和推广，车底爆炸物检测装置需要遵循一个系统化的流程：</a:t>
            </a:r>
          </a:p>
          <a:p>
            <a:pPr algn="l"/>
            <a:r>
              <a:rPr lang="zh-CN" altLang="en-US" b="1" i="0" dirty="0">
                <a:solidFill>
                  <a:srgbClr val="E2E2E5"/>
                </a:solidFill>
                <a:effectLst/>
                <a:highlight>
                  <a:srgbClr val="1A3059"/>
                </a:highlight>
                <a:latin typeface="Google Sans Text"/>
              </a:rPr>
              <a:t>一、市场调研和需求分析</a:t>
            </a:r>
            <a:endParaRPr lang="zh-CN" altLang="en-US" b="0" i="0" dirty="0">
              <a:solidFill>
                <a:srgbClr val="E2E2E5"/>
              </a:solidFill>
              <a:effectLst/>
              <a:highlight>
                <a:srgbClr val="1A3059"/>
              </a:highlight>
              <a:latin typeface="Google Sans Text"/>
            </a:endParaRPr>
          </a:p>
          <a:p>
            <a:pPr algn="l">
              <a:buFont typeface="+mj-lt"/>
              <a:buAutoNum type="arabicPeriod"/>
            </a:pPr>
            <a:r>
              <a:rPr lang="zh-CN" altLang="en-US" b="1" i="0" dirty="0">
                <a:solidFill>
                  <a:srgbClr val="E2E2E5"/>
                </a:solidFill>
                <a:effectLst/>
                <a:highlight>
                  <a:srgbClr val="1A3059"/>
                </a:highlight>
                <a:latin typeface="Google Sans Text"/>
              </a:rPr>
              <a:t>市场趋势分析</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研究车底爆炸物检测装置的市场现状、发展趋势、竞争格局，以及潜在的市场需求。</a:t>
            </a:r>
          </a:p>
          <a:p>
            <a:pPr algn="l">
              <a:buFont typeface="+mj-lt"/>
              <a:buAutoNum type="arabicPeriod"/>
            </a:pPr>
            <a:r>
              <a:rPr lang="zh-CN" altLang="en-US" b="1" i="0" dirty="0">
                <a:solidFill>
                  <a:srgbClr val="E2E2E5"/>
                </a:solidFill>
                <a:effectLst/>
                <a:highlight>
                  <a:srgbClr val="1A3059"/>
                </a:highlight>
                <a:latin typeface="Google Sans Text"/>
              </a:rPr>
              <a:t>用户需求调研</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深入了解用户的痛点和需求，包括检测精度、速度、易用性、成本等方面。</a:t>
            </a:r>
          </a:p>
          <a:p>
            <a:pPr algn="l">
              <a:buFont typeface="+mj-lt"/>
              <a:buAutoNum type="arabicPeriod"/>
            </a:pPr>
            <a:r>
              <a:rPr lang="zh-CN" altLang="en-US" b="1" i="0" dirty="0">
                <a:solidFill>
                  <a:srgbClr val="E2E2E5"/>
                </a:solidFill>
                <a:effectLst/>
                <a:highlight>
                  <a:srgbClr val="1A3059"/>
                </a:highlight>
                <a:latin typeface="Google Sans Text"/>
              </a:rPr>
              <a:t>技术发展分析</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关注相关技术的最新进展，例如传感器技术、图像识别技术、人工智能技术等，寻找技术突破点。</a:t>
            </a:r>
          </a:p>
          <a:p>
            <a:pPr algn="l"/>
            <a:r>
              <a:rPr lang="zh-CN" altLang="en-US" b="1" i="0" dirty="0">
                <a:solidFill>
                  <a:srgbClr val="E2E2E5"/>
                </a:solidFill>
                <a:effectLst/>
                <a:highlight>
                  <a:srgbClr val="1A3059"/>
                </a:highlight>
                <a:latin typeface="Google Sans Text"/>
              </a:rPr>
              <a:t>二、产品概念设计</a:t>
            </a:r>
            <a:endParaRPr lang="zh-CN" altLang="en-US" b="0" i="0" dirty="0">
              <a:solidFill>
                <a:srgbClr val="E2E2E5"/>
              </a:solidFill>
              <a:effectLst/>
              <a:highlight>
                <a:srgbClr val="1A3059"/>
              </a:highlight>
              <a:latin typeface="Google Sans Text"/>
            </a:endParaRPr>
          </a:p>
          <a:p>
            <a:pPr algn="l">
              <a:buFont typeface="+mj-lt"/>
              <a:buAutoNum type="arabicPeriod"/>
            </a:pPr>
            <a:r>
              <a:rPr lang="zh-CN" altLang="en-US" b="1" i="0" dirty="0">
                <a:solidFill>
                  <a:srgbClr val="E2E2E5"/>
                </a:solidFill>
                <a:effectLst/>
                <a:highlight>
                  <a:srgbClr val="1A3059"/>
                </a:highlight>
                <a:latin typeface="Google Sans Text"/>
              </a:rPr>
              <a:t>确定产品功能和性能指标</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根据市场需求和技术可行性，明确产品的核心功能、性能指标和技术参数。</a:t>
            </a:r>
          </a:p>
          <a:p>
            <a:pPr algn="l">
              <a:buFont typeface="+mj-lt"/>
              <a:buAutoNum type="arabicPeriod"/>
            </a:pPr>
            <a:r>
              <a:rPr lang="zh-CN" altLang="en-US" b="1" i="0" dirty="0">
                <a:solidFill>
                  <a:srgbClr val="E2E2E5"/>
                </a:solidFill>
                <a:effectLst/>
                <a:highlight>
                  <a:srgbClr val="1A3059"/>
                </a:highlight>
                <a:latin typeface="Google Sans Text"/>
              </a:rPr>
              <a:t>选择技术路线</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评估不同技术方案的优缺点，选择最适合的技术路线，例如基于</a:t>
            </a:r>
            <a:r>
              <a:rPr lang="en-US" altLang="zh-CN" b="0" i="0" dirty="0">
                <a:solidFill>
                  <a:srgbClr val="E2E2E5"/>
                </a:solidFill>
                <a:effectLst/>
                <a:highlight>
                  <a:srgbClr val="1A3059"/>
                </a:highlight>
                <a:latin typeface="Google Sans Text"/>
              </a:rPr>
              <a:t>X</a:t>
            </a:r>
            <a:r>
              <a:rPr lang="zh-CN" altLang="en-US" b="0" i="0" dirty="0">
                <a:solidFill>
                  <a:srgbClr val="E2E2E5"/>
                </a:solidFill>
                <a:effectLst/>
                <a:highlight>
                  <a:srgbClr val="1A3059"/>
                </a:highlight>
                <a:latin typeface="Google Sans Text"/>
              </a:rPr>
              <a:t>射线、毫米波、超声波等技术的方案。</a:t>
            </a:r>
          </a:p>
          <a:p>
            <a:pPr algn="l">
              <a:buFont typeface="+mj-lt"/>
              <a:buAutoNum type="arabicPeriod"/>
            </a:pPr>
            <a:r>
              <a:rPr lang="zh-CN" altLang="en-US" b="1" i="0" dirty="0">
                <a:solidFill>
                  <a:srgbClr val="E2E2E5"/>
                </a:solidFill>
                <a:effectLst/>
                <a:highlight>
                  <a:srgbClr val="1A3059"/>
                </a:highlight>
                <a:latin typeface="Google Sans Text"/>
              </a:rPr>
              <a:t>进行概念验证</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通过仿真、实验等手段验证产品概念的可行性。</a:t>
            </a:r>
          </a:p>
          <a:p>
            <a:pPr algn="l"/>
            <a:r>
              <a:rPr lang="zh-CN" altLang="en-US" b="1" i="0" dirty="0">
                <a:solidFill>
                  <a:srgbClr val="E2E2E5"/>
                </a:solidFill>
                <a:effectLst/>
                <a:highlight>
                  <a:srgbClr val="1A3059"/>
                </a:highlight>
                <a:latin typeface="Google Sans Text"/>
              </a:rPr>
              <a:t>三、产品详细设计</a:t>
            </a:r>
            <a:endParaRPr lang="zh-CN" altLang="en-US" b="0" i="0" dirty="0">
              <a:solidFill>
                <a:srgbClr val="E2E2E5"/>
              </a:solidFill>
              <a:effectLst/>
              <a:highlight>
                <a:srgbClr val="1A3059"/>
              </a:highlight>
              <a:latin typeface="Google Sans Text"/>
            </a:endParaRPr>
          </a:p>
          <a:p>
            <a:pPr algn="l">
              <a:buFont typeface="+mj-lt"/>
              <a:buAutoNum type="arabicPeriod"/>
            </a:pPr>
            <a:r>
              <a:rPr lang="zh-CN" altLang="en-US" b="1" i="0" dirty="0">
                <a:solidFill>
                  <a:srgbClr val="E2E2E5"/>
                </a:solidFill>
                <a:effectLst/>
                <a:highlight>
                  <a:srgbClr val="1A3059"/>
                </a:highlight>
                <a:latin typeface="Google Sans Text"/>
              </a:rPr>
              <a:t>系统设计</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确定系统的总体架构、硬件和软件组成，以及各个模块的功能和接口。</a:t>
            </a:r>
          </a:p>
          <a:p>
            <a:pPr algn="l">
              <a:buFont typeface="+mj-lt"/>
              <a:buAutoNum type="arabicPeriod"/>
            </a:pPr>
            <a:r>
              <a:rPr lang="zh-CN" altLang="en-US" b="1" i="0" dirty="0">
                <a:solidFill>
                  <a:srgbClr val="E2E2E5"/>
                </a:solidFill>
                <a:effectLst/>
                <a:highlight>
                  <a:srgbClr val="1A3059"/>
                </a:highlight>
                <a:latin typeface="Google Sans Text"/>
              </a:rPr>
              <a:t>硬件设计</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进行电路设计、机械设计、结构设计等，并选择合适的元器件。</a:t>
            </a:r>
          </a:p>
          <a:p>
            <a:pPr algn="l">
              <a:buFont typeface="+mj-lt"/>
              <a:buAutoNum type="arabicPeriod"/>
            </a:pPr>
            <a:r>
              <a:rPr lang="zh-CN" altLang="en-US" b="1" i="0" dirty="0">
                <a:solidFill>
                  <a:srgbClr val="E2E2E5"/>
                </a:solidFill>
                <a:effectLst/>
                <a:highlight>
                  <a:srgbClr val="1A3059"/>
                </a:highlight>
                <a:latin typeface="Google Sans Text"/>
              </a:rPr>
              <a:t>软件设计</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开发图像处理算法、目标识别算法、控制算法等，并进行软件编码和测试。</a:t>
            </a:r>
          </a:p>
          <a:p>
            <a:pPr algn="l"/>
            <a:r>
              <a:rPr lang="zh-CN" altLang="en-US" b="1" i="0" dirty="0">
                <a:solidFill>
                  <a:srgbClr val="E2E2E5"/>
                </a:solidFill>
                <a:effectLst/>
                <a:highlight>
                  <a:srgbClr val="1A3059"/>
                </a:highlight>
                <a:latin typeface="Google Sans Text"/>
              </a:rPr>
              <a:t>四、产品原型制作和测试</a:t>
            </a:r>
            <a:endParaRPr lang="zh-CN" altLang="en-US" b="0" i="0" dirty="0">
              <a:solidFill>
                <a:srgbClr val="E2E2E5"/>
              </a:solidFill>
              <a:effectLst/>
              <a:highlight>
                <a:srgbClr val="1A3059"/>
              </a:highlight>
              <a:latin typeface="Google Sans Text"/>
            </a:endParaRPr>
          </a:p>
          <a:p>
            <a:pPr algn="l">
              <a:buFont typeface="+mj-lt"/>
              <a:buAutoNum type="arabicPeriod"/>
            </a:pPr>
            <a:r>
              <a:rPr lang="zh-CN" altLang="en-US" b="1" i="0" dirty="0">
                <a:solidFill>
                  <a:srgbClr val="E2E2E5"/>
                </a:solidFill>
                <a:effectLst/>
                <a:highlight>
                  <a:srgbClr val="1A3059"/>
                </a:highlight>
                <a:latin typeface="Google Sans Text"/>
              </a:rPr>
              <a:t>制作产品原型</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根据设计方案制作产品原型，包括硬件组装和软件调试。</a:t>
            </a:r>
          </a:p>
          <a:p>
            <a:pPr algn="l">
              <a:buFont typeface="+mj-lt"/>
              <a:buAutoNum type="arabicPeriod"/>
            </a:pPr>
            <a:r>
              <a:rPr lang="zh-CN" altLang="en-US" b="1" i="0" dirty="0">
                <a:solidFill>
                  <a:srgbClr val="E2E2E5"/>
                </a:solidFill>
                <a:effectLst/>
                <a:highlight>
                  <a:srgbClr val="1A3059"/>
                </a:highlight>
                <a:latin typeface="Google Sans Text"/>
              </a:rPr>
              <a:t>进行功能测试</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验证产品的各项功能是否符合设计要求。</a:t>
            </a:r>
          </a:p>
          <a:p>
            <a:pPr algn="l">
              <a:buFont typeface="+mj-lt"/>
              <a:buAutoNum type="arabicPeriod"/>
            </a:pPr>
            <a:r>
              <a:rPr lang="zh-CN" altLang="en-US" b="1" i="0" dirty="0">
                <a:solidFill>
                  <a:srgbClr val="E2E2E5"/>
                </a:solidFill>
                <a:effectLst/>
                <a:highlight>
                  <a:srgbClr val="1A3059"/>
                </a:highlight>
                <a:latin typeface="Google Sans Text"/>
              </a:rPr>
              <a:t>进行性能测试</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测试产品的检测精度、速度、稳定性等性能指标。</a:t>
            </a:r>
          </a:p>
          <a:p>
            <a:pPr algn="l">
              <a:buFont typeface="+mj-lt"/>
              <a:buAutoNum type="arabicPeriod"/>
            </a:pPr>
            <a:r>
              <a:rPr lang="zh-CN" altLang="en-US" b="1" i="0" dirty="0">
                <a:solidFill>
                  <a:srgbClr val="E2E2E5"/>
                </a:solidFill>
                <a:effectLst/>
                <a:highlight>
                  <a:srgbClr val="1A3059"/>
                </a:highlight>
                <a:latin typeface="Google Sans Text"/>
              </a:rPr>
              <a:t>进行环境测试</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模拟各种环境条件，测试产品的可靠性和适应性。</a:t>
            </a:r>
          </a:p>
          <a:p>
            <a:pPr algn="l"/>
            <a:r>
              <a:rPr lang="zh-CN" altLang="en-US" b="1" i="0" dirty="0">
                <a:solidFill>
                  <a:srgbClr val="E2E2E5"/>
                </a:solidFill>
                <a:effectLst/>
                <a:highlight>
                  <a:srgbClr val="1A3059"/>
                </a:highlight>
                <a:latin typeface="Google Sans Text"/>
              </a:rPr>
              <a:t>五、产品定型和量产</a:t>
            </a:r>
            <a:endParaRPr lang="zh-CN" altLang="en-US" b="0" i="0" dirty="0">
              <a:solidFill>
                <a:srgbClr val="E2E2E5"/>
              </a:solidFill>
              <a:effectLst/>
              <a:highlight>
                <a:srgbClr val="1A3059"/>
              </a:highlight>
              <a:latin typeface="Google Sans Text"/>
            </a:endParaRPr>
          </a:p>
          <a:p>
            <a:pPr algn="l">
              <a:buFont typeface="+mj-lt"/>
              <a:buAutoNum type="arabicPeriod"/>
            </a:pPr>
            <a:r>
              <a:rPr lang="zh-CN" altLang="en-US" b="1" i="0" dirty="0">
                <a:solidFill>
                  <a:srgbClr val="E2E2E5"/>
                </a:solidFill>
                <a:effectLst/>
                <a:highlight>
                  <a:srgbClr val="1A3059"/>
                </a:highlight>
                <a:latin typeface="Google Sans Text"/>
              </a:rPr>
              <a:t>优化设计</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根据测试结果，对产品设计进行优化改进。</a:t>
            </a:r>
          </a:p>
          <a:p>
            <a:pPr algn="l">
              <a:buFont typeface="+mj-lt"/>
              <a:buAutoNum type="arabicPeriod"/>
            </a:pPr>
            <a:r>
              <a:rPr lang="zh-CN" altLang="en-US" b="1" i="0" dirty="0">
                <a:solidFill>
                  <a:srgbClr val="E2E2E5"/>
                </a:solidFill>
                <a:effectLst/>
                <a:highlight>
                  <a:srgbClr val="1A3059"/>
                </a:highlight>
                <a:latin typeface="Google Sans Text"/>
              </a:rPr>
              <a:t>确定生产工艺</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选择合适的生产工艺和设备，并进行试生产。</a:t>
            </a:r>
          </a:p>
          <a:p>
            <a:pPr algn="l">
              <a:buFont typeface="+mj-lt"/>
              <a:buAutoNum type="arabicPeriod"/>
            </a:pPr>
            <a:r>
              <a:rPr lang="zh-CN" altLang="en-US" b="1" i="0" dirty="0">
                <a:solidFill>
                  <a:srgbClr val="E2E2E5"/>
                </a:solidFill>
                <a:effectLst/>
                <a:highlight>
                  <a:srgbClr val="1A3059"/>
                </a:highlight>
                <a:latin typeface="Google Sans Text"/>
              </a:rPr>
              <a:t>建立质量控制体系</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确保产品质量符合相关标准和要求。</a:t>
            </a:r>
          </a:p>
          <a:p>
            <a:pPr algn="l">
              <a:buFont typeface="+mj-lt"/>
              <a:buAutoNum type="arabicPeriod"/>
            </a:pPr>
            <a:r>
              <a:rPr lang="zh-CN" altLang="en-US" b="1" i="0" dirty="0">
                <a:solidFill>
                  <a:srgbClr val="E2E2E5"/>
                </a:solidFill>
                <a:effectLst/>
                <a:highlight>
                  <a:srgbClr val="1A3059"/>
                </a:highlight>
                <a:latin typeface="Google Sans Text"/>
              </a:rPr>
              <a:t>进行批量生产</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组织生产线进行批量生产，并进行质量控制。</a:t>
            </a:r>
          </a:p>
          <a:p>
            <a:pPr algn="l"/>
            <a:r>
              <a:rPr lang="zh-CN" altLang="en-US" b="1" i="0" dirty="0">
                <a:solidFill>
                  <a:srgbClr val="E2E2E5"/>
                </a:solidFill>
                <a:effectLst/>
                <a:highlight>
                  <a:srgbClr val="1A3059"/>
                </a:highlight>
                <a:latin typeface="Google Sans Text"/>
              </a:rPr>
              <a:t>六、产品推广和销售</a:t>
            </a:r>
            <a:endParaRPr lang="zh-CN" altLang="en-US" b="0" i="0" dirty="0">
              <a:solidFill>
                <a:srgbClr val="E2E2E5"/>
              </a:solidFill>
              <a:effectLst/>
              <a:highlight>
                <a:srgbClr val="1A3059"/>
              </a:highlight>
              <a:latin typeface="Google Sans Text"/>
            </a:endParaRPr>
          </a:p>
          <a:p>
            <a:pPr algn="l">
              <a:buFont typeface="+mj-lt"/>
              <a:buAutoNum type="arabicPeriod"/>
            </a:pPr>
            <a:r>
              <a:rPr lang="zh-CN" altLang="en-US" b="1" i="0" dirty="0">
                <a:solidFill>
                  <a:srgbClr val="E2E2E5"/>
                </a:solidFill>
                <a:effectLst/>
                <a:highlight>
                  <a:srgbClr val="1A3059"/>
                </a:highlight>
                <a:latin typeface="Google Sans Text"/>
              </a:rPr>
              <a:t>市场推广</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制定市场推广策略，通过各种渠道宣传推广产品。</a:t>
            </a:r>
          </a:p>
          <a:p>
            <a:pPr algn="l">
              <a:buFont typeface="+mj-lt"/>
              <a:buAutoNum type="arabicPeriod"/>
            </a:pPr>
            <a:r>
              <a:rPr lang="zh-CN" altLang="en-US" b="1" i="0" dirty="0">
                <a:solidFill>
                  <a:srgbClr val="E2E2E5"/>
                </a:solidFill>
                <a:effectLst/>
                <a:highlight>
                  <a:srgbClr val="1A3059"/>
                </a:highlight>
                <a:latin typeface="Google Sans Text"/>
              </a:rPr>
              <a:t>销售渠道建立</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建立销售渠道，包括线上和线下渠道。</a:t>
            </a:r>
          </a:p>
          <a:p>
            <a:pPr algn="l">
              <a:buFont typeface="+mj-lt"/>
              <a:buAutoNum type="arabicPeriod"/>
            </a:pPr>
            <a:r>
              <a:rPr lang="zh-CN" altLang="en-US" b="1" i="0" dirty="0">
                <a:solidFill>
                  <a:srgbClr val="E2E2E5"/>
                </a:solidFill>
                <a:effectLst/>
                <a:highlight>
                  <a:srgbClr val="1A3059"/>
                </a:highlight>
                <a:latin typeface="Google Sans Text"/>
              </a:rPr>
              <a:t>售后服务</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提供完善的售后服务，包括技术支持、维修保养等。</a:t>
            </a:r>
          </a:p>
          <a:p>
            <a:pPr algn="l"/>
            <a:r>
              <a:rPr lang="zh-CN" altLang="en-US" b="1" i="0" dirty="0">
                <a:solidFill>
                  <a:srgbClr val="E2E2E5"/>
                </a:solidFill>
                <a:effectLst/>
                <a:highlight>
                  <a:srgbClr val="1A3059"/>
                </a:highlight>
                <a:latin typeface="Google Sans Text"/>
              </a:rPr>
              <a:t>七、持续改进</a:t>
            </a:r>
            <a:endParaRPr lang="zh-CN" altLang="en-US" b="0" i="0" dirty="0">
              <a:solidFill>
                <a:srgbClr val="E2E2E5"/>
              </a:solidFill>
              <a:effectLst/>
              <a:highlight>
                <a:srgbClr val="1A3059"/>
              </a:highlight>
              <a:latin typeface="Google Sans Text"/>
            </a:endParaRPr>
          </a:p>
          <a:p>
            <a:pPr algn="l">
              <a:buFont typeface="+mj-lt"/>
              <a:buAutoNum type="arabicPeriod"/>
            </a:pPr>
            <a:r>
              <a:rPr lang="zh-CN" altLang="en-US" b="1" i="0" dirty="0">
                <a:solidFill>
                  <a:srgbClr val="E2E2E5"/>
                </a:solidFill>
                <a:effectLst/>
                <a:highlight>
                  <a:srgbClr val="1A3059"/>
                </a:highlight>
                <a:latin typeface="Google Sans Text"/>
              </a:rPr>
              <a:t>收集用户反馈</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收集用户对产品的意见和建议，并进行分析。</a:t>
            </a:r>
          </a:p>
          <a:p>
            <a:pPr algn="l">
              <a:buFont typeface="+mj-lt"/>
              <a:buAutoNum type="arabicPeriod"/>
            </a:pPr>
            <a:r>
              <a:rPr lang="zh-CN" altLang="en-US" b="1" i="0" dirty="0">
                <a:solidFill>
                  <a:srgbClr val="E2E2E5"/>
                </a:solidFill>
                <a:effectLst/>
                <a:highlight>
                  <a:srgbClr val="1A3059"/>
                </a:highlight>
                <a:latin typeface="Google Sans Text"/>
              </a:rPr>
              <a:t>改进产品设计</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根据用户反馈和市场需求，持续改进产品设计和性能。</a:t>
            </a:r>
          </a:p>
          <a:p>
            <a:pPr algn="l">
              <a:buFont typeface="+mj-lt"/>
              <a:buAutoNum type="arabicPeriod"/>
            </a:pPr>
            <a:r>
              <a:rPr lang="zh-CN" altLang="en-US" b="1" i="0" dirty="0">
                <a:solidFill>
                  <a:srgbClr val="E2E2E5"/>
                </a:solidFill>
                <a:effectLst/>
                <a:highlight>
                  <a:srgbClr val="1A3059"/>
                </a:highlight>
                <a:latin typeface="Google Sans Text"/>
              </a:rPr>
              <a:t>开发新功能</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研究新技术和新应用，开发新功能和新产品。</a:t>
            </a:r>
          </a:p>
          <a:p>
            <a:pPr algn="l"/>
            <a:r>
              <a:rPr lang="zh-CN" altLang="en-US" b="1" i="0" dirty="0">
                <a:solidFill>
                  <a:srgbClr val="E2E2E5"/>
                </a:solidFill>
                <a:effectLst/>
                <a:highlight>
                  <a:srgbClr val="1A3059"/>
                </a:highlight>
                <a:latin typeface="Google Sans Text"/>
              </a:rPr>
              <a:t>注意事项</a:t>
            </a:r>
            <a:r>
              <a:rPr lang="en-US" altLang="zh-CN" b="1" i="0" dirty="0">
                <a:solidFill>
                  <a:srgbClr val="E2E2E5"/>
                </a:solidFill>
                <a:effectLst/>
                <a:highlight>
                  <a:srgbClr val="1A3059"/>
                </a:highlight>
                <a:latin typeface="Google Sans Text"/>
              </a:rPr>
              <a:t>:</a:t>
            </a:r>
            <a:endParaRPr lang="zh-CN" altLang="en-US" b="0" i="0" dirty="0">
              <a:solidFill>
                <a:srgbClr val="E2E2E5"/>
              </a:solidFill>
              <a:effectLst/>
              <a:highlight>
                <a:srgbClr val="1A3059"/>
              </a:highlight>
              <a:latin typeface="Google Sans Text"/>
            </a:endParaRPr>
          </a:p>
          <a:p>
            <a:pPr algn="l">
              <a:buFont typeface="Arial" panose="020B0604020202020204" pitchFamily="34" charset="0"/>
              <a:buChar char="•"/>
            </a:pPr>
            <a:r>
              <a:rPr lang="zh-CN" altLang="en-US" b="0" i="0" dirty="0">
                <a:solidFill>
                  <a:srgbClr val="E2E2E5"/>
                </a:solidFill>
                <a:effectLst/>
                <a:highlight>
                  <a:srgbClr val="1A3059"/>
                </a:highlight>
                <a:latin typeface="Google Sans Text"/>
              </a:rPr>
              <a:t>在整个开发过程中，需要注重安全性和可靠性，确保产品能够有效地检测爆炸物，并避免误报和漏报。</a:t>
            </a:r>
          </a:p>
          <a:p>
            <a:pPr algn="l">
              <a:buFont typeface="Arial" panose="020B0604020202020204" pitchFamily="34" charset="0"/>
              <a:buChar char="•"/>
            </a:pPr>
            <a:r>
              <a:rPr lang="zh-CN" altLang="en-US" b="0" i="0" dirty="0">
                <a:solidFill>
                  <a:srgbClr val="E2E2E5"/>
                </a:solidFill>
                <a:effectLst/>
                <a:highlight>
                  <a:srgbClr val="1A3059"/>
                </a:highlight>
                <a:latin typeface="Google Sans Text"/>
              </a:rPr>
              <a:t>需要关注成本控制，选择合适的技术方案和元器件，降低生产成本。</a:t>
            </a:r>
          </a:p>
          <a:p>
            <a:pPr algn="l">
              <a:buFont typeface="Arial" panose="020B0604020202020204" pitchFamily="34" charset="0"/>
              <a:buChar char="•"/>
            </a:pPr>
            <a:r>
              <a:rPr lang="zh-CN" altLang="en-US" b="0" i="0" dirty="0">
                <a:solidFill>
                  <a:srgbClr val="E2E2E5"/>
                </a:solidFill>
                <a:effectLst/>
                <a:highlight>
                  <a:srgbClr val="1A3059"/>
                </a:highlight>
                <a:latin typeface="Google Sans Text"/>
              </a:rPr>
              <a:t>需要遵守相关法律法规，确保产品的合法性和合规性。</a:t>
            </a:r>
          </a:p>
          <a:p>
            <a:endParaRPr lang="zh-CN" altLang="en-US" dirty="0"/>
          </a:p>
        </p:txBody>
      </p:sp>
      <p:sp>
        <p:nvSpPr>
          <p:cNvPr id="4" name="灯片编号占位符 3"/>
          <p:cNvSpPr>
            <a:spLocks noGrp="1"/>
          </p:cNvSpPr>
          <p:nvPr>
            <p:ph type="sldNum" sz="quarter" idx="5"/>
          </p:nvPr>
        </p:nvSpPr>
        <p:spPr/>
        <p:txBody>
          <a:bodyPr/>
          <a:lstStyle/>
          <a:p>
            <a:fld id="{9F7E11EC-7DF4-422A-B424-7851BEC9D236}" type="slidenum">
              <a:rPr lang="zh-CN" altLang="en-US" smtClean="0"/>
              <a:t>1</a:t>
            </a:fld>
            <a:endParaRPr lang="zh-CN" altLang="en-US"/>
          </a:p>
        </p:txBody>
      </p:sp>
    </p:spTree>
    <p:extLst>
      <p:ext uri="{BB962C8B-B14F-4D97-AF65-F5344CB8AC3E}">
        <p14:creationId xmlns:p14="http://schemas.microsoft.com/office/powerpoint/2010/main" val="3347905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一、立项依据及目标</a:t>
            </a:r>
            <a:endParaRPr lang="en-US" altLang="zh-CN" dirty="0"/>
          </a:p>
          <a:p>
            <a:r>
              <a:rPr lang="zh-CN" altLang="en-US" sz="1200" b="0" dirty="0">
                <a:solidFill>
                  <a:srgbClr val="FF0000"/>
                </a:solidFill>
                <a:latin typeface="微软雅黑" panose="020B0503020204020204" pitchFamily="34" charset="-122"/>
                <a:ea typeface="微软雅黑" panose="020B0503020204020204" pitchFamily="34" charset="-122"/>
              </a:rPr>
              <a:t>王小洪部长</a:t>
            </a:r>
            <a:r>
              <a:rPr lang="zh-CN" altLang="en-US" sz="1200" b="0" dirty="0">
                <a:solidFill>
                  <a:srgbClr val="1F4E79"/>
                </a:solidFill>
                <a:latin typeface="微软雅黑" panose="020B0503020204020204" pitchFamily="34" charset="-122"/>
                <a:ea typeface="微软雅黑" panose="020B0503020204020204" pitchFamily="34" charset="-122"/>
              </a:rPr>
              <a:t>在成都世界大学生运动会安保检查工作中发现车底检查仍然依靠人工判图，要求</a:t>
            </a:r>
            <a:r>
              <a:rPr lang="zh-CN" altLang="en-US" sz="1200" b="0" dirty="0">
                <a:solidFill>
                  <a:srgbClr val="FF0000"/>
                </a:solidFill>
                <a:latin typeface="微软雅黑" panose="020B0503020204020204" pitchFamily="34" charset="-122"/>
                <a:ea typeface="微软雅黑" panose="020B0503020204020204" pitchFamily="34" charset="-122"/>
              </a:rPr>
              <a:t>提升车底检查的智能化水平。</a:t>
            </a:r>
            <a:endParaRPr lang="en-US" altLang="zh-CN" sz="1200" b="0" dirty="0">
              <a:solidFill>
                <a:srgbClr val="FF0000"/>
              </a:solidFill>
              <a:latin typeface="微软雅黑" panose="020B0503020204020204" pitchFamily="34" charset="-122"/>
              <a:ea typeface="微软雅黑" panose="020B0503020204020204" pitchFamily="34" charset="-122"/>
            </a:endParaRPr>
          </a:p>
          <a:p>
            <a:pPr marL="0" marR="0" lvl="0" indent="0" algn="l" defTabSz="914277" rtl="0" eaLnBrk="1" fontAlgn="auto" latinLnBrk="0" hangingPunct="1">
              <a:lnSpc>
                <a:spcPct val="100000"/>
              </a:lnSpc>
              <a:spcBef>
                <a:spcPts val="0"/>
              </a:spcBef>
              <a:spcAft>
                <a:spcPts val="0"/>
              </a:spcAft>
              <a:buClrTx/>
              <a:buSzTx/>
              <a:buFontTx/>
              <a:buNone/>
              <a:tabLst/>
              <a:defRPr/>
            </a:pPr>
            <a:r>
              <a:rPr lang="zh-CN" altLang="en-US" sz="1200" b="0" dirty="0">
                <a:solidFill>
                  <a:srgbClr val="1F4E79"/>
                </a:solidFill>
                <a:latin typeface="微软雅黑" panose="020B0503020204020204" pitchFamily="34" charset="-122"/>
                <a:ea typeface="微软雅黑" panose="020B0503020204020204" pitchFamily="34" charset="-122"/>
              </a:rPr>
              <a:t>特勤局</a:t>
            </a:r>
            <a:r>
              <a:rPr lang="zh-CN" altLang="en-US" sz="1200" b="0" dirty="0">
                <a:solidFill>
                  <a:srgbClr val="FF0000"/>
                </a:solidFill>
                <a:latin typeface="微软雅黑" panose="020B0503020204020204" pitchFamily="34" charset="-122"/>
                <a:ea typeface="微软雅黑" panose="020B0503020204020204" pitchFamily="34" charset="-122"/>
              </a:rPr>
              <a:t>王志忠局长</a:t>
            </a:r>
            <a:r>
              <a:rPr lang="zh-CN" altLang="en-US" sz="1200" b="0" dirty="0">
                <a:solidFill>
                  <a:srgbClr val="1F4E79"/>
                </a:solidFill>
                <a:latin typeface="微软雅黑" panose="020B0503020204020204" pitchFamily="34" charset="-122"/>
                <a:ea typeface="微软雅黑" panose="020B0503020204020204" pitchFamily="34" charset="-122"/>
              </a:rPr>
              <a:t>要求尽快落实，要在</a:t>
            </a:r>
            <a:r>
              <a:rPr lang="zh-CN" altLang="en-US" sz="1200" b="0" dirty="0">
                <a:solidFill>
                  <a:srgbClr val="FF0000"/>
                </a:solidFill>
                <a:latin typeface="微软雅黑" panose="020B0503020204020204" pitchFamily="34" charset="-122"/>
                <a:ea typeface="微软雅黑" panose="020B0503020204020204" pitchFamily="34" charset="-122"/>
              </a:rPr>
              <a:t>明年两会安保</a:t>
            </a:r>
            <a:r>
              <a:rPr lang="zh-CN" altLang="en-US" sz="1200" b="0" dirty="0">
                <a:solidFill>
                  <a:srgbClr val="1F4E79"/>
                </a:solidFill>
                <a:latin typeface="微软雅黑" panose="020B0503020204020204" pitchFamily="34" charset="-122"/>
                <a:ea typeface="微软雅黑" panose="020B0503020204020204" pitchFamily="34" charset="-122"/>
              </a:rPr>
              <a:t>工作中实战应用。</a:t>
            </a:r>
            <a:endParaRPr lang="en-US" altLang="zh-CN" sz="1200" b="0" dirty="0">
              <a:solidFill>
                <a:srgbClr val="FF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1F416556-AD57-466F-A87F-E213B808A3F7}" type="slidenum">
              <a:rPr lang="zh-CN" altLang="en-US" smtClean="0"/>
              <a:pPr/>
              <a:t>3</a:t>
            </a:fld>
            <a:endParaRPr lang="zh-CN" altLang="en-US"/>
          </a:p>
        </p:txBody>
      </p:sp>
    </p:spTree>
    <p:extLst>
      <p:ext uri="{BB962C8B-B14F-4D97-AF65-F5344CB8AC3E}">
        <p14:creationId xmlns:p14="http://schemas.microsoft.com/office/powerpoint/2010/main" val="1915273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F7E11EC-7DF4-422A-B424-7851BEC9D236}" type="slidenum">
              <a:rPr lang="zh-CN" altLang="en-US" smtClean="0"/>
              <a:t>12</a:t>
            </a:fld>
            <a:endParaRPr lang="zh-CN" altLang="en-US"/>
          </a:p>
        </p:txBody>
      </p:sp>
    </p:spTree>
    <p:extLst>
      <p:ext uri="{BB962C8B-B14F-4D97-AF65-F5344CB8AC3E}">
        <p14:creationId xmlns:p14="http://schemas.microsoft.com/office/powerpoint/2010/main" val="750980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F7E11EC-7DF4-422A-B424-7851BEC9D236}" type="slidenum">
              <a:rPr lang="zh-CN" altLang="en-US" smtClean="0"/>
              <a:t>27</a:t>
            </a:fld>
            <a:endParaRPr lang="zh-CN" altLang="en-US"/>
          </a:p>
        </p:txBody>
      </p:sp>
    </p:spTree>
    <p:extLst>
      <p:ext uri="{BB962C8B-B14F-4D97-AF65-F5344CB8AC3E}">
        <p14:creationId xmlns:p14="http://schemas.microsoft.com/office/powerpoint/2010/main" val="4209696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F7E11EC-7DF4-422A-B424-7851BEC9D236}" type="slidenum">
              <a:rPr lang="zh-CN" altLang="en-US" smtClean="0"/>
              <a:t>30</a:t>
            </a:fld>
            <a:endParaRPr lang="zh-CN" altLang="en-US"/>
          </a:p>
        </p:txBody>
      </p:sp>
    </p:spTree>
    <p:extLst>
      <p:ext uri="{BB962C8B-B14F-4D97-AF65-F5344CB8AC3E}">
        <p14:creationId xmlns:p14="http://schemas.microsoft.com/office/powerpoint/2010/main" val="2319839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E2E2E5"/>
                </a:solidFill>
                <a:effectLst/>
                <a:highlight>
                  <a:srgbClr val="1A3059"/>
                </a:highlight>
                <a:latin typeface="Google Sans"/>
              </a:rPr>
              <a:t>车底爆炸物检测装置新产品开发流程</a:t>
            </a:r>
          </a:p>
          <a:p>
            <a:pPr algn="l"/>
            <a:r>
              <a:rPr lang="zh-CN" altLang="en-US" b="0" i="0" dirty="0">
                <a:solidFill>
                  <a:srgbClr val="E2E2E5"/>
                </a:solidFill>
                <a:effectLst/>
                <a:highlight>
                  <a:srgbClr val="1A3059"/>
                </a:highlight>
                <a:latin typeface="Google Sans Text"/>
              </a:rPr>
              <a:t>为了确保新产品的成功开发和推广，车底爆炸物检测装置需要遵循一个系统化的流程：</a:t>
            </a:r>
          </a:p>
          <a:p>
            <a:pPr algn="l"/>
            <a:r>
              <a:rPr lang="zh-CN" altLang="en-US" b="1" i="0" dirty="0">
                <a:solidFill>
                  <a:srgbClr val="E2E2E5"/>
                </a:solidFill>
                <a:effectLst/>
                <a:highlight>
                  <a:srgbClr val="1A3059"/>
                </a:highlight>
                <a:latin typeface="Google Sans Text"/>
              </a:rPr>
              <a:t>一、市场调研和需求分析</a:t>
            </a:r>
            <a:endParaRPr lang="zh-CN" altLang="en-US" b="0" i="0" dirty="0">
              <a:solidFill>
                <a:srgbClr val="E2E2E5"/>
              </a:solidFill>
              <a:effectLst/>
              <a:highlight>
                <a:srgbClr val="1A3059"/>
              </a:highlight>
              <a:latin typeface="Google Sans Text"/>
            </a:endParaRPr>
          </a:p>
          <a:p>
            <a:pPr algn="l">
              <a:buFont typeface="+mj-lt"/>
              <a:buAutoNum type="arabicPeriod"/>
            </a:pPr>
            <a:r>
              <a:rPr lang="zh-CN" altLang="en-US" b="1" i="0" dirty="0">
                <a:solidFill>
                  <a:srgbClr val="E2E2E5"/>
                </a:solidFill>
                <a:effectLst/>
                <a:highlight>
                  <a:srgbClr val="1A3059"/>
                </a:highlight>
                <a:latin typeface="Google Sans Text"/>
              </a:rPr>
              <a:t>市场趋势分析</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研究车底爆炸物检测装置的市场现状、发展趋势、竞争格局，以及潜在的市场需求。</a:t>
            </a:r>
          </a:p>
          <a:p>
            <a:pPr algn="l">
              <a:buFont typeface="+mj-lt"/>
              <a:buAutoNum type="arabicPeriod"/>
            </a:pPr>
            <a:r>
              <a:rPr lang="zh-CN" altLang="en-US" b="1" i="0" dirty="0">
                <a:solidFill>
                  <a:srgbClr val="E2E2E5"/>
                </a:solidFill>
                <a:effectLst/>
                <a:highlight>
                  <a:srgbClr val="1A3059"/>
                </a:highlight>
                <a:latin typeface="Google Sans Text"/>
              </a:rPr>
              <a:t>用户需求调研</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深入了解用户的痛点和需求，包括检测精度、速度、易用性、成本等方面。</a:t>
            </a:r>
          </a:p>
          <a:p>
            <a:pPr algn="l">
              <a:buFont typeface="+mj-lt"/>
              <a:buAutoNum type="arabicPeriod"/>
            </a:pPr>
            <a:r>
              <a:rPr lang="zh-CN" altLang="en-US" b="1" i="0" dirty="0">
                <a:solidFill>
                  <a:srgbClr val="E2E2E5"/>
                </a:solidFill>
                <a:effectLst/>
                <a:highlight>
                  <a:srgbClr val="1A3059"/>
                </a:highlight>
                <a:latin typeface="Google Sans Text"/>
              </a:rPr>
              <a:t>技术发展分析</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关注相关技术的最新进展，例如传感器技术、图像识别技术、人工智能技术等，寻找技术突破点。</a:t>
            </a:r>
          </a:p>
          <a:p>
            <a:pPr algn="l"/>
            <a:r>
              <a:rPr lang="zh-CN" altLang="en-US" b="1" i="0" dirty="0">
                <a:solidFill>
                  <a:srgbClr val="E2E2E5"/>
                </a:solidFill>
                <a:effectLst/>
                <a:highlight>
                  <a:srgbClr val="1A3059"/>
                </a:highlight>
                <a:latin typeface="Google Sans Text"/>
              </a:rPr>
              <a:t>二、产品概念设计</a:t>
            </a:r>
            <a:endParaRPr lang="zh-CN" altLang="en-US" b="0" i="0" dirty="0">
              <a:solidFill>
                <a:srgbClr val="E2E2E5"/>
              </a:solidFill>
              <a:effectLst/>
              <a:highlight>
                <a:srgbClr val="1A3059"/>
              </a:highlight>
              <a:latin typeface="Google Sans Text"/>
            </a:endParaRPr>
          </a:p>
          <a:p>
            <a:pPr algn="l">
              <a:buFont typeface="+mj-lt"/>
              <a:buAutoNum type="arabicPeriod"/>
            </a:pPr>
            <a:r>
              <a:rPr lang="zh-CN" altLang="en-US" b="1" i="0" dirty="0">
                <a:solidFill>
                  <a:srgbClr val="E2E2E5"/>
                </a:solidFill>
                <a:effectLst/>
                <a:highlight>
                  <a:srgbClr val="1A3059"/>
                </a:highlight>
                <a:latin typeface="Google Sans Text"/>
              </a:rPr>
              <a:t>确定产品功能和性能指标</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根据市场需求和技术可行性，明确产品的核心功能、性能指标和技术参数。</a:t>
            </a:r>
          </a:p>
          <a:p>
            <a:pPr algn="l">
              <a:buFont typeface="+mj-lt"/>
              <a:buAutoNum type="arabicPeriod"/>
            </a:pPr>
            <a:r>
              <a:rPr lang="zh-CN" altLang="en-US" b="1" i="0" dirty="0">
                <a:solidFill>
                  <a:srgbClr val="E2E2E5"/>
                </a:solidFill>
                <a:effectLst/>
                <a:highlight>
                  <a:srgbClr val="1A3059"/>
                </a:highlight>
                <a:latin typeface="Google Sans Text"/>
              </a:rPr>
              <a:t>选择技术路线</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评估不同技术方案的优缺点，选择最适合的技术路线，例如基于</a:t>
            </a:r>
            <a:r>
              <a:rPr lang="en-US" altLang="zh-CN" b="0" i="0" dirty="0">
                <a:solidFill>
                  <a:srgbClr val="E2E2E5"/>
                </a:solidFill>
                <a:effectLst/>
                <a:highlight>
                  <a:srgbClr val="1A3059"/>
                </a:highlight>
                <a:latin typeface="Google Sans Text"/>
              </a:rPr>
              <a:t>X</a:t>
            </a:r>
            <a:r>
              <a:rPr lang="zh-CN" altLang="en-US" b="0" i="0" dirty="0">
                <a:solidFill>
                  <a:srgbClr val="E2E2E5"/>
                </a:solidFill>
                <a:effectLst/>
                <a:highlight>
                  <a:srgbClr val="1A3059"/>
                </a:highlight>
                <a:latin typeface="Google Sans Text"/>
              </a:rPr>
              <a:t>射线、毫米波、超声波等技术的方案。</a:t>
            </a:r>
          </a:p>
          <a:p>
            <a:pPr algn="l">
              <a:buFont typeface="+mj-lt"/>
              <a:buAutoNum type="arabicPeriod"/>
            </a:pPr>
            <a:r>
              <a:rPr lang="zh-CN" altLang="en-US" b="1" i="0" dirty="0">
                <a:solidFill>
                  <a:srgbClr val="E2E2E5"/>
                </a:solidFill>
                <a:effectLst/>
                <a:highlight>
                  <a:srgbClr val="1A3059"/>
                </a:highlight>
                <a:latin typeface="Google Sans Text"/>
              </a:rPr>
              <a:t>进行概念验证</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通过仿真、实验等手段验证产品概念的可行性。</a:t>
            </a:r>
          </a:p>
          <a:p>
            <a:pPr algn="l"/>
            <a:r>
              <a:rPr lang="zh-CN" altLang="en-US" b="1" i="0" dirty="0">
                <a:solidFill>
                  <a:srgbClr val="E2E2E5"/>
                </a:solidFill>
                <a:effectLst/>
                <a:highlight>
                  <a:srgbClr val="1A3059"/>
                </a:highlight>
                <a:latin typeface="Google Sans Text"/>
              </a:rPr>
              <a:t>三、产品详细设计</a:t>
            </a:r>
            <a:endParaRPr lang="zh-CN" altLang="en-US" b="0" i="0" dirty="0">
              <a:solidFill>
                <a:srgbClr val="E2E2E5"/>
              </a:solidFill>
              <a:effectLst/>
              <a:highlight>
                <a:srgbClr val="1A3059"/>
              </a:highlight>
              <a:latin typeface="Google Sans Text"/>
            </a:endParaRPr>
          </a:p>
          <a:p>
            <a:pPr algn="l">
              <a:buFont typeface="+mj-lt"/>
              <a:buAutoNum type="arabicPeriod"/>
            </a:pPr>
            <a:r>
              <a:rPr lang="zh-CN" altLang="en-US" b="1" i="0" dirty="0">
                <a:solidFill>
                  <a:srgbClr val="E2E2E5"/>
                </a:solidFill>
                <a:effectLst/>
                <a:highlight>
                  <a:srgbClr val="1A3059"/>
                </a:highlight>
                <a:latin typeface="Google Sans Text"/>
              </a:rPr>
              <a:t>系统设计</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确定系统的总体架构、硬件和软件组成，以及各个模块的功能和接口。</a:t>
            </a:r>
          </a:p>
          <a:p>
            <a:pPr algn="l">
              <a:buFont typeface="+mj-lt"/>
              <a:buAutoNum type="arabicPeriod"/>
            </a:pPr>
            <a:r>
              <a:rPr lang="zh-CN" altLang="en-US" b="1" i="0" dirty="0">
                <a:solidFill>
                  <a:srgbClr val="E2E2E5"/>
                </a:solidFill>
                <a:effectLst/>
                <a:highlight>
                  <a:srgbClr val="1A3059"/>
                </a:highlight>
                <a:latin typeface="Google Sans Text"/>
              </a:rPr>
              <a:t>硬件设计</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进行电路设计、机械设计、结构设计等，并选择合适的元器件。</a:t>
            </a:r>
          </a:p>
          <a:p>
            <a:pPr algn="l">
              <a:buFont typeface="+mj-lt"/>
              <a:buAutoNum type="arabicPeriod"/>
            </a:pPr>
            <a:r>
              <a:rPr lang="zh-CN" altLang="en-US" b="1" i="0" dirty="0">
                <a:solidFill>
                  <a:srgbClr val="E2E2E5"/>
                </a:solidFill>
                <a:effectLst/>
                <a:highlight>
                  <a:srgbClr val="1A3059"/>
                </a:highlight>
                <a:latin typeface="Google Sans Text"/>
              </a:rPr>
              <a:t>软件设计</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开发图像处理算法、目标识别算法、控制算法等，并进行软件编码和测试。</a:t>
            </a:r>
          </a:p>
          <a:p>
            <a:pPr algn="l"/>
            <a:r>
              <a:rPr lang="zh-CN" altLang="en-US" b="1" i="0" dirty="0">
                <a:solidFill>
                  <a:srgbClr val="E2E2E5"/>
                </a:solidFill>
                <a:effectLst/>
                <a:highlight>
                  <a:srgbClr val="1A3059"/>
                </a:highlight>
                <a:latin typeface="Google Sans Text"/>
              </a:rPr>
              <a:t>四、产品原型制作和测试</a:t>
            </a:r>
            <a:endParaRPr lang="zh-CN" altLang="en-US" b="0" i="0" dirty="0">
              <a:solidFill>
                <a:srgbClr val="E2E2E5"/>
              </a:solidFill>
              <a:effectLst/>
              <a:highlight>
                <a:srgbClr val="1A3059"/>
              </a:highlight>
              <a:latin typeface="Google Sans Text"/>
            </a:endParaRPr>
          </a:p>
          <a:p>
            <a:pPr algn="l">
              <a:buFont typeface="+mj-lt"/>
              <a:buAutoNum type="arabicPeriod"/>
            </a:pPr>
            <a:r>
              <a:rPr lang="zh-CN" altLang="en-US" b="1" i="0" dirty="0">
                <a:solidFill>
                  <a:srgbClr val="E2E2E5"/>
                </a:solidFill>
                <a:effectLst/>
                <a:highlight>
                  <a:srgbClr val="1A3059"/>
                </a:highlight>
                <a:latin typeface="Google Sans Text"/>
              </a:rPr>
              <a:t>制作产品原型</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根据设计方案制作产品原型，包括硬件组装和软件调试。</a:t>
            </a:r>
          </a:p>
          <a:p>
            <a:pPr algn="l">
              <a:buFont typeface="+mj-lt"/>
              <a:buAutoNum type="arabicPeriod"/>
            </a:pPr>
            <a:r>
              <a:rPr lang="zh-CN" altLang="en-US" b="1" i="0" dirty="0">
                <a:solidFill>
                  <a:srgbClr val="E2E2E5"/>
                </a:solidFill>
                <a:effectLst/>
                <a:highlight>
                  <a:srgbClr val="1A3059"/>
                </a:highlight>
                <a:latin typeface="Google Sans Text"/>
              </a:rPr>
              <a:t>进行功能测试</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验证产品的各项功能是否符合设计要求。</a:t>
            </a:r>
          </a:p>
          <a:p>
            <a:pPr algn="l">
              <a:buFont typeface="+mj-lt"/>
              <a:buAutoNum type="arabicPeriod"/>
            </a:pPr>
            <a:r>
              <a:rPr lang="zh-CN" altLang="en-US" b="1" i="0" dirty="0">
                <a:solidFill>
                  <a:srgbClr val="E2E2E5"/>
                </a:solidFill>
                <a:effectLst/>
                <a:highlight>
                  <a:srgbClr val="1A3059"/>
                </a:highlight>
                <a:latin typeface="Google Sans Text"/>
              </a:rPr>
              <a:t>进行性能测试</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测试产品的检测精度、速度、稳定性等性能指标。</a:t>
            </a:r>
          </a:p>
          <a:p>
            <a:pPr algn="l">
              <a:buFont typeface="+mj-lt"/>
              <a:buAutoNum type="arabicPeriod"/>
            </a:pPr>
            <a:r>
              <a:rPr lang="zh-CN" altLang="en-US" b="1" i="0" dirty="0">
                <a:solidFill>
                  <a:srgbClr val="E2E2E5"/>
                </a:solidFill>
                <a:effectLst/>
                <a:highlight>
                  <a:srgbClr val="1A3059"/>
                </a:highlight>
                <a:latin typeface="Google Sans Text"/>
              </a:rPr>
              <a:t>进行环境测试</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模拟各种环境条件，测试产品的可靠性和适应性。</a:t>
            </a:r>
          </a:p>
          <a:p>
            <a:pPr algn="l"/>
            <a:r>
              <a:rPr lang="zh-CN" altLang="en-US" b="1" i="0" dirty="0">
                <a:solidFill>
                  <a:srgbClr val="E2E2E5"/>
                </a:solidFill>
                <a:effectLst/>
                <a:highlight>
                  <a:srgbClr val="1A3059"/>
                </a:highlight>
                <a:latin typeface="Google Sans Text"/>
              </a:rPr>
              <a:t>五、产品定型和量产</a:t>
            </a:r>
            <a:endParaRPr lang="zh-CN" altLang="en-US" b="0" i="0" dirty="0">
              <a:solidFill>
                <a:srgbClr val="E2E2E5"/>
              </a:solidFill>
              <a:effectLst/>
              <a:highlight>
                <a:srgbClr val="1A3059"/>
              </a:highlight>
              <a:latin typeface="Google Sans Text"/>
            </a:endParaRPr>
          </a:p>
          <a:p>
            <a:pPr algn="l">
              <a:buFont typeface="+mj-lt"/>
              <a:buAutoNum type="arabicPeriod"/>
            </a:pPr>
            <a:r>
              <a:rPr lang="zh-CN" altLang="en-US" b="1" i="0" dirty="0">
                <a:solidFill>
                  <a:srgbClr val="E2E2E5"/>
                </a:solidFill>
                <a:effectLst/>
                <a:highlight>
                  <a:srgbClr val="1A3059"/>
                </a:highlight>
                <a:latin typeface="Google Sans Text"/>
              </a:rPr>
              <a:t>优化设计</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根据测试结果，对产品设计进行优化改进。</a:t>
            </a:r>
          </a:p>
          <a:p>
            <a:pPr algn="l">
              <a:buFont typeface="+mj-lt"/>
              <a:buAutoNum type="arabicPeriod"/>
            </a:pPr>
            <a:r>
              <a:rPr lang="zh-CN" altLang="en-US" b="1" i="0" dirty="0">
                <a:solidFill>
                  <a:srgbClr val="E2E2E5"/>
                </a:solidFill>
                <a:effectLst/>
                <a:highlight>
                  <a:srgbClr val="1A3059"/>
                </a:highlight>
                <a:latin typeface="Google Sans Text"/>
              </a:rPr>
              <a:t>确定生产工艺</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选择合适的生产工艺和设备，并进行试生产。</a:t>
            </a:r>
          </a:p>
          <a:p>
            <a:pPr algn="l">
              <a:buFont typeface="+mj-lt"/>
              <a:buAutoNum type="arabicPeriod"/>
            </a:pPr>
            <a:r>
              <a:rPr lang="zh-CN" altLang="en-US" b="1" i="0" dirty="0">
                <a:solidFill>
                  <a:srgbClr val="E2E2E5"/>
                </a:solidFill>
                <a:effectLst/>
                <a:highlight>
                  <a:srgbClr val="1A3059"/>
                </a:highlight>
                <a:latin typeface="Google Sans Text"/>
              </a:rPr>
              <a:t>建立质量控制体系</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确保产品质量符合相关标准和要求。</a:t>
            </a:r>
          </a:p>
          <a:p>
            <a:pPr algn="l">
              <a:buFont typeface="+mj-lt"/>
              <a:buAutoNum type="arabicPeriod"/>
            </a:pPr>
            <a:r>
              <a:rPr lang="zh-CN" altLang="en-US" b="1" i="0" dirty="0">
                <a:solidFill>
                  <a:srgbClr val="E2E2E5"/>
                </a:solidFill>
                <a:effectLst/>
                <a:highlight>
                  <a:srgbClr val="1A3059"/>
                </a:highlight>
                <a:latin typeface="Google Sans Text"/>
              </a:rPr>
              <a:t>进行批量生产</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组织生产线进行批量生产，并进行质量控制。</a:t>
            </a:r>
          </a:p>
          <a:p>
            <a:pPr algn="l"/>
            <a:r>
              <a:rPr lang="zh-CN" altLang="en-US" b="1" i="0" dirty="0">
                <a:solidFill>
                  <a:srgbClr val="E2E2E5"/>
                </a:solidFill>
                <a:effectLst/>
                <a:highlight>
                  <a:srgbClr val="1A3059"/>
                </a:highlight>
                <a:latin typeface="Google Sans Text"/>
              </a:rPr>
              <a:t>六、产品推广和销售</a:t>
            </a:r>
            <a:endParaRPr lang="zh-CN" altLang="en-US" b="0" i="0" dirty="0">
              <a:solidFill>
                <a:srgbClr val="E2E2E5"/>
              </a:solidFill>
              <a:effectLst/>
              <a:highlight>
                <a:srgbClr val="1A3059"/>
              </a:highlight>
              <a:latin typeface="Google Sans Text"/>
            </a:endParaRPr>
          </a:p>
          <a:p>
            <a:pPr algn="l">
              <a:buFont typeface="+mj-lt"/>
              <a:buAutoNum type="arabicPeriod"/>
            </a:pPr>
            <a:r>
              <a:rPr lang="zh-CN" altLang="en-US" b="1" i="0" dirty="0">
                <a:solidFill>
                  <a:srgbClr val="E2E2E5"/>
                </a:solidFill>
                <a:effectLst/>
                <a:highlight>
                  <a:srgbClr val="1A3059"/>
                </a:highlight>
                <a:latin typeface="Google Sans Text"/>
              </a:rPr>
              <a:t>市场推广</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制定市场推广策略，通过各种渠道宣传推广产品。</a:t>
            </a:r>
          </a:p>
          <a:p>
            <a:pPr algn="l">
              <a:buFont typeface="+mj-lt"/>
              <a:buAutoNum type="arabicPeriod"/>
            </a:pPr>
            <a:r>
              <a:rPr lang="zh-CN" altLang="en-US" b="1" i="0" dirty="0">
                <a:solidFill>
                  <a:srgbClr val="E2E2E5"/>
                </a:solidFill>
                <a:effectLst/>
                <a:highlight>
                  <a:srgbClr val="1A3059"/>
                </a:highlight>
                <a:latin typeface="Google Sans Text"/>
              </a:rPr>
              <a:t>销售渠道建立</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建立销售渠道，包括线上和线下渠道。</a:t>
            </a:r>
          </a:p>
          <a:p>
            <a:pPr algn="l">
              <a:buFont typeface="+mj-lt"/>
              <a:buAutoNum type="arabicPeriod"/>
            </a:pPr>
            <a:r>
              <a:rPr lang="zh-CN" altLang="en-US" b="1" i="0" dirty="0">
                <a:solidFill>
                  <a:srgbClr val="E2E2E5"/>
                </a:solidFill>
                <a:effectLst/>
                <a:highlight>
                  <a:srgbClr val="1A3059"/>
                </a:highlight>
                <a:latin typeface="Google Sans Text"/>
              </a:rPr>
              <a:t>售后服务</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提供完善的售后服务，包括技术支持、维修保养等。</a:t>
            </a:r>
          </a:p>
          <a:p>
            <a:pPr algn="l"/>
            <a:r>
              <a:rPr lang="zh-CN" altLang="en-US" b="1" i="0" dirty="0">
                <a:solidFill>
                  <a:srgbClr val="E2E2E5"/>
                </a:solidFill>
                <a:effectLst/>
                <a:highlight>
                  <a:srgbClr val="1A3059"/>
                </a:highlight>
                <a:latin typeface="Google Sans Text"/>
              </a:rPr>
              <a:t>七、持续改进</a:t>
            </a:r>
            <a:endParaRPr lang="zh-CN" altLang="en-US" b="0" i="0" dirty="0">
              <a:solidFill>
                <a:srgbClr val="E2E2E5"/>
              </a:solidFill>
              <a:effectLst/>
              <a:highlight>
                <a:srgbClr val="1A3059"/>
              </a:highlight>
              <a:latin typeface="Google Sans Text"/>
            </a:endParaRPr>
          </a:p>
          <a:p>
            <a:pPr algn="l">
              <a:buFont typeface="+mj-lt"/>
              <a:buAutoNum type="arabicPeriod"/>
            </a:pPr>
            <a:r>
              <a:rPr lang="zh-CN" altLang="en-US" b="1" i="0" dirty="0">
                <a:solidFill>
                  <a:srgbClr val="E2E2E5"/>
                </a:solidFill>
                <a:effectLst/>
                <a:highlight>
                  <a:srgbClr val="1A3059"/>
                </a:highlight>
                <a:latin typeface="Google Sans Text"/>
              </a:rPr>
              <a:t>收集用户反馈</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收集用户对产品的意见和建议，并进行分析。</a:t>
            </a:r>
          </a:p>
          <a:p>
            <a:pPr algn="l">
              <a:buFont typeface="+mj-lt"/>
              <a:buAutoNum type="arabicPeriod"/>
            </a:pPr>
            <a:r>
              <a:rPr lang="zh-CN" altLang="en-US" b="1" i="0" dirty="0">
                <a:solidFill>
                  <a:srgbClr val="E2E2E5"/>
                </a:solidFill>
                <a:effectLst/>
                <a:highlight>
                  <a:srgbClr val="1A3059"/>
                </a:highlight>
                <a:latin typeface="Google Sans Text"/>
              </a:rPr>
              <a:t>改进产品设计</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根据用户反馈和市场需求，持续改进产品设计和性能。</a:t>
            </a:r>
          </a:p>
          <a:p>
            <a:pPr algn="l">
              <a:buFont typeface="+mj-lt"/>
              <a:buAutoNum type="arabicPeriod"/>
            </a:pPr>
            <a:r>
              <a:rPr lang="zh-CN" altLang="en-US" b="1" i="0" dirty="0">
                <a:solidFill>
                  <a:srgbClr val="E2E2E5"/>
                </a:solidFill>
                <a:effectLst/>
                <a:highlight>
                  <a:srgbClr val="1A3059"/>
                </a:highlight>
                <a:latin typeface="Google Sans Text"/>
              </a:rPr>
              <a:t>开发新功能</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研究新技术和新应用，开发新功能和新产品。</a:t>
            </a:r>
          </a:p>
          <a:p>
            <a:pPr algn="l"/>
            <a:r>
              <a:rPr lang="zh-CN" altLang="en-US" b="1" i="0" dirty="0">
                <a:solidFill>
                  <a:srgbClr val="E2E2E5"/>
                </a:solidFill>
                <a:effectLst/>
                <a:highlight>
                  <a:srgbClr val="1A3059"/>
                </a:highlight>
                <a:latin typeface="Google Sans Text"/>
              </a:rPr>
              <a:t>注意事项</a:t>
            </a:r>
            <a:r>
              <a:rPr lang="en-US" altLang="zh-CN" b="1" i="0" dirty="0">
                <a:solidFill>
                  <a:srgbClr val="E2E2E5"/>
                </a:solidFill>
                <a:effectLst/>
                <a:highlight>
                  <a:srgbClr val="1A3059"/>
                </a:highlight>
                <a:latin typeface="Google Sans Text"/>
              </a:rPr>
              <a:t>:</a:t>
            </a:r>
            <a:endParaRPr lang="zh-CN" altLang="en-US" b="0" i="0" dirty="0">
              <a:solidFill>
                <a:srgbClr val="E2E2E5"/>
              </a:solidFill>
              <a:effectLst/>
              <a:highlight>
                <a:srgbClr val="1A3059"/>
              </a:highlight>
              <a:latin typeface="Google Sans Text"/>
            </a:endParaRPr>
          </a:p>
          <a:p>
            <a:pPr algn="l">
              <a:buFont typeface="Arial" panose="020B0604020202020204" pitchFamily="34" charset="0"/>
              <a:buChar char="•"/>
            </a:pPr>
            <a:r>
              <a:rPr lang="zh-CN" altLang="en-US" b="0" i="0" dirty="0">
                <a:solidFill>
                  <a:srgbClr val="E2E2E5"/>
                </a:solidFill>
                <a:effectLst/>
                <a:highlight>
                  <a:srgbClr val="1A3059"/>
                </a:highlight>
                <a:latin typeface="Google Sans Text"/>
              </a:rPr>
              <a:t>在整个开发过程中，需要注重安全性和可靠性，确保产品能够有效地检测爆炸物，并避免误报和漏报。</a:t>
            </a:r>
          </a:p>
          <a:p>
            <a:pPr algn="l">
              <a:buFont typeface="Arial" panose="020B0604020202020204" pitchFamily="34" charset="0"/>
              <a:buChar char="•"/>
            </a:pPr>
            <a:r>
              <a:rPr lang="zh-CN" altLang="en-US" b="0" i="0" dirty="0">
                <a:solidFill>
                  <a:srgbClr val="E2E2E5"/>
                </a:solidFill>
                <a:effectLst/>
                <a:highlight>
                  <a:srgbClr val="1A3059"/>
                </a:highlight>
                <a:latin typeface="Google Sans Text"/>
              </a:rPr>
              <a:t>需要关注成本控制，选择合适的技术方案和元器件，降低生产成本。</a:t>
            </a:r>
          </a:p>
          <a:p>
            <a:pPr algn="l">
              <a:buFont typeface="Arial" panose="020B0604020202020204" pitchFamily="34" charset="0"/>
              <a:buChar char="•"/>
            </a:pPr>
            <a:r>
              <a:rPr lang="zh-CN" altLang="en-US" b="0" i="0" dirty="0">
                <a:solidFill>
                  <a:srgbClr val="E2E2E5"/>
                </a:solidFill>
                <a:effectLst/>
                <a:highlight>
                  <a:srgbClr val="1A3059"/>
                </a:highlight>
                <a:latin typeface="Google Sans Text"/>
              </a:rPr>
              <a:t>需要遵守相关法律法规，确保产品的合法性和合规性。</a:t>
            </a:r>
          </a:p>
          <a:p>
            <a:endParaRPr lang="zh-CN" altLang="en-US" dirty="0"/>
          </a:p>
        </p:txBody>
      </p:sp>
      <p:sp>
        <p:nvSpPr>
          <p:cNvPr id="4" name="灯片编号占位符 3"/>
          <p:cNvSpPr>
            <a:spLocks noGrp="1"/>
          </p:cNvSpPr>
          <p:nvPr>
            <p:ph type="sldNum" sz="quarter" idx="5"/>
          </p:nvPr>
        </p:nvSpPr>
        <p:spPr/>
        <p:txBody>
          <a:bodyPr/>
          <a:lstStyle/>
          <a:p>
            <a:fld id="{9F7E11EC-7DF4-422A-B424-7851BEC9D236}" type="slidenum">
              <a:rPr lang="zh-CN" altLang="en-US" smtClean="0"/>
              <a:t>33</a:t>
            </a:fld>
            <a:endParaRPr lang="zh-CN" altLang="en-US"/>
          </a:p>
        </p:txBody>
      </p:sp>
    </p:spTree>
    <p:extLst>
      <p:ext uri="{BB962C8B-B14F-4D97-AF65-F5344CB8AC3E}">
        <p14:creationId xmlns:p14="http://schemas.microsoft.com/office/powerpoint/2010/main" val="2049435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4CEDF9-FEB4-A91C-C115-01E61175008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A2CD42A-DC78-446F-FE17-1365DDA3DD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64FB35B-4FBF-A86A-AFF7-4B345768AF7A}"/>
              </a:ext>
            </a:extLst>
          </p:cNvPr>
          <p:cNvSpPr>
            <a:spLocks noGrp="1"/>
          </p:cNvSpPr>
          <p:nvPr>
            <p:ph type="dt" sz="half" idx="10"/>
          </p:nvPr>
        </p:nvSpPr>
        <p:spPr/>
        <p:txBody>
          <a:bodyPr/>
          <a:lstStyle/>
          <a:p>
            <a:fld id="{3576E301-EDC1-45FF-8C6D-A0476ABA9085}" type="datetimeFigureOut">
              <a:rPr lang="zh-CN" altLang="en-US" smtClean="0"/>
              <a:t>2024/4/26</a:t>
            </a:fld>
            <a:endParaRPr lang="zh-CN" altLang="en-US"/>
          </a:p>
        </p:txBody>
      </p:sp>
      <p:sp>
        <p:nvSpPr>
          <p:cNvPr id="5" name="页脚占位符 4">
            <a:extLst>
              <a:ext uri="{FF2B5EF4-FFF2-40B4-BE49-F238E27FC236}">
                <a16:creationId xmlns:a16="http://schemas.microsoft.com/office/drawing/2014/main" id="{DD4D2441-2484-AEFC-36F9-0689EC537D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90B7A3-23C2-85E4-8E7E-C30973EA29AD}"/>
              </a:ext>
            </a:extLst>
          </p:cNvPr>
          <p:cNvSpPr>
            <a:spLocks noGrp="1"/>
          </p:cNvSpPr>
          <p:nvPr>
            <p:ph type="sldNum" sz="quarter" idx="12"/>
          </p:nvPr>
        </p:nvSpPr>
        <p:spPr/>
        <p:txBody>
          <a:bodyPr/>
          <a:lstStyle/>
          <a:p>
            <a:fld id="{DB2F3D8E-D8E1-4DE7-90BC-03D231B74875}" type="slidenum">
              <a:rPr lang="zh-CN" altLang="en-US" smtClean="0"/>
              <a:t>‹#›</a:t>
            </a:fld>
            <a:endParaRPr lang="zh-CN" altLang="en-US"/>
          </a:p>
        </p:txBody>
      </p:sp>
    </p:spTree>
    <p:extLst>
      <p:ext uri="{BB962C8B-B14F-4D97-AF65-F5344CB8AC3E}">
        <p14:creationId xmlns:p14="http://schemas.microsoft.com/office/powerpoint/2010/main" val="1025200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9D948C-301D-2C53-C16D-36E07152AF9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A06EA40-EBAF-2524-4C49-E7E6713A36C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6C677C7-799C-D7FD-6CCB-4271F5DA86B3}"/>
              </a:ext>
            </a:extLst>
          </p:cNvPr>
          <p:cNvSpPr>
            <a:spLocks noGrp="1"/>
          </p:cNvSpPr>
          <p:nvPr>
            <p:ph type="dt" sz="half" idx="10"/>
          </p:nvPr>
        </p:nvSpPr>
        <p:spPr/>
        <p:txBody>
          <a:bodyPr/>
          <a:lstStyle/>
          <a:p>
            <a:fld id="{3576E301-EDC1-45FF-8C6D-A0476ABA9085}" type="datetimeFigureOut">
              <a:rPr lang="zh-CN" altLang="en-US" smtClean="0"/>
              <a:t>2024/4/26</a:t>
            </a:fld>
            <a:endParaRPr lang="zh-CN" altLang="en-US"/>
          </a:p>
        </p:txBody>
      </p:sp>
      <p:sp>
        <p:nvSpPr>
          <p:cNvPr id="5" name="页脚占位符 4">
            <a:extLst>
              <a:ext uri="{FF2B5EF4-FFF2-40B4-BE49-F238E27FC236}">
                <a16:creationId xmlns:a16="http://schemas.microsoft.com/office/drawing/2014/main" id="{62B68B6C-78BB-67D7-D317-371E86E7F2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8BCF2B-7D1A-F81E-E525-FD3BFF223F83}"/>
              </a:ext>
            </a:extLst>
          </p:cNvPr>
          <p:cNvSpPr>
            <a:spLocks noGrp="1"/>
          </p:cNvSpPr>
          <p:nvPr>
            <p:ph type="sldNum" sz="quarter" idx="12"/>
          </p:nvPr>
        </p:nvSpPr>
        <p:spPr/>
        <p:txBody>
          <a:bodyPr/>
          <a:lstStyle/>
          <a:p>
            <a:fld id="{DB2F3D8E-D8E1-4DE7-90BC-03D231B74875}" type="slidenum">
              <a:rPr lang="zh-CN" altLang="en-US" smtClean="0"/>
              <a:t>‹#›</a:t>
            </a:fld>
            <a:endParaRPr lang="zh-CN" altLang="en-US"/>
          </a:p>
        </p:txBody>
      </p:sp>
    </p:spTree>
    <p:extLst>
      <p:ext uri="{BB962C8B-B14F-4D97-AF65-F5344CB8AC3E}">
        <p14:creationId xmlns:p14="http://schemas.microsoft.com/office/powerpoint/2010/main" val="1647269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2A1A9E5-6113-E4C3-DAA0-361783C8A01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6F59D4F-D515-43C1-96A5-D9E296F3E21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5EA88ED-7DAD-B8D5-CECF-D45652BFECC7}"/>
              </a:ext>
            </a:extLst>
          </p:cNvPr>
          <p:cNvSpPr>
            <a:spLocks noGrp="1"/>
          </p:cNvSpPr>
          <p:nvPr>
            <p:ph type="dt" sz="half" idx="10"/>
          </p:nvPr>
        </p:nvSpPr>
        <p:spPr/>
        <p:txBody>
          <a:bodyPr/>
          <a:lstStyle/>
          <a:p>
            <a:fld id="{3576E301-EDC1-45FF-8C6D-A0476ABA9085}" type="datetimeFigureOut">
              <a:rPr lang="zh-CN" altLang="en-US" smtClean="0"/>
              <a:t>2024/4/26</a:t>
            </a:fld>
            <a:endParaRPr lang="zh-CN" altLang="en-US"/>
          </a:p>
        </p:txBody>
      </p:sp>
      <p:sp>
        <p:nvSpPr>
          <p:cNvPr id="5" name="页脚占位符 4">
            <a:extLst>
              <a:ext uri="{FF2B5EF4-FFF2-40B4-BE49-F238E27FC236}">
                <a16:creationId xmlns:a16="http://schemas.microsoft.com/office/drawing/2014/main" id="{E790A0AD-4D5E-9B3A-7242-A3CC217BC6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D194BFE-1E2A-B7D6-A840-EDA0E727EBC8}"/>
              </a:ext>
            </a:extLst>
          </p:cNvPr>
          <p:cNvSpPr>
            <a:spLocks noGrp="1"/>
          </p:cNvSpPr>
          <p:nvPr>
            <p:ph type="sldNum" sz="quarter" idx="12"/>
          </p:nvPr>
        </p:nvSpPr>
        <p:spPr/>
        <p:txBody>
          <a:bodyPr/>
          <a:lstStyle/>
          <a:p>
            <a:fld id="{DB2F3D8E-D8E1-4DE7-90BC-03D231B74875}" type="slidenum">
              <a:rPr lang="zh-CN" altLang="en-US" smtClean="0"/>
              <a:t>‹#›</a:t>
            </a:fld>
            <a:endParaRPr lang="zh-CN" altLang="en-US"/>
          </a:p>
        </p:txBody>
      </p:sp>
    </p:spTree>
    <p:extLst>
      <p:ext uri="{BB962C8B-B14F-4D97-AF65-F5344CB8AC3E}">
        <p14:creationId xmlns:p14="http://schemas.microsoft.com/office/powerpoint/2010/main" val="1211553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DE79DE-915C-A04C-0FAE-95BFB5A349D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704455C-C0AF-C8A1-0AE3-D2DA99080AF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9DDD6F3-B17B-8D54-7A3A-0329726545DA}"/>
              </a:ext>
            </a:extLst>
          </p:cNvPr>
          <p:cNvSpPr>
            <a:spLocks noGrp="1"/>
          </p:cNvSpPr>
          <p:nvPr>
            <p:ph type="dt" sz="half" idx="10"/>
          </p:nvPr>
        </p:nvSpPr>
        <p:spPr/>
        <p:txBody>
          <a:bodyPr/>
          <a:lstStyle/>
          <a:p>
            <a:fld id="{3576E301-EDC1-45FF-8C6D-A0476ABA9085}" type="datetimeFigureOut">
              <a:rPr lang="zh-CN" altLang="en-US" smtClean="0"/>
              <a:t>2024/4/26</a:t>
            </a:fld>
            <a:endParaRPr lang="zh-CN" altLang="en-US"/>
          </a:p>
        </p:txBody>
      </p:sp>
      <p:sp>
        <p:nvSpPr>
          <p:cNvPr id="5" name="页脚占位符 4">
            <a:extLst>
              <a:ext uri="{FF2B5EF4-FFF2-40B4-BE49-F238E27FC236}">
                <a16:creationId xmlns:a16="http://schemas.microsoft.com/office/drawing/2014/main" id="{D369B46B-54F1-CF9D-BE94-182B39113B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0C0369-1E2A-B1E0-41CF-A594DD3B637D}"/>
              </a:ext>
            </a:extLst>
          </p:cNvPr>
          <p:cNvSpPr>
            <a:spLocks noGrp="1"/>
          </p:cNvSpPr>
          <p:nvPr>
            <p:ph type="sldNum" sz="quarter" idx="12"/>
          </p:nvPr>
        </p:nvSpPr>
        <p:spPr/>
        <p:txBody>
          <a:bodyPr/>
          <a:lstStyle/>
          <a:p>
            <a:fld id="{DB2F3D8E-D8E1-4DE7-90BC-03D231B74875}" type="slidenum">
              <a:rPr lang="zh-CN" altLang="en-US" smtClean="0"/>
              <a:t>‹#›</a:t>
            </a:fld>
            <a:endParaRPr lang="zh-CN" altLang="en-US"/>
          </a:p>
        </p:txBody>
      </p:sp>
    </p:spTree>
    <p:extLst>
      <p:ext uri="{BB962C8B-B14F-4D97-AF65-F5344CB8AC3E}">
        <p14:creationId xmlns:p14="http://schemas.microsoft.com/office/powerpoint/2010/main" val="2436481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A8964E-23BD-3B74-CC44-36435FC9053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0CD80E4-C587-820C-0DC0-040A23485A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CF4FD9E-87AC-2144-BFCB-9D36314FA4EC}"/>
              </a:ext>
            </a:extLst>
          </p:cNvPr>
          <p:cNvSpPr>
            <a:spLocks noGrp="1"/>
          </p:cNvSpPr>
          <p:nvPr>
            <p:ph type="dt" sz="half" idx="10"/>
          </p:nvPr>
        </p:nvSpPr>
        <p:spPr/>
        <p:txBody>
          <a:bodyPr/>
          <a:lstStyle/>
          <a:p>
            <a:fld id="{3576E301-EDC1-45FF-8C6D-A0476ABA9085}" type="datetimeFigureOut">
              <a:rPr lang="zh-CN" altLang="en-US" smtClean="0"/>
              <a:t>2024/4/26</a:t>
            </a:fld>
            <a:endParaRPr lang="zh-CN" altLang="en-US"/>
          </a:p>
        </p:txBody>
      </p:sp>
      <p:sp>
        <p:nvSpPr>
          <p:cNvPr id="5" name="页脚占位符 4">
            <a:extLst>
              <a:ext uri="{FF2B5EF4-FFF2-40B4-BE49-F238E27FC236}">
                <a16:creationId xmlns:a16="http://schemas.microsoft.com/office/drawing/2014/main" id="{6662D6F5-C0BE-506C-8362-02BB32E381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8317AA-F44E-39EA-A34A-6368A9DA32FF}"/>
              </a:ext>
            </a:extLst>
          </p:cNvPr>
          <p:cNvSpPr>
            <a:spLocks noGrp="1"/>
          </p:cNvSpPr>
          <p:nvPr>
            <p:ph type="sldNum" sz="quarter" idx="12"/>
          </p:nvPr>
        </p:nvSpPr>
        <p:spPr/>
        <p:txBody>
          <a:bodyPr/>
          <a:lstStyle/>
          <a:p>
            <a:fld id="{DB2F3D8E-D8E1-4DE7-90BC-03D231B74875}" type="slidenum">
              <a:rPr lang="zh-CN" altLang="en-US" smtClean="0"/>
              <a:t>‹#›</a:t>
            </a:fld>
            <a:endParaRPr lang="zh-CN" altLang="en-US"/>
          </a:p>
        </p:txBody>
      </p:sp>
    </p:spTree>
    <p:extLst>
      <p:ext uri="{BB962C8B-B14F-4D97-AF65-F5344CB8AC3E}">
        <p14:creationId xmlns:p14="http://schemas.microsoft.com/office/powerpoint/2010/main" val="3736839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1DAF80-F009-5D32-402D-C315D899F7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FDE70B5-9C3E-2CA1-2C7C-1D5A3A134BF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B478517-23AA-FA33-9CFA-B26C9B64C1D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0FA3FEF-75C4-726F-8EB2-4C2A09451DCC}"/>
              </a:ext>
            </a:extLst>
          </p:cNvPr>
          <p:cNvSpPr>
            <a:spLocks noGrp="1"/>
          </p:cNvSpPr>
          <p:nvPr>
            <p:ph type="dt" sz="half" idx="10"/>
          </p:nvPr>
        </p:nvSpPr>
        <p:spPr/>
        <p:txBody>
          <a:bodyPr/>
          <a:lstStyle/>
          <a:p>
            <a:fld id="{3576E301-EDC1-45FF-8C6D-A0476ABA9085}" type="datetimeFigureOut">
              <a:rPr lang="zh-CN" altLang="en-US" smtClean="0"/>
              <a:t>2024/4/26</a:t>
            </a:fld>
            <a:endParaRPr lang="zh-CN" altLang="en-US"/>
          </a:p>
        </p:txBody>
      </p:sp>
      <p:sp>
        <p:nvSpPr>
          <p:cNvPr id="6" name="页脚占位符 5">
            <a:extLst>
              <a:ext uri="{FF2B5EF4-FFF2-40B4-BE49-F238E27FC236}">
                <a16:creationId xmlns:a16="http://schemas.microsoft.com/office/drawing/2014/main" id="{F65B551D-206E-451B-B1D8-1EF5E9B0BAC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2C57657-4E66-DC8E-A3A3-357001E4C197}"/>
              </a:ext>
            </a:extLst>
          </p:cNvPr>
          <p:cNvSpPr>
            <a:spLocks noGrp="1"/>
          </p:cNvSpPr>
          <p:nvPr>
            <p:ph type="sldNum" sz="quarter" idx="12"/>
          </p:nvPr>
        </p:nvSpPr>
        <p:spPr/>
        <p:txBody>
          <a:bodyPr/>
          <a:lstStyle/>
          <a:p>
            <a:fld id="{DB2F3D8E-D8E1-4DE7-90BC-03D231B74875}" type="slidenum">
              <a:rPr lang="zh-CN" altLang="en-US" smtClean="0"/>
              <a:t>‹#›</a:t>
            </a:fld>
            <a:endParaRPr lang="zh-CN" altLang="en-US"/>
          </a:p>
        </p:txBody>
      </p:sp>
    </p:spTree>
    <p:extLst>
      <p:ext uri="{BB962C8B-B14F-4D97-AF65-F5344CB8AC3E}">
        <p14:creationId xmlns:p14="http://schemas.microsoft.com/office/powerpoint/2010/main" val="353071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2754AB-5109-6592-9E3D-7D460A3404B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AC92647-A280-8C00-76CD-FF2965A86B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627458E-E58F-BE51-6892-26982CC5B54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8ACAFB4-3D2A-60A5-90B1-AED67694C2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F0F0172-D79F-5953-3DFF-C009223A1D4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1BFB77C-C74D-09FF-1E56-2519D9EA868D}"/>
              </a:ext>
            </a:extLst>
          </p:cNvPr>
          <p:cNvSpPr>
            <a:spLocks noGrp="1"/>
          </p:cNvSpPr>
          <p:nvPr>
            <p:ph type="dt" sz="half" idx="10"/>
          </p:nvPr>
        </p:nvSpPr>
        <p:spPr/>
        <p:txBody>
          <a:bodyPr/>
          <a:lstStyle/>
          <a:p>
            <a:fld id="{3576E301-EDC1-45FF-8C6D-A0476ABA9085}" type="datetimeFigureOut">
              <a:rPr lang="zh-CN" altLang="en-US" smtClean="0"/>
              <a:t>2024/4/26</a:t>
            </a:fld>
            <a:endParaRPr lang="zh-CN" altLang="en-US"/>
          </a:p>
        </p:txBody>
      </p:sp>
      <p:sp>
        <p:nvSpPr>
          <p:cNvPr id="8" name="页脚占位符 7">
            <a:extLst>
              <a:ext uri="{FF2B5EF4-FFF2-40B4-BE49-F238E27FC236}">
                <a16:creationId xmlns:a16="http://schemas.microsoft.com/office/drawing/2014/main" id="{AE112C88-AFD5-C8F3-D288-2C9C01C2987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12ACCB5-1A18-E86D-3399-17181484FAD2}"/>
              </a:ext>
            </a:extLst>
          </p:cNvPr>
          <p:cNvSpPr>
            <a:spLocks noGrp="1"/>
          </p:cNvSpPr>
          <p:nvPr>
            <p:ph type="sldNum" sz="quarter" idx="12"/>
          </p:nvPr>
        </p:nvSpPr>
        <p:spPr/>
        <p:txBody>
          <a:bodyPr/>
          <a:lstStyle/>
          <a:p>
            <a:fld id="{DB2F3D8E-D8E1-4DE7-90BC-03D231B74875}" type="slidenum">
              <a:rPr lang="zh-CN" altLang="en-US" smtClean="0"/>
              <a:t>‹#›</a:t>
            </a:fld>
            <a:endParaRPr lang="zh-CN" altLang="en-US"/>
          </a:p>
        </p:txBody>
      </p:sp>
    </p:spTree>
    <p:extLst>
      <p:ext uri="{BB962C8B-B14F-4D97-AF65-F5344CB8AC3E}">
        <p14:creationId xmlns:p14="http://schemas.microsoft.com/office/powerpoint/2010/main" val="1957795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F5637A-F520-ABFF-5201-DFF9FE41ABF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60C63AE-22B4-CE4B-16D3-16A52624586F}"/>
              </a:ext>
            </a:extLst>
          </p:cNvPr>
          <p:cNvSpPr>
            <a:spLocks noGrp="1"/>
          </p:cNvSpPr>
          <p:nvPr>
            <p:ph type="dt" sz="half" idx="10"/>
          </p:nvPr>
        </p:nvSpPr>
        <p:spPr/>
        <p:txBody>
          <a:bodyPr/>
          <a:lstStyle/>
          <a:p>
            <a:fld id="{3576E301-EDC1-45FF-8C6D-A0476ABA9085}" type="datetimeFigureOut">
              <a:rPr lang="zh-CN" altLang="en-US" smtClean="0"/>
              <a:t>2024/4/26</a:t>
            </a:fld>
            <a:endParaRPr lang="zh-CN" altLang="en-US"/>
          </a:p>
        </p:txBody>
      </p:sp>
      <p:sp>
        <p:nvSpPr>
          <p:cNvPr id="4" name="页脚占位符 3">
            <a:extLst>
              <a:ext uri="{FF2B5EF4-FFF2-40B4-BE49-F238E27FC236}">
                <a16:creationId xmlns:a16="http://schemas.microsoft.com/office/drawing/2014/main" id="{AC75B276-9F0B-3157-9C80-CCE48D63F49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F213CB6-544C-221E-BB6F-D02D58F316F4}"/>
              </a:ext>
            </a:extLst>
          </p:cNvPr>
          <p:cNvSpPr>
            <a:spLocks noGrp="1"/>
          </p:cNvSpPr>
          <p:nvPr>
            <p:ph type="sldNum" sz="quarter" idx="12"/>
          </p:nvPr>
        </p:nvSpPr>
        <p:spPr/>
        <p:txBody>
          <a:bodyPr/>
          <a:lstStyle/>
          <a:p>
            <a:fld id="{DB2F3D8E-D8E1-4DE7-90BC-03D231B74875}" type="slidenum">
              <a:rPr lang="zh-CN" altLang="en-US" smtClean="0"/>
              <a:t>‹#›</a:t>
            </a:fld>
            <a:endParaRPr lang="zh-CN" altLang="en-US"/>
          </a:p>
        </p:txBody>
      </p:sp>
    </p:spTree>
    <p:extLst>
      <p:ext uri="{BB962C8B-B14F-4D97-AF65-F5344CB8AC3E}">
        <p14:creationId xmlns:p14="http://schemas.microsoft.com/office/powerpoint/2010/main" val="384386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97157B2-C22B-05A2-51D5-8955A0CA1803}"/>
              </a:ext>
            </a:extLst>
          </p:cNvPr>
          <p:cNvSpPr>
            <a:spLocks noGrp="1"/>
          </p:cNvSpPr>
          <p:nvPr>
            <p:ph type="dt" sz="half" idx="10"/>
          </p:nvPr>
        </p:nvSpPr>
        <p:spPr/>
        <p:txBody>
          <a:bodyPr/>
          <a:lstStyle/>
          <a:p>
            <a:fld id="{3576E301-EDC1-45FF-8C6D-A0476ABA9085}" type="datetimeFigureOut">
              <a:rPr lang="zh-CN" altLang="en-US" smtClean="0"/>
              <a:t>2024/4/26</a:t>
            </a:fld>
            <a:endParaRPr lang="zh-CN" altLang="en-US"/>
          </a:p>
        </p:txBody>
      </p:sp>
      <p:sp>
        <p:nvSpPr>
          <p:cNvPr id="3" name="页脚占位符 2">
            <a:extLst>
              <a:ext uri="{FF2B5EF4-FFF2-40B4-BE49-F238E27FC236}">
                <a16:creationId xmlns:a16="http://schemas.microsoft.com/office/drawing/2014/main" id="{773398C6-DCE3-E6C2-A5B8-0CF64A95F4B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8D5CD7D-0825-3DC0-4FCE-F8C50A6F7F64}"/>
              </a:ext>
            </a:extLst>
          </p:cNvPr>
          <p:cNvSpPr>
            <a:spLocks noGrp="1"/>
          </p:cNvSpPr>
          <p:nvPr>
            <p:ph type="sldNum" sz="quarter" idx="12"/>
          </p:nvPr>
        </p:nvSpPr>
        <p:spPr/>
        <p:txBody>
          <a:bodyPr/>
          <a:lstStyle/>
          <a:p>
            <a:fld id="{DB2F3D8E-D8E1-4DE7-90BC-03D231B74875}" type="slidenum">
              <a:rPr lang="zh-CN" altLang="en-US" smtClean="0"/>
              <a:t>‹#›</a:t>
            </a:fld>
            <a:endParaRPr lang="zh-CN" altLang="en-US"/>
          </a:p>
        </p:txBody>
      </p:sp>
    </p:spTree>
    <p:extLst>
      <p:ext uri="{BB962C8B-B14F-4D97-AF65-F5344CB8AC3E}">
        <p14:creationId xmlns:p14="http://schemas.microsoft.com/office/powerpoint/2010/main" val="3226910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E5C773-CE67-6159-6B23-F32A4BFA995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9B71A06-D870-7A0C-0852-68EE6156A3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DFF9E5A-9A85-C58F-9B34-1AE9E3FF65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7F45708-CF3E-812F-57C3-C9B4F339484C}"/>
              </a:ext>
            </a:extLst>
          </p:cNvPr>
          <p:cNvSpPr>
            <a:spLocks noGrp="1"/>
          </p:cNvSpPr>
          <p:nvPr>
            <p:ph type="dt" sz="half" idx="10"/>
          </p:nvPr>
        </p:nvSpPr>
        <p:spPr/>
        <p:txBody>
          <a:bodyPr/>
          <a:lstStyle/>
          <a:p>
            <a:fld id="{3576E301-EDC1-45FF-8C6D-A0476ABA9085}" type="datetimeFigureOut">
              <a:rPr lang="zh-CN" altLang="en-US" smtClean="0"/>
              <a:t>2024/4/26</a:t>
            </a:fld>
            <a:endParaRPr lang="zh-CN" altLang="en-US"/>
          </a:p>
        </p:txBody>
      </p:sp>
      <p:sp>
        <p:nvSpPr>
          <p:cNvPr id="6" name="页脚占位符 5">
            <a:extLst>
              <a:ext uri="{FF2B5EF4-FFF2-40B4-BE49-F238E27FC236}">
                <a16:creationId xmlns:a16="http://schemas.microsoft.com/office/drawing/2014/main" id="{85EDFA7C-C322-D727-451B-88A10AF6E82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A79CF3F-D8E9-B622-386B-5D1D01817E3E}"/>
              </a:ext>
            </a:extLst>
          </p:cNvPr>
          <p:cNvSpPr>
            <a:spLocks noGrp="1"/>
          </p:cNvSpPr>
          <p:nvPr>
            <p:ph type="sldNum" sz="quarter" idx="12"/>
          </p:nvPr>
        </p:nvSpPr>
        <p:spPr/>
        <p:txBody>
          <a:bodyPr/>
          <a:lstStyle/>
          <a:p>
            <a:fld id="{DB2F3D8E-D8E1-4DE7-90BC-03D231B74875}" type="slidenum">
              <a:rPr lang="zh-CN" altLang="en-US" smtClean="0"/>
              <a:t>‹#›</a:t>
            </a:fld>
            <a:endParaRPr lang="zh-CN" altLang="en-US"/>
          </a:p>
        </p:txBody>
      </p:sp>
    </p:spTree>
    <p:extLst>
      <p:ext uri="{BB962C8B-B14F-4D97-AF65-F5344CB8AC3E}">
        <p14:creationId xmlns:p14="http://schemas.microsoft.com/office/powerpoint/2010/main" val="232547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846720-BC6E-EB3B-2839-C593B7995A9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66B76E6-48A5-E156-2F39-BCD8B56C7D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5474DA0-3F63-2EF6-8529-E339E90C73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2CCDD60-EDD7-37E8-ABA9-AAA991838B5A}"/>
              </a:ext>
            </a:extLst>
          </p:cNvPr>
          <p:cNvSpPr>
            <a:spLocks noGrp="1"/>
          </p:cNvSpPr>
          <p:nvPr>
            <p:ph type="dt" sz="half" idx="10"/>
          </p:nvPr>
        </p:nvSpPr>
        <p:spPr/>
        <p:txBody>
          <a:bodyPr/>
          <a:lstStyle/>
          <a:p>
            <a:fld id="{3576E301-EDC1-45FF-8C6D-A0476ABA9085}" type="datetimeFigureOut">
              <a:rPr lang="zh-CN" altLang="en-US" smtClean="0"/>
              <a:t>2024/4/26</a:t>
            </a:fld>
            <a:endParaRPr lang="zh-CN" altLang="en-US"/>
          </a:p>
        </p:txBody>
      </p:sp>
      <p:sp>
        <p:nvSpPr>
          <p:cNvPr id="6" name="页脚占位符 5">
            <a:extLst>
              <a:ext uri="{FF2B5EF4-FFF2-40B4-BE49-F238E27FC236}">
                <a16:creationId xmlns:a16="http://schemas.microsoft.com/office/drawing/2014/main" id="{D04FB491-C1BD-49E0-6FD7-5CAC883566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25AD616-E094-5D7F-CA1B-C7496A042F89}"/>
              </a:ext>
            </a:extLst>
          </p:cNvPr>
          <p:cNvSpPr>
            <a:spLocks noGrp="1"/>
          </p:cNvSpPr>
          <p:nvPr>
            <p:ph type="sldNum" sz="quarter" idx="12"/>
          </p:nvPr>
        </p:nvSpPr>
        <p:spPr/>
        <p:txBody>
          <a:bodyPr/>
          <a:lstStyle/>
          <a:p>
            <a:fld id="{DB2F3D8E-D8E1-4DE7-90BC-03D231B74875}" type="slidenum">
              <a:rPr lang="zh-CN" altLang="en-US" smtClean="0"/>
              <a:t>‹#›</a:t>
            </a:fld>
            <a:endParaRPr lang="zh-CN" altLang="en-US"/>
          </a:p>
        </p:txBody>
      </p:sp>
    </p:spTree>
    <p:extLst>
      <p:ext uri="{BB962C8B-B14F-4D97-AF65-F5344CB8AC3E}">
        <p14:creationId xmlns:p14="http://schemas.microsoft.com/office/powerpoint/2010/main" val="201460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89D3D50-11E9-E4DF-FD39-6FA36648E8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F098E9F-8D79-1560-2CAB-65382B86AB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F92C17B-7476-0E01-467A-85A5A5450A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76E301-EDC1-45FF-8C6D-A0476ABA9085}" type="datetimeFigureOut">
              <a:rPr lang="zh-CN" altLang="en-US" smtClean="0"/>
              <a:t>2024/4/26</a:t>
            </a:fld>
            <a:endParaRPr lang="zh-CN" altLang="en-US"/>
          </a:p>
        </p:txBody>
      </p:sp>
      <p:sp>
        <p:nvSpPr>
          <p:cNvPr id="5" name="页脚占位符 4">
            <a:extLst>
              <a:ext uri="{FF2B5EF4-FFF2-40B4-BE49-F238E27FC236}">
                <a16:creationId xmlns:a16="http://schemas.microsoft.com/office/drawing/2014/main" id="{FAA045AA-C278-F7CD-C9DF-C832572BE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7262109-8827-6ABD-466F-4083F68ADA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2F3D8E-D8E1-4DE7-90BC-03D231B74875}" type="slidenum">
              <a:rPr lang="zh-CN" altLang="en-US" smtClean="0"/>
              <a:t>‹#›</a:t>
            </a:fld>
            <a:endParaRPr lang="zh-CN" altLang="en-US"/>
          </a:p>
        </p:txBody>
      </p:sp>
    </p:spTree>
    <p:extLst>
      <p:ext uri="{BB962C8B-B14F-4D97-AF65-F5344CB8AC3E}">
        <p14:creationId xmlns:p14="http://schemas.microsoft.com/office/powerpoint/2010/main" val="1791210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1.png"/><Relationship Id="rId7"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0.png"/></Relationships>
</file>

<file path=ppt/slides/_rels/slide2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11.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2630609-51B2-7866-9631-378187EA5AA9}"/>
              </a:ext>
            </a:extLst>
          </p:cNvPr>
          <p:cNvSpPr/>
          <p:nvPr/>
        </p:nvSpPr>
        <p:spPr>
          <a:xfrm>
            <a:off x="0" y="-11011"/>
            <a:ext cx="12192000" cy="6869011"/>
          </a:xfrm>
          <a:prstGeom prst="rect">
            <a:avLst/>
          </a:prstGeom>
          <a:solidFill>
            <a:srgbClr val="2917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64625B41-3B6A-5C8F-4778-C62B4CAD8298}"/>
              </a:ext>
            </a:extLst>
          </p:cNvPr>
          <p:cNvSpPr>
            <a:spLocks noGrp="1"/>
          </p:cNvSpPr>
          <p:nvPr>
            <p:ph type="ctrTitle"/>
          </p:nvPr>
        </p:nvSpPr>
        <p:spPr/>
        <p:txBody>
          <a:bodyPr/>
          <a:lstStyle/>
          <a:p>
            <a:r>
              <a:rPr lang="zh-CN" altLang="en-US" b="1" dirty="0">
                <a:solidFill>
                  <a:schemeClr val="bg1"/>
                </a:solidFill>
                <a:latin typeface="宋体" panose="02010600030101010101" pitchFamily="2" charset="-122"/>
                <a:ea typeface="宋体" panose="02010600030101010101" pitchFamily="2" charset="-122"/>
              </a:rPr>
              <a:t>车底爆炸物检测装置</a:t>
            </a:r>
            <a:br>
              <a:rPr lang="en-US" altLang="zh-CN" b="1" dirty="0">
                <a:solidFill>
                  <a:schemeClr val="bg1"/>
                </a:solidFill>
                <a:latin typeface="宋体" panose="02010600030101010101" pitchFamily="2" charset="-122"/>
                <a:ea typeface="宋体" panose="02010600030101010101" pitchFamily="2" charset="-122"/>
              </a:rPr>
            </a:br>
            <a:r>
              <a:rPr lang="zh-CN" altLang="en-US" b="1" dirty="0">
                <a:solidFill>
                  <a:schemeClr val="bg1"/>
                </a:solidFill>
                <a:latin typeface="宋体" panose="02010600030101010101" pitchFamily="2" charset="-122"/>
                <a:ea typeface="宋体" panose="02010600030101010101" pitchFamily="2" charset="-122"/>
              </a:rPr>
              <a:t>产品立项报告</a:t>
            </a:r>
          </a:p>
        </p:txBody>
      </p:sp>
      <p:sp>
        <p:nvSpPr>
          <p:cNvPr id="3" name="副标题 2">
            <a:extLst>
              <a:ext uri="{FF2B5EF4-FFF2-40B4-BE49-F238E27FC236}">
                <a16:creationId xmlns:a16="http://schemas.microsoft.com/office/drawing/2014/main" id="{9D601743-386E-28AF-B4FD-C4A3215383E3}"/>
              </a:ext>
            </a:extLst>
          </p:cNvPr>
          <p:cNvSpPr>
            <a:spLocks noGrp="1"/>
          </p:cNvSpPr>
          <p:nvPr>
            <p:ph type="subTitle" idx="1"/>
          </p:nvPr>
        </p:nvSpPr>
        <p:spPr>
          <a:xfrm>
            <a:off x="1524000" y="4333740"/>
            <a:ext cx="9144000" cy="924059"/>
          </a:xfrm>
        </p:spPr>
        <p:txBody>
          <a:bodyPr/>
          <a:lstStyle/>
          <a:p>
            <a:r>
              <a:rPr lang="zh-CN" altLang="en-US" dirty="0">
                <a:solidFill>
                  <a:schemeClr val="bg1"/>
                </a:solidFill>
                <a:latin typeface="楷体" panose="02010609060101010101" pitchFamily="49" charset="-122"/>
                <a:ea typeface="楷体" panose="02010609060101010101" pitchFamily="49" charset="-122"/>
              </a:rPr>
              <a:t>李振邦</a:t>
            </a:r>
          </a:p>
        </p:txBody>
      </p:sp>
    </p:spTree>
    <p:extLst>
      <p:ext uri="{BB962C8B-B14F-4D97-AF65-F5344CB8AC3E}">
        <p14:creationId xmlns:p14="http://schemas.microsoft.com/office/powerpoint/2010/main" val="1879511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1918FA0-2FD1-772F-F477-362DB829308D}"/>
              </a:ext>
            </a:extLst>
          </p:cNvPr>
          <p:cNvSpPr/>
          <p:nvPr/>
        </p:nvSpPr>
        <p:spPr>
          <a:xfrm>
            <a:off x="0" y="-11011"/>
            <a:ext cx="12192000" cy="1271081"/>
          </a:xfrm>
          <a:prstGeom prst="rect">
            <a:avLst/>
          </a:prstGeom>
          <a:solidFill>
            <a:srgbClr val="2917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1">
            <a:extLst>
              <a:ext uri="{FF2B5EF4-FFF2-40B4-BE49-F238E27FC236}">
                <a16:creationId xmlns:a16="http://schemas.microsoft.com/office/drawing/2014/main" id="{30ABAE65-4DD4-8767-FB93-5B117A7EA8B9}"/>
              </a:ext>
            </a:extLst>
          </p:cNvPr>
          <p:cNvSpPr>
            <a:spLocks noGrp="1"/>
          </p:cNvSpPr>
          <p:nvPr>
            <p:ph type="title"/>
          </p:nvPr>
        </p:nvSpPr>
        <p:spPr>
          <a:xfrm>
            <a:off x="622069" y="18255"/>
            <a:ext cx="10515600" cy="1325563"/>
          </a:xfrm>
        </p:spPr>
        <p:txBody>
          <a:bodyPr>
            <a:normAutofit/>
          </a:bodyPr>
          <a:lstStyle/>
          <a:p>
            <a:r>
              <a:rPr lang="zh-CN" altLang="en-US" b="1" dirty="0">
                <a:solidFill>
                  <a:schemeClr val="bg1"/>
                </a:solidFill>
                <a:latin typeface="宋体" panose="02010600030101010101" pitchFamily="2" charset="-122"/>
                <a:ea typeface="宋体" panose="02010600030101010101" pitchFamily="2" charset="-122"/>
              </a:rPr>
              <a:t>产品规划</a:t>
            </a:r>
          </a:p>
        </p:txBody>
      </p:sp>
      <p:grpSp>
        <p:nvGrpSpPr>
          <p:cNvPr id="6" name="组合 5">
            <a:extLst>
              <a:ext uri="{FF2B5EF4-FFF2-40B4-BE49-F238E27FC236}">
                <a16:creationId xmlns:a16="http://schemas.microsoft.com/office/drawing/2014/main" id="{10D52564-7497-43D7-FC7D-8150BD4E2C76}"/>
              </a:ext>
            </a:extLst>
          </p:cNvPr>
          <p:cNvGrpSpPr/>
          <p:nvPr/>
        </p:nvGrpSpPr>
        <p:grpSpPr>
          <a:xfrm>
            <a:off x="415422" y="2264511"/>
            <a:ext cx="2094999" cy="3382875"/>
            <a:chOff x="1086895" y="2077612"/>
            <a:chExt cx="4818055" cy="3879474"/>
          </a:xfrm>
        </p:grpSpPr>
        <p:sp>
          <p:nvSpPr>
            <p:cNvPr id="7" name="剪去单角的矩形 43">
              <a:extLst>
                <a:ext uri="{FF2B5EF4-FFF2-40B4-BE49-F238E27FC236}">
                  <a16:creationId xmlns:a16="http://schemas.microsoft.com/office/drawing/2014/main" id="{137C45E8-111D-A92A-F6FD-FF700369E222}"/>
                </a:ext>
              </a:extLst>
            </p:cNvPr>
            <p:cNvSpPr/>
            <p:nvPr/>
          </p:nvSpPr>
          <p:spPr>
            <a:xfrm flipH="1">
              <a:off x="1086895" y="2077612"/>
              <a:ext cx="4818054" cy="847682"/>
            </a:xfrm>
            <a:prstGeom prst="snip1Rect">
              <a:avLst>
                <a:gd name="adj" fmla="val 50000"/>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20000"/>
                </a:lnSpc>
              </a:pPr>
              <a:r>
                <a:rPr lang="zh-CN" altLang="en-US" sz="2000" b="1" dirty="0">
                  <a:latin typeface="Microsoft YaHei" panose="020B0503020204020204" pitchFamily="34" charset="-122"/>
                  <a:ea typeface="Microsoft YaHei" panose="020B0503020204020204" pitchFamily="34" charset="-122"/>
                </a:rPr>
                <a:t>第一阶段</a:t>
              </a:r>
              <a:endParaRPr lang="en-US" altLang="zh-CN" sz="2000" b="1" dirty="0">
                <a:latin typeface="Microsoft YaHei" panose="020B0503020204020204" pitchFamily="34" charset="-122"/>
                <a:ea typeface="Microsoft YaHei" panose="020B0503020204020204" pitchFamily="34" charset="-122"/>
              </a:endParaRPr>
            </a:p>
          </p:txBody>
        </p:sp>
        <p:sp>
          <p:nvSpPr>
            <p:cNvPr id="8" name="矩形 7">
              <a:extLst>
                <a:ext uri="{FF2B5EF4-FFF2-40B4-BE49-F238E27FC236}">
                  <a16:creationId xmlns:a16="http://schemas.microsoft.com/office/drawing/2014/main" id="{BFE87652-8E86-5511-6F17-081C5BE61F9C}"/>
                </a:ext>
              </a:extLst>
            </p:cNvPr>
            <p:cNvSpPr/>
            <p:nvPr/>
          </p:nvSpPr>
          <p:spPr>
            <a:xfrm>
              <a:off x="1086895" y="2918120"/>
              <a:ext cx="4818055" cy="3038966"/>
            </a:xfrm>
            <a:prstGeom prst="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ltLang="zh-CN" dirty="0">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CC39A71B-44E4-FDC3-0FC0-7EB3CB6E2601}"/>
                </a:ext>
              </a:extLst>
            </p:cNvPr>
            <p:cNvGrpSpPr/>
            <p:nvPr/>
          </p:nvGrpSpPr>
          <p:grpSpPr>
            <a:xfrm>
              <a:off x="1356471" y="2077612"/>
              <a:ext cx="157943" cy="597600"/>
              <a:chOff x="1421477" y="1630211"/>
              <a:chExt cx="157943" cy="597600"/>
            </a:xfrm>
          </p:grpSpPr>
          <p:cxnSp>
            <p:nvCxnSpPr>
              <p:cNvPr id="17" name="直线连接符 46">
                <a:extLst>
                  <a:ext uri="{FF2B5EF4-FFF2-40B4-BE49-F238E27FC236}">
                    <a16:creationId xmlns:a16="http://schemas.microsoft.com/office/drawing/2014/main" id="{8BC978EA-BC4F-1AFF-D63F-A3070934A337}"/>
                  </a:ext>
                </a:extLst>
              </p:cNvPr>
              <p:cNvCxnSpPr>
                <a:cxnSpLocks/>
              </p:cNvCxnSpPr>
              <p:nvPr/>
            </p:nvCxnSpPr>
            <p:spPr>
              <a:xfrm>
                <a:off x="1579419" y="1630211"/>
                <a:ext cx="0" cy="597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线连接符 47">
                <a:extLst>
                  <a:ext uri="{FF2B5EF4-FFF2-40B4-BE49-F238E27FC236}">
                    <a16:creationId xmlns:a16="http://schemas.microsoft.com/office/drawing/2014/main" id="{FEE2A9C5-7724-2055-EB13-200695B4E195}"/>
                  </a:ext>
                </a:extLst>
              </p:cNvPr>
              <p:cNvCxnSpPr>
                <a:cxnSpLocks/>
              </p:cNvCxnSpPr>
              <p:nvPr/>
            </p:nvCxnSpPr>
            <p:spPr>
              <a:xfrm>
                <a:off x="1421477" y="1989667"/>
                <a:ext cx="0" cy="23814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线连接符 48">
                <a:extLst>
                  <a:ext uri="{FF2B5EF4-FFF2-40B4-BE49-F238E27FC236}">
                    <a16:creationId xmlns:a16="http://schemas.microsoft.com/office/drawing/2014/main" id="{73F584C5-768D-8FE1-C926-C57FA03C60F0}"/>
                  </a:ext>
                </a:extLst>
              </p:cNvPr>
              <p:cNvCxnSpPr>
                <a:cxnSpLocks/>
              </p:cNvCxnSpPr>
              <p:nvPr/>
            </p:nvCxnSpPr>
            <p:spPr>
              <a:xfrm flipH="1">
                <a:off x="1421477" y="2221873"/>
                <a:ext cx="15794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矩形 10">
              <a:extLst>
                <a:ext uri="{FF2B5EF4-FFF2-40B4-BE49-F238E27FC236}">
                  <a16:creationId xmlns:a16="http://schemas.microsoft.com/office/drawing/2014/main" id="{D3D9C142-74F1-E098-CDB8-F37CBE35DFD1}"/>
                </a:ext>
              </a:extLst>
            </p:cNvPr>
            <p:cNvSpPr/>
            <p:nvPr/>
          </p:nvSpPr>
          <p:spPr>
            <a:xfrm>
              <a:off x="1477930" y="3509783"/>
              <a:ext cx="4096188" cy="874407"/>
            </a:xfrm>
            <a:prstGeom prst="rect">
              <a:avLst/>
            </a:prstGeom>
            <a:ln>
              <a:noFill/>
            </a:ln>
          </p:spPr>
          <p:txBody>
            <a:bodyPr wrap="square">
              <a:spAutoFit/>
            </a:bodyPr>
            <a:lstStyle/>
            <a:p>
              <a:pPr>
                <a:lnSpc>
                  <a:spcPct val="150000"/>
                </a:lnSpc>
                <a:defRPr/>
              </a:pPr>
              <a:r>
                <a:rPr lang="zh-CN" altLang="en-US" b="1" dirty="0">
                  <a:solidFill>
                    <a:schemeClr val="accent1">
                      <a:lumMod val="75000"/>
                    </a:schemeClr>
                  </a:solidFill>
                  <a:latin typeface="Microsoft YaHei" panose="020B0503020204020204" pitchFamily="34" charset="-122"/>
                  <a:ea typeface="Microsoft YaHei" panose="020B0503020204020204" pitchFamily="34" charset="-122"/>
                </a:rPr>
                <a:t>使用用神博设备，主研算法，满足</a:t>
              </a:r>
              <a:r>
                <a:rPr lang="en-US" altLang="zh-CN" b="1" dirty="0">
                  <a:solidFill>
                    <a:schemeClr val="accent1">
                      <a:lumMod val="75000"/>
                    </a:schemeClr>
                  </a:solidFill>
                  <a:latin typeface="Microsoft YaHei" panose="020B0503020204020204" pitchFamily="34" charset="-122"/>
                  <a:ea typeface="Microsoft YaHei" panose="020B0503020204020204" pitchFamily="34" charset="-122"/>
                </a:rPr>
                <a:t>8</a:t>
              </a:r>
              <a:r>
                <a:rPr lang="zh-CN" altLang="en-US" b="1" dirty="0">
                  <a:solidFill>
                    <a:schemeClr val="accent1">
                      <a:lumMod val="75000"/>
                    </a:schemeClr>
                  </a:solidFill>
                  <a:latin typeface="Microsoft YaHei" panose="020B0503020204020204" pitchFamily="34" charset="-122"/>
                  <a:ea typeface="Microsoft YaHei" panose="020B0503020204020204" pitchFamily="34" charset="-122"/>
                </a:rPr>
                <a:t>局需求</a:t>
              </a:r>
            </a:p>
          </p:txBody>
        </p:sp>
      </p:grpSp>
      <p:grpSp>
        <p:nvGrpSpPr>
          <p:cNvPr id="48" name="组合 47">
            <a:extLst>
              <a:ext uri="{FF2B5EF4-FFF2-40B4-BE49-F238E27FC236}">
                <a16:creationId xmlns:a16="http://schemas.microsoft.com/office/drawing/2014/main" id="{E06957D5-2821-9F05-DEB6-EBDD3C1B2421}"/>
              </a:ext>
            </a:extLst>
          </p:cNvPr>
          <p:cNvGrpSpPr/>
          <p:nvPr/>
        </p:nvGrpSpPr>
        <p:grpSpPr>
          <a:xfrm>
            <a:off x="2754395" y="2266581"/>
            <a:ext cx="1911095" cy="3380799"/>
            <a:chOff x="1086895" y="2077612"/>
            <a:chExt cx="4818055" cy="3879473"/>
          </a:xfrm>
        </p:grpSpPr>
        <p:sp>
          <p:nvSpPr>
            <p:cNvPr id="49" name="剪去单角的矩形 43">
              <a:extLst>
                <a:ext uri="{FF2B5EF4-FFF2-40B4-BE49-F238E27FC236}">
                  <a16:creationId xmlns:a16="http://schemas.microsoft.com/office/drawing/2014/main" id="{035B13A1-CB6A-1AC1-A4FB-A5B3344AE30B}"/>
                </a:ext>
              </a:extLst>
            </p:cNvPr>
            <p:cNvSpPr/>
            <p:nvPr/>
          </p:nvSpPr>
          <p:spPr>
            <a:xfrm flipH="1">
              <a:off x="1086895" y="2077612"/>
              <a:ext cx="4818054" cy="847682"/>
            </a:xfrm>
            <a:prstGeom prst="snip1Rect">
              <a:avLst>
                <a:gd name="adj" fmla="val 50000"/>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20000"/>
                </a:lnSpc>
              </a:pPr>
              <a:r>
                <a:rPr lang="zh-CN" altLang="en-US" sz="2000" b="1" dirty="0">
                  <a:latin typeface="Microsoft YaHei" panose="020B0503020204020204" pitchFamily="34" charset="-122"/>
                  <a:ea typeface="Microsoft YaHei" panose="020B0503020204020204" pitchFamily="34" charset="-122"/>
                </a:rPr>
                <a:t>第二阶段</a:t>
              </a:r>
              <a:endParaRPr lang="en-US" altLang="zh-CN" sz="2000" b="1" dirty="0">
                <a:latin typeface="Microsoft YaHei" panose="020B0503020204020204" pitchFamily="34" charset="-122"/>
                <a:ea typeface="Microsoft YaHei" panose="020B0503020204020204" pitchFamily="34" charset="-122"/>
              </a:endParaRPr>
            </a:p>
          </p:txBody>
        </p:sp>
        <p:sp>
          <p:nvSpPr>
            <p:cNvPr id="50" name="矩形 49">
              <a:extLst>
                <a:ext uri="{FF2B5EF4-FFF2-40B4-BE49-F238E27FC236}">
                  <a16:creationId xmlns:a16="http://schemas.microsoft.com/office/drawing/2014/main" id="{222F8914-B8D7-74EF-5175-E1CFA94F4973}"/>
                </a:ext>
              </a:extLst>
            </p:cNvPr>
            <p:cNvSpPr/>
            <p:nvPr/>
          </p:nvSpPr>
          <p:spPr>
            <a:xfrm>
              <a:off x="1086895" y="2918119"/>
              <a:ext cx="4818055" cy="3038966"/>
            </a:xfrm>
            <a:prstGeom prst="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ltLang="zh-CN" dirty="0">
                <a:latin typeface="Microsoft YaHei" panose="020B0503020204020204" pitchFamily="34" charset="-122"/>
                <a:ea typeface="Microsoft YaHei" panose="020B0503020204020204" pitchFamily="34" charset="-122"/>
              </a:endParaRPr>
            </a:p>
          </p:txBody>
        </p:sp>
        <p:grpSp>
          <p:nvGrpSpPr>
            <p:cNvPr id="51" name="组合 50">
              <a:extLst>
                <a:ext uri="{FF2B5EF4-FFF2-40B4-BE49-F238E27FC236}">
                  <a16:creationId xmlns:a16="http://schemas.microsoft.com/office/drawing/2014/main" id="{D6D26145-F55F-CCE7-9C5E-A7C9F1D176E2}"/>
                </a:ext>
              </a:extLst>
            </p:cNvPr>
            <p:cNvGrpSpPr/>
            <p:nvPr/>
          </p:nvGrpSpPr>
          <p:grpSpPr>
            <a:xfrm>
              <a:off x="1356471" y="2077612"/>
              <a:ext cx="157943" cy="597600"/>
              <a:chOff x="1421477" y="1630211"/>
              <a:chExt cx="157943" cy="597600"/>
            </a:xfrm>
          </p:grpSpPr>
          <p:cxnSp>
            <p:nvCxnSpPr>
              <p:cNvPr id="53" name="直线连接符 46">
                <a:extLst>
                  <a:ext uri="{FF2B5EF4-FFF2-40B4-BE49-F238E27FC236}">
                    <a16:creationId xmlns:a16="http://schemas.microsoft.com/office/drawing/2014/main" id="{5BAF9912-8B21-E9AE-941A-88A043802328}"/>
                  </a:ext>
                </a:extLst>
              </p:cNvPr>
              <p:cNvCxnSpPr>
                <a:cxnSpLocks/>
              </p:cNvCxnSpPr>
              <p:nvPr/>
            </p:nvCxnSpPr>
            <p:spPr>
              <a:xfrm>
                <a:off x="1579419" y="1630211"/>
                <a:ext cx="0" cy="597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直线连接符 47">
                <a:extLst>
                  <a:ext uri="{FF2B5EF4-FFF2-40B4-BE49-F238E27FC236}">
                    <a16:creationId xmlns:a16="http://schemas.microsoft.com/office/drawing/2014/main" id="{D5864D5F-95AF-28BC-5532-5EF412D3A434}"/>
                  </a:ext>
                </a:extLst>
              </p:cNvPr>
              <p:cNvCxnSpPr>
                <a:cxnSpLocks/>
              </p:cNvCxnSpPr>
              <p:nvPr/>
            </p:nvCxnSpPr>
            <p:spPr>
              <a:xfrm>
                <a:off x="1421477" y="1989667"/>
                <a:ext cx="0" cy="23814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直线连接符 48">
                <a:extLst>
                  <a:ext uri="{FF2B5EF4-FFF2-40B4-BE49-F238E27FC236}">
                    <a16:creationId xmlns:a16="http://schemas.microsoft.com/office/drawing/2014/main" id="{C26DC680-6D51-0C38-7960-736E097F1E54}"/>
                  </a:ext>
                </a:extLst>
              </p:cNvPr>
              <p:cNvCxnSpPr>
                <a:cxnSpLocks/>
              </p:cNvCxnSpPr>
              <p:nvPr/>
            </p:nvCxnSpPr>
            <p:spPr>
              <a:xfrm flipH="1">
                <a:off x="1421477" y="2221873"/>
                <a:ext cx="15794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2" name="矩形 51">
              <a:extLst>
                <a:ext uri="{FF2B5EF4-FFF2-40B4-BE49-F238E27FC236}">
                  <a16:creationId xmlns:a16="http://schemas.microsoft.com/office/drawing/2014/main" id="{52530B10-E9FD-F2E9-434C-688804AF069F}"/>
                </a:ext>
              </a:extLst>
            </p:cNvPr>
            <p:cNvSpPr/>
            <p:nvPr/>
          </p:nvSpPr>
          <p:spPr>
            <a:xfrm>
              <a:off x="1447828" y="3840287"/>
              <a:ext cx="4096186" cy="600902"/>
            </a:xfrm>
            <a:prstGeom prst="rect">
              <a:avLst/>
            </a:prstGeom>
            <a:ln>
              <a:noFill/>
            </a:ln>
          </p:spPr>
          <p:txBody>
            <a:bodyPr wrap="square">
              <a:spAutoFit/>
            </a:bodyPr>
            <a:lstStyle/>
            <a:p>
              <a:pPr algn="ctr">
                <a:lnSpc>
                  <a:spcPct val="150000"/>
                </a:lnSpc>
                <a:defRPr/>
              </a:pPr>
              <a:r>
                <a:rPr lang="zh-CN" altLang="en-US" b="1" dirty="0">
                  <a:solidFill>
                    <a:schemeClr val="accent1">
                      <a:lumMod val="75000"/>
                    </a:schemeClr>
                  </a:solidFill>
                  <a:latin typeface="Microsoft YaHei" panose="020B0503020204020204" pitchFamily="34" charset="-122"/>
                  <a:ea typeface="Microsoft YaHei" panose="020B0503020204020204" pitchFamily="34" charset="-122"/>
                </a:rPr>
                <a:t>加入设备研究</a:t>
              </a:r>
            </a:p>
          </p:txBody>
        </p:sp>
      </p:grpSp>
      <p:grpSp>
        <p:nvGrpSpPr>
          <p:cNvPr id="56" name="组合 55">
            <a:extLst>
              <a:ext uri="{FF2B5EF4-FFF2-40B4-BE49-F238E27FC236}">
                <a16:creationId xmlns:a16="http://schemas.microsoft.com/office/drawing/2014/main" id="{E3B715FB-7FEF-9CC2-F010-7BDDD1182C0A}"/>
              </a:ext>
            </a:extLst>
          </p:cNvPr>
          <p:cNvGrpSpPr/>
          <p:nvPr/>
        </p:nvGrpSpPr>
        <p:grpSpPr>
          <a:xfrm>
            <a:off x="4964853" y="2264511"/>
            <a:ext cx="2218992" cy="3332590"/>
            <a:chOff x="1086895" y="2077612"/>
            <a:chExt cx="4818055" cy="3879473"/>
          </a:xfrm>
        </p:grpSpPr>
        <p:sp>
          <p:nvSpPr>
            <p:cNvPr id="57" name="剪去单角的矩形 43">
              <a:extLst>
                <a:ext uri="{FF2B5EF4-FFF2-40B4-BE49-F238E27FC236}">
                  <a16:creationId xmlns:a16="http://schemas.microsoft.com/office/drawing/2014/main" id="{F78F5A8F-6D1D-5772-FC9F-05D6AD2D1C69}"/>
                </a:ext>
              </a:extLst>
            </p:cNvPr>
            <p:cNvSpPr/>
            <p:nvPr/>
          </p:nvSpPr>
          <p:spPr>
            <a:xfrm flipH="1">
              <a:off x="1086895" y="2077612"/>
              <a:ext cx="4818054" cy="847682"/>
            </a:xfrm>
            <a:prstGeom prst="snip1Rect">
              <a:avLst>
                <a:gd name="adj" fmla="val 50000"/>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20000"/>
                </a:lnSpc>
              </a:pPr>
              <a:r>
                <a:rPr lang="zh-CN" altLang="en-US" sz="2000" b="1" dirty="0">
                  <a:latin typeface="Microsoft YaHei" panose="020B0503020204020204" pitchFamily="34" charset="-122"/>
                  <a:ea typeface="Microsoft YaHei" panose="020B0503020204020204" pitchFamily="34" charset="-122"/>
                </a:rPr>
                <a:t>第三阶段</a:t>
              </a:r>
              <a:endParaRPr lang="en-US" altLang="zh-CN" sz="2000" b="1" dirty="0">
                <a:latin typeface="Microsoft YaHei" panose="020B0503020204020204" pitchFamily="34" charset="-122"/>
                <a:ea typeface="Microsoft YaHei" panose="020B0503020204020204" pitchFamily="34" charset="-122"/>
              </a:endParaRPr>
            </a:p>
          </p:txBody>
        </p:sp>
        <p:sp>
          <p:nvSpPr>
            <p:cNvPr id="58" name="矩形 57">
              <a:extLst>
                <a:ext uri="{FF2B5EF4-FFF2-40B4-BE49-F238E27FC236}">
                  <a16:creationId xmlns:a16="http://schemas.microsoft.com/office/drawing/2014/main" id="{04B3A2AF-A5BC-FECE-9213-24BBAE76FF52}"/>
                </a:ext>
              </a:extLst>
            </p:cNvPr>
            <p:cNvSpPr/>
            <p:nvPr/>
          </p:nvSpPr>
          <p:spPr>
            <a:xfrm>
              <a:off x="1086895" y="2918119"/>
              <a:ext cx="4818055" cy="3038966"/>
            </a:xfrm>
            <a:prstGeom prst="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ltLang="zh-CN" dirty="0">
                <a:latin typeface="Microsoft YaHei" panose="020B0503020204020204" pitchFamily="34" charset="-122"/>
                <a:ea typeface="Microsoft YaHei" panose="020B0503020204020204" pitchFamily="34" charset="-122"/>
              </a:endParaRPr>
            </a:p>
          </p:txBody>
        </p:sp>
        <p:grpSp>
          <p:nvGrpSpPr>
            <p:cNvPr id="59" name="组合 58">
              <a:extLst>
                <a:ext uri="{FF2B5EF4-FFF2-40B4-BE49-F238E27FC236}">
                  <a16:creationId xmlns:a16="http://schemas.microsoft.com/office/drawing/2014/main" id="{E2C7ECDD-53F7-6CA3-6A71-74FE8B15312F}"/>
                </a:ext>
              </a:extLst>
            </p:cNvPr>
            <p:cNvGrpSpPr/>
            <p:nvPr/>
          </p:nvGrpSpPr>
          <p:grpSpPr>
            <a:xfrm>
              <a:off x="1356471" y="2077612"/>
              <a:ext cx="157943" cy="597600"/>
              <a:chOff x="1421477" y="1630211"/>
              <a:chExt cx="157943" cy="597600"/>
            </a:xfrm>
          </p:grpSpPr>
          <p:cxnSp>
            <p:nvCxnSpPr>
              <p:cNvPr id="61" name="直线连接符 46">
                <a:extLst>
                  <a:ext uri="{FF2B5EF4-FFF2-40B4-BE49-F238E27FC236}">
                    <a16:creationId xmlns:a16="http://schemas.microsoft.com/office/drawing/2014/main" id="{1CBB5751-FFCD-1A13-DDA9-71D19FBB9E4A}"/>
                  </a:ext>
                </a:extLst>
              </p:cNvPr>
              <p:cNvCxnSpPr>
                <a:cxnSpLocks/>
              </p:cNvCxnSpPr>
              <p:nvPr/>
            </p:nvCxnSpPr>
            <p:spPr>
              <a:xfrm>
                <a:off x="1579419" y="1630211"/>
                <a:ext cx="0" cy="597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直线连接符 47">
                <a:extLst>
                  <a:ext uri="{FF2B5EF4-FFF2-40B4-BE49-F238E27FC236}">
                    <a16:creationId xmlns:a16="http://schemas.microsoft.com/office/drawing/2014/main" id="{A41D39B1-4B6F-AFF6-0F0D-6F80E647A774}"/>
                  </a:ext>
                </a:extLst>
              </p:cNvPr>
              <p:cNvCxnSpPr>
                <a:cxnSpLocks/>
              </p:cNvCxnSpPr>
              <p:nvPr/>
            </p:nvCxnSpPr>
            <p:spPr>
              <a:xfrm>
                <a:off x="1421477" y="1989667"/>
                <a:ext cx="0" cy="23814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直线连接符 48">
                <a:extLst>
                  <a:ext uri="{FF2B5EF4-FFF2-40B4-BE49-F238E27FC236}">
                    <a16:creationId xmlns:a16="http://schemas.microsoft.com/office/drawing/2014/main" id="{A432A34A-7DE5-9952-407F-5F134702D6E7}"/>
                  </a:ext>
                </a:extLst>
              </p:cNvPr>
              <p:cNvCxnSpPr>
                <a:cxnSpLocks/>
              </p:cNvCxnSpPr>
              <p:nvPr/>
            </p:nvCxnSpPr>
            <p:spPr>
              <a:xfrm flipH="1">
                <a:off x="1421477" y="2221873"/>
                <a:ext cx="15794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矩形 59">
              <a:extLst>
                <a:ext uri="{FF2B5EF4-FFF2-40B4-BE49-F238E27FC236}">
                  <a16:creationId xmlns:a16="http://schemas.microsoft.com/office/drawing/2014/main" id="{E706BFB2-4F73-DC37-5C5A-E66F6884AD5F}"/>
                </a:ext>
              </a:extLst>
            </p:cNvPr>
            <p:cNvSpPr/>
            <p:nvPr/>
          </p:nvSpPr>
          <p:spPr>
            <a:xfrm>
              <a:off x="1448702" y="3660771"/>
              <a:ext cx="4096186" cy="600902"/>
            </a:xfrm>
            <a:prstGeom prst="rect">
              <a:avLst/>
            </a:prstGeom>
            <a:ln>
              <a:noFill/>
            </a:ln>
          </p:spPr>
          <p:txBody>
            <a:bodyPr wrap="square">
              <a:spAutoFit/>
            </a:bodyPr>
            <a:lstStyle/>
            <a:p>
              <a:pPr algn="ctr">
                <a:lnSpc>
                  <a:spcPct val="150000"/>
                </a:lnSpc>
                <a:defRPr/>
              </a:pPr>
              <a:r>
                <a:rPr lang="zh-CN" altLang="en-US" b="1" dirty="0">
                  <a:solidFill>
                    <a:schemeClr val="accent1">
                      <a:lumMod val="75000"/>
                    </a:schemeClr>
                  </a:solidFill>
                  <a:latin typeface="Microsoft YaHei" panose="020B0503020204020204" pitchFamily="34" charset="-122"/>
                  <a:ea typeface="Microsoft YaHei" panose="020B0503020204020204" pitchFamily="34" charset="-122"/>
                </a:rPr>
                <a:t>对标 </a:t>
              </a:r>
              <a:r>
                <a:rPr lang="en-US" altLang="zh-CN" b="1" dirty="0" err="1">
                  <a:solidFill>
                    <a:schemeClr val="accent1">
                      <a:lumMod val="75000"/>
                    </a:schemeClr>
                  </a:solidFill>
                  <a:latin typeface="Microsoft YaHei" panose="020B0503020204020204" pitchFamily="34" charset="-122"/>
                  <a:ea typeface="Microsoft YaHei" panose="020B0503020204020204" pitchFamily="34" charset="-122"/>
                </a:rPr>
                <a:t>UVeye</a:t>
              </a:r>
              <a:r>
                <a:rPr lang="en-US" altLang="zh-CN" b="1" dirty="0">
                  <a:solidFill>
                    <a:schemeClr val="accent1">
                      <a:lumMod val="75000"/>
                    </a:schemeClr>
                  </a:solidFill>
                  <a:latin typeface="Microsoft YaHei" panose="020B0503020204020204" pitchFamily="34" charset="-122"/>
                  <a:ea typeface="Microsoft YaHei" panose="020B0503020204020204" pitchFamily="34" charset="-122"/>
                </a:rPr>
                <a:t> </a:t>
              </a:r>
              <a:r>
                <a:rPr lang="zh-CN" altLang="en-US" b="1" dirty="0">
                  <a:solidFill>
                    <a:schemeClr val="accent1">
                      <a:lumMod val="75000"/>
                    </a:schemeClr>
                  </a:solidFill>
                  <a:latin typeface="Microsoft YaHei" panose="020B0503020204020204" pitchFamily="34" charset="-122"/>
                  <a:ea typeface="Microsoft YaHei" panose="020B0503020204020204" pitchFamily="34" charset="-122"/>
                </a:rPr>
                <a:t>产品</a:t>
              </a:r>
            </a:p>
          </p:txBody>
        </p:sp>
      </p:grpSp>
      <p:pic>
        <p:nvPicPr>
          <p:cNvPr id="65" name="图片 64">
            <a:extLst>
              <a:ext uri="{FF2B5EF4-FFF2-40B4-BE49-F238E27FC236}">
                <a16:creationId xmlns:a16="http://schemas.microsoft.com/office/drawing/2014/main" id="{8C89312F-9BB3-3D8D-C7CB-4A4BFF4433C8}"/>
              </a:ext>
            </a:extLst>
          </p:cNvPr>
          <p:cNvPicPr>
            <a:picLocks noChangeAspect="1"/>
          </p:cNvPicPr>
          <p:nvPr/>
        </p:nvPicPr>
        <p:blipFill>
          <a:blip r:embed="rId2"/>
          <a:stretch>
            <a:fillRect/>
          </a:stretch>
        </p:blipFill>
        <p:spPr>
          <a:xfrm>
            <a:off x="7597397" y="1705342"/>
            <a:ext cx="4113579" cy="4816699"/>
          </a:xfrm>
          <a:prstGeom prst="rect">
            <a:avLst/>
          </a:prstGeom>
        </p:spPr>
      </p:pic>
    </p:spTree>
    <p:extLst>
      <p:ext uri="{BB962C8B-B14F-4D97-AF65-F5344CB8AC3E}">
        <p14:creationId xmlns:p14="http://schemas.microsoft.com/office/powerpoint/2010/main" val="3591838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FE02E55-B9A1-C2E8-BB45-4CB6F168632A}"/>
              </a:ext>
            </a:extLst>
          </p:cNvPr>
          <p:cNvSpPr/>
          <p:nvPr/>
        </p:nvSpPr>
        <p:spPr>
          <a:xfrm>
            <a:off x="0" y="-11011"/>
            <a:ext cx="12192000" cy="6869011"/>
          </a:xfrm>
          <a:prstGeom prst="rect">
            <a:avLst/>
          </a:prstGeom>
          <a:solidFill>
            <a:srgbClr val="2917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926B21AC-24A6-2217-AC5D-95931E9BD9BC}"/>
              </a:ext>
            </a:extLst>
          </p:cNvPr>
          <p:cNvSpPr>
            <a:spLocks noGrp="1"/>
          </p:cNvSpPr>
          <p:nvPr>
            <p:ph type="title"/>
          </p:nvPr>
        </p:nvSpPr>
        <p:spPr>
          <a:xfrm>
            <a:off x="838200" y="2766218"/>
            <a:ext cx="10515600" cy="1325563"/>
          </a:xfrm>
        </p:spPr>
        <p:txBody>
          <a:bodyPr/>
          <a:lstStyle/>
          <a:p>
            <a:r>
              <a:rPr lang="zh-CN" altLang="en-US" b="1" dirty="0">
                <a:solidFill>
                  <a:schemeClr val="bg1"/>
                </a:solidFill>
                <a:latin typeface="宋体" panose="02010600030101010101" pitchFamily="2" charset="-122"/>
                <a:ea typeface="宋体" panose="02010600030101010101" pitchFamily="2" charset="-122"/>
              </a:rPr>
              <a:t>技术路线</a:t>
            </a:r>
          </a:p>
        </p:txBody>
      </p:sp>
    </p:spTree>
    <p:extLst>
      <p:ext uri="{BB962C8B-B14F-4D97-AF65-F5344CB8AC3E}">
        <p14:creationId xmlns:p14="http://schemas.microsoft.com/office/powerpoint/2010/main" val="4146342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B72B97A-C2D0-1551-C911-FA76C0EB4CD0}"/>
              </a:ext>
            </a:extLst>
          </p:cNvPr>
          <p:cNvSpPr/>
          <p:nvPr/>
        </p:nvSpPr>
        <p:spPr>
          <a:xfrm>
            <a:off x="0" y="-11011"/>
            <a:ext cx="12192000" cy="1271081"/>
          </a:xfrm>
          <a:prstGeom prst="rect">
            <a:avLst/>
          </a:prstGeom>
          <a:solidFill>
            <a:srgbClr val="2917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DB1013E5-77D5-1A27-FF2F-025CDD0D189A}"/>
              </a:ext>
            </a:extLst>
          </p:cNvPr>
          <p:cNvSpPr>
            <a:spLocks noGrp="1"/>
          </p:cNvSpPr>
          <p:nvPr>
            <p:ph type="title"/>
          </p:nvPr>
        </p:nvSpPr>
        <p:spPr>
          <a:xfrm>
            <a:off x="713509" y="-65493"/>
            <a:ext cx="10515600" cy="1325563"/>
          </a:xfrm>
        </p:spPr>
        <p:txBody>
          <a:bodyPr/>
          <a:lstStyle/>
          <a:p>
            <a:r>
              <a:rPr lang="zh-CN" altLang="en-US" dirty="0">
                <a:solidFill>
                  <a:schemeClr val="bg1"/>
                </a:solidFill>
                <a:latin typeface="宋体" panose="02010600030101010101" pitchFamily="2" charset="-122"/>
                <a:ea typeface="宋体" panose="02010600030101010101" pitchFamily="2" charset="-122"/>
              </a:rPr>
              <a:t>技术路线</a:t>
            </a:r>
          </a:p>
        </p:txBody>
      </p:sp>
      <p:sp>
        <p:nvSpPr>
          <p:cNvPr id="3" name="内容占位符 2">
            <a:extLst>
              <a:ext uri="{FF2B5EF4-FFF2-40B4-BE49-F238E27FC236}">
                <a16:creationId xmlns:a16="http://schemas.microsoft.com/office/drawing/2014/main" id="{5106ED9E-512B-627E-3194-0BDC26DAACD2}"/>
              </a:ext>
            </a:extLst>
          </p:cNvPr>
          <p:cNvSpPr>
            <a:spLocks noGrp="1"/>
          </p:cNvSpPr>
          <p:nvPr>
            <p:ph idx="1"/>
          </p:nvPr>
        </p:nvSpPr>
        <p:spPr/>
        <p:txBody>
          <a:bodyPr>
            <a:normAutofit fontScale="85000" lnSpcReduction="20000"/>
          </a:bodyPr>
          <a:lstStyle/>
          <a:p>
            <a:pPr>
              <a:lnSpc>
                <a:spcPct val="110000"/>
              </a:lnSpc>
            </a:pPr>
            <a:r>
              <a:rPr lang="zh-CN" altLang="en-US" dirty="0"/>
              <a:t>基于</a:t>
            </a:r>
            <a:r>
              <a:rPr lang="en-US" altLang="zh-CN" dirty="0"/>
              <a:t>Memory Bank</a:t>
            </a:r>
            <a:r>
              <a:rPr lang="zh-CN" altLang="en-US" dirty="0"/>
              <a:t>的异常检测</a:t>
            </a:r>
            <a:endParaRPr lang="en-US" altLang="zh-CN" dirty="0"/>
          </a:p>
          <a:p>
            <a:pPr lvl="1">
              <a:lnSpc>
                <a:spcPct val="110000"/>
              </a:lnSpc>
            </a:pPr>
            <a:r>
              <a:rPr lang="zh-CN" altLang="en-US" dirty="0"/>
              <a:t>优点</a:t>
            </a:r>
            <a:r>
              <a:rPr lang="en-US" altLang="zh-CN" dirty="0"/>
              <a:t>: </a:t>
            </a:r>
            <a:r>
              <a:rPr lang="zh-CN" altLang="en-US" dirty="0"/>
              <a:t>可以存储大量正常样本信息，提高检测精度。</a:t>
            </a:r>
          </a:p>
          <a:p>
            <a:pPr lvl="1">
              <a:lnSpc>
                <a:spcPct val="110000"/>
              </a:lnSpc>
            </a:pPr>
            <a:r>
              <a:rPr lang="zh-CN" altLang="en-US" dirty="0"/>
              <a:t>缺点</a:t>
            </a:r>
            <a:r>
              <a:rPr lang="en-US" altLang="zh-CN" dirty="0"/>
              <a:t>: </a:t>
            </a:r>
            <a:r>
              <a:rPr lang="zh-CN" altLang="en-US" dirty="0"/>
              <a:t>内存占用较大，需要较高的硬件配置。</a:t>
            </a:r>
          </a:p>
          <a:p>
            <a:pPr lvl="1">
              <a:lnSpc>
                <a:spcPct val="110000"/>
              </a:lnSpc>
            </a:pPr>
            <a:r>
              <a:rPr lang="zh-CN" altLang="en-US" dirty="0"/>
              <a:t>适用性</a:t>
            </a:r>
            <a:r>
              <a:rPr lang="en-US" altLang="zh-CN" dirty="0"/>
              <a:t>: </a:t>
            </a:r>
            <a:r>
              <a:rPr lang="zh-CN" altLang="en-US" dirty="0"/>
              <a:t>适用于对检测精度要求高，且硬件资源充足的场景。</a:t>
            </a:r>
            <a:endParaRPr lang="en-US" altLang="zh-CN" dirty="0"/>
          </a:p>
          <a:p>
            <a:pPr>
              <a:lnSpc>
                <a:spcPct val="110000"/>
              </a:lnSpc>
            </a:pPr>
            <a:r>
              <a:rPr lang="zh-CN" altLang="en-US" dirty="0"/>
              <a:t>基于生成模型的异常检测</a:t>
            </a:r>
            <a:endParaRPr lang="en-US" altLang="zh-CN" dirty="0"/>
          </a:p>
          <a:p>
            <a:pPr lvl="1">
              <a:lnSpc>
                <a:spcPct val="110000"/>
              </a:lnSpc>
            </a:pPr>
            <a:r>
              <a:rPr lang="zh-CN" altLang="en-US" dirty="0"/>
              <a:t>优点：借助先进的图像生成技术，合成逼真的异常图像。</a:t>
            </a:r>
            <a:endParaRPr lang="en-US" altLang="zh-CN" dirty="0"/>
          </a:p>
          <a:p>
            <a:pPr lvl="1">
              <a:lnSpc>
                <a:spcPct val="110000"/>
              </a:lnSpc>
            </a:pPr>
            <a:r>
              <a:rPr lang="zh-CN" altLang="en-US" dirty="0"/>
              <a:t>缺点：利用生成方案</a:t>
            </a:r>
            <a:r>
              <a:rPr lang="en-US" altLang="zh-CN" dirty="0" err="1"/>
              <a:t>StableDiffusion</a:t>
            </a:r>
            <a:r>
              <a:rPr lang="en-US" altLang="zh-CN" dirty="0"/>
              <a:t>/VQGAN</a:t>
            </a:r>
            <a:r>
              <a:rPr lang="zh-CN" altLang="en-US" dirty="0"/>
              <a:t>在车底图像上合成异常图像的方案尚属首次。</a:t>
            </a:r>
            <a:endParaRPr lang="en-US" altLang="zh-CN" dirty="0"/>
          </a:p>
          <a:p>
            <a:pPr lvl="1">
              <a:lnSpc>
                <a:spcPct val="110000"/>
              </a:lnSpc>
            </a:pPr>
            <a:r>
              <a:rPr lang="zh-CN" altLang="en-US" dirty="0"/>
              <a:t>适用性：传统工业图像异常检测方案性能不佳时采用。</a:t>
            </a:r>
            <a:endParaRPr lang="en-US" altLang="zh-CN" dirty="0"/>
          </a:p>
          <a:p>
            <a:pPr>
              <a:lnSpc>
                <a:spcPct val="110000"/>
              </a:lnSpc>
            </a:pPr>
            <a:r>
              <a:rPr lang="zh-CN" altLang="en-US" dirty="0"/>
              <a:t>首选方案：基于</a:t>
            </a:r>
            <a:r>
              <a:rPr lang="en-US" altLang="zh-CN" dirty="0"/>
              <a:t>Memory Bank</a:t>
            </a:r>
            <a:r>
              <a:rPr lang="zh-CN" altLang="en-US" dirty="0"/>
              <a:t>的的无监督车底爆炸物检测方法</a:t>
            </a:r>
            <a:endParaRPr lang="en-US" altLang="zh-CN" dirty="0"/>
          </a:p>
          <a:p>
            <a:pPr>
              <a:lnSpc>
                <a:spcPct val="110000"/>
              </a:lnSpc>
            </a:pPr>
            <a:r>
              <a:rPr lang="zh-CN" altLang="en-US" dirty="0"/>
              <a:t>备选方案：基于生成模型的异常检测</a:t>
            </a:r>
          </a:p>
        </p:txBody>
      </p:sp>
    </p:spTree>
    <p:extLst>
      <p:ext uri="{BB962C8B-B14F-4D97-AF65-F5344CB8AC3E}">
        <p14:creationId xmlns:p14="http://schemas.microsoft.com/office/powerpoint/2010/main" val="84635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9C6155A-0042-1B6B-C7C4-6A293520A478}"/>
              </a:ext>
            </a:extLst>
          </p:cNvPr>
          <p:cNvSpPr/>
          <p:nvPr/>
        </p:nvSpPr>
        <p:spPr>
          <a:xfrm>
            <a:off x="0" y="-11011"/>
            <a:ext cx="12192000" cy="1271081"/>
          </a:xfrm>
          <a:prstGeom prst="rect">
            <a:avLst/>
          </a:prstGeom>
          <a:solidFill>
            <a:srgbClr val="2917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5C41C594-E7F2-40CC-889F-F77449ACEE8F}"/>
              </a:ext>
            </a:extLst>
          </p:cNvPr>
          <p:cNvPicPr>
            <a:picLocks noChangeAspect="1"/>
          </p:cNvPicPr>
          <p:nvPr/>
        </p:nvPicPr>
        <p:blipFill>
          <a:blip r:embed="rId2"/>
          <a:stretch>
            <a:fillRect/>
          </a:stretch>
        </p:blipFill>
        <p:spPr>
          <a:xfrm>
            <a:off x="0" y="2018801"/>
            <a:ext cx="12192000" cy="3760555"/>
          </a:xfrm>
          <a:prstGeom prst="rect">
            <a:avLst/>
          </a:prstGeom>
        </p:spPr>
      </p:pic>
      <p:sp>
        <p:nvSpPr>
          <p:cNvPr id="6" name="文本框 5">
            <a:extLst>
              <a:ext uri="{FF2B5EF4-FFF2-40B4-BE49-F238E27FC236}">
                <a16:creationId xmlns:a16="http://schemas.microsoft.com/office/drawing/2014/main" id="{54138BBA-93D7-029F-CFC5-32EBA44B2CA2}"/>
              </a:ext>
            </a:extLst>
          </p:cNvPr>
          <p:cNvSpPr txBox="1"/>
          <p:nvPr/>
        </p:nvSpPr>
        <p:spPr>
          <a:xfrm>
            <a:off x="4015485" y="170541"/>
            <a:ext cx="3416320" cy="892552"/>
          </a:xfrm>
          <a:prstGeom prst="rect">
            <a:avLst/>
          </a:prstGeom>
          <a:noFill/>
        </p:spPr>
        <p:txBody>
          <a:bodyPr wrap="none" rtlCol="0">
            <a:spAutoFit/>
          </a:bodyPr>
          <a:lstStyle/>
          <a:p>
            <a:pPr algn="ctr"/>
            <a:r>
              <a:rPr lang="zh-CN" altLang="en-US" sz="2800" b="1" dirty="0">
                <a:solidFill>
                  <a:schemeClr val="bg1"/>
                </a:solidFill>
                <a:latin typeface="宋体" panose="02010600030101010101" pitchFamily="2" charset="-122"/>
                <a:ea typeface="宋体" panose="02010600030101010101" pitchFamily="2" charset="-122"/>
              </a:rPr>
              <a:t>基于特征嵌入的方法</a:t>
            </a:r>
            <a:endParaRPr lang="en-US" altLang="zh-CN" sz="2800" b="1" dirty="0">
              <a:solidFill>
                <a:schemeClr val="bg1"/>
              </a:solidFill>
              <a:latin typeface="宋体" panose="02010600030101010101" pitchFamily="2" charset="-122"/>
              <a:ea typeface="宋体" panose="02010600030101010101" pitchFamily="2" charset="-122"/>
            </a:endParaRPr>
          </a:p>
          <a:p>
            <a:pPr algn="ctr"/>
            <a:r>
              <a:rPr lang="zh-CN" altLang="en-US" sz="2400" dirty="0">
                <a:solidFill>
                  <a:schemeClr val="bg1"/>
                </a:solidFill>
                <a:latin typeface="宋体" panose="02010600030101010101" pitchFamily="2" charset="-122"/>
                <a:ea typeface="宋体" panose="02010600030101010101" pitchFamily="2" charset="-122"/>
              </a:rPr>
              <a:t>师生模型</a:t>
            </a:r>
          </a:p>
        </p:txBody>
      </p:sp>
    </p:spTree>
    <p:extLst>
      <p:ext uri="{BB962C8B-B14F-4D97-AF65-F5344CB8AC3E}">
        <p14:creationId xmlns:p14="http://schemas.microsoft.com/office/powerpoint/2010/main" val="3157507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359C246-2BB9-F6DC-B132-F819A0305210}"/>
              </a:ext>
            </a:extLst>
          </p:cNvPr>
          <p:cNvSpPr/>
          <p:nvPr/>
        </p:nvSpPr>
        <p:spPr>
          <a:xfrm>
            <a:off x="0" y="-11011"/>
            <a:ext cx="12192000" cy="1271081"/>
          </a:xfrm>
          <a:prstGeom prst="rect">
            <a:avLst/>
          </a:prstGeom>
          <a:solidFill>
            <a:srgbClr val="2917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54138BBA-93D7-029F-CFC5-32EBA44B2CA2}"/>
              </a:ext>
            </a:extLst>
          </p:cNvPr>
          <p:cNvSpPr txBox="1"/>
          <p:nvPr/>
        </p:nvSpPr>
        <p:spPr>
          <a:xfrm>
            <a:off x="4323055" y="172032"/>
            <a:ext cx="3416320" cy="892552"/>
          </a:xfrm>
          <a:prstGeom prst="rect">
            <a:avLst/>
          </a:prstGeom>
          <a:noFill/>
        </p:spPr>
        <p:txBody>
          <a:bodyPr wrap="none" rtlCol="0">
            <a:spAutoFit/>
          </a:bodyPr>
          <a:lstStyle/>
          <a:p>
            <a:pPr algn="ctr"/>
            <a:r>
              <a:rPr lang="zh-CN" altLang="en-US" sz="2800" b="1" dirty="0">
                <a:solidFill>
                  <a:schemeClr val="bg1"/>
                </a:solidFill>
              </a:rPr>
              <a:t>基于特征嵌入的方法</a:t>
            </a:r>
            <a:endParaRPr lang="en-US" altLang="zh-CN" sz="2800" b="1" dirty="0">
              <a:solidFill>
                <a:schemeClr val="bg1"/>
              </a:solidFill>
            </a:endParaRPr>
          </a:p>
          <a:p>
            <a:pPr algn="ctr"/>
            <a:r>
              <a:rPr lang="zh-CN" altLang="en-US" sz="2400" dirty="0">
                <a:solidFill>
                  <a:schemeClr val="bg1"/>
                </a:solidFill>
              </a:rPr>
              <a:t>分类模型</a:t>
            </a:r>
          </a:p>
        </p:txBody>
      </p:sp>
      <p:pic>
        <p:nvPicPr>
          <p:cNvPr id="3" name="图片 2">
            <a:extLst>
              <a:ext uri="{FF2B5EF4-FFF2-40B4-BE49-F238E27FC236}">
                <a16:creationId xmlns:a16="http://schemas.microsoft.com/office/drawing/2014/main" id="{A683A235-3816-F8F4-B286-D866280FF5C6}"/>
              </a:ext>
            </a:extLst>
          </p:cNvPr>
          <p:cNvPicPr>
            <a:picLocks noChangeAspect="1"/>
          </p:cNvPicPr>
          <p:nvPr/>
        </p:nvPicPr>
        <p:blipFill>
          <a:blip r:embed="rId2"/>
          <a:stretch>
            <a:fillRect/>
          </a:stretch>
        </p:blipFill>
        <p:spPr>
          <a:xfrm>
            <a:off x="2543578" y="1671676"/>
            <a:ext cx="7222482" cy="4568016"/>
          </a:xfrm>
          <a:prstGeom prst="rect">
            <a:avLst/>
          </a:prstGeom>
        </p:spPr>
      </p:pic>
    </p:spTree>
    <p:extLst>
      <p:ext uri="{BB962C8B-B14F-4D97-AF65-F5344CB8AC3E}">
        <p14:creationId xmlns:p14="http://schemas.microsoft.com/office/powerpoint/2010/main" val="2958521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777BF36-7595-90EE-F35A-C4D3FAB002B4}"/>
              </a:ext>
            </a:extLst>
          </p:cNvPr>
          <p:cNvSpPr/>
          <p:nvPr/>
        </p:nvSpPr>
        <p:spPr>
          <a:xfrm>
            <a:off x="0" y="-11011"/>
            <a:ext cx="12192000" cy="1271081"/>
          </a:xfrm>
          <a:prstGeom prst="rect">
            <a:avLst/>
          </a:prstGeom>
          <a:solidFill>
            <a:srgbClr val="2917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AE3D792C-15C6-1AC2-CB18-EF6B9995807D}"/>
              </a:ext>
            </a:extLst>
          </p:cNvPr>
          <p:cNvPicPr>
            <a:picLocks noChangeAspect="1"/>
          </p:cNvPicPr>
          <p:nvPr/>
        </p:nvPicPr>
        <p:blipFill>
          <a:blip r:embed="rId2"/>
          <a:stretch>
            <a:fillRect/>
          </a:stretch>
        </p:blipFill>
        <p:spPr>
          <a:xfrm>
            <a:off x="0" y="2066740"/>
            <a:ext cx="12192000" cy="3870739"/>
          </a:xfrm>
          <a:prstGeom prst="rect">
            <a:avLst/>
          </a:prstGeom>
        </p:spPr>
      </p:pic>
      <p:sp>
        <p:nvSpPr>
          <p:cNvPr id="6" name="文本框 5">
            <a:extLst>
              <a:ext uri="{FF2B5EF4-FFF2-40B4-BE49-F238E27FC236}">
                <a16:creationId xmlns:a16="http://schemas.microsoft.com/office/drawing/2014/main" id="{D05A08BC-AB66-4CBE-3243-0F435BB1F544}"/>
              </a:ext>
            </a:extLst>
          </p:cNvPr>
          <p:cNvSpPr txBox="1"/>
          <p:nvPr/>
        </p:nvSpPr>
        <p:spPr>
          <a:xfrm>
            <a:off x="4165114" y="178253"/>
            <a:ext cx="3416320" cy="892552"/>
          </a:xfrm>
          <a:prstGeom prst="rect">
            <a:avLst/>
          </a:prstGeom>
          <a:noFill/>
        </p:spPr>
        <p:txBody>
          <a:bodyPr wrap="none" rtlCol="0">
            <a:spAutoFit/>
          </a:bodyPr>
          <a:lstStyle/>
          <a:p>
            <a:pPr algn="ctr"/>
            <a:r>
              <a:rPr lang="zh-CN" altLang="en-US" sz="2800" b="1" dirty="0">
                <a:solidFill>
                  <a:schemeClr val="bg1"/>
                </a:solidFill>
              </a:rPr>
              <a:t>基于特征嵌入的方法</a:t>
            </a:r>
            <a:endParaRPr lang="en-US" altLang="zh-CN" sz="2800" b="1" dirty="0">
              <a:solidFill>
                <a:schemeClr val="bg1"/>
              </a:solidFill>
            </a:endParaRPr>
          </a:p>
          <a:p>
            <a:pPr algn="ctr"/>
            <a:r>
              <a:rPr lang="zh-CN" altLang="en-US" sz="2400" dirty="0">
                <a:solidFill>
                  <a:schemeClr val="bg1"/>
                </a:solidFill>
              </a:rPr>
              <a:t>分布模型</a:t>
            </a:r>
          </a:p>
        </p:txBody>
      </p:sp>
    </p:spTree>
    <p:extLst>
      <p:ext uri="{BB962C8B-B14F-4D97-AF65-F5344CB8AC3E}">
        <p14:creationId xmlns:p14="http://schemas.microsoft.com/office/powerpoint/2010/main" val="43653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293D916-384E-10EC-B435-196A56608329}"/>
              </a:ext>
            </a:extLst>
          </p:cNvPr>
          <p:cNvSpPr/>
          <p:nvPr/>
        </p:nvSpPr>
        <p:spPr>
          <a:xfrm>
            <a:off x="0" y="-11011"/>
            <a:ext cx="12192000" cy="1271081"/>
          </a:xfrm>
          <a:prstGeom prst="rect">
            <a:avLst/>
          </a:prstGeom>
          <a:solidFill>
            <a:srgbClr val="2917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B7655CB2-AA61-F3B9-AE48-80B259A3DD14}"/>
              </a:ext>
            </a:extLst>
          </p:cNvPr>
          <p:cNvPicPr>
            <a:picLocks noChangeAspect="1"/>
          </p:cNvPicPr>
          <p:nvPr/>
        </p:nvPicPr>
        <p:blipFill>
          <a:blip r:embed="rId2"/>
          <a:stretch>
            <a:fillRect/>
          </a:stretch>
        </p:blipFill>
        <p:spPr>
          <a:xfrm>
            <a:off x="1794236" y="2002665"/>
            <a:ext cx="9032603" cy="3971274"/>
          </a:xfrm>
          <a:prstGeom prst="rect">
            <a:avLst/>
          </a:prstGeom>
        </p:spPr>
      </p:pic>
      <p:sp>
        <p:nvSpPr>
          <p:cNvPr id="6" name="文本框 5">
            <a:extLst>
              <a:ext uri="{FF2B5EF4-FFF2-40B4-BE49-F238E27FC236}">
                <a16:creationId xmlns:a16="http://schemas.microsoft.com/office/drawing/2014/main" id="{073C27AA-8A8D-5630-A32E-A9EE78963CC1}"/>
              </a:ext>
            </a:extLst>
          </p:cNvPr>
          <p:cNvSpPr txBox="1"/>
          <p:nvPr/>
        </p:nvSpPr>
        <p:spPr>
          <a:xfrm>
            <a:off x="4190052" y="178253"/>
            <a:ext cx="3416320" cy="892552"/>
          </a:xfrm>
          <a:prstGeom prst="rect">
            <a:avLst/>
          </a:prstGeom>
          <a:noFill/>
        </p:spPr>
        <p:txBody>
          <a:bodyPr wrap="none" rtlCol="0">
            <a:spAutoFit/>
          </a:bodyPr>
          <a:lstStyle/>
          <a:p>
            <a:pPr algn="ctr"/>
            <a:r>
              <a:rPr lang="zh-CN" altLang="en-US" sz="2800" b="1" dirty="0">
                <a:solidFill>
                  <a:schemeClr val="bg1"/>
                </a:solidFill>
              </a:rPr>
              <a:t>基于特征嵌入的方法</a:t>
            </a:r>
            <a:endParaRPr lang="en-US" altLang="zh-CN" sz="2800" b="1" dirty="0">
              <a:solidFill>
                <a:schemeClr val="bg1"/>
              </a:solidFill>
            </a:endParaRPr>
          </a:p>
          <a:p>
            <a:pPr algn="ctr"/>
            <a:r>
              <a:rPr lang="zh-CN" altLang="en-US" sz="2400" dirty="0">
                <a:solidFill>
                  <a:schemeClr val="bg1"/>
                </a:solidFill>
              </a:rPr>
              <a:t>内存模型</a:t>
            </a:r>
          </a:p>
        </p:txBody>
      </p:sp>
    </p:spTree>
    <p:extLst>
      <p:ext uri="{BB962C8B-B14F-4D97-AF65-F5344CB8AC3E}">
        <p14:creationId xmlns:p14="http://schemas.microsoft.com/office/powerpoint/2010/main" val="44601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C7F1012-277F-D75C-5497-0850226284F9}"/>
              </a:ext>
            </a:extLst>
          </p:cNvPr>
          <p:cNvSpPr/>
          <p:nvPr/>
        </p:nvSpPr>
        <p:spPr>
          <a:xfrm>
            <a:off x="0" y="-11011"/>
            <a:ext cx="3241964" cy="6869011"/>
          </a:xfrm>
          <a:prstGeom prst="rect">
            <a:avLst/>
          </a:prstGeom>
          <a:solidFill>
            <a:srgbClr val="2917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EA249553-C0B7-A101-4626-E3FBE3074933}"/>
              </a:ext>
            </a:extLst>
          </p:cNvPr>
          <p:cNvPicPr>
            <a:picLocks noChangeAspect="1"/>
          </p:cNvPicPr>
          <p:nvPr/>
        </p:nvPicPr>
        <p:blipFill>
          <a:blip r:embed="rId2"/>
          <a:stretch>
            <a:fillRect/>
          </a:stretch>
        </p:blipFill>
        <p:spPr>
          <a:xfrm>
            <a:off x="3845609" y="0"/>
            <a:ext cx="6767465" cy="6858000"/>
          </a:xfrm>
          <a:prstGeom prst="rect">
            <a:avLst/>
          </a:prstGeom>
        </p:spPr>
      </p:pic>
      <p:sp>
        <p:nvSpPr>
          <p:cNvPr id="6" name="文本框 5">
            <a:extLst>
              <a:ext uri="{FF2B5EF4-FFF2-40B4-BE49-F238E27FC236}">
                <a16:creationId xmlns:a16="http://schemas.microsoft.com/office/drawing/2014/main" id="{B1D05D3F-4310-200F-C796-CD20094A14CC}"/>
              </a:ext>
            </a:extLst>
          </p:cNvPr>
          <p:cNvSpPr txBox="1"/>
          <p:nvPr/>
        </p:nvSpPr>
        <p:spPr>
          <a:xfrm>
            <a:off x="1176893" y="1767006"/>
            <a:ext cx="984885" cy="3323987"/>
          </a:xfrm>
          <a:prstGeom prst="rect">
            <a:avLst/>
          </a:prstGeom>
          <a:noFill/>
        </p:spPr>
        <p:txBody>
          <a:bodyPr vert="eaVert" wrap="none" rtlCol="0">
            <a:spAutoFit/>
          </a:bodyPr>
          <a:lstStyle/>
          <a:p>
            <a:pPr algn="ctr"/>
            <a:r>
              <a:rPr lang="zh-CN" altLang="en-US" sz="2400" dirty="0">
                <a:solidFill>
                  <a:schemeClr val="bg1"/>
                </a:solidFill>
              </a:rPr>
              <a:t>自编码器模型</a:t>
            </a:r>
            <a:endParaRPr lang="en-US" altLang="zh-CN" sz="2400" dirty="0">
              <a:solidFill>
                <a:schemeClr val="bg1"/>
              </a:solidFill>
            </a:endParaRPr>
          </a:p>
          <a:p>
            <a:pPr algn="ctr"/>
            <a:r>
              <a:rPr lang="zh-CN" altLang="en-US" sz="2800" b="1" dirty="0">
                <a:solidFill>
                  <a:schemeClr val="bg1"/>
                </a:solidFill>
              </a:rPr>
              <a:t>基于特征重构的方法</a:t>
            </a:r>
          </a:p>
        </p:txBody>
      </p:sp>
    </p:spTree>
    <p:extLst>
      <p:ext uri="{BB962C8B-B14F-4D97-AF65-F5344CB8AC3E}">
        <p14:creationId xmlns:p14="http://schemas.microsoft.com/office/powerpoint/2010/main" val="1749642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4161732-A337-7932-17D6-CE0AB1948E84}"/>
              </a:ext>
            </a:extLst>
          </p:cNvPr>
          <p:cNvSpPr/>
          <p:nvPr/>
        </p:nvSpPr>
        <p:spPr>
          <a:xfrm>
            <a:off x="0" y="-11011"/>
            <a:ext cx="12192000" cy="1271081"/>
          </a:xfrm>
          <a:prstGeom prst="rect">
            <a:avLst/>
          </a:prstGeom>
          <a:solidFill>
            <a:srgbClr val="2917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97D0034E-DA0A-6C78-3F00-2E7F4775706E}"/>
              </a:ext>
            </a:extLst>
          </p:cNvPr>
          <p:cNvPicPr>
            <a:picLocks noChangeAspect="1"/>
          </p:cNvPicPr>
          <p:nvPr/>
        </p:nvPicPr>
        <p:blipFill>
          <a:blip r:embed="rId2"/>
          <a:stretch>
            <a:fillRect/>
          </a:stretch>
        </p:blipFill>
        <p:spPr>
          <a:xfrm>
            <a:off x="0" y="1863784"/>
            <a:ext cx="12192000" cy="4302407"/>
          </a:xfrm>
          <a:prstGeom prst="rect">
            <a:avLst/>
          </a:prstGeom>
        </p:spPr>
      </p:pic>
      <p:sp>
        <p:nvSpPr>
          <p:cNvPr id="6" name="文本框 5">
            <a:extLst>
              <a:ext uri="{FF2B5EF4-FFF2-40B4-BE49-F238E27FC236}">
                <a16:creationId xmlns:a16="http://schemas.microsoft.com/office/drawing/2014/main" id="{7011DB1A-4683-5C2B-73E5-181AA1976327}"/>
              </a:ext>
            </a:extLst>
          </p:cNvPr>
          <p:cNvSpPr txBox="1"/>
          <p:nvPr/>
        </p:nvSpPr>
        <p:spPr>
          <a:xfrm>
            <a:off x="4387840" y="245533"/>
            <a:ext cx="3416320" cy="892552"/>
          </a:xfrm>
          <a:prstGeom prst="rect">
            <a:avLst/>
          </a:prstGeom>
          <a:noFill/>
        </p:spPr>
        <p:txBody>
          <a:bodyPr wrap="none" rtlCol="0">
            <a:spAutoFit/>
          </a:bodyPr>
          <a:lstStyle/>
          <a:p>
            <a:pPr algn="ctr"/>
            <a:r>
              <a:rPr lang="zh-CN" altLang="en-US" sz="2800" b="1" dirty="0">
                <a:solidFill>
                  <a:schemeClr val="bg1"/>
                </a:solidFill>
              </a:rPr>
              <a:t>基于特征重构的方法</a:t>
            </a:r>
            <a:endParaRPr lang="en-US" altLang="zh-CN" sz="2800" b="1" dirty="0">
              <a:solidFill>
                <a:schemeClr val="bg1"/>
              </a:solidFill>
            </a:endParaRPr>
          </a:p>
          <a:p>
            <a:pPr algn="ctr"/>
            <a:r>
              <a:rPr lang="zh-CN" altLang="en-US" sz="2400" dirty="0">
                <a:solidFill>
                  <a:schemeClr val="bg1"/>
                </a:solidFill>
              </a:rPr>
              <a:t>其他模型</a:t>
            </a:r>
          </a:p>
        </p:txBody>
      </p:sp>
    </p:spTree>
    <p:extLst>
      <p:ext uri="{BB962C8B-B14F-4D97-AF65-F5344CB8AC3E}">
        <p14:creationId xmlns:p14="http://schemas.microsoft.com/office/powerpoint/2010/main" val="2825738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a:extLst>
              <a:ext uri="{FF2B5EF4-FFF2-40B4-BE49-F238E27FC236}">
                <a16:creationId xmlns:a16="http://schemas.microsoft.com/office/drawing/2014/main" id="{FED08323-6203-B0AC-CD4A-18F1839C42CE}"/>
              </a:ext>
            </a:extLst>
          </p:cNvPr>
          <p:cNvSpPr/>
          <p:nvPr/>
        </p:nvSpPr>
        <p:spPr>
          <a:xfrm>
            <a:off x="0" y="-11011"/>
            <a:ext cx="12192000" cy="1271081"/>
          </a:xfrm>
          <a:prstGeom prst="rect">
            <a:avLst/>
          </a:prstGeom>
          <a:solidFill>
            <a:srgbClr val="2917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11AB04BF-73D1-7446-0925-95A54568B50C}"/>
              </a:ext>
            </a:extLst>
          </p:cNvPr>
          <p:cNvSpPr>
            <a:spLocks noGrp="1"/>
          </p:cNvSpPr>
          <p:nvPr>
            <p:ph type="title"/>
          </p:nvPr>
        </p:nvSpPr>
        <p:spPr>
          <a:xfrm>
            <a:off x="842920" y="40975"/>
            <a:ext cx="10515600" cy="1325563"/>
          </a:xfrm>
        </p:spPr>
        <p:txBody>
          <a:bodyPr/>
          <a:lstStyle/>
          <a:p>
            <a:r>
              <a:rPr lang="en-US" altLang="zh-CN" i="0" dirty="0" err="1">
                <a:solidFill>
                  <a:schemeClr val="bg1"/>
                </a:solidFill>
                <a:effectLst/>
              </a:rPr>
              <a:t>UniAD</a:t>
            </a:r>
            <a:r>
              <a:rPr lang="en-US" altLang="zh-CN" i="0" dirty="0">
                <a:solidFill>
                  <a:schemeClr val="bg1"/>
                </a:solidFill>
                <a:effectLst/>
              </a:rPr>
              <a:t>, NIPS2022</a:t>
            </a:r>
            <a:endParaRPr lang="zh-CN" altLang="en-US" dirty="0">
              <a:solidFill>
                <a:schemeClr val="bg1"/>
              </a:solidFill>
            </a:endParaRPr>
          </a:p>
        </p:txBody>
      </p:sp>
      <p:sp>
        <p:nvSpPr>
          <p:cNvPr id="6" name="矩形 5">
            <a:extLst>
              <a:ext uri="{FF2B5EF4-FFF2-40B4-BE49-F238E27FC236}">
                <a16:creationId xmlns:a16="http://schemas.microsoft.com/office/drawing/2014/main" id="{3A09881B-F5E6-985D-D5C7-3B4759C3DA5D}"/>
              </a:ext>
            </a:extLst>
          </p:cNvPr>
          <p:cNvSpPr/>
          <p:nvPr/>
        </p:nvSpPr>
        <p:spPr>
          <a:xfrm>
            <a:off x="302987" y="1671698"/>
            <a:ext cx="1306285" cy="8708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正常训练图像</a:t>
            </a:r>
          </a:p>
        </p:txBody>
      </p:sp>
      <p:sp>
        <p:nvSpPr>
          <p:cNvPr id="31" name="矩形: 圆角 30">
            <a:extLst>
              <a:ext uri="{FF2B5EF4-FFF2-40B4-BE49-F238E27FC236}">
                <a16:creationId xmlns:a16="http://schemas.microsoft.com/office/drawing/2014/main" id="{C87433E9-8F88-0D0E-4E82-E6A4CF33CD69}"/>
              </a:ext>
            </a:extLst>
          </p:cNvPr>
          <p:cNvSpPr/>
          <p:nvPr/>
        </p:nvSpPr>
        <p:spPr>
          <a:xfrm>
            <a:off x="1910172" y="1905440"/>
            <a:ext cx="1031286" cy="403375"/>
          </a:xfrm>
          <a:prstGeom prst="roundRect">
            <a:avLst>
              <a:gd name="adj"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000" dirty="0"/>
              <a:t>预训练特征提取器</a:t>
            </a:r>
          </a:p>
        </p:txBody>
      </p:sp>
      <p:sp>
        <p:nvSpPr>
          <p:cNvPr id="32" name="矩形: 圆角 31">
            <a:extLst>
              <a:ext uri="{FF2B5EF4-FFF2-40B4-BE49-F238E27FC236}">
                <a16:creationId xmlns:a16="http://schemas.microsoft.com/office/drawing/2014/main" id="{4FA873FF-883C-BE2A-E616-1050B6F8B650}"/>
              </a:ext>
            </a:extLst>
          </p:cNvPr>
          <p:cNvSpPr/>
          <p:nvPr/>
        </p:nvSpPr>
        <p:spPr>
          <a:xfrm>
            <a:off x="7098766" y="2985319"/>
            <a:ext cx="1031286" cy="403375"/>
          </a:xfrm>
          <a:prstGeom prst="roundRect">
            <a:avLst>
              <a:gd name="adj"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000" dirty="0"/>
              <a:t>特征重建</a:t>
            </a:r>
          </a:p>
        </p:txBody>
      </p:sp>
      <p:cxnSp>
        <p:nvCxnSpPr>
          <p:cNvPr id="34" name="连接符: 肘形 33">
            <a:extLst>
              <a:ext uri="{FF2B5EF4-FFF2-40B4-BE49-F238E27FC236}">
                <a16:creationId xmlns:a16="http://schemas.microsoft.com/office/drawing/2014/main" id="{07DB7B38-21B5-1580-3A3B-74E80EBE46A2}"/>
              </a:ext>
            </a:extLst>
          </p:cNvPr>
          <p:cNvCxnSpPr>
            <a:stCxn id="6" idx="3"/>
            <a:endCxn id="31" idx="1"/>
          </p:cNvCxnSpPr>
          <p:nvPr/>
        </p:nvCxnSpPr>
        <p:spPr>
          <a:xfrm>
            <a:off x="1609272" y="2107127"/>
            <a:ext cx="300900"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3FFFE611-8971-B6D2-1F79-FF9EA92AD9AF}"/>
              </a:ext>
            </a:extLst>
          </p:cNvPr>
          <p:cNvCxnSpPr>
            <a:cxnSpLocks/>
            <a:stCxn id="31" idx="3"/>
            <a:endCxn id="13" idx="1"/>
          </p:cNvCxnSpPr>
          <p:nvPr/>
        </p:nvCxnSpPr>
        <p:spPr>
          <a:xfrm>
            <a:off x="2941458" y="2107128"/>
            <a:ext cx="3380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2684272B-73BE-FD7E-5B60-8C89870C8A1A}"/>
              </a:ext>
            </a:extLst>
          </p:cNvPr>
          <p:cNvCxnSpPr>
            <a:cxnSpLocks/>
            <a:stCxn id="32" idx="3"/>
            <a:endCxn id="111" idx="1"/>
          </p:cNvCxnSpPr>
          <p:nvPr/>
        </p:nvCxnSpPr>
        <p:spPr>
          <a:xfrm>
            <a:off x="8130052" y="3187007"/>
            <a:ext cx="385105" cy="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矩形 71">
            <a:extLst>
              <a:ext uri="{FF2B5EF4-FFF2-40B4-BE49-F238E27FC236}">
                <a16:creationId xmlns:a16="http://schemas.microsoft.com/office/drawing/2014/main" id="{EC6CF6C4-55A1-874A-7691-89DB0538FBD9}"/>
              </a:ext>
            </a:extLst>
          </p:cNvPr>
          <p:cNvSpPr/>
          <p:nvPr/>
        </p:nvSpPr>
        <p:spPr>
          <a:xfrm>
            <a:off x="10368895" y="1819537"/>
            <a:ext cx="1684020" cy="5751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t>最小化正常特征与重建特征的差异</a:t>
            </a:r>
          </a:p>
        </p:txBody>
      </p:sp>
      <p:cxnSp>
        <p:nvCxnSpPr>
          <p:cNvPr id="81" name="连接符: 肘形 80">
            <a:extLst>
              <a:ext uri="{FF2B5EF4-FFF2-40B4-BE49-F238E27FC236}">
                <a16:creationId xmlns:a16="http://schemas.microsoft.com/office/drawing/2014/main" id="{F1DC71AE-E9F9-58F7-B8E8-D143837857A9}"/>
              </a:ext>
            </a:extLst>
          </p:cNvPr>
          <p:cNvCxnSpPr>
            <a:cxnSpLocks/>
            <a:stCxn id="92" idx="3"/>
            <a:endCxn id="17" idx="1"/>
          </p:cNvCxnSpPr>
          <p:nvPr/>
        </p:nvCxnSpPr>
        <p:spPr>
          <a:xfrm>
            <a:off x="4417995" y="2107127"/>
            <a:ext cx="1103114" cy="107988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连接符: 肘形 84">
            <a:extLst>
              <a:ext uri="{FF2B5EF4-FFF2-40B4-BE49-F238E27FC236}">
                <a16:creationId xmlns:a16="http://schemas.microsoft.com/office/drawing/2014/main" id="{E1751D0E-5484-72AB-A920-D270B80092BF}"/>
              </a:ext>
            </a:extLst>
          </p:cNvPr>
          <p:cNvCxnSpPr>
            <a:cxnSpLocks/>
            <a:stCxn id="92" idx="3"/>
            <a:endCxn id="72" idx="1"/>
          </p:cNvCxnSpPr>
          <p:nvPr/>
        </p:nvCxnSpPr>
        <p:spPr>
          <a:xfrm>
            <a:off x="4417995" y="2107127"/>
            <a:ext cx="5950900" cy="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1" name="组合 100">
            <a:extLst>
              <a:ext uri="{FF2B5EF4-FFF2-40B4-BE49-F238E27FC236}">
                <a16:creationId xmlns:a16="http://schemas.microsoft.com/office/drawing/2014/main" id="{490912CC-4D3B-121D-A29B-90EE0B574FB7}"/>
              </a:ext>
            </a:extLst>
          </p:cNvPr>
          <p:cNvGrpSpPr/>
          <p:nvPr/>
        </p:nvGrpSpPr>
        <p:grpSpPr>
          <a:xfrm>
            <a:off x="3279487" y="1747126"/>
            <a:ext cx="1138509" cy="720000"/>
            <a:chOff x="4249837" y="1909791"/>
            <a:chExt cx="1138509" cy="720000"/>
          </a:xfrm>
        </p:grpSpPr>
        <p:sp>
          <p:nvSpPr>
            <p:cNvPr id="7" name="矩形 6">
              <a:extLst>
                <a:ext uri="{FF2B5EF4-FFF2-40B4-BE49-F238E27FC236}">
                  <a16:creationId xmlns:a16="http://schemas.microsoft.com/office/drawing/2014/main" id="{7AF5C5EC-3C7F-04B1-5885-FE8C9DCC7FDA}"/>
                </a:ext>
              </a:extLst>
            </p:cNvPr>
            <p:cNvSpPr/>
            <p:nvPr/>
          </p:nvSpPr>
          <p:spPr>
            <a:xfrm>
              <a:off x="4249837" y="190979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525F59CF-DB71-9A14-A4CD-8421FF925CCB}"/>
                </a:ext>
              </a:extLst>
            </p:cNvPr>
            <p:cNvSpPr/>
            <p:nvPr/>
          </p:nvSpPr>
          <p:spPr>
            <a:xfrm>
              <a:off x="4488348" y="190979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6A9DB273-D9F7-6FF0-29D7-FF59B457CF95}"/>
                </a:ext>
              </a:extLst>
            </p:cNvPr>
            <p:cNvSpPr/>
            <p:nvPr/>
          </p:nvSpPr>
          <p:spPr>
            <a:xfrm>
              <a:off x="4726859" y="1909791"/>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5E8FF47B-AB38-D488-65DE-A0F3E0614DBE}"/>
                </a:ext>
              </a:extLst>
            </p:cNvPr>
            <p:cNvSpPr/>
            <p:nvPr/>
          </p:nvSpPr>
          <p:spPr>
            <a:xfrm>
              <a:off x="4965370" y="190979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585080FB-0BC0-E8FC-118A-C86BFE88C0E0}"/>
                </a:ext>
              </a:extLst>
            </p:cNvPr>
            <p:cNvSpPr/>
            <p:nvPr/>
          </p:nvSpPr>
          <p:spPr>
            <a:xfrm>
              <a:off x="4249837" y="217067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D32D43B2-9B3C-A973-0D57-EFF6CAF8B839}"/>
                </a:ext>
              </a:extLst>
            </p:cNvPr>
            <p:cNvSpPr/>
            <p:nvPr/>
          </p:nvSpPr>
          <p:spPr>
            <a:xfrm>
              <a:off x="4488347" y="217067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3317717F-7E73-AAB3-6E42-7E1AC5B69F00}"/>
                </a:ext>
              </a:extLst>
            </p:cNvPr>
            <p:cNvSpPr/>
            <p:nvPr/>
          </p:nvSpPr>
          <p:spPr>
            <a:xfrm>
              <a:off x="4726858" y="217067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94D11B18-834A-C431-8918-9A61315EDEC0}"/>
                </a:ext>
              </a:extLst>
            </p:cNvPr>
            <p:cNvSpPr/>
            <p:nvPr/>
          </p:nvSpPr>
          <p:spPr>
            <a:xfrm>
              <a:off x="4965369" y="2170674"/>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DD1AA34E-3AB1-91FA-F303-F1D82696F4DB}"/>
                </a:ext>
              </a:extLst>
            </p:cNvPr>
            <p:cNvSpPr/>
            <p:nvPr/>
          </p:nvSpPr>
          <p:spPr>
            <a:xfrm>
              <a:off x="4249837" y="243155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8BC567B4-0FF6-59C7-46CD-955EA31EDFF2}"/>
                </a:ext>
              </a:extLst>
            </p:cNvPr>
            <p:cNvSpPr/>
            <p:nvPr/>
          </p:nvSpPr>
          <p:spPr>
            <a:xfrm>
              <a:off x="4488348" y="2431550"/>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E06C34BB-B9D2-E169-32F5-B624E1471145}"/>
                </a:ext>
              </a:extLst>
            </p:cNvPr>
            <p:cNvSpPr/>
            <p:nvPr/>
          </p:nvSpPr>
          <p:spPr>
            <a:xfrm>
              <a:off x="4726859" y="2431549"/>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957CD608-E426-5100-64D4-C0B1BE70CE4E}"/>
                </a:ext>
              </a:extLst>
            </p:cNvPr>
            <p:cNvSpPr/>
            <p:nvPr/>
          </p:nvSpPr>
          <p:spPr>
            <a:xfrm>
              <a:off x="4965370" y="243155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a:extLst>
                <a:ext uri="{FF2B5EF4-FFF2-40B4-BE49-F238E27FC236}">
                  <a16:creationId xmlns:a16="http://schemas.microsoft.com/office/drawing/2014/main" id="{8544017C-D476-5E80-75E3-34921B0B214B}"/>
                </a:ext>
              </a:extLst>
            </p:cNvPr>
            <p:cNvSpPr/>
            <p:nvPr/>
          </p:nvSpPr>
          <p:spPr>
            <a:xfrm>
              <a:off x="5203879" y="1909791"/>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a:extLst>
                <a:ext uri="{FF2B5EF4-FFF2-40B4-BE49-F238E27FC236}">
                  <a16:creationId xmlns:a16="http://schemas.microsoft.com/office/drawing/2014/main" id="{51030CD0-D13A-A442-66DD-2A5C6FD9B394}"/>
                </a:ext>
              </a:extLst>
            </p:cNvPr>
            <p:cNvSpPr/>
            <p:nvPr/>
          </p:nvSpPr>
          <p:spPr>
            <a:xfrm>
              <a:off x="5203878" y="217067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a:extLst>
                <a:ext uri="{FF2B5EF4-FFF2-40B4-BE49-F238E27FC236}">
                  <a16:creationId xmlns:a16="http://schemas.microsoft.com/office/drawing/2014/main" id="{7EC65D51-6A82-1249-019C-051C08C22801}"/>
                </a:ext>
              </a:extLst>
            </p:cNvPr>
            <p:cNvSpPr/>
            <p:nvPr/>
          </p:nvSpPr>
          <p:spPr>
            <a:xfrm>
              <a:off x="5203879" y="2431550"/>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6" name="组合 105">
            <a:extLst>
              <a:ext uri="{FF2B5EF4-FFF2-40B4-BE49-F238E27FC236}">
                <a16:creationId xmlns:a16="http://schemas.microsoft.com/office/drawing/2014/main" id="{6B7EC9CE-19C5-1F03-D9A3-0D79408858D5}"/>
              </a:ext>
            </a:extLst>
          </p:cNvPr>
          <p:cNvGrpSpPr/>
          <p:nvPr/>
        </p:nvGrpSpPr>
        <p:grpSpPr>
          <a:xfrm>
            <a:off x="8515157" y="2827007"/>
            <a:ext cx="1138509" cy="720000"/>
            <a:chOff x="4249837" y="1909791"/>
            <a:chExt cx="1138509" cy="720000"/>
          </a:xfrm>
        </p:grpSpPr>
        <p:sp>
          <p:nvSpPr>
            <p:cNvPr id="107" name="矩形 106">
              <a:extLst>
                <a:ext uri="{FF2B5EF4-FFF2-40B4-BE49-F238E27FC236}">
                  <a16:creationId xmlns:a16="http://schemas.microsoft.com/office/drawing/2014/main" id="{E57E723B-F228-B2E1-1264-6AEE2F515FCB}"/>
                </a:ext>
              </a:extLst>
            </p:cNvPr>
            <p:cNvSpPr/>
            <p:nvPr/>
          </p:nvSpPr>
          <p:spPr>
            <a:xfrm>
              <a:off x="4249837" y="190979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a:extLst>
                <a:ext uri="{FF2B5EF4-FFF2-40B4-BE49-F238E27FC236}">
                  <a16:creationId xmlns:a16="http://schemas.microsoft.com/office/drawing/2014/main" id="{89CC6143-AA29-A9B7-8B74-25FB6B1A578F}"/>
                </a:ext>
              </a:extLst>
            </p:cNvPr>
            <p:cNvSpPr/>
            <p:nvPr/>
          </p:nvSpPr>
          <p:spPr>
            <a:xfrm>
              <a:off x="4488348" y="190979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a:extLst>
                <a:ext uri="{FF2B5EF4-FFF2-40B4-BE49-F238E27FC236}">
                  <a16:creationId xmlns:a16="http://schemas.microsoft.com/office/drawing/2014/main" id="{BAED4265-27FA-408C-478B-B77CB43E6068}"/>
                </a:ext>
              </a:extLst>
            </p:cNvPr>
            <p:cNvSpPr/>
            <p:nvPr/>
          </p:nvSpPr>
          <p:spPr>
            <a:xfrm>
              <a:off x="4726859" y="1909791"/>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109">
              <a:extLst>
                <a:ext uri="{FF2B5EF4-FFF2-40B4-BE49-F238E27FC236}">
                  <a16:creationId xmlns:a16="http://schemas.microsoft.com/office/drawing/2014/main" id="{6FFE5BB0-9810-9E54-99DF-E706A53C5A4C}"/>
                </a:ext>
              </a:extLst>
            </p:cNvPr>
            <p:cNvSpPr/>
            <p:nvPr/>
          </p:nvSpPr>
          <p:spPr>
            <a:xfrm>
              <a:off x="4965370" y="190979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a:extLst>
                <a:ext uri="{FF2B5EF4-FFF2-40B4-BE49-F238E27FC236}">
                  <a16:creationId xmlns:a16="http://schemas.microsoft.com/office/drawing/2014/main" id="{08F6A3BC-0C3A-4631-1AAB-61EE0736D4F9}"/>
                </a:ext>
              </a:extLst>
            </p:cNvPr>
            <p:cNvSpPr/>
            <p:nvPr/>
          </p:nvSpPr>
          <p:spPr>
            <a:xfrm>
              <a:off x="4249837" y="217067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111">
              <a:extLst>
                <a:ext uri="{FF2B5EF4-FFF2-40B4-BE49-F238E27FC236}">
                  <a16:creationId xmlns:a16="http://schemas.microsoft.com/office/drawing/2014/main" id="{354F98B1-59AF-C9B6-E624-16BB86DE850B}"/>
                </a:ext>
              </a:extLst>
            </p:cNvPr>
            <p:cNvSpPr/>
            <p:nvPr/>
          </p:nvSpPr>
          <p:spPr>
            <a:xfrm>
              <a:off x="4488347" y="217067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112">
              <a:extLst>
                <a:ext uri="{FF2B5EF4-FFF2-40B4-BE49-F238E27FC236}">
                  <a16:creationId xmlns:a16="http://schemas.microsoft.com/office/drawing/2014/main" id="{2E217C99-7501-9763-82EF-6CC2C6C7CFD3}"/>
                </a:ext>
              </a:extLst>
            </p:cNvPr>
            <p:cNvSpPr/>
            <p:nvPr/>
          </p:nvSpPr>
          <p:spPr>
            <a:xfrm>
              <a:off x="4726858" y="217067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113">
              <a:extLst>
                <a:ext uri="{FF2B5EF4-FFF2-40B4-BE49-F238E27FC236}">
                  <a16:creationId xmlns:a16="http://schemas.microsoft.com/office/drawing/2014/main" id="{B2107212-5E41-A93E-23E4-9B29A2130082}"/>
                </a:ext>
              </a:extLst>
            </p:cNvPr>
            <p:cNvSpPr/>
            <p:nvPr/>
          </p:nvSpPr>
          <p:spPr>
            <a:xfrm>
              <a:off x="4965369" y="2170674"/>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a:extLst>
                <a:ext uri="{FF2B5EF4-FFF2-40B4-BE49-F238E27FC236}">
                  <a16:creationId xmlns:a16="http://schemas.microsoft.com/office/drawing/2014/main" id="{2F57F395-8F3B-1FDA-A823-A38480CF5BF3}"/>
                </a:ext>
              </a:extLst>
            </p:cNvPr>
            <p:cNvSpPr/>
            <p:nvPr/>
          </p:nvSpPr>
          <p:spPr>
            <a:xfrm>
              <a:off x="4249837" y="243155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矩形 115">
              <a:extLst>
                <a:ext uri="{FF2B5EF4-FFF2-40B4-BE49-F238E27FC236}">
                  <a16:creationId xmlns:a16="http://schemas.microsoft.com/office/drawing/2014/main" id="{F20AF68A-EBC0-2829-BACC-BE16564387E2}"/>
                </a:ext>
              </a:extLst>
            </p:cNvPr>
            <p:cNvSpPr/>
            <p:nvPr/>
          </p:nvSpPr>
          <p:spPr>
            <a:xfrm>
              <a:off x="4488348" y="2431550"/>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矩形 116">
              <a:extLst>
                <a:ext uri="{FF2B5EF4-FFF2-40B4-BE49-F238E27FC236}">
                  <a16:creationId xmlns:a16="http://schemas.microsoft.com/office/drawing/2014/main" id="{1FE2ED50-BF89-08EA-93E6-EB89F1D3782A}"/>
                </a:ext>
              </a:extLst>
            </p:cNvPr>
            <p:cNvSpPr/>
            <p:nvPr/>
          </p:nvSpPr>
          <p:spPr>
            <a:xfrm>
              <a:off x="4726859" y="2431549"/>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a:extLst>
                <a:ext uri="{FF2B5EF4-FFF2-40B4-BE49-F238E27FC236}">
                  <a16:creationId xmlns:a16="http://schemas.microsoft.com/office/drawing/2014/main" id="{D299A2C3-0B80-FC49-0BAB-1B96BC092D1D}"/>
                </a:ext>
              </a:extLst>
            </p:cNvPr>
            <p:cNvSpPr/>
            <p:nvPr/>
          </p:nvSpPr>
          <p:spPr>
            <a:xfrm>
              <a:off x="4965370" y="243155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a:extLst>
                <a:ext uri="{FF2B5EF4-FFF2-40B4-BE49-F238E27FC236}">
                  <a16:creationId xmlns:a16="http://schemas.microsoft.com/office/drawing/2014/main" id="{84463879-3957-A363-001E-183A9D402F3A}"/>
                </a:ext>
              </a:extLst>
            </p:cNvPr>
            <p:cNvSpPr/>
            <p:nvPr/>
          </p:nvSpPr>
          <p:spPr>
            <a:xfrm>
              <a:off x="5203879" y="1909791"/>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矩形 119">
              <a:extLst>
                <a:ext uri="{FF2B5EF4-FFF2-40B4-BE49-F238E27FC236}">
                  <a16:creationId xmlns:a16="http://schemas.microsoft.com/office/drawing/2014/main" id="{FECB6CD1-CFC1-16DB-675F-EE5223631B81}"/>
                </a:ext>
              </a:extLst>
            </p:cNvPr>
            <p:cNvSpPr/>
            <p:nvPr/>
          </p:nvSpPr>
          <p:spPr>
            <a:xfrm>
              <a:off x="5203878" y="217067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a:extLst>
                <a:ext uri="{FF2B5EF4-FFF2-40B4-BE49-F238E27FC236}">
                  <a16:creationId xmlns:a16="http://schemas.microsoft.com/office/drawing/2014/main" id="{1DBA2E8E-D1FE-96BF-DE97-15D2C8DA283B}"/>
                </a:ext>
              </a:extLst>
            </p:cNvPr>
            <p:cNvSpPr/>
            <p:nvPr/>
          </p:nvSpPr>
          <p:spPr>
            <a:xfrm>
              <a:off x="5203879" y="2431550"/>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2" name="文本框 121">
            <a:extLst>
              <a:ext uri="{FF2B5EF4-FFF2-40B4-BE49-F238E27FC236}">
                <a16:creationId xmlns:a16="http://schemas.microsoft.com/office/drawing/2014/main" id="{2713B76F-2AD2-628F-8B52-488D147C7767}"/>
              </a:ext>
            </a:extLst>
          </p:cNvPr>
          <p:cNvSpPr txBox="1"/>
          <p:nvPr/>
        </p:nvSpPr>
        <p:spPr>
          <a:xfrm>
            <a:off x="3462527" y="3544775"/>
            <a:ext cx="748923" cy="261610"/>
          </a:xfrm>
          <a:prstGeom prst="rect">
            <a:avLst/>
          </a:prstGeom>
          <a:noFill/>
        </p:spPr>
        <p:txBody>
          <a:bodyPr wrap="none" rtlCol="0">
            <a:spAutoFit/>
          </a:bodyPr>
          <a:lstStyle/>
          <a:p>
            <a:r>
              <a:rPr lang="zh-CN" altLang="en-US" sz="1100" dirty="0"/>
              <a:t>特征噪声</a:t>
            </a:r>
          </a:p>
        </p:txBody>
      </p:sp>
      <p:grpSp>
        <p:nvGrpSpPr>
          <p:cNvPr id="124" name="组合 123">
            <a:extLst>
              <a:ext uri="{FF2B5EF4-FFF2-40B4-BE49-F238E27FC236}">
                <a16:creationId xmlns:a16="http://schemas.microsoft.com/office/drawing/2014/main" id="{BB6CF4B3-70AA-1CBD-9B01-6DC74F1C48B7}"/>
              </a:ext>
            </a:extLst>
          </p:cNvPr>
          <p:cNvGrpSpPr/>
          <p:nvPr/>
        </p:nvGrpSpPr>
        <p:grpSpPr>
          <a:xfrm>
            <a:off x="3278091" y="2827007"/>
            <a:ext cx="1138509" cy="720000"/>
            <a:chOff x="4249837" y="1909791"/>
            <a:chExt cx="1138509" cy="720000"/>
          </a:xfrm>
        </p:grpSpPr>
        <p:sp>
          <p:nvSpPr>
            <p:cNvPr id="125" name="矩形 124">
              <a:extLst>
                <a:ext uri="{FF2B5EF4-FFF2-40B4-BE49-F238E27FC236}">
                  <a16:creationId xmlns:a16="http://schemas.microsoft.com/office/drawing/2014/main" id="{22E55BB9-22FC-891B-30CE-A86D6BBF10D8}"/>
                </a:ext>
              </a:extLst>
            </p:cNvPr>
            <p:cNvSpPr/>
            <p:nvPr/>
          </p:nvSpPr>
          <p:spPr>
            <a:xfrm>
              <a:off x="4249837" y="190979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矩形 125">
              <a:extLst>
                <a:ext uri="{FF2B5EF4-FFF2-40B4-BE49-F238E27FC236}">
                  <a16:creationId xmlns:a16="http://schemas.microsoft.com/office/drawing/2014/main" id="{E5054E93-49EF-96EC-8FE4-AEA0B915820B}"/>
                </a:ext>
              </a:extLst>
            </p:cNvPr>
            <p:cNvSpPr/>
            <p:nvPr/>
          </p:nvSpPr>
          <p:spPr>
            <a:xfrm>
              <a:off x="4488348" y="190979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a:extLst>
                <a:ext uri="{FF2B5EF4-FFF2-40B4-BE49-F238E27FC236}">
                  <a16:creationId xmlns:a16="http://schemas.microsoft.com/office/drawing/2014/main" id="{AF4EA4EE-5B4E-F5A9-683B-37C8AE15DC67}"/>
                </a:ext>
              </a:extLst>
            </p:cNvPr>
            <p:cNvSpPr/>
            <p:nvPr/>
          </p:nvSpPr>
          <p:spPr>
            <a:xfrm>
              <a:off x="4726859" y="1909791"/>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矩形 127">
              <a:extLst>
                <a:ext uri="{FF2B5EF4-FFF2-40B4-BE49-F238E27FC236}">
                  <a16:creationId xmlns:a16="http://schemas.microsoft.com/office/drawing/2014/main" id="{49E0D924-3AED-7582-E24A-93170B4C6C57}"/>
                </a:ext>
              </a:extLst>
            </p:cNvPr>
            <p:cNvSpPr/>
            <p:nvPr/>
          </p:nvSpPr>
          <p:spPr>
            <a:xfrm>
              <a:off x="4965370" y="190979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28">
              <a:extLst>
                <a:ext uri="{FF2B5EF4-FFF2-40B4-BE49-F238E27FC236}">
                  <a16:creationId xmlns:a16="http://schemas.microsoft.com/office/drawing/2014/main" id="{B67BC455-C497-F52D-8EB9-230671274DA4}"/>
                </a:ext>
              </a:extLst>
            </p:cNvPr>
            <p:cNvSpPr/>
            <p:nvPr/>
          </p:nvSpPr>
          <p:spPr>
            <a:xfrm>
              <a:off x="4249837" y="217067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a:extLst>
                <a:ext uri="{FF2B5EF4-FFF2-40B4-BE49-F238E27FC236}">
                  <a16:creationId xmlns:a16="http://schemas.microsoft.com/office/drawing/2014/main" id="{DA4ABFEF-C048-F47D-AA57-9FA1ED38A382}"/>
                </a:ext>
              </a:extLst>
            </p:cNvPr>
            <p:cNvSpPr/>
            <p:nvPr/>
          </p:nvSpPr>
          <p:spPr>
            <a:xfrm>
              <a:off x="4488347" y="217067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a:extLst>
                <a:ext uri="{FF2B5EF4-FFF2-40B4-BE49-F238E27FC236}">
                  <a16:creationId xmlns:a16="http://schemas.microsoft.com/office/drawing/2014/main" id="{37F92C3E-864F-76B8-9D7E-095A392586AC}"/>
                </a:ext>
              </a:extLst>
            </p:cNvPr>
            <p:cNvSpPr/>
            <p:nvPr/>
          </p:nvSpPr>
          <p:spPr>
            <a:xfrm>
              <a:off x="4726858" y="217067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矩形 131">
              <a:extLst>
                <a:ext uri="{FF2B5EF4-FFF2-40B4-BE49-F238E27FC236}">
                  <a16:creationId xmlns:a16="http://schemas.microsoft.com/office/drawing/2014/main" id="{3E60A5AC-C08C-F826-8993-CF82DDDF49AA}"/>
                </a:ext>
              </a:extLst>
            </p:cNvPr>
            <p:cNvSpPr/>
            <p:nvPr/>
          </p:nvSpPr>
          <p:spPr>
            <a:xfrm>
              <a:off x="4965369" y="2170674"/>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矩形 132">
              <a:extLst>
                <a:ext uri="{FF2B5EF4-FFF2-40B4-BE49-F238E27FC236}">
                  <a16:creationId xmlns:a16="http://schemas.microsoft.com/office/drawing/2014/main" id="{1B6BB796-5A7E-34B1-32A7-C2BD990FF61B}"/>
                </a:ext>
              </a:extLst>
            </p:cNvPr>
            <p:cNvSpPr/>
            <p:nvPr/>
          </p:nvSpPr>
          <p:spPr>
            <a:xfrm>
              <a:off x="4249837" y="243155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矩形 133">
              <a:extLst>
                <a:ext uri="{FF2B5EF4-FFF2-40B4-BE49-F238E27FC236}">
                  <a16:creationId xmlns:a16="http://schemas.microsoft.com/office/drawing/2014/main" id="{93BE96ED-6501-67B6-51B3-186365739F48}"/>
                </a:ext>
              </a:extLst>
            </p:cNvPr>
            <p:cNvSpPr/>
            <p:nvPr/>
          </p:nvSpPr>
          <p:spPr>
            <a:xfrm>
              <a:off x="4488348" y="2431550"/>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矩形 134">
              <a:extLst>
                <a:ext uri="{FF2B5EF4-FFF2-40B4-BE49-F238E27FC236}">
                  <a16:creationId xmlns:a16="http://schemas.microsoft.com/office/drawing/2014/main" id="{C16D9505-F731-C375-6500-0BF1912603CB}"/>
                </a:ext>
              </a:extLst>
            </p:cNvPr>
            <p:cNvSpPr/>
            <p:nvPr/>
          </p:nvSpPr>
          <p:spPr>
            <a:xfrm>
              <a:off x="4726859" y="2431549"/>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矩形 135">
              <a:extLst>
                <a:ext uri="{FF2B5EF4-FFF2-40B4-BE49-F238E27FC236}">
                  <a16:creationId xmlns:a16="http://schemas.microsoft.com/office/drawing/2014/main" id="{B379C96A-971D-055E-2571-5208DD8B2074}"/>
                </a:ext>
              </a:extLst>
            </p:cNvPr>
            <p:cNvSpPr/>
            <p:nvPr/>
          </p:nvSpPr>
          <p:spPr>
            <a:xfrm>
              <a:off x="4965370" y="243155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a:extLst>
                <a:ext uri="{FF2B5EF4-FFF2-40B4-BE49-F238E27FC236}">
                  <a16:creationId xmlns:a16="http://schemas.microsoft.com/office/drawing/2014/main" id="{813A9F19-5E73-3E9E-FEA6-E4A4214A8FEE}"/>
                </a:ext>
              </a:extLst>
            </p:cNvPr>
            <p:cNvSpPr/>
            <p:nvPr/>
          </p:nvSpPr>
          <p:spPr>
            <a:xfrm>
              <a:off x="5203879" y="1909791"/>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矩形 137">
              <a:extLst>
                <a:ext uri="{FF2B5EF4-FFF2-40B4-BE49-F238E27FC236}">
                  <a16:creationId xmlns:a16="http://schemas.microsoft.com/office/drawing/2014/main" id="{0E6122CD-999E-DF32-D7B1-93868F04BC33}"/>
                </a:ext>
              </a:extLst>
            </p:cNvPr>
            <p:cNvSpPr/>
            <p:nvPr/>
          </p:nvSpPr>
          <p:spPr>
            <a:xfrm>
              <a:off x="5203878" y="217067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矩形 138">
              <a:extLst>
                <a:ext uri="{FF2B5EF4-FFF2-40B4-BE49-F238E27FC236}">
                  <a16:creationId xmlns:a16="http://schemas.microsoft.com/office/drawing/2014/main" id="{71BF3A3F-2359-A465-F41F-BBDFC9F26AEE}"/>
                </a:ext>
              </a:extLst>
            </p:cNvPr>
            <p:cNvSpPr/>
            <p:nvPr/>
          </p:nvSpPr>
          <p:spPr>
            <a:xfrm>
              <a:off x="5203879" y="2431550"/>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44" name="连接符: 肘形 143">
            <a:extLst>
              <a:ext uri="{FF2B5EF4-FFF2-40B4-BE49-F238E27FC236}">
                <a16:creationId xmlns:a16="http://schemas.microsoft.com/office/drawing/2014/main" id="{6E96581F-9051-EA11-A4C2-BB688FC2BA07}"/>
              </a:ext>
            </a:extLst>
          </p:cNvPr>
          <p:cNvCxnSpPr>
            <a:cxnSpLocks/>
            <a:stCxn id="138" idx="3"/>
            <a:endCxn id="17" idx="1"/>
          </p:cNvCxnSpPr>
          <p:nvPr/>
        </p:nvCxnSpPr>
        <p:spPr>
          <a:xfrm>
            <a:off x="4416599" y="3187008"/>
            <a:ext cx="1104510"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9" name="连接符: 肘形 158">
            <a:extLst>
              <a:ext uri="{FF2B5EF4-FFF2-40B4-BE49-F238E27FC236}">
                <a16:creationId xmlns:a16="http://schemas.microsoft.com/office/drawing/2014/main" id="{FB7D56F5-0AF8-C14B-4097-A2FE4402FA2C}"/>
              </a:ext>
            </a:extLst>
          </p:cNvPr>
          <p:cNvCxnSpPr>
            <a:stCxn id="120" idx="3"/>
            <a:endCxn id="72" idx="1"/>
          </p:cNvCxnSpPr>
          <p:nvPr/>
        </p:nvCxnSpPr>
        <p:spPr>
          <a:xfrm flipV="1">
            <a:off x="9653665" y="2107129"/>
            <a:ext cx="715230" cy="107987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0" name="文本框 159">
            <a:extLst>
              <a:ext uri="{FF2B5EF4-FFF2-40B4-BE49-F238E27FC236}">
                <a16:creationId xmlns:a16="http://schemas.microsoft.com/office/drawing/2014/main" id="{3F4AF6D9-8D8E-FCC2-0C49-A4F184E4A3B8}"/>
              </a:ext>
            </a:extLst>
          </p:cNvPr>
          <p:cNvSpPr txBox="1"/>
          <p:nvPr/>
        </p:nvSpPr>
        <p:spPr>
          <a:xfrm>
            <a:off x="8737059" y="3577957"/>
            <a:ext cx="748923" cy="261610"/>
          </a:xfrm>
          <a:prstGeom prst="rect">
            <a:avLst/>
          </a:prstGeom>
          <a:noFill/>
        </p:spPr>
        <p:txBody>
          <a:bodyPr wrap="none" rtlCol="0">
            <a:spAutoFit/>
          </a:bodyPr>
          <a:lstStyle/>
          <a:p>
            <a:r>
              <a:rPr lang="zh-CN" altLang="en-US" sz="1100" dirty="0"/>
              <a:t>重建特征</a:t>
            </a:r>
          </a:p>
        </p:txBody>
      </p:sp>
      <p:grpSp>
        <p:nvGrpSpPr>
          <p:cNvPr id="3" name="组合 2">
            <a:extLst>
              <a:ext uri="{FF2B5EF4-FFF2-40B4-BE49-F238E27FC236}">
                <a16:creationId xmlns:a16="http://schemas.microsoft.com/office/drawing/2014/main" id="{944C0A83-2D95-46B7-7D7C-2E78F48114F8}"/>
              </a:ext>
            </a:extLst>
          </p:cNvPr>
          <p:cNvGrpSpPr/>
          <p:nvPr/>
        </p:nvGrpSpPr>
        <p:grpSpPr>
          <a:xfrm>
            <a:off x="5521109" y="2827007"/>
            <a:ext cx="1138509" cy="720000"/>
            <a:chOff x="4249837" y="1909791"/>
            <a:chExt cx="1138509" cy="720000"/>
          </a:xfrm>
        </p:grpSpPr>
        <p:sp>
          <p:nvSpPr>
            <p:cNvPr id="4" name="矩形 3">
              <a:extLst>
                <a:ext uri="{FF2B5EF4-FFF2-40B4-BE49-F238E27FC236}">
                  <a16:creationId xmlns:a16="http://schemas.microsoft.com/office/drawing/2014/main" id="{CE734190-F91D-D769-FD9A-6078D5857F8F}"/>
                </a:ext>
              </a:extLst>
            </p:cNvPr>
            <p:cNvSpPr/>
            <p:nvPr/>
          </p:nvSpPr>
          <p:spPr>
            <a:xfrm>
              <a:off x="4249837" y="1909793"/>
              <a:ext cx="184467" cy="19823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E6A1F677-833E-BB79-3F4A-B1F87D56D4CB}"/>
                </a:ext>
              </a:extLst>
            </p:cNvPr>
            <p:cNvSpPr/>
            <p:nvPr/>
          </p:nvSpPr>
          <p:spPr>
            <a:xfrm>
              <a:off x="4488348" y="1909792"/>
              <a:ext cx="184467" cy="19823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DA6D9EB7-85C9-509F-7319-EFCA2C3F87DB}"/>
                </a:ext>
              </a:extLst>
            </p:cNvPr>
            <p:cNvSpPr/>
            <p:nvPr/>
          </p:nvSpPr>
          <p:spPr>
            <a:xfrm>
              <a:off x="4726859" y="1909791"/>
              <a:ext cx="184467" cy="19823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CE8C7EC5-9028-63BA-14B7-D7C3D2FC0958}"/>
                </a:ext>
              </a:extLst>
            </p:cNvPr>
            <p:cNvSpPr/>
            <p:nvPr/>
          </p:nvSpPr>
          <p:spPr>
            <a:xfrm>
              <a:off x="4965370" y="1909793"/>
              <a:ext cx="184467" cy="19823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180E0096-AFF2-EE31-2272-010EB52463E7}"/>
                </a:ext>
              </a:extLst>
            </p:cNvPr>
            <p:cNvSpPr/>
            <p:nvPr/>
          </p:nvSpPr>
          <p:spPr>
            <a:xfrm>
              <a:off x="4249837" y="2170673"/>
              <a:ext cx="184467" cy="19823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DF12EFE0-FE41-F6C6-3CF0-80E4EC222FA7}"/>
                </a:ext>
              </a:extLst>
            </p:cNvPr>
            <p:cNvSpPr/>
            <p:nvPr/>
          </p:nvSpPr>
          <p:spPr>
            <a:xfrm>
              <a:off x="4488347" y="2170673"/>
              <a:ext cx="184467" cy="19823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7754F560-EA46-C4E2-475F-BD5CBE5380AE}"/>
                </a:ext>
              </a:extLst>
            </p:cNvPr>
            <p:cNvSpPr/>
            <p:nvPr/>
          </p:nvSpPr>
          <p:spPr>
            <a:xfrm>
              <a:off x="4726858" y="2170672"/>
              <a:ext cx="184467" cy="19823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EA0E9534-3895-B8F1-5B03-AC901E68231B}"/>
                </a:ext>
              </a:extLst>
            </p:cNvPr>
            <p:cNvSpPr/>
            <p:nvPr/>
          </p:nvSpPr>
          <p:spPr>
            <a:xfrm>
              <a:off x="4965369" y="2170674"/>
              <a:ext cx="184467" cy="19823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E27CAA2E-E19D-68B7-3E85-16A858C52FC0}"/>
                </a:ext>
              </a:extLst>
            </p:cNvPr>
            <p:cNvSpPr/>
            <p:nvPr/>
          </p:nvSpPr>
          <p:spPr>
            <a:xfrm>
              <a:off x="4249837" y="2431552"/>
              <a:ext cx="184467" cy="19823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6C6B95B9-3487-57BD-747F-02F5EFAC10FE}"/>
                </a:ext>
              </a:extLst>
            </p:cNvPr>
            <p:cNvSpPr/>
            <p:nvPr/>
          </p:nvSpPr>
          <p:spPr>
            <a:xfrm>
              <a:off x="4488348" y="2431550"/>
              <a:ext cx="184467" cy="19823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FFFC7046-2D6B-6E72-4014-B09F4250205F}"/>
                </a:ext>
              </a:extLst>
            </p:cNvPr>
            <p:cNvSpPr/>
            <p:nvPr/>
          </p:nvSpPr>
          <p:spPr>
            <a:xfrm>
              <a:off x="4726859" y="2431549"/>
              <a:ext cx="184467" cy="19823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456457B1-0501-541F-7509-DD0E3B673856}"/>
                </a:ext>
              </a:extLst>
            </p:cNvPr>
            <p:cNvSpPr/>
            <p:nvPr/>
          </p:nvSpPr>
          <p:spPr>
            <a:xfrm>
              <a:off x="4965370" y="2431552"/>
              <a:ext cx="184467" cy="19823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84AD2439-AD37-C2CC-DFA3-A7FDDBEC9BA7}"/>
                </a:ext>
              </a:extLst>
            </p:cNvPr>
            <p:cNvSpPr/>
            <p:nvPr/>
          </p:nvSpPr>
          <p:spPr>
            <a:xfrm>
              <a:off x="5203879" y="1909791"/>
              <a:ext cx="184467" cy="19823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74A785E4-5616-0F20-0313-6F9AFF729F29}"/>
                </a:ext>
              </a:extLst>
            </p:cNvPr>
            <p:cNvSpPr/>
            <p:nvPr/>
          </p:nvSpPr>
          <p:spPr>
            <a:xfrm>
              <a:off x="5203878" y="2170672"/>
              <a:ext cx="184467" cy="19823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4A5E3135-DD62-817B-5AFD-9FA92B4F2953}"/>
                </a:ext>
              </a:extLst>
            </p:cNvPr>
            <p:cNvSpPr/>
            <p:nvPr/>
          </p:nvSpPr>
          <p:spPr>
            <a:xfrm>
              <a:off x="5203879" y="2431550"/>
              <a:ext cx="184467" cy="19823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cxnSp>
        <p:nvCxnSpPr>
          <p:cNvPr id="40" name="连接符: 肘形 39">
            <a:extLst>
              <a:ext uri="{FF2B5EF4-FFF2-40B4-BE49-F238E27FC236}">
                <a16:creationId xmlns:a16="http://schemas.microsoft.com/office/drawing/2014/main" id="{96E3B75C-889A-1669-53B3-64E2AB7CD16D}"/>
              </a:ext>
            </a:extLst>
          </p:cNvPr>
          <p:cNvCxnSpPr>
            <a:cxnSpLocks/>
            <a:stCxn id="30" idx="3"/>
            <a:endCxn id="32" idx="1"/>
          </p:cNvCxnSpPr>
          <p:nvPr/>
        </p:nvCxnSpPr>
        <p:spPr>
          <a:xfrm flipV="1">
            <a:off x="6659617" y="3187007"/>
            <a:ext cx="439149"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C9700978-2DAF-2C07-5EF4-022E7A53DE26}"/>
              </a:ext>
            </a:extLst>
          </p:cNvPr>
          <p:cNvSpPr txBox="1"/>
          <p:nvPr/>
        </p:nvSpPr>
        <p:spPr>
          <a:xfrm>
            <a:off x="5726259" y="3544775"/>
            <a:ext cx="748923" cy="261610"/>
          </a:xfrm>
          <a:prstGeom prst="rect">
            <a:avLst/>
          </a:prstGeom>
          <a:noFill/>
        </p:spPr>
        <p:txBody>
          <a:bodyPr wrap="none" rtlCol="0">
            <a:spAutoFit/>
          </a:bodyPr>
          <a:lstStyle/>
          <a:p>
            <a:r>
              <a:rPr lang="zh-CN" altLang="en-US" sz="1100" dirty="0"/>
              <a:t>异常特征</a:t>
            </a:r>
          </a:p>
        </p:txBody>
      </p:sp>
      <p:sp>
        <p:nvSpPr>
          <p:cNvPr id="49" name="文本框 48">
            <a:extLst>
              <a:ext uri="{FF2B5EF4-FFF2-40B4-BE49-F238E27FC236}">
                <a16:creationId xmlns:a16="http://schemas.microsoft.com/office/drawing/2014/main" id="{22D59CC3-D35F-9CA7-81D0-B635D2E9E700}"/>
              </a:ext>
            </a:extLst>
          </p:cNvPr>
          <p:cNvSpPr txBox="1"/>
          <p:nvPr/>
        </p:nvSpPr>
        <p:spPr>
          <a:xfrm>
            <a:off x="3457585" y="1485326"/>
            <a:ext cx="748923" cy="261610"/>
          </a:xfrm>
          <a:prstGeom prst="rect">
            <a:avLst/>
          </a:prstGeom>
          <a:noFill/>
        </p:spPr>
        <p:txBody>
          <a:bodyPr wrap="none" rtlCol="0">
            <a:spAutoFit/>
          </a:bodyPr>
          <a:lstStyle/>
          <a:p>
            <a:r>
              <a:rPr lang="zh-CN" altLang="en-US" sz="1100" dirty="0"/>
              <a:t>正常特征</a:t>
            </a:r>
          </a:p>
        </p:txBody>
      </p:sp>
      <p:sp>
        <p:nvSpPr>
          <p:cNvPr id="50" name="矩形 49">
            <a:extLst>
              <a:ext uri="{FF2B5EF4-FFF2-40B4-BE49-F238E27FC236}">
                <a16:creationId xmlns:a16="http://schemas.microsoft.com/office/drawing/2014/main" id="{A2E2CEF3-0519-672A-A7E6-5C27340971B0}"/>
              </a:ext>
            </a:extLst>
          </p:cNvPr>
          <p:cNvSpPr/>
          <p:nvPr/>
        </p:nvSpPr>
        <p:spPr>
          <a:xfrm>
            <a:off x="302987" y="4501817"/>
            <a:ext cx="1306285" cy="8708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异常测试图像</a:t>
            </a:r>
          </a:p>
        </p:txBody>
      </p:sp>
      <p:sp>
        <p:nvSpPr>
          <p:cNvPr id="51" name="矩形: 圆角 50">
            <a:extLst>
              <a:ext uri="{FF2B5EF4-FFF2-40B4-BE49-F238E27FC236}">
                <a16:creationId xmlns:a16="http://schemas.microsoft.com/office/drawing/2014/main" id="{E80D4267-40F6-45E2-BCF5-F96878A4595F}"/>
              </a:ext>
            </a:extLst>
          </p:cNvPr>
          <p:cNvSpPr/>
          <p:nvPr/>
        </p:nvSpPr>
        <p:spPr>
          <a:xfrm>
            <a:off x="1910172" y="4735559"/>
            <a:ext cx="1031286" cy="403375"/>
          </a:xfrm>
          <a:prstGeom prst="roundRect">
            <a:avLst>
              <a:gd name="adj"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000" dirty="0"/>
              <a:t>预训练特征提取器</a:t>
            </a:r>
          </a:p>
        </p:txBody>
      </p:sp>
      <p:sp>
        <p:nvSpPr>
          <p:cNvPr id="52" name="矩形: 圆角 51">
            <a:extLst>
              <a:ext uri="{FF2B5EF4-FFF2-40B4-BE49-F238E27FC236}">
                <a16:creationId xmlns:a16="http://schemas.microsoft.com/office/drawing/2014/main" id="{89DBC82C-F0ED-CAA2-9180-6EDDB343462D}"/>
              </a:ext>
            </a:extLst>
          </p:cNvPr>
          <p:cNvSpPr/>
          <p:nvPr/>
        </p:nvSpPr>
        <p:spPr>
          <a:xfrm>
            <a:off x="7098766" y="5815438"/>
            <a:ext cx="1031286" cy="403375"/>
          </a:xfrm>
          <a:prstGeom prst="roundRect">
            <a:avLst>
              <a:gd name="adj"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000" dirty="0"/>
              <a:t>特征重建</a:t>
            </a:r>
          </a:p>
        </p:txBody>
      </p:sp>
      <p:cxnSp>
        <p:nvCxnSpPr>
          <p:cNvPr id="53" name="连接符: 肘形 52">
            <a:extLst>
              <a:ext uri="{FF2B5EF4-FFF2-40B4-BE49-F238E27FC236}">
                <a16:creationId xmlns:a16="http://schemas.microsoft.com/office/drawing/2014/main" id="{4AFDF90F-3EEA-1EE7-1A27-DA5AA7025041}"/>
              </a:ext>
            </a:extLst>
          </p:cNvPr>
          <p:cNvCxnSpPr>
            <a:stCxn id="50" idx="3"/>
            <a:endCxn id="51" idx="1"/>
          </p:cNvCxnSpPr>
          <p:nvPr/>
        </p:nvCxnSpPr>
        <p:spPr>
          <a:xfrm>
            <a:off x="1609272" y="4937246"/>
            <a:ext cx="300900"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01A12931-1A54-88CE-110D-1CC20EF0D279}"/>
              </a:ext>
            </a:extLst>
          </p:cNvPr>
          <p:cNvCxnSpPr>
            <a:cxnSpLocks/>
            <a:stCxn id="51" idx="3"/>
            <a:endCxn id="65" idx="1"/>
          </p:cNvCxnSpPr>
          <p:nvPr/>
        </p:nvCxnSpPr>
        <p:spPr>
          <a:xfrm>
            <a:off x="2941458" y="4937247"/>
            <a:ext cx="3380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68">
            <a:extLst>
              <a:ext uri="{FF2B5EF4-FFF2-40B4-BE49-F238E27FC236}">
                <a16:creationId xmlns:a16="http://schemas.microsoft.com/office/drawing/2014/main" id="{DF74BB7A-862B-EAA8-76BA-6EB240A6309C}"/>
              </a:ext>
            </a:extLst>
          </p:cNvPr>
          <p:cNvCxnSpPr>
            <a:cxnSpLocks/>
            <a:stCxn id="52" idx="3"/>
            <a:endCxn id="84" idx="1"/>
          </p:cNvCxnSpPr>
          <p:nvPr/>
        </p:nvCxnSpPr>
        <p:spPr>
          <a:xfrm>
            <a:off x="8130052" y="6017126"/>
            <a:ext cx="385105" cy="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415C734E-2930-42DD-C09A-EDACA3CBCD3E}"/>
              </a:ext>
            </a:extLst>
          </p:cNvPr>
          <p:cNvSpPr/>
          <p:nvPr/>
        </p:nvSpPr>
        <p:spPr>
          <a:xfrm>
            <a:off x="10368895" y="4649656"/>
            <a:ext cx="1684020" cy="5751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t>比较异常特征与重建特征的差异</a:t>
            </a:r>
          </a:p>
        </p:txBody>
      </p:sp>
      <p:cxnSp>
        <p:nvCxnSpPr>
          <p:cNvPr id="57" name="连接符: 肘形 56">
            <a:extLst>
              <a:ext uri="{FF2B5EF4-FFF2-40B4-BE49-F238E27FC236}">
                <a16:creationId xmlns:a16="http://schemas.microsoft.com/office/drawing/2014/main" id="{E2E7268B-9E3D-89D0-7820-08C7266F57F9}"/>
              </a:ext>
            </a:extLst>
          </p:cNvPr>
          <p:cNvCxnSpPr>
            <a:cxnSpLocks/>
            <a:stCxn id="76" idx="3"/>
            <a:endCxn id="52" idx="1"/>
          </p:cNvCxnSpPr>
          <p:nvPr/>
        </p:nvCxnSpPr>
        <p:spPr>
          <a:xfrm>
            <a:off x="4417995" y="4937246"/>
            <a:ext cx="2680771" cy="107988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连接符: 肘形 57">
            <a:extLst>
              <a:ext uri="{FF2B5EF4-FFF2-40B4-BE49-F238E27FC236}">
                <a16:creationId xmlns:a16="http://schemas.microsoft.com/office/drawing/2014/main" id="{D0F5B8B7-A07F-176A-EE9D-5B9EF21BF0D3}"/>
              </a:ext>
            </a:extLst>
          </p:cNvPr>
          <p:cNvCxnSpPr>
            <a:cxnSpLocks/>
            <a:stCxn id="76" idx="3"/>
            <a:endCxn id="56" idx="1"/>
          </p:cNvCxnSpPr>
          <p:nvPr/>
        </p:nvCxnSpPr>
        <p:spPr>
          <a:xfrm>
            <a:off x="4417995" y="4937246"/>
            <a:ext cx="5950900" cy="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9" name="组合 58">
            <a:extLst>
              <a:ext uri="{FF2B5EF4-FFF2-40B4-BE49-F238E27FC236}">
                <a16:creationId xmlns:a16="http://schemas.microsoft.com/office/drawing/2014/main" id="{D0235B76-0ECA-5734-1D87-6BAF5061B6B6}"/>
              </a:ext>
            </a:extLst>
          </p:cNvPr>
          <p:cNvGrpSpPr/>
          <p:nvPr/>
        </p:nvGrpSpPr>
        <p:grpSpPr>
          <a:xfrm>
            <a:off x="3279487" y="4577245"/>
            <a:ext cx="1138509" cy="720000"/>
            <a:chOff x="4249837" y="1909791"/>
            <a:chExt cx="1138509" cy="720000"/>
          </a:xfrm>
        </p:grpSpPr>
        <p:sp>
          <p:nvSpPr>
            <p:cNvPr id="60" name="矩形 59">
              <a:extLst>
                <a:ext uri="{FF2B5EF4-FFF2-40B4-BE49-F238E27FC236}">
                  <a16:creationId xmlns:a16="http://schemas.microsoft.com/office/drawing/2014/main" id="{FFC98AD5-ADF3-D0C8-15E5-250205890AF5}"/>
                </a:ext>
              </a:extLst>
            </p:cNvPr>
            <p:cNvSpPr/>
            <p:nvPr/>
          </p:nvSpPr>
          <p:spPr>
            <a:xfrm>
              <a:off x="4249837" y="190979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524B780D-9F10-B901-D033-658115DC3FFD}"/>
                </a:ext>
              </a:extLst>
            </p:cNvPr>
            <p:cNvSpPr/>
            <p:nvPr/>
          </p:nvSpPr>
          <p:spPr>
            <a:xfrm>
              <a:off x="4488348" y="190979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a:extLst>
                <a:ext uri="{FF2B5EF4-FFF2-40B4-BE49-F238E27FC236}">
                  <a16:creationId xmlns:a16="http://schemas.microsoft.com/office/drawing/2014/main" id="{4145B7F6-6425-AE96-63CA-090439DE9916}"/>
                </a:ext>
              </a:extLst>
            </p:cNvPr>
            <p:cNvSpPr/>
            <p:nvPr/>
          </p:nvSpPr>
          <p:spPr>
            <a:xfrm>
              <a:off x="4726859" y="1909791"/>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a:extLst>
                <a:ext uri="{FF2B5EF4-FFF2-40B4-BE49-F238E27FC236}">
                  <a16:creationId xmlns:a16="http://schemas.microsoft.com/office/drawing/2014/main" id="{F8FBB558-2DB7-5388-F174-223FFE687568}"/>
                </a:ext>
              </a:extLst>
            </p:cNvPr>
            <p:cNvSpPr/>
            <p:nvPr/>
          </p:nvSpPr>
          <p:spPr>
            <a:xfrm>
              <a:off x="4965370" y="190979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a:extLst>
                <a:ext uri="{FF2B5EF4-FFF2-40B4-BE49-F238E27FC236}">
                  <a16:creationId xmlns:a16="http://schemas.microsoft.com/office/drawing/2014/main" id="{11E71A8E-93B7-BE62-D18F-5F4CCCC90A3C}"/>
                </a:ext>
              </a:extLst>
            </p:cNvPr>
            <p:cNvSpPr/>
            <p:nvPr/>
          </p:nvSpPr>
          <p:spPr>
            <a:xfrm>
              <a:off x="4249837" y="217067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a:extLst>
                <a:ext uri="{FF2B5EF4-FFF2-40B4-BE49-F238E27FC236}">
                  <a16:creationId xmlns:a16="http://schemas.microsoft.com/office/drawing/2014/main" id="{580621FB-F797-9BD6-18F6-364B0809D85D}"/>
                </a:ext>
              </a:extLst>
            </p:cNvPr>
            <p:cNvSpPr/>
            <p:nvPr/>
          </p:nvSpPr>
          <p:spPr>
            <a:xfrm>
              <a:off x="4488347" y="217067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4412A17F-399A-C2FC-1B18-D131AD6D476E}"/>
                </a:ext>
              </a:extLst>
            </p:cNvPr>
            <p:cNvSpPr/>
            <p:nvPr/>
          </p:nvSpPr>
          <p:spPr>
            <a:xfrm>
              <a:off x="4726858" y="217067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a:extLst>
                <a:ext uri="{FF2B5EF4-FFF2-40B4-BE49-F238E27FC236}">
                  <a16:creationId xmlns:a16="http://schemas.microsoft.com/office/drawing/2014/main" id="{F78CA072-2F8F-F8CA-92CA-831763D667B6}"/>
                </a:ext>
              </a:extLst>
            </p:cNvPr>
            <p:cNvSpPr/>
            <p:nvPr/>
          </p:nvSpPr>
          <p:spPr>
            <a:xfrm>
              <a:off x="4965369" y="2170674"/>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a:extLst>
                <a:ext uri="{FF2B5EF4-FFF2-40B4-BE49-F238E27FC236}">
                  <a16:creationId xmlns:a16="http://schemas.microsoft.com/office/drawing/2014/main" id="{CDC56BB0-A65F-3B38-0989-1E3100525605}"/>
                </a:ext>
              </a:extLst>
            </p:cNvPr>
            <p:cNvSpPr/>
            <p:nvPr/>
          </p:nvSpPr>
          <p:spPr>
            <a:xfrm>
              <a:off x="4249837" y="243155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117D526F-9631-BFB9-0963-AFB954044E3E}"/>
                </a:ext>
              </a:extLst>
            </p:cNvPr>
            <p:cNvSpPr/>
            <p:nvPr/>
          </p:nvSpPr>
          <p:spPr>
            <a:xfrm>
              <a:off x="4488348" y="2431550"/>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a:extLst>
                <a:ext uri="{FF2B5EF4-FFF2-40B4-BE49-F238E27FC236}">
                  <a16:creationId xmlns:a16="http://schemas.microsoft.com/office/drawing/2014/main" id="{3367E00F-E700-4B49-6E6B-C6AD3AE08AAA}"/>
                </a:ext>
              </a:extLst>
            </p:cNvPr>
            <p:cNvSpPr/>
            <p:nvPr/>
          </p:nvSpPr>
          <p:spPr>
            <a:xfrm>
              <a:off x="4726859" y="2431549"/>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a:extLst>
                <a:ext uri="{FF2B5EF4-FFF2-40B4-BE49-F238E27FC236}">
                  <a16:creationId xmlns:a16="http://schemas.microsoft.com/office/drawing/2014/main" id="{DEB995BF-0695-CAB9-9D90-E0D0C92C7894}"/>
                </a:ext>
              </a:extLst>
            </p:cNvPr>
            <p:cNvSpPr/>
            <p:nvPr/>
          </p:nvSpPr>
          <p:spPr>
            <a:xfrm>
              <a:off x="4965370" y="243155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a:extLst>
                <a:ext uri="{FF2B5EF4-FFF2-40B4-BE49-F238E27FC236}">
                  <a16:creationId xmlns:a16="http://schemas.microsoft.com/office/drawing/2014/main" id="{B101EF05-FEE1-C1F0-06AB-932FED484FC7}"/>
                </a:ext>
              </a:extLst>
            </p:cNvPr>
            <p:cNvSpPr/>
            <p:nvPr/>
          </p:nvSpPr>
          <p:spPr>
            <a:xfrm>
              <a:off x="5203879" y="1909791"/>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a:extLst>
                <a:ext uri="{FF2B5EF4-FFF2-40B4-BE49-F238E27FC236}">
                  <a16:creationId xmlns:a16="http://schemas.microsoft.com/office/drawing/2014/main" id="{EEB89E4C-AB22-06A8-D500-1916F284B99D}"/>
                </a:ext>
              </a:extLst>
            </p:cNvPr>
            <p:cNvSpPr/>
            <p:nvPr/>
          </p:nvSpPr>
          <p:spPr>
            <a:xfrm>
              <a:off x="5203878" y="217067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a:extLst>
                <a:ext uri="{FF2B5EF4-FFF2-40B4-BE49-F238E27FC236}">
                  <a16:creationId xmlns:a16="http://schemas.microsoft.com/office/drawing/2014/main" id="{5248FE26-5478-8514-2732-DFD489E0587D}"/>
                </a:ext>
              </a:extLst>
            </p:cNvPr>
            <p:cNvSpPr/>
            <p:nvPr/>
          </p:nvSpPr>
          <p:spPr>
            <a:xfrm>
              <a:off x="5203879" y="2431550"/>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8" name="组合 77">
            <a:extLst>
              <a:ext uri="{FF2B5EF4-FFF2-40B4-BE49-F238E27FC236}">
                <a16:creationId xmlns:a16="http://schemas.microsoft.com/office/drawing/2014/main" id="{987746E6-DB8A-D48B-4E98-E6F67505B358}"/>
              </a:ext>
            </a:extLst>
          </p:cNvPr>
          <p:cNvGrpSpPr/>
          <p:nvPr/>
        </p:nvGrpSpPr>
        <p:grpSpPr>
          <a:xfrm>
            <a:off x="8515157" y="5657126"/>
            <a:ext cx="1138509" cy="720000"/>
            <a:chOff x="4249837" y="1909791"/>
            <a:chExt cx="1138509" cy="720000"/>
          </a:xfrm>
        </p:grpSpPr>
        <p:sp>
          <p:nvSpPr>
            <p:cNvPr id="79" name="矩形 78">
              <a:extLst>
                <a:ext uri="{FF2B5EF4-FFF2-40B4-BE49-F238E27FC236}">
                  <a16:creationId xmlns:a16="http://schemas.microsoft.com/office/drawing/2014/main" id="{E9DEDD34-53D8-928E-AD26-93AB33C17599}"/>
                </a:ext>
              </a:extLst>
            </p:cNvPr>
            <p:cNvSpPr/>
            <p:nvPr/>
          </p:nvSpPr>
          <p:spPr>
            <a:xfrm>
              <a:off x="4249837" y="190979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a:extLst>
                <a:ext uri="{FF2B5EF4-FFF2-40B4-BE49-F238E27FC236}">
                  <a16:creationId xmlns:a16="http://schemas.microsoft.com/office/drawing/2014/main" id="{87D42922-A39D-1A28-F6FC-354EECFE63B2}"/>
                </a:ext>
              </a:extLst>
            </p:cNvPr>
            <p:cNvSpPr/>
            <p:nvPr/>
          </p:nvSpPr>
          <p:spPr>
            <a:xfrm>
              <a:off x="4488348" y="190979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a:extLst>
                <a:ext uri="{FF2B5EF4-FFF2-40B4-BE49-F238E27FC236}">
                  <a16:creationId xmlns:a16="http://schemas.microsoft.com/office/drawing/2014/main" id="{7FEDEE2C-EC7F-F5E5-B113-6C353CCC8BF0}"/>
                </a:ext>
              </a:extLst>
            </p:cNvPr>
            <p:cNvSpPr/>
            <p:nvPr/>
          </p:nvSpPr>
          <p:spPr>
            <a:xfrm>
              <a:off x="4726859" y="1909791"/>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a:extLst>
                <a:ext uri="{FF2B5EF4-FFF2-40B4-BE49-F238E27FC236}">
                  <a16:creationId xmlns:a16="http://schemas.microsoft.com/office/drawing/2014/main" id="{8ED32E0B-9A16-154C-0BA1-E70D352935D7}"/>
                </a:ext>
              </a:extLst>
            </p:cNvPr>
            <p:cNvSpPr/>
            <p:nvPr/>
          </p:nvSpPr>
          <p:spPr>
            <a:xfrm>
              <a:off x="4965370" y="190979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a:extLst>
                <a:ext uri="{FF2B5EF4-FFF2-40B4-BE49-F238E27FC236}">
                  <a16:creationId xmlns:a16="http://schemas.microsoft.com/office/drawing/2014/main" id="{A027B67C-53CF-6C47-E0C6-629CC1BCB7D1}"/>
                </a:ext>
              </a:extLst>
            </p:cNvPr>
            <p:cNvSpPr/>
            <p:nvPr/>
          </p:nvSpPr>
          <p:spPr>
            <a:xfrm>
              <a:off x="4249837" y="217067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a:extLst>
                <a:ext uri="{FF2B5EF4-FFF2-40B4-BE49-F238E27FC236}">
                  <a16:creationId xmlns:a16="http://schemas.microsoft.com/office/drawing/2014/main" id="{98C87F52-8195-D6AA-6C83-FCD3EE20B942}"/>
                </a:ext>
              </a:extLst>
            </p:cNvPr>
            <p:cNvSpPr/>
            <p:nvPr/>
          </p:nvSpPr>
          <p:spPr>
            <a:xfrm>
              <a:off x="4488347" y="217067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a:extLst>
                <a:ext uri="{FF2B5EF4-FFF2-40B4-BE49-F238E27FC236}">
                  <a16:creationId xmlns:a16="http://schemas.microsoft.com/office/drawing/2014/main" id="{015AEB33-1A84-7104-C649-0CC0404EF4A8}"/>
                </a:ext>
              </a:extLst>
            </p:cNvPr>
            <p:cNvSpPr/>
            <p:nvPr/>
          </p:nvSpPr>
          <p:spPr>
            <a:xfrm>
              <a:off x="4726858" y="217067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a:extLst>
                <a:ext uri="{FF2B5EF4-FFF2-40B4-BE49-F238E27FC236}">
                  <a16:creationId xmlns:a16="http://schemas.microsoft.com/office/drawing/2014/main" id="{4145DD2E-89FB-01DC-7ECA-59B39AF770A8}"/>
                </a:ext>
              </a:extLst>
            </p:cNvPr>
            <p:cNvSpPr/>
            <p:nvPr/>
          </p:nvSpPr>
          <p:spPr>
            <a:xfrm>
              <a:off x="4965369" y="2170674"/>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a:extLst>
                <a:ext uri="{FF2B5EF4-FFF2-40B4-BE49-F238E27FC236}">
                  <a16:creationId xmlns:a16="http://schemas.microsoft.com/office/drawing/2014/main" id="{E1D5F2E0-9C7D-C7E6-B2EB-F0C4B4F65BFE}"/>
                </a:ext>
              </a:extLst>
            </p:cNvPr>
            <p:cNvSpPr/>
            <p:nvPr/>
          </p:nvSpPr>
          <p:spPr>
            <a:xfrm>
              <a:off x="4249837" y="243155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a:extLst>
                <a:ext uri="{FF2B5EF4-FFF2-40B4-BE49-F238E27FC236}">
                  <a16:creationId xmlns:a16="http://schemas.microsoft.com/office/drawing/2014/main" id="{507C4B67-C490-E349-B99F-C32535B52D54}"/>
                </a:ext>
              </a:extLst>
            </p:cNvPr>
            <p:cNvSpPr/>
            <p:nvPr/>
          </p:nvSpPr>
          <p:spPr>
            <a:xfrm>
              <a:off x="4488348" y="2431550"/>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a:extLst>
                <a:ext uri="{FF2B5EF4-FFF2-40B4-BE49-F238E27FC236}">
                  <a16:creationId xmlns:a16="http://schemas.microsoft.com/office/drawing/2014/main" id="{73346271-D20A-FC6D-61D2-E382CAA0EB49}"/>
                </a:ext>
              </a:extLst>
            </p:cNvPr>
            <p:cNvSpPr/>
            <p:nvPr/>
          </p:nvSpPr>
          <p:spPr>
            <a:xfrm>
              <a:off x="4726859" y="2431549"/>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a:extLst>
                <a:ext uri="{FF2B5EF4-FFF2-40B4-BE49-F238E27FC236}">
                  <a16:creationId xmlns:a16="http://schemas.microsoft.com/office/drawing/2014/main" id="{4CA2F347-A1C5-5804-B723-7CE641BE106B}"/>
                </a:ext>
              </a:extLst>
            </p:cNvPr>
            <p:cNvSpPr/>
            <p:nvPr/>
          </p:nvSpPr>
          <p:spPr>
            <a:xfrm>
              <a:off x="4965370" y="243155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a:extLst>
                <a:ext uri="{FF2B5EF4-FFF2-40B4-BE49-F238E27FC236}">
                  <a16:creationId xmlns:a16="http://schemas.microsoft.com/office/drawing/2014/main" id="{5D950C48-12DC-A2F0-5CE4-561169ECC271}"/>
                </a:ext>
              </a:extLst>
            </p:cNvPr>
            <p:cNvSpPr/>
            <p:nvPr/>
          </p:nvSpPr>
          <p:spPr>
            <a:xfrm>
              <a:off x="5203879" y="1909791"/>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a:extLst>
                <a:ext uri="{FF2B5EF4-FFF2-40B4-BE49-F238E27FC236}">
                  <a16:creationId xmlns:a16="http://schemas.microsoft.com/office/drawing/2014/main" id="{215C661C-529B-A32D-67CA-3D9883EB126B}"/>
                </a:ext>
              </a:extLst>
            </p:cNvPr>
            <p:cNvSpPr/>
            <p:nvPr/>
          </p:nvSpPr>
          <p:spPr>
            <a:xfrm>
              <a:off x="5203878" y="217067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a:extLst>
                <a:ext uri="{FF2B5EF4-FFF2-40B4-BE49-F238E27FC236}">
                  <a16:creationId xmlns:a16="http://schemas.microsoft.com/office/drawing/2014/main" id="{4B3EBD61-7731-4509-A78A-F29F3414C84F}"/>
                </a:ext>
              </a:extLst>
            </p:cNvPr>
            <p:cNvSpPr/>
            <p:nvPr/>
          </p:nvSpPr>
          <p:spPr>
            <a:xfrm>
              <a:off x="5203879" y="2431550"/>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52" name="连接符: 肘形 151">
            <a:extLst>
              <a:ext uri="{FF2B5EF4-FFF2-40B4-BE49-F238E27FC236}">
                <a16:creationId xmlns:a16="http://schemas.microsoft.com/office/drawing/2014/main" id="{71C0146E-1159-99EC-E630-3CF758957E1D}"/>
              </a:ext>
            </a:extLst>
          </p:cNvPr>
          <p:cNvCxnSpPr>
            <a:stCxn id="97" idx="3"/>
            <a:endCxn id="56" idx="1"/>
          </p:cNvCxnSpPr>
          <p:nvPr/>
        </p:nvCxnSpPr>
        <p:spPr>
          <a:xfrm flipV="1">
            <a:off x="9653665" y="4937248"/>
            <a:ext cx="715230" cy="107987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3" name="文本框 152">
            <a:extLst>
              <a:ext uri="{FF2B5EF4-FFF2-40B4-BE49-F238E27FC236}">
                <a16:creationId xmlns:a16="http://schemas.microsoft.com/office/drawing/2014/main" id="{D231BD18-C1C6-BCB3-ADBC-43A065C9CB75}"/>
              </a:ext>
            </a:extLst>
          </p:cNvPr>
          <p:cNvSpPr txBox="1"/>
          <p:nvPr/>
        </p:nvSpPr>
        <p:spPr>
          <a:xfrm>
            <a:off x="8737059" y="6408076"/>
            <a:ext cx="748923" cy="261610"/>
          </a:xfrm>
          <a:prstGeom prst="rect">
            <a:avLst/>
          </a:prstGeom>
          <a:noFill/>
        </p:spPr>
        <p:txBody>
          <a:bodyPr wrap="none" rtlCol="0">
            <a:spAutoFit/>
          </a:bodyPr>
          <a:lstStyle/>
          <a:p>
            <a:r>
              <a:rPr lang="zh-CN" altLang="en-US" sz="1100" dirty="0"/>
              <a:t>重建特征</a:t>
            </a:r>
          </a:p>
        </p:txBody>
      </p:sp>
      <p:sp>
        <p:nvSpPr>
          <p:cNvPr id="174" name="文本框 173">
            <a:extLst>
              <a:ext uri="{FF2B5EF4-FFF2-40B4-BE49-F238E27FC236}">
                <a16:creationId xmlns:a16="http://schemas.microsoft.com/office/drawing/2014/main" id="{50AF926D-44C8-E015-86C0-3F4F79C3282C}"/>
              </a:ext>
            </a:extLst>
          </p:cNvPr>
          <p:cNvSpPr txBox="1"/>
          <p:nvPr/>
        </p:nvSpPr>
        <p:spPr>
          <a:xfrm>
            <a:off x="3457585" y="4315445"/>
            <a:ext cx="748923" cy="261610"/>
          </a:xfrm>
          <a:prstGeom prst="rect">
            <a:avLst/>
          </a:prstGeom>
          <a:noFill/>
        </p:spPr>
        <p:txBody>
          <a:bodyPr wrap="none" rtlCol="0">
            <a:spAutoFit/>
          </a:bodyPr>
          <a:lstStyle/>
          <a:p>
            <a:r>
              <a:rPr lang="zh-CN" altLang="en-US" sz="1100" dirty="0"/>
              <a:t>异常特征</a:t>
            </a:r>
          </a:p>
        </p:txBody>
      </p:sp>
    </p:spTree>
    <p:extLst>
      <p:ext uri="{BB962C8B-B14F-4D97-AF65-F5344CB8AC3E}">
        <p14:creationId xmlns:p14="http://schemas.microsoft.com/office/powerpoint/2010/main" val="793298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43FA963-2C1B-A57E-5168-5AF270E30A79}"/>
              </a:ext>
            </a:extLst>
          </p:cNvPr>
          <p:cNvSpPr/>
          <p:nvPr/>
        </p:nvSpPr>
        <p:spPr>
          <a:xfrm>
            <a:off x="0" y="-11011"/>
            <a:ext cx="12192000" cy="6869011"/>
          </a:xfrm>
          <a:prstGeom prst="rect">
            <a:avLst/>
          </a:prstGeom>
          <a:solidFill>
            <a:srgbClr val="2917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926B21AC-24A6-2217-AC5D-95931E9BD9BC}"/>
              </a:ext>
            </a:extLst>
          </p:cNvPr>
          <p:cNvSpPr>
            <a:spLocks noGrp="1"/>
          </p:cNvSpPr>
          <p:nvPr>
            <p:ph type="title"/>
          </p:nvPr>
        </p:nvSpPr>
        <p:spPr>
          <a:xfrm>
            <a:off x="838200" y="2766218"/>
            <a:ext cx="10515600" cy="1325563"/>
          </a:xfrm>
        </p:spPr>
        <p:txBody>
          <a:bodyPr/>
          <a:lstStyle/>
          <a:p>
            <a:r>
              <a:rPr lang="zh-CN" altLang="en-US" b="1" dirty="0">
                <a:solidFill>
                  <a:schemeClr val="bg1"/>
                </a:solidFill>
                <a:latin typeface="宋体" panose="02010600030101010101" pitchFamily="2" charset="-122"/>
                <a:ea typeface="宋体" panose="02010600030101010101" pitchFamily="2" charset="-122"/>
              </a:rPr>
              <a:t>需求分析</a:t>
            </a:r>
          </a:p>
        </p:txBody>
      </p:sp>
    </p:spTree>
    <p:extLst>
      <p:ext uri="{BB962C8B-B14F-4D97-AF65-F5344CB8AC3E}">
        <p14:creationId xmlns:p14="http://schemas.microsoft.com/office/powerpoint/2010/main" val="1234925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D431120-08E5-89D3-F979-4D95B194FBFD}"/>
              </a:ext>
            </a:extLst>
          </p:cNvPr>
          <p:cNvSpPr/>
          <p:nvPr/>
        </p:nvSpPr>
        <p:spPr>
          <a:xfrm>
            <a:off x="0" y="-11011"/>
            <a:ext cx="12192000" cy="1271081"/>
          </a:xfrm>
          <a:prstGeom prst="rect">
            <a:avLst/>
          </a:prstGeom>
          <a:solidFill>
            <a:srgbClr val="2917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2C1314BC-A782-20A6-2E91-909ACB678530}"/>
              </a:ext>
            </a:extLst>
          </p:cNvPr>
          <p:cNvSpPr>
            <a:spLocks noGrp="1"/>
          </p:cNvSpPr>
          <p:nvPr>
            <p:ph type="title"/>
          </p:nvPr>
        </p:nvSpPr>
        <p:spPr>
          <a:xfrm>
            <a:off x="755073" y="31220"/>
            <a:ext cx="10515600" cy="1325563"/>
          </a:xfrm>
        </p:spPr>
        <p:txBody>
          <a:bodyPr/>
          <a:lstStyle/>
          <a:p>
            <a:r>
              <a:rPr lang="en-US" altLang="zh-CN" dirty="0" err="1">
                <a:solidFill>
                  <a:schemeClr val="bg1"/>
                </a:solidFill>
              </a:rPr>
              <a:t>SimpleNet</a:t>
            </a:r>
            <a:r>
              <a:rPr lang="en-US" altLang="zh-CN" dirty="0">
                <a:solidFill>
                  <a:schemeClr val="bg1"/>
                </a:solidFill>
              </a:rPr>
              <a:t>, CVPR2023</a:t>
            </a:r>
            <a:endParaRPr lang="zh-CN" altLang="en-US" dirty="0">
              <a:solidFill>
                <a:schemeClr val="bg1"/>
              </a:solidFill>
            </a:endParaRPr>
          </a:p>
        </p:txBody>
      </p:sp>
      <p:sp>
        <p:nvSpPr>
          <p:cNvPr id="4" name="矩形 3">
            <a:extLst>
              <a:ext uri="{FF2B5EF4-FFF2-40B4-BE49-F238E27FC236}">
                <a16:creationId xmlns:a16="http://schemas.microsoft.com/office/drawing/2014/main" id="{6B19F8E7-DFCF-8651-2EDB-0AB6E7BF7ABB}"/>
              </a:ext>
            </a:extLst>
          </p:cNvPr>
          <p:cNvSpPr/>
          <p:nvPr/>
        </p:nvSpPr>
        <p:spPr>
          <a:xfrm>
            <a:off x="1282367" y="2746629"/>
            <a:ext cx="1306285" cy="8708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正常训练图像</a:t>
            </a:r>
          </a:p>
        </p:txBody>
      </p:sp>
      <p:sp>
        <p:nvSpPr>
          <p:cNvPr id="5" name="矩形: 圆角 4">
            <a:extLst>
              <a:ext uri="{FF2B5EF4-FFF2-40B4-BE49-F238E27FC236}">
                <a16:creationId xmlns:a16="http://schemas.microsoft.com/office/drawing/2014/main" id="{20FD95A7-8D21-B296-5D34-FE7A78889F81}"/>
              </a:ext>
            </a:extLst>
          </p:cNvPr>
          <p:cNvSpPr/>
          <p:nvPr/>
        </p:nvSpPr>
        <p:spPr>
          <a:xfrm>
            <a:off x="2889552" y="2980371"/>
            <a:ext cx="1031286" cy="403375"/>
          </a:xfrm>
          <a:prstGeom prst="roundRect">
            <a:avLst>
              <a:gd name="adj"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000" dirty="0"/>
              <a:t>预训练特征提取器</a:t>
            </a:r>
          </a:p>
        </p:txBody>
      </p:sp>
      <p:cxnSp>
        <p:nvCxnSpPr>
          <p:cNvPr id="6" name="连接符: 肘形 5">
            <a:extLst>
              <a:ext uri="{FF2B5EF4-FFF2-40B4-BE49-F238E27FC236}">
                <a16:creationId xmlns:a16="http://schemas.microsoft.com/office/drawing/2014/main" id="{9427354E-ED41-3CFC-37A5-0EB09E061924}"/>
              </a:ext>
            </a:extLst>
          </p:cNvPr>
          <p:cNvCxnSpPr>
            <a:stCxn id="4" idx="3"/>
            <a:endCxn id="5" idx="1"/>
          </p:cNvCxnSpPr>
          <p:nvPr/>
        </p:nvCxnSpPr>
        <p:spPr>
          <a:xfrm>
            <a:off x="2588652" y="3182058"/>
            <a:ext cx="300900"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92A8BD9F-516A-A06B-8C27-BB620A87D6D3}"/>
              </a:ext>
            </a:extLst>
          </p:cNvPr>
          <p:cNvCxnSpPr>
            <a:cxnSpLocks/>
            <a:stCxn id="5" idx="3"/>
            <a:endCxn id="14" idx="1"/>
          </p:cNvCxnSpPr>
          <p:nvPr/>
        </p:nvCxnSpPr>
        <p:spPr>
          <a:xfrm>
            <a:off x="3920838" y="3182059"/>
            <a:ext cx="3380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连接符: 肘形 7">
            <a:extLst>
              <a:ext uri="{FF2B5EF4-FFF2-40B4-BE49-F238E27FC236}">
                <a16:creationId xmlns:a16="http://schemas.microsoft.com/office/drawing/2014/main" id="{BFDDC0E2-7435-828D-C83E-B094EA5CB82C}"/>
              </a:ext>
            </a:extLst>
          </p:cNvPr>
          <p:cNvCxnSpPr>
            <a:cxnSpLocks/>
            <a:stCxn id="23" idx="3"/>
            <a:endCxn id="48" idx="1"/>
          </p:cNvCxnSpPr>
          <p:nvPr/>
        </p:nvCxnSpPr>
        <p:spPr>
          <a:xfrm flipV="1">
            <a:off x="5397375" y="3182056"/>
            <a:ext cx="947875" cy="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 name="组合 8">
            <a:extLst>
              <a:ext uri="{FF2B5EF4-FFF2-40B4-BE49-F238E27FC236}">
                <a16:creationId xmlns:a16="http://schemas.microsoft.com/office/drawing/2014/main" id="{E4F7C9B8-4B1E-8AE0-3FC6-429A17E29A10}"/>
              </a:ext>
            </a:extLst>
          </p:cNvPr>
          <p:cNvGrpSpPr/>
          <p:nvPr/>
        </p:nvGrpSpPr>
        <p:grpSpPr>
          <a:xfrm>
            <a:off x="4258867" y="2822057"/>
            <a:ext cx="1138509" cy="720000"/>
            <a:chOff x="4249837" y="1909791"/>
            <a:chExt cx="1138509" cy="720000"/>
          </a:xfrm>
        </p:grpSpPr>
        <p:sp>
          <p:nvSpPr>
            <p:cNvPr id="10" name="矩形 9">
              <a:extLst>
                <a:ext uri="{FF2B5EF4-FFF2-40B4-BE49-F238E27FC236}">
                  <a16:creationId xmlns:a16="http://schemas.microsoft.com/office/drawing/2014/main" id="{5E99751F-385C-ABA5-0CEB-52F261C80378}"/>
                </a:ext>
              </a:extLst>
            </p:cNvPr>
            <p:cNvSpPr/>
            <p:nvPr/>
          </p:nvSpPr>
          <p:spPr>
            <a:xfrm>
              <a:off x="4249837" y="190979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6FB21702-FFC1-7410-7821-9623837031F0}"/>
                </a:ext>
              </a:extLst>
            </p:cNvPr>
            <p:cNvSpPr/>
            <p:nvPr/>
          </p:nvSpPr>
          <p:spPr>
            <a:xfrm>
              <a:off x="4488348" y="190979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9CD1DD95-7E42-7218-8F16-F765D17D582A}"/>
                </a:ext>
              </a:extLst>
            </p:cNvPr>
            <p:cNvSpPr/>
            <p:nvPr/>
          </p:nvSpPr>
          <p:spPr>
            <a:xfrm>
              <a:off x="4726859" y="1909791"/>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03056ECE-E015-961D-9D5B-2D05F4AF1868}"/>
                </a:ext>
              </a:extLst>
            </p:cNvPr>
            <p:cNvSpPr/>
            <p:nvPr/>
          </p:nvSpPr>
          <p:spPr>
            <a:xfrm>
              <a:off x="4965370" y="190979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EDF2CEE5-B9CF-5152-6D93-E4844FBFE147}"/>
                </a:ext>
              </a:extLst>
            </p:cNvPr>
            <p:cNvSpPr/>
            <p:nvPr/>
          </p:nvSpPr>
          <p:spPr>
            <a:xfrm>
              <a:off x="4249837" y="217067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84A8A3FF-E8E4-ADE7-DB8D-F1C21684986A}"/>
                </a:ext>
              </a:extLst>
            </p:cNvPr>
            <p:cNvSpPr/>
            <p:nvPr/>
          </p:nvSpPr>
          <p:spPr>
            <a:xfrm>
              <a:off x="4488347" y="217067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C705DC53-6F6C-BBB6-E326-E7C115440F5C}"/>
                </a:ext>
              </a:extLst>
            </p:cNvPr>
            <p:cNvSpPr/>
            <p:nvPr/>
          </p:nvSpPr>
          <p:spPr>
            <a:xfrm>
              <a:off x="4726858" y="217067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45347FA5-1DF5-499F-DB73-70E188E597C0}"/>
                </a:ext>
              </a:extLst>
            </p:cNvPr>
            <p:cNvSpPr/>
            <p:nvPr/>
          </p:nvSpPr>
          <p:spPr>
            <a:xfrm>
              <a:off x="4965369" y="2170674"/>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9E03312B-614B-1839-C03A-616B5C3E4962}"/>
                </a:ext>
              </a:extLst>
            </p:cNvPr>
            <p:cNvSpPr/>
            <p:nvPr/>
          </p:nvSpPr>
          <p:spPr>
            <a:xfrm>
              <a:off x="4249837" y="243155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8B639EE2-12A8-C492-18F3-FF43D0734F36}"/>
                </a:ext>
              </a:extLst>
            </p:cNvPr>
            <p:cNvSpPr/>
            <p:nvPr/>
          </p:nvSpPr>
          <p:spPr>
            <a:xfrm>
              <a:off x="4488348" y="2431550"/>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F3100C95-E03C-77EC-5126-F61BE2BE97C1}"/>
                </a:ext>
              </a:extLst>
            </p:cNvPr>
            <p:cNvSpPr/>
            <p:nvPr/>
          </p:nvSpPr>
          <p:spPr>
            <a:xfrm>
              <a:off x="4726859" y="2431549"/>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16384F3F-9AC4-AE8E-E4EA-1947427E9B7D}"/>
                </a:ext>
              </a:extLst>
            </p:cNvPr>
            <p:cNvSpPr/>
            <p:nvPr/>
          </p:nvSpPr>
          <p:spPr>
            <a:xfrm>
              <a:off x="4965370" y="243155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F751870B-EF41-11E3-C888-80960B401F52}"/>
                </a:ext>
              </a:extLst>
            </p:cNvPr>
            <p:cNvSpPr/>
            <p:nvPr/>
          </p:nvSpPr>
          <p:spPr>
            <a:xfrm>
              <a:off x="5203879" y="1909791"/>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994DCB9C-CA30-AFAE-BB82-B76ADF1C20F1}"/>
                </a:ext>
              </a:extLst>
            </p:cNvPr>
            <p:cNvSpPr/>
            <p:nvPr/>
          </p:nvSpPr>
          <p:spPr>
            <a:xfrm>
              <a:off x="5203878" y="217067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4E045C7A-CD00-FEE9-4545-B5B65901DAA7}"/>
                </a:ext>
              </a:extLst>
            </p:cNvPr>
            <p:cNvSpPr/>
            <p:nvPr/>
          </p:nvSpPr>
          <p:spPr>
            <a:xfrm>
              <a:off x="5203879" y="2431550"/>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文本框 24">
            <a:extLst>
              <a:ext uri="{FF2B5EF4-FFF2-40B4-BE49-F238E27FC236}">
                <a16:creationId xmlns:a16="http://schemas.microsoft.com/office/drawing/2014/main" id="{FAB1A162-4000-ED9F-1A32-B873DC0EF88E}"/>
              </a:ext>
            </a:extLst>
          </p:cNvPr>
          <p:cNvSpPr txBox="1"/>
          <p:nvPr/>
        </p:nvSpPr>
        <p:spPr>
          <a:xfrm>
            <a:off x="4441907" y="4619706"/>
            <a:ext cx="748923" cy="261610"/>
          </a:xfrm>
          <a:prstGeom prst="rect">
            <a:avLst/>
          </a:prstGeom>
          <a:noFill/>
        </p:spPr>
        <p:txBody>
          <a:bodyPr wrap="none" rtlCol="0">
            <a:spAutoFit/>
          </a:bodyPr>
          <a:lstStyle/>
          <a:p>
            <a:r>
              <a:rPr lang="zh-CN" altLang="en-US" sz="1100" dirty="0"/>
              <a:t>特征噪声</a:t>
            </a:r>
          </a:p>
        </p:txBody>
      </p:sp>
      <p:grpSp>
        <p:nvGrpSpPr>
          <p:cNvPr id="26" name="组合 25">
            <a:extLst>
              <a:ext uri="{FF2B5EF4-FFF2-40B4-BE49-F238E27FC236}">
                <a16:creationId xmlns:a16="http://schemas.microsoft.com/office/drawing/2014/main" id="{807FA14C-A329-B466-E2D0-F1D0A725E5FD}"/>
              </a:ext>
            </a:extLst>
          </p:cNvPr>
          <p:cNvGrpSpPr/>
          <p:nvPr/>
        </p:nvGrpSpPr>
        <p:grpSpPr>
          <a:xfrm>
            <a:off x="4257471" y="3901938"/>
            <a:ext cx="1138509" cy="720000"/>
            <a:chOff x="4249837" y="1909791"/>
            <a:chExt cx="1138509" cy="720000"/>
          </a:xfrm>
        </p:grpSpPr>
        <p:sp>
          <p:nvSpPr>
            <p:cNvPr id="27" name="矩形 26">
              <a:extLst>
                <a:ext uri="{FF2B5EF4-FFF2-40B4-BE49-F238E27FC236}">
                  <a16:creationId xmlns:a16="http://schemas.microsoft.com/office/drawing/2014/main" id="{1B5F9A95-4586-AE2A-69EF-D0EB58D7866D}"/>
                </a:ext>
              </a:extLst>
            </p:cNvPr>
            <p:cNvSpPr/>
            <p:nvPr/>
          </p:nvSpPr>
          <p:spPr>
            <a:xfrm>
              <a:off x="4249837" y="190979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BB644FB5-A918-F747-0A80-63F2C4FEFB68}"/>
                </a:ext>
              </a:extLst>
            </p:cNvPr>
            <p:cNvSpPr/>
            <p:nvPr/>
          </p:nvSpPr>
          <p:spPr>
            <a:xfrm>
              <a:off x="4488348" y="190979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CFACA9F-6725-7FF7-53AC-D6D6E9B36F1D}"/>
                </a:ext>
              </a:extLst>
            </p:cNvPr>
            <p:cNvSpPr/>
            <p:nvPr/>
          </p:nvSpPr>
          <p:spPr>
            <a:xfrm>
              <a:off x="4726859" y="1909791"/>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0777EA64-DCBA-E27D-F2CC-1D7D3F939566}"/>
                </a:ext>
              </a:extLst>
            </p:cNvPr>
            <p:cNvSpPr/>
            <p:nvPr/>
          </p:nvSpPr>
          <p:spPr>
            <a:xfrm>
              <a:off x="4965370" y="190979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EF1A83B1-8124-12D9-809E-E828DE247111}"/>
                </a:ext>
              </a:extLst>
            </p:cNvPr>
            <p:cNvSpPr/>
            <p:nvPr/>
          </p:nvSpPr>
          <p:spPr>
            <a:xfrm>
              <a:off x="4249837" y="217067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0770652-6825-C3AC-87D8-E44281AB472D}"/>
                </a:ext>
              </a:extLst>
            </p:cNvPr>
            <p:cNvSpPr/>
            <p:nvPr/>
          </p:nvSpPr>
          <p:spPr>
            <a:xfrm>
              <a:off x="4488347" y="217067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E2D40125-A058-0E47-56E2-D09318199F1F}"/>
                </a:ext>
              </a:extLst>
            </p:cNvPr>
            <p:cNvSpPr/>
            <p:nvPr/>
          </p:nvSpPr>
          <p:spPr>
            <a:xfrm>
              <a:off x="4726858" y="217067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512F7C79-8B9C-266E-48B6-88831F039914}"/>
                </a:ext>
              </a:extLst>
            </p:cNvPr>
            <p:cNvSpPr/>
            <p:nvPr/>
          </p:nvSpPr>
          <p:spPr>
            <a:xfrm>
              <a:off x="4965369" y="2170674"/>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38AC1AD6-9CAC-EEA3-BE67-438F557B3A6D}"/>
                </a:ext>
              </a:extLst>
            </p:cNvPr>
            <p:cNvSpPr/>
            <p:nvPr/>
          </p:nvSpPr>
          <p:spPr>
            <a:xfrm>
              <a:off x="4249837" y="243155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573CCBB2-A087-C934-4C95-48759FAE5254}"/>
                </a:ext>
              </a:extLst>
            </p:cNvPr>
            <p:cNvSpPr/>
            <p:nvPr/>
          </p:nvSpPr>
          <p:spPr>
            <a:xfrm>
              <a:off x="4488348" y="2431550"/>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449D73B1-9793-823E-6AD6-6E1428AE4C02}"/>
                </a:ext>
              </a:extLst>
            </p:cNvPr>
            <p:cNvSpPr/>
            <p:nvPr/>
          </p:nvSpPr>
          <p:spPr>
            <a:xfrm>
              <a:off x="4726859" y="2431549"/>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CD21A94-21D2-7EBA-29CB-87E4F2A5AA6E}"/>
                </a:ext>
              </a:extLst>
            </p:cNvPr>
            <p:cNvSpPr/>
            <p:nvPr/>
          </p:nvSpPr>
          <p:spPr>
            <a:xfrm>
              <a:off x="4965370" y="243155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95E3AE58-8AB3-2B2A-A18F-4E320D7DD310}"/>
                </a:ext>
              </a:extLst>
            </p:cNvPr>
            <p:cNvSpPr/>
            <p:nvPr/>
          </p:nvSpPr>
          <p:spPr>
            <a:xfrm>
              <a:off x="5203879" y="1909791"/>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C489E610-5AD0-EA01-AC6F-7042CE35C6B8}"/>
                </a:ext>
              </a:extLst>
            </p:cNvPr>
            <p:cNvSpPr/>
            <p:nvPr/>
          </p:nvSpPr>
          <p:spPr>
            <a:xfrm>
              <a:off x="5203878" y="217067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4A44FDEF-D788-AD9D-D787-B20948B6B5F5}"/>
                </a:ext>
              </a:extLst>
            </p:cNvPr>
            <p:cNvSpPr/>
            <p:nvPr/>
          </p:nvSpPr>
          <p:spPr>
            <a:xfrm>
              <a:off x="5203879" y="2431550"/>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2" name="连接符: 肘形 41">
            <a:extLst>
              <a:ext uri="{FF2B5EF4-FFF2-40B4-BE49-F238E27FC236}">
                <a16:creationId xmlns:a16="http://schemas.microsoft.com/office/drawing/2014/main" id="{68BFAA4F-43D8-0494-EF0E-2E443684585A}"/>
              </a:ext>
            </a:extLst>
          </p:cNvPr>
          <p:cNvCxnSpPr>
            <a:cxnSpLocks/>
            <a:stCxn id="40" idx="3"/>
            <a:endCxn id="48" idx="1"/>
          </p:cNvCxnSpPr>
          <p:nvPr/>
        </p:nvCxnSpPr>
        <p:spPr>
          <a:xfrm flipV="1">
            <a:off x="5395979" y="3182056"/>
            <a:ext cx="949271" cy="107988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3" name="组合 42">
            <a:extLst>
              <a:ext uri="{FF2B5EF4-FFF2-40B4-BE49-F238E27FC236}">
                <a16:creationId xmlns:a16="http://schemas.microsoft.com/office/drawing/2014/main" id="{0ACB6368-509C-C392-1E3E-5DE2461D4459}"/>
              </a:ext>
            </a:extLst>
          </p:cNvPr>
          <p:cNvGrpSpPr/>
          <p:nvPr/>
        </p:nvGrpSpPr>
        <p:grpSpPr>
          <a:xfrm>
            <a:off x="6345250" y="2822054"/>
            <a:ext cx="1138509" cy="720000"/>
            <a:chOff x="4249837" y="1909791"/>
            <a:chExt cx="1138509" cy="720000"/>
          </a:xfrm>
        </p:grpSpPr>
        <p:sp>
          <p:nvSpPr>
            <p:cNvPr id="44" name="矩形 43">
              <a:extLst>
                <a:ext uri="{FF2B5EF4-FFF2-40B4-BE49-F238E27FC236}">
                  <a16:creationId xmlns:a16="http://schemas.microsoft.com/office/drawing/2014/main" id="{5962F4DD-FFC7-A651-2EA6-8F683CA4B171}"/>
                </a:ext>
              </a:extLst>
            </p:cNvPr>
            <p:cNvSpPr/>
            <p:nvPr/>
          </p:nvSpPr>
          <p:spPr>
            <a:xfrm>
              <a:off x="4249837" y="1909793"/>
              <a:ext cx="184467" cy="19823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B2587E4A-D0E4-DBFC-A489-19A686A25CF7}"/>
                </a:ext>
              </a:extLst>
            </p:cNvPr>
            <p:cNvSpPr/>
            <p:nvPr/>
          </p:nvSpPr>
          <p:spPr>
            <a:xfrm>
              <a:off x="4488348" y="1909792"/>
              <a:ext cx="184467" cy="19823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F54AA332-A07C-6836-4695-0C690B49713C}"/>
                </a:ext>
              </a:extLst>
            </p:cNvPr>
            <p:cNvSpPr/>
            <p:nvPr/>
          </p:nvSpPr>
          <p:spPr>
            <a:xfrm>
              <a:off x="4726859" y="1909791"/>
              <a:ext cx="184467" cy="19823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97F2B6BA-1E01-862E-9AF4-0EB651007B69}"/>
                </a:ext>
              </a:extLst>
            </p:cNvPr>
            <p:cNvSpPr/>
            <p:nvPr/>
          </p:nvSpPr>
          <p:spPr>
            <a:xfrm>
              <a:off x="4965370" y="1909793"/>
              <a:ext cx="184467" cy="19823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D0EBC4BF-A2FC-0812-1FBB-2891FD9C8330}"/>
                </a:ext>
              </a:extLst>
            </p:cNvPr>
            <p:cNvSpPr/>
            <p:nvPr/>
          </p:nvSpPr>
          <p:spPr>
            <a:xfrm>
              <a:off x="4249837" y="2170673"/>
              <a:ext cx="184467" cy="19823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287A4778-1498-4044-DDE3-C2B0F9DC24DE}"/>
                </a:ext>
              </a:extLst>
            </p:cNvPr>
            <p:cNvSpPr/>
            <p:nvPr/>
          </p:nvSpPr>
          <p:spPr>
            <a:xfrm>
              <a:off x="4488347" y="2170673"/>
              <a:ext cx="184467" cy="19823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DE92E1E0-4563-3353-D96D-DB543969D002}"/>
                </a:ext>
              </a:extLst>
            </p:cNvPr>
            <p:cNvSpPr/>
            <p:nvPr/>
          </p:nvSpPr>
          <p:spPr>
            <a:xfrm>
              <a:off x="4726858" y="2170672"/>
              <a:ext cx="184467" cy="19823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527611A3-3461-97CA-FFA8-1292D397FE4E}"/>
                </a:ext>
              </a:extLst>
            </p:cNvPr>
            <p:cNvSpPr/>
            <p:nvPr/>
          </p:nvSpPr>
          <p:spPr>
            <a:xfrm>
              <a:off x="4965369" y="2170674"/>
              <a:ext cx="184467" cy="19823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EC2AC52D-A6A8-5FE1-5D20-CA87DF587B4D}"/>
                </a:ext>
              </a:extLst>
            </p:cNvPr>
            <p:cNvSpPr/>
            <p:nvPr/>
          </p:nvSpPr>
          <p:spPr>
            <a:xfrm>
              <a:off x="4249837" y="2431552"/>
              <a:ext cx="184467" cy="19823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EBE0E34E-6BAD-19EF-0DE4-715B085F0459}"/>
                </a:ext>
              </a:extLst>
            </p:cNvPr>
            <p:cNvSpPr/>
            <p:nvPr/>
          </p:nvSpPr>
          <p:spPr>
            <a:xfrm>
              <a:off x="4488348" y="2431550"/>
              <a:ext cx="184467" cy="19823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4" name="矩形 53">
              <a:extLst>
                <a:ext uri="{FF2B5EF4-FFF2-40B4-BE49-F238E27FC236}">
                  <a16:creationId xmlns:a16="http://schemas.microsoft.com/office/drawing/2014/main" id="{523D1090-BA09-04B3-6ADA-BCC7A0D39FD0}"/>
                </a:ext>
              </a:extLst>
            </p:cNvPr>
            <p:cNvSpPr/>
            <p:nvPr/>
          </p:nvSpPr>
          <p:spPr>
            <a:xfrm>
              <a:off x="4726859" y="2431549"/>
              <a:ext cx="184467" cy="19823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F0A716EE-D23C-7077-D22C-3B9B7FDDAB6B}"/>
                </a:ext>
              </a:extLst>
            </p:cNvPr>
            <p:cNvSpPr/>
            <p:nvPr/>
          </p:nvSpPr>
          <p:spPr>
            <a:xfrm>
              <a:off x="4965370" y="2431552"/>
              <a:ext cx="184467" cy="19823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5D9CBE28-9775-0800-182C-A4937C4D0D11}"/>
                </a:ext>
              </a:extLst>
            </p:cNvPr>
            <p:cNvSpPr/>
            <p:nvPr/>
          </p:nvSpPr>
          <p:spPr>
            <a:xfrm>
              <a:off x="5203879" y="1909791"/>
              <a:ext cx="184467" cy="19823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id="{850C4EB4-E9FF-1CCE-F9F7-04F8071C819E}"/>
                </a:ext>
              </a:extLst>
            </p:cNvPr>
            <p:cNvSpPr/>
            <p:nvPr/>
          </p:nvSpPr>
          <p:spPr>
            <a:xfrm>
              <a:off x="5203878" y="2170672"/>
              <a:ext cx="184467" cy="19823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id="{8AB089CB-B501-583D-2B5F-628466F76DF8}"/>
                </a:ext>
              </a:extLst>
            </p:cNvPr>
            <p:cNvSpPr/>
            <p:nvPr/>
          </p:nvSpPr>
          <p:spPr>
            <a:xfrm>
              <a:off x="5203879" y="2431550"/>
              <a:ext cx="184467" cy="19823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cxnSp>
        <p:nvCxnSpPr>
          <p:cNvPr id="59" name="连接符: 肘形 58">
            <a:extLst>
              <a:ext uri="{FF2B5EF4-FFF2-40B4-BE49-F238E27FC236}">
                <a16:creationId xmlns:a16="http://schemas.microsoft.com/office/drawing/2014/main" id="{CC97707F-9B4E-DC3E-0F20-7C0928395A70}"/>
              </a:ext>
            </a:extLst>
          </p:cNvPr>
          <p:cNvCxnSpPr>
            <a:cxnSpLocks/>
            <a:stCxn id="57" idx="3"/>
            <a:endCxn id="62" idx="1"/>
          </p:cNvCxnSpPr>
          <p:nvPr/>
        </p:nvCxnSpPr>
        <p:spPr>
          <a:xfrm flipV="1">
            <a:off x="7483758" y="3181809"/>
            <a:ext cx="1172581" cy="24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F0CBEF45-8D16-B0CB-2C71-D6608B5C3D4C}"/>
              </a:ext>
            </a:extLst>
          </p:cNvPr>
          <p:cNvSpPr txBox="1"/>
          <p:nvPr/>
        </p:nvSpPr>
        <p:spPr>
          <a:xfrm>
            <a:off x="6513991" y="3531660"/>
            <a:ext cx="748923" cy="261610"/>
          </a:xfrm>
          <a:prstGeom prst="rect">
            <a:avLst/>
          </a:prstGeom>
          <a:noFill/>
        </p:spPr>
        <p:txBody>
          <a:bodyPr wrap="none" rtlCol="0">
            <a:spAutoFit/>
          </a:bodyPr>
          <a:lstStyle/>
          <a:p>
            <a:r>
              <a:rPr lang="zh-CN" altLang="en-US" sz="1100" dirty="0"/>
              <a:t>异常特征</a:t>
            </a:r>
          </a:p>
        </p:txBody>
      </p:sp>
      <p:sp>
        <p:nvSpPr>
          <p:cNvPr id="61" name="文本框 60">
            <a:extLst>
              <a:ext uri="{FF2B5EF4-FFF2-40B4-BE49-F238E27FC236}">
                <a16:creationId xmlns:a16="http://schemas.microsoft.com/office/drawing/2014/main" id="{D77212A0-6925-FD72-B7E0-6710D57A97E5}"/>
              </a:ext>
            </a:extLst>
          </p:cNvPr>
          <p:cNvSpPr txBox="1"/>
          <p:nvPr/>
        </p:nvSpPr>
        <p:spPr>
          <a:xfrm>
            <a:off x="4436965" y="2560257"/>
            <a:ext cx="748923" cy="261610"/>
          </a:xfrm>
          <a:prstGeom prst="rect">
            <a:avLst/>
          </a:prstGeom>
          <a:noFill/>
        </p:spPr>
        <p:txBody>
          <a:bodyPr wrap="none" rtlCol="0">
            <a:spAutoFit/>
          </a:bodyPr>
          <a:lstStyle/>
          <a:p>
            <a:r>
              <a:rPr lang="zh-CN" altLang="en-US" sz="1100" dirty="0"/>
              <a:t>正常特征</a:t>
            </a:r>
          </a:p>
        </p:txBody>
      </p:sp>
      <p:sp>
        <p:nvSpPr>
          <p:cNvPr id="62" name="矩形 61">
            <a:extLst>
              <a:ext uri="{FF2B5EF4-FFF2-40B4-BE49-F238E27FC236}">
                <a16:creationId xmlns:a16="http://schemas.microsoft.com/office/drawing/2014/main" id="{B6545F66-7B60-7BEE-DBAF-65B394BFC6C5}"/>
              </a:ext>
            </a:extLst>
          </p:cNvPr>
          <p:cNvSpPr/>
          <p:nvPr/>
        </p:nvSpPr>
        <p:spPr>
          <a:xfrm>
            <a:off x="8656339" y="2894217"/>
            <a:ext cx="1684020" cy="5751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分类模块</a:t>
            </a:r>
            <a:br>
              <a:rPr lang="en-US" altLang="zh-CN" dirty="0"/>
            </a:br>
            <a:r>
              <a:rPr lang="zh-CN" altLang="en-US" dirty="0"/>
              <a:t>标签为</a:t>
            </a:r>
            <a:r>
              <a:rPr lang="en-US" altLang="zh-CN" dirty="0"/>
              <a:t>1</a:t>
            </a:r>
            <a:endParaRPr lang="zh-CN" altLang="en-US" dirty="0"/>
          </a:p>
        </p:txBody>
      </p:sp>
      <p:sp>
        <p:nvSpPr>
          <p:cNvPr id="66" name="矩形 65">
            <a:extLst>
              <a:ext uri="{FF2B5EF4-FFF2-40B4-BE49-F238E27FC236}">
                <a16:creationId xmlns:a16="http://schemas.microsoft.com/office/drawing/2014/main" id="{9BEF449F-87C9-C70B-7BC0-8B2B30931603}"/>
              </a:ext>
            </a:extLst>
          </p:cNvPr>
          <p:cNvSpPr/>
          <p:nvPr/>
        </p:nvSpPr>
        <p:spPr>
          <a:xfrm>
            <a:off x="1282368" y="1472454"/>
            <a:ext cx="1306285" cy="8708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正常训练图像</a:t>
            </a:r>
          </a:p>
        </p:txBody>
      </p:sp>
      <p:sp>
        <p:nvSpPr>
          <p:cNvPr id="67" name="矩形: 圆角 66">
            <a:extLst>
              <a:ext uri="{FF2B5EF4-FFF2-40B4-BE49-F238E27FC236}">
                <a16:creationId xmlns:a16="http://schemas.microsoft.com/office/drawing/2014/main" id="{D4F5B602-AF76-2406-B7E9-8E742C1C533E}"/>
              </a:ext>
            </a:extLst>
          </p:cNvPr>
          <p:cNvSpPr/>
          <p:nvPr/>
        </p:nvSpPr>
        <p:spPr>
          <a:xfrm>
            <a:off x="2889553" y="1706196"/>
            <a:ext cx="1031286" cy="403375"/>
          </a:xfrm>
          <a:prstGeom prst="roundRect">
            <a:avLst>
              <a:gd name="adj"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000" dirty="0"/>
              <a:t>预训练特征提取器</a:t>
            </a:r>
          </a:p>
        </p:txBody>
      </p:sp>
      <p:cxnSp>
        <p:nvCxnSpPr>
          <p:cNvPr id="68" name="连接符: 肘形 67">
            <a:extLst>
              <a:ext uri="{FF2B5EF4-FFF2-40B4-BE49-F238E27FC236}">
                <a16:creationId xmlns:a16="http://schemas.microsoft.com/office/drawing/2014/main" id="{B0E5554A-BF35-280D-37F8-3AAB562ECE4C}"/>
              </a:ext>
            </a:extLst>
          </p:cNvPr>
          <p:cNvCxnSpPr>
            <a:stCxn id="66" idx="3"/>
            <a:endCxn id="67" idx="1"/>
          </p:cNvCxnSpPr>
          <p:nvPr/>
        </p:nvCxnSpPr>
        <p:spPr>
          <a:xfrm>
            <a:off x="2588653" y="1907883"/>
            <a:ext cx="300900"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528E7CEF-D6A5-B7B9-CE97-65F253F8B04D}"/>
              </a:ext>
            </a:extLst>
          </p:cNvPr>
          <p:cNvCxnSpPr>
            <a:cxnSpLocks/>
            <a:stCxn id="67" idx="3"/>
            <a:endCxn id="75" idx="1"/>
          </p:cNvCxnSpPr>
          <p:nvPr/>
        </p:nvCxnSpPr>
        <p:spPr>
          <a:xfrm>
            <a:off x="3920839" y="1907884"/>
            <a:ext cx="3380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0" name="组合 69">
            <a:extLst>
              <a:ext uri="{FF2B5EF4-FFF2-40B4-BE49-F238E27FC236}">
                <a16:creationId xmlns:a16="http://schemas.microsoft.com/office/drawing/2014/main" id="{EE6965AE-8CFF-75DA-ACE4-1B6780844413}"/>
              </a:ext>
            </a:extLst>
          </p:cNvPr>
          <p:cNvGrpSpPr/>
          <p:nvPr/>
        </p:nvGrpSpPr>
        <p:grpSpPr>
          <a:xfrm>
            <a:off x="4258868" y="1547882"/>
            <a:ext cx="1138509" cy="720000"/>
            <a:chOff x="4249837" y="1909791"/>
            <a:chExt cx="1138509" cy="720000"/>
          </a:xfrm>
        </p:grpSpPr>
        <p:sp>
          <p:nvSpPr>
            <p:cNvPr id="71" name="矩形 70">
              <a:extLst>
                <a:ext uri="{FF2B5EF4-FFF2-40B4-BE49-F238E27FC236}">
                  <a16:creationId xmlns:a16="http://schemas.microsoft.com/office/drawing/2014/main" id="{BBA24E93-CA15-96CE-9BC6-E230810A0F5A}"/>
                </a:ext>
              </a:extLst>
            </p:cNvPr>
            <p:cNvSpPr/>
            <p:nvPr/>
          </p:nvSpPr>
          <p:spPr>
            <a:xfrm>
              <a:off x="4249837" y="190979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EB371A92-686A-B9C2-0B10-997BB2F87569}"/>
                </a:ext>
              </a:extLst>
            </p:cNvPr>
            <p:cNvSpPr/>
            <p:nvPr/>
          </p:nvSpPr>
          <p:spPr>
            <a:xfrm>
              <a:off x="4488348" y="190979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a:extLst>
                <a:ext uri="{FF2B5EF4-FFF2-40B4-BE49-F238E27FC236}">
                  <a16:creationId xmlns:a16="http://schemas.microsoft.com/office/drawing/2014/main" id="{8C846096-A8DD-AEF2-BBB8-55059D24750F}"/>
                </a:ext>
              </a:extLst>
            </p:cNvPr>
            <p:cNvSpPr/>
            <p:nvPr/>
          </p:nvSpPr>
          <p:spPr>
            <a:xfrm>
              <a:off x="4726859" y="1909791"/>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a:extLst>
                <a:ext uri="{FF2B5EF4-FFF2-40B4-BE49-F238E27FC236}">
                  <a16:creationId xmlns:a16="http://schemas.microsoft.com/office/drawing/2014/main" id="{4F3E8382-1995-DF8E-6189-7C6480B35AA6}"/>
                </a:ext>
              </a:extLst>
            </p:cNvPr>
            <p:cNvSpPr/>
            <p:nvPr/>
          </p:nvSpPr>
          <p:spPr>
            <a:xfrm>
              <a:off x="4965370" y="190979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a:extLst>
                <a:ext uri="{FF2B5EF4-FFF2-40B4-BE49-F238E27FC236}">
                  <a16:creationId xmlns:a16="http://schemas.microsoft.com/office/drawing/2014/main" id="{ED9E3C2D-EE04-A3C4-B7C0-B16F6DD3E940}"/>
                </a:ext>
              </a:extLst>
            </p:cNvPr>
            <p:cNvSpPr/>
            <p:nvPr/>
          </p:nvSpPr>
          <p:spPr>
            <a:xfrm>
              <a:off x="4249837" y="217067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a:extLst>
                <a:ext uri="{FF2B5EF4-FFF2-40B4-BE49-F238E27FC236}">
                  <a16:creationId xmlns:a16="http://schemas.microsoft.com/office/drawing/2014/main" id="{0BAC130A-EFF5-1A1A-2E43-FCFB9B287D0F}"/>
                </a:ext>
              </a:extLst>
            </p:cNvPr>
            <p:cNvSpPr/>
            <p:nvPr/>
          </p:nvSpPr>
          <p:spPr>
            <a:xfrm>
              <a:off x="4488347" y="217067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a:extLst>
                <a:ext uri="{FF2B5EF4-FFF2-40B4-BE49-F238E27FC236}">
                  <a16:creationId xmlns:a16="http://schemas.microsoft.com/office/drawing/2014/main" id="{53D7D254-B3CF-7AE2-EEA5-1C5E3245C0BD}"/>
                </a:ext>
              </a:extLst>
            </p:cNvPr>
            <p:cNvSpPr/>
            <p:nvPr/>
          </p:nvSpPr>
          <p:spPr>
            <a:xfrm>
              <a:off x="4726858" y="217067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C5662030-9DE5-30AC-C7D5-16324B054749}"/>
                </a:ext>
              </a:extLst>
            </p:cNvPr>
            <p:cNvSpPr/>
            <p:nvPr/>
          </p:nvSpPr>
          <p:spPr>
            <a:xfrm>
              <a:off x="4965369" y="2170674"/>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C4099407-582B-4316-FCA7-24AF79078993}"/>
                </a:ext>
              </a:extLst>
            </p:cNvPr>
            <p:cNvSpPr/>
            <p:nvPr/>
          </p:nvSpPr>
          <p:spPr>
            <a:xfrm>
              <a:off x="4249837" y="243155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a:extLst>
                <a:ext uri="{FF2B5EF4-FFF2-40B4-BE49-F238E27FC236}">
                  <a16:creationId xmlns:a16="http://schemas.microsoft.com/office/drawing/2014/main" id="{9F974C88-526E-B151-18C7-1196FC820A01}"/>
                </a:ext>
              </a:extLst>
            </p:cNvPr>
            <p:cNvSpPr/>
            <p:nvPr/>
          </p:nvSpPr>
          <p:spPr>
            <a:xfrm>
              <a:off x="4488348" y="2431550"/>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a:extLst>
                <a:ext uri="{FF2B5EF4-FFF2-40B4-BE49-F238E27FC236}">
                  <a16:creationId xmlns:a16="http://schemas.microsoft.com/office/drawing/2014/main" id="{EA29147A-76BB-CB4E-F1FE-26CFC3EDBFDB}"/>
                </a:ext>
              </a:extLst>
            </p:cNvPr>
            <p:cNvSpPr/>
            <p:nvPr/>
          </p:nvSpPr>
          <p:spPr>
            <a:xfrm>
              <a:off x="4726859" y="2431549"/>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a:extLst>
                <a:ext uri="{FF2B5EF4-FFF2-40B4-BE49-F238E27FC236}">
                  <a16:creationId xmlns:a16="http://schemas.microsoft.com/office/drawing/2014/main" id="{9E06C261-3346-C78B-E0E1-17A9423B06BA}"/>
                </a:ext>
              </a:extLst>
            </p:cNvPr>
            <p:cNvSpPr/>
            <p:nvPr/>
          </p:nvSpPr>
          <p:spPr>
            <a:xfrm>
              <a:off x="4965370" y="243155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a:extLst>
                <a:ext uri="{FF2B5EF4-FFF2-40B4-BE49-F238E27FC236}">
                  <a16:creationId xmlns:a16="http://schemas.microsoft.com/office/drawing/2014/main" id="{4FEAC03E-E2A6-EDD8-3420-F8FC231ED700}"/>
                </a:ext>
              </a:extLst>
            </p:cNvPr>
            <p:cNvSpPr/>
            <p:nvPr/>
          </p:nvSpPr>
          <p:spPr>
            <a:xfrm>
              <a:off x="5203879" y="1909791"/>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a:extLst>
                <a:ext uri="{FF2B5EF4-FFF2-40B4-BE49-F238E27FC236}">
                  <a16:creationId xmlns:a16="http://schemas.microsoft.com/office/drawing/2014/main" id="{E8746858-F9CF-A016-67BA-3AD1C618097D}"/>
                </a:ext>
              </a:extLst>
            </p:cNvPr>
            <p:cNvSpPr/>
            <p:nvPr/>
          </p:nvSpPr>
          <p:spPr>
            <a:xfrm>
              <a:off x="5203878" y="217067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a:extLst>
                <a:ext uri="{FF2B5EF4-FFF2-40B4-BE49-F238E27FC236}">
                  <a16:creationId xmlns:a16="http://schemas.microsoft.com/office/drawing/2014/main" id="{1F750216-C646-4DB5-179D-A2763B1C020B}"/>
                </a:ext>
              </a:extLst>
            </p:cNvPr>
            <p:cNvSpPr/>
            <p:nvPr/>
          </p:nvSpPr>
          <p:spPr>
            <a:xfrm>
              <a:off x="5203879" y="2431550"/>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6" name="文本框 85">
            <a:extLst>
              <a:ext uri="{FF2B5EF4-FFF2-40B4-BE49-F238E27FC236}">
                <a16:creationId xmlns:a16="http://schemas.microsoft.com/office/drawing/2014/main" id="{763707BE-63BF-7B08-E736-DFCB2FFA654F}"/>
              </a:ext>
            </a:extLst>
          </p:cNvPr>
          <p:cNvSpPr txBox="1"/>
          <p:nvPr/>
        </p:nvSpPr>
        <p:spPr>
          <a:xfrm>
            <a:off x="4436966" y="1286082"/>
            <a:ext cx="748923" cy="261610"/>
          </a:xfrm>
          <a:prstGeom prst="rect">
            <a:avLst/>
          </a:prstGeom>
          <a:noFill/>
        </p:spPr>
        <p:txBody>
          <a:bodyPr wrap="none" rtlCol="0">
            <a:spAutoFit/>
          </a:bodyPr>
          <a:lstStyle/>
          <a:p>
            <a:r>
              <a:rPr lang="zh-CN" altLang="en-US" sz="1100" dirty="0"/>
              <a:t>正常特征</a:t>
            </a:r>
          </a:p>
        </p:txBody>
      </p:sp>
      <p:sp>
        <p:nvSpPr>
          <p:cNvPr id="87" name="矩形 86">
            <a:extLst>
              <a:ext uri="{FF2B5EF4-FFF2-40B4-BE49-F238E27FC236}">
                <a16:creationId xmlns:a16="http://schemas.microsoft.com/office/drawing/2014/main" id="{65968C16-0016-F9A2-C0AC-E160AB66B8B2}"/>
              </a:ext>
            </a:extLst>
          </p:cNvPr>
          <p:cNvSpPr/>
          <p:nvPr/>
        </p:nvSpPr>
        <p:spPr>
          <a:xfrm>
            <a:off x="8656339" y="1620290"/>
            <a:ext cx="1684020" cy="5751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分类模块</a:t>
            </a:r>
            <a:br>
              <a:rPr lang="en-US" altLang="zh-CN" dirty="0"/>
            </a:br>
            <a:r>
              <a:rPr lang="zh-CN" altLang="en-US" dirty="0"/>
              <a:t>标签为</a:t>
            </a:r>
            <a:r>
              <a:rPr lang="en-US" altLang="zh-CN" dirty="0"/>
              <a:t>0</a:t>
            </a:r>
            <a:endParaRPr lang="zh-CN" altLang="en-US" dirty="0"/>
          </a:p>
        </p:txBody>
      </p:sp>
      <p:cxnSp>
        <p:nvCxnSpPr>
          <p:cNvPr id="88" name="连接符: 肘形 87">
            <a:extLst>
              <a:ext uri="{FF2B5EF4-FFF2-40B4-BE49-F238E27FC236}">
                <a16:creationId xmlns:a16="http://schemas.microsoft.com/office/drawing/2014/main" id="{E96A5495-9815-D459-B423-9A770B305670}"/>
              </a:ext>
            </a:extLst>
          </p:cNvPr>
          <p:cNvCxnSpPr>
            <a:cxnSpLocks/>
            <a:stCxn id="84" idx="3"/>
            <a:endCxn id="87" idx="1"/>
          </p:cNvCxnSpPr>
          <p:nvPr/>
        </p:nvCxnSpPr>
        <p:spPr>
          <a:xfrm flipV="1">
            <a:off x="5397376" y="1907882"/>
            <a:ext cx="3258963"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矩形 90">
            <a:extLst>
              <a:ext uri="{FF2B5EF4-FFF2-40B4-BE49-F238E27FC236}">
                <a16:creationId xmlns:a16="http://schemas.microsoft.com/office/drawing/2014/main" id="{5C5661EF-ABD9-43D1-28CD-84C3C0CA8386}"/>
              </a:ext>
            </a:extLst>
          </p:cNvPr>
          <p:cNvSpPr/>
          <p:nvPr/>
        </p:nvSpPr>
        <p:spPr>
          <a:xfrm>
            <a:off x="1282367" y="5332900"/>
            <a:ext cx="1306285" cy="8708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异常图像</a:t>
            </a:r>
          </a:p>
        </p:txBody>
      </p:sp>
      <p:sp>
        <p:nvSpPr>
          <p:cNvPr id="92" name="矩形: 圆角 91">
            <a:extLst>
              <a:ext uri="{FF2B5EF4-FFF2-40B4-BE49-F238E27FC236}">
                <a16:creationId xmlns:a16="http://schemas.microsoft.com/office/drawing/2014/main" id="{66150867-E577-8CB2-551D-8D44562E40C3}"/>
              </a:ext>
            </a:extLst>
          </p:cNvPr>
          <p:cNvSpPr/>
          <p:nvPr/>
        </p:nvSpPr>
        <p:spPr>
          <a:xfrm>
            <a:off x="2889552" y="5566642"/>
            <a:ext cx="1031286" cy="403375"/>
          </a:xfrm>
          <a:prstGeom prst="roundRect">
            <a:avLst>
              <a:gd name="adj"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000" dirty="0"/>
              <a:t>预训练特征提取器</a:t>
            </a:r>
          </a:p>
        </p:txBody>
      </p:sp>
      <p:cxnSp>
        <p:nvCxnSpPr>
          <p:cNvPr id="93" name="连接符: 肘形 92">
            <a:extLst>
              <a:ext uri="{FF2B5EF4-FFF2-40B4-BE49-F238E27FC236}">
                <a16:creationId xmlns:a16="http://schemas.microsoft.com/office/drawing/2014/main" id="{7AD643AC-6E74-9617-195B-BA52C8958CF8}"/>
              </a:ext>
            </a:extLst>
          </p:cNvPr>
          <p:cNvCxnSpPr>
            <a:stCxn id="91" idx="3"/>
            <a:endCxn id="92" idx="1"/>
          </p:cNvCxnSpPr>
          <p:nvPr/>
        </p:nvCxnSpPr>
        <p:spPr>
          <a:xfrm>
            <a:off x="2588652" y="5768329"/>
            <a:ext cx="300900"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82EB1CCB-06AB-1919-E8DE-11C06D26BE42}"/>
              </a:ext>
            </a:extLst>
          </p:cNvPr>
          <p:cNvCxnSpPr>
            <a:cxnSpLocks/>
            <a:stCxn id="92" idx="3"/>
            <a:endCxn id="100" idx="1"/>
          </p:cNvCxnSpPr>
          <p:nvPr/>
        </p:nvCxnSpPr>
        <p:spPr>
          <a:xfrm>
            <a:off x="3920838" y="5768330"/>
            <a:ext cx="3380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5" name="组合 94">
            <a:extLst>
              <a:ext uri="{FF2B5EF4-FFF2-40B4-BE49-F238E27FC236}">
                <a16:creationId xmlns:a16="http://schemas.microsoft.com/office/drawing/2014/main" id="{038ECD3B-1E66-F06B-FEFD-786FB2B1C517}"/>
              </a:ext>
            </a:extLst>
          </p:cNvPr>
          <p:cNvGrpSpPr/>
          <p:nvPr/>
        </p:nvGrpSpPr>
        <p:grpSpPr>
          <a:xfrm>
            <a:off x="4258867" y="5408328"/>
            <a:ext cx="1138509" cy="720000"/>
            <a:chOff x="4249837" y="1909791"/>
            <a:chExt cx="1138509" cy="720000"/>
          </a:xfrm>
        </p:grpSpPr>
        <p:sp>
          <p:nvSpPr>
            <p:cNvPr id="96" name="矩形 95">
              <a:extLst>
                <a:ext uri="{FF2B5EF4-FFF2-40B4-BE49-F238E27FC236}">
                  <a16:creationId xmlns:a16="http://schemas.microsoft.com/office/drawing/2014/main" id="{034C57D1-E86D-9E85-7C48-677CCB44104D}"/>
                </a:ext>
              </a:extLst>
            </p:cNvPr>
            <p:cNvSpPr/>
            <p:nvPr/>
          </p:nvSpPr>
          <p:spPr>
            <a:xfrm>
              <a:off x="4249837" y="190979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a:extLst>
                <a:ext uri="{FF2B5EF4-FFF2-40B4-BE49-F238E27FC236}">
                  <a16:creationId xmlns:a16="http://schemas.microsoft.com/office/drawing/2014/main" id="{B23E4E1C-5540-7A41-96A5-5F64EC8797FE}"/>
                </a:ext>
              </a:extLst>
            </p:cNvPr>
            <p:cNvSpPr/>
            <p:nvPr/>
          </p:nvSpPr>
          <p:spPr>
            <a:xfrm>
              <a:off x="4488348" y="190979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a:extLst>
                <a:ext uri="{FF2B5EF4-FFF2-40B4-BE49-F238E27FC236}">
                  <a16:creationId xmlns:a16="http://schemas.microsoft.com/office/drawing/2014/main" id="{A6131692-9A13-5987-CE6C-E7E09B75BD9F}"/>
                </a:ext>
              </a:extLst>
            </p:cNvPr>
            <p:cNvSpPr/>
            <p:nvPr/>
          </p:nvSpPr>
          <p:spPr>
            <a:xfrm>
              <a:off x="4726859" y="1909791"/>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a:extLst>
                <a:ext uri="{FF2B5EF4-FFF2-40B4-BE49-F238E27FC236}">
                  <a16:creationId xmlns:a16="http://schemas.microsoft.com/office/drawing/2014/main" id="{7C432C0D-9415-9BFB-6FD7-14E3DE5A3A62}"/>
                </a:ext>
              </a:extLst>
            </p:cNvPr>
            <p:cNvSpPr/>
            <p:nvPr/>
          </p:nvSpPr>
          <p:spPr>
            <a:xfrm>
              <a:off x="4965370" y="190979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a:extLst>
                <a:ext uri="{FF2B5EF4-FFF2-40B4-BE49-F238E27FC236}">
                  <a16:creationId xmlns:a16="http://schemas.microsoft.com/office/drawing/2014/main" id="{3F961ED9-B1AC-B9AA-B348-06740D8DDCCA}"/>
                </a:ext>
              </a:extLst>
            </p:cNvPr>
            <p:cNvSpPr/>
            <p:nvPr/>
          </p:nvSpPr>
          <p:spPr>
            <a:xfrm>
              <a:off x="4249837" y="217067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a:extLst>
                <a:ext uri="{FF2B5EF4-FFF2-40B4-BE49-F238E27FC236}">
                  <a16:creationId xmlns:a16="http://schemas.microsoft.com/office/drawing/2014/main" id="{00F25933-C0E5-F3A5-0D1C-719EF4C8F959}"/>
                </a:ext>
              </a:extLst>
            </p:cNvPr>
            <p:cNvSpPr/>
            <p:nvPr/>
          </p:nvSpPr>
          <p:spPr>
            <a:xfrm>
              <a:off x="4488347" y="217067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a:extLst>
                <a:ext uri="{FF2B5EF4-FFF2-40B4-BE49-F238E27FC236}">
                  <a16:creationId xmlns:a16="http://schemas.microsoft.com/office/drawing/2014/main" id="{619717F5-BEF1-2170-8472-697E2442A3C1}"/>
                </a:ext>
              </a:extLst>
            </p:cNvPr>
            <p:cNvSpPr/>
            <p:nvPr/>
          </p:nvSpPr>
          <p:spPr>
            <a:xfrm>
              <a:off x="4726858" y="217067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a:extLst>
                <a:ext uri="{FF2B5EF4-FFF2-40B4-BE49-F238E27FC236}">
                  <a16:creationId xmlns:a16="http://schemas.microsoft.com/office/drawing/2014/main" id="{C3675E83-8AB1-360E-AB30-AC829FE4C9F7}"/>
                </a:ext>
              </a:extLst>
            </p:cNvPr>
            <p:cNvSpPr/>
            <p:nvPr/>
          </p:nvSpPr>
          <p:spPr>
            <a:xfrm>
              <a:off x="4965369" y="2170674"/>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a:extLst>
                <a:ext uri="{FF2B5EF4-FFF2-40B4-BE49-F238E27FC236}">
                  <a16:creationId xmlns:a16="http://schemas.microsoft.com/office/drawing/2014/main" id="{32BCC274-A667-CACB-57D8-4F32EAABCDA1}"/>
                </a:ext>
              </a:extLst>
            </p:cNvPr>
            <p:cNvSpPr/>
            <p:nvPr/>
          </p:nvSpPr>
          <p:spPr>
            <a:xfrm>
              <a:off x="4249837" y="243155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a:extLst>
                <a:ext uri="{FF2B5EF4-FFF2-40B4-BE49-F238E27FC236}">
                  <a16:creationId xmlns:a16="http://schemas.microsoft.com/office/drawing/2014/main" id="{2DF83F03-1BB2-B5DE-2DB3-98202FA2DEDF}"/>
                </a:ext>
              </a:extLst>
            </p:cNvPr>
            <p:cNvSpPr/>
            <p:nvPr/>
          </p:nvSpPr>
          <p:spPr>
            <a:xfrm>
              <a:off x="4488348" y="2431550"/>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a:extLst>
                <a:ext uri="{FF2B5EF4-FFF2-40B4-BE49-F238E27FC236}">
                  <a16:creationId xmlns:a16="http://schemas.microsoft.com/office/drawing/2014/main" id="{01BD7E04-9059-CFC2-1E93-684C16A605D4}"/>
                </a:ext>
              </a:extLst>
            </p:cNvPr>
            <p:cNvSpPr/>
            <p:nvPr/>
          </p:nvSpPr>
          <p:spPr>
            <a:xfrm>
              <a:off x="4726859" y="2431549"/>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a:extLst>
                <a:ext uri="{FF2B5EF4-FFF2-40B4-BE49-F238E27FC236}">
                  <a16:creationId xmlns:a16="http://schemas.microsoft.com/office/drawing/2014/main" id="{17AC15AE-D3CB-6989-5F02-F61E1B62B2F6}"/>
                </a:ext>
              </a:extLst>
            </p:cNvPr>
            <p:cNvSpPr/>
            <p:nvPr/>
          </p:nvSpPr>
          <p:spPr>
            <a:xfrm>
              <a:off x="4965370" y="243155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a:extLst>
                <a:ext uri="{FF2B5EF4-FFF2-40B4-BE49-F238E27FC236}">
                  <a16:creationId xmlns:a16="http://schemas.microsoft.com/office/drawing/2014/main" id="{BD3DC4EF-BA52-7F27-C200-A1F0FF7B383C}"/>
                </a:ext>
              </a:extLst>
            </p:cNvPr>
            <p:cNvSpPr/>
            <p:nvPr/>
          </p:nvSpPr>
          <p:spPr>
            <a:xfrm>
              <a:off x="5203879" y="1909791"/>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a:extLst>
                <a:ext uri="{FF2B5EF4-FFF2-40B4-BE49-F238E27FC236}">
                  <a16:creationId xmlns:a16="http://schemas.microsoft.com/office/drawing/2014/main" id="{2C4F28D4-B090-BC8F-7667-610F5A9D7F27}"/>
                </a:ext>
              </a:extLst>
            </p:cNvPr>
            <p:cNvSpPr/>
            <p:nvPr/>
          </p:nvSpPr>
          <p:spPr>
            <a:xfrm>
              <a:off x="5203878" y="217067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109">
              <a:extLst>
                <a:ext uri="{FF2B5EF4-FFF2-40B4-BE49-F238E27FC236}">
                  <a16:creationId xmlns:a16="http://schemas.microsoft.com/office/drawing/2014/main" id="{14B45191-1594-5183-4859-5C873D7C30F4}"/>
                </a:ext>
              </a:extLst>
            </p:cNvPr>
            <p:cNvSpPr/>
            <p:nvPr/>
          </p:nvSpPr>
          <p:spPr>
            <a:xfrm>
              <a:off x="5203879" y="2431550"/>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1" name="文本框 110">
            <a:extLst>
              <a:ext uri="{FF2B5EF4-FFF2-40B4-BE49-F238E27FC236}">
                <a16:creationId xmlns:a16="http://schemas.microsoft.com/office/drawing/2014/main" id="{E5262346-C24B-AC04-AC03-BCF7536D6A45}"/>
              </a:ext>
            </a:extLst>
          </p:cNvPr>
          <p:cNvSpPr txBox="1"/>
          <p:nvPr/>
        </p:nvSpPr>
        <p:spPr>
          <a:xfrm>
            <a:off x="4436965" y="5146528"/>
            <a:ext cx="748923" cy="261610"/>
          </a:xfrm>
          <a:prstGeom prst="rect">
            <a:avLst/>
          </a:prstGeom>
          <a:noFill/>
        </p:spPr>
        <p:txBody>
          <a:bodyPr wrap="none" rtlCol="0">
            <a:spAutoFit/>
          </a:bodyPr>
          <a:lstStyle/>
          <a:p>
            <a:r>
              <a:rPr lang="zh-CN" altLang="en-US" sz="1100" dirty="0"/>
              <a:t>异常特征</a:t>
            </a:r>
          </a:p>
        </p:txBody>
      </p:sp>
      <p:sp>
        <p:nvSpPr>
          <p:cNvPr id="112" name="矩形 111">
            <a:extLst>
              <a:ext uri="{FF2B5EF4-FFF2-40B4-BE49-F238E27FC236}">
                <a16:creationId xmlns:a16="http://schemas.microsoft.com/office/drawing/2014/main" id="{A7040A97-B245-695A-C4EE-6B4AE857480E}"/>
              </a:ext>
            </a:extLst>
          </p:cNvPr>
          <p:cNvSpPr/>
          <p:nvPr/>
        </p:nvSpPr>
        <p:spPr>
          <a:xfrm>
            <a:off x="8656338" y="5480736"/>
            <a:ext cx="1684020" cy="5751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分类模块</a:t>
            </a:r>
            <a:br>
              <a:rPr lang="en-US" altLang="zh-CN" dirty="0"/>
            </a:br>
            <a:r>
              <a:rPr lang="zh-CN" altLang="en-US" dirty="0"/>
              <a:t>标签为</a:t>
            </a:r>
            <a:r>
              <a:rPr lang="en-US" altLang="zh-CN" dirty="0"/>
              <a:t>1</a:t>
            </a:r>
            <a:endParaRPr lang="zh-CN" altLang="en-US" dirty="0"/>
          </a:p>
        </p:txBody>
      </p:sp>
      <p:cxnSp>
        <p:nvCxnSpPr>
          <p:cNvPr id="113" name="连接符: 肘形 112">
            <a:extLst>
              <a:ext uri="{FF2B5EF4-FFF2-40B4-BE49-F238E27FC236}">
                <a16:creationId xmlns:a16="http://schemas.microsoft.com/office/drawing/2014/main" id="{D1F43DAA-6187-A164-7567-0CC311068A26}"/>
              </a:ext>
            </a:extLst>
          </p:cNvPr>
          <p:cNvCxnSpPr>
            <a:cxnSpLocks/>
            <a:stCxn id="109" idx="3"/>
            <a:endCxn id="112" idx="1"/>
          </p:cNvCxnSpPr>
          <p:nvPr/>
        </p:nvCxnSpPr>
        <p:spPr>
          <a:xfrm flipV="1">
            <a:off x="5397375" y="5768328"/>
            <a:ext cx="3258963"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908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a:extLst>
              <a:ext uri="{FF2B5EF4-FFF2-40B4-BE49-F238E27FC236}">
                <a16:creationId xmlns:a16="http://schemas.microsoft.com/office/drawing/2014/main" id="{9A1CB272-BFAB-47AF-E341-2877D273BE3A}"/>
              </a:ext>
            </a:extLst>
          </p:cNvPr>
          <p:cNvSpPr/>
          <p:nvPr/>
        </p:nvSpPr>
        <p:spPr>
          <a:xfrm>
            <a:off x="0" y="-11011"/>
            <a:ext cx="12192000" cy="1271081"/>
          </a:xfrm>
          <a:prstGeom prst="rect">
            <a:avLst/>
          </a:prstGeom>
          <a:solidFill>
            <a:srgbClr val="2917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848C67E5-15AA-368B-5778-9D41FCAB6E85}"/>
              </a:ext>
            </a:extLst>
          </p:cNvPr>
          <p:cNvSpPr>
            <a:spLocks noGrp="1"/>
          </p:cNvSpPr>
          <p:nvPr>
            <p:ph type="title"/>
          </p:nvPr>
        </p:nvSpPr>
        <p:spPr>
          <a:xfrm>
            <a:off x="923561" y="198104"/>
            <a:ext cx="5503817" cy="764136"/>
          </a:xfrm>
        </p:spPr>
        <p:txBody>
          <a:bodyPr/>
          <a:lstStyle/>
          <a:p>
            <a:r>
              <a:rPr lang="en-US" altLang="zh-CN" dirty="0" err="1">
                <a:solidFill>
                  <a:schemeClr val="bg1"/>
                </a:solidFill>
              </a:rPr>
              <a:t>InCTRL</a:t>
            </a:r>
            <a:r>
              <a:rPr lang="en-US" altLang="zh-CN" dirty="0">
                <a:solidFill>
                  <a:schemeClr val="bg1"/>
                </a:solidFill>
              </a:rPr>
              <a:t>, CVPR2024</a:t>
            </a:r>
            <a:endParaRPr lang="zh-CN" altLang="en-US" dirty="0">
              <a:solidFill>
                <a:schemeClr val="bg1"/>
              </a:solidFill>
            </a:endParaRPr>
          </a:p>
        </p:txBody>
      </p:sp>
      <p:sp>
        <p:nvSpPr>
          <p:cNvPr id="4" name="矩形 3">
            <a:extLst>
              <a:ext uri="{FF2B5EF4-FFF2-40B4-BE49-F238E27FC236}">
                <a16:creationId xmlns:a16="http://schemas.microsoft.com/office/drawing/2014/main" id="{D031F50A-ADA8-9D06-D581-C2441318E3BC}"/>
              </a:ext>
            </a:extLst>
          </p:cNvPr>
          <p:cNvSpPr/>
          <p:nvPr/>
        </p:nvSpPr>
        <p:spPr>
          <a:xfrm>
            <a:off x="444830" y="1789900"/>
            <a:ext cx="991171" cy="4033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050" dirty="0"/>
              <a:t>正常训练图像</a:t>
            </a:r>
          </a:p>
        </p:txBody>
      </p:sp>
      <p:sp>
        <p:nvSpPr>
          <p:cNvPr id="5" name="矩形: 圆角 4">
            <a:extLst>
              <a:ext uri="{FF2B5EF4-FFF2-40B4-BE49-F238E27FC236}">
                <a16:creationId xmlns:a16="http://schemas.microsoft.com/office/drawing/2014/main" id="{C86B14FA-84B9-35CD-DA6C-B4BAF7B6361D}"/>
              </a:ext>
            </a:extLst>
          </p:cNvPr>
          <p:cNvSpPr/>
          <p:nvPr/>
        </p:nvSpPr>
        <p:spPr>
          <a:xfrm>
            <a:off x="1736901" y="1789907"/>
            <a:ext cx="1031286" cy="403375"/>
          </a:xfrm>
          <a:prstGeom prst="roundRect">
            <a:avLst>
              <a:gd name="adj"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000" dirty="0"/>
              <a:t>预训练特征提取器</a:t>
            </a:r>
          </a:p>
        </p:txBody>
      </p:sp>
      <p:cxnSp>
        <p:nvCxnSpPr>
          <p:cNvPr id="6" name="连接符: 肘形 5">
            <a:extLst>
              <a:ext uri="{FF2B5EF4-FFF2-40B4-BE49-F238E27FC236}">
                <a16:creationId xmlns:a16="http://schemas.microsoft.com/office/drawing/2014/main" id="{ECB3718C-8CA1-EBE7-4C39-75881ACEC8AA}"/>
              </a:ext>
            </a:extLst>
          </p:cNvPr>
          <p:cNvCxnSpPr>
            <a:cxnSpLocks/>
            <a:stCxn id="4" idx="3"/>
            <a:endCxn id="5" idx="1"/>
          </p:cNvCxnSpPr>
          <p:nvPr/>
        </p:nvCxnSpPr>
        <p:spPr>
          <a:xfrm>
            <a:off x="1436001" y="1991588"/>
            <a:ext cx="300900" cy="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11E27DCE-4DC1-B84B-839A-FF57430CF3E9}"/>
              </a:ext>
            </a:extLst>
          </p:cNvPr>
          <p:cNvCxnSpPr>
            <a:cxnSpLocks/>
            <a:stCxn id="5" idx="3"/>
            <a:endCxn id="13" idx="1"/>
          </p:cNvCxnSpPr>
          <p:nvPr/>
        </p:nvCxnSpPr>
        <p:spPr>
          <a:xfrm>
            <a:off x="2768187" y="1991595"/>
            <a:ext cx="3380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 name="组合 7">
            <a:extLst>
              <a:ext uri="{FF2B5EF4-FFF2-40B4-BE49-F238E27FC236}">
                <a16:creationId xmlns:a16="http://schemas.microsoft.com/office/drawing/2014/main" id="{BA7C831C-1150-81E6-9463-59EFDF5FD044}"/>
              </a:ext>
            </a:extLst>
          </p:cNvPr>
          <p:cNvGrpSpPr/>
          <p:nvPr/>
        </p:nvGrpSpPr>
        <p:grpSpPr>
          <a:xfrm>
            <a:off x="3106216" y="1631593"/>
            <a:ext cx="1138509" cy="720000"/>
            <a:chOff x="4249837" y="1909791"/>
            <a:chExt cx="1138509" cy="720000"/>
          </a:xfrm>
        </p:grpSpPr>
        <p:sp>
          <p:nvSpPr>
            <p:cNvPr id="9" name="矩形 8">
              <a:extLst>
                <a:ext uri="{FF2B5EF4-FFF2-40B4-BE49-F238E27FC236}">
                  <a16:creationId xmlns:a16="http://schemas.microsoft.com/office/drawing/2014/main" id="{DF42C4BA-B1AF-D81A-D22F-519D7A6392C3}"/>
                </a:ext>
              </a:extLst>
            </p:cNvPr>
            <p:cNvSpPr/>
            <p:nvPr/>
          </p:nvSpPr>
          <p:spPr>
            <a:xfrm>
              <a:off x="4249837" y="190979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AAA5B532-4065-CE99-FE4E-13C9B321A0E7}"/>
                </a:ext>
              </a:extLst>
            </p:cNvPr>
            <p:cNvSpPr/>
            <p:nvPr/>
          </p:nvSpPr>
          <p:spPr>
            <a:xfrm>
              <a:off x="4488348" y="190979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6C6D414C-D68F-2988-8112-44541AA02279}"/>
                </a:ext>
              </a:extLst>
            </p:cNvPr>
            <p:cNvSpPr/>
            <p:nvPr/>
          </p:nvSpPr>
          <p:spPr>
            <a:xfrm>
              <a:off x="4726859" y="1909791"/>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90B75D9C-44C4-DA5C-3EDC-33715DA95B07}"/>
                </a:ext>
              </a:extLst>
            </p:cNvPr>
            <p:cNvSpPr/>
            <p:nvPr/>
          </p:nvSpPr>
          <p:spPr>
            <a:xfrm>
              <a:off x="4965370" y="190979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85C3F122-F13A-4B7F-1644-6A1079090BAE}"/>
                </a:ext>
              </a:extLst>
            </p:cNvPr>
            <p:cNvSpPr/>
            <p:nvPr/>
          </p:nvSpPr>
          <p:spPr>
            <a:xfrm>
              <a:off x="4249837" y="217067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261ECCEA-0807-3DDE-1A60-5B3EF71C044C}"/>
                </a:ext>
              </a:extLst>
            </p:cNvPr>
            <p:cNvSpPr/>
            <p:nvPr/>
          </p:nvSpPr>
          <p:spPr>
            <a:xfrm>
              <a:off x="4488347" y="217067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E1547F9D-2E3E-F645-8D4D-EE186B5ADB0B}"/>
                </a:ext>
              </a:extLst>
            </p:cNvPr>
            <p:cNvSpPr/>
            <p:nvPr/>
          </p:nvSpPr>
          <p:spPr>
            <a:xfrm>
              <a:off x="4726858" y="217067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7E26DD45-BFC7-1F37-55F5-5F178C346942}"/>
                </a:ext>
              </a:extLst>
            </p:cNvPr>
            <p:cNvSpPr/>
            <p:nvPr/>
          </p:nvSpPr>
          <p:spPr>
            <a:xfrm>
              <a:off x="4965369" y="2170674"/>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67A3765E-62D4-36E0-6B99-E990A3B154D3}"/>
                </a:ext>
              </a:extLst>
            </p:cNvPr>
            <p:cNvSpPr/>
            <p:nvPr/>
          </p:nvSpPr>
          <p:spPr>
            <a:xfrm>
              <a:off x="4249837" y="243155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CDE517CC-CCBF-AA05-2F2E-BF140EEEE593}"/>
                </a:ext>
              </a:extLst>
            </p:cNvPr>
            <p:cNvSpPr/>
            <p:nvPr/>
          </p:nvSpPr>
          <p:spPr>
            <a:xfrm>
              <a:off x="4488348" y="2431550"/>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44C3942A-6501-62E4-2C9D-B0EF81FB7D25}"/>
                </a:ext>
              </a:extLst>
            </p:cNvPr>
            <p:cNvSpPr/>
            <p:nvPr/>
          </p:nvSpPr>
          <p:spPr>
            <a:xfrm>
              <a:off x="4726859" y="2431549"/>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FF958CB-F463-4382-43B2-F594AC164229}"/>
                </a:ext>
              </a:extLst>
            </p:cNvPr>
            <p:cNvSpPr/>
            <p:nvPr/>
          </p:nvSpPr>
          <p:spPr>
            <a:xfrm>
              <a:off x="4965370" y="243155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6593E96E-8E79-947A-E873-7FBC9E5A8F45}"/>
                </a:ext>
              </a:extLst>
            </p:cNvPr>
            <p:cNvSpPr/>
            <p:nvPr/>
          </p:nvSpPr>
          <p:spPr>
            <a:xfrm>
              <a:off x="5203879" y="1909791"/>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907471FB-99D9-1C0E-D7D4-30DC05C9001D}"/>
                </a:ext>
              </a:extLst>
            </p:cNvPr>
            <p:cNvSpPr/>
            <p:nvPr/>
          </p:nvSpPr>
          <p:spPr>
            <a:xfrm>
              <a:off x="5203878" y="217067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0A621772-AE5A-769F-11C4-CB4FA8C5ADB3}"/>
                </a:ext>
              </a:extLst>
            </p:cNvPr>
            <p:cNvSpPr/>
            <p:nvPr/>
          </p:nvSpPr>
          <p:spPr>
            <a:xfrm>
              <a:off x="5203879" y="2431550"/>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矩形 23">
            <a:extLst>
              <a:ext uri="{FF2B5EF4-FFF2-40B4-BE49-F238E27FC236}">
                <a16:creationId xmlns:a16="http://schemas.microsoft.com/office/drawing/2014/main" id="{FA988B0C-CBDC-C5E9-76C4-352F07C514B3}"/>
              </a:ext>
            </a:extLst>
          </p:cNvPr>
          <p:cNvSpPr/>
          <p:nvPr/>
        </p:nvSpPr>
        <p:spPr>
          <a:xfrm>
            <a:off x="4696905" y="1789900"/>
            <a:ext cx="854104" cy="4033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050" dirty="0"/>
              <a:t>分类模块</a:t>
            </a:r>
            <a:br>
              <a:rPr lang="en-US" altLang="zh-CN" sz="1050" dirty="0"/>
            </a:br>
            <a:r>
              <a:rPr lang="zh-CN" altLang="en-US" sz="1050" dirty="0"/>
              <a:t>标签为</a:t>
            </a:r>
            <a:r>
              <a:rPr lang="en-US" altLang="zh-CN" sz="1050" dirty="0"/>
              <a:t>0</a:t>
            </a:r>
            <a:endParaRPr lang="zh-CN" altLang="en-US" sz="1050" dirty="0"/>
          </a:p>
        </p:txBody>
      </p:sp>
      <p:cxnSp>
        <p:nvCxnSpPr>
          <p:cNvPr id="25" name="连接符: 肘形 24">
            <a:extLst>
              <a:ext uri="{FF2B5EF4-FFF2-40B4-BE49-F238E27FC236}">
                <a16:creationId xmlns:a16="http://schemas.microsoft.com/office/drawing/2014/main" id="{D50B992B-4D6E-ABE3-846F-73446594A095}"/>
              </a:ext>
            </a:extLst>
          </p:cNvPr>
          <p:cNvCxnSpPr>
            <a:cxnSpLocks/>
            <a:stCxn id="22" idx="3"/>
            <a:endCxn id="24" idx="1"/>
          </p:cNvCxnSpPr>
          <p:nvPr/>
        </p:nvCxnSpPr>
        <p:spPr>
          <a:xfrm flipV="1">
            <a:off x="4244724" y="1991591"/>
            <a:ext cx="452181" cy="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362E1D20-FA8E-DB05-E9B0-AC20EA088EAF}"/>
              </a:ext>
            </a:extLst>
          </p:cNvPr>
          <p:cNvSpPr/>
          <p:nvPr/>
        </p:nvSpPr>
        <p:spPr>
          <a:xfrm>
            <a:off x="444830" y="2894689"/>
            <a:ext cx="991171" cy="4033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050" dirty="0"/>
              <a:t>正常训练图像</a:t>
            </a:r>
          </a:p>
        </p:txBody>
      </p:sp>
      <p:sp>
        <p:nvSpPr>
          <p:cNvPr id="27" name="矩形: 圆角 26">
            <a:extLst>
              <a:ext uri="{FF2B5EF4-FFF2-40B4-BE49-F238E27FC236}">
                <a16:creationId xmlns:a16="http://schemas.microsoft.com/office/drawing/2014/main" id="{76B243A7-F683-4A3C-FA12-EF27BDAD9E46}"/>
              </a:ext>
            </a:extLst>
          </p:cNvPr>
          <p:cNvSpPr/>
          <p:nvPr/>
        </p:nvSpPr>
        <p:spPr>
          <a:xfrm>
            <a:off x="1736901" y="2894689"/>
            <a:ext cx="1031286" cy="403375"/>
          </a:xfrm>
          <a:prstGeom prst="roundRect">
            <a:avLst>
              <a:gd name="adj"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000" dirty="0"/>
              <a:t>预训练特征提取器</a:t>
            </a:r>
          </a:p>
        </p:txBody>
      </p:sp>
      <p:cxnSp>
        <p:nvCxnSpPr>
          <p:cNvPr id="28" name="连接符: 肘形 27">
            <a:extLst>
              <a:ext uri="{FF2B5EF4-FFF2-40B4-BE49-F238E27FC236}">
                <a16:creationId xmlns:a16="http://schemas.microsoft.com/office/drawing/2014/main" id="{9FCFD8C6-DD96-DD86-2540-55A7CE553DAC}"/>
              </a:ext>
            </a:extLst>
          </p:cNvPr>
          <p:cNvCxnSpPr>
            <a:cxnSpLocks/>
            <a:stCxn id="26" idx="3"/>
            <a:endCxn id="27" idx="1"/>
          </p:cNvCxnSpPr>
          <p:nvPr/>
        </p:nvCxnSpPr>
        <p:spPr>
          <a:xfrm>
            <a:off x="1436001" y="3096376"/>
            <a:ext cx="300900"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C516C8E3-E28B-53A6-2F1C-D4143A1714F0}"/>
              </a:ext>
            </a:extLst>
          </p:cNvPr>
          <p:cNvCxnSpPr>
            <a:cxnSpLocks/>
            <a:stCxn id="27" idx="3"/>
            <a:endCxn id="35" idx="1"/>
          </p:cNvCxnSpPr>
          <p:nvPr/>
        </p:nvCxnSpPr>
        <p:spPr>
          <a:xfrm>
            <a:off x="2768187" y="3096377"/>
            <a:ext cx="3380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0" name="组合 29">
            <a:extLst>
              <a:ext uri="{FF2B5EF4-FFF2-40B4-BE49-F238E27FC236}">
                <a16:creationId xmlns:a16="http://schemas.microsoft.com/office/drawing/2014/main" id="{48A2C675-21D2-3FDB-8901-F9E55C1D6131}"/>
              </a:ext>
            </a:extLst>
          </p:cNvPr>
          <p:cNvGrpSpPr/>
          <p:nvPr/>
        </p:nvGrpSpPr>
        <p:grpSpPr>
          <a:xfrm>
            <a:off x="3106216" y="2736375"/>
            <a:ext cx="1138509" cy="720000"/>
            <a:chOff x="4249837" y="1909791"/>
            <a:chExt cx="1138509" cy="720000"/>
          </a:xfrm>
        </p:grpSpPr>
        <p:sp>
          <p:nvSpPr>
            <p:cNvPr id="31" name="矩形 30">
              <a:extLst>
                <a:ext uri="{FF2B5EF4-FFF2-40B4-BE49-F238E27FC236}">
                  <a16:creationId xmlns:a16="http://schemas.microsoft.com/office/drawing/2014/main" id="{5C67E419-0907-1295-1495-E346805A1FC5}"/>
                </a:ext>
              </a:extLst>
            </p:cNvPr>
            <p:cNvSpPr/>
            <p:nvPr/>
          </p:nvSpPr>
          <p:spPr>
            <a:xfrm>
              <a:off x="4249837" y="190979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536F856-23BD-C3A3-59E9-5D1AC2A46885}"/>
                </a:ext>
              </a:extLst>
            </p:cNvPr>
            <p:cNvSpPr/>
            <p:nvPr/>
          </p:nvSpPr>
          <p:spPr>
            <a:xfrm>
              <a:off x="4488348" y="190979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96C32256-8BBE-FF3F-2E1E-216C8F041F95}"/>
                </a:ext>
              </a:extLst>
            </p:cNvPr>
            <p:cNvSpPr/>
            <p:nvPr/>
          </p:nvSpPr>
          <p:spPr>
            <a:xfrm>
              <a:off x="4726859" y="1909791"/>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2678C6C3-9990-F0E4-5F09-BCAFFE3F17A0}"/>
                </a:ext>
              </a:extLst>
            </p:cNvPr>
            <p:cNvSpPr/>
            <p:nvPr/>
          </p:nvSpPr>
          <p:spPr>
            <a:xfrm>
              <a:off x="4965370" y="190979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A2402930-099F-A7CC-0FB5-8A210151DED5}"/>
                </a:ext>
              </a:extLst>
            </p:cNvPr>
            <p:cNvSpPr/>
            <p:nvPr/>
          </p:nvSpPr>
          <p:spPr>
            <a:xfrm>
              <a:off x="4249837" y="217067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F7C1CEF-5593-6A1F-9CC4-5C322454CB63}"/>
                </a:ext>
              </a:extLst>
            </p:cNvPr>
            <p:cNvSpPr/>
            <p:nvPr/>
          </p:nvSpPr>
          <p:spPr>
            <a:xfrm>
              <a:off x="4488347" y="217067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294E14A1-9ACF-4486-5D8B-E1253370EE5F}"/>
                </a:ext>
              </a:extLst>
            </p:cNvPr>
            <p:cNvSpPr/>
            <p:nvPr/>
          </p:nvSpPr>
          <p:spPr>
            <a:xfrm>
              <a:off x="4726858" y="217067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507606BB-F723-1194-28DA-686A212ACE94}"/>
                </a:ext>
              </a:extLst>
            </p:cNvPr>
            <p:cNvSpPr/>
            <p:nvPr/>
          </p:nvSpPr>
          <p:spPr>
            <a:xfrm>
              <a:off x="4965369" y="2170674"/>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A2C4EBDC-2C4D-2A24-5AA9-4A069B7ECE65}"/>
                </a:ext>
              </a:extLst>
            </p:cNvPr>
            <p:cNvSpPr/>
            <p:nvPr/>
          </p:nvSpPr>
          <p:spPr>
            <a:xfrm>
              <a:off x="4249837" y="243155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7384B4C1-6CC0-FCB0-3A49-B7B7747076BF}"/>
                </a:ext>
              </a:extLst>
            </p:cNvPr>
            <p:cNvSpPr/>
            <p:nvPr/>
          </p:nvSpPr>
          <p:spPr>
            <a:xfrm>
              <a:off x="4488348" y="2431550"/>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B1112389-42F9-AED5-EDBD-87B33BD2B9BC}"/>
                </a:ext>
              </a:extLst>
            </p:cNvPr>
            <p:cNvSpPr/>
            <p:nvPr/>
          </p:nvSpPr>
          <p:spPr>
            <a:xfrm>
              <a:off x="4726859" y="2431549"/>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A7D80684-2754-039F-7BB4-5ECD5773082F}"/>
                </a:ext>
              </a:extLst>
            </p:cNvPr>
            <p:cNvSpPr/>
            <p:nvPr/>
          </p:nvSpPr>
          <p:spPr>
            <a:xfrm>
              <a:off x="4965370" y="243155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F8D624AB-917A-2A0F-F046-C955A11EFE9F}"/>
                </a:ext>
              </a:extLst>
            </p:cNvPr>
            <p:cNvSpPr/>
            <p:nvPr/>
          </p:nvSpPr>
          <p:spPr>
            <a:xfrm>
              <a:off x="5203879" y="1909791"/>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0582AED0-F948-7C19-25E1-3D46EAE36FE3}"/>
                </a:ext>
              </a:extLst>
            </p:cNvPr>
            <p:cNvSpPr/>
            <p:nvPr/>
          </p:nvSpPr>
          <p:spPr>
            <a:xfrm>
              <a:off x="5203878" y="217067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BD6DAC16-089E-E97B-7BCB-1792C6099E5D}"/>
                </a:ext>
              </a:extLst>
            </p:cNvPr>
            <p:cNvSpPr/>
            <p:nvPr/>
          </p:nvSpPr>
          <p:spPr>
            <a:xfrm>
              <a:off x="5203879" y="2431550"/>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8" name="连接符: 肘形 47">
            <a:extLst>
              <a:ext uri="{FF2B5EF4-FFF2-40B4-BE49-F238E27FC236}">
                <a16:creationId xmlns:a16="http://schemas.microsoft.com/office/drawing/2014/main" id="{CB9F1628-0B68-9475-EF03-34390AA2C9B6}"/>
              </a:ext>
            </a:extLst>
          </p:cNvPr>
          <p:cNvCxnSpPr>
            <a:cxnSpLocks/>
            <a:stCxn id="44" idx="3"/>
            <a:endCxn id="24" idx="1"/>
          </p:cNvCxnSpPr>
          <p:nvPr/>
        </p:nvCxnSpPr>
        <p:spPr>
          <a:xfrm flipV="1">
            <a:off x="4244724" y="1991591"/>
            <a:ext cx="452181" cy="11047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矩形 56">
            <a:extLst>
              <a:ext uri="{FF2B5EF4-FFF2-40B4-BE49-F238E27FC236}">
                <a16:creationId xmlns:a16="http://schemas.microsoft.com/office/drawing/2014/main" id="{E25EC3EA-23C3-D6C3-CAFA-C090A4832D68}"/>
              </a:ext>
            </a:extLst>
          </p:cNvPr>
          <p:cNvSpPr/>
          <p:nvPr/>
        </p:nvSpPr>
        <p:spPr>
          <a:xfrm>
            <a:off x="6267101" y="1631592"/>
            <a:ext cx="1306285" cy="8708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正常测试图像</a:t>
            </a:r>
          </a:p>
        </p:txBody>
      </p:sp>
      <p:sp>
        <p:nvSpPr>
          <p:cNvPr id="58" name="矩形: 圆角 57">
            <a:extLst>
              <a:ext uri="{FF2B5EF4-FFF2-40B4-BE49-F238E27FC236}">
                <a16:creationId xmlns:a16="http://schemas.microsoft.com/office/drawing/2014/main" id="{031F8586-CC7D-7A3F-237C-66DC39B23477}"/>
              </a:ext>
            </a:extLst>
          </p:cNvPr>
          <p:cNvSpPr/>
          <p:nvPr/>
        </p:nvSpPr>
        <p:spPr>
          <a:xfrm>
            <a:off x="7874286" y="1865334"/>
            <a:ext cx="1031286" cy="403375"/>
          </a:xfrm>
          <a:prstGeom prst="roundRect">
            <a:avLst>
              <a:gd name="adj"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000" dirty="0"/>
              <a:t>预训练特征提取器</a:t>
            </a:r>
          </a:p>
        </p:txBody>
      </p:sp>
      <p:cxnSp>
        <p:nvCxnSpPr>
          <p:cNvPr id="59" name="连接符: 肘形 58">
            <a:extLst>
              <a:ext uri="{FF2B5EF4-FFF2-40B4-BE49-F238E27FC236}">
                <a16:creationId xmlns:a16="http://schemas.microsoft.com/office/drawing/2014/main" id="{0612BD2E-0BD1-DCF4-4051-451AADC726FF}"/>
              </a:ext>
            </a:extLst>
          </p:cNvPr>
          <p:cNvCxnSpPr>
            <a:stCxn id="57" idx="3"/>
            <a:endCxn id="58" idx="1"/>
          </p:cNvCxnSpPr>
          <p:nvPr/>
        </p:nvCxnSpPr>
        <p:spPr>
          <a:xfrm>
            <a:off x="7573386" y="2067021"/>
            <a:ext cx="300900"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3BDB7D41-5928-5962-1472-6DA5ED515B5F}"/>
              </a:ext>
            </a:extLst>
          </p:cNvPr>
          <p:cNvCxnSpPr>
            <a:cxnSpLocks/>
            <a:stCxn id="58" idx="3"/>
            <a:endCxn id="66" idx="1"/>
          </p:cNvCxnSpPr>
          <p:nvPr/>
        </p:nvCxnSpPr>
        <p:spPr>
          <a:xfrm>
            <a:off x="8905572" y="2067022"/>
            <a:ext cx="3380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1" name="组合 60">
            <a:extLst>
              <a:ext uri="{FF2B5EF4-FFF2-40B4-BE49-F238E27FC236}">
                <a16:creationId xmlns:a16="http://schemas.microsoft.com/office/drawing/2014/main" id="{C5589222-DC1C-7056-E9D4-24178ED4BA90}"/>
              </a:ext>
            </a:extLst>
          </p:cNvPr>
          <p:cNvGrpSpPr/>
          <p:nvPr/>
        </p:nvGrpSpPr>
        <p:grpSpPr>
          <a:xfrm>
            <a:off x="9243601" y="1707020"/>
            <a:ext cx="1138509" cy="720000"/>
            <a:chOff x="4249837" y="1909791"/>
            <a:chExt cx="1138509" cy="720000"/>
          </a:xfrm>
        </p:grpSpPr>
        <p:sp>
          <p:nvSpPr>
            <p:cNvPr id="62" name="矩形 61">
              <a:extLst>
                <a:ext uri="{FF2B5EF4-FFF2-40B4-BE49-F238E27FC236}">
                  <a16:creationId xmlns:a16="http://schemas.microsoft.com/office/drawing/2014/main" id="{18CBDF78-2C17-56FB-70B8-8B7DBFFC7CC2}"/>
                </a:ext>
              </a:extLst>
            </p:cNvPr>
            <p:cNvSpPr/>
            <p:nvPr/>
          </p:nvSpPr>
          <p:spPr>
            <a:xfrm>
              <a:off x="4249837" y="190979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a:extLst>
                <a:ext uri="{FF2B5EF4-FFF2-40B4-BE49-F238E27FC236}">
                  <a16:creationId xmlns:a16="http://schemas.microsoft.com/office/drawing/2014/main" id="{189054C0-CE3A-8962-5963-4F85E19E80FD}"/>
                </a:ext>
              </a:extLst>
            </p:cNvPr>
            <p:cNvSpPr/>
            <p:nvPr/>
          </p:nvSpPr>
          <p:spPr>
            <a:xfrm>
              <a:off x="4488348" y="190979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a:extLst>
                <a:ext uri="{FF2B5EF4-FFF2-40B4-BE49-F238E27FC236}">
                  <a16:creationId xmlns:a16="http://schemas.microsoft.com/office/drawing/2014/main" id="{5D2AA9AA-E6F9-FBED-72BF-2FCB4C821806}"/>
                </a:ext>
              </a:extLst>
            </p:cNvPr>
            <p:cNvSpPr/>
            <p:nvPr/>
          </p:nvSpPr>
          <p:spPr>
            <a:xfrm>
              <a:off x="4726859" y="1909791"/>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a:extLst>
                <a:ext uri="{FF2B5EF4-FFF2-40B4-BE49-F238E27FC236}">
                  <a16:creationId xmlns:a16="http://schemas.microsoft.com/office/drawing/2014/main" id="{464A480B-D748-888D-4F4F-B0D9BD471790}"/>
                </a:ext>
              </a:extLst>
            </p:cNvPr>
            <p:cNvSpPr/>
            <p:nvPr/>
          </p:nvSpPr>
          <p:spPr>
            <a:xfrm>
              <a:off x="4965370" y="190979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a:extLst>
                <a:ext uri="{FF2B5EF4-FFF2-40B4-BE49-F238E27FC236}">
                  <a16:creationId xmlns:a16="http://schemas.microsoft.com/office/drawing/2014/main" id="{DC1E72EB-3BE4-B468-1257-73D68DFFEB30}"/>
                </a:ext>
              </a:extLst>
            </p:cNvPr>
            <p:cNvSpPr/>
            <p:nvPr/>
          </p:nvSpPr>
          <p:spPr>
            <a:xfrm>
              <a:off x="4249837" y="217067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B4156074-951E-0097-078F-575A6CE1C769}"/>
                </a:ext>
              </a:extLst>
            </p:cNvPr>
            <p:cNvSpPr/>
            <p:nvPr/>
          </p:nvSpPr>
          <p:spPr>
            <a:xfrm>
              <a:off x="4488347" y="217067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a:extLst>
                <a:ext uri="{FF2B5EF4-FFF2-40B4-BE49-F238E27FC236}">
                  <a16:creationId xmlns:a16="http://schemas.microsoft.com/office/drawing/2014/main" id="{89344154-8E3D-49E3-769F-02E23D36E8BD}"/>
                </a:ext>
              </a:extLst>
            </p:cNvPr>
            <p:cNvSpPr/>
            <p:nvPr/>
          </p:nvSpPr>
          <p:spPr>
            <a:xfrm>
              <a:off x="4726858" y="217067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a:extLst>
                <a:ext uri="{FF2B5EF4-FFF2-40B4-BE49-F238E27FC236}">
                  <a16:creationId xmlns:a16="http://schemas.microsoft.com/office/drawing/2014/main" id="{CB5B7100-12FF-F8F4-BBA7-830B02CE9695}"/>
                </a:ext>
              </a:extLst>
            </p:cNvPr>
            <p:cNvSpPr/>
            <p:nvPr/>
          </p:nvSpPr>
          <p:spPr>
            <a:xfrm>
              <a:off x="4965369" y="2170674"/>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a:extLst>
                <a:ext uri="{FF2B5EF4-FFF2-40B4-BE49-F238E27FC236}">
                  <a16:creationId xmlns:a16="http://schemas.microsoft.com/office/drawing/2014/main" id="{A1CD59A1-3233-679D-69D4-EC727972E6A5}"/>
                </a:ext>
              </a:extLst>
            </p:cNvPr>
            <p:cNvSpPr/>
            <p:nvPr/>
          </p:nvSpPr>
          <p:spPr>
            <a:xfrm>
              <a:off x="4249837" y="243155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3B462B87-06D6-3D0C-56FA-567FA162D37C}"/>
                </a:ext>
              </a:extLst>
            </p:cNvPr>
            <p:cNvSpPr/>
            <p:nvPr/>
          </p:nvSpPr>
          <p:spPr>
            <a:xfrm>
              <a:off x="4488348" y="2431550"/>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5E6924D3-4E71-6C94-616D-F90266CA041C}"/>
                </a:ext>
              </a:extLst>
            </p:cNvPr>
            <p:cNvSpPr/>
            <p:nvPr/>
          </p:nvSpPr>
          <p:spPr>
            <a:xfrm>
              <a:off x="4726859" y="2431549"/>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a:extLst>
                <a:ext uri="{FF2B5EF4-FFF2-40B4-BE49-F238E27FC236}">
                  <a16:creationId xmlns:a16="http://schemas.microsoft.com/office/drawing/2014/main" id="{7BB2B05C-1270-0B16-88BA-6659A908FE17}"/>
                </a:ext>
              </a:extLst>
            </p:cNvPr>
            <p:cNvSpPr/>
            <p:nvPr/>
          </p:nvSpPr>
          <p:spPr>
            <a:xfrm>
              <a:off x="4965370" y="243155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a:extLst>
                <a:ext uri="{FF2B5EF4-FFF2-40B4-BE49-F238E27FC236}">
                  <a16:creationId xmlns:a16="http://schemas.microsoft.com/office/drawing/2014/main" id="{98E9ED05-92A7-F478-7971-0AAD184FAD3D}"/>
                </a:ext>
              </a:extLst>
            </p:cNvPr>
            <p:cNvSpPr/>
            <p:nvPr/>
          </p:nvSpPr>
          <p:spPr>
            <a:xfrm>
              <a:off x="5203879" y="1909791"/>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a:extLst>
                <a:ext uri="{FF2B5EF4-FFF2-40B4-BE49-F238E27FC236}">
                  <a16:creationId xmlns:a16="http://schemas.microsoft.com/office/drawing/2014/main" id="{35100EBA-BD11-2098-470A-AA5D9A13352A}"/>
                </a:ext>
              </a:extLst>
            </p:cNvPr>
            <p:cNvSpPr/>
            <p:nvPr/>
          </p:nvSpPr>
          <p:spPr>
            <a:xfrm>
              <a:off x="5203878" y="217067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a:extLst>
                <a:ext uri="{FF2B5EF4-FFF2-40B4-BE49-F238E27FC236}">
                  <a16:creationId xmlns:a16="http://schemas.microsoft.com/office/drawing/2014/main" id="{0CE677E6-5EAC-35DA-D700-97C99F10004A}"/>
                </a:ext>
              </a:extLst>
            </p:cNvPr>
            <p:cNvSpPr/>
            <p:nvPr/>
          </p:nvSpPr>
          <p:spPr>
            <a:xfrm>
              <a:off x="5203879" y="2431550"/>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7" name="矩形 76">
            <a:extLst>
              <a:ext uri="{FF2B5EF4-FFF2-40B4-BE49-F238E27FC236}">
                <a16:creationId xmlns:a16="http://schemas.microsoft.com/office/drawing/2014/main" id="{6FB7D2C1-B934-791F-D020-96F84C5802A0}"/>
              </a:ext>
            </a:extLst>
          </p:cNvPr>
          <p:cNvSpPr/>
          <p:nvPr/>
        </p:nvSpPr>
        <p:spPr>
          <a:xfrm>
            <a:off x="10834290" y="1707019"/>
            <a:ext cx="1218036" cy="7199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分类模块</a:t>
            </a:r>
            <a:br>
              <a:rPr lang="en-US" altLang="zh-CN" dirty="0"/>
            </a:br>
            <a:r>
              <a:rPr lang="zh-CN" altLang="en-US" dirty="0"/>
              <a:t>标签为</a:t>
            </a:r>
            <a:r>
              <a:rPr lang="en-US" altLang="zh-CN" dirty="0"/>
              <a:t>1</a:t>
            </a:r>
            <a:endParaRPr lang="zh-CN" altLang="en-US" dirty="0"/>
          </a:p>
        </p:txBody>
      </p:sp>
      <p:cxnSp>
        <p:nvCxnSpPr>
          <p:cNvPr id="78" name="连接符: 肘形 77">
            <a:extLst>
              <a:ext uri="{FF2B5EF4-FFF2-40B4-BE49-F238E27FC236}">
                <a16:creationId xmlns:a16="http://schemas.microsoft.com/office/drawing/2014/main" id="{3A8635A0-DE00-A310-5D8F-80D9710E255C}"/>
              </a:ext>
            </a:extLst>
          </p:cNvPr>
          <p:cNvCxnSpPr>
            <a:cxnSpLocks/>
            <a:stCxn id="75" idx="3"/>
            <a:endCxn id="77" idx="1"/>
          </p:cNvCxnSpPr>
          <p:nvPr/>
        </p:nvCxnSpPr>
        <p:spPr>
          <a:xfrm flipV="1">
            <a:off x="10382109" y="2067018"/>
            <a:ext cx="452181" cy="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矩形 78">
            <a:extLst>
              <a:ext uri="{FF2B5EF4-FFF2-40B4-BE49-F238E27FC236}">
                <a16:creationId xmlns:a16="http://schemas.microsoft.com/office/drawing/2014/main" id="{92C14C51-33A4-7AC0-7D61-C9D19CD12882}"/>
              </a:ext>
            </a:extLst>
          </p:cNvPr>
          <p:cNvSpPr/>
          <p:nvPr/>
        </p:nvSpPr>
        <p:spPr>
          <a:xfrm>
            <a:off x="6267101" y="2736374"/>
            <a:ext cx="1306285" cy="8708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异常测试图像</a:t>
            </a:r>
          </a:p>
        </p:txBody>
      </p:sp>
      <p:sp>
        <p:nvSpPr>
          <p:cNvPr id="80" name="矩形: 圆角 79">
            <a:extLst>
              <a:ext uri="{FF2B5EF4-FFF2-40B4-BE49-F238E27FC236}">
                <a16:creationId xmlns:a16="http://schemas.microsoft.com/office/drawing/2014/main" id="{1508FE32-C43D-3BD9-33CE-939D8C045FBE}"/>
              </a:ext>
            </a:extLst>
          </p:cNvPr>
          <p:cNvSpPr/>
          <p:nvPr/>
        </p:nvSpPr>
        <p:spPr>
          <a:xfrm>
            <a:off x="7874286" y="2970116"/>
            <a:ext cx="1031286" cy="403375"/>
          </a:xfrm>
          <a:prstGeom prst="roundRect">
            <a:avLst>
              <a:gd name="adj"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000" dirty="0"/>
              <a:t>预训练特征提取器</a:t>
            </a:r>
          </a:p>
        </p:txBody>
      </p:sp>
      <p:cxnSp>
        <p:nvCxnSpPr>
          <p:cNvPr id="81" name="连接符: 肘形 80">
            <a:extLst>
              <a:ext uri="{FF2B5EF4-FFF2-40B4-BE49-F238E27FC236}">
                <a16:creationId xmlns:a16="http://schemas.microsoft.com/office/drawing/2014/main" id="{F3C30DA7-B090-8B8E-A712-A5CF05754E18}"/>
              </a:ext>
            </a:extLst>
          </p:cNvPr>
          <p:cNvCxnSpPr>
            <a:stCxn id="79" idx="3"/>
            <a:endCxn id="80" idx="1"/>
          </p:cNvCxnSpPr>
          <p:nvPr/>
        </p:nvCxnSpPr>
        <p:spPr>
          <a:xfrm>
            <a:off x="7573386" y="3171803"/>
            <a:ext cx="300900"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a:extLst>
              <a:ext uri="{FF2B5EF4-FFF2-40B4-BE49-F238E27FC236}">
                <a16:creationId xmlns:a16="http://schemas.microsoft.com/office/drawing/2014/main" id="{4138105A-9B69-72AA-276B-A4F92A087D62}"/>
              </a:ext>
            </a:extLst>
          </p:cNvPr>
          <p:cNvCxnSpPr>
            <a:cxnSpLocks/>
            <a:stCxn id="80" idx="3"/>
            <a:endCxn id="88" idx="1"/>
          </p:cNvCxnSpPr>
          <p:nvPr/>
        </p:nvCxnSpPr>
        <p:spPr>
          <a:xfrm>
            <a:off x="8905572" y="3171804"/>
            <a:ext cx="3380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3" name="组合 82">
            <a:extLst>
              <a:ext uri="{FF2B5EF4-FFF2-40B4-BE49-F238E27FC236}">
                <a16:creationId xmlns:a16="http://schemas.microsoft.com/office/drawing/2014/main" id="{69927646-93BF-CD9F-7CB0-5562FB16F0B5}"/>
              </a:ext>
            </a:extLst>
          </p:cNvPr>
          <p:cNvGrpSpPr/>
          <p:nvPr/>
        </p:nvGrpSpPr>
        <p:grpSpPr>
          <a:xfrm>
            <a:off x="9243601" y="2811802"/>
            <a:ext cx="1138509" cy="720000"/>
            <a:chOff x="4249837" y="1909791"/>
            <a:chExt cx="1138509" cy="720000"/>
          </a:xfrm>
        </p:grpSpPr>
        <p:sp>
          <p:nvSpPr>
            <p:cNvPr id="84" name="矩形 83">
              <a:extLst>
                <a:ext uri="{FF2B5EF4-FFF2-40B4-BE49-F238E27FC236}">
                  <a16:creationId xmlns:a16="http://schemas.microsoft.com/office/drawing/2014/main" id="{5D3DCEA9-837C-BA6D-26A3-1D6DB8EDD761}"/>
                </a:ext>
              </a:extLst>
            </p:cNvPr>
            <p:cNvSpPr/>
            <p:nvPr/>
          </p:nvSpPr>
          <p:spPr>
            <a:xfrm>
              <a:off x="4249837" y="190979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a:extLst>
                <a:ext uri="{FF2B5EF4-FFF2-40B4-BE49-F238E27FC236}">
                  <a16:creationId xmlns:a16="http://schemas.microsoft.com/office/drawing/2014/main" id="{0FA6A4C8-6223-E4FD-4759-4ABC2142A968}"/>
                </a:ext>
              </a:extLst>
            </p:cNvPr>
            <p:cNvSpPr/>
            <p:nvPr/>
          </p:nvSpPr>
          <p:spPr>
            <a:xfrm>
              <a:off x="4488348" y="190979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a:extLst>
                <a:ext uri="{FF2B5EF4-FFF2-40B4-BE49-F238E27FC236}">
                  <a16:creationId xmlns:a16="http://schemas.microsoft.com/office/drawing/2014/main" id="{70A71411-CC2A-E454-5781-D84C16FDD9E7}"/>
                </a:ext>
              </a:extLst>
            </p:cNvPr>
            <p:cNvSpPr/>
            <p:nvPr/>
          </p:nvSpPr>
          <p:spPr>
            <a:xfrm>
              <a:off x="4726859" y="1909791"/>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a:extLst>
                <a:ext uri="{FF2B5EF4-FFF2-40B4-BE49-F238E27FC236}">
                  <a16:creationId xmlns:a16="http://schemas.microsoft.com/office/drawing/2014/main" id="{D7B503C4-A56E-80C0-1E7C-5A75BF280016}"/>
                </a:ext>
              </a:extLst>
            </p:cNvPr>
            <p:cNvSpPr/>
            <p:nvPr/>
          </p:nvSpPr>
          <p:spPr>
            <a:xfrm>
              <a:off x="4965370" y="190979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a:extLst>
                <a:ext uri="{FF2B5EF4-FFF2-40B4-BE49-F238E27FC236}">
                  <a16:creationId xmlns:a16="http://schemas.microsoft.com/office/drawing/2014/main" id="{6E04E497-C340-321E-0744-A1F7C9AFC955}"/>
                </a:ext>
              </a:extLst>
            </p:cNvPr>
            <p:cNvSpPr/>
            <p:nvPr/>
          </p:nvSpPr>
          <p:spPr>
            <a:xfrm>
              <a:off x="4249837" y="217067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a:extLst>
                <a:ext uri="{FF2B5EF4-FFF2-40B4-BE49-F238E27FC236}">
                  <a16:creationId xmlns:a16="http://schemas.microsoft.com/office/drawing/2014/main" id="{BE4BA99E-92CB-8267-508C-71921453B20D}"/>
                </a:ext>
              </a:extLst>
            </p:cNvPr>
            <p:cNvSpPr/>
            <p:nvPr/>
          </p:nvSpPr>
          <p:spPr>
            <a:xfrm>
              <a:off x="4488347" y="217067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a:extLst>
                <a:ext uri="{FF2B5EF4-FFF2-40B4-BE49-F238E27FC236}">
                  <a16:creationId xmlns:a16="http://schemas.microsoft.com/office/drawing/2014/main" id="{ABA08A0C-699F-1E67-13BA-5A4342D38DEE}"/>
                </a:ext>
              </a:extLst>
            </p:cNvPr>
            <p:cNvSpPr/>
            <p:nvPr/>
          </p:nvSpPr>
          <p:spPr>
            <a:xfrm>
              <a:off x="4726858" y="217067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a:extLst>
                <a:ext uri="{FF2B5EF4-FFF2-40B4-BE49-F238E27FC236}">
                  <a16:creationId xmlns:a16="http://schemas.microsoft.com/office/drawing/2014/main" id="{66988DE6-0121-AE2B-EFD9-88800B909EB2}"/>
                </a:ext>
              </a:extLst>
            </p:cNvPr>
            <p:cNvSpPr/>
            <p:nvPr/>
          </p:nvSpPr>
          <p:spPr>
            <a:xfrm>
              <a:off x="4965369" y="2170674"/>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a:extLst>
                <a:ext uri="{FF2B5EF4-FFF2-40B4-BE49-F238E27FC236}">
                  <a16:creationId xmlns:a16="http://schemas.microsoft.com/office/drawing/2014/main" id="{4B4E1AF6-D615-E057-107F-5B3E75F11A42}"/>
                </a:ext>
              </a:extLst>
            </p:cNvPr>
            <p:cNvSpPr/>
            <p:nvPr/>
          </p:nvSpPr>
          <p:spPr>
            <a:xfrm>
              <a:off x="4249837" y="243155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a:extLst>
                <a:ext uri="{FF2B5EF4-FFF2-40B4-BE49-F238E27FC236}">
                  <a16:creationId xmlns:a16="http://schemas.microsoft.com/office/drawing/2014/main" id="{914B1275-72F7-1F25-B948-2276D25BAC35}"/>
                </a:ext>
              </a:extLst>
            </p:cNvPr>
            <p:cNvSpPr/>
            <p:nvPr/>
          </p:nvSpPr>
          <p:spPr>
            <a:xfrm>
              <a:off x="4488348" y="2431550"/>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a:extLst>
                <a:ext uri="{FF2B5EF4-FFF2-40B4-BE49-F238E27FC236}">
                  <a16:creationId xmlns:a16="http://schemas.microsoft.com/office/drawing/2014/main" id="{58320C81-E659-3A44-222C-882B19613E4D}"/>
                </a:ext>
              </a:extLst>
            </p:cNvPr>
            <p:cNvSpPr/>
            <p:nvPr/>
          </p:nvSpPr>
          <p:spPr>
            <a:xfrm>
              <a:off x="4726859" y="2431549"/>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a:extLst>
                <a:ext uri="{FF2B5EF4-FFF2-40B4-BE49-F238E27FC236}">
                  <a16:creationId xmlns:a16="http://schemas.microsoft.com/office/drawing/2014/main" id="{5F82AA64-6E1D-98D1-F6B7-436BE88E21CB}"/>
                </a:ext>
              </a:extLst>
            </p:cNvPr>
            <p:cNvSpPr/>
            <p:nvPr/>
          </p:nvSpPr>
          <p:spPr>
            <a:xfrm>
              <a:off x="4965370" y="243155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a:extLst>
                <a:ext uri="{FF2B5EF4-FFF2-40B4-BE49-F238E27FC236}">
                  <a16:creationId xmlns:a16="http://schemas.microsoft.com/office/drawing/2014/main" id="{4B513F2A-B8B2-FCB3-9AA2-5DF971C99529}"/>
                </a:ext>
              </a:extLst>
            </p:cNvPr>
            <p:cNvSpPr/>
            <p:nvPr/>
          </p:nvSpPr>
          <p:spPr>
            <a:xfrm>
              <a:off x="5203879" y="1909791"/>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a:extLst>
                <a:ext uri="{FF2B5EF4-FFF2-40B4-BE49-F238E27FC236}">
                  <a16:creationId xmlns:a16="http://schemas.microsoft.com/office/drawing/2014/main" id="{CFA472CD-CC98-44BB-2DDD-09F226A0AD6D}"/>
                </a:ext>
              </a:extLst>
            </p:cNvPr>
            <p:cNvSpPr/>
            <p:nvPr/>
          </p:nvSpPr>
          <p:spPr>
            <a:xfrm>
              <a:off x="5203878" y="217067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a:extLst>
                <a:ext uri="{FF2B5EF4-FFF2-40B4-BE49-F238E27FC236}">
                  <a16:creationId xmlns:a16="http://schemas.microsoft.com/office/drawing/2014/main" id="{6AC394FA-4B35-9069-D20A-24FF572CE9B2}"/>
                </a:ext>
              </a:extLst>
            </p:cNvPr>
            <p:cNvSpPr/>
            <p:nvPr/>
          </p:nvSpPr>
          <p:spPr>
            <a:xfrm>
              <a:off x="5203879" y="2431550"/>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99" name="连接符: 肘形 98">
            <a:extLst>
              <a:ext uri="{FF2B5EF4-FFF2-40B4-BE49-F238E27FC236}">
                <a16:creationId xmlns:a16="http://schemas.microsoft.com/office/drawing/2014/main" id="{0CAC8448-7994-BE28-8ECB-F0DA77FA8F6A}"/>
              </a:ext>
            </a:extLst>
          </p:cNvPr>
          <p:cNvCxnSpPr>
            <a:cxnSpLocks/>
            <a:stCxn id="97" idx="3"/>
            <a:endCxn id="77" idx="1"/>
          </p:cNvCxnSpPr>
          <p:nvPr/>
        </p:nvCxnSpPr>
        <p:spPr>
          <a:xfrm flipV="1">
            <a:off x="10382109" y="2067018"/>
            <a:ext cx="452181" cy="11047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矩形 99">
            <a:extLst>
              <a:ext uri="{FF2B5EF4-FFF2-40B4-BE49-F238E27FC236}">
                <a16:creationId xmlns:a16="http://schemas.microsoft.com/office/drawing/2014/main" id="{1706F3C7-11AD-E644-2CA2-95EBCD26FA56}"/>
              </a:ext>
            </a:extLst>
          </p:cNvPr>
          <p:cNvSpPr/>
          <p:nvPr/>
        </p:nvSpPr>
        <p:spPr>
          <a:xfrm>
            <a:off x="164461" y="4556535"/>
            <a:ext cx="1306285" cy="8708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正常训练图像</a:t>
            </a:r>
          </a:p>
        </p:txBody>
      </p:sp>
      <p:sp>
        <p:nvSpPr>
          <p:cNvPr id="101" name="矩形: 圆角 100">
            <a:extLst>
              <a:ext uri="{FF2B5EF4-FFF2-40B4-BE49-F238E27FC236}">
                <a16:creationId xmlns:a16="http://schemas.microsoft.com/office/drawing/2014/main" id="{624BF9D1-42AC-4EBB-372E-8FD01C183536}"/>
              </a:ext>
            </a:extLst>
          </p:cNvPr>
          <p:cNvSpPr/>
          <p:nvPr/>
        </p:nvSpPr>
        <p:spPr>
          <a:xfrm>
            <a:off x="1771646" y="4790277"/>
            <a:ext cx="1031286" cy="403375"/>
          </a:xfrm>
          <a:prstGeom prst="roundRect">
            <a:avLst>
              <a:gd name="adj"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000" dirty="0"/>
              <a:t>预训练特征提取器</a:t>
            </a:r>
          </a:p>
        </p:txBody>
      </p:sp>
      <p:cxnSp>
        <p:nvCxnSpPr>
          <p:cNvPr id="102" name="连接符: 肘形 101">
            <a:extLst>
              <a:ext uri="{FF2B5EF4-FFF2-40B4-BE49-F238E27FC236}">
                <a16:creationId xmlns:a16="http://schemas.microsoft.com/office/drawing/2014/main" id="{361D34CC-D8C0-8F59-2EB5-BC42FDFD17B9}"/>
              </a:ext>
            </a:extLst>
          </p:cNvPr>
          <p:cNvCxnSpPr>
            <a:stCxn id="100" idx="3"/>
            <a:endCxn id="101" idx="1"/>
          </p:cNvCxnSpPr>
          <p:nvPr/>
        </p:nvCxnSpPr>
        <p:spPr>
          <a:xfrm>
            <a:off x="1470746" y="4991964"/>
            <a:ext cx="300900"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a:extLst>
              <a:ext uri="{FF2B5EF4-FFF2-40B4-BE49-F238E27FC236}">
                <a16:creationId xmlns:a16="http://schemas.microsoft.com/office/drawing/2014/main" id="{4CFD71B3-F9A5-3926-2B04-3D4C3B0F0742}"/>
              </a:ext>
            </a:extLst>
          </p:cNvPr>
          <p:cNvCxnSpPr>
            <a:cxnSpLocks/>
            <a:stCxn id="101" idx="3"/>
            <a:endCxn id="109" idx="1"/>
          </p:cNvCxnSpPr>
          <p:nvPr/>
        </p:nvCxnSpPr>
        <p:spPr>
          <a:xfrm>
            <a:off x="2802932" y="4991965"/>
            <a:ext cx="3380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4" name="组合 103">
            <a:extLst>
              <a:ext uri="{FF2B5EF4-FFF2-40B4-BE49-F238E27FC236}">
                <a16:creationId xmlns:a16="http://schemas.microsoft.com/office/drawing/2014/main" id="{7CFBCC9C-5701-0AB0-0D14-658FBDCFFC85}"/>
              </a:ext>
            </a:extLst>
          </p:cNvPr>
          <p:cNvGrpSpPr/>
          <p:nvPr/>
        </p:nvGrpSpPr>
        <p:grpSpPr>
          <a:xfrm>
            <a:off x="3140961" y="4631963"/>
            <a:ext cx="1138509" cy="720000"/>
            <a:chOff x="4249837" y="1909791"/>
            <a:chExt cx="1138509" cy="720000"/>
          </a:xfrm>
        </p:grpSpPr>
        <p:sp>
          <p:nvSpPr>
            <p:cNvPr id="105" name="矩形 104">
              <a:extLst>
                <a:ext uri="{FF2B5EF4-FFF2-40B4-BE49-F238E27FC236}">
                  <a16:creationId xmlns:a16="http://schemas.microsoft.com/office/drawing/2014/main" id="{F75342D3-DF98-52F2-0396-50FB2921A6F9}"/>
                </a:ext>
              </a:extLst>
            </p:cNvPr>
            <p:cNvSpPr/>
            <p:nvPr/>
          </p:nvSpPr>
          <p:spPr>
            <a:xfrm>
              <a:off x="4249837" y="190979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a:extLst>
                <a:ext uri="{FF2B5EF4-FFF2-40B4-BE49-F238E27FC236}">
                  <a16:creationId xmlns:a16="http://schemas.microsoft.com/office/drawing/2014/main" id="{DCC7876B-151D-3735-397C-AAAC35F22AB4}"/>
                </a:ext>
              </a:extLst>
            </p:cNvPr>
            <p:cNvSpPr/>
            <p:nvPr/>
          </p:nvSpPr>
          <p:spPr>
            <a:xfrm>
              <a:off x="4488348" y="190979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a:extLst>
                <a:ext uri="{FF2B5EF4-FFF2-40B4-BE49-F238E27FC236}">
                  <a16:creationId xmlns:a16="http://schemas.microsoft.com/office/drawing/2014/main" id="{B9CB639C-C9DD-DB4D-256E-4936194CE612}"/>
                </a:ext>
              </a:extLst>
            </p:cNvPr>
            <p:cNvSpPr/>
            <p:nvPr/>
          </p:nvSpPr>
          <p:spPr>
            <a:xfrm>
              <a:off x="4726859" y="1909791"/>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a:extLst>
                <a:ext uri="{FF2B5EF4-FFF2-40B4-BE49-F238E27FC236}">
                  <a16:creationId xmlns:a16="http://schemas.microsoft.com/office/drawing/2014/main" id="{BEA671CB-E223-C096-0A14-9CD9B7F5D007}"/>
                </a:ext>
              </a:extLst>
            </p:cNvPr>
            <p:cNvSpPr/>
            <p:nvPr/>
          </p:nvSpPr>
          <p:spPr>
            <a:xfrm>
              <a:off x="4965370" y="190979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a:extLst>
                <a:ext uri="{FF2B5EF4-FFF2-40B4-BE49-F238E27FC236}">
                  <a16:creationId xmlns:a16="http://schemas.microsoft.com/office/drawing/2014/main" id="{DDF7A4E9-A162-772E-6AE0-07E514E9A8A2}"/>
                </a:ext>
              </a:extLst>
            </p:cNvPr>
            <p:cNvSpPr/>
            <p:nvPr/>
          </p:nvSpPr>
          <p:spPr>
            <a:xfrm>
              <a:off x="4249837" y="217067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109">
              <a:extLst>
                <a:ext uri="{FF2B5EF4-FFF2-40B4-BE49-F238E27FC236}">
                  <a16:creationId xmlns:a16="http://schemas.microsoft.com/office/drawing/2014/main" id="{DA7D690E-5EE9-22FB-44EA-3BC7A5BAF1FE}"/>
                </a:ext>
              </a:extLst>
            </p:cNvPr>
            <p:cNvSpPr/>
            <p:nvPr/>
          </p:nvSpPr>
          <p:spPr>
            <a:xfrm>
              <a:off x="4488347" y="217067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a:extLst>
                <a:ext uri="{FF2B5EF4-FFF2-40B4-BE49-F238E27FC236}">
                  <a16:creationId xmlns:a16="http://schemas.microsoft.com/office/drawing/2014/main" id="{0D31A8FD-ABCF-9598-5872-05F6BF599577}"/>
                </a:ext>
              </a:extLst>
            </p:cNvPr>
            <p:cNvSpPr/>
            <p:nvPr/>
          </p:nvSpPr>
          <p:spPr>
            <a:xfrm>
              <a:off x="4726858" y="217067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111">
              <a:extLst>
                <a:ext uri="{FF2B5EF4-FFF2-40B4-BE49-F238E27FC236}">
                  <a16:creationId xmlns:a16="http://schemas.microsoft.com/office/drawing/2014/main" id="{B44640FF-AB77-DC7A-7E29-171ECFFA001A}"/>
                </a:ext>
              </a:extLst>
            </p:cNvPr>
            <p:cNvSpPr/>
            <p:nvPr/>
          </p:nvSpPr>
          <p:spPr>
            <a:xfrm>
              <a:off x="4965369" y="2170674"/>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112">
              <a:extLst>
                <a:ext uri="{FF2B5EF4-FFF2-40B4-BE49-F238E27FC236}">
                  <a16:creationId xmlns:a16="http://schemas.microsoft.com/office/drawing/2014/main" id="{CE25E13F-33EA-5941-4365-F8FDFB0C1885}"/>
                </a:ext>
              </a:extLst>
            </p:cNvPr>
            <p:cNvSpPr/>
            <p:nvPr/>
          </p:nvSpPr>
          <p:spPr>
            <a:xfrm>
              <a:off x="4249837" y="243155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113">
              <a:extLst>
                <a:ext uri="{FF2B5EF4-FFF2-40B4-BE49-F238E27FC236}">
                  <a16:creationId xmlns:a16="http://schemas.microsoft.com/office/drawing/2014/main" id="{651B49D3-CE76-3E48-703B-1FBE0F4C83DF}"/>
                </a:ext>
              </a:extLst>
            </p:cNvPr>
            <p:cNvSpPr/>
            <p:nvPr/>
          </p:nvSpPr>
          <p:spPr>
            <a:xfrm>
              <a:off x="4488348" y="2431550"/>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a:extLst>
                <a:ext uri="{FF2B5EF4-FFF2-40B4-BE49-F238E27FC236}">
                  <a16:creationId xmlns:a16="http://schemas.microsoft.com/office/drawing/2014/main" id="{C5832CC6-8D86-A1CA-C7AC-30BCC976606D}"/>
                </a:ext>
              </a:extLst>
            </p:cNvPr>
            <p:cNvSpPr/>
            <p:nvPr/>
          </p:nvSpPr>
          <p:spPr>
            <a:xfrm>
              <a:off x="4726859" y="2431549"/>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矩形 115">
              <a:extLst>
                <a:ext uri="{FF2B5EF4-FFF2-40B4-BE49-F238E27FC236}">
                  <a16:creationId xmlns:a16="http://schemas.microsoft.com/office/drawing/2014/main" id="{F8D68E36-D4E0-79B1-309E-D03702D4AC02}"/>
                </a:ext>
              </a:extLst>
            </p:cNvPr>
            <p:cNvSpPr/>
            <p:nvPr/>
          </p:nvSpPr>
          <p:spPr>
            <a:xfrm>
              <a:off x="4965370" y="243155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矩形 116">
              <a:extLst>
                <a:ext uri="{FF2B5EF4-FFF2-40B4-BE49-F238E27FC236}">
                  <a16:creationId xmlns:a16="http://schemas.microsoft.com/office/drawing/2014/main" id="{BE0F16AF-F653-31CD-B1A0-F3DE3C222D34}"/>
                </a:ext>
              </a:extLst>
            </p:cNvPr>
            <p:cNvSpPr/>
            <p:nvPr/>
          </p:nvSpPr>
          <p:spPr>
            <a:xfrm>
              <a:off x="5203879" y="1909791"/>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a:extLst>
                <a:ext uri="{FF2B5EF4-FFF2-40B4-BE49-F238E27FC236}">
                  <a16:creationId xmlns:a16="http://schemas.microsoft.com/office/drawing/2014/main" id="{C272D7CA-FA39-408B-BF78-F9AD04BC3BB6}"/>
                </a:ext>
              </a:extLst>
            </p:cNvPr>
            <p:cNvSpPr/>
            <p:nvPr/>
          </p:nvSpPr>
          <p:spPr>
            <a:xfrm>
              <a:off x="5203878" y="217067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a:extLst>
                <a:ext uri="{FF2B5EF4-FFF2-40B4-BE49-F238E27FC236}">
                  <a16:creationId xmlns:a16="http://schemas.microsoft.com/office/drawing/2014/main" id="{1C8D821A-779E-12F2-0B16-D318EE6D6E37}"/>
                </a:ext>
              </a:extLst>
            </p:cNvPr>
            <p:cNvSpPr/>
            <p:nvPr/>
          </p:nvSpPr>
          <p:spPr>
            <a:xfrm>
              <a:off x="5203879" y="2431550"/>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0" name="矩形 119">
            <a:extLst>
              <a:ext uri="{FF2B5EF4-FFF2-40B4-BE49-F238E27FC236}">
                <a16:creationId xmlns:a16="http://schemas.microsoft.com/office/drawing/2014/main" id="{46F7F045-950A-9CE7-AE47-19A185DD6C2C}"/>
              </a:ext>
            </a:extLst>
          </p:cNvPr>
          <p:cNvSpPr/>
          <p:nvPr/>
        </p:nvSpPr>
        <p:spPr>
          <a:xfrm>
            <a:off x="4731650" y="4631962"/>
            <a:ext cx="1218036" cy="7199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分类模块</a:t>
            </a:r>
            <a:br>
              <a:rPr lang="en-US" altLang="zh-CN" dirty="0"/>
            </a:br>
            <a:r>
              <a:rPr lang="zh-CN" altLang="en-US" dirty="0"/>
              <a:t>标签为</a:t>
            </a:r>
            <a:r>
              <a:rPr lang="en-US" altLang="zh-CN" dirty="0"/>
              <a:t>1</a:t>
            </a:r>
            <a:endParaRPr lang="zh-CN" altLang="en-US" dirty="0"/>
          </a:p>
        </p:txBody>
      </p:sp>
      <p:cxnSp>
        <p:nvCxnSpPr>
          <p:cNvPr id="121" name="连接符: 肘形 120">
            <a:extLst>
              <a:ext uri="{FF2B5EF4-FFF2-40B4-BE49-F238E27FC236}">
                <a16:creationId xmlns:a16="http://schemas.microsoft.com/office/drawing/2014/main" id="{CDAFBF21-8C4A-2807-8780-345ED6CBBC84}"/>
              </a:ext>
            </a:extLst>
          </p:cNvPr>
          <p:cNvCxnSpPr>
            <a:cxnSpLocks/>
            <a:stCxn id="118" idx="3"/>
            <a:endCxn id="120" idx="1"/>
          </p:cNvCxnSpPr>
          <p:nvPr/>
        </p:nvCxnSpPr>
        <p:spPr>
          <a:xfrm flipV="1">
            <a:off x="4279469" y="4991961"/>
            <a:ext cx="452181" cy="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2" name="矩形 121">
            <a:extLst>
              <a:ext uri="{FF2B5EF4-FFF2-40B4-BE49-F238E27FC236}">
                <a16:creationId xmlns:a16="http://schemas.microsoft.com/office/drawing/2014/main" id="{559BD96B-1F3D-38AB-1BBE-6F78C9E1DFEA}"/>
              </a:ext>
            </a:extLst>
          </p:cNvPr>
          <p:cNvSpPr/>
          <p:nvPr/>
        </p:nvSpPr>
        <p:spPr>
          <a:xfrm>
            <a:off x="164461" y="5661317"/>
            <a:ext cx="1306285" cy="87085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zh-CN" altLang="en-US" dirty="0"/>
              <a:t>异常训练图像</a:t>
            </a:r>
          </a:p>
        </p:txBody>
      </p:sp>
      <p:sp>
        <p:nvSpPr>
          <p:cNvPr id="123" name="矩形: 圆角 122">
            <a:extLst>
              <a:ext uri="{FF2B5EF4-FFF2-40B4-BE49-F238E27FC236}">
                <a16:creationId xmlns:a16="http://schemas.microsoft.com/office/drawing/2014/main" id="{845B2036-2E3C-A8C2-EB7D-1E66340BB448}"/>
              </a:ext>
            </a:extLst>
          </p:cNvPr>
          <p:cNvSpPr/>
          <p:nvPr/>
        </p:nvSpPr>
        <p:spPr>
          <a:xfrm>
            <a:off x="1771646" y="5895059"/>
            <a:ext cx="1031286" cy="403375"/>
          </a:xfrm>
          <a:prstGeom prst="roundRect">
            <a:avLst>
              <a:gd name="adj"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000" dirty="0"/>
              <a:t>预训练特征提取器</a:t>
            </a:r>
          </a:p>
        </p:txBody>
      </p:sp>
      <p:cxnSp>
        <p:nvCxnSpPr>
          <p:cNvPr id="124" name="连接符: 肘形 123">
            <a:extLst>
              <a:ext uri="{FF2B5EF4-FFF2-40B4-BE49-F238E27FC236}">
                <a16:creationId xmlns:a16="http://schemas.microsoft.com/office/drawing/2014/main" id="{93049F0D-F79B-3470-9A3A-95D4CA10DAFB}"/>
              </a:ext>
            </a:extLst>
          </p:cNvPr>
          <p:cNvCxnSpPr>
            <a:stCxn id="122" idx="3"/>
            <a:endCxn id="123" idx="1"/>
          </p:cNvCxnSpPr>
          <p:nvPr/>
        </p:nvCxnSpPr>
        <p:spPr>
          <a:xfrm>
            <a:off x="1470746" y="6096746"/>
            <a:ext cx="300900"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a:extLst>
              <a:ext uri="{FF2B5EF4-FFF2-40B4-BE49-F238E27FC236}">
                <a16:creationId xmlns:a16="http://schemas.microsoft.com/office/drawing/2014/main" id="{D56B10B5-958E-29E9-52F3-9AA843512769}"/>
              </a:ext>
            </a:extLst>
          </p:cNvPr>
          <p:cNvCxnSpPr>
            <a:cxnSpLocks/>
            <a:stCxn id="123" idx="3"/>
            <a:endCxn id="131" idx="1"/>
          </p:cNvCxnSpPr>
          <p:nvPr/>
        </p:nvCxnSpPr>
        <p:spPr>
          <a:xfrm>
            <a:off x="2802932" y="6096747"/>
            <a:ext cx="3380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26" name="组合 125">
            <a:extLst>
              <a:ext uri="{FF2B5EF4-FFF2-40B4-BE49-F238E27FC236}">
                <a16:creationId xmlns:a16="http://schemas.microsoft.com/office/drawing/2014/main" id="{6E317093-30C3-9E50-155C-D2290ADB12FC}"/>
              </a:ext>
            </a:extLst>
          </p:cNvPr>
          <p:cNvGrpSpPr/>
          <p:nvPr/>
        </p:nvGrpSpPr>
        <p:grpSpPr>
          <a:xfrm>
            <a:off x="3140961" y="5736745"/>
            <a:ext cx="1138509" cy="720000"/>
            <a:chOff x="4249837" y="1909791"/>
            <a:chExt cx="1138509" cy="720000"/>
          </a:xfrm>
        </p:grpSpPr>
        <p:sp>
          <p:nvSpPr>
            <p:cNvPr id="127" name="矩形 126">
              <a:extLst>
                <a:ext uri="{FF2B5EF4-FFF2-40B4-BE49-F238E27FC236}">
                  <a16:creationId xmlns:a16="http://schemas.microsoft.com/office/drawing/2014/main" id="{0A294EE7-2EAC-06EB-D255-E2379DC9FCD6}"/>
                </a:ext>
              </a:extLst>
            </p:cNvPr>
            <p:cNvSpPr/>
            <p:nvPr/>
          </p:nvSpPr>
          <p:spPr>
            <a:xfrm>
              <a:off x="4249837" y="190979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矩形 127">
              <a:extLst>
                <a:ext uri="{FF2B5EF4-FFF2-40B4-BE49-F238E27FC236}">
                  <a16:creationId xmlns:a16="http://schemas.microsoft.com/office/drawing/2014/main" id="{FC2759F5-D942-FC42-006E-B5F77A3857C0}"/>
                </a:ext>
              </a:extLst>
            </p:cNvPr>
            <p:cNvSpPr/>
            <p:nvPr/>
          </p:nvSpPr>
          <p:spPr>
            <a:xfrm>
              <a:off x="4488348" y="190979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28">
              <a:extLst>
                <a:ext uri="{FF2B5EF4-FFF2-40B4-BE49-F238E27FC236}">
                  <a16:creationId xmlns:a16="http://schemas.microsoft.com/office/drawing/2014/main" id="{5F68FB47-ABF7-A428-026A-74E14677C515}"/>
                </a:ext>
              </a:extLst>
            </p:cNvPr>
            <p:cNvSpPr/>
            <p:nvPr/>
          </p:nvSpPr>
          <p:spPr>
            <a:xfrm>
              <a:off x="4726859" y="1909791"/>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a:extLst>
                <a:ext uri="{FF2B5EF4-FFF2-40B4-BE49-F238E27FC236}">
                  <a16:creationId xmlns:a16="http://schemas.microsoft.com/office/drawing/2014/main" id="{4A8222AE-2D97-C36C-5290-8F8486722851}"/>
                </a:ext>
              </a:extLst>
            </p:cNvPr>
            <p:cNvSpPr/>
            <p:nvPr/>
          </p:nvSpPr>
          <p:spPr>
            <a:xfrm>
              <a:off x="4965370" y="190979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a:extLst>
                <a:ext uri="{FF2B5EF4-FFF2-40B4-BE49-F238E27FC236}">
                  <a16:creationId xmlns:a16="http://schemas.microsoft.com/office/drawing/2014/main" id="{23FB0DD2-1FC2-A340-0BC9-D63F6FA006C8}"/>
                </a:ext>
              </a:extLst>
            </p:cNvPr>
            <p:cNvSpPr/>
            <p:nvPr/>
          </p:nvSpPr>
          <p:spPr>
            <a:xfrm>
              <a:off x="4249837" y="217067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矩形 131">
              <a:extLst>
                <a:ext uri="{FF2B5EF4-FFF2-40B4-BE49-F238E27FC236}">
                  <a16:creationId xmlns:a16="http://schemas.microsoft.com/office/drawing/2014/main" id="{AF017AFB-B34B-0EB0-FB6C-3D34AB407B6B}"/>
                </a:ext>
              </a:extLst>
            </p:cNvPr>
            <p:cNvSpPr/>
            <p:nvPr/>
          </p:nvSpPr>
          <p:spPr>
            <a:xfrm>
              <a:off x="4488347" y="2170673"/>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矩形 132">
              <a:extLst>
                <a:ext uri="{FF2B5EF4-FFF2-40B4-BE49-F238E27FC236}">
                  <a16:creationId xmlns:a16="http://schemas.microsoft.com/office/drawing/2014/main" id="{704FA8E7-EB72-60E9-62BE-23C9BE43F3B0}"/>
                </a:ext>
              </a:extLst>
            </p:cNvPr>
            <p:cNvSpPr/>
            <p:nvPr/>
          </p:nvSpPr>
          <p:spPr>
            <a:xfrm>
              <a:off x="4726858" y="217067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矩形 133">
              <a:extLst>
                <a:ext uri="{FF2B5EF4-FFF2-40B4-BE49-F238E27FC236}">
                  <a16:creationId xmlns:a16="http://schemas.microsoft.com/office/drawing/2014/main" id="{8A98E6F7-A5DE-306E-2A51-3D0060AD5E0F}"/>
                </a:ext>
              </a:extLst>
            </p:cNvPr>
            <p:cNvSpPr/>
            <p:nvPr/>
          </p:nvSpPr>
          <p:spPr>
            <a:xfrm>
              <a:off x="4965369" y="2170674"/>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矩形 134">
              <a:extLst>
                <a:ext uri="{FF2B5EF4-FFF2-40B4-BE49-F238E27FC236}">
                  <a16:creationId xmlns:a16="http://schemas.microsoft.com/office/drawing/2014/main" id="{C133E9C4-EF4E-6873-0D17-3DEA8C2A9F85}"/>
                </a:ext>
              </a:extLst>
            </p:cNvPr>
            <p:cNvSpPr/>
            <p:nvPr/>
          </p:nvSpPr>
          <p:spPr>
            <a:xfrm>
              <a:off x="4249837" y="243155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矩形 135">
              <a:extLst>
                <a:ext uri="{FF2B5EF4-FFF2-40B4-BE49-F238E27FC236}">
                  <a16:creationId xmlns:a16="http://schemas.microsoft.com/office/drawing/2014/main" id="{06FF6001-1BE9-50F7-FAA8-15EEC9DC84DC}"/>
                </a:ext>
              </a:extLst>
            </p:cNvPr>
            <p:cNvSpPr/>
            <p:nvPr/>
          </p:nvSpPr>
          <p:spPr>
            <a:xfrm>
              <a:off x="4488348" y="2431550"/>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a:extLst>
                <a:ext uri="{FF2B5EF4-FFF2-40B4-BE49-F238E27FC236}">
                  <a16:creationId xmlns:a16="http://schemas.microsoft.com/office/drawing/2014/main" id="{CD9BB5AA-B0C8-EF3E-6DB3-35E32038133E}"/>
                </a:ext>
              </a:extLst>
            </p:cNvPr>
            <p:cNvSpPr/>
            <p:nvPr/>
          </p:nvSpPr>
          <p:spPr>
            <a:xfrm>
              <a:off x="4726859" y="2431549"/>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矩形 137">
              <a:extLst>
                <a:ext uri="{FF2B5EF4-FFF2-40B4-BE49-F238E27FC236}">
                  <a16:creationId xmlns:a16="http://schemas.microsoft.com/office/drawing/2014/main" id="{67A0AE45-4AF1-5326-139F-2E2BA45846EE}"/>
                </a:ext>
              </a:extLst>
            </p:cNvPr>
            <p:cNvSpPr/>
            <p:nvPr/>
          </p:nvSpPr>
          <p:spPr>
            <a:xfrm>
              <a:off x="4965370" y="243155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矩形 138">
              <a:extLst>
                <a:ext uri="{FF2B5EF4-FFF2-40B4-BE49-F238E27FC236}">
                  <a16:creationId xmlns:a16="http://schemas.microsoft.com/office/drawing/2014/main" id="{737E06E6-5758-2B5C-BF4A-F3BA11242BEE}"/>
                </a:ext>
              </a:extLst>
            </p:cNvPr>
            <p:cNvSpPr/>
            <p:nvPr/>
          </p:nvSpPr>
          <p:spPr>
            <a:xfrm>
              <a:off x="5203879" y="1909791"/>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矩形 139">
              <a:extLst>
                <a:ext uri="{FF2B5EF4-FFF2-40B4-BE49-F238E27FC236}">
                  <a16:creationId xmlns:a16="http://schemas.microsoft.com/office/drawing/2014/main" id="{667B7EDF-D354-E35B-CFE5-2FDE59C6A2E2}"/>
                </a:ext>
              </a:extLst>
            </p:cNvPr>
            <p:cNvSpPr/>
            <p:nvPr/>
          </p:nvSpPr>
          <p:spPr>
            <a:xfrm>
              <a:off x="5203878" y="2170672"/>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矩形 140">
              <a:extLst>
                <a:ext uri="{FF2B5EF4-FFF2-40B4-BE49-F238E27FC236}">
                  <a16:creationId xmlns:a16="http://schemas.microsoft.com/office/drawing/2014/main" id="{1C140841-44DE-922B-8492-CF5C6AD86B8D}"/>
                </a:ext>
              </a:extLst>
            </p:cNvPr>
            <p:cNvSpPr/>
            <p:nvPr/>
          </p:nvSpPr>
          <p:spPr>
            <a:xfrm>
              <a:off x="5203879" y="2431550"/>
              <a:ext cx="184467" cy="198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42" name="连接符: 肘形 141">
            <a:extLst>
              <a:ext uri="{FF2B5EF4-FFF2-40B4-BE49-F238E27FC236}">
                <a16:creationId xmlns:a16="http://schemas.microsoft.com/office/drawing/2014/main" id="{A94D0FCE-6C40-2E1E-290E-DA5C70D0A72D}"/>
              </a:ext>
            </a:extLst>
          </p:cNvPr>
          <p:cNvCxnSpPr>
            <a:cxnSpLocks/>
            <a:stCxn id="140" idx="3"/>
            <a:endCxn id="120" idx="1"/>
          </p:cNvCxnSpPr>
          <p:nvPr/>
        </p:nvCxnSpPr>
        <p:spPr>
          <a:xfrm flipV="1">
            <a:off x="4279469" y="4991961"/>
            <a:ext cx="452181" cy="11047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635FDEB2-9FDB-1704-5875-5DBD403FF6C2}"/>
              </a:ext>
            </a:extLst>
          </p:cNvPr>
          <p:cNvSpPr txBox="1"/>
          <p:nvPr/>
        </p:nvSpPr>
        <p:spPr>
          <a:xfrm>
            <a:off x="1436000" y="860187"/>
            <a:ext cx="2659001" cy="369332"/>
          </a:xfrm>
          <a:prstGeom prst="rect">
            <a:avLst/>
          </a:prstGeom>
          <a:noFill/>
        </p:spPr>
        <p:txBody>
          <a:bodyPr wrap="square" rtlCol="0">
            <a:spAutoFit/>
          </a:bodyPr>
          <a:lstStyle/>
          <a:p>
            <a:pPr algn="ctr"/>
            <a:r>
              <a:rPr lang="zh-CN" altLang="en-US" dirty="0"/>
              <a:t>训练阶段</a:t>
            </a:r>
          </a:p>
        </p:txBody>
      </p:sp>
      <p:sp>
        <p:nvSpPr>
          <p:cNvPr id="46" name="文本框 45">
            <a:extLst>
              <a:ext uri="{FF2B5EF4-FFF2-40B4-BE49-F238E27FC236}">
                <a16:creationId xmlns:a16="http://schemas.microsoft.com/office/drawing/2014/main" id="{CEEF7BCF-9202-A723-199B-F9E214FA7578}"/>
              </a:ext>
            </a:extLst>
          </p:cNvPr>
          <p:cNvSpPr txBox="1"/>
          <p:nvPr/>
        </p:nvSpPr>
        <p:spPr>
          <a:xfrm>
            <a:off x="7723836" y="927279"/>
            <a:ext cx="2659001" cy="369332"/>
          </a:xfrm>
          <a:prstGeom prst="rect">
            <a:avLst/>
          </a:prstGeom>
          <a:noFill/>
        </p:spPr>
        <p:txBody>
          <a:bodyPr wrap="square" rtlCol="0">
            <a:spAutoFit/>
          </a:bodyPr>
          <a:lstStyle/>
          <a:p>
            <a:pPr algn="ctr"/>
            <a:r>
              <a:rPr lang="zh-CN" altLang="en-US" dirty="0"/>
              <a:t>测试阶段</a:t>
            </a:r>
          </a:p>
        </p:txBody>
      </p:sp>
    </p:spTree>
    <p:extLst>
      <p:ext uri="{BB962C8B-B14F-4D97-AF65-F5344CB8AC3E}">
        <p14:creationId xmlns:p14="http://schemas.microsoft.com/office/powerpoint/2010/main" val="3346910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矩形 72">
            <a:extLst>
              <a:ext uri="{FF2B5EF4-FFF2-40B4-BE49-F238E27FC236}">
                <a16:creationId xmlns:a16="http://schemas.microsoft.com/office/drawing/2014/main" id="{DC11A88E-F3C0-E773-0F91-A86DF90566A0}"/>
              </a:ext>
            </a:extLst>
          </p:cNvPr>
          <p:cNvSpPr/>
          <p:nvPr/>
        </p:nvSpPr>
        <p:spPr>
          <a:xfrm>
            <a:off x="0" y="-11010"/>
            <a:ext cx="12192000" cy="773274"/>
          </a:xfrm>
          <a:prstGeom prst="rect">
            <a:avLst/>
          </a:prstGeom>
          <a:solidFill>
            <a:srgbClr val="2917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角 20">
            <a:extLst>
              <a:ext uri="{FF2B5EF4-FFF2-40B4-BE49-F238E27FC236}">
                <a16:creationId xmlns:a16="http://schemas.microsoft.com/office/drawing/2014/main" id="{2505585A-A5BB-B2D5-DE32-30E55D73F041}"/>
              </a:ext>
            </a:extLst>
          </p:cNvPr>
          <p:cNvSpPr/>
          <p:nvPr/>
        </p:nvSpPr>
        <p:spPr>
          <a:xfrm>
            <a:off x="229905" y="1022650"/>
            <a:ext cx="6076682" cy="1492531"/>
          </a:xfrm>
          <a:prstGeom prst="roundRect">
            <a:avLst>
              <a:gd name="adj" fmla="val 5612"/>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圆角 81">
            <a:extLst>
              <a:ext uri="{FF2B5EF4-FFF2-40B4-BE49-F238E27FC236}">
                <a16:creationId xmlns:a16="http://schemas.microsoft.com/office/drawing/2014/main" id="{D8FD1A88-888C-DA8F-27C8-328DC93011D3}"/>
              </a:ext>
            </a:extLst>
          </p:cNvPr>
          <p:cNvSpPr/>
          <p:nvPr/>
        </p:nvSpPr>
        <p:spPr>
          <a:xfrm>
            <a:off x="229906" y="4902165"/>
            <a:ext cx="11374970" cy="1492531"/>
          </a:xfrm>
          <a:prstGeom prst="roundRect">
            <a:avLst>
              <a:gd name="adj" fmla="val 5612"/>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圆角 60">
            <a:extLst>
              <a:ext uri="{FF2B5EF4-FFF2-40B4-BE49-F238E27FC236}">
                <a16:creationId xmlns:a16="http://schemas.microsoft.com/office/drawing/2014/main" id="{600D3085-938A-D12F-5008-B9286A2A2C1B}"/>
              </a:ext>
            </a:extLst>
          </p:cNvPr>
          <p:cNvSpPr/>
          <p:nvPr/>
        </p:nvSpPr>
        <p:spPr>
          <a:xfrm>
            <a:off x="229905" y="2622734"/>
            <a:ext cx="6076682" cy="2178784"/>
          </a:xfrm>
          <a:prstGeom prst="roundRect">
            <a:avLst>
              <a:gd name="adj" fmla="val 5612"/>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804B8546-BC6B-08FB-10DD-090F781CA327}"/>
              </a:ext>
            </a:extLst>
          </p:cNvPr>
          <p:cNvPicPr>
            <a:picLocks noChangeAspect="1"/>
          </p:cNvPicPr>
          <p:nvPr/>
        </p:nvPicPr>
        <p:blipFill>
          <a:blip r:embed="rId2"/>
          <a:stretch>
            <a:fillRect/>
          </a:stretch>
        </p:blipFill>
        <p:spPr>
          <a:xfrm>
            <a:off x="5066259" y="1280748"/>
            <a:ext cx="894658" cy="894658"/>
          </a:xfrm>
          <a:prstGeom prst="rect">
            <a:avLst/>
          </a:prstGeom>
        </p:spPr>
      </p:pic>
      <p:sp>
        <p:nvSpPr>
          <p:cNvPr id="64" name="文本框 63">
            <a:extLst>
              <a:ext uri="{FF2B5EF4-FFF2-40B4-BE49-F238E27FC236}">
                <a16:creationId xmlns:a16="http://schemas.microsoft.com/office/drawing/2014/main" id="{1B975D41-BBDC-CA39-55D7-682B218D9059}"/>
              </a:ext>
            </a:extLst>
          </p:cNvPr>
          <p:cNvSpPr txBox="1"/>
          <p:nvPr/>
        </p:nvSpPr>
        <p:spPr>
          <a:xfrm>
            <a:off x="7166779" y="1879700"/>
            <a:ext cx="4438096" cy="2308324"/>
          </a:xfrm>
          <a:prstGeom prst="rect">
            <a:avLst/>
          </a:prstGeom>
          <a:noFill/>
        </p:spPr>
        <p:txBody>
          <a:bodyPr wrap="square" rtlCol="0">
            <a:spAutoFit/>
          </a:bodyPr>
          <a:lstStyle/>
          <a:p>
            <a:r>
              <a:rPr lang="zh-CN" altLang="en-US" dirty="0"/>
              <a:t>基于重建的方法：由三个模块构成：</a:t>
            </a:r>
            <a:endParaRPr lang="en-US" altLang="zh-CN" dirty="0"/>
          </a:p>
          <a:p>
            <a:r>
              <a:rPr lang="en-US" altLang="zh-CN" dirty="0"/>
              <a:t>1. </a:t>
            </a:r>
            <a:r>
              <a:rPr lang="zh-CN" altLang="en-US" dirty="0"/>
              <a:t>合成模块：输入为</a:t>
            </a:r>
            <a:r>
              <a:rPr lang="zh-CN" altLang="en-US" dirty="0">
                <a:solidFill>
                  <a:srgbClr val="FF0000"/>
                </a:solidFill>
              </a:rPr>
              <a:t>正常图像</a:t>
            </a:r>
            <a:r>
              <a:rPr lang="zh-CN" altLang="en-US" dirty="0"/>
              <a:t>，输出为</a:t>
            </a:r>
            <a:r>
              <a:rPr lang="zh-CN" altLang="en-US" dirty="0">
                <a:highlight>
                  <a:srgbClr val="FFFF00"/>
                </a:highlight>
              </a:rPr>
              <a:t>合成异常图像</a:t>
            </a:r>
            <a:r>
              <a:rPr lang="zh-CN" altLang="en-US" dirty="0"/>
              <a:t>。</a:t>
            </a:r>
            <a:endParaRPr lang="en-US" altLang="zh-CN" dirty="0"/>
          </a:p>
          <a:p>
            <a:r>
              <a:rPr lang="en-US" altLang="zh-CN" dirty="0"/>
              <a:t>2. </a:t>
            </a:r>
            <a:r>
              <a:rPr lang="zh-CN" altLang="en-US" dirty="0"/>
              <a:t>重建模块：输入为</a:t>
            </a:r>
            <a:r>
              <a:rPr lang="zh-CN" altLang="en-US" dirty="0">
                <a:solidFill>
                  <a:srgbClr val="FF0000"/>
                </a:solidFill>
              </a:rPr>
              <a:t>正常图像</a:t>
            </a:r>
            <a:r>
              <a:rPr lang="zh-CN" altLang="en-US" dirty="0"/>
              <a:t>或</a:t>
            </a:r>
            <a:r>
              <a:rPr lang="zh-CN" altLang="en-US" dirty="0">
                <a:highlight>
                  <a:srgbClr val="FFFF00"/>
                </a:highlight>
              </a:rPr>
              <a:t>合成异常图像</a:t>
            </a:r>
            <a:r>
              <a:rPr lang="zh-CN" altLang="en-US" dirty="0"/>
              <a:t>，输出为</a:t>
            </a:r>
            <a:r>
              <a:rPr lang="zh-CN" altLang="en-US" b="1" dirty="0"/>
              <a:t>重建图像</a:t>
            </a:r>
            <a:r>
              <a:rPr lang="zh-CN" altLang="en-US" dirty="0"/>
              <a:t>，希望尽可能接近正常图像。</a:t>
            </a:r>
            <a:endParaRPr lang="en-US" altLang="zh-CN" dirty="0"/>
          </a:p>
          <a:p>
            <a:r>
              <a:rPr lang="en-US" altLang="zh-CN" dirty="0"/>
              <a:t>3. </a:t>
            </a:r>
            <a:r>
              <a:rPr lang="zh-CN" altLang="en-US" dirty="0"/>
              <a:t>判别模块：输入为测试图像和</a:t>
            </a:r>
            <a:r>
              <a:rPr lang="zh-CN" altLang="en-US" b="1" dirty="0"/>
              <a:t>重建图像</a:t>
            </a:r>
            <a:r>
              <a:rPr lang="zh-CN" altLang="en-US" dirty="0"/>
              <a:t>，输出为</a:t>
            </a:r>
            <a:r>
              <a:rPr lang="en-US" altLang="zh-CN" dirty="0"/>
              <a:t>0</a:t>
            </a:r>
            <a:r>
              <a:rPr lang="zh-CN" altLang="en-US" dirty="0"/>
              <a:t>或</a:t>
            </a:r>
            <a:r>
              <a:rPr lang="en-US" altLang="zh-CN" dirty="0"/>
              <a:t>1</a:t>
            </a:r>
            <a:r>
              <a:rPr lang="zh-CN" altLang="en-US" dirty="0"/>
              <a:t>。</a:t>
            </a:r>
          </a:p>
        </p:txBody>
      </p:sp>
      <p:grpSp>
        <p:nvGrpSpPr>
          <p:cNvPr id="67" name="组合 66">
            <a:extLst>
              <a:ext uri="{FF2B5EF4-FFF2-40B4-BE49-F238E27FC236}">
                <a16:creationId xmlns:a16="http://schemas.microsoft.com/office/drawing/2014/main" id="{FC6DC197-126A-8EE9-B375-9A428F46D227}"/>
              </a:ext>
            </a:extLst>
          </p:cNvPr>
          <p:cNvGrpSpPr/>
          <p:nvPr/>
        </p:nvGrpSpPr>
        <p:grpSpPr>
          <a:xfrm>
            <a:off x="1316920" y="2735643"/>
            <a:ext cx="894658" cy="894658"/>
            <a:chOff x="1684576" y="560777"/>
            <a:chExt cx="2086380" cy="2086380"/>
          </a:xfrm>
        </p:grpSpPr>
        <p:sp>
          <p:nvSpPr>
            <p:cNvPr id="7" name="矩形 6">
              <a:extLst>
                <a:ext uri="{FF2B5EF4-FFF2-40B4-BE49-F238E27FC236}">
                  <a16:creationId xmlns:a16="http://schemas.microsoft.com/office/drawing/2014/main" id="{3EEF3CD5-87CF-C317-5432-49829FF0646E}"/>
                </a:ext>
              </a:extLst>
            </p:cNvPr>
            <p:cNvSpPr/>
            <p:nvPr/>
          </p:nvSpPr>
          <p:spPr>
            <a:xfrm>
              <a:off x="2032306" y="560777"/>
              <a:ext cx="347730" cy="347730"/>
            </a:xfrm>
            <a:prstGeom prst="rect">
              <a:avLst/>
            </a:prstGeom>
            <a:solidFill>
              <a:schemeClr val="bg1">
                <a:lumMod val="95000"/>
                <a:alpha val="41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sz="1200"/>
            </a:p>
          </p:txBody>
        </p:sp>
        <p:sp>
          <p:nvSpPr>
            <p:cNvPr id="15" name="矩形 14">
              <a:extLst>
                <a:ext uri="{FF2B5EF4-FFF2-40B4-BE49-F238E27FC236}">
                  <a16:creationId xmlns:a16="http://schemas.microsoft.com/office/drawing/2014/main" id="{6087163C-4AE4-9108-2C5A-F88444A01BC6}"/>
                </a:ext>
              </a:extLst>
            </p:cNvPr>
            <p:cNvSpPr/>
            <p:nvPr/>
          </p:nvSpPr>
          <p:spPr>
            <a:xfrm>
              <a:off x="2032306" y="908507"/>
              <a:ext cx="347730" cy="347730"/>
            </a:xfrm>
            <a:prstGeom prst="rect">
              <a:avLst/>
            </a:prstGeom>
            <a:solidFill>
              <a:schemeClr val="bg1">
                <a:lumMod val="95000"/>
                <a:alpha val="41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sz="1200"/>
            </a:p>
          </p:txBody>
        </p:sp>
        <p:sp>
          <p:nvSpPr>
            <p:cNvPr id="23" name="矩形 22">
              <a:extLst>
                <a:ext uri="{FF2B5EF4-FFF2-40B4-BE49-F238E27FC236}">
                  <a16:creationId xmlns:a16="http://schemas.microsoft.com/office/drawing/2014/main" id="{B8D1D1F8-9C69-274C-9984-7931A6FABEB6}"/>
                </a:ext>
              </a:extLst>
            </p:cNvPr>
            <p:cNvSpPr/>
            <p:nvPr/>
          </p:nvSpPr>
          <p:spPr>
            <a:xfrm>
              <a:off x="2032306" y="1256237"/>
              <a:ext cx="347730" cy="347730"/>
            </a:xfrm>
            <a:prstGeom prst="rect">
              <a:avLst/>
            </a:prstGeom>
            <a:solidFill>
              <a:schemeClr val="bg1">
                <a:lumMod val="95000"/>
                <a:alpha val="41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sz="1200"/>
            </a:p>
          </p:txBody>
        </p:sp>
        <p:sp>
          <p:nvSpPr>
            <p:cNvPr id="31" name="矩形 30">
              <a:extLst>
                <a:ext uri="{FF2B5EF4-FFF2-40B4-BE49-F238E27FC236}">
                  <a16:creationId xmlns:a16="http://schemas.microsoft.com/office/drawing/2014/main" id="{7B0704D3-96FD-E28D-DB54-633BCC79DB37}"/>
                </a:ext>
              </a:extLst>
            </p:cNvPr>
            <p:cNvSpPr/>
            <p:nvPr/>
          </p:nvSpPr>
          <p:spPr>
            <a:xfrm>
              <a:off x="2032306" y="1603967"/>
              <a:ext cx="347730" cy="347730"/>
            </a:xfrm>
            <a:prstGeom prst="rect">
              <a:avLst/>
            </a:prstGeom>
            <a:solidFill>
              <a:schemeClr val="bg1">
                <a:lumMod val="95000"/>
                <a:alpha val="41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sz="1200"/>
            </a:p>
          </p:txBody>
        </p:sp>
        <p:sp>
          <p:nvSpPr>
            <p:cNvPr id="39" name="矩形 38">
              <a:extLst>
                <a:ext uri="{FF2B5EF4-FFF2-40B4-BE49-F238E27FC236}">
                  <a16:creationId xmlns:a16="http://schemas.microsoft.com/office/drawing/2014/main" id="{850213C2-C95E-7E30-F115-CC2492679311}"/>
                </a:ext>
              </a:extLst>
            </p:cNvPr>
            <p:cNvSpPr/>
            <p:nvPr/>
          </p:nvSpPr>
          <p:spPr>
            <a:xfrm>
              <a:off x="2032306" y="1951697"/>
              <a:ext cx="347730" cy="347730"/>
            </a:xfrm>
            <a:prstGeom prst="rect">
              <a:avLst/>
            </a:prstGeom>
            <a:solidFill>
              <a:schemeClr val="bg1">
                <a:lumMod val="95000"/>
                <a:alpha val="41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sz="1200"/>
            </a:p>
          </p:txBody>
        </p:sp>
        <p:sp>
          <p:nvSpPr>
            <p:cNvPr id="47" name="矩形 46">
              <a:extLst>
                <a:ext uri="{FF2B5EF4-FFF2-40B4-BE49-F238E27FC236}">
                  <a16:creationId xmlns:a16="http://schemas.microsoft.com/office/drawing/2014/main" id="{0957923A-24F8-B220-2DAF-6760CF5E3DC5}"/>
                </a:ext>
              </a:extLst>
            </p:cNvPr>
            <p:cNvSpPr/>
            <p:nvPr/>
          </p:nvSpPr>
          <p:spPr>
            <a:xfrm>
              <a:off x="2032306" y="2299427"/>
              <a:ext cx="347730" cy="347730"/>
            </a:xfrm>
            <a:prstGeom prst="rect">
              <a:avLst/>
            </a:prstGeom>
            <a:solidFill>
              <a:schemeClr val="bg1">
                <a:lumMod val="95000"/>
                <a:alpha val="41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sz="1200"/>
            </a:p>
          </p:txBody>
        </p:sp>
        <p:sp>
          <p:nvSpPr>
            <p:cNvPr id="18" name="矩形 17">
              <a:extLst>
                <a:ext uri="{FF2B5EF4-FFF2-40B4-BE49-F238E27FC236}">
                  <a16:creationId xmlns:a16="http://schemas.microsoft.com/office/drawing/2014/main" id="{560F98F6-5B93-C61D-24C0-E33DEA696AA4}"/>
                </a:ext>
              </a:extLst>
            </p:cNvPr>
            <p:cNvSpPr/>
            <p:nvPr/>
          </p:nvSpPr>
          <p:spPr>
            <a:xfrm>
              <a:off x="2727766" y="908507"/>
              <a:ext cx="347730" cy="347730"/>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sz="1200"/>
            </a:p>
          </p:txBody>
        </p:sp>
        <p:sp>
          <p:nvSpPr>
            <p:cNvPr id="28" name="矩形 27">
              <a:extLst>
                <a:ext uri="{FF2B5EF4-FFF2-40B4-BE49-F238E27FC236}">
                  <a16:creationId xmlns:a16="http://schemas.microsoft.com/office/drawing/2014/main" id="{2B623F44-61A7-206D-F653-5F15D27D20C3}"/>
                </a:ext>
              </a:extLst>
            </p:cNvPr>
            <p:cNvSpPr/>
            <p:nvPr/>
          </p:nvSpPr>
          <p:spPr>
            <a:xfrm>
              <a:off x="3423226" y="1256237"/>
              <a:ext cx="347730" cy="347730"/>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sz="1200"/>
            </a:p>
          </p:txBody>
        </p:sp>
        <p:sp>
          <p:nvSpPr>
            <p:cNvPr id="44" name="矩形 43">
              <a:extLst>
                <a:ext uri="{FF2B5EF4-FFF2-40B4-BE49-F238E27FC236}">
                  <a16:creationId xmlns:a16="http://schemas.microsoft.com/office/drawing/2014/main" id="{E04B4F5C-EA8D-D5C5-5FBA-2DD219CA805D}"/>
                </a:ext>
              </a:extLst>
            </p:cNvPr>
            <p:cNvSpPr/>
            <p:nvPr/>
          </p:nvSpPr>
          <p:spPr>
            <a:xfrm>
              <a:off x="3423226" y="1951697"/>
              <a:ext cx="347730" cy="347730"/>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sz="1200"/>
            </a:p>
          </p:txBody>
        </p:sp>
        <p:sp>
          <p:nvSpPr>
            <p:cNvPr id="16" name="矩形 15">
              <a:extLst>
                <a:ext uri="{FF2B5EF4-FFF2-40B4-BE49-F238E27FC236}">
                  <a16:creationId xmlns:a16="http://schemas.microsoft.com/office/drawing/2014/main" id="{70D129CF-5EA6-62E8-4DCB-B29D6318117C}"/>
                </a:ext>
              </a:extLst>
            </p:cNvPr>
            <p:cNvSpPr/>
            <p:nvPr/>
          </p:nvSpPr>
          <p:spPr>
            <a:xfrm>
              <a:off x="2380036" y="908507"/>
              <a:ext cx="347730" cy="347730"/>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sz="1200"/>
            </a:p>
          </p:txBody>
        </p:sp>
        <p:sp>
          <p:nvSpPr>
            <p:cNvPr id="22" name="矩形 21">
              <a:extLst>
                <a:ext uri="{FF2B5EF4-FFF2-40B4-BE49-F238E27FC236}">
                  <a16:creationId xmlns:a16="http://schemas.microsoft.com/office/drawing/2014/main" id="{93B036AB-AC0A-25D5-0732-1C418F1EC1B9}"/>
                </a:ext>
              </a:extLst>
            </p:cNvPr>
            <p:cNvSpPr/>
            <p:nvPr/>
          </p:nvSpPr>
          <p:spPr>
            <a:xfrm>
              <a:off x="1684576" y="1256237"/>
              <a:ext cx="347730" cy="347730"/>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sz="1200"/>
            </a:p>
          </p:txBody>
        </p:sp>
        <p:sp>
          <p:nvSpPr>
            <p:cNvPr id="24" name="矩形 23">
              <a:extLst>
                <a:ext uri="{FF2B5EF4-FFF2-40B4-BE49-F238E27FC236}">
                  <a16:creationId xmlns:a16="http://schemas.microsoft.com/office/drawing/2014/main" id="{C460758D-73CF-1573-43F1-A51290E3819A}"/>
                </a:ext>
              </a:extLst>
            </p:cNvPr>
            <p:cNvSpPr/>
            <p:nvPr/>
          </p:nvSpPr>
          <p:spPr>
            <a:xfrm>
              <a:off x="2380036" y="1256237"/>
              <a:ext cx="347730" cy="347730"/>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sz="1200"/>
            </a:p>
          </p:txBody>
        </p:sp>
        <p:sp>
          <p:nvSpPr>
            <p:cNvPr id="34" name="矩形 33">
              <a:extLst>
                <a:ext uri="{FF2B5EF4-FFF2-40B4-BE49-F238E27FC236}">
                  <a16:creationId xmlns:a16="http://schemas.microsoft.com/office/drawing/2014/main" id="{673E6AE0-568C-11B6-0CA9-FCDF544D0B6A}"/>
                </a:ext>
              </a:extLst>
            </p:cNvPr>
            <p:cNvSpPr/>
            <p:nvPr/>
          </p:nvSpPr>
          <p:spPr>
            <a:xfrm>
              <a:off x="2727766" y="1603967"/>
              <a:ext cx="347730" cy="347730"/>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sz="1200"/>
            </a:p>
          </p:txBody>
        </p:sp>
        <p:sp>
          <p:nvSpPr>
            <p:cNvPr id="38" name="矩形 37">
              <a:extLst>
                <a:ext uri="{FF2B5EF4-FFF2-40B4-BE49-F238E27FC236}">
                  <a16:creationId xmlns:a16="http://schemas.microsoft.com/office/drawing/2014/main" id="{B61A96E4-11FD-31FF-C3C0-49C18A7C7EB9}"/>
                </a:ext>
              </a:extLst>
            </p:cNvPr>
            <p:cNvSpPr/>
            <p:nvPr/>
          </p:nvSpPr>
          <p:spPr>
            <a:xfrm>
              <a:off x="1684576" y="1951697"/>
              <a:ext cx="347730" cy="347730"/>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sz="1200"/>
            </a:p>
          </p:txBody>
        </p:sp>
        <p:sp>
          <p:nvSpPr>
            <p:cNvPr id="40" name="矩形 39">
              <a:extLst>
                <a:ext uri="{FF2B5EF4-FFF2-40B4-BE49-F238E27FC236}">
                  <a16:creationId xmlns:a16="http://schemas.microsoft.com/office/drawing/2014/main" id="{270C175B-23A5-8FF6-457E-968F80A00889}"/>
                </a:ext>
              </a:extLst>
            </p:cNvPr>
            <p:cNvSpPr/>
            <p:nvPr/>
          </p:nvSpPr>
          <p:spPr>
            <a:xfrm>
              <a:off x="2380036" y="1951697"/>
              <a:ext cx="347730" cy="347730"/>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sz="1200"/>
            </a:p>
          </p:txBody>
        </p:sp>
        <p:pic>
          <p:nvPicPr>
            <p:cNvPr id="5" name="图片 4">
              <a:extLst>
                <a:ext uri="{FF2B5EF4-FFF2-40B4-BE49-F238E27FC236}">
                  <a16:creationId xmlns:a16="http://schemas.microsoft.com/office/drawing/2014/main" id="{E4ABAA98-268A-0A00-CBB4-8289F7E12E5F}"/>
                </a:ext>
              </a:extLst>
            </p:cNvPr>
            <p:cNvPicPr>
              <a:picLocks noChangeAspect="1"/>
            </p:cNvPicPr>
            <p:nvPr/>
          </p:nvPicPr>
          <p:blipFill>
            <a:blip r:embed="rId2"/>
            <a:stretch>
              <a:fillRect/>
            </a:stretch>
          </p:blipFill>
          <p:spPr>
            <a:xfrm>
              <a:off x="1684576" y="560777"/>
              <a:ext cx="2086380" cy="2086380"/>
            </a:xfrm>
            <a:prstGeom prst="rect">
              <a:avLst/>
            </a:prstGeom>
          </p:spPr>
        </p:pic>
        <p:sp>
          <p:nvSpPr>
            <p:cNvPr id="6" name="矩形 5">
              <a:extLst>
                <a:ext uri="{FF2B5EF4-FFF2-40B4-BE49-F238E27FC236}">
                  <a16:creationId xmlns:a16="http://schemas.microsoft.com/office/drawing/2014/main" id="{996CEA66-43C5-7829-4110-4EC341C529B7}"/>
                </a:ext>
              </a:extLst>
            </p:cNvPr>
            <p:cNvSpPr/>
            <p:nvPr/>
          </p:nvSpPr>
          <p:spPr>
            <a:xfrm>
              <a:off x="1684576" y="560777"/>
              <a:ext cx="347730" cy="347730"/>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sz="1200"/>
            </a:p>
          </p:txBody>
        </p:sp>
        <p:sp>
          <p:nvSpPr>
            <p:cNvPr id="9" name="矩形 8">
              <a:extLst>
                <a:ext uri="{FF2B5EF4-FFF2-40B4-BE49-F238E27FC236}">
                  <a16:creationId xmlns:a16="http://schemas.microsoft.com/office/drawing/2014/main" id="{34FCB511-2C5B-63D2-68FB-90B570E3AADB}"/>
                </a:ext>
              </a:extLst>
            </p:cNvPr>
            <p:cNvSpPr/>
            <p:nvPr/>
          </p:nvSpPr>
          <p:spPr>
            <a:xfrm>
              <a:off x="2727766" y="560777"/>
              <a:ext cx="347730" cy="347730"/>
            </a:xfrm>
            <a:prstGeom prst="rect">
              <a:avLst/>
            </a:prstGeom>
            <a:solidFill>
              <a:schemeClr val="bg1">
                <a:lumMod val="95000"/>
                <a:alpha val="41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sz="1200"/>
            </a:p>
          </p:txBody>
        </p:sp>
        <p:sp>
          <p:nvSpPr>
            <p:cNvPr id="10" name="矩形 9">
              <a:extLst>
                <a:ext uri="{FF2B5EF4-FFF2-40B4-BE49-F238E27FC236}">
                  <a16:creationId xmlns:a16="http://schemas.microsoft.com/office/drawing/2014/main" id="{E6ED06D5-CC24-736B-6EC3-1ECFD4408C13}"/>
                </a:ext>
              </a:extLst>
            </p:cNvPr>
            <p:cNvSpPr/>
            <p:nvPr/>
          </p:nvSpPr>
          <p:spPr>
            <a:xfrm>
              <a:off x="2727766" y="560777"/>
              <a:ext cx="347730" cy="347730"/>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sz="1200"/>
            </a:p>
          </p:txBody>
        </p:sp>
        <p:sp>
          <p:nvSpPr>
            <p:cNvPr id="11" name="矩形 10">
              <a:extLst>
                <a:ext uri="{FF2B5EF4-FFF2-40B4-BE49-F238E27FC236}">
                  <a16:creationId xmlns:a16="http://schemas.microsoft.com/office/drawing/2014/main" id="{DED6286F-1024-A6ED-DD59-4AB611E0A160}"/>
                </a:ext>
              </a:extLst>
            </p:cNvPr>
            <p:cNvSpPr/>
            <p:nvPr/>
          </p:nvSpPr>
          <p:spPr>
            <a:xfrm>
              <a:off x="3075496" y="560777"/>
              <a:ext cx="347730" cy="347730"/>
            </a:xfrm>
            <a:prstGeom prst="rect">
              <a:avLst/>
            </a:prstGeom>
            <a:solidFill>
              <a:schemeClr val="bg1">
                <a:lumMod val="95000"/>
                <a:alpha val="41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sz="1200"/>
            </a:p>
          </p:txBody>
        </p:sp>
        <p:sp>
          <p:nvSpPr>
            <p:cNvPr id="17" name="矩形 16">
              <a:extLst>
                <a:ext uri="{FF2B5EF4-FFF2-40B4-BE49-F238E27FC236}">
                  <a16:creationId xmlns:a16="http://schemas.microsoft.com/office/drawing/2014/main" id="{9EB141FB-C62A-999F-DEF7-41EF13BAA442}"/>
                </a:ext>
              </a:extLst>
            </p:cNvPr>
            <p:cNvSpPr/>
            <p:nvPr/>
          </p:nvSpPr>
          <p:spPr>
            <a:xfrm>
              <a:off x="2727766" y="908507"/>
              <a:ext cx="347730" cy="347730"/>
            </a:xfrm>
            <a:prstGeom prst="rect">
              <a:avLst/>
            </a:prstGeom>
            <a:solidFill>
              <a:schemeClr val="bg1">
                <a:lumMod val="95000"/>
                <a:alpha val="41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sz="1200"/>
            </a:p>
          </p:txBody>
        </p:sp>
        <p:sp>
          <p:nvSpPr>
            <p:cNvPr id="19" name="矩形 18">
              <a:extLst>
                <a:ext uri="{FF2B5EF4-FFF2-40B4-BE49-F238E27FC236}">
                  <a16:creationId xmlns:a16="http://schemas.microsoft.com/office/drawing/2014/main" id="{9E21C728-AECD-6EF0-0370-5E0BFEBD39CA}"/>
                </a:ext>
              </a:extLst>
            </p:cNvPr>
            <p:cNvSpPr/>
            <p:nvPr/>
          </p:nvSpPr>
          <p:spPr>
            <a:xfrm>
              <a:off x="3075496" y="908507"/>
              <a:ext cx="347730" cy="347730"/>
            </a:xfrm>
            <a:prstGeom prst="rect">
              <a:avLst/>
            </a:prstGeom>
            <a:solidFill>
              <a:schemeClr val="bg1">
                <a:lumMod val="95000"/>
                <a:alpha val="41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sz="1200"/>
            </a:p>
          </p:txBody>
        </p:sp>
        <p:sp>
          <p:nvSpPr>
            <p:cNvPr id="20" name="矩形 19">
              <a:extLst>
                <a:ext uri="{FF2B5EF4-FFF2-40B4-BE49-F238E27FC236}">
                  <a16:creationId xmlns:a16="http://schemas.microsoft.com/office/drawing/2014/main" id="{F7E41D4C-2A2F-BF64-9311-B3AC004A109C}"/>
                </a:ext>
              </a:extLst>
            </p:cNvPr>
            <p:cNvSpPr/>
            <p:nvPr/>
          </p:nvSpPr>
          <p:spPr>
            <a:xfrm>
              <a:off x="3423226" y="908507"/>
              <a:ext cx="347730" cy="347730"/>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sz="1200"/>
            </a:p>
          </p:txBody>
        </p:sp>
        <p:sp>
          <p:nvSpPr>
            <p:cNvPr id="25" name="矩形 24">
              <a:extLst>
                <a:ext uri="{FF2B5EF4-FFF2-40B4-BE49-F238E27FC236}">
                  <a16:creationId xmlns:a16="http://schemas.microsoft.com/office/drawing/2014/main" id="{1707488C-DEC6-0A18-0569-D1B40C931518}"/>
                </a:ext>
              </a:extLst>
            </p:cNvPr>
            <p:cNvSpPr/>
            <p:nvPr/>
          </p:nvSpPr>
          <p:spPr>
            <a:xfrm>
              <a:off x="2727766" y="1256237"/>
              <a:ext cx="347730" cy="347730"/>
            </a:xfrm>
            <a:prstGeom prst="rect">
              <a:avLst/>
            </a:prstGeom>
            <a:solidFill>
              <a:schemeClr val="bg1">
                <a:lumMod val="95000"/>
                <a:alpha val="41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sz="1200"/>
            </a:p>
          </p:txBody>
        </p:sp>
        <p:sp>
          <p:nvSpPr>
            <p:cNvPr id="26" name="矩形 25">
              <a:extLst>
                <a:ext uri="{FF2B5EF4-FFF2-40B4-BE49-F238E27FC236}">
                  <a16:creationId xmlns:a16="http://schemas.microsoft.com/office/drawing/2014/main" id="{92BEBC3D-D324-C3EF-6D20-B35189B34381}"/>
                </a:ext>
              </a:extLst>
            </p:cNvPr>
            <p:cNvSpPr/>
            <p:nvPr/>
          </p:nvSpPr>
          <p:spPr>
            <a:xfrm>
              <a:off x="2727766" y="1256237"/>
              <a:ext cx="347730" cy="347730"/>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sz="1200"/>
            </a:p>
          </p:txBody>
        </p:sp>
        <p:sp>
          <p:nvSpPr>
            <p:cNvPr id="27" name="矩形 26">
              <a:extLst>
                <a:ext uri="{FF2B5EF4-FFF2-40B4-BE49-F238E27FC236}">
                  <a16:creationId xmlns:a16="http://schemas.microsoft.com/office/drawing/2014/main" id="{189075CD-6774-74BD-105B-F09030A7D404}"/>
                </a:ext>
              </a:extLst>
            </p:cNvPr>
            <p:cNvSpPr/>
            <p:nvPr/>
          </p:nvSpPr>
          <p:spPr>
            <a:xfrm>
              <a:off x="3075496" y="1256237"/>
              <a:ext cx="347730" cy="347730"/>
            </a:xfrm>
            <a:prstGeom prst="rect">
              <a:avLst/>
            </a:prstGeom>
            <a:solidFill>
              <a:schemeClr val="bg1">
                <a:lumMod val="95000"/>
                <a:alpha val="41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sz="1200"/>
            </a:p>
          </p:txBody>
        </p:sp>
        <p:sp>
          <p:nvSpPr>
            <p:cNvPr id="30" name="矩形 29">
              <a:extLst>
                <a:ext uri="{FF2B5EF4-FFF2-40B4-BE49-F238E27FC236}">
                  <a16:creationId xmlns:a16="http://schemas.microsoft.com/office/drawing/2014/main" id="{47D382EC-4185-FD1D-6483-6CC0C06D69A3}"/>
                </a:ext>
              </a:extLst>
            </p:cNvPr>
            <p:cNvSpPr/>
            <p:nvPr/>
          </p:nvSpPr>
          <p:spPr>
            <a:xfrm>
              <a:off x="1684576" y="1603967"/>
              <a:ext cx="347730" cy="347730"/>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sz="1200"/>
            </a:p>
          </p:txBody>
        </p:sp>
        <p:sp>
          <p:nvSpPr>
            <p:cNvPr id="32" name="矩形 31">
              <a:extLst>
                <a:ext uri="{FF2B5EF4-FFF2-40B4-BE49-F238E27FC236}">
                  <a16:creationId xmlns:a16="http://schemas.microsoft.com/office/drawing/2014/main" id="{7CEEB6EF-5F96-4105-808F-D5C573A0C547}"/>
                </a:ext>
              </a:extLst>
            </p:cNvPr>
            <p:cNvSpPr/>
            <p:nvPr/>
          </p:nvSpPr>
          <p:spPr>
            <a:xfrm>
              <a:off x="2380036" y="1603967"/>
              <a:ext cx="347730" cy="347730"/>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sz="1200"/>
            </a:p>
          </p:txBody>
        </p:sp>
        <p:sp>
          <p:nvSpPr>
            <p:cNvPr id="33" name="矩形 32">
              <a:extLst>
                <a:ext uri="{FF2B5EF4-FFF2-40B4-BE49-F238E27FC236}">
                  <a16:creationId xmlns:a16="http://schemas.microsoft.com/office/drawing/2014/main" id="{A35F61CC-9F23-7D52-FEB4-E1C898D18101}"/>
                </a:ext>
              </a:extLst>
            </p:cNvPr>
            <p:cNvSpPr/>
            <p:nvPr/>
          </p:nvSpPr>
          <p:spPr>
            <a:xfrm>
              <a:off x="2727766" y="1603967"/>
              <a:ext cx="347730" cy="347730"/>
            </a:xfrm>
            <a:prstGeom prst="rect">
              <a:avLst/>
            </a:prstGeom>
            <a:solidFill>
              <a:schemeClr val="bg1">
                <a:lumMod val="95000"/>
                <a:alpha val="41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sz="1200"/>
            </a:p>
          </p:txBody>
        </p:sp>
        <p:sp>
          <p:nvSpPr>
            <p:cNvPr id="35" name="矩形 34">
              <a:extLst>
                <a:ext uri="{FF2B5EF4-FFF2-40B4-BE49-F238E27FC236}">
                  <a16:creationId xmlns:a16="http://schemas.microsoft.com/office/drawing/2014/main" id="{1D3034CD-CCE5-C25C-422D-025FB1DE8FBD}"/>
                </a:ext>
              </a:extLst>
            </p:cNvPr>
            <p:cNvSpPr/>
            <p:nvPr/>
          </p:nvSpPr>
          <p:spPr>
            <a:xfrm>
              <a:off x="3075496" y="1603967"/>
              <a:ext cx="347730" cy="347730"/>
            </a:xfrm>
            <a:prstGeom prst="rect">
              <a:avLst/>
            </a:prstGeom>
            <a:solidFill>
              <a:schemeClr val="bg1">
                <a:lumMod val="95000"/>
                <a:alpha val="41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sz="1200"/>
            </a:p>
          </p:txBody>
        </p:sp>
        <p:sp>
          <p:nvSpPr>
            <p:cNvPr id="36" name="矩形 35">
              <a:extLst>
                <a:ext uri="{FF2B5EF4-FFF2-40B4-BE49-F238E27FC236}">
                  <a16:creationId xmlns:a16="http://schemas.microsoft.com/office/drawing/2014/main" id="{3FB2D4EC-B195-1DB5-67EF-9E1D767EEDA5}"/>
                </a:ext>
              </a:extLst>
            </p:cNvPr>
            <p:cNvSpPr/>
            <p:nvPr/>
          </p:nvSpPr>
          <p:spPr>
            <a:xfrm>
              <a:off x="3423226" y="1603967"/>
              <a:ext cx="347730" cy="347730"/>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sz="1200"/>
            </a:p>
          </p:txBody>
        </p:sp>
        <p:sp>
          <p:nvSpPr>
            <p:cNvPr id="41" name="矩形 40">
              <a:extLst>
                <a:ext uri="{FF2B5EF4-FFF2-40B4-BE49-F238E27FC236}">
                  <a16:creationId xmlns:a16="http://schemas.microsoft.com/office/drawing/2014/main" id="{7E1BB32C-5B7D-C171-54E4-528EC7F05C71}"/>
                </a:ext>
              </a:extLst>
            </p:cNvPr>
            <p:cNvSpPr/>
            <p:nvPr/>
          </p:nvSpPr>
          <p:spPr>
            <a:xfrm>
              <a:off x="2727766" y="1951697"/>
              <a:ext cx="347730" cy="347730"/>
            </a:xfrm>
            <a:prstGeom prst="rect">
              <a:avLst/>
            </a:prstGeom>
            <a:solidFill>
              <a:schemeClr val="bg1">
                <a:lumMod val="95000"/>
                <a:alpha val="41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sz="1200"/>
            </a:p>
          </p:txBody>
        </p:sp>
        <p:sp>
          <p:nvSpPr>
            <p:cNvPr id="43" name="矩形 42">
              <a:extLst>
                <a:ext uri="{FF2B5EF4-FFF2-40B4-BE49-F238E27FC236}">
                  <a16:creationId xmlns:a16="http://schemas.microsoft.com/office/drawing/2014/main" id="{B233483B-4A09-D033-8F8B-00BA86DBADA1}"/>
                </a:ext>
              </a:extLst>
            </p:cNvPr>
            <p:cNvSpPr/>
            <p:nvPr/>
          </p:nvSpPr>
          <p:spPr>
            <a:xfrm>
              <a:off x="3075496" y="1951697"/>
              <a:ext cx="347730" cy="347730"/>
            </a:xfrm>
            <a:prstGeom prst="rect">
              <a:avLst/>
            </a:prstGeom>
            <a:solidFill>
              <a:schemeClr val="bg1">
                <a:lumMod val="95000"/>
                <a:alpha val="41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sz="1200"/>
            </a:p>
          </p:txBody>
        </p:sp>
        <p:sp>
          <p:nvSpPr>
            <p:cNvPr id="48" name="矩形 47">
              <a:extLst>
                <a:ext uri="{FF2B5EF4-FFF2-40B4-BE49-F238E27FC236}">
                  <a16:creationId xmlns:a16="http://schemas.microsoft.com/office/drawing/2014/main" id="{ADEDF909-9E04-2187-B35E-F8E594313579}"/>
                </a:ext>
              </a:extLst>
            </p:cNvPr>
            <p:cNvSpPr/>
            <p:nvPr/>
          </p:nvSpPr>
          <p:spPr>
            <a:xfrm>
              <a:off x="2380036" y="2299427"/>
              <a:ext cx="347730" cy="347730"/>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sz="1200"/>
            </a:p>
          </p:txBody>
        </p:sp>
        <p:sp>
          <p:nvSpPr>
            <p:cNvPr id="49" name="矩形 48">
              <a:extLst>
                <a:ext uri="{FF2B5EF4-FFF2-40B4-BE49-F238E27FC236}">
                  <a16:creationId xmlns:a16="http://schemas.microsoft.com/office/drawing/2014/main" id="{72A4EC9A-D009-082E-716C-9CD12EBF84DB}"/>
                </a:ext>
              </a:extLst>
            </p:cNvPr>
            <p:cNvSpPr/>
            <p:nvPr/>
          </p:nvSpPr>
          <p:spPr>
            <a:xfrm>
              <a:off x="2727766" y="2299427"/>
              <a:ext cx="347730" cy="347730"/>
            </a:xfrm>
            <a:prstGeom prst="rect">
              <a:avLst/>
            </a:prstGeom>
            <a:solidFill>
              <a:schemeClr val="bg1">
                <a:lumMod val="95000"/>
                <a:alpha val="41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sz="1200"/>
            </a:p>
          </p:txBody>
        </p:sp>
        <p:sp>
          <p:nvSpPr>
            <p:cNvPr id="51" name="矩形 50">
              <a:extLst>
                <a:ext uri="{FF2B5EF4-FFF2-40B4-BE49-F238E27FC236}">
                  <a16:creationId xmlns:a16="http://schemas.microsoft.com/office/drawing/2014/main" id="{4458A0CC-EC57-B688-CAF9-5A8C9D06F303}"/>
                </a:ext>
              </a:extLst>
            </p:cNvPr>
            <p:cNvSpPr/>
            <p:nvPr/>
          </p:nvSpPr>
          <p:spPr>
            <a:xfrm>
              <a:off x="3075496" y="2299427"/>
              <a:ext cx="347730" cy="347730"/>
            </a:xfrm>
            <a:prstGeom prst="rect">
              <a:avLst/>
            </a:prstGeom>
            <a:solidFill>
              <a:schemeClr val="bg1">
                <a:lumMod val="95000"/>
                <a:alpha val="41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sz="1200"/>
            </a:p>
          </p:txBody>
        </p:sp>
        <p:sp>
          <p:nvSpPr>
            <p:cNvPr id="52" name="矩形 51">
              <a:extLst>
                <a:ext uri="{FF2B5EF4-FFF2-40B4-BE49-F238E27FC236}">
                  <a16:creationId xmlns:a16="http://schemas.microsoft.com/office/drawing/2014/main" id="{EB7F68E3-0691-BC0C-7927-E0CA765973CA}"/>
                </a:ext>
              </a:extLst>
            </p:cNvPr>
            <p:cNvSpPr/>
            <p:nvPr/>
          </p:nvSpPr>
          <p:spPr>
            <a:xfrm>
              <a:off x="3423226" y="2299427"/>
              <a:ext cx="347730" cy="347730"/>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sz="1200"/>
            </a:p>
          </p:txBody>
        </p:sp>
      </p:grpSp>
      <p:pic>
        <p:nvPicPr>
          <p:cNvPr id="54" name="图片 53">
            <a:extLst>
              <a:ext uri="{FF2B5EF4-FFF2-40B4-BE49-F238E27FC236}">
                <a16:creationId xmlns:a16="http://schemas.microsoft.com/office/drawing/2014/main" id="{C743A129-032A-607B-157D-A5998AE52680}"/>
              </a:ext>
            </a:extLst>
          </p:cNvPr>
          <p:cNvPicPr>
            <a:picLocks noChangeAspect="1"/>
          </p:cNvPicPr>
          <p:nvPr/>
        </p:nvPicPr>
        <p:blipFill>
          <a:blip r:embed="rId2"/>
          <a:stretch>
            <a:fillRect/>
          </a:stretch>
        </p:blipFill>
        <p:spPr>
          <a:xfrm>
            <a:off x="5066260" y="2735643"/>
            <a:ext cx="894658" cy="894658"/>
          </a:xfrm>
          <a:prstGeom prst="rect">
            <a:avLst/>
          </a:prstGeom>
        </p:spPr>
      </p:pic>
      <p:cxnSp>
        <p:nvCxnSpPr>
          <p:cNvPr id="56" name="直接箭头连接符 55">
            <a:extLst>
              <a:ext uri="{FF2B5EF4-FFF2-40B4-BE49-F238E27FC236}">
                <a16:creationId xmlns:a16="http://schemas.microsoft.com/office/drawing/2014/main" id="{3E817776-DF79-85E3-4AC8-328BC5183BAF}"/>
              </a:ext>
            </a:extLst>
          </p:cNvPr>
          <p:cNvCxnSpPr>
            <a:cxnSpLocks/>
            <a:stCxn id="5" idx="3"/>
            <a:endCxn id="54" idx="1"/>
          </p:cNvCxnSpPr>
          <p:nvPr/>
        </p:nvCxnSpPr>
        <p:spPr>
          <a:xfrm>
            <a:off x="2211578" y="3182972"/>
            <a:ext cx="28546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id="{53FDEEC0-DD37-0597-9B55-169DB6E9FE01}"/>
              </a:ext>
            </a:extLst>
          </p:cNvPr>
          <p:cNvSpPr txBox="1"/>
          <p:nvPr/>
        </p:nvSpPr>
        <p:spPr>
          <a:xfrm>
            <a:off x="2211577" y="2781138"/>
            <a:ext cx="2854682" cy="646331"/>
          </a:xfrm>
          <a:prstGeom prst="rect">
            <a:avLst/>
          </a:prstGeom>
          <a:noFill/>
        </p:spPr>
        <p:txBody>
          <a:bodyPr wrap="square" rtlCol="0">
            <a:spAutoFit/>
          </a:bodyPr>
          <a:lstStyle/>
          <a:p>
            <a:pPr algn="ctr"/>
            <a:r>
              <a:rPr lang="en-US" altLang="zh-CN" sz="1200" dirty="0"/>
              <a:t>MIM</a:t>
            </a:r>
            <a:r>
              <a:rPr lang="zh-CN" altLang="en-US" sz="1200" dirty="0"/>
              <a:t>大规模自监督预训练</a:t>
            </a:r>
            <a:endParaRPr lang="en-US" altLang="zh-CN" sz="1200" dirty="0"/>
          </a:p>
          <a:p>
            <a:pPr algn="ctr"/>
            <a:r>
              <a:rPr lang="zh-CN" altLang="en-US" sz="1200" dirty="0"/>
              <a:t>数据集：公开数据集</a:t>
            </a:r>
            <a:endParaRPr lang="en-US" altLang="zh-CN" sz="1200" dirty="0"/>
          </a:p>
          <a:p>
            <a:pPr algn="ctr"/>
            <a:r>
              <a:rPr lang="zh-CN" altLang="en-US" sz="1200" dirty="0"/>
              <a:t>模型：</a:t>
            </a:r>
            <a:r>
              <a:rPr lang="en-US" altLang="zh-CN" sz="1200" dirty="0"/>
              <a:t>A</a:t>
            </a:r>
            <a:endParaRPr lang="zh-CN" altLang="en-US" sz="1200" dirty="0"/>
          </a:p>
        </p:txBody>
      </p:sp>
      <p:grpSp>
        <p:nvGrpSpPr>
          <p:cNvPr id="68" name="组合 67">
            <a:extLst>
              <a:ext uri="{FF2B5EF4-FFF2-40B4-BE49-F238E27FC236}">
                <a16:creationId xmlns:a16="http://schemas.microsoft.com/office/drawing/2014/main" id="{87EB7FEE-65BC-C1E5-568D-6D3ACB35373B}"/>
              </a:ext>
            </a:extLst>
          </p:cNvPr>
          <p:cNvGrpSpPr/>
          <p:nvPr/>
        </p:nvGrpSpPr>
        <p:grpSpPr>
          <a:xfrm>
            <a:off x="1316921" y="3760093"/>
            <a:ext cx="894658" cy="894658"/>
            <a:chOff x="1684576" y="3515383"/>
            <a:chExt cx="2086380" cy="2086380"/>
          </a:xfrm>
        </p:grpSpPr>
        <p:pic>
          <p:nvPicPr>
            <p:cNvPr id="58" name="图片 57">
              <a:extLst>
                <a:ext uri="{FF2B5EF4-FFF2-40B4-BE49-F238E27FC236}">
                  <a16:creationId xmlns:a16="http://schemas.microsoft.com/office/drawing/2014/main" id="{55CE324A-3870-1B1A-148A-D0BBB8BC9BB4}"/>
                </a:ext>
              </a:extLst>
            </p:cNvPr>
            <p:cNvPicPr>
              <a:picLocks noChangeAspect="1"/>
            </p:cNvPicPr>
            <p:nvPr/>
          </p:nvPicPr>
          <p:blipFill>
            <a:blip r:embed="rId2"/>
            <a:stretch>
              <a:fillRect/>
            </a:stretch>
          </p:blipFill>
          <p:spPr>
            <a:xfrm>
              <a:off x="1684576" y="3515383"/>
              <a:ext cx="2086380" cy="2086380"/>
            </a:xfrm>
            <a:prstGeom prst="rect">
              <a:avLst/>
            </a:prstGeom>
          </p:spPr>
        </p:pic>
        <p:sp>
          <p:nvSpPr>
            <p:cNvPr id="59" name="星形: 五角 58">
              <a:extLst>
                <a:ext uri="{FF2B5EF4-FFF2-40B4-BE49-F238E27FC236}">
                  <a16:creationId xmlns:a16="http://schemas.microsoft.com/office/drawing/2014/main" id="{61B0110E-9082-9649-1AD6-14E847ECAF63}"/>
                </a:ext>
              </a:extLst>
            </p:cNvPr>
            <p:cNvSpPr/>
            <p:nvPr/>
          </p:nvSpPr>
          <p:spPr>
            <a:xfrm>
              <a:off x="2293257" y="4158343"/>
              <a:ext cx="500743" cy="500743"/>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pic>
        <p:nvPicPr>
          <p:cNvPr id="60" name="图片 59">
            <a:extLst>
              <a:ext uri="{FF2B5EF4-FFF2-40B4-BE49-F238E27FC236}">
                <a16:creationId xmlns:a16="http://schemas.microsoft.com/office/drawing/2014/main" id="{CB7DE7AE-79FE-1309-5111-EE36F67770D5}"/>
              </a:ext>
            </a:extLst>
          </p:cNvPr>
          <p:cNvPicPr>
            <a:picLocks noChangeAspect="1"/>
          </p:cNvPicPr>
          <p:nvPr/>
        </p:nvPicPr>
        <p:blipFill>
          <a:blip r:embed="rId2"/>
          <a:stretch>
            <a:fillRect/>
          </a:stretch>
        </p:blipFill>
        <p:spPr>
          <a:xfrm>
            <a:off x="5066261" y="3760093"/>
            <a:ext cx="894658" cy="894658"/>
          </a:xfrm>
          <a:prstGeom prst="rect">
            <a:avLst/>
          </a:prstGeom>
        </p:spPr>
      </p:pic>
      <p:cxnSp>
        <p:nvCxnSpPr>
          <p:cNvPr id="62" name="直接箭头连接符 61">
            <a:extLst>
              <a:ext uri="{FF2B5EF4-FFF2-40B4-BE49-F238E27FC236}">
                <a16:creationId xmlns:a16="http://schemas.microsoft.com/office/drawing/2014/main" id="{155A9CC5-FE4D-80B8-0426-E99B1ECA4153}"/>
              </a:ext>
            </a:extLst>
          </p:cNvPr>
          <p:cNvCxnSpPr>
            <a:cxnSpLocks/>
            <a:stCxn id="58" idx="3"/>
            <a:endCxn id="60" idx="1"/>
          </p:cNvCxnSpPr>
          <p:nvPr/>
        </p:nvCxnSpPr>
        <p:spPr>
          <a:xfrm>
            <a:off x="2211579" y="4207422"/>
            <a:ext cx="28546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文本框 62">
            <a:extLst>
              <a:ext uri="{FF2B5EF4-FFF2-40B4-BE49-F238E27FC236}">
                <a16:creationId xmlns:a16="http://schemas.microsoft.com/office/drawing/2014/main" id="{99983341-473E-09F5-3A49-BBB9041FC3C1}"/>
              </a:ext>
            </a:extLst>
          </p:cNvPr>
          <p:cNvSpPr txBox="1"/>
          <p:nvPr/>
        </p:nvSpPr>
        <p:spPr>
          <a:xfrm>
            <a:off x="2211579" y="3821479"/>
            <a:ext cx="2854681" cy="646331"/>
          </a:xfrm>
          <a:prstGeom prst="rect">
            <a:avLst/>
          </a:prstGeom>
          <a:noFill/>
        </p:spPr>
        <p:txBody>
          <a:bodyPr wrap="square" rtlCol="0">
            <a:spAutoFit/>
          </a:bodyPr>
          <a:lstStyle/>
          <a:p>
            <a:pPr algn="ctr"/>
            <a:r>
              <a:rPr lang="en-US" altLang="zh-CN" sz="1200" dirty="0" err="1"/>
              <a:t>LoRA</a:t>
            </a:r>
            <a:r>
              <a:rPr lang="zh-CN" altLang="en-US" sz="1200" dirty="0"/>
              <a:t>微调</a:t>
            </a:r>
            <a:endParaRPr lang="en-US" altLang="zh-CN" sz="1200" dirty="0"/>
          </a:p>
          <a:p>
            <a:pPr algn="ctr"/>
            <a:r>
              <a:rPr lang="zh-CN" altLang="en-US" sz="1200" dirty="0"/>
              <a:t>数据集：车底图像</a:t>
            </a:r>
            <a:endParaRPr lang="en-US" altLang="zh-CN" sz="1200" dirty="0"/>
          </a:p>
          <a:p>
            <a:pPr algn="ctr"/>
            <a:r>
              <a:rPr lang="zh-CN" altLang="en-US" sz="1200" dirty="0"/>
              <a:t>模型：</a:t>
            </a:r>
            <a:r>
              <a:rPr lang="en-US" altLang="zh-CN" sz="1200" dirty="0"/>
              <a:t>A</a:t>
            </a:r>
            <a:endParaRPr lang="zh-CN" altLang="en-US" sz="1200" dirty="0"/>
          </a:p>
        </p:txBody>
      </p:sp>
      <p:grpSp>
        <p:nvGrpSpPr>
          <p:cNvPr id="3" name="组合 2">
            <a:extLst>
              <a:ext uri="{FF2B5EF4-FFF2-40B4-BE49-F238E27FC236}">
                <a16:creationId xmlns:a16="http://schemas.microsoft.com/office/drawing/2014/main" id="{E9E5FDEC-7B82-B6F1-C827-849F0FEF7247}"/>
              </a:ext>
            </a:extLst>
          </p:cNvPr>
          <p:cNvGrpSpPr/>
          <p:nvPr/>
        </p:nvGrpSpPr>
        <p:grpSpPr>
          <a:xfrm>
            <a:off x="1316919" y="1280748"/>
            <a:ext cx="4252749" cy="894658"/>
            <a:chOff x="1684576" y="3515383"/>
            <a:chExt cx="9917589" cy="2086380"/>
          </a:xfrm>
        </p:grpSpPr>
        <p:pic>
          <p:nvPicPr>
            <p:cNvPr id="4" name="图片 3">
              <a:extLst>
                <a:ext uri="{FF2B5EF4-FFF2-40B4-BE49-F238E27FC236}">
                  <a16:creationId xmlns:a16="http://schemas.microsoft.com/office/drawing/2014/main" id="{E2A2BA24-9FE3-9153-FBC9-4C7CDF015FCB}"/>
                </a:ext>
              </a:extLst>
            </p:cNvPr>
            <p:cNvPicPr>
              <a:picLocks noChangeAspect="1"/>
            </p:cNvPicPr>
            <p:nvPr/>
          </p:nvPicPr>
          <p:blipFill>
            <a:blip r:embed="rId2"/>
            <a:stretch>
              <a:fillRect/>
            </a:stretch>
          </p:blipFill>
          <p:spPr>
            <a:xfrm>
              <a:off x="1684576" y="3515383"/>
              <a:ext cx="2086380" cy="2086380"/>
            </a:xfrm>
            <a:prstGeom prst="rect">
              <a:avLst/>
            </a:prstGeom>
          </p:spPr>
        </p:pic>
        <p:sp>
          <p:nvSpPr>
            <p:cNvPr id="8" name="星形: 五角 7">
              <a:extLst>
                <a:ext uri="{FF2B5EF4-FFF2-40B4-BE49-F238E27FC236}">
                  <a16:creationId xmlns:a16="http://schemas.microsoft.com/office/drawing/2014/main" id="{5F668A18-5B0D-CEB3-3C67-1DBEF63B7D59}"/>
                </a:ext>
              </a:extLst>
            </p:cNvPr>
            <p:cNvSpPr/>
            <p:nvPr/>
          </p:nvSpPr>
          <p:spPr>
            <a:xfrm>
              <a:off x="11101422" y="4308200"/>
              <a:ext cx="500743" cy="500743"/>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cxnSp>
        <p:nvCxnSpPr>
          <p:cNvPr id="13" name="直接箭头连接符 12">
            <a:extLst>
              <a:ext uri="{FF2B5EF4-FFF2-40B4-BE49-F238E27FC236}">
                <a16:creationId xmlns:a16="http://schemas.microsoft.com/office/drawing/2014/main" id="{E68B0127-AD65-5A43-CE94-6494319CC948}"/>
              </a:ext>
            </a:extLst>
          </p:cNvPr>
          <p:cNvCxnSpPr>
            <a:cxnSpLocks/>
            <a:stCxn id="4" idx="3"/>
            <a:endCxn id="12" idx="1"/>
          </p:cNvCxnSpPr>
          <p:nvPr/>
        </p:nvCxnSpPr>
        <p:spPr>
          <a:xfrm>
            <a:off x="2211577" y="1728077"/>
            <a:ext cx="28546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7254EFF8-EC5A-E0B6-CDBA-C6B169761840}"/>
              </a:ext>
            </a:extLst>
          </p:cNvPr>
          <p:cNvSpPr txBox="1"/>
          <p:nvPr/>
        </p:nvSpPr>
        <p:spPr>
          <a:xfrm>
            <a:off x="2211576" y="1297549"/>
            <a:ext cx="2854681" cy="646331"/>
          </a:xfrm>
          <a:prstGeom prst="rect">
            <a:avLst/>
          </a:prstGeom>
          <a:noFill/>
        </p:spPr>
        <p:txBody>
          <a:bodyPr wrap="square" rtlCol="0">
            <a:spAutoFit/>
          </a:bodyPr>
          <a:lstStyle/>
          <a:p>
            <a:pPr algn="ctr"/>
            <a:r>
              <a:rPr lang="zh-CN" altLang="en-US" sz="1200" dirty="0"/>
              <a:t>异常图像生成</a:t>
            </a:r>
            <a:endParaRPr lang="en-US" altLang="zh-CN" sz="1200" dirty="0"/>
          </a:p>
          <a:p>
            <a:pPr algn="ctr"/>
            <a:r>
              <a:rPr lang="zh-CN" altLang="en-US" sz="1200" dirty="0"/>
              <a:t>数据集：车底图像</a:t>
            </a:r>
            <a:endParaRPr lang="en-US" altLang="zh-CN" sz="1200" dirty="0"/>
          </a:p>
          <a:p>
            <a:pPr algn="ctr"/>
            <a:r>
              <a:rPr lang="zh-CN" altLang="en-US" sz="1200" dirty="0"/>
              <a:t>模型：</a:t>
            </a:r>
            <a:r>
              <a:rPr lang="en-US" altLang="zh-CN" sz="1200" dirty="0"/>
              <a:t>G</a:t>
            </a:r>
          </a:p>
        </p:txBody>
      </p:sp>
      <p:pic>
        <p:nvPicPr>
          <p:cNvPr id="2" name="图片 1">
            <a:extLst>
              <a:ext uri="{FF2B5EF4-FFF2-40B4-BE49-F238E27FC236}">
                <a16:creationId xmlns:a16="http://schemas.microsoft.com/office/drawing/2014/main" id="{30203DA1-6A48-9482-2AB3-E092A9C37DA3}"/>
              </a:ext>
            </a:extLst>
          </p:cNvPr>
          <p:cNvPicPr>
            <a:picLocks noChangeAspect="1"/>
          </p:cNvPicPr>
          <p:nvPr/>
        </p:nvPicPr>
        <p:blipFill>
          <a:blip r:embed="rId2"/>
          <a:stretch>
            <a:fillRect/>
          </a:stretch>
        </p:blipFill>
        <p:spPr>
          <a:xfrm>
            <a:off x="1984897" y="5021730"/>
            <a:ext cx="894658" cy="894658"/>
          </a:xfrm>
          <a:prstGeom prst="rect">
            <a:avLst/>
          </a:prstGeom>
        </p:spPr>
      </p:pic>
      <p:cxnSp>
        <p:nvCxnSpPr>
          <p:cNvPr id="29" name="直接箭头连接符 28">
            <a:extLst>
              <a:ext uri="{FF2B5EF4-FFF2-40B4-BE49-F238E27FC236}">
                <a16:creationId xmlns:a16="http://schemas.microsoft.com/office/drawing/2014/main" id="{FA626B1B-B3AA-2DB8-BC91-3E8638C15C00}"/>
              </a:ext>
            </a:extLst>
          </p:cNvPr>
          <p:cNvCxnSpPr>
            <a:cxnSpLocks/>
            <a:stCxn id="2" idx="3"/>
          </p:cNvCxnSpPr>
          <p:nvPr/>
        </p:nvCxnSpPr>
        <p:spPr>
          <a:xfrm>
            <a:off x="2879555" y="5469059"/>
            <a:ext cx="28546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02474CE0-1FAB-7E48-3D36-382F9D2F0B98}"/>
              </a:ext>
            </a:extLst>
          </p:cNvPr>
          <p:cNvSpPr txBox="1"/>
          <p:nvPr/>
        </p:nvSpPr>
        <p:spPr>
          <a:xfrm>
            <a:off x="2879555" y="5083115"/>
            <a:ext cx="2854681" cy="646331"/>
          </a:xfrm>
          <a:prstGeom prst="rect">
            <a:avLst/>
          </a:prstGeom>
          <a:noFill/>
        </p:spPr>
        <p:txBody>
          <a:bodyPr wrap="square" rtlCol="0">
            <a:spAutoFit/>
          </a:bodyPr>
          <a:lstStyle/>
          <a:p>
            <a:pPr algn="ctr"/>
            <a:r>
              <a:rPr lang="zh-CN" altLang="en-US" sz="1200" dirty="0"/>
              <a:t>二分类</a:t>
            </a:r>
            <a:endParaRPr lang="en-US" altLang="zh-CN" sz="1200" dirty="0"/>
          </a:p>
          <a:p>
            <a:pPr algn="ctr"/>
            <a:r>
              <a:rPr lang="zh-CN" altLang="en-US" sz="1200" dirty="0"/>
              <a:t>数据集：车底图像</a:t>
            </a:r>
            <a:endParaRPr lang="en-US" altLang="zh-CN" sz="1200" dirty="0"/>
          </a:p>
          <a:p>
            <a:pPr algn="ctr"/>
            <a:r>
              <a:rPr lang="zh-CN" altLang="en-US" sz="1200" dirty="0"/>
              <a:t>模型：</a:t>
            </a:r>
            <a:r>
              <a:rPr lang="en-US" altLang="zh-CN" sz="1200" dirty="0"/>
              <a:t>D</a:t>
            </a:r>
            <a:endParaRPr lang="zh-CN" altLang="en-US" sz="1200" dirty="0"/>
          </a:p>
        </p:txBody>
      </p:sp>
      <p:sp>
        <p:nvSpPr>
          <p:cNvPr id="42" name="新月形 41">
            <a:extLst>
              <a:ext uri="{FF2B5EF4-FFF2-40B4-BE49-F238E27FC236}">
                <a16:creationId xmlns:a16="http://schemas.microsoft.com/office/drawing/2014/main" id="{CAD7908B-B936-6A95-A8CE-EB7A30C139DF}"/>
              </a:ext>
            </a:extLst>
          </p:cNvPr>
          <p:cNvSpPr/>
          <p:nvPr/>
        </p:nvSpPr>
        <p:spPr>
          <a:xfrm>
            <a:off x="2506781" y="5535602"/>
            <a:ext cx="97570" cy="195140"/>
          </a:xfrm>
          <a:prstGeom prst="mo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pic>
        <p:nvPicPr>
          <p:cNvPr id="45" name="图片 44">
            <a:extLst>
              <a:ext uri="{FF2B5EF4-FFF2-40B4-BE49-F238E27FC236}">
                <a16:creationId xmlns:a16="http://schemas.microsoft.com/office/drawing/2014/main" id="{D59F7C87-7492-4076-0138-91FAE848C48A}"/>
              </a:ext>
            </a:extLst>
          </p:cNvPr>
          <p:cNvPicPr>
            <a:picLocks noChangeAspect="1"/>
          </p:cNvPicPr>
          <p:nvPr/>
        </p:nvPicPr>
        <p:blipFill>
          <a:blip r:embed="rId2"/>
          <a:stretch>
            <a:fillRect/>
          </a:stretch>
        </p:blipFill>
        <p:spPr>
          <a:xfrm>
            <a:off x="903852" y="5021730"/>
            <a:ext cx="894658" cy="894658"/>
          </a:xfrm>
          <a:prstGeom prst="rect">
            <a:avLst/>
          </a:prstGeom>
        </p:spPr>
      </p:pic>
      <p:pic>
        <p:nvPicPr>
          <p:cNvPr id="46" name="图片 45">
            <a:extLst>
              <a:ext uri="{FF2B5EF4-FFF2-40B4-BE49-F238E27FC236}">
                <a16:creationId xmlns:a16="http://schemas.microsoft.com/office/drawing/2014/main" id="{5EB5A90C-9F4C-561D-F8BA-69AC93350BE7}"/>
              </a:ext>
            </a:extLst>
          </p:cNvPr>
          <p:cNvPicPr>
            <a:picLocks noChangeAspect="1"/>
          </p:cNvPicPr>
          <p:nvPr/>
        </p:nvPicPr>
        <p:blipFill>
          <a:blip r:embed="rId2"/>
          <a:stretch>
            <a:fillRect/>
          </a:stretch>
        </p:blipFill>
        <p:spPr>
          <a:xfrm>
            <a:off x="8061579" y="5021730"/>
            <a:ext cx="894658" cy="894658"/>
          </a:xfrm>
          <a:prstGeom prst="rect">
            <a:avLst/>
          </a:prstGeom>
        </p:spPr>
      </p:pic>
      <p:cxnSp>
        <p:nvCxnSpPr>
          <p:cNvPr id="53" name="直接箭头连接符 52">
            <a:extLst>
              <a:ext uri="{FF2B5EF4-FFF2-40B4-BE49-F238E27FC236}">
                <a16:creationId xmlns:a16="http://schemas.microsoft.com/office/drawing/2014/main" id="{A2205991-ECA2-4CDB-9C83-4DC0FB7C67CD}"/>
              </a:ext>
            </a:extLst>
          </p:cNvPr>
          <p:cNvCxnSpPr>
            <a:cxnSpLocks/>
            <a:stCxn id="46" idx="3"/>
          </p:cNvCxnSpPr>
          <p:nvPr/>
        </p:nvCxnSpPr>
        <p:spPr>
          <a:xfrm>
            <a:off x="8956237" y="5469059"/>
            <a:ext cx="22226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6BA693F3-FA08-7134-05EA-0EC75A693534}"/>
              </a:ext>
            </a:extLst>
          </p:cNvPr>
          <p:cNvSpPr txBox="1"/>
          <p:nvPr/>
        </p:nvSpPr>
        <p:spPr>
          <a:xfrm>
            <a:off x="8956238" y="5083115"/>
            <a:ext cx="2548188" cy="646331"/>
          </a:xfrm>
          <a:prstGeom prst="rect">
            <a:avLst/>
          </a:prstGeom>
          <a:noFill/>
        </p:spPr>
        <p:txBody>
          <a:bodyPr wrap="square" rtlCol="0">
            <a:spAutoFit/>
          </a:bodyPr>
          <a:lstStyle/>
          <a:p>
            <a:pPr algn="ctr"/>
            <a:r>
              <a:rPr lang="zh-CN" altLang="en-US" sz="1200" dirty="0"/>
              <a:t>二分类</a:t>
            </a:r>
            <a:endParaRPr lang="en-US" altLang="zh-CN" sz="1200" dirty="0"/>
          </a:p>
          <a:p>
            <a:pPr algn="ctr"/>
            <a:r>
              <a:rPr lang="zh-CN" altLang="en-US" sz="1200" dirty="0"/>
              <a:t>数据集：车底图像</a:t>
            </a:r>
            <a:endParaRPr lang="en-US" altLang="zh-CN" sz="1200" dirty="0"/>
          </a:p>
          <a:p>
            <a:pPr algn="ctr"/>
            <a:r>
              <a:rPr lang="zh-CN" altLang="en-US" sz="1200" dirty="0"/>
              <a:t>模型：</a:t>
            </a:r>
            <a:r>
              <a:rPr lang="en-US" altLang="zh-CN" sz="1200" dirty="0"/>
              <a:t>D</a:t>
            </a:r>
            <a:endParaRPr lang="zh-CN" altLang="en-US" sz="1200" dirty="0"/>
          </a:p>
        </p:txBody>
      </p:sp>
      <p:pic>
        <p:nvPicPr>
          <p:cNvPr id="65" name="图片 64">
            <a:extLst>
              <a:ext uri="{FF2B5EF4-FFF2-40B4-BE49-F238E27FC236}">
                <a16:creationId xmlns:a16="http://schemas.microsoft.com/office/drawing/2014/main" id="{F8E50BE8-9341-F853-F962-12407A74E840}"/>
              </a:ext>
            </a:extLst>
          </p:cNvPr>
          <p:cNvPicPr>
            <a:picLocks noChangeAspect="1"/>
          </p:cNvPicPr>
          <p:nvPr/>
        </p:nvPicPr>
        <p:blipFill>
          <a:blip r:embed="rId2"/>
          <a:stretch>
            <a:fillRect/>
          </a:stretch>
        </p:blipFill>
        <p:spPr>
          <a:xfrm>
            <a:off x="6980534" y="5021730"/>
            <a:ext cx="894658" cy="894658"/>
          </a:xfrm>
          <a:prstGeom prst="rect">
            <a:avLst/>
          </a:prstGeom>
        </p:spPr>
      </p:pic>
      <p:sp>
        <p:nvSpPr>
          <p:cNvPr id="66" name="文本框 65">
            <a:extLst>
              <a:ext uri="{FF2B5EF4-FFF2-40B4-BE49-F238E27FC236}">
                <a16:creationId xmlns:a16="http://schemas.microsoft.com/office/drawing/2014/main" id="{35DD1089-AF58-8AC2-38A9-DFCFF1C9836C}"/>
              </a:ext>
            </a:extLst>
          </p:cNvPr>
          <p:cNvSpPr txBox="1"/>
          <p:nvPr/>
        </p:nvSpPr>
        <p:spPr>
          <a:xfrm>
            <a:off x="5897644" y="5284393"/>
            <a:ext cx="306494" cy="369332"/>
          </a:xfrm>
          <a:prstGeom prst="rect">
            <a:avLst/>
          </a:prstGeom>
          <a:noFill/>
        </p:spPr>
        <p:txBody>
          <a:bodyPr wrap="none" rtlCol="0">
            <a:spAutoFit/>
          </a:bodyPr>
          <a:lstStyle/>
          <a:p>
            <a:r>
              <a:rPr lang="en-US" altLang="zh-CN" dirty="0"/>
              <a:t>0</a:t>
            </a:r>
            <a:endParaRPr lang="zh-CN" altLang="en-US" dirty="0"/>
          </a:p>
        </p:txBody>
      </p:sp>
      <p:sp>
        <p:nvSpPr>
          <p:cNvPr id="69" name="文本框 68">
            <a:extLst>
              <a:ext uri="{FF2B5EF4-FFF2-40B4-BE49-F238E27FC236}">
                <a16:creationId xmlns:a16="http://schemas.microsoft.com/office/drawing/2014/main" id="{20990A39-08C8-02E0-AF73-BDEEFD915C5F}"/>
              </a:ext>
            </a:extLst>
          </p:cNvPr>
          <p:cNvSpPr txBox="1"/>
          <p:nvPr/>
        </p:nvSpPr>
        <p:spPr>
          <a:xfrm>
            <a:off x="11298381" y="5279099"/>
            <a:ext cx="306494"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81" name="文本框 80">
                <a:extLst>
                  <a:ext uri="{FF2B5EF4-FFF2-40B4-BE49-F238E27FC236}">
                    <a16:creationId xmlns:a16="http://schemas.microsoft.com/office/drawing/2014/main" id="{ABE0B7E2-067B-A3C5-7CB9-13E61B6AABD8}"/>
                  </a:ext>
                </a:extLst>
              </p:cNvPr>
              <p:cNvSpPr txBox="1"/>
              <p:nvPr/>
            </p:nvSpPr>
            <p:spPr>
              <a:xfrm>
                <a:off x="6845178" y="5916388"/>
                <a:ext cx="11406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m:rPr>
                              <m:sty m:val="p"/>
                            </m:rPr>
                            <a:rPr lang="en-US" altLang="zh-CN" b="0" i="0" smtClean="0">
                              <a:latin typeface="Cambria Math" panose="02040503050406030204" pitchFamily="18" charset="0"/>
                            </a:rPr>
                            <m:t>reconstruct</m:t>
                          </m:r>
                        </m:sub>
                      </m:sSub>
                    </m:oMath>
                  </m:oMathPara>
                </a14:m>
                <a:endParaRPr lang="zh-CN" altLang="en-US" dirty="0"/>
              </a:p>
            </p:txBody>
          </p:sp>
        </mc:Choice>
        <mc:Fallback xmlns="">
          <p:sp>
            <p:nvSpPr>
              <p:cNvPr id="81" name="文本框 80">
                <a:extLst>
                  <a:ext uri="{FF2B5EF4-FFF2-40B4-BE49-F238E27FC236}">
                    <a16:creationId xmlns:a16="http://schemas.microsoft.com/office/drawing/2014/main" id="{ABE0B7E2-067B-A3C5-7CB9-13E61B6AABD8}"/>
                  </a:ext>
                </a:extLst>
              </p:cNvPr>
              <p:cNvSpPr txBox="1">
                <a:spLocks noRot="1" noChangeAspect="1" noMove="1" noResize="1" noEditPoints="1" noAdjustHandles="1" noChangeArrowheads="1" noChangeShapeType="1" noTextEdit="1"/>
              </p:cNvSpPr>
              <p:nvPr/>
            </p:nvSpPr>
            <p:spPr>
              <a:xfrm>
                <a:off x="6845178" y="5916388"/>
                <a:ext cx="1140632" cy="276999"/>
              </a:xfrm>
              <a:prstGeom prst="rect">
                <a:avLst/>
              </a:prstGeom>
              <a:blipFill>
                <a:blip r:embed="rId3"/>
                <a:stretch>
                  <a:fillRect l="-2139" r="-1604" b="-1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 name="文本框 82">
                <a:extLst>
                  <a:ext uri="{FF2B5EF4-FFF2-40B4-BE49-F238E27FC236}">
                    <a16:creationId xmlns:a16="http://schemas.microsoft.com/office/drawing/2014/main" id="{8BDB51C8-6C7A-15A3-704C-11C17D2AA0C5}"/>
                  </a:ext>
                </a:extLst>
              </p:cNvPr>
              <p:cNvSpPr txBox="1"/>
              <p:nvPr/>
            </p:nvSpPr>
            <p:spPr>
              <a:xfrm>
                <a:off x="2033326" y="5916388"/>
                <a:ext cx="672556" cy="3025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m:rPr>
                              <m:sty m:val="p"/>
                            </m:rPr>
                            <a:rPr lang="en-US" altLang="zh-CN" i="1">
                              <a:latin typeface="Cambria Math" panose="02040503050406030204" pitchFamily="18" charset="0"/>
                            </a:rPr>
                            <m:t>query</m:t>
                          </m:r>
                        </m:sub>
                      </m:sSub>
                    </m:oMath>
                  </m:oMathPara>
                </a14:m>
                <a:endParaRPr lang="zh-CN" altLang="en-US" dirty="0"/>
              </a:p>
            </p:txBody>
          </p:sp>
        </mc:Choice>
        <mc:Fallback xmlns="">
          <p:sp>
            <p:nvSpPr>
              <p:cNvPr id="83" name="文本框 82">
                <a:extLst>
                  <a:ext uri="{FF2B5EF4-FFF2-40B4-BE49-F238E27FC236}">
                    <a16:creationId xmlns:a16="http://schemas.microsoft.com/office/drawing/2014/main" id="{8BDB51C8-6C7A-15A3-704C-11C17D2AA0C5}"/>
                  </a:ext>
                </a:extLst>
              </p:cNvPr>
              <p:cNvSpPr txBox="1">
                <a:spLocks noRot="1" noChangeAspect="1" noMove="1" noResize="1" noEditPoints="1" noAdjustHandles="1" noChangeArrowheads="1" noChangeShapeType="1" noTextEdit="1"/>
              </p:cNvSpPr>
              <p:nvPr/>
            </p:nvSpPr>
            <p:spPr>
              <a:xfrm>
                <a:off x="2033326" y="5916388"/>
                <a:ext cx="672556" cy="302519"/>
              </a:xfrm>
              <a:prstGeom prst="rect">
                <a:avLst/>
              </a:prstGeom>
              <a:blipFill>
                <a:blip r:embed="rId4"/>
                <a:stretch>
                  <a:fillRect l="-3636" r="-3636" b="-22449"/>
                </a:stretch>
              </a:blipFill>
            </p:spPr>
            <p:txBody>
              <a:bodyPr/>
              <a:lstStyle/>
              <a:p>
                <a:r>
                  <a:rPr lang="zh-CN" altLang="en-US">
                    <a:noFill/>
                  </a:rPr>
                  <a:t> </a:t>
                </a:r>
              </a:p>
            </p:txBody>
          </p:sp>
        </mc:Fallback>
      </mc:AlternateContent>
      <p:sp>
        <p:nvSpPr>
          <p:cNvPr id="76" name="文本框 75">
            <a:extLst>
              <a:ext uri="{FF2B5EF4-FFF2-40B4-BE49-F238E27FC236}">
                <a16:creationId xmlns:a16="http://schemas.microsoft.com/office/drawing/2014/main" id="{94989398-EFF3-1435-B5D4-A14B46A3072C}"/>
              </a:ext>
            </a:extLst>
          </p:cNvPr>
          <p:cNvSpPr txBox="1"/>
          <p:nvPr/>
        </p:nvSpPr>
        <p:spPr>
          <a:xfrm>
            <a:off x="347077" y="2834963"/>
            <a:ext cx="348343" cy="1754326"/>
          </a:xfrm>
          <a:prstGeom prst="rect">
            <a:avLst/>
          </a:prstGeom>
          <a:noFill/>
        </p:spPr>
        <p:txBody>
          <a:bodyPr wrap="square">
            <a:spAutoFit/>
          </a:bodyPr>
          <a:lstStyle/>
          <a:p>
            <a:r>
              <a:rPr lang="zh-CN" altLang="en-US" dirty="0"/>
              <a:t>重建正常图像</a:t>
            </a:r>
          </a:p>
        </p:txBody>
      </p:sp>
      <p:sp>
        <p:nvSpPr>
          <p:cNvPr id="84" name="文本框 83">
            <a:extLst>
              <a:ext uri="{FF2B5EF4-FFF2-40B4-BE49-F238E27FC236}">
                <a16:creationId xmlns:a16="http://schemas.microsoft.com/office/drawing/2014/main" id="{200ABF58-91D0-570A-025C-69CEF064ADD6}"/>
              </a:ext>
            </a:extLst>
          </p:cNvPr>
          <p:cNvSpPr txBox="1"/>
          <p:nvPr/>
        </p:nvSpPr>
        <p:spPr>
          <a:xfrm>
            <a:off x="294567" y="5048267"/>
            <a:ext cx="348343" cy="1200329"/>
          </a:xfrm>
          <a:prstGeom prst="rect">
            <a:avLst/>
          </a:prstGeom>
          <a:noFill/>
        </p:spPr>
        <p:txBody>
          <a:bodyPr wrap="square">
            <a:spAutoFit/>
          </a:bodyPr>
          <a:lstStyle/>
          <a:p>
            <a:r>
              <a:rPr lang="zh-CN" altLang="en-US" dirty="0"/>
              <a:t>判别模块</a:t>
            </a:r>
          </a:p>
        </p:txBody>
      </p:sp>
      <mc:AlternateContent xmlns:mc="http://schemas.openxmlformats.org/markup-compatibility/2006" xmlns:a14="http://schemas.microsoft.com/office/drawing/2010/main">
        <mc:Choice Requires="a14">
          <p:sp>
            <p:nvSpPr>
              <p:cNvPr id="85" name="文本框 84">
                <a:extLst>
                  <a:ext uri="{FF2B5EF4-FFF2-40B4-BE49-F238E27FC236}">
                    <a16:creationId xmlns:a16="http://schemas.microsoft.com/office/drawing/2014/main" id="{C8D4C26A-66AF-FCAC-3681-0509756D80F5}"/>
                  </a:ext>
                </a:extLst>
              </p:cNvPr>
              <p:cNvSpPr txBox="1"/>
              <p:nvPr/>
            </p:nvSpPr>
            <p:spPr>
              <a:xfrm>
                <a:off x="8210210" y="5871114"/>
                <a:ext cx="672556" cy="3025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m:rPr>
                              <m:sty m:val="p"/>
                            </m:rPr>
                            <a:rPr lang="en-US" altLang="zh-CN" i="1">
                              <a:latin typeface="Cambria Math" panose="02040503050406030204" pitchFamily="18" charset="0"/>
                            </a:rPr>
                            <m:t>query</m:t>
                          </m:r>
                        </m:sub>
                      </m:sSub>
                    </m:oMath>
                  </m:oMathPara>
                </a14:m>
                <a:endParaRPr lang="zh-CN" altLang="en-US" dirty="0"/>
              </a:p>
            </p:txBody>
          </p:sp>
        </mc:Choice>
        <mc:Fallback xmlns="">
          <p:sp>
            <p:nvSpPr>
              <p:cNvPr id="85" name="文本框 84">
                <a:extLst>
                  <a:ext uri="{FF2B5EF4-FFF2-40B4-BE49-F238E27FC236}">
                    <a16:creationId xmlns:a16="http://schemas.microsoft.com/office/drawing/2014/main" id="{C8D4C26A-66AF-FCAC-3681-0509756D80F5}"/>
                  </a:ext>
                </a:extLst>
              </p:cNvPr>
              <p:cNvSpPr txBox="1">
                <a:spLocks noRot="1" noChangeAspect="1" noMove="1" noResize="1" noEditPoints="1" noAdjustHandles="1" noChangeArrowheads="1" noChangeShapeType="1" noTextEdit="1"/>
              </p:cNvSpPr>
              <p:nvPr/>
            </p:nvSpPr>
            <p:spPr>
              <a:xfrm>
                <a:off x="8210210" y="5871114"/>
                <a:ext cx="672556" cy="302519"/>
              </a:xfrm>
              <a:prstGeom prst="rect">
                <a:avLst/>
              </a:prstGeom>
              <a:blipFill>
                <a:blip r:embed="rId5"/>
                <a:stretch>
                  <a:fillRect l="-3636" r="-3636" b="-2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文本框 85">
                <a:extLst>
                  <a:ext uri="{FF2B5EF4-FFF2-40B4-BE49-F238E27FC236}">
                    <a16:creationId xmlns:a16="http://schemas.microsoft.com/office/drawing/2014/main" id="{3EF3D520-C231-8A1B-2F4D-3C72A5C087E2}"/>
                  </a:ext>
                </a:extLst>
              </p:cNvPr>
              <p:cNvSpPr txBox="1"/>
              <p:nvPr/>
            </p:nvSpPr>
            <p:spPr>
              <a:xfrm>
                <a:off x="719021" y="5940047"/>
                <a:ext cx="11406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m:rPr>
                              <m:sty m:val="p"/>
                            </m:rPr>
                            <a:rPr lang="en-US" altLang="zh-CN" b="0" i="0" smtClean="0">
                              <a:latin typeface="Cambria Math" panose="02040503050406030204" pitchFamily="18" charset="0"/>
                            </a:rPr>
                            <m:t>reconstruct</m:t>
                          </m:r>
                        </m:sub>
                      </m:sSub>
                    </m:oMath>
                  </m:oMathPara>
                </a14:m>
                <a:endParaRPr lang="zh-CN" altLang="en-US" dirty="0"/>
              </a:p>
            </p:txBody>
          </p:sp>
        </mc:Choice>
        <mc:Fallback xmlns="">
          <p:sp>
            <p:nvSpPr>
              <p:cNvPr id="86" name="文本框 85">
                <a:extLst>
                  <a:ext uri="{FF2B5EF4-FFF2-40B4-BE49-F238E27FC236}">
                    <a16:creationId xmlns:a16="http://schemas.microsoft.com/office/drawing/2014/main" id="{3EF3D520-C231-8A1B-2F4D-3C72A5C087E2}"/>
                  </a:ext>
                </a:extLst>
              </p:cNvPr>
              <p:cNvSpPr txBox="1">
                <a:spLocks noRot="1" noChangeAspect="1" noMove="1" noResize="1" noEditPoints="1" noAdjustHandles="1" noChangeArrowheads="1" noChangeShapeType="1" noTextEdit="1"/>
              </p:cNvSpPr>
              <p:nvPr/>
            </p:nvSpPr>
            <p:spPr>
              <a:xfrm>
                <a:off x="719021" y="5940047"/>
                <a:ext cx="1140632" cy="276999"/>
              </a:xfrm>
              <a:prstGeom prst="rect">
                <a:avLst/>
              </a:prstGeom>
              <a:blipFill>
                <a:blip r:embed="rId6"/>
                <a:stretch>
                  <a:fillRect l="-2139" r="-1604" b="-13043"/>
                </a:stretch>
              </a:blipFill>
            </p:spPr>
            <p:txBody>
              <a:bodyPr/>
              <a:lstStyle/>
              <a:p>
                <a:r>
                  <a:rPr lang="zh-CN" altLang="en-US">
                    <a:noFill/>
                  </a:rPr>
                  <a:t> </a:t>
                </a:r>
              </a:p>
            </p:txBody>
          </p:sp>
        </mc:Fallback>
      </mc:AlternateContent>
      <p:sp>
        <p:nvSpPr>
          <p:cNvPr id="50" name="文本框 49">
            <a:extLst>
              <a:ext uri="{FF2B5EF4-FFF2-40B4-BE49-F238E27FC236}">
                <a16:creationId xmlns:a16="http://schemas.microsoft.com/office/drawing/2014/main" id="{2522A110-BCB3-713F-F688-084CCCA4CFDE}"/>
              </a:ext>
            </a:extLst>
          </p:cNvPr>
          <p:cNvSpPr txBox="1"/>
          <p:nvPr/>
        </p:nvSpPr>
        <p:spPr>
          <a:xfrm>
            <a:off x="309594" y="1217313"/>
            <a:ext cx="741628" cy="923330"/>
          </a:xfrm>
          <a:prstGeom prst="rect">
            <a:avLst/>
          </a:prstGeom>
          <a:noFill/>
        </p:spPr>
        <p:txBody>
          <a:bodyPr wrap="square">
            <a:spAutoFit/>
          </a:bodyPr>
          <a:lstStyle/>
          <a:p>
            <a:r>
              <a:rPr lang="zh-CN" altLang="en-US" dirty="0"/>
              <a:t>生成异常图像</a:t>
            </a:r>
          </a:p>
        </p:txBody>
      </p:sp>
      <mc:AlternateContent xmlns:mc="http://schemas.openxmlformats.org/markup-compatibility/2006" xmlns:a14="http://schemas.microsoft.com/office/drawing/2010/main">
        <mc:Choice Requires="a14">
          <p:sp>
            <p:nvSpPr>
              <p:cNvPr id="70" name="文本框 69">
                <a:extLst>
                  <a:ext uri="{FF2B5EF4-FFF2-40B4-BE49-F238E27FC236}">
                    <a16:creationId xmlns:a16="http://schemas.microsoft.com/office/drawing/2014/main" id="{8454BBD3-EFF8-47D2-5D97-D933763F147B}"/>
                  </a:ext>
                </a:extLst>
              </p:cNvPr>
              <p:cNvSpPr txBox="1"/>
              <p:nvPr/>
            </p:nvSpPr>
            <p:spPr>
              <a:xfrm>
                <a:off x="148138" y="6456081"/>
                <a:ext cx="6101542" cy="394852"/>
              </a:xfrm>
              <a:prstGeom prst="rect">
                <a:avLst/>
              </a:prstGeom>
              <a:noFill/>
            </p:spPr>
            <p:txBody>
              <a:bodyPr wrap="none" rtlCol="0">
                <a:spAutoFit/>
              </a:bodyPr>
              <a:lstStyle/>
              <a:p>
                <a:r>
                  <a:rPr lang="zh-CN" altLang="en-US" dirty="0"/>
                  <a:t>难点：难以保正 </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err="1" smtClean="0">
                            <a:latin typeface="Cambria Math" panose="02040503050406030204" pitchFamily="18" charset="0"/>
                          </a:rPr>
                          <m:t>𝑥</m:t>
                        </m:r>
                      </m:e>
                      <m:sub>
                        <m:r>
                          <m:rPr>
                            <m:sty m:val="p"/>
                          </m:rPr>
                          <a:rPr lang="en-US" altLang="zh-CN" i="0" dirty="0" err="1" smtClean="0">
                            <a:latin typeface="Cambria Math" panose="02040503050406030204" pitchFamily="18" charset="0"/>
                          </a:rPr>
                          <m:t>reconstruction</m:t>
                        </m:r>
                      </m:sub>
                    </m:sSub>
                    <m:r>
                      <a:rPr lang="zh-CN" altLang="en-US" i="1" dirty="0" err="1">
                        <a:latin typeface="Cambria Math" panose="02040503050406030204" pitchFamily="18" charset="0"/>
                      </a:rPr>
                      <m:t>与</m:t>
                    </m:r>
                    <m:sSub>
                      <m:sSubPr>
                        <m:ctrlPr>
                          <a:rPr lang="en-US" altLang="zh-CN" i="1" dirty="0">
                            <a:latin typeface="Cambria Math" panose="02040503050406030204" pitchFamily="18" charset="0"/>
                          </a:rPr>
                        </m:ctrlPr>
                      </m:sSubPr>
                      <m:e>
                        <m:r>
                          <a:rPr lang="en-US" altLang="zh-CN" i="1" dirty="0" err="1">
                            <a:latin typeface="Cambria Math" panose="02040503050406030204" pitchFamily="18" charset="0"/>
                          </a:rPr>
                          <m:t>𝑥</m:t>
                        </m:r>
                      </m:e>
                      <m:sub>
                        <m:r>
                          <m:rPr>
                            <m:sty m:val="p"/>
                          </m:rPr>
                          <a:rPr lang="en-US" altLang="zh-CN" i="1" dirty="0" err="1" smtClean="0">
                            <a:latin typeface="Cambria Math" panose="02040503050406030204" pitchFamily="18" charset="0"/>
                          </a:rPr>
                          <m:t>query</m:t>
                        </m:r>
                      </m:sub>
                    </m:sSub>
                    <m:r>
                      <a:rPr lang="zh-CN" altLang="en-US" i="1" dirty="0" err="1" smtClean="0">
                        <a:latin typeface="Cambria Math" panose="02040503050406030204" pitchFamily="18" charset="0"/>
                      </a:rPr>
                      <m:t>在</m:t>
                    </m:r>
                  </m:oMath>
                </a14:m>
                <a:r>
                  <a:rPr lang="zh-CN" altLang="en-US" dirty="0"/>
                  <a:t>正常区域完全一致</a:t>
                </a:r>
              </a:p>
            </p:txBody>
          </p:sp>
        </mc:Choice>
        <mc:Fallback xmlns="">
          <p:sp>
            <p:nvSpPr>
              <p:cNvPr id="70" name="文本框 69">
                <a:extLst>
                  <a:ext uri="{FF2B5EF4-FFF2-40B4-BE49-F238E27FC236}">
                    <a16:creationId xmlns:a16="http://schemas.microsoft.com/office/drawing/2014/main" id="{8454BBD3-EFF8-47D2-5D97-D933763F147B}"/>
                  </a:ext>
                </a:extLst>
              </p:cNvPr>
              <p:cNvSpPr txBox="1">
                <a:spLocks noRot="1" noChangeAspect="1" noMove="1" noResize="1" noEditPoints="1" noAdjustHandles="1" noChangeArrowheads="1" noChangeShapeType="1" noTextEdit="1"/>
              </p:cNvSpPr>
              <p:nvPr/>
            </p:nvSpPr>
            <p:spPr>
              <a:xfrm>
                <a:off x="148138" y="6456081"/>
                <a:ext cx="6101542" cy="394852"/>
              </a:xfrm>
              <a:prstGeom prst="rect">
                <a:avLst/>
              </a:prstGeom>
              <a:blipFill>
                <a:blip r:embed="rId7"/>
                <a:stretch>
                  <a:fillRect l="-799" t="-6154" r="-599" b="-18462"/>
                </a:stretch>
              </a:blipFill>
            </p:spPr>
            <p:txBody>
              <a:bodyPr/>
              <a:lstStyle/>
              <a:p>
                <a:r>
                  <a:rPr lang="zh-CN" altLang="en-US">
                    <a:noFill/>
                  </a:rPr>
                  <a:t> </a:t>
                </a:r>
              </a:p>
            </p:txBody>
          </p:sp>
        </mc:Fallback>
      </mc:AlternateContent>
      <p:sp>
        <p:nvSpPr>
          <p:cNvPr id="71" name="标题 1">
            <a:extLst>
              <a:ext uri="{FF2B5EF4-FFF2-40B4-BE49-F238E27FC236}">
                <a16:creationId xmlns:a16="http://schemas.microsoft.com/office/drawing/2014/main" id="{81613008-3EE9-0406-C937-361997E48897}"/>
              </a:ext>
            </a:extLst>
          </p:cNvPr>
          <p:cNvSpPr>
            <a:spLocks noGrp="1"/>
          </p:cNvSpPr>
          <p:nvPr>
            <p:ph type="title"/>
          </p:nvPr>
        </p:nvSpPr>
        <p:spPr>
          <a:xfrm>
            <a:off x="507076" y="9044"/>
            <a:ext cx="10008524" cy="703353"/>
          </a:xfrm>
        </p:spPr>
        <p:txBody>
          <a:bodyPr>
            <a:normAutofit/>
          </a:bodyPr>
          <a:lstStyle/>
          <a:p>
            <a:r>
              <a:rPr lang="zh-CN" altLang="en-US" sz="3200" dirty="0">
                <a:solidFill>
                  <a:schemeClr val="bg1"/>
                </a:solidFill>
              </a:rPr>
              <a:t>基于重建异常图像为正常图像的方法</a:t>
            </a:r>
          </a:p>
        </p:txBody>
      </p:sp>
    </p:spTree>
    <p:extLst>
      <p:ext uri="{BB962C8B-B14F-4D97-AF65-F5344CB8AC3E}">
        <p14:creationId xmlns:p14="http://schemas.microsoft.com/office/powerpoint/2010/main" val="3318650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5A5F1AC-8CE2-F6E6-A7FE-AD4CA1CBD08D}"/>
              </a:ext>
            </a:extLst>
          </p:cNvPr>
          <p:cNvSpPr/>
          <p:nvPr/>
        </p:nvSpPr>
        <p:spPr>
          <a:xfrm>
            <a:off x="0" y="-11010"/>
            <a:ext cx="12192000" cy="773274"/>
          </a:xfrm>
          <a:prstGeom prst="rect">
            <a:avLst/>
          </a:prstGeom>
          <a:solidFill>
            <a:srgbClr val="2917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圆角 78">
            <a:extLst>
              <a:ext uri="{FF2B5EF4-FFF2-40B4-BE49-F238E27FC236}">
                <a16:creationId xmlns:a16="http://schemas.microsoft.com/office/drawing/2014/main" id="{5423B8C2-FD3D-1974-3A44-7C35C3B23842}"/>
              </a:ext>
            </a:extLst>
          </p:cNvPr>
          <p:cNvSpPr/>
          <p:nvPr/>
        </p:nvSpPr>
        <p:spPr>
          <a:xfrm>
            <a:off x="473747" y="2027303"/>
            <a:ext cx="6076682" cy="1492531"/>
          </a:xfrm>
          <a:prstGeom prst="roundRect">
            <a:avLst>
              <a:gd name="adj" fmla="val 5612"/>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圆角 79">
            <a:extLst>
              <a:ext uri="{FF2B5EF4-FFF2-40B4-BE49-F238E27FC236}">
                <a16:creationId xmlns:a16="http://schemas.microsoft.com/office/drawing/2014/main" id="{AD9099BF-C751-3045-4ACF-64866EB42D66}"/>
              </a:ext>
            </a:extLst>
          </p:cNvPr>
          <p:cNvSpPr/>
          <p:nvPr/>
        </p:nvSpPr>
        <p:spPr>
          <a:xfrm>
            <a:off x="473747" y="3904445"/>
            <a:ext cx="6076681" cy="1580971"/>
          </a:xfrm>
          <a:prstGeom prst="roundRect">
            <a:avLst>
              <a:gd name="adj" fmla="val 5612"/>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2" name="图片 81">
            <a:extLst>
              <a:ext uri="{FF2B5EF4-FFF2-40B4-BE49-F238E27FC236}">
                <a16:creationId xmlns:a16="http://schemas.microsoft.com/office/drawing/2014/main" id="{0BBFA408-109D-A299-BEA7-3BC24F782DE0}"/>
              </a:ext>
            </a:extLst>
          </p:cNvPr>
          <p:cNvPicPr>
            <a:picLocks noChangeAspect="1"/>
          </p:cNvPicPr>
          <p:nvPr/>
        </p:nvPicPr>
        <p:blipFill>
          <a:blip r:embed="rId2"/>
          <a:stretch>
            <a:fillRect/>
          </a:stretch>
        </p:blipFill>
        <p:spPr>
          <a:xfrm>
            <a:off x="5310101" y="2285401"/>
            <a:ext cx="894658" cy="894658"/>
          </a:xfrm>
          <a:prstGeom prst="rect">
            <a:avLst/>
          </a:prstGeom>
        </p:spPr>
      </p:pic>
      <p:sp>
        <p:nvSpPr>
          <p:cNvPr id="83" name="文本框 82">
            <a:extLst>
              <a:ext uri="{FF2B5EF4-FFF2-40B4-BE49-F238E27FC236}">
                <a16:creationId xmlns:a16="http://schemas.microsoft.com/office/drawing/2014/main" id="{CCB5D7BD-860B-06DF-E49B-664B435E9661}"/>
              </a:ext>
            </a:extLst>
          </p:cNvPr>
          <p:cNvSpPr txBox="1"/>
          <p:nvPr/>
        </p:nvSpPr>
        <p:spPr>
          <a:xfrm>
            <a:off x="7410620" y="1971536"/>
            <a:ext cx="4438096" cy="1477328"/>
          </a:xfrm>
          <a:prstGeom prst="rect">
            <a:avLst/>
          </a:prstGeom>
          <a:noFill/>
        </p:spPr>
        <p:txBody>
          <a:bodyPr wrap="square" rtlCol="0">
            <a:spAutoFit/>
          </a:bodyPr>
          <a:lstStyle/>
          <a:p>
            <a:r>
              <a:rPr lang="zh-CN" altLang="en-US" dirty="0"/>
              <a:t>基于重建的方法：由三个模块构成：</a:t>
            </a:r>
            <a:endParaRPr lang="en-US" altLang="zh-CN" dirty="0"/>
          </a:p>
          <a:p>
            <a:r>
              <a:rPr lang="zh-CN" altLang="en-US" dirty="0"/>
              <a:t>合成模块：输入为</a:t>
            </a:r>
            <a:r>
              <a:rPr lang="zh-CN" altLang="en-US" dirty="0">
                <a:solidFill>
                  <a:srgbClr val="FF0000"/>
                </a:solidFill>
              </a:rPr>
              <a:t>正常图像</a:t>
            </a:r>
            <a:r>
              <a:rPr lang="zh-CN" altLang="en-US" dirty="0"/>
              <a:t>，输出为</a:t>
            </a:r>
            <a:r>
              <a:rPr lang="zh-CN" altLang="en-US" dirty="0">
                <a:highlight>
                  <a:srgbClr val="FFFF00"/>
                </a:highlight>
              </a:rPr>
              <a:t>合成异常图像</a:t>
            </a:r>
            <a:r>
              <a:rPr lang="zh-CN" altLang="en-US" dirty="0"/>
              <a:t>。</a:t>
            </a:r>
            <a:endParaRPr lang="en-US" altLang="zh-CN" dirty="0"/>
          </a:p>
          <a:p>
            <a:r>
              <a:rPr lang="zh-CN" altLang="en-US" dirty="0"/>
              <a:t>判别模块：输入为测试图像和</a:t>
            </a:r>
            <a:r>
              <a:rPr lang="zh-CN" altLang="en-US" b="1" dirty="0"/>
              <a:t>重建图像</a:t>
            </a:r>
            <a:r>
              <a:rPr lang="zh-CN" altLang="en-US" dirty="0"/>
              <a:t>，输出为</a:t>
            </a:r>
            <a:r>
              <a:rPr lang="en-US" altLang="zh-CN" dirty="0"/>
              <a:t>0</a:t>
            </a:r>
            <a:r>
              <a:rPr lang="zh-CN" altLang="en-US" dirty="0"/>
              <a:t>或</a:t>
            </a:r>
            <a:r>
              <a:rPr lang="en-US" altLang="zh-CN" dirty="0"/>
              <a:t>1</a:t>
            </a:r>
            <a:r>
              <a:rPr lang="zh-CN" altLang="en-US" dirty="0"/>
              <a:t>。</a:t>
            </a:r>
          </a:p>
        </p:txBody>
      </p:sp>
      <p:grpSp>
        <p:nvGrpSpPr>
          <p:cNvPr id="131" name="组合 130">
            <a:extLst>
              <a:ext uri="{FF2B5EF4-FFF2-40B4-BE49-F238E27FC236}">
                <a16:creationId xmlns:a16="http://schemas.microsoft.com/office/drawing/2014/main" id="{D6B04204-515D-E045-EE39-D79ABD937B33}"/>
              </a:ext>
            </a:extLst>
          </p:cNvPr>
          <p:cNvGrpSpPr/>
          <p:nvPr/>
        </p:nvGrpSpPr>
        <p:grpSpPr>
          <a:xfrm>
            <a:off x="1560761" y="2285401"/>
            <a:ext cx="4252749" cy="894658"/>
            <a:chOff x="1684576" y="3515383"/>
            <a:chExt cx="9917589" cy="2086380"/>
          </a:xfrm>
        </p:grpSpPr>
        <p:pic>
          <p:nvPicPr>
            <p:cNvPr id="132" name="图片 131">
              <a:extLst>
                <a:ext uri="{FF2B5EF4-FFF2-40B4-BE49-F238E27FC236}">
                  <a16:creationId xmlns:a16="http://schemas.microsoft.com/office/drawing/2014/main" id="{FAC2356A-CCD2-9B08-DA7E-6AEB6C148336}"/>
                </a:ext>
              </a:extLst>
            </p:cNvPr>
            <p:cNvPicPr>
              <a:picLocks noChangeAspect="1"/>
            </p:cNvPicPr>
            <p:nvPr/>
          </p:nvPicPr>
          <p:blipFill>
            <a:blip r:embed="rId2"/>
            <a:stretch>
              <a:fillRect/>
            </a:stretch>
          </p:blipFill>
          <p:spPr>
            <a:xfrm>
              <a:off x="1684576" y="3515383"/>
              <a:ext cx="2086380" cy="2086380"/>
            </a:xfrm>
            <a:prstGeom prst="rect">
              <a:avLst/>
            </a:prstGeom>
          </p:spPr>
        </p:pic>
        <p:sp>
          <p:nvSpPr>
            <p:cNvPr id="133" name="星形: 五角 132">
              <a:extLst>
                <a:ext uri="{FF2B5EF4-FFF2-40B4-BE49-F238E27FC236}">
                  <a16:creationId xmlns:a16="http://schemas.microsoft.com/office/drawing/2014/main" id="{EDB46BF1-3B61-8FFE-F35A-D231378C923E}"/>
                </a:ext>
              </a:extLst>
            </p:cNvPr>
            <p:cNvSpPr/>
            <p:nvPr/>
          </p:nvSpPr>
          <p:spPr>
            <a:xfrm>
              <a:off x="11101422" y="4308200"/>
              <a:ext cx="500743" cy="500743"/>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cxnSp>
        <p:nvCxnSpPr>
          <p:cNvPr id="134" name="直接箭头连接符 133">
            <a:extLst>
              <a:ext uri="{FF2B5EF4-FFF2-40B4-BE49-F238E27FC236}">
                <a16:creationId xmlns:a16="http://schemas.microsoft.com/office/drawing/2014/main" id="{DF0D7A4B-67D9-11B1-7DBE-1D0FA9CCFC37}"/>
              </a:ext>
            </a:extLst>
          </p:cNvPr>
          <p:cNvCxnSpPr>
            <a:cxnSpLocks/>
            <a:stCxn id="132" idx="3"/>
            <a:endCxn id="82" idx="1"/>
          </p:cNvCxnSpPr>
          <p:nvPr/>
        </p:nvCxnSpPr>
        <p:spPr>
          <a:xfrm>
            <a:off x="2455419" y="2732730"/>
            <a:ext cx="28546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5" name="文本框 134">
            <a:extLst>
              <a:ext uri="{FF2B5EF4-FFF2-40B4-BE49-F238E27FC236}">
                <a16:creationId xmlns:a16="http://schemas.microsoft.com/office/drawing/2014/main" id="{665A4E5F-95E9-B995-9BBB-4F84BD6CCAC3}"/>
              </a:ext>
            </a:extLst>
          </p:cNvPr>
          <p:cNvSpPr txBox="1"/>
          <p:nvPr/>
        </p:nvSpPr>
        <p:spPr>
          <a:xfrm>
            <a:off x="2455418" y="2302202"/>
            <a:ext cx="2854681" cy="646331"/>
          </a:xfrm>
          <a:prstGeom prst="rect">
            <a:avLst/>
          </a:prstGeom>
          <a:noFill/>
        </p:spPr>
        <p:txBody>
          <a:bodyPr wrap="square" rtlCol="0">
            <a:spAutoFit/>
          </a:bodyPr>
          <a:lstStyle/>
          <a:p>
            <a:pPr algn="ctr"/>
            <a:r>
              <a:rPr lang="zh-CN" altLang="en-US" sz="1200" dirty="0"/>
              <a:t>异常图像生成</a:t>
            </a:r>
            <a:endParaRPr lang="en-US" altLang="zh-CN" sz="1200" dirty="0"/>
          </a:p>
          <a:p>
            <a:pPr algn="ctr"/>
            <a:r>
              <a:rPr lang="zh-CN" altLang="en-US" sz="1200" dirty="0"/>
              <a:t>数据集：车底图像</a:t>
            </a:r>
            <a:endParaRPr lang="en-US" altLang="zh-CN" sz="1200" dirty="0"/>
          </a:p>
          <a:p>
            <a:pPr algn="ctr"/>
            <a:r>
              <a:rPr lang="zh-CN" altLang="en-US" sz="1200" dirty="0"/>
              <a:t>模型：</a:t>
            </a:r>
            <a:r>
              <a:rPr lang="en-US" altLang="zh-CN" sz="1200" dirty="0"/>
              <a:t>G</a:t>
            </a:r>
          </a:p>
        </p:txBody>
      </p:sp>
      <p:cxnSp>
        <p:nvCxnSpPr>
          <p:cNvPr id="137" name="直接箭头连接符 136">
            <a:extLst>
              <a:ext uri="{FF2B5EF4-FFF2-40B4-BE49-F238E27FC236}">
                <a16:creationId xmlns:a16="http://schemas.microsoft.com/office/drawing/2014/main" id="{8BA4D45E-8123-520E-3376-82398ADC0818}"/>
              </a:ext>
            </a:extLst>
          </p:cNvPr>
          <p:cNvCxnSpPr>
            <a:cxnSpLocks/>
            <a:endCxn id="157" idx="1"/>
          </p:cNvCxnSpPr>
          <p:nvPr/>
        </p:nvCxnSpPr>
        <p:spPr>
          <a:xfrm flipV="1">
            <a:off x="3254912" y="4650612"/>
            <a:ext cx="833248" cy="3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8" name="文本框 137">
            <a:extLst>
              <a:ext uri="{FF2B5EF4-FFF2-40B4-BE49-F238E27FC236}">
                <a16:creationId xmlns:a16="http://schemas.microsoft.com/office/drawing/2014/main" id="{97319264-4053-DC76-9B98-CD93AA20892B}"/>
              </a:ext>
            </a:extLst>
          </p:cNvPr>
          <p:cNvSpPr txBox="1"/>
          <p:nvPr/>
        </p:nvSpPr>
        <p:spPr>
          <a:xfrm>
            <a:off x="3254913" y="4650612"/>
            <a:ext cx="833248" cy="276999"/>
          </a:xfrm>
          <a:prstGeom prst="rect">
            <a:avLst/>
          </a:prstGeom>
          <a:noFill/>
        </p:spPr>
        <p:txBody>
          <a:bodyPr wrap="square" rtlCol="0">
            <a:spAutoFit/>
          </a:bodyPr>
          <a:lstStyle/>
          <a:p>
            <a:pPr algn="ctr"/>
            <a:r>
              <a:rPr lang="zh-CN" altLang="en-US" sz="1200" dirty="0"/>
              <a:t>分割</a:t>
            </a:r>
          </a:p>
        </p:txBody>
      </p:sp>
      <mc:AlternateContent xmlns:mc="http://schemas.openxmlformats.org/markup-compatibility/2006" xmlns:a14="http://schemas.microsoft.com/office/drawing/2010/main">
        <mc:Choice Requires="a14">
          <p:sp>
            <p:nvSpPr>
              <p:cNvPr id="148" name="文本框 147">
                <a:extLst>
                  <a:ext uri="{FF2B5EF4-FFF2-40B4-BE49-F238E27FC236}">
                    <a16:creationId xmlns:a16="http://schemas.microsoft.com/office/drawing/2014/main" id="{E6C307C4-5C4F-4F6F-F975-D669D0A6F8BD}"/>
                  </a:ext>
                </a:extLst>
              </p:cNvPr>
              <p:cNvSpPr txBox="1"/>
              <p:nvPr/>
            </p:nvSpPr>
            <p:spPr>
              <a:xfrm>
                <a:off x="1810426" y="5075322"/>
                <a:ext cx="672556" cy="3025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m:rPr>
                              <m:sty m:val="p"/>
                            </m:rPr>
                            <a:rPr lang="en-US" altLang="zh-CN" i="1">
                              <a:latin typeface="Cambria Math" panose="02040503050406030204" pitchFamily="18" charset="0"/>
                            </a:rPr>
                            <m:t>query</m:t>
                          </m:r>
                        </m:sub>
                      </m:sSub>
                    </m:oMath>
                  </m:oMathPara>
                </a14:m>
                <a:endParaRPr lang="zh-CN" altLang="en-US" dirty="0"/>
              </a:p>
            </p:txBody>
          </p:sp>
        </mc:Choice>
        <mc:Fallback xmlns="">
          <p:sp>
            <p:nvSpPr>
              <p:cNvPr id="148" name="文本框 147">
                <a:extLst>
                  <a:ext uri="{FF2B5EF4-FFF2-40B4-BE49-F238E27FC236}">
                    <a16:creationId xmlns:a16="http://schemas.microsoft.com/office/drawing/2014/main" id="{E6C307C4-5C4F-4F6F-F975-D669D0A6F8BD}"/>
                  </a:ext>
                </a:extLst>
              </p:cNvPr>
              <p:cNvSpPr txBox="1">
                <a:spLocks noRot="1" noChangeAspect="1" noMove="1" noResize="1" noEditPoints="1" noAdjustHandles="1" noChangeArrowheads="1" noChangeShapeType="1" noTextEdit="1"/>
              </p:cNvSpPr>
              <p:nvPr/>
            </p:nvSpPr>
            <p:spPr>
              <a:xfrm>
                <a:off x="1810426" y="5075322"/>
                <a:ext cx="672556" cy="302519"/>
              </a:xfrm>
              <a:prstGeom prst="rect">
                <a:avLst/>
              </a:prstGeom>
              <a:blipFill>
                <a:blip r:embed="rId3"/>
                <a:stretch>
                  <a:fillRect l="-3636" r="-3636" b="-22449"/>
                </a:stretch>
              </a:blipFill>
            </p:spPr>
            <p:txBody>
              <a:bodyPr/>
              <a:lstStyle/>
              <a:p>
                <a:r>
                  <a:rPr lang="zh-CN" altLang="en-US">
                    <a:noFill/>
                  </a:rPr>
                  <a:t> </a:t>
                </a:r>
              </a:p>
            </p:txBody>
          </p:sp>
        </mc:Fallback>
      </mc:AlternateContent>
      <p:sp>
        <p:nvSpPr>
          <p:cNvPr id="150" name="文本框 149">
            <a:extLst>
              <a:ext uri="{FF2B5EF4-FFF2-40B4-BE49-F238E27FC236}">
                <a16:creationId xmlns:a16="http://schemas.microsoft.com/office/drawing/2014/main" id="{E324B8F4-6CAD-DDC9-A1C9-421095E3974A}"/>
              </a:ext>
            </a:extLst>
          </p:cNvPr>
          <p:cNvSpPr txBox="1"/>
          <p:nvPr/>
        </p:nvSpPr>
        <p:spPr>
          <a:xfrm>
            <a:off x="538408" y="4050873"/>
            <a:ext cx="348343" cy="1200329"/>
          </a:xfrm>
          <a:prstGeom prst="rect">
            <a:avLst/>
          </a:prstGeom>
          <a:noFill/>
        </p:spPr>
        <p:txBody>
          <a:bodyPr wrap="square">
            <a:spAutoFit/>
          </a:bodyPr>
          <a:lstStyle/>
          <a:p>
            <a:r>
              <a:rPr lang="zh-CN" altLang="en-US" dirty="0"/>
              <a:t>分割模块</a:t>
            </a:r>
          </a:p>
        </p:txBody>
      </p:sp>
      <p:sp>
        <p:nvSpPr>
          <p:cNvPr id="153" name="文本框 152">
            <a:extLst>
              <a:ext uri="{FF2B5EF4-FFF2-40B4-BE49-F238E27FC236}">
                <a16:creationId xmlns:a16="http://schemas.microsoft.com/office/drawing/2014/main" id="{5E886DC5-35B9-3976-8125-562801592D60}"/>
              </a:ext>
            </a:extLst>
          </p:cNvPr>
          <p:cNvSpPr txBox="1"/>
          <p:nvPr/>
        </p:nvSpPr>
        <p:spPr>
          <a:xfrm>
            <a:off x="553436" y="2221966"/>
            <a:ext cx="741628" cy="923330"/>
          </a:xfrm>
          <a:prstGeom prst="rect">
            <a:avLst/>
          </a:prstGeom>
          <a:noFill/>
        </p:spPr>
        <p:txBody>
          <a:bodyPr wrap="square">
            <a:spAutoFit/>
          </a:bodyPr>
          <a:lstStyle/>
          <a:p>
            <a:r>
              <a:rPr lang="zh-CN" altLang="en-US" dirty="0"/>
              <a:t>生成异常图像</a:t>
            </a:r>
          </a:p>
        </p:txBody>
      </p:sp>
      <p:sp>
        <p:nvSpPr>
          <p:cNvPr id="154" name="标题 1">
            <a:extLst>
              <a:ext uri="{FF2B5EF4-FFF2-40B4-BE49-F238E27FC236}">
                <a16:creationId xmlns:a16="http://schemas.microsoft.com/office/drawing/2014/main" id="{9BA9B54B-5715-E70E-322E-B85CB51AD74F}"/>
              </a:ext>
            </a:extLst>
          </p:cNvPr>
          <p:cNvSpPr>
            <a:spLocks noGrp="1"/>
          </p:cNvSpPr>
          <p:nvPr>
            <p:ph type="title"/>
          </p:nvPr>
        </p:nvSpPr>
        <p:spPr>
          <a:xfrm>
            <a:off x="448348" y="48769"/>
            <a:ext cx="10515600" cy="703353"/>
          </a:xfrm>
        </p:spPr>
        <p:txBody>
          <a:bodyPr>
            <a:normAutofit/>
          </a:bodyPr>
          <a:lstStyle/>
          <a:p>
            <a:r>
              <a:rPr lang="zh-CN" altLang="en-US" sz="3200" dirty="0">
                <a:solidFill>
                  <a:schemeClr val="bg1"/>
                </a:solidFill>
              </a:rPr>
              <a:t>基于异常图像生成的方法</a:t>
            </a:r>
          </a:p>
        </p:txBody>
      </p:sp>
      <p:pic>
        <p:nvPicPr>
          <p:cNvPr id="155" name="Picture 4">
            <a:extLst>
              <a:ext uri="{FF2B5EF4-FFF2-40B4-BE49-F238E27FC236}">
                <a16:creationId xmlns:a16="http://schemas.microsoft.com/office/drawing/2014/main" id="{BC310EBF-2A54-4C6C-6FD1-6746B968B0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1850" y="4205958"/>
            <a:ext cx="2107291" cy="900387"/>
          </a:xfrm>
          <a:prstGeom prst="rect">
            <a:avLst/>
          </a:prstGeom>
          <a:noFill/>
          <a:extLst>
            <a:ext uri="{909E8E84-426E-40DD-AFC4-6F175D3DCCD1}">
              <a14:hiddenFill xmlns:a14="http://schemas.microsoft.com/office/drawing/2010/main">
                <a:solidFill>
                  <a:srgbClr val="FFFFFF"/>
                </a:solidFill>
              </a14:hiddenFill>
            </a:ext>
          </a:extLst>
        </p:spPr>
      </p:pic>
      <p:sp>
        <p:nvSpPr>
          <p:cNvPr id="139" name="新月形 138">
            <a:extLst>
              <a:ext uri="{FF2B5EF4-FFF2-40B4-BE49-F238E27FC236}">
                <a16:creationId xmlns:a16="http://schemas.microsoft.com/office/drawing/2014/main" id="{AF116997-BA3D-F309-A7CF-C3EBD548C4DD}"/>
              </a:ext>
            </a:extLst>
          </p:cNvPr>
          <p:cNvSpPr/>
          <p:nvPr/>
        </p:nvSpPr>
        <p:spPr>
          <a:xfrm>
            <a:off x="2049134" y="4526532"/>
            <a:ext cx="97570" cy="195140"/>
          </a:xfrm>
          <a:prstGeom prst="mo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nvGrpSpPr>
          <p:cNvPr id="2" name="组合 1">
            <a:extLst>
              <a:ext uri="{FF2B5EF4-FFF2-40B4-BE49-F238E27FC236}">
                <a16:creationId xmlns:a16="http://schemas.microsoft.com/office/drawing/2014/main" id="{F7DD734A-90A0-8A62-E9A8-B077F2D62E65}"/>
              </a:ext>
            </a:extLst>
          </p:cNvPr>
          <p:cNvGrpSpPr/>
          <p:nvPr/>
        </p:nvGrpSpPr>
        <p:grpSpPr>
          <a:xfrm>
            <a:off x="4088160" y="4200419"/>
            <a:ext cx="2107291" cy="900386"/>
            <a:chOff x="6240791" y="5333968"/>
            <a:chExt cx="2107291" cy="900386"/>
          </a:xfrm>
        </p:grpSpPr>
        <p:sp>
          <p:nvSpPr>
            <p:cNvPr id="157" name="矩形 156">
              <a:extLst>
                <a:ext uri="{FF2B5EF4-FFF2-40B4-BE49-F238E27FC236}">
                  <a16:creationId xmlns:a16="http://schemas.microsoft.com/office/drawing/2014/main" id="{106A301F-EDA4-788F-0764-3E2F068B922E}"/>
                </a:ext>
              </a:extLst>
            </p:cNvPr>
            <p:cNvSpPr/>
            <p:nvPr/>
          </p:nvSpPr>
          <p:spPr>
            <a:xfrm>
              <a:off x="6240791" y="5333968"/>
              <a:ext cx="2107291" cy="90038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58" name="新月形 157">
              <a:extLst>
                <a:ext uri="{FF2B5EF4-FFF2-40B4-BE49-F238E27FC236}">
                  <a16:creationId xmlns:a16="http://schemas.microsoft.com/office/drawing/2014/main" id="{D5C35390-B0EF-FD48-67F1-4E3C08CCE288}"/>
                </a:ext>
              </a:extLst>
            </p:cNvPr>
            <p:cNvSpPr/>
            <p:nvPr/>
          </p:nvSpPr>
          <p:spPr>
            <a:xfrm>
              <a:off x="7116632" y="5589021"/>
              <a:ext cx="97570" cy="195140"/>
            </a:xfrm>
            <a:prstGeom prst="moon">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sp>
        <p:nvSpPr>
          <p:cNvPr id="6" name="矩形: 圆角 5">
            <a:extLst>
              <a:ext uri="{FF2B5EF4-FFF2-40B4-BE49-F238E27FC236}">
                <a16:creationId xmlns:a16="http://schemas.microsoft.com/office/drawing/2014/main" id="{855BCEA7-09C0-1B92-1157-FF6B7140BCE3}"/>
              </a:ext>
            </a:extLst>
          </p:cNvPr>
          <p:cNvSpPr/>
          <p:nvPr/>
        </p:nvSpPr>
        <p:spPr>
          <a:xfrm>
            <a:off x="6903122" y="3904445"/>
            <a:ext cx="5012653" cy="1580971"/>
          </a:xfrm>
          <a:prstGeom prst="roundRect">
            <a:avLst>
              <a:gd name="adj" fmla="val 5612"/>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a:extLst>
              <a:ext uri="{FF2B5EF4-FFF2-40B4-BE49-F238E27FC236}">
                <a16:creationId xmlns:a16="http://schemas.microsoft.com/office/drawing/2014/main" id="{77BB4463-D843-5B22-5258-53980AF98D2F}"/>
              </a:ext>
            </a:extLst>
          </p:cNvPr>
          <p:cNvCxnSpPr>
            <a:cxnSpLocks/>
            <a:endCxn id="14" idx="1"/>
          </p:cNvCxnSpPr>
          <p:nvPr/>
        </p:nvCxnSpPr>
        <p:spPr>
          <a:xfrm flipV="1">
            <a:off x="9684287" y="4650612"/>
            <a:ext cx="833249" cy="3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9415AF54-AB30-1E19-C984-84607CD7F63B}"/>
              </a:ext>
            </a:extLst>
          </p:cNvPr>
          <p:cNvSpPr txBox="1"/>
          <p:nvPr/>
        </p:nvSpPr>
        <p:spPr>
          <a:xfrm>
            <a:off x="9684288" y="4650612"/>
            <a:ext cx="833248" cy="276999"/>
          </a:xfrm>
          <a:prstGeom prst="rect">
            <a:avLst/>
          </a:prstGeom>
          <a:noFill/>
        </p:spPr>
        <p:txBody>
          <a:bodyPr wrap="square" rtlCol="0">
            <a:spAutoFit/>
          </a:bodyPr>
          <a:lstStyle/>
          <a:p>
            <a:pPr algn="ctr"/>
            <a:r>
              <a:rPr lang="zh-CN" altLang="en-US" sz="1200" dirty="0"/>
              <a:t>分类</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4448103C-6A89-A2CE-5DF6-F4FAD7E560DA}"/>
                  </a:ext>
                </a:extLst>
              </p:cNvPr>
              <p:cNvSpPr txBox="1"/>
              <p:nvPr/>
            </p:nvSpPr>
            <p:spPr>
              <a:xfrm>
                <a:off x="8239801" y="5075322"/>
                <a:ext cx="672556" cy="3025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m:rPr>
                              <m:sty m:val="p"/>
                            </m:rPr>
                            <a:rPr lang="en-US" altLang="zh-CN" i="1">
                              <a:latin typeface="Cambria Math" panose="02040503050406030204" pitchFamily="18" charset="0"/>
                            </a:rPr>
                            <m:t>query</m:t>
                          </m:r>
                        </m:sub>
                      </m:sSub>
                    </m:oMath>
                  </m:oMathPara>
                </a14:m>
                <a:endParaRPr lang="zh-CN" altLang="en-US" dirty="0"/>
              </a:p>
            </p:txBody>
          </p:sp>
        </mc:Choice>
        <mc:Fallback xmlns="">
          <p:sp>
            <p:nvSpPr>
              <p:cNvPr id="9" name="文本框 8">
                <a:extLst>
                  <a:ext uri="{FF2B5EF4-FFF2-40B4-BE49-F238E27FC236}">
                    <a16:creationId xmlns:a16="http://schemas.microsoft.com/office/drawing/2014/main" id="{4448103C-6A89-A2CE-5DF6-F4FAD7E560DA}"/>
                  </a:ext>
                </a:extLst>
              </p:cNvPr>
              <p:cNvSpPr txBox="1">
                <a:spLocks noRot="1" noChangeAspect="1" noMove="1" noResize="1" noEditPoints="1" noAdjustHandles="1" noChangeArrowheads="1" noChangeShapeType="1" noTextEdit="1"/>
              </p:cNvSpPr>
              <p:nvPr/>
            </p:nvSpPr>
            <p:spPr>
              <a:xfrm>
                <a:off x="8239801" y="5075322"/>
                <a:ext cx="672556" cy="302519"/>
              </a:xfrm>
              <a:prstGeom prst="rect">
                <a:avLst/>
              </a:prstGeom>
              <a:blipFill>
                <a:blip r:embed="rId5"/>
                <a:stretch>
                  <a:fillRect l="-3636" r="-3636" b="-22449"/>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E0CDD000-2988-9B46-FAE2-BF0FA781F71A}"/>
              </a:ext>
            </a:extLst>
          </p:cNvPr>
          <p:cNvSpPr txBox="1"/>
          <p:nvPr/>
        </p:nvSpPr>
        <p:spPr>
          <a:xfrm>
            <a:off x="6967783" y="4050873"/>
            <a:ext cx="348343" cy="1200329"/>
          </a:xfrm>
          <a:prstGeom prst="rect">
            <a:avLst/>
          </a:prstGeom>
          <a:noFill/>
        </p:spPr>
        <p:txBody>
          <a:bodyPr wrap="square">
            <a:spAutoFit/>
          </a:bodyPr>
          <a:lstStyle/>
          <a:p>
            <a:r>
              <a:rPr lang="zh-CN" altLang="en-US" dirty="0"/>
              <a:t>分类模块</a:t>
            </a:r>
          </a:p>
        </p:txBody>
      </p:sp>
      <p:pic>
        <p:nvPicPr>
          <p:cNvPr id="11" name="Picture 4">
            <a:extLst>
              <a:ext uri="{FF2B5EF4-FFF2-40B4-BE49-F238E27FC236}">
                <a16:creationId xmlns:a16="http://schemas.microsoft.com/office/drawing/2014/main" id="{1164FCE0-B5ED-3B89-6C52-23620AD4C9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1225" y="4205958"/>
            <a:ext cx="2107291" cy="900387"/>
          </a:xfrm>
          <a:prstGeom prst="rect">
            <a:avLst/>
          </a:prstGeom>
          <a:noFill/>
          <a:extLst>
            <a:ext uri="{909E8E84-426E-40DD-AFC4-6F175D3DCCD1}">
              <a14:hiddenFill xmlns:a14="http://schemas.microsoft.com/office/drawing/2010/main">
                <a:solidFill>
                  <a:srgbClr val="FFFFFF"/>
                </a:solidFill>
              </a14:hiddenFill>
            </a:ext>
          </a:extLst>
        </p:spPr>
      </p:pic>
      <p:sp>
        <p:nvSpPr>
          <p:cNvPr id="12" name="新月形 11">
            <a:extLst>
              <a:ext uri="{FF2B5EF4-FFF2-40B4-BE49-F238E27FC236}">
                <a16:creationId xmlns:a16="http://schemas.microsoft.com/office/drawing/2014/main" id="{1A485114-6CD2-C5B9-EB82-4E7339D2CA3C}"/>
              </a:ext>
            </a:extLst>
          </p:cNvPr>
          <p:cNvSpPr/>
          <p:nvPr/>
        </p:nvSpPr>
        <p:spPr>
          <a:xfrm>
            <a:off x="8478509" y="4526532"/>
            <a:ext cx="97570" cy="195140"/>
          </a:xfrm>
          <a:prstGeom prst="mo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4" name="矩形 13">
            <a:extLst>
              <a:ext uri="{FF2B5EF4-FFF2-40B4-BE49-F238E27FC236}">
                <a16:creationId xmlns:a16="http://schemas.microsoft.com/office/drawing/2014/main" id="{74922E30-299B-70DC-B854-903BBB71EB04}"/>
              </a:ext>
            </a:extLst>
          </p:cNvPr>
          <p:cNvSpPr/>
          <p:nvPr/>
        </p:nvSpPr>
        <p:spPr>
          <a:xfrm>
            <a:off x="10517536" y="4200419"/>
            <a:ext cx="1108210" cy="90038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zh-CN" altLang="en-US" dirty="0"/>
              <a:t>有异常</a:t>
            </a:r>
            <a:r>
              <a:rPr lang="en-US" altLang="zh-CN" dirty="0"/>
              <a:t>/</a:t>
            </a:r>
            <a:r>
              <a:rPr lang="zh-CN" altLang="en-US" dirty="0"/>
              <a:t>无异常</a:t>
            </a:r>
          </a:p>
        </p:txBody>
      </p:sp>
    </p:spTree>
    <p:extLst>
      <p:ext uri="{BB962C8B-B14F-4D97-AF65-F5344CB8AC3E}">
        <p14:creationId xmlns:p14="http://schemas.microsoft.com/office/powerpoint/2010/main" val="773976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2093370-7B03-DC0E-BEC3-4F3DFFF842E2}"/>
              </a:ext>
            </a:extLst>
          </p:cNvPr>
          <p:cNvSpPr/>
          <p:nvPr/>
        </p:nvSpPr>
        <p:spPr>
          <a:xfrm>
            <a:off x="0" y="-11011"/>
            <a:ext cx="12192000" cy="1158167"/>
          </a:xfrm>
          <a:prstGeom prst="rect">
            <a:avLst/>
          </a:prstGeom>
          <a:solidFill>
            <a:srgbClr val="2917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DB1013E5-77D5-1A27-FF2F-025CDD0D189A}"/>
              </a:ext>
            </a:extLst>
          </p:cNvPr>
          <p:cNvSpPr>
            <a:spLocks noGrp="1"/>
          </p:cNvSpPr>
          <p:nvPr>
            <p:ph type="title"/>
          </p:nvPr>
        </p:nvSpPr>
        <p:spPr>
          <a:xfrm>
            <a:off x="630382" y="-11011"/>
            <a:ext cx="10515600" cy="1158166"/>
          </a:xfrm>
        </p:spPr>
        <p:txBody>
          <a:bodyPr/>
          <a:lstStyle/>
          <a:p>
            <a:r>
              <a:rPr lang="zh-CN" altLang="en-US" dirty="0">
                <a:solidFill>
                  <a:schemeClr val="bg1"/>
                </a:solidFill>
              </a:rPr>
              <a:t>概念验证</a:t>
            </a:r>
          </a:p>
        </p:txBody>
      </p:sp>
      <p:sp>
        <p:nvSpPr>
          <p:cNvPr id="3" name="内容占位符 2">
            <a:extLst>
              <a:ext uri="{FF2B5EF4-FFF2-40B4-BE49-F238E27FC236}">
                <a16:creationId xmlns:a16="http://schemas.microsoft.com/office/drawing/2014/main" id="{5106ED9E-512B-627E-3194-0BDC26DAACD2}"/>
              </a:ext>
            </a:extLst>
          </p:cNvPr>
          <p:cNvSpPr>
            <a:spLocks noGrp="1"/>
          </p:cNvSpPr>
          <p:nvPr>
            <p:ph idx="1"/>
          </p:nvPr>
        </p:nvSpPr>
        <p:spPr/>
        <p:txBody>
          <a:bodyPr>
            <a:normAutofit fontScale="70000" lnSpcReduction="20000"/>
          </a:bodyPr>
          <a:lstStyle/>
          <a:p>
            <a:pPr>
              <a:lnSpc>
                <a:spcPct val="120000"/>
              </a:lnSpc>
            </a:pPr>
            <a:r>
              <a:rPr lang="zh-CN" altLang="en-US" dirty="0"/>
              <a:t>实验室实验</a:t>
            </a:r>
            <a:endParaRPr lang="en-US" altLang="zh-CN" dirty="0"/>
          </a:p>
          <a:p>
            <a:pPr lvl="1">
              <a:lnSpc>
                <a:spcPct val="120000"/>
              </a:lnSpc>
            </a:pPr>
            <a:r>
              <a:rPr lang="zh-CN" altLang="en-US" dirty="0"/>
              <a:t>构建模拟数据集</a:t>
            </a:r>
            <a:r>
              <a:rPr lang="zh-CN" altLang="en-US" dirty="0">
                <a:solidFill>
                  <a:srgbClr val="FF0000"/>
                </a:solidFill>
              </a:rPr>
              <a:t>（风险点：数据一致性）</a:t>
            </a:r>
            <a:endParaRPr lang="en-US" altLang="zh-CN" dirty="0">
              <a:solidFill>
                <a:srgbClr val="FF0000"/>
              </a:solidFill>
            </a:endParaRPr>
          </a:p>
          <a:p>
            <a:pPr lvl="1">
              <a:lnSpc>
                <a:spcPct val="120000"/>
              </a:lnSpc>
            </a:pPr>
            <a:r>
              <a:rPr lang="zh-CN" altLang="en-US" dirty="0"/>
              <a:t>利用模拟数据集进行实验，验证算法的识别精度</a:t>
            </a:r>
            <a:endParaRPr lang="en-US" altLang="zh-CN" dirty="0"/>
          </a:p>
          <a:p>
            <a:pPr lvl="2">
              <a:lnSpc>
                <a:spcPct val="120000"/>
              </a:lnSpc>
            </a:pPr>
            <a:r>
              <a:rPr lang="zh-CN" altLang="en-US" dirty="0"/>
              <a:t>已有算法</a:t>
            </a:r>
            <a:endParaRPr lang="en-US" altLang="zh-CN" dirty="0"/>
          </a:p>
          <a:p>
            <a:pPr lvl="3">
              <a:lnSpc>
                <a:spcPct val="120000"/>
              </a:lnSpc>
            </a:pPr>
            <a:r>
              <a:rPr lang="zh-CN" altLang="en-US" dirty="0"/>
              <a:t>基于</a:t>
            </a:r>
            <a:r>
              <a:rPr lang="en-US" altLang="zh-CN" dirty="0"/>
              <a:t>Memory Bank</a:t>
            </a:r>
            <a:r>
              <a:rPr lang="zh-CN" altLang="en-US" dirty="0"/>
              <a:t>的异常检测</a:t>
            </a:r>
          </a:p>
          <a:p>
            <a:pPr lvl="3">
              <a:lnSpc>
                <a:spcPct val="120000"/>
              </a:lnSpc>
            </a:pPr>
            <a:r>
              <a:rPr lang="zh-CN" altLang="en-US" dirty="0"/>
              <a:t>基于重构的异常检测</a:t>
            </a:r>
            <a:endParaRPr lang="en-US" altLang="zh-CN" dirty="0"/>
          </a:p>
          <a:p>
            <a:pPr lvl="3">
              <a:lnSpc>
                <a:spcPct val="120000"/>
              </a:lnSpc>
            </a:pPr>
            <a:r>
              <a:rPr lang="zh-CN" altLang="en-US" dirty="0"/>
              <a:t>基于师生模型的异常检测</a:t>
            </a:r>
            <a:endParaRPr lang="en-US" altLang="zh-CN" dirty="0"/>
          </a:p>
          <a:p>
            <a:pPr lvl="2">
              <a:lnSpc>
                <a:spcPct val="120000"/>
              </a:lnSpc>
            </a:pPr>
            <a:r>
              <a:rPr lang="zh-CN" altLang="en-US" dirty="0"/>
              <a:t>自研算法</a:t>
            </a:r>
            <a:endParaRPr lang="en-US" altLang="zh-CN" dirty="0"/>
          </a:p>
          <a:p>
            <a:pPr lvl="3">
              <a:lnSpc>
                <a:spcPct val="120000"/>
              </a:lnSpc>
            </a:pPr>
            <a:r>
              <a:rPr lang="zh-CN" altLang="en-US" dirty="0"/>
              <a:t>基于</a:t>
            </a:r>
            <a:r>
              <a:rPr lang="en-US" altLang="zh-CN" dirty="0" err="1"/>
              <a:t>StableDiffusion</a:t>
            </a:r>
            <a:r>
              <a:rPr lang="en-US" altLang="zh-CN" dirty="0"/>
              <a:t>/VQGAN</a:t>
            </a:r>
            <a:r>
              <a:rPr lang="zh-CN" altLang="en-US" dirty="0"/>
              <a:t>异常图像合成的方案</a:t>
            </a:r>
          </a:p>
          <a:p>
            <a:pPr>
              <a:lnSpc>
                <a:spcPct val="120000"/>
              </a:lnSpc>
            </a:pPr>
            <a:r>
              <a:rPr lang="zh-CN" altLang="en-US" dirty="0"/>
              <a:t>现场实验</a:t>
            </a:r>
            <a:endParaRPr lang="en-US" altLang="zh-CN" dirty="0"/>
          </a:p>
          <a:p>
            <a:pPr lvl="1">
              <a:lnSpc>
                <a:spcPct val="120000"/>
              </a:lnSpc>
            </a:pPr>
            <a:r>
              <a:rPr lang="zh-CN" altLang="en-US" dirty="0"/>
              <a:t>在实际应用场景 </a:t>
            </a:r>
            <a:r>
              <a:rPr lang="en-US" altLang="zh-CN" dirty="0"/>
              <a:t>(</a:t>
            </a:r>
            <a:r>
              <a:rPr lang="zh-CN" altLang="en-US" dirty="0"/>
              <a:t>例如停车场、检查站等</a:t>
            </a:r>
            <a:r>
              <a:rPr lang="en-US" altLang="zh-CN" dirty="0"/>
              <a:t>) </a:t>
            </a:r>
            <a:r>
              <a:rPr lang="zh-CN" altLang="en-US" dirty="0"/>
              <a:t>进行实验，测试产品的实际性能。</a:t>
            </a:r>
            <a:r>
              <a:rPr lang="zh-CN" altLang="en-US" dirty="0">
                <a:solidFill>
                  <a:srgbClr val="FF0000"/>
                </a:solidFill>
              </a:rPr>
              <a:t>（风险点：具体测试地点）</a:t>
            </a:r>
            <a:endParaRPr lang="en-US" altLang="zh-CN" dirty="0">
              <a:solidFill>
                <a:srgbClr val="FF0000"/>
              </a:solidFill>
            </a:endParaRPr>
          </a:p>
          <a:p>
            <a:pPr lvl="2">
              <a:lnSpc>
                <a:spcPct val="120000"/>
              </a:lnSpc>
            </a:pPr>
            <a:r>
              <a:rPr lang="zh-CN" altLang="en-US" dirty="0"/>
              <a:t>验证传感器的成像效果</a:t>
            </a:r>
            <a:endParaRPr lang="en-US" altLang="zh-CN" dirty="0"/>
          </a:p>
          <a:p>
            <a:pPr lvl="2">
              <a:lnSpc>
                <a:spcPct val="120000"/>
              </a:lnSpc>
            </a:pPr>
            <a:r>
              <a:rPr lang="zh-CN" altLang="en-US" dirty="0"/>
              <a:t>验证算法的识别精度</a:t>
            </a:r>
          </a:p>
          <a:p>
            <a:pPr lvl="1">
              <a:lnSpc>
                <a:spcPct val="120000"/>
              </a:lnSpc>
            </a:pPr>
            <a:r>
              <a:rPr lang="zh-CN" altLang="en-US" dirty="0"/>
              <a:t>收集真实数据，优化算法，提高检测精度和可靠性。</a:t>
            </a:r>
          </a:p>
        </p:txBody>
      </p:sp>
    </p:spTree>
    <p:extLst>
      <p:ext uri="{BB962C8B-B14F-4D97-AF65-F5344CB8AC3E}">
        <p14:creationId xmlns:p14="http://schemas.microsoft.com/office/powerpoint/2010/main" val="3161820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E749A85-55EB-FE31-1C80-132DD3486FC5}"/>
              </a:ext>
            </a:extLst>
          </p:cNvPr>
          <p:cNvSpPr/>
          <p:nvPr/>
        </p:nvSpPr>
        <p:spPr>
          <a:xfrm>
            <a:off x="0" y="-11011"/>
            <a:ext cx="12192000" cy="6869011"/>
          </a:xfrm>
          <a:prstGeom prst="rect">
            <a:avLst/>
          </a:prstGeom>
          <a:solidFill>
            <a:srgbClr val="2917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926B21AC-24A6-2217-AC5D-95931E9BD9BC}"/>
              </a:ext>
            </a:extLst>
          </p:cNvPr>
          <p:cNvSpPr>
            <a:spLocks noGrp="1"/>
          </p:cNvSpPr>
          <p:nvPr>
            <p:ph type="title"/>
          </p:nvPr>
        </p:nvSpPr>
        <p:spPr>
          <a:xfrm>
            <a:off x="838200" y="2766218"/>
            <a:ext cx="10515600" cy="1325563"/>
          </a:xfrm>
        </p:spPr>
        <p:txBody>
          <a:bodyPr/>
          <a:lstStyle/>
          <a:p>
            <a:r>
              <a:rPr lang="zh-CN" altLang="en-US" dirty="0">
                <a:solidFill>
                  <a:schemeClr val="bg1"/>
                </a:solidFill>
              </a:rPr>
              <a:t>三、产品详细设计</a:t>
            </a:r>
          </a:p>
        </p:txBody>
      </p:sp>
    </p:spTree>
    <p:extLst>
      <p:ext uri="{BB962C8B-B14F-4D97-AF65-F5344CB8AC3E}">
        <p14:creationId xmlns:p14="http://schemas.microsoft.com/office/powerpoint/2010/main" val="1226878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A3BBD92-5A10-31FC-781A-D6D39936219F}"/>
              </a:ext>
            </a:extLst>
          </p:cNvPr>
          <p:cNvSpPr/>
          <p:nvPr/>
        </p:nvSpPr>
        <p:spPr>
          <a:xfrm>
            <a:off x="0" y="-11011"/>
            <a:ext cx="12192000" cy="1158167"/>
          </a:xfrm>
          <a:prstGeom prst="rect">
            <a:avLst/>
          </a:prstGeom>
          <a:solidFill>
            <a:srgbClr val="2917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6D053EFD-ACFC-801B-C3C3-BD733C955909}"/>
              </a:ext>
            </a:extLst>
          </p:cNvPr>
          <p:cNvSpPr>
            <a:spLocks noGrp="1"/>
          </p:cNvSpPr>
          <p:nvPr>
            <p:ph type="title"/>
          </p:nvPr>
        </p:nvSpPr>
        <p:spPr>
          <a:xfrm>
            <a:off x="638695" y="-94710"/>
            <a:ext cx="10515600" cy="1325563"/>
          </a:xfrm>
        </p:spPr>
        <p:txBody>
          <a:bodyPr/>
          <a:lstStyle/>
          <a:p>
            <a:r>
              <a:rPr lang="zh-CN" altLang="en-US" dirty="0">
                <a:solidFill>
                  <a:schemeClr val="bg1"/>
                </a:solidFill>
              </a:rPr>
              <a:t>系统设计</a:t>
            </a:r>
          </a:p>
        </p:txBody>
      </p:sp>
      <p:sp>
        <p:nvSpPr>
          <p:cNvPr id="3" name="内容占位符 2">
            <a:extLst>
              <a:ext uri="{FF2B5EF4-FFF2-40B4-BE49-F238E27FC236}">
                <a16:creationId xmlns:a16="http://schemas.microsoft.com/office/drawing/2014/main" id="{182FF7EF-BA8F-380C-6311-8BCDAAB9348E}"/>
              </a:ext>
            </a:extLst>
          </p:cNvPr>
          <p:cNvSpPr>
            <a:spLocks noGrp="1"/>
          </p:cNvSpPr>
          <p:nvPr>
            <p:ph idx="1"/>
          </p:nvPr>
        </p:nvSpPr>
        <p:spPr/>
        <p:txBody>
          <a:bodyPr>
            <a:normAutofit fontScale="62500" lnSpcReduction="20000"/>
          </a:bodyPr>
          <a:lstStyle/>
          <a:p>
            <a:pPr>
              <a:lnSpc>
                <a:spcPct val="120000"/>
              </a:lnSpc>
            </a:pPr>
            <a:r>
              <a:rPr lang="zh-CN" altLang="en-US" dirty="0"/>
              <a:t>硬件组成</a:t>
            </a:r>
          </a:p>
          <a:p>
            <a:pPr lvl="1">
              <a:lnSpc>
                <a:spcPct val="120000"/>
              </a:lnSpc>
            </a:pPr>
            <a:r>
              <a:rPr lang="zh-CN" altLang="en-US" dirty="0"/>
              <a:t>传感器：光学传感器</a:t>
            </a:r>
            <a:endParaRPr lang="en-US" altLang="zh-CN" dirty="0"/>
          </a:p>
          <a:p>
            <a:pPr lvl="1">
              <a:lnSpc>
                <a:spcPct val="120000"/>
              </a:lnSpc>
            </a:pPr>
            <a:r>
              <a:rPr lang="zh-CN" altLang="en-US" dirty="0"/>
              <a:t>工作站：负责图像处理、特征提取、识别等计算任务。</a:t>
            </a:r>
            <a:endParaRPr lang="en-US" altLang="zh-CN" dirty="0"/>
          </a:p>
          <a:p>
            <a:pPr lvl="1">
              <a:lnSpc>
                <a:spcPct val="120000"/>
              </a:lnSpc>
            </a:pPr>
            <a:r>
              <a:rPr lang="zh-CN" altLang="en-US" dirty="0"/>
              <a:t>显示器</a:t>
            </a:r>
            <a:r>
              <a:rPr lang="en-US" altLang="zh-CN" dirty="0"/>
              <a:t>: </a:t>
            </a:r>
            <a:r>
              <a:rPr lang="zh-CN" altLang="en-US" dirty="0"/>
              <a:t>显示车底图像、检测结果和报警信息。</a:t>
            </a:r>
            <a:endParaRPr lang="en-US" altLang="zh-CN" dirty="0"/>
          </a:p>
          <a:p>
            <a:pPr lvl="1">
              <a:lnSpc>
                <a:spcPct val="120000"/>
              </a:lnSpc>
            </a:pPr>
            <a:r>
              <a:rPr lang="zh-CN" altLang="en-US" dirty="0"/>
              <a:t>存储设备</a:t>
            </a:r>
            <a:r>
              <a:rPr lang="en-US" altLang="zh-CN" dirty="0"/>
              <a:t>: </a:t>
            </a:r>
            <a:r>
              <a:rPr lang="zh-CN" altLang="en-US" dirty="0"/>
              <a:t>硬盘或固态硬盘，用于存储数据。</a:t>
            </a:r>
          </a:p>
          <a:p>
            <a:pPr lvl="1">
              <a:lnSpc>
                <a:spcPct val="120000"/>
              </a:lnSpc>
            </a:pPr>
            <a:r>
              <a:rPr lang="zh-CN" altLang="en-US" dirty="0"/>
              <a:t>网络设备</a:t>
            </a:r>
            <a:r>
              <a:rPr lang="en-US" altLang="zh-CN" dirty="0"/>
              <a:t>: </a:t>
            </a:r>
            <a:r>
              <a:rPr lang="zh-CN" altLang="en-US" dirty="0"/>
              <a:t>交换机、路由器等，用于连接系统各个模块和与其他系统进行通信。</a:t>
            </a:r>
            <a:endParaRPr lang="en-US" altLang="zh-CN" dirty="0"/>
          </a:p>
          <a:p>
            <a:pPr>
              <a:lnSpc>
                <a:spcPct val="120000"/>
              </a:lnSpc>
            </a:pPr>
            <a:r>
              <a:rPr lang="zh-CN" altLang="en-US" dirty="0"/>
              <a:t>软件组成</a:t>
            </a:r>
            <a:endParaRPr lang="en-US" altLang="zh-CN" dirty="0"/>
          </a:p>
          <a:p>
            <a:pPr lvl="1">
              <a:lnSpc>
                <a:spcPct val="120000"/>
              </a:lnSpc>
            </a:pPr>
            <a:r>
              <a:rPr lang="zh-CN" altLang="en-US" dirty="0"/>
              <a:t>操作系统</a:t>
            </a:r>
            <a:r>
              <a:rPr lang="en-US" altLang="zh-CN" dirty="0"/>
              <a:t>: Ubuntu </a:t>
            </a:r>
            <a:r>
              <a:rPr lang="zh-CN" altLang="en-US" dirty="0"/>
              <a:t>操作系统。</a:t>
            </a:r>
            <a:endParaRPr lang="en-US" altLang="zh-CN" dirty="0"/>
          </a:p>
          <a:p>
            <a:pPr lvl="1">
              <a:lnSpc>
                <a:spcPct val="120000"/>
              </a:lnSpc>
            </a:pPr>
            <a:r>
              <a:rPr lang="zh-CN" altLang="en-US" dirty="0"/>
              <a:t>深度学习框架：</a:t>
            </a:r>
            <a:r>
              <a:rPr lang="en-US" altLang="zh-CN" dirty="0" err="1"/>
              <a:t>Pytorch</a:t>
            </a:r>
            <a:endParaRPr lang="en-US" altLang="zh-CN" dirty="0"/>
          </a:p>
          <a:p>
            <a:pPr lvl="1">
              <a:lnSpc>
                <a:spcPct val="120000"/>
              </a:lnSpc>
            </a:pPr>
            <a:r>
              <a:rPr lang="zh-CN" altLang="en-US" dirty="0"/>
              <a:t>控制软件</a:t>
            </a:r>
            <a:r>
              <a:rPr lang="en-US" altLang="zh-CN" dirty="0"/>
              <a:t>: </a:t>
            </a:r>
            <a:r>
              <a:rPr lang="zh-CN" altLang="en-US" dirty="0"/>
              <a:t>用于控制系统运行，例如启动扫描、设置参数等。</a:t>
            </a:r>
          </a:p>
          <a:p>
            <a:pPr lvl="1">
              <a:lnSpc>
                <a:spcPct val="120000"/>
              </a:lnSpc>
            </a:pPr>
            <a:r>
              <a:rPr lang="zh-CN" altLang="en-US" dirty="0"/>
              <a:t>显示软件</a:t>
            </a:r>
            <a:r>
              <a:rPr lang="en-US" altLang="zh-CN" dirty="0"/>
              <a:t>: </a:t>
            </a:r>
            <a:r>
              <a:rPr lang="zh-CN" altLang="en-US" dirty="0"/>
              <a:t>用于显示车底图像、检测结果和报警信息。</a:t>
            </a:r>
            <a:endParaRPr lang="en-US" altLang="zh-CN" dirty="0"/>
          </a:p>
          <a:p>
            <a:pPr lvl="1">
              <a:lnSpc>
                <a:spcPct val="120000"/>
              </a:lnSpc>
            </a:pPr>
            <a:r>
              <a:rPr lang="zh-CN" altLang="en-US" dirty="0"/>
              <a:t>车底爆炸物检测算法：基于深度学习的异常检测算法。</a:t>
            </a:r>
            <a:endParaRPr lang="en-US" altLang="zh-CN" dirty="0"/>
          </a:p>
          <a:p>
            <a:pPr lvl="1">
              <a:lnSpc>
                <a:spcPct val="120000"/>
              </a:lnSpc>
            </a:pPr>
            <a:r>
              <a:rPr lang="zh-CN" altLang="en-US" dirty="0"/>
              <a:t>数据库软件：用于存储和管理数据。</a:t>
            </a:r>
            <a:endParaRPr lang="en-US" altLang="zh-CN" dirty="0"/>
          </a:p>
          <a:p>
            <a:pPr lvl="1">
              <a:lnSpc>
                <a:spcPct val="120000"/>
              </a:lnSpc>
            </a:pPr>
            <a:endParaRPr lang="zh-CN" altLang="en-US" dirty="0"/>
          </a:p>
        </p:txBody>
      </p:sp>
    </p:spTree>
    <p:extLst>
      <p:ext uri="{BB962C8B-B14F-4D97-AF65-F5344CB8AC3E}">
        <p14:creationId xmlns:p14="http://schemas.microsoft.com/office/powerpoint/2010/main" val="2484415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4925AC7-81A1-A281-CBF7-A27FE11FB421}"/>
              </a:ext>
            </a:extLst>
          </p:cNvPr>
          <p:cNvSpPr/>
          <p:nvPr/>
        </p:nvSpPr>
        <p:spPr>
          <a:xfrm>
            <a:off x="0" y="-11011"/>
            <a:ext cx="12192000" cy="1158167"/>
          </a:xfrm>
          <a:prstGeom prst="rect">
            <a:avLst/>
          </a:prstGeom>
          <a:solidFill>
            <a:srgbClr val="2917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38CB4529-2657-195C-52E4-CECBC18D7C85}"/>
              </a:ext>
            </a:extLst>
          </p:cNvPr>
          <p:cNvSpPr>
            <a:spLocks noGrp="1"/>
          </p:cNvSpPr>
          <p:nvPr>
            <p:ph type="title"/>
          </p:nvPr>
        </p:nvSpPr>
        <p:spPr>
          <a:xfrm>
            <a:off x="755073" y="-94710"/>
            <a:ext cx="10515600" cy="1325563"/>
          </a:xfrm>
        </p:spPr>
        <p:txBody>
          <a:bodyPr/>
          <a:lstStyle/>
          <a:p>
            <a:r>
              <a:rPr lang="zh-CN" altLang="en-US" dirty="0">
                <a:solidFill>
                  <a:schemeClr val="bg1"/>
                </a:solidFill>
              </a:rPr>
              <a:t>硬件设计（设备提供商）</a:t>
            </a:r>
          </a:p>
        </p:txBody>
      </p:sp>
      <p:sp>
        <p:nvSpPr>
          <p:cNvPr id="3" name="内容占位符 2">
            <a:extLst>
              <a:ext uri="{FF2B5EF4-FFF2-40B4-BE49-F238E27FC236}">
                <a16:creationId xmlns:a16="http://schemas.microsoft.com/office/drawing/2014/main" id="{DC6234B8-3C53-40C3-30A0-6079D095488A}"/>
              </a:ext>
            </a:extLst>
          </p:cNvPr>
          <p:cNvSpPr>
            <a:spLocks noGrp="1"/>
          </p:cNvSpPr>
          <p:nvPr>
            <p:ph idx="1"/>
          </p:nvPr>
        </p:nvSpPr>
        <p:spPr/>
        <p:txBody>
          <a:bodyPr>
            <a:normAutofit fontScale="55000" lnSpcReduction="20000"/>
          </a:bodyPr>
          <a:lstStyle/>
          <a:p>
            <a:pPr>
              <a:lnSpc>
                <a:spcPct val="120000"/>
              </a:lnSpc>
            </a:pPr>
            <a:r>
              <a:rPr lang="zh-CN" altLang="en-US" dirty="0"/>
              <a:t>电路设计</a:t>
            </a:r>
            <a:endParaRPr lang="en-US" altLang="zh-CN" dirty="0"/>
          </a:p>
          <a:p>
            <a:pPr lvl="1">
              <a:lnSpc>
                <a:spcPct val="120000"/>
              </a:lnSpc>
            </a:pPr>
            <a:r>
              <a:rPr lang="zh-CN" altLang="en-US" dirty="0"/>
              <a:t>图像采集电路</a:t>
            </a:r>
            <a:r>
              <a:rPr lang="en-US" altLang="zh-CN" dirty="0"/>
              <a:t>: </a:t>
            </a:r>
            <a:r>
              <a:rPr lang="zh-CN" altLang="en-US" dirty="0"/>
              <a:t>将传感器输出的模拟信号转换为数字信号，并进行放大、滤波等处理，以便后续进行图像处理。</a:t>
            </a:r>
            <a:endParaRPr lang="en-US" altLang="zh-CN" dirty="0"/>
          </a:p>
          <a:p>
            <a:pPr lvl="1">
              <a:lnSpc>
                <a:spcPct val="120000"/>
              </a:lnSpc>
            </a:pPr>
            <a:r>
              <a:rPr lang="zh-CN" altLang="en-US" dirty="0"/>
              <a:t>通信电路</a:t>
            </a:r>
            <a:r>
              <a:rPr lang="en-US" altLang="zh-CN" dirty="0"/>
              <a:t>: </a:t>
            </a:r>
            <a:r>
              <a:rPr lang="zh-CN" altLang="en-US" dirty="0"/>
              <a:t>实现各个模块之间的通信，以及与其他系统的通信，例如 </a:t>
            </a:r>
            <a:r>
              <a:rPr lang="en-US" altLang="zh-CN" dirty="0"/>
              <a:t>Ethernet</a:t>
            </a:r>
            <a:r>
              <a:rPr lang="zh-CN" altLang="en-US" dirty="0"/>
              <a:t>、</a:t>
            </a:r>
            <a:r>
              <a:rPr lang="en-US" altLang="zh-CN" dirty="0"/>
              <a:t>USB</a:t>
            </a:r>
            <a:r>
              <a:rPr lang="zh-CN" altLang="en-US" dirty="0"/>
              <a:t>、</a:t>
            </a:r>
            <a:r>
              <a:rPr lang="en-US" altLang="zh-CN" dirty="0"/>
              <a:t>RS-485 </a:t>
            </a:r>
            <a:r>
              <a:rPr lang="zh-CN" altLang="en-US" dirty="0"/>
              <a:t>等接口。</a:t>
            </a:r>
            <a:endParaRPr lang="en-US" altLang="zh-CN" dirty="0"/>
          </a:p>
          <a:p>
            <a:pPr lvl="1">
              <a:lnSpc>
                <a:spcPct val="120000"/>
              </a:lnSpc>
            </a:pPr>
            <a:r>
              <a:rPr lang="zh-CN" altLang="en-US" dirty="0"/>
              <a:t>电源电路</a:t>
            </a:r>
            <a:r>
              <a:rPr lang="en-US" altLang="zh-CN" dirty="0"/>
              <a:t>: </a:t>
            </a:r>
            <a:r>
              <a:rPr lang="zh-CN" altLang="en-US" dirty="0"/>
              <a:t>为各个模块提供稳定的电源，例如 </a:t>
            </a:r>
            <a:r>
              <a:rPr lang="en-US" altLang="zh-CN" dirty="0"/>
              <a:t>AC-DC </a:t>
            </a:r>
            <a:r>
              <a:rPr lang="zh-CN" altLang="en-US" dirty="0"/>
              <a:t>转换电路、</a:t>
            </a:r>
            <a:r>
              <a:rPr lang="en-US" altLang="zh-CN" dirty="0"/>
              <a:t>DC-DC </a:t>
            </a:r>
            <a:r>
              <a:rPr lang="zh-CN" altLang="en-US" dirty="0"/>
              <a:t>转换电路等。</a:t>
            </a:r>
            <a:endParaRPr lang="en-US" altLang="zh-CN" dirty="0"/>
          </a:p>
          <a:p>
            <a:pPr>
              <a:lnSpc>
                <a:spcPct val="120000"/>
              </a:lnSpc>
            </a:pPr>
            <a:r>
              <a:rPr lang="zh-CN" altLang="en-US" dirty="0"/>
              <a:t>机械设计</a:t>
            </a:r>
            <a:endParaRPr lang="en-US" altLang="zh-CN" dirty="0"/>
          </a:p>
          <a:p>
            <a:pPr lvl="1">
              <a:lnSpc>
                <a:spcPct val="120000"/>
              </a:lnSpc>
            </a:pPr>
            <a:r>
              <a:rPr lang="zh-CN" altLang="en-US" dirty="0"/>
              <a:t>传感器安装结构</a:t>
            </a:r>
            <a:r>
              <a:rPr lang="en-US" altLang="zh-CN" dirty="0"/>
              <a:t>: </a:t>
            </a:r>
            <a:r>
              <a:rPr lang="zh-CN" altLang="en-US" dirty="0"/>
              <a:t>设计传感器安装结构，确保传感器稳定可靠地安装在车底扫描平台上。</a:t>
            </a:r>
            <a:r>
              <a:rPr lang="zh-CN" altLang="en-US" dirty="0">
                <a:solidFill>
                  <a:srgbClr val="FF0000"/>
                </a:solidFill>
              </a:rPr>
              <a:t>（风险点：雨天环境）</a:t>
            </a:r>
            <a:endParaRPr lang="en-US" altLang="zh-CN" dirty="0">
              <a:solidFill>
                <a:srgbClr val="FF0000"/>
              </a:solidFill>
            </a:endParaRPr>
          </a:p>
          <a:p>
            <a:pPr lvl="1">
              <a:lnSpc>
                <a:spcPct val="120000"/>
              </a:lnSpc>
            </a:pPr>
            <a:r>
              <a:rPr lang="zh-CN" altLang="en-US" dirty="0"/>
              <a:t>车底扫描平台</a:t>
            </a:r>
            <a:r>
              <a:rPr lang="en-US" altLang="zh-CN" dirty="0"/>
              <a:t>: </a:t>
            </a:r>
            <a:r>
              <a:rPr lang="zh-CN" altLang="en-US" dirty="0"/>
              <a:t>设计车底扫描平台，确保平台能够平稳地放置，并使传感器扫描到车底的各个位置。</a:t>
            </a:r>
            <a:endParaRPr lang="en-US" altLang="zh-CN" dirty="0"/>
          </a:p>
          <a:p>
            <a:pPr>
              <a:lnSpc>
                <a:spcPct val="120000"/>
              </a:lnSpc>
            </a:pPr>
            <a:r>
              <a:rPr lang="zh-CN" altLang="en-US" dirty="0"/>
              <a:t>结构设计</a:t>
            </a:r>
            <a:endParaRPr lang="en-US" altLang="zh-CN" dirty="0"/>
          </a:p>
          <a:p>
            <a:pPr lvl="1">
              <a:lnSpc>
                <a:spcPct val="120000"/>
              </a:lnSpc>
            </a:pPr>
            <a:r>
              <a:rPr lang="zh-CN" altLang="en-US" dirty="0"/>
              <a:t>整体结构</a:t>
            </a:r>
            <a:r>
              <a:rPr lang="en-US" altLang="zh-CN" dirty="0"/>
              <a:t>: </a:t>
            </a:r>
            <a:r>
              <a:rPr lang="zh-CN" altLang="en-US" dirty="0"/>
              <a:t>设计产品的整体结构，确保产品易于安装和维护。</a:t>
            </a:r>
            <a:endParaRPr lang="en-US" altLang="zh-CN" dirty="0"/>
          </a:p>
          <a:p>
            <a:pPr lvl="1">
              <a:lnSpc>
                <a:spcPct val="120000"/>
              </a:lnSpc>
            </a:pPr>
            <a:r>
              <a:rPr lang="zh-CN" altLang="en-US" dirty="0"/>
              <a:t>布线设计</a:t>
            </a:r>
            <a:r>
              <a:rPr lang="en-US" altLang="zh-CN" dirty="0"/>
              <a:t>: </a:t>
            </a:r>
            <a:r>
              <a:rPr lang="zh-CN" altLang="en-US" dirty="0"/>
              <a:t>合理布线，避免电磁干扰，确保信号传输的稳定性。</a:t>
            </a:r>
            <a:endParaRPr lang="en-US" altLang="zh-CN" dirty="0"/>
          </a:p>
          <a:p>
            <a:pPr>
              <a:lnSpc>
                <a:spcPct val="120000"/>
              </a:lnSpc>
            </a:pPr>
            <a:r>
              <a:rPr lang="zh-CN" altLang="en-US" dirty="0"/>
              <a:t>元器件选择</a:t>
            </a:r>
            <a:endParaRPr lang="en-US" altLang="zh-CN" dirty="0"/>
          </a:p>
          <a:p>
            <a:pPr lvl="1">
              <a:lnSpc>
                <a:spcPct val="120000"/>
              </a:lnSpc>
            </a:pPr>
            <a:r>
              <a:rPr lang="zh-CN" altLang="en-US" dirty="0"/>
              <a:t>传感器</a:t>
            </a:r>
            <a:r>
              <a:rPr lang="en-US" altLang="zh-CN" dirty="0"/>
              <a:t>: </a:t>
            </a:r>
            <a:r>
              <a:rPr lang="zh-CN" altLang="en-US" dirty="0"/>
              <a:t>选择性能稳定、可靠性高的传感器。</a:t>
            </a:r>
            <a:endParaRPr lang="en-US" altLang="zh-CN" dirty="0"/>
          </a:p>
          <a:p>
            <a:pPr lvl="1">
              <a:lnSpc>
                <a:spcPct val="120000"/>
              </a:lnSpc>
            </a:pPr>
            <a:r>
              <a:rPr lang="zh-CN" altLang="en-US" dirty="0"/>
              <a:t>工作站：选择</a:t>
            </a:r>
            <a:r>
              <a:rPr lang="zh-CN" altLang="en-US" dirty="0">
                <a:solidFill>
                  <a:srgbClr val="FF0000"/>
                </a:solidFill>
              </a:rPr>
              <a:t>计算性能强</a:t>
            </a:r>
            <a:r>
              <a:rPr lang="zh-CN" altLang="en-US" dirty="0"/>
              <a:t>、稳定性强的工作站。</a:t>
            </a:r>
            <a:endParaRPr lang="en-US" altLang="zh-CN" dirty="0"/>
          </a:p>
          <a:p>
            <a:pPr lvl="1">
              <a:lnSpc>
                <a:spcPct val="120000"/>
              </a:lnSpc>
            </a:pPr>
            <a:r>
              <a:rPr lang="zh-CN" altLang="en-US" dirty="0"/>
              <a:t>其他元器件：选择符合工业级标准的元器件，例如电源模块、连接器、线缆等，确保产品的可靠性和安全性。</a:t>
            </a:r>
          </a:p>
        </p:txBody>
      </p:sp>
    </p:spTree>
    <p:extLst>
      <p:ext uri="{BB962C8B-B14F-4D97-AF65-F5344CB8AC3E}">
        <p14:creationId xmlns:p14="http://schemas.microsoft.com/office/powerpoint/2010/main" val="5023169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D36D49B-F1FF-AA3E-5CE7-0A2A11BC1329}"/>
              </a:ext>
            </a:extLst>
          </p:cNvPr>
          <p:cNvSpPr/>
          <p:nvPr/>
        </p:nvSpPr>
        <p:spPr>
          <a:xfrm>
            <a:off x="0" y="-11011"/>
            <a:ext cx="12192000" cy="1158167"/>
          </a:xfrm>
          <a:prstGeom prst="rect">
            <a:avLst/>
          </a:prstGeom>
          <a:solidFill>
            <a:srgbClr val="2917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4FB1FFC9-7C75-2BB3-BCAB-651EA6F359FD}"/>
              </a:ext>
            </a:extLst>
          </p:cNvPr>
          <p:cNvSpPr>
            <a:spLocks noGrp="1"/>
          </p:cNvSpPr>
          <p:nvPr>
            <p:ph type="title"/>
          </p:nvPr>
        </p:nvSpPr>
        <p:spPr>
          <a:xfrm>
            <a:off x="838200" y="-120825"/>
            <a:ext cx="10515600" cy="1325563"/>
          </a:xfrm>
        </p:spPr>
        <p:txBody>
          <a:bodyPr/>
          <a:lstStyle/>
          <a:p>
            <a:r>
              <a:rPr lang="zh-CN" altLang="en-US" dirty="0">
                <a:solidFill>
                  <a:schemeClr val="bg1"/>
                </a:solidFill>
              </a:rPr>
              <a:t>软件设计</a:t>
            </a:r>
          </a:p>
        </p:txBody>
      </p:sp>
      <p:sp>
        <p:nvSpPr>
          <p:cNvPr id="3" name="内容占位符 2">
            <a:extLst>
              <a:ext uri="{FF2B5EF4-FFF2-40B4-BE49-F238E27FC236}">
                <a16:creationId xmlns:a16="http://schemas.microsoft.com/office/drawing/2014/main" id="{BB7A6101-69EE-F479-E1B6-8A20CEFC3098}"/>
              </a:ext>
            </a:extLst>
          </p:cNvPr>
          <p:cNvSpPr>
            <a:spLocks noGrp="1"/>
          </p:cNvSpPr>
          <p:nvPr>
            <p:ph idx="1"/>
          </p:nvPr>
        </p:nvSpPr>
        <p:spPr/>
        <p:txBody>
          <a:bodyPr>
            <a:normAutofit fontScale="92500" lnSpcReduction="10000"/>
          </a:bodyPr>
          <a:lstStyle/>
          <a:p>
            <a:pPr>
              <a:lnSpc>
                <a:spcPct val="110000"/>
              </a:lnSpc>
            </a:pPr>
            <a:r>
              <a:rPr lang="zh-CN" altLang="en-US" dirty="0"/>
              <a:t>软件架构</a:t>
            </a:r>
            <a:endParaRPr lang="en-US" altLang="zh-CN" dirty="0"/>
          </a:p>
          <a:p>
            <a:pPr lvl="1">
              <a:lnSpc>
                <a:spcPct val="110000"/>
              </a:lnSpc>
            </a:pPr>
            <a:r>
              <a:rPr lang="zh-CN" altLang="en-US" dirty="0"/>
              <a:t>数据采集层</a:t>
            </a:r>
            <a:r>
              <a:rPr lang="en-US" altLang="zh-CN" dirty="0"/>
              <a:t>: </a:t>
            </a:r>
            <a:r>
              <a:rPr lang="zh-CN" altLang="en-US" dirty="0"/>
              <a:t>负责从传感器模块采集图像数据，并进行预处理，例如图像校正、图像拼接等。</a:t>
            </a:r>
          </a:p>
          <a:p>
            <a:pPr lvl="1">
              <a:lnSpc>
                <a:spcPct val="110000"/>
              </a:lnSpc>
            </a:pPr>
            <a:r>
              <a:rPr lang="zh-CN" altLang="en-US" dirty="0"/>
              <a:t>异常检测层</a:t>
            </a:r>
            <a:r>
              <a:rPr lang="en-US" altLang="zh-CN" dirty="0"/>
              <a:t>: </a:t>
            </a:r>
            <a:r>
              <a:rPr lang="zh-CN" altLang="en-US" dirty="0"/>
              <a:t>利用深度学习算法，判断图像中是否包含异常目标。</a:t>
            </a:r>
          </a:p>
          <a:p>
            <a:pPr lvl="1">
              <a:lnSpc>
                <a:spcPct val="110000"/>
              </a:lnSpc>
            </a:pPr>
            <a:r>
              <a:rPr lang="zh-CN" altLang="en-US" dirty="0"/>
              <a:t>控制层</a:t>
            </a:r>
            <a:r>
              <a:rPr lang="en-US" altLang="zh-CN" dirty="0"/>
              <a:t>: </a:t>
            </a:r>
            <a:r>
              <a:rPr lang="zh-CN" altLang="en-US" dirty="0"/>
              <a:t>负责控制系统运行，例如启动扫描、设置参数等。</a:t>
            </a:r>
          </a:p>
          <a:p>
            <a:pPr lvl="1">
              <a:lnSpc>
                <a:spcPct val="110000"/>
              </a:lnSpc>
            </a:pPr>
            <a:r>
              <a:rPr lang="zh-CN" altLang="en-US" dirty="0"/>
              <a:t>用户界面层</a:t>
            </a:r>
            <a:r>
              <a:rPr lang="en-US" altLang="zh-CN" dirty="0"/>
              <a:t>: </a:t>
            </a:r>
            <a:r>
              <a:rPr lang="zh-CN" altLang="en-US" dirty="0"/>
              <a:t>显示车底图像、识别结果和报警信息，并提供用户交互功能。</a:t>
            </a:r>
            <a:endParaRPr lang="en-US" altLang="zh-CN" dirty="0"/>
          </a:p>
          <a:p>
            <a:pPr>
              <a:lnSpc>
                <a:spcPct val="110000"/>
              </a:lnSpc>
            </a:pPr>
            <a:r>
              <a:rPr lang="zh-CN" altLang="en-US" dirty="0"/>
              <a:t>软件测试</a:t>
            </a:r>
          </a:p>
          <a:p>
            <a:pPr lvl="1">
              <a:lnSpc>
                <a:spcPct val="110000"/>
              </a:lnSpc>
            </a:pPr>
            <a:r>
              <a:rPr lang="zh-CN" altLang="en-US" dirty="0"/>
              <a:t>单元测试</a:t>
            </a:r>
            <a:r>
              <a:rPr lang="en-US" altLang="zh-CN" dirty="0"/>
              <a:t>: </a:t>
            </a:r>
            <a:r>
              <a:rPr lang="zh-CN" altLang="en-US" dirty="0"/>
              <a:t>对每个模块进行单独测试，确保模块功能的正确性。</a:t>
            </a:r>
          </a:p>
          <a:p>
            <a:pPr lvl="1">
              <a:lnSpc>
                <a:spcPct val="110000"/>
              </a:lnSpc>
            </a:pPr>
            <a:r>
              <a:rPr lang="zh-CN" altLang="en-US" dirty="0"/>
              <a:t>集成测试</a:t>
            </a:r>
            <a:r>
              <a:rPr lang="en-US" altLang="zh-CN" dirty="0"/>
              <a:t>: </a:t>
            </a:r>
            <a:r>
              <a:rPr lang="zh-CN" altLang="en-US" dirty="0"/>
              <a:t>将各个模块集成在一起进行测试，确保系统功能的完整性和正确性。</a:t>
            </a:r>
          </a:p>
          <a:p>
            <a:pPr lvl="1">
              <a:lnSpc>
                <a:spcPct val="110000"/>
              </a:lnSpc>
            </a:pPr>
            <a:r>
              <a:rPr lang="zh-CN" altLang="en-US" dirty="0"/>
              <a:t>系统测试</a:t>
            </a:r>
            <a:r>
              <a:rPr lang="en-US" altLang="zh-CN" dirty="0"/>
              <a:t>: </a:t>
            </a:r>
            <a:r>
              <a:rPr lang="zh-CN" altLang="en-US" dirty="0"/>
              <a:t>在模拟环境或真实环境中进行测试，测试系统的性能和可靠性。</a:t>
            </a:r>
            <a:endParaRPr lang="en-US" altLang="zh-CN" dirty="0"/>
          </a:p>
          <a:p>
            <a:pPr>
              <a:lnSpc>
                <a:spcPct val="110000"/>
              </a:lnSpc>
            </a:pPr>
            <a:endParaRPr lang="zh-CN" altLang="en-US" dirty="0"/>
          </a:p>
        </p:txBody>
      </p:sp>
    </p:spTree>
    <p:extLst>
      <p:ext uri="{BB962C8B-B14F-4D97-AF65-F5344CB8AC3E}">
        <p14:creationId xmlns:p14="http://schemas.microsoft.com/office/powerpoint/2010/main" val="20341522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28D9BC6-FD5D-3733-9927-DA6122CF7BAE}"/>
              </a:ext>
            </a:extLst>
          </p:cNvPr>
          <p:cNvSpPr/>
          <p:nvPr/>
        </p:nvSpPr>
        <p:spPr>
          <a:xfrm>
            <a:off x="0" y="-11011"/>
            <a:ext cx="12192000" cy="6869011"/>
          </a:xfrm>
          <a:prstGeom prst="rect">
            <a:avLst/>
          </a:prstGeom>
          <a:solidFill>
            <a:srgbClr val="2917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926B21AC-24A6-2217-AC5D-95931E9BD9BC}"/>
              </a:ext>
            </a:extLst>
          </p:cNvPr>
          <p:cNvSpPr>
            <a:spLocks noGrp="1"/>
          </p:cNvSpPr>
          <p:nvPr>
            <p:ph type="title"/>
          </p:nvPr>
        </p:nvSpPr>
        <p:spPr>
          <a:xfrm>
            <a:off x="838200" y="2766218"/>
            <a:ext cx="10515600" cy="1325563"/>
          </a:xfrm>
        </p:spPr>
        <p:txBody>
          <a:bodyPr/>
          <a:lstStyle/>
          <a:p>
            <a:r>
              <a:rPr lang="zh-CN" altLang="en-US" dirty="0">
                <a:solidFill>
                  <a:schemeClr val="bg1"/>
                </a:solidFill>
              </a:rPr>
              <a:t>四、产品原型制作和测试</a:t>
            </a:r>
          </a:p>
        </p:txBody>
      </p:sp>
    </p:spTree>
    <p:extLst>
      <p:ext uri="{BB962C8B-B14F-4D97-AF65-F5344CB8AC3E}">
        <p14:creationId xmlns:p14="http://schemas.microsoft.com/office/powerpoint/2010/main" val="3078581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99"/>
            <a:ext cx="12192000" cy="745902"/>
          </a:xfrm>
          <a:prstGeom prst="rect">
            <a:avLst/>
          </a:prstGeom>
          <a:solidFill>
            <a:srgbClr val="29175B"/>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r>
              <a:rPr lang="zh-CN" altLang="en-US" sz="3199" b="1" dirty="0">
                <a:solidFill>
                  <a:prstClr val="white"/>
                </a:solidFill>
                <a:latin typeface="Arial" panose="020B0604020202020204" pitchFamily="34" charset="0"/>
                <a:cs typeface="Arial" panose="020B0604020202020204" pitchFamily="34" charset="0"/>
              </a:rPr>
              <a:t>   立项依据</a:t>
            </a:r>
          </a:p>
        </p:txBody>
      </p:sp>
      <p:graphicFrame>
        <p:nvGraphicFramePr>
          <p:cNvPr id="17" name="表格 16"/>
          <p:cNvGraphicFramePr>
            <a:graphicFrameLocks noGrp="1"/>
          </p:cNvGraphicFramePr>
          <p:nvPr>
            <p:extLst>
              <p:ext uri="{D42A27DB-BD31-4B8C-83A1-F6EECF244321}">
                <p14:modId xmlns:p14="http://schemas.microsoft.com/office/powerpoint/2010/main" val="195315361"/>
              </p:ext>
            </p:extLst>
          </p:nvPr>
        </p:nvGraphicFramePr>
        <p:xfrm>
          <a:off x="796758" y="1214836"/>
          <a:ext cx="10574935" cy="1554456"/>
        </p:xfrm>
        <a:graphic>
          <a:graphicData uri="http://schemas.openxmlformats.org/drawingml/2006/table">
            <a:tbl>
              <a:tblPr firstRow="1" bandRow="1">
                <a:tableStyleId>{5C22544A-7EE6-4342-B048-85BDC9FD1C3A}</a:tableStyleId>
              </a:tblPr>
              <a:tblGrid>
                <a:gridCol w="10574935">
                  <a:extLst>
                    <a:ext uri="{9D8B030D-6E8A-4147-A177-3AD203B41FA5}">
                      <a16:colId xmlns:a16="http://schemas.microsoft.com/office/drawing/2014/main" val="20000"/>
                    </a:ext>
                  </a:extLst>
                </a:gridCol>
              </a:tblGrid>
              <a:tr h="1554075">
                <a:tc>
                  <a:txBody>
                    <a:bodyPr/>
                    <a:lstStyle/>
                    <a:p>
                      <a:pPr marL="0" marR="0" lvl="0" indent="0" algn="l" defTabSz="866943" rtl="0" eaLnBrk="1" fontAlgn="auto" latinLnBrk="0" hangingPunct="1">
                        <a:lnSpc>
                          <a:spcPct val="100000"/>
                        </a:lnSpc>
                        <a:spcBef>
                          <a:spcPts val="0"/>
                        </a:spcBef>
                        <a:spcAft>
                          <a:spcPts val="0"/>
                        </a:spcAft>
                        <a:buClrTx/>
                        <a:buSzTx/>
                        <a:buFontTx/>
                        <a:buNone/>
                        <a:tabLst/>
                        <a:defRPr/>
                      </a:pPr>
                      <a:r>
                        <a:rPr lang="zh-CN" altLang="en-US" sz="2400" b="0" dirty="0">
                          <a:solidFill>
                            <a:srgbClr val="FF0000"/>
                          </a:solidFill>
                          <a:latin typeface="微软雅黑" panose="020B0503020204020204" pitchFamily="34" charset="-122"/>
                          <a:ea typeface="微软雅黑" panose="020B0503020204020204" pitchFamily="34" charset="-122"/>
                        </a:rPr>
                        <a:t>王小洪部长</a:t>
                      </a:r>
                      <a:r>
                        <a:rPr lang="zh-CN" altLang="en-US" sz="2400" b="0" dirty="0">
                          <a:solidFill>
                            <a:srgbClr val="1F4E79"/>
                          </a:solidFill>
                          <a:latin typeface="微软雅黑" panose="020B0503020204020204" pitchFamily="34" charset="-122"/>
                          <a:ea typeface="微软雅黑" panose="020B0503020204020204" pitchFamily="34" charset="-122"/>
                        </a:rPr>
                        <a:t>在视察成都世界大学生运动会安保工作中要求：</a:t>
                      </a:r>
                      <a:r>
                        <a:rPr lang="zh-CN" altLang="en-US" sz="2400" b="0" dirty="0">
                          <a:solidFill>
                            <a:srgbClr val="FF0000"/>
                          </a:solidFill>
                          <a:latin typeface="微软雅黑" panose="020B0503020204020204" pitchFamily="34" charset="-122"/>
                          <a:ea typeface="微软雅黑" panose="020B0503020204020204" pitchFamily="34" charset="-122"/>
                        </a:rPr>
                        <a:t>提升车底检查手段的智能化水平</a:t>
                      </a:r>
                      <a:r>
                        <a:rPr lang="zh-CN" altLang="en-US" sz="2400" b="0" dirty="0">
                          <a:solidFill>
                            <a:srgbClr val="1F4E79"/>
                          </a:solidFill>
                          <a:latin typeface="微软雅黑" panose="020B0503020204020204" pitchFamily="34" charset="-122"/>
                          <a:ea typeface="微软雅黑" panose="020B0503020204020204" pitchFamily="34" charset="-122"/>
                        </a:rPr>
                        <a:t>。</a:t>
                      </a:r>
                    </a:p>
                    <a:p>
                      <a:pPr marL="0" marR="0" lvl="0" indent="0" algn="l" defTabSz="866943" rtl="0" eaLnBrk="1" fontAlgn="auto" latinLnBrk="0" hangingPunct="1">
                        <a:lnSpc>
                          <a:spcPct val="100000"/>
                        </a:lnSpc>
                        <a:spcBef>
                          <a:spcPts val="0"/>
                        </a:spcBef>
                        <a:spcAft>
                          <a:spcPts val="0"/>
                        </a:spcAft>
                        <a:buClrTx/>
                        <a:buSzTx/>
                        <a:buFontTx/>
                        <a:buNone/>
                        <a:tabLst/>
                        <a:defRPr/>
                      </a:pPr>
                      <a:r>
                        <a:rPr lang="zh-CN" altLang="en-US" sz="2400" b="0" dirty="0">
                          <a:solidFill>
                            <a:srgbClr val="1F4E79"/>
                          </a:solidFill>
                          <a:latin typeface="微软雅黑" panose="020B0503020204020204" pitchFamily="34" charset="-122"/>
                          <a:ea typeface="微软雅黑" panose="020B0503020204020204" pitchFamily="34" charset="-122"/>
                        </a:rPr>
                        <a:t>公安部副部长、特勤局局长</a:t>
                      </a:r>
                      <a:r>
                        <a:rPr lang="zh-CN" altLang="en-US" sz="2400" b="0" dirty="0">
                          <a:solidFill>
                            <a:srgbClr val="FF0000"/>
                          </a:solidFill>
                          <a:latin typeface="微软雅黑" panose="020B0503020204020204" pitchFamily="34" charset="-122"/>
                          <a:ea typeface="微软雅黑" panose="020B0503020204020204" pitchFamily="34" charset="-122"/>
                        </a:rPr>
                        <a:t>王志忠</a:t>
                      </a:r>
                      <a:r>
                        <a:rPr lang="zh-CN" altLang="en-US" sz="2400" b="0" dirty="0">
                          <a:solidFill>
                            <a:srgbClr val="1F4E79"/>
                          </a:solidFill>
                          <a:latin typeface="微软雅黑" panose="020B0503020204020204" pitchFamily="34" charset="-122"/>
                          <a:ea typeface="微软雅黑" panose="020B0503020204020204" pitchFamily="34" charset="-122"/>
                        </a:rPr>
                        <a:t>进一步要求：尽快落实小洪部长指示要求，争取在</a:t>
                      </a:r>
                      <a:r>
                        <a:rPr lang="zh-CN" altLang="en-US" sz="2400" b="0" dirty="0">
                          <a:solidFill>
                            <a:srgbClr val="FF0000"/>
                          </a:solidFill>
                          <a:latin typeface="微软雅黑" panose="020B0503020204020204" pitchFamily="34" charset="-122"/>
                          <a:ea typeface="微软雅黑" panose="020B0503020204020204" pitchFamily="34" charset="-122"/>
                        </a:rPr>
                        <a:t>明年两会安保</a:t>
                      </a:r>
                      <a:r>
                        <a:rPr lang="zh-CN" altLang="en-US" sz="2400" b="0" dirty="0">
                          <a:solidFill>
                            <a:srgbClr val="1F4E79"/>
                          </a:solidFill>
                          <a:latin typeface="微软雅黑" panose="020B0503020204020204" pitchFamily="34" charset="-122"/>
                          <a:ea typeface="微软雅黑" panose="020B0503020204020204" pitchFamily="34" charset="-122"/>
                        </a:rPr>
                        <a:t>工作中实战应用。</a:t>
                      </a:r>
                    </a:p>
                  </a:txBody>
                  <a:tcPr marL="91416" marR="91416" marT="45708" marB="45708">
                    <a:solidFill>
                      <a:schemeClr val="bg1">
                        <a:lumMod val="95000"/>
                      </a:schemeClr>
                    </a:solidFill>
                  </a:tcPr>
                </a:tc>
                <a:extLst>
                  <a:ext uri="{0D108BD9-81ED-4DB2-BD59-A6C34878D82A}">
                    <a16:rowId xmlns:a16="http://schemas.microsoft.com/office/drawing/2014/main" val="10000"/>
                  </a:ext>
                </a:extLst>
              </a:tr>
            </a:tbl>
          </a:graphicData>
        </a:graphic>
      </p:graphicFrame>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6757" y="2870589"/>
            <a:ext cx="5039248" cy="3455448"/>
          </a:xfrm>
          <a:prstGeom prst="rect">
            <a:avLst/>
          </a:prstGeom>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32445" y="2870589"/>
            <a:ext cx="5039248" cy="3455448"/>
          </a:xfrm>
          <a:prstGeom prst="rect">
            <a:avLst/>
          </a:prstGeom>
        </p:spPr>
      </p:pic>
      <p:grpSp>
        <p:nvGrpSpPr>
          <p:cNvPr id="13" name="组合 12"/>
          <p:cNvGrpSpPr/>
          <p:nvPr/>
        </p:nvGrpSpPr>
        <p:grpSpPr>
          <a:xfrm>
            <a:off x="813405" y="5936879"/>
            <a:ext cx="5022600" cy="577062"/>
            <a:chOff x="0" y="26678"/>
            <a:chExt cx="5029199" cy="842400"/>
          </a:xfrm>
          <a:scene3d>
            <a:camera prst="orthographicFront">
              <a:rot lat="0" lon="0" rev="0"/>
            </a:camera>
            <a:lightRig rig="balanced" dir="t">
              <a:rot lat="0" lon="0" rev="8700000"/>
            </a:lightRig>
          </a:scene3d>
        </p:grpSpPr>
        <p:sp>
          <p:nvSpPr>
            <p:cNvPr id="14" name="矩形 13"/>
            <p:cNvSpPr/>
            <p:nvPr/>
          </p:nvSpPr>
          <p:spPr>
            <a:xfrm>
              <a:off x="0" y="26678"/>
              <a:ext cx="5029199" cy="842400"/>
            </a:xfrm>
            <a:prstGeom prst="rect">
              <a:avLst/>
            </a:prstGeom>
            <a:solidFill>
              <a:schemeClr val="accent5">
                <a:lumMod val="75000"/>
              </a:schemeClr>
            </a:solidFill>
            <a:ln>
              <a:noFill/>
            </a:ln>
            <a:effectLst>
              <a:outerShdw blurRad="44450" dist="27940" dir="5400000" algn="ctr">
                <a:srgbClr val="000000">
                  <a:alpha val="32000"/>
                </a:srgbClr>
              </a:outerShdw>
            </a:effectLst>
            <a:sp3d>
              <a:bevelT w="190500" h="38100"/>
            </a:sp3d>
          </p:spPr>
          <p:style>
            <a:lnRef idx="2">
              <a:scrgbClr r="0" g="0" b="0"/>
            </a:lnRef>
            <a:fillRef idx="1">
              <a:scrgbClr r="0" g="0" b="0"/>
            </a:fillRef>
            <a:effectRef idx="0">
              <a:scrgbClr r="0" g="0" b="0"/>
            </a:effectRef>
            <a:fontRef idx="minor">
              <a:schemeClr val="lt1"/>
            </a:fontRef>
          </p:style>
        </p:sp>
        <p:sp>
          <p:nvSpPr>
            <p:cNvPr id="15" name="文本框 14"/>
            <p:cNvSpPr txBox="1"/>
            <p:nvPr/>
          </p:nvSpPr>
          <p:spPr>
            <a:xfrm>
              <a:off x="0" y="26678"/>
              <a:ext cx="5029199" cy="842400"/>
            </a:xfrm>
            <a:prstGeom prst="rect">
              <a:avLst/>
            </a:prstGeom>
            <a:solidFill>
              <a:srgbClr val="0070C0"/>
            </a:solidFill>
            <a:sp3d/>
          </p:spPr>
          <p:style>
            <a:lnRef idx="0">
              <a:scrgbClr r="0" g="0" b="0"/>
            </a:lnRef>
            <a:fillRef idx="0">
              <a:scrgbClr r="0" g="0" b="0"/>
            </a:fillRef>
            <a:effectRef idx="0">
              <a:scrgbClr r="0" g="0" b="0"/>
            </a:effectRef>
            <a:fontRef idx="minor">
              <a:schemeClr val="lt1"/>
            </a:fontRef>
          </p:style>
          <p:txBody>
            <a:bodyPr spcFirstLastPara="0" vert="horz" wrap="square" lIns="121888" tIns="121888" rIns="121888" bIns="121888" numCol="1" spcCol="1270" anchor="ctr" anchorCtr="0">
              <a:noAutofit/>
            </a:bodyPr>
            <a:lstStyle/>
            <a:p>
              <a:pPr algn="ctr" defTabSz="1421973">
                <a:lnSpc>
                  <a:spcPct val="90000"/>
                </a:lnSpc>
                <a:spcBef>
                  <a:spcPct val="0"/>
                </a:spcBef>
                <a:spcAft>
                  <a:spcPct val="35000"/>
                </a:spcAft>
              </a:pPr>
              <a:r>
                <a:rPr lang="zh-CN" altLang="en-US" sz="1999" b="1" dirty="0">
                  <a:effectLst>
                    <a:outerShdw blurRad="38100" dist="38100" dir="2700000" algn="tl">
                      <a:srgbClr val="000000">
                        <a:alpha val="43137"/>
                      </a:srgbClr>
                    </a:outerShdw>
                  </a:effectLst>
                  <a:latin typeface="+mn-ea"/>
                </a:rPr>
                <a:t>成都大运会车检大篷现场图</a:t>
              </a:r>
            </a:p>
          </p:txBody>
        </p:sp>
      </p:grpSp>
      <p:sp>
        <p:nvSpPr>
          <p:cNvPr id="23" name="文本框 22"/>
          <p:cNvSpPr txBox="1"/>
          <p:nvPr/>
        </p:nvSpPr>
        <p:spPr>
          <a:xfrm>
            <a:off x="6325729" y="5964979"/>
            <a:ext cx="5045964" cy="577062"/>
          </a:xfrm>
          <a:prstGeom prst="rect">
            <a:avLst/>
          </a:prstGeom>
          <a:solidFill>
            <a:srgbClr val="0070C0"/>
          </a:solidFill>
          <a:scene3d>
            <a:camera prst="orthographicFront">
              <a:rot lat="0" lon="0" rev="0"/>
            </a:camera>
            <a:lightRig rig="balanced" dir="t">
              <a:rot lat="0" lon="0" rev="87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121888" tIns="121888" rIns="121888" bIns="121888" numCol="1" spcCol="1270" anchor="ctr" anchorCtr="0">
            <a:noAutofit/>
          </a:bodyPr>
          <a:lstStyle/>
          <a:p>
            <a:pPr algn="ctr" defTabSz="1421973">
              <a:lnSpc>
                <a:spcPct val="90000"/>
              </a:lnSpc>
              <a:spcBef>
                <a:spcPct val="0"/>
              </a:spcBef>
              <a:spcAft>
                <a:spcPct val="35000"/>
              </a:spcAft>
            </a:pPr>
            <a:r>
              <a:rPr lang="zh-CN" altLang="en-US" sz="1999" b="1" dirty="0">
                <a:effectLst>
                  <a:outerShdw blurRad="38100" dist="38100" dir="2700000" algn="tl">
                    <a:srgbClr val="000000">
                      <a:alpha val="43137"/>
                    </a:srgbClr>
                  </a:outerShdw>
                </a:effectLst>
                <a:latin typeface="+mn-ea"/>
              </a:rPr>
              <a:t>成都大运会车检系统现场图</a:t>
            </a:r>
          </a:p>
        </p:txBody>
      </p:sp>
    </p:spTree>
    <p:extLst>
      <p:ext uri="{BB962C8B-B14F-4D97-AF65-F5344CB8AC3E}">
        <p14:creationId xmlns:p14="http://schemas.microsoft.com/office/powerpoint/2010/main" val="8297590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97789A1-0444-14E6-03F2-4595C4B67CA4}"/>
              </a:ext>
            </a:extLst>
          </p:cNvPr>
          <p:cNvSpPr/>
          <p:nvPr/>
        </p:nvSpPr>
        <p:spPr>
          <a:xfrm>
            <a:off x="0" y="-11011"/>
            <a:ext cx="12192000" cy="1158167"/>
          </a:xfrm>
          <a:prstGeom prst="rect">
            <a:avLst/>
          </a:prstGeom>
          <a:solidFill>
            <a:srgbClr val="2917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448B1385-73E4-4D2F-5FC0-DB44EF3EF6CB}"/>
              </a:ext>
            </a:extLst>
          </p:cNvPr>
          <p:cNvSpPr>
            <a:spLocks noGrp="1"/>
          </p:cNvSpPr>
          <p:nvPr>
            <p:ph type="title"/>
          </p:nvPr>
        </p:nvSpPr>
        <p:spPr>
          <a:xfrm>
            <a:off x="780011" y="-94710"/>
            <a:ext cx="10515600" cy="1325563"/>
          </a:xfrm>
        </p:spPr>
        <p:txBody>
          <a:bodyPr/>
          <a:lstStyle/>
          <a:p>
            <a:r>
              <a:rPr lang="zh-CN" altLang="en-US" dirty="0">
                <a:solidFill>
                  <a:schemeClr val="bg1"/>
                </a:solidFill>
              </a:rPr>
              <a:t>制作产品原型</a:t>
            </a:r>
          </a:p>
        </p:txBody>
      </p:sp>
      <p:sp>
        <p:nvSpPr>
          <p:cNvPr id="3" name="内容占位符 2">
            <a:extLst>
              <a:ext uri="{FF2B5EF4-FFF2-40B4-BE49-F238E27FC236}">
                <a16:creationId xmlns:a16="http://schemas.microsoft.com/office/drawing/2014/main" id="{B0E4C104-9DCE-67B8-6EB9-6F51769C42A3}"/>
              </a:ext>
            </a:extLst>
          </p:cNvPr>
          <p:cNvSpPr>
            <a:spLocks noGrp="1"/>
          </p:cNvSpPr>
          <p:nvPr>
            <p:ph idx="1"/>
          </p:nvPr>
        </p:nvSpPr>
        <p:spPr/>
        <p:txBody>
          <a:bodyPr>
            <a:normAutofit fontScale="85000" lnSpcReduction="20000"/>
          </a:bodyPr>
          <a:lstStyle/>
          <a:p>
            <a:pPr>
              <a:lnSpc>
                <a:spcPct val="120000"/>
              </a:lnSpc>
            </a:pPr>
            <a:r>
              <a:rPr lang="zh-CN" altLang="en-US" dirty="0"/>
              <a:t>准备工作</a:t>
            </a:r>
            <a:endParaRPr lang="en-US" altLang="zh-CN" dirty="0"/>
          </a:p>
          <a:p>
            <a:pPr lvl="1">
              <a:lnSpc>
                <a:spcPct val="120000"/>
              </a:lnSpc>
            </a:pPr>
            <a:r>
              <a:rPr lang="zh-CN" altLang="en-US" dirty="0"/>
              <a:t>物料准备</a:t>
            </a:r>
            <a:r>
              <a:rPr lang="en-US" altLang="zh-CN" dirty="0"/>
              <a:t>: </a:t>
            </a:r>
            <a:r>
              <a:rPr lang="zh-CN" altLang="en-US" dirty="0"/>
              <a:t>确保所有所需的硬件元器件、工具和软件都已经准备齐全。</a:t>
            </a:r>
            <a:endParaRPr lang="en-US" altLang="zh-CN" dirty="0"/>
          </a:p>
          <a:p>
            <a:pPr lvl="1">
              <a:lnSpc>
                <a:spcPct val="120000"/>
              </a:lnSpc>
            </a:pPr>
            <a:r>
              <a:rPr lang="zh-CN" altLang="en-US" dirty="0"/>
              <a:t>工作环境</a:t>
            </a:r>
            <a:r>
              <a:rPr lang="en-US" altLang="zh-CN" dirty="0"/>
              <a:t>: </a:t>
            </a:r>
            <a:r>
              <a:rPr lang="zh-CN" altLang="en-US" dirty="0"/>
              <a:t>准备好安全的装配和</a:t>
            </a:r>
            <a:r>
              <a:rPr lang="zh-CN" altLang="en-US" dirty="0">
                <a:solidFill>
                  <a:srgbClr val="FF0000"/>
                </a:solidFill>
              </a:rPr>
              <a:t>调试环境</a:t>
            </a:r>
            <a:r>
              <a:rPr lang="zh-CN" altLang="en-US" dirty="0"/>
              <a:t>。</a:t>
            </a:r>
            <a:endParaRPr lang="en-US" altLang="zh-CN" dirty="0"/>
          </a:p>
          <a:p>
            <a:pPr>
              <a:lnSpc>
                <a:spcPct val="120000"/>
              </a:lnSpc>
            </a:pPr>
            <a:r>
              <a:rPr lang="zh-CN" altLang="en-US" dirty="0"/>
              <a:t>硬件组装</a:t>
            </a:r>
            <a:endParaRPr lang="en-US" altLang="zh-CN" dirty="0"/>
          </a:p>
          <a:p>
            <a:pPr lvl="1">
              <a:lnSpc>
                <a:spcPct val="120000"/>
              </a:lnSpc>
            </a:pPr>
            <a:r>
              <a:rPr lang="zh-CN" altLang="en-US" dirty="0"/>
              <a:t>扫描装置安装</a:t>
            </a:r>
            <a:r>
              <a:rPr lang="en-US" altLang="zh-CN" dirty="0"/>
              <a:t>: </a:t>
            </a:r>
            <a:r>
              <a:rPr lang="zh-CN" altLang="en-US" dirty="0"/>
              <a:t>根据设计方案，将扫描装置安装到适当位置，并确保安装牢固可靠。</a:t>
            </a:r>
            <a:endParaRPr lang="en-US" altLang="zh-CN" dirty="0"/>
          </a:p>
          <a:p>
            <a:pPr lvl="1">
              <a:lnSpc>
                <a:spcPct val="120000"/>
              </a:lnSpc>
            </a:pPr>
            <a:r>
              <a:rPr lang="zh-CN" altLang="en-US" dirty="0"/>
              <a:t>模块组装</a:t>
            </a:r>
            <a:r>
              <a:rPr lang="en-US" altLang="zh-CN" dirty="0"/>
              <a:t>: </a:t>
            </a:r>
            <a:r>
              <a:rPr lang="zh-CN" altLang="en-US" dirty="0"/>
              <a:t>将各个模块 </a:t>
            </a:r>
            <a:r>
              <a:rPr lang="en-US" altLang="zh-CN" dirty="0"/>
              <a:t>(</a:t>
            </a:r>
            <a:r>
              <a:rPr lang="zh-CN" altLang="en-US" dirty="0"/>
              <a:t>例如扫描装置、工作站、显示器等</a:t>
            </a:r>
            <a:r>
              <a:rPr lang="en-US" altLang="zh-CN" dirty="0"/>
              <a:t>) </a:t>
            </a:r>
            <a:r>
              <a:rPr lang="zh-CN" altLang="en-US" dirty="0"/>
              <a:t>组装在一起，并连接好所有线缆。</a:t>
            </a:r>
            <a:endParaRPr lang="en-US" altLang="zh-CN" dirty="0"/>
          </a:p>
          <a:p>
            <a:pPr>
              <a:lnSpc>
                <a:spcPct val="120000"/>
              </a:lnSpc>
            </a:pPr>
            <a:r>
              <a:rPr lang="zh-CN" altLang="en-US" dirty="0"/>
              <a:t>软件调试</a:t>
            </a:r>
            <a:endParaRPr lang="en-US" altLang="zh-CN" dirty="0"/>
          </a:p>
          <a:p>
            <a:pPr lvl="1">
              <a:lnSpc>
                <a:spcPct val="120000"/>
              </a:lnSpc>
            </a:pPr>
            <a:r>
              <a:rPr lang="zh-CN" altLang="en-US" dirty="0"/>
              <a:t>软件安装</a:t>
            </a:r>
            <a:r>
              <a:rPr lang="en-US" altLang="zh-CN" dirty="0"/>
              <a:t>: </a:t>
            </a:r>
            <a:r>
              <a:rPr lang="zh-CN" altLang="en-US" dirty="0"/>
              <a:t>将操作系统、驱动程序、深度学习框架、异常检测算法等软件安装到工作站上。</a:t>
            </a:r>
            <a:endParaRPr lang="en-US" altLang="zh-CN" dirty="0"/>
          </a:p>
          <a:p>
            <a:pPr lvl="1">
              <a:lnSpc>
                <a:spcPct val="120000"/>
              </a:lnSpc>
            </a:pPr>
            <a:r>
              <a:rPr lang="zh-CN" altLang="en-US" dirty="0"/>
              <a:t>集成测试</a:t>
            </a:r>
            <a:r>
              <a:rPr lang="en-US" altLang="zh-CN" dirty="0"/>
              <a:t>: </a:t>
            </a:r>
            <a:r>
              <a:rPr lang="zh-CN" altLang="en-US" dirty="0"/>
              <a:t>将各个软件模块集成在一起进行测试，确保系统功能的完整性和正确性。</a:t>
            </a:r>
            <a:endParaRPr lang="en-US" altLang="zh-CN" dirty="0"/>
          </a:p>
        </p:txBody>
      </p:sp>
    </p:spTree>
    <p:extLst>
      <p:ext uri="{BB962C8B-B14F-4D97-AF65-F5344CB8AC3E}">
        <p14:creationId xmlns:p14="http://schemas.microsoft.com/office/powerpoint/2010/main" val="39328466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2D830C8-C017-EE38-E39D-A609486EC716}"/>
              </a:ext>
            </a:extLst>
          </p:cNvPr>
          <p:cNvSpPr/>
          <p:nvPr/>
        </p:nvSpPr>
        <p:spPr>
          <a:xfrm>
            <a:off x="0" y="-11011"/>
            <a:ext cx="12192000" cy="1158167"/>
          </a:xfrm>
          <a:prstGeom prst="rect">
            <a:avLst/>
          </a:prstGeom>
          <a:solidFill>
            <a:srgbClr val="2917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02590581-C945-E21A-767D-FAD7BD29824E}"/>
              </a:ext>
            </a:extLst>
          </p:cNvPr>
          <p:cNvSpPr>
            <a:spLocks noGrp="1"/>
          </p:cNvSpPr>
          <p:nvPr>
            <p:ph type="title"/>
          </p:nvPr>
        </p:nvSpPr>
        <p:spPr>
          <a:xfrm>
            <a:off x="671945" y="-11011"/>
            <a:ext cx="10515600" cy="1158167"/>
          </a:xfrm>
        </p:spPr>
        <p:txBody>
          <a:bodyPr/>
          <a:lstStyle/>
          <a:p>
            <a:r>
              <a:rPr lang="zh-CN" altLang="en-US" dirty="0">
                <a:solidFill>
                  <a:schemeClr val="bg1"/>
                </a:solidFill>
              </a:rPr>
              <a:t>功能与性能测试</a:t>
            </a:r>
          </a:p>
        </p:txBody>
      </p:sp>
      <p:sp>
        <p:nvSpPr>
          <p:cNvPr id="3" name="内容占位符 2">
            <a:extLst>
              <a:ext uri="{FF2B5EF4-FFF2-40B4-BE49-F238E27FC236}">
                <a16:creationId xmlns:a16="http://schemas.microsoft.com/office/drawing/2014/main" id="{83B62995-6F54-577C-A114-0088355D8E7C}"/>
              </a:ext>
            </a:extLst>
          </p:cNvPr>
          <p:cNvSpPr>
            <a:spLocks noGrp="1"/>
          </p:cNvSpPr>
          <p:nvPr>
            <p:ph idx="1"/>
          </p:nvPr>
        </p:nvSpPr>
        <p:spPr/>
        <p:txBody>
          <a:bodyPr>
            <a:normAutofit fontScale="92500" lnSpcReduction="20000"/>
          </a:bodyPr>
          <a:lstStyle/>
          <a:p>
            <a:pPr>
              <a:lnSpc>
                <a:spcPct val="120000"/>
              </a:lnSpc>
            </a:pPr>
            <a:r>
              <a:rPr lang="zh-CN" altLang="en-US" sz="2000" dirty="0"/>
              <a:t>传感器模块</a:t>
            </a:r>
          </a:p>
          <a:p>
            <a:pPr lvl="1">
              <a:lnSpc>
                <a:spcPct val="120000"/>
              </a:lnSpc>
            </a:pPr>
            <a:r>
              <a:rPr lang="zh-CN" altLang="en-US" sz="1800" dirty="0"/>
              <a:t>数据采集功能</a:t>
            </a:r>
            <a:r>
              <a:rPr lang="en-US" altLang="zh-CN" sz="1800" dirty="0"/>
              <a:t>: </a:t>
            </a:r>
            <a:r>
              <a:rPr lang="zh-CN" altLang="en-US" sz="1800" dirty="0"/>
              <a:t>测试传感器是否能够正常采集车底图像，并检查扫描速度和图像质量是否满足要求 </a:t>
            </a:r>
            <a:r>
              <a:rPr lang="en-US" altLang="zh-CN" sz="1800" dirty="0"/>
              <a:t>(</a:t>
            </a:r>
            <a:r>
              <a:rPr lang="zh-CN" altLang="en-US" sz="1800" dirty="0"/>
              <a:t>例如分辨率、清晰度、扫描宽度等</a:t>
            </a:r>
            <a:r>
              <a:rPr lang="en-US" altLang="zh-CN" sz="1800" dirty="0"/>
              <a:t>)</a:t>
            </a:r>
            <a:r>
              <a:rPr lang="zh-CN" altLang="en-US" sz="1800" dirty="0"/>
              <a:t>。</a:t>
            </a:r>
          </a:p>
          <a:p>
            <a:pPr lvl="1">
              <a:lnSpc>
                <a:spcPct val="120000"/>
              </a:lnSpc>
            </a:pPr>
            <a:r>
              <a:rPr lang="zh-CN" altLang="en-US" sz="1800" dirty="0"/>
              <a:t>抗干扰能力</a:t>
            </a:r>
            <a:r>
              <a:rPr lang="en-US" altLang="zh-CN" sz="1800" dirty="0"/>
              <a:t>: </a:t>
            </a:r>
            <a:r>
              <a:rPr lang="zh-CN" altLang="en-US" sz="1800" dirty="0"/>
              <a:t>测试传感器在不同环境条件 </a:t>
            </a:r>
            <a:r>
              <a:rPr lang="en-US" altLang="zh-CN" sz="1800" dirty="0"/>
              <a:t>(</a:t>
            </a:r>
            <a:r>
              <a:rPr lang="zh-CN" altLang="en-US" sz="1800" dirty="0"/>
              <a:t>例如光照、温度、湿度、电磁干扰等</a:t>
            </a:r>
            <a:r>
              <a:rPr lang="en-US" altLang="zh-CN" sz="1800" dirty="0"/>
              <a:t>) </a:t>
            </a:r>
            <a:r>
              <a:rPr lang="zh-CN" altLang="en-US" sz="1800" dirty="0"/>
              <a:t>下的性能和稳定性。</a:t>
            </a:r>
            <a:endParaRPr lang="en-US" altLang="zh-CN" sz="1800" dirty="0"/>
          </a:p>
          <a:p>
            <a:pPr>
              <a:lnSpc>
                <a:spcPct val="120000"/>
              </a:lnSpc>
            </a:pPr>
            <a:r>
              <a:rPr lang="zh-CN" altLang="en-US" sz="2000" dirty="0"/>
              <a:t>异常检测模块</a:t>
            </a:r>
            <a:endParaRPr lang="en-US" altLang="zh-CN" sz="2000" dirty="0"/>
          </a:p>
          <a:p>
            <a:pPr lvl="1">
              <a:lnSpc>
                <a:spcPct val="120000"/>
              </a:lnSpc>
            </a:pPr>
            <a:r>
              <a:rPr lang="zh-CN" altLang="en-US" sz="1800" dirty="0"/>
              <a:t>识别速度</a:t>
            </a:r>
            <a:r>
              <a:rPr lang="en-US" altLang="zh-CN" sz="1800" dirty="0"/>
              <a:t>: </a:t>
            </a:r>
            <a:r>
              <a:rPr lang="zh-CN" altLang="en-US" sz="1800" dirty="0"/>
              <a:t>测试异常检测算法的运行速度，确保满足要求。</a:t>
            </a:r>
          </a:p>
          <a:p>
            <a:pPr lvl="1">
              <a:lnSpc>
                <a:spcPct val="120000"/>
              </a:lnSpc>
            </a:pPr>
            <a:r>
              <a:rPr lang="zh-CN" altLang="en-US" sz="1800" dirty="0"/>
              <a:t>误报率和漏报率</a:t>
            </a:r>
            <a:r>
              <a:rPr lang="en-US" altLang="zh-CN" sz="1800" dirty="0"/>
              <a:t>: </a:t>
            </a:r>
            <a:r>
              <a:rPr lang="zh-CN" altLang="en-US" sz="1800" dirty="0"/>
              <a:t>测试异常检测算法的误报率和漏报率，确保算法的可靠性。</a:t>
            </a:r>
          </a:p>
          <a:p>
            <a:pPr>
              <a:lnSpc>
                <a:spcPct val="120000"/>
              </a:lnSpc>
            </a:pPr>
            <a:r>
              <a:rPr lang="zh-CN" altLang="en-US" sz="2000" dirty="0"/>
              <a:t>控制和显示模块</a:t>
            </a:r>
          </a:p>
          <a:p>
            <a:pPr lvl="1">
              <a:lnSpc>
                <a:spcPct val="120000"/>
              </a:lnSpc>
            </a:pPr>
            <a:r>
              <a:rPr lang="zh-CN" altLang="en-US" sz="1800" dirty="0"/>
              <a:t>控制功能</a:t>
            </a:r>
            <a:r>
              <a:rPr lang="en-US" altLang="zh-CN" sz="1800" dirty="0"/>
              <a:t>: </a:t>
            </a:r>
            <a:r>
              <a:rPr lang="zh-CN" altLang="en-US" sz="1800" dirty="0"/>
              <a:t>测试控制模块是否能够正常控制各个模块的运行，例如启动扫描、停止扫描、设置参数等。</a:t>
            </a:r>
          </a:p>
          <a:p>
            <a:pPr lvl="1">
              <a:lnSpc>
                <a:spcPct val="120000"/>
              </a:lnSpc>
            </a:pPr>
            <a:r>
              <a:rPr lang="zh-CN" altLang="en-US" sz="1800" dirty="0"/>
              <a:t>显示功能</a:t>
            </a:r>
            <a:r>
              <a:rPr lang="en-US" altLang="zh-CN" sz="1800" dirty="0"/>
              <a:t>: </a:t>
            </a:r>
            <a:r>
              <a:rPr lang="zh-CN" altLang="en-US" sz="1800" dirty="0"/>
              <a:t>测试显示模块是否能够清晰地显示车底图像、检测结果和报警信息。</a:t>
            </a:r>
            <a:endParaRPr lang="en-US" altLang="zh-CN" sz="1800" dirty="0"/>
          </a:p>
          <a:p>
            <a:pPr>
              <a:lnSpc>
                <a:spcPct val="120000"/>
              </a:lnSpc>
            </a:pPr>
            <a:r>
              <a:rPr lang="zh-CN" altLang="en-US" sz="2000" dirty="0"/>
              <a:t>数据存储模块</a:t>
            </a:r>
          </a:p>
          <a:p>
            <a:pPr lvl="1">
              <a:lnSpc>
                <a:spcPct val="120000"/>
              </a:lnSpc>
            </a:pPr>
            <a:r>
              <a:rPr lang="zh-CN" altLang="en-US" sz="1800" dirty="0"/>
              <a:t>数据存储功能</a:t>
            </a:r>
            <a:r>
              <a:rPr lang="en-US" altLang="zh-CN" sz="1800" dirty="0"/>
              <a:t>: </a:t>
            </a:r>
            <a:r>
              <a:rPr lang="zh-CN" altLang="en-US" sz="1800" dirty="0"/>
              <a:t>测试数据存储模块是否能够正常存储车底图像数据。</a:t>
            </a:r>
            <a:endParaRPr lang="en-US" altLang="zh-CN" sz="1800" dirty="0"/>
          </a:p>
        </p:txBody>
      </p:sp>
    </p:spTree>
    <p:extLst>
      <p:ext uri="{BB962C8B-B14F-4D97-AF65-F5344CB8AC3E}">
        <p14:creationId xmlns:p14="http://schemas.microsoft.com/office/powerpoint/2010/main" val="22754138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950F3F4-91BF-7641-6EE4-05E2B72BF47A}"/>
              </a:ext>
            </a:extLst>
          </p:cNvPr>
          <p:cNvSpPr/>
          <p:nvPr/>
        </p:nvSpPr>
        <p:spPr>
          <a:xfrm>
            <a:off x="0" y="-11011"/>
            <a:ext cx="12192000" cy="1271081"/>
          </a:xfrm>
          <a:prstGeom prst="rect">
            <a:avLst/>
          </a:prstGeom>
          <a:solidFill>
            <a:srgbClr val="2917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C11FF4D0-B245-26BF-DD5B-278B85C6FFD2}"/>
              </a:ext>
            </a:extLst>
          </p:cNvPr>
          <p:cNvPicPr>
            <a:picLocks noChangeAspect="1"/>
          </p:cNvPicPr>
          <p:nvPr/>
        </p:nvPicPr>
        <p:blipFill>
          <a:blip r:embed="rId2"/>
          <a:stretch>
            <a:fillRect/>
          </a:stretch>
        </p:blipFill>
        <p:spPr>
          <a:xfrm>
            <a:off x="0" y="1365815"/>
            <a:ext cx="12192000" cy="5135132"/>
          </a:xfrm>
          <a:prstGeom prst="rect">
            <a:avLst/>
          </a:prstGeom>
        </p:spPr>
      </p:pic>
      <p:sp>
        <p:nvSpPr>
          <p:cNvPr id="6" name="文本框 5">
            <a:extLst>
              <a:ext uri="{FF2B5EF4-FFF2-40B4-BE49-F238E27FC236}">
                <a16:creationId xmlns:a16="http://schemas.microsoft.com/office/drawing/2014/main" id="{3959BA27-F0BC-2527-AC58-95F242922284}"/>
              </a:ext>
            </a:extLst>
          </p:cNvPr>
          <p:cNvSpPr txBox="1"/>
          <p:nvPr/>
        </p:nvSpPr>
        <p:spPr>
          <a:xfrm>
            <a:off x="791182" y="163561"/>
            <a:ext cx="11400817" cy="769441"/>
          </a:xfrm>
          <a:prstGeom prst="rect">
            <a:avLst/>
          </a:prstGeom>
          <a:noFill/>
        </p:spPr>
        <p:txBody>
          <a:bodyPr wrap="square" rtlCol="0">
            <a:spAutoFit/>
          </a:bodyPr>
          <a:lstStyle/>
          <a:p>
            <a:r>
              <a:rPr lang="zh-CN" altLang="en-US" sz="4400" b="1" dirty="0">
                <a:solidFill>
                  <a:schemeClr val="bg1"/>
                </a:solidFill>
                <a:latin typeface="宋体" panose="02010600030101010101" pitchFamily="2" charset="-122"/>
                <a:ea typeface="宋体" panose="02010600030101010101" pitchFamily="2" charset="-122"/>
              </a:rPr>
              <a:t>整体时间规划</a:t>
            </a:r>
          </a:p>
        </p:txBody>
      </p:sp>
      <p:sp>
        <p:nvSpPr>
          <p:cNvPr id="7" name="右大括号 6">
            <a:extLst>
              <a:ext uri="{FF2B5EF4-FFF2-40B4-BE49-F238E27FC236}">
                <a16:creationId xmlns:a16="http://schemas.microsoft.com/office/drawing/2014/main" id="{377F14FA-1B19-6C7C-6AFF-64586C83469B}"/>
              </a:ext>
            </a:extLst>
          </p:cNvPr>
          <p:cNvSpPr/>
          <p:nvPr/>
        </p:nvSpPr>
        <p:spPr>
          <a:xfrm rot="5400000">
            <a:off x="1690651" y="3805245"/>
            <a:ext cx="369333" cy="3564564"/>
          </a:xfrm>
          <a:prstGeom prst="rightBrace">
            <a:avLst>
              <a:gd name="adj1" fmla="val 101188"/>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43CCAA15-3012-92B5-A44A-295107981A4C}"/>
              </a:ext>
            </a:extLst>
          </p:cNvPr>
          <p:cNvSpPr txBox="1"/>
          <p:nvPr/>
        </p:nvSpPr>
        <p:spPr>
          <a:xfrm>
            <a:off x="93035" y="5801887"/>
            <a:ext cx="3564565" cy="892552"/>
          </a:xfrm>
          <a:prstGeom prst="rect">
            <a:avLst/>
          </a:prstGeom>
          <a:noFill/>
        </p:spPr>
        <p:txBody>
          <a:bodyPr wrap="square" rtlCol="0">
            <a:spAutoFit/>
          </a:bodyPr>
          <a:lstStyle/>
          <a:p>
            <a:pPr algn="ctr"/>
            <a:r>
              <a:rPr lang="zh-CN" altLang="en-US" sz="2000" b="1" dirty="0"/>
              <a:t>第二季度</a:t>
            </a:r>
            <a:endParaRPr lang="en-US" altLang="zh-CN" b="1" dirty="0"/>
          </a:p>
          <a:p>
            <a:pPr algn="ctr"/>
            <a:r>
              <a:rPr lang="zh-CN" altLang="en-US" sz="1600" dirty="0"/>
              <a:t>算法调研</a:t>
            </a:r>
            <a:endParaRPr lang="en-US" altLang="zh-CN" sz="1600" dirty="0"/>
          </a:p>
          <a:p>
            <a:pPr algn="ctr"/>
            <a:r>
              <a:rPr lang="zh-CN" altLang="en-US" sz="1600" dirty="0"/>
              <a:t>可疑物进度指标达到任务书要求</a:t>
            </a:r>
          </a:p>
        </p:txBody>
      </p:sp>
      <p:sp>
        <p:nvSpPr>
          <p:cNvPr id="9" name="右大括号 8">
            <a:extLst>
              <a:ext uri="{FF2B5EF4-FFF2-40B4-BE49-F238E27FC236}">
                <a16:creationId xmlns:a16="http://schemas.microsoft.com/office/drawing/2014/main" id="{2D05F92C-E9BB-8E6B-AAF4-2920FC5F1E78}"/>
              </a:ext>
            </a:extLst>
          </p:cNvPr>
          <p:cNvSpPr/>
          <p:nvPr/>
        </p:nvSpPr>
        <p:spPr>
          <a:xfrm rot="5400000">
            <a:off x="5285636" y="3774828"/>
            <a:ext cx="369333" cy="3625400"/>
          </a:xfrm>
          <a:prstGeom prst="rightBrace">
            <a:avLst>
              <a:gd name="adj1" fmla="val 101188"/>
              <a:gd name="adj2"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81C808D-378E-5D5D-80CE-188313D54BC6}"/>
              </a:ext>
            </a:extLst>
          </p:cNvPr>
          <p:cNvSpPr txBox="1"/>
          <p:nvPr/>
        </p:nvSpPr>
        <p:spPr>
          <a:xfrm>
            <a:off x="7283004" y="3616693"/>
            <a:ext cx="3625400" cy="892552"/>
          </a:xfrm>
          <a:prstGeom prst="rect">
            <a:avLst/>
          </a:prstGeom>
          <a:noFill/>
        </p:spPr>
        <p:txBody>
          <a:bodyPr wrap="square" rtlCol="0">
            <a:spAutoFit/>
          </a:bodyPr>
          <a:lstStyle/>
          <a:p>
            <a:pPr algn="ctr"/>
            <a:r>
              <a:rPr lang="zh-CN" altLang="en-US" sz="2000" b="1" dirty="0"/>
              <a:t>第四季度</a:t>
            </a:r>
            <a:endParaRPr lang="en-US" altLang="zh-CN" b="1" dirty="0"/>
          </a:p>
          <a:p>
            <a:pPr algn="ctr"/>
            <a:r>
              <a:rPr lang="zh-CN" altLang="en-US" sz="1600" dirty="0"/>
              <a:t>真实环境验证算法有效性</a:t>
            </a:r>
            <a:br>
              <a:rPr lang="en-US" altLang="zh-CN" sz="1600" dirty="0"/>
            </a:br>
            <a:r>
              <a:rPr lang="zh-CN" altLang="en-US" sz="1600" dirty="0"/>
              <a:t>算法改进与优化</a:t>
            </a:r>
          </a:p>
        </p:txBody>
      </p:sp>
      <p:sp>
        <p:nvSpPr>
          <p:cNvPr id="11" name="右大括号 10">
            <a:extLst>
              <a:ext uri="{FF2B5EF4-FFF2-40B4-BE49-F238E27FC236}">
                <a16:creationId xmlns:a16="http://schemas.microsoft.com/office/drawing/2014/main" id="{D5977163-A153-965A-D783-327C3706128E}"/>
              </a:ext>
            </a:extLst>
          </p:cNvPr>
          <p:cNvSpPr/>
          <p:nvPr/>
        </p:nvSpPr>
        <p:spPr>
          <a:xfrm rot="16200000">
            <a:off x="8911037" y="2861408"/>
            <a:ext cx="369333" cy="3625400"/>
          </a:xfrm>
          <a:prstGeom prst="rightBrace">
            <a:avLst>
              <a:gd name="adj1" fmla="val 101188"/>
              <a:gd name="adj2"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9886C7B8-1B38-8C6A-CEE0-BE0BE78E48D9}"/>
              </a:ext>
            </a:extLst>
          </p:cNvPr>
          <p:cNvSpPr txBox="1"/>
          <p:nvPr/>
        </p:nvSpPr>
        <p:spPr>
          <a:xfrm>
            <a:off x="3657601" y="5801887"/>
            <a:ext cx="3625402" cy="892552"/>
          </a:xfrm>
          <a:prstGeom prst="rect">
            <a:avLst/>
          </a:prstGeom>
          <a:noFill/>
        </p:spPr>
        <p:txBody>
          <a:bodyPr wrap="square" rtlCol="0">
            <a:spAutoFit/>
          </a:bodyPr>
          <a:lstStyle/>
          <a:p>
            <a:pPr algn="ctr"/>
            <a:r>
              <a:rPr lang="zh-CN" altLang="en-US" sz="2000" b="1" dirty="0"/>
              <a:t>第三季度</a:t>
            </a:r>
            <a:endParaRPr lang="en-US" altLang="zh-CN" b="1" dirty="0"/>
          </a:p>
          <a:p>
            <a:pPr algn="ctr"/>
            <a:r>
              <a:rPr lang="zh-CN" altLang="en-US" sz="1600" dirty="0"/>
              <a:t>实现自研算法</a:t>
            </a:r>
            <a:br>
              <a:rPr lang="en-US" altLang="zh-CN" sz="1600" dirty="0"/>
            </a:br>
            <a:r>
              <a:rPr lang="zh-CN" altLang="en-US" sz="1600" dirty="0"/>
              <a:t>撰写技术报告</a:t>
            </a:r>
          </a:p>
        </p:txBody>
      </p:sp>
    </p:spTree>
    <p:extLst>
      <p:ext uri="{BB962C8B-B14F-4D97-AF65-F5344CB8AC3E}">
        <p14:creationId xmlns:p14="http://schemas.microsoft.com/office/powerpoint/2010/main" val="22065408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337FEAB-4F90-F41F-D220-076C686D35A8}"/>
              </a:ext>
            </a:extLst>
          </p:cNvPr>
          <p:cNvSpPr/>
          <p:nvPr/>
        </p:nvSpPr>
        <p:spPr>
          <a:xfrm>
            <a:off x="0" y="-11011"/>
            <a:ext cx="12192000" cy="6869011"/>
          </a:xfrm>
          <a:prstGeom prst="rect">
            <a:avLst/>
          </a:prstGeom>
          <a:solidFill>
            <a:srgbClr val="2917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64625B41-3B6A-5C8F-4778-C62B4CAD8298}"/>
              </a:ext>
            </a:extLst>
          </p:cNvPr>
          <p:cNvSpPr>
            <a:spLocks noGrp="1"/>
          </p:cNvSpPr>
          <p:nvPr>
            <p:ph type="ctrTitle"/>
          </p:nvPr>
        </p:nvSpPr>
        <p:spPr/>
        <p:txBody>
          <a:bodyPr>
            <a:normAutofit/>
          </a:bodyPr>
          <a:lstStyle/>
          <a:p>
            <a:r>
              <a:rPr lang="zh-CN" altLang="en-US" dirty="0">
                <a:solidFill>
                  <a:schemeClr val="bg1"/>
                </a:solidFill>
              </a:rPr>
              <a:t>恳请各位领导</a:t>
            </a:r>
            <a:br>
              <a:rPr lang="en-US" altLang="zh-CN" dirty="0">
                <a:solidFill>
                  <a:schemeClr val="bg1"/>
                </a:solidFill>
              </a:rPr>
            </a:br>
            <a:r>
              <a:rPr lang="zh-CN" altLang="en-US" dirty="0">
                <a:solidFill>
                  <a:schemeClr val="bg1"/>
                </a:solidFill>
              </a:rPr>
              <a:t>批评指正</a:t>
            </a:r>
          </a:p>
        </p:txBody>
      </p:sp>
      <p:sp>
        <p:nvSpPr>
          <p:cNvPr id="3" name="副标题 2">
            <a:extLst>
              <a:ext uri="{FF2B5EF4-FFF2-40B4-BE49-F238E27FC236}">
                <a16:creationId xmlns:a16="http://schemas.microsoft.com/office/drawing/2014/main" id="{9D601743-386E-28AF-B4FD-C4A3215383E3}"/>
              </a:ext>
            </a:extLst>
          </p:cNvPr>
          <p:cNvSpPr>
            <a:spLocks noGrp="1"/>
          </p:cNvSpPr>
          <p:nvPr>
            <p:ph type="subTitle" idx="1"/>
          </p:nvPr>
        </p:nvSpPr>
        <p:spPr>
          <a:xfrm>
            <a:off x="1524000" y="4333740"/>
            <a:ext cx="9144000" cy="924059"/>
          </a:xfrm>
        </p:spPr>
        <p:txBody>
          <a:bodyPr/>
          <a:lstStyle/>
          <a:p>
            <a:r>
              <a:rPr lang="zh-CN" altLang="en-US" dirty="0">
                <a:solidFill>
                  <a:schemeClr val="bg1"/>
                </a:solidFill>
              </a:rPr>
              <a:t>车底爆炸物检测装置</a:t>
            </a:r>
            <a:br>
              <a:rPr lang="zh-CN" altLang="en-US" dirty="0">
                <a:solidFill>
                  <a:schemeClr val="bg1"/>
                </a:solidFill>
              </a:rPr>
            </a:br>
            <a:r>
              <a:rPr lang="zh-CN" altLang="en-US" dirty="0">
                <a:solidFill>
                  <a:schemeClr val="bg1"/>
                </a:solidFill>
              </a:rPr>
              <a:t>产品立项报告</a:t>
            </a:r>
          </a:p>
        </p:txBody>
      </p:sp>
    </p:spTree>
    <p:extLst>
      <p:ext uri="{BB962C8B-B14F-4D97-AF65-F5344CB8AC3E}">
        <p14:creationId xmlns:p14="http://schemas.microsoft.com/office/powerpoint/2010/main" val="2669108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CC461CB-BD09-31D9-D4E7-EEACD4F495E8}"/>
              </a:ext>
            </a:extLst>
          </p:cNvPr>
          <p:cNvPicPr>
            <a:picLocks noChangeAspect="1"/>
          </p:cNvPicPr>
          <p:nvPr/>
        </p:nvPicPr>
        <p:blipFill>
          <a:blip r:embed="rId2"/>
          <a:stretch>
            <a:fillRect/>
          </a:stretch>
        </p:blipFill>
        <p:spPr>
          <a:xfrm>
            <a:off x="967817" y="0"/>
            <a:ext cx="11104440" cy="6858000"/>
          </a:xfrm>
          <a:prstGeom prst="rect">
            <a:avLst/>
          </a:prstGeom>
        </p:spPr>
      </p:pic>
      <p:sp>
        <p:nvSpPr>
          <p:cNvPr id="6" name="文本框 5">
            <a:extLst>
              <a:ext uri="{FF2B5EF4-FFF2-40B4-BE49-F238E27FC236}">
                <a16:creationId xmlns:a16="http://schemas.microsoft.com/office/drawing/2014/main" id="{397C1599-4EB2-6FB1-BDC4-847E55724CFE}"/>
              </a:ext>
            </a:extLst>
          </p:cNvPr>
          <p:cNvSpPr txBox="1"/>
          <p:nvPr/>
        </p:nvSpPr>
        <p:spPr>
          <a:xfrm>
            <a:off x="272721" y="1767006"/>
            <a:ext cx="615553" cy="3323987"/>
          </a:xfrm>
          <a:prstGeom prst="rect">
            <a:avLst/>
          </a:prstGeom>
          <a:noFill/>
        </p:spPr>
        <p:txBody>
          <a:bodyPr vert="eaVert" wrap="none" rtlCol="0">
            <a:spAutoFit/>
          </a:bodyPr>
          <a:lstStyle/>
          <a:p>
            <a:r>
              <a:rPr lang="zh-CN" altLang="en-US" sz="2800" dirty="0"/>
              <a:t>整体时间规划甘特图</a:t>
            </a:r>
          </a:p>
        </p:txBody>
      </p:sp>
      <p:sp>
        <p:nvSpPr>
          <p:cNvPr id="2" name="箭头: 右 1">
            <a:extLst>
              <a:ext uri="{FF2B5EF4-FFF2-40B4-BE49-F238E27FC236}">
                <a16:creationId xmlns:a16="http://schemas.microsoft.com/office/drawing/2014/main" id="{879D625C-8534-3D3D-D071-4FDC5C9ACAD5}"/>
              </a:ext>
            </a:extLst>
          </p:cNvPr>
          <p:cNvSpPr/>
          <p:nvPr/>
        </p:nvSpPr>
        <p:spPr>
          <a:xfrm rot="8686702">
            <a:off x="1654789" y="1036658"/>
            <a:ext cx="418564" cy="164695"/>
          </a:xfrm>
          <a:prstGeom prst="rightArrow">
            <a:avLst>
              <a:gd name="adj1" fmla="val 36693"/>
              <a:gd name="adj2" fmla="val 78220"/>
            </a:avLst>
          </a:prstGeom>
          <a:solidFill>
            <a:srgbClr val="FF0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E859D6F8-49B4-EC17-7874-07F763EB80CC}"/>
              </a:ext>
            </a:extLst>
          </p:cNvPr>
          <p:cNvSpPr txBox="1"/>
          <p:nvPr/>
        </p:nvSpPr>
        <p:spPr>
          <a:xfrm>
            <a:off x="1381124" y="1190625"/>
            <a:ext cx="647934" cy="369332"/>
          </a:xfrm>
          <a:prstGeom prst="rect">
            <a:avLst/>
          </a:prstGeom>
          <a:noFill/>
        </p:spPr>
        <p:txBody>
          <a:bodyPr wrap="none" rtlCol="0">
            <a:spAutoFit/>
          </a:bodyPr>
          <a:lstStyle/>
          <a:p>
            <a:r>
              <a:rPr lang="en-US" altLang="zh-CN" dirty="0">
                <a:solidFill>
                  <a:srgbClr val="FF0000"/>
                </a:solidFill>
              </a:rPr>
              <a:t>Now</a:t>
            </a:r>
            <a:endParaRPr lang="zh-CN" altLang="en-US" dirty="0">
              <a:solidFill>
                <a:srgbClr val="FF0000"/>
              </a:solidFill>
            </a:endParaRPr>
          </a:p>
        </p:txBody>
      </p:sp>
      <p:sp>
        <p:nvSpPr>
          <p:cNvPr id="4" name="箭头: 右 3">
            <a:extLst>
              <a:ext uri="{FF2B5EF4-FFF2-40B4-BE49-F238E27FC236}">
                <a16:creationId xmlns:a16="http://schemas.microsoft.com/office/drawing/2014/main" id="{EF0F89CA-C3F3-E5C9-FB20-A9F52621F7B1}"/>
              </a:ext>
            </a:extLst>
          </p:cNvPr>
          <p:cNvSpPr/>
          <p:nvPr/>
        </p:nvSpPr>
        <p:spPr>
          <a:xfrm rot="19861425">
            <a:off x="5524662" y="1684659"/>
            <a:ext cx="418564" cy="164695"/>
          </a:xfrm>
          <a:prstGeom prst="rightArrow">
            <a:avLst>
              <a:gd name="adj1" fmla="val 36693"/>
              <a:gd name="adj2" fmla="val 78220"/>
            </a:avLst>
          </a:prstGeom>
          <a:solidFill>
            <a:srgbClr val="FF0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125FA4D7-11F4-4C25-5235-8CB3496D18DB}"/>
              </a:ext>
            </a:extLst>
          </p:cNvPr>
          <p:cNvSpPr txBox="1"/>
          <p:nvPr/>
        </p:nvSpPr>
        <p:spPr>
          <a:xfrm>
            <a:off x="5887403" y="1130200"/>
            <a:ext cx="1946462" cy="646331"/>
          </a:xfrm>
          <a:prstGeom prst="rect">
            <a:avLst/>
          </a:prstGeom>
          <a:noFill/>
        </p:spPr>
        <p:txBody>
          <a:bodyPr wrap="square" rtlCol="0">
            <a:spAutoFit/>
          </a:bodyPr>
          <a:lstStyle/>
          <a:p>
            <a:r>
              <a:rPr lang="zh-CN" altLang="en-US" dirty="0">
                <a:solidFill>
                  <a:srgbClr val="FF0000"/>
                </a:solidFill>
              </a:rPr>
              <a:t>完成算法开发立即对接封装</a:t>
            </a:r>
          </a:p>
        </p:txBody>
      </p:sp>
      <p:sp>
        <p:nvSpPr>
          <p:cNvPr id="8" name="箭头: 右 7">
            <a:extLst>
              <a:ext uri="{FF2B5EF4-FFF2-40B4-BE49-F238E27FC236}">
                <a16:creationId xmlns:a16="http://schemas.microsoft.com/office/drawing/2014/main" id="{6F7AB569-EFEF-3620-4860-56C0987B6297}"/>
              </a:ext>
            </a:extLst>
          </p:cNvPr>
          <p:cNvSpPr/>
          <p:nvPr/>
        </p:nvSpPr>
        <p:spPr>
          <a:xfrm rot="9783105">
            <a:off x="4321789" y="2620831"/>
            <a:ext cx="418564" cy="164695"/>
          </a:xfrm>
          <a:prstGeom prst="rightArrow">
            <a:avLst>
              <a:gd name="adj1" fmla="val 36693"/>
              <a:gd name="adj2" fmla="val 78220"/>
            </a:avLst>
          </a:prstGeom>
          <a:solidFill>
            <a:srgbClr val="FF0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8CCB44DC-A8BB-913F-231C-26113B022348}"/>
              </a:ext>
            </a:extLst>
          </p:cNvPr>
          <p:cNvSpPr txBox="1"/>
          <p:nvPr/>
        </p:nvSpPr>
        <p:spPr>
          <a:xfrm>
            <a:off x="2471903" y="2812042"/>
            <a:ext cx="2059168" cy="646331"/>
          </a:xfrm>
          <a:prstGeom prst="rect">
            <a:avLst/>
          </a:prstGeom>
          <a:noFill/>
        </p:spPr>
        <p:txBody>
          <a:bodyPr wrap="square" rtlCol="0">
            <a:spAutoFit/>
          </a:bodyPr>
          <a:lstStyle/>
          <a:p>
            <a:r>
              <a:rPr lang="zh-CN" altLang="en-US" dirty="0">
                <a:solidFill>
                  <a:srgbClr val="FF0000"/>
                </a:solidFill>
              </a:rPr>
              <a:t>完成算法开发后立即联系设备安装</a:t>
            </a:r>
          </a:p>
        </p:txBody>
      </p:sp>
      <p:sp>
        <p:nvSpPr>
          <p:cNvPr id="10" name="箭头: 右 9">
            <a:extLst>
              <a:ext uri="{FF2B5EF4-FFF2-40B4-BE49-F238E27FC236}">
                <a16:creationId xmlns:a16="http://schemas.microsoft.com/office/drawing/2014/main" id="{EFCA629F-792E-52DD-9813-4EF10AF6D69C}"/>
              </a:ext>
            </a:extLst>
          </p:cNvPr>
          <p:cNvSpPr/>
          <p:nvPr/>
        </p:nvSpPr>
        <p:spPr>
          <a:xfrm rot="13556673">
            <a:off x="4052319" y="1390557"/>
            <a:ext cx="418564" cy="164695"/>
          </a:xfrm>
          <a:prstGeom prst="rightArrow">
            <a:avLst>
              <a:gd name="adj1" fmla="val 36693"/>
              <a:gd name="adj2" fmla="val 78220"/>
            </a:avLst>
          </a:prstGeom>
          <a:solidFill>
            <a:srgbClr val="FF0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0AF6F3B8-74C2-1C07-8D64-E451FB4CD041}"/>
              </a:ext>
            </a:extLst>
          </p:cNvPr>
          <p:cNvSpPr txBox="1"/>
          <p:nvPr/>
        </p:nvSpPr>
        <p:spPr>
          <a:xfrm>
            <a:off x="3234894" y="607866"/>
            <a:ext cx="2202520" cy="646331"/>
          </a:xfrm>
          <a:prstGeom prst="rect">
            <a:avLst/>
          </a:prstGeom>
          <a:noFill/>
        </p:spPr>
        <p:txBody>
          <a:bodyPr wrap="square" rtlCol="0">
            <a:spAutoFit/>
          </a:bodyPr>
          <a:lstStyle/>
          <a:p>
            <a:r>
              <a:rPr lang="en-US" altLang="zh-CN" dirty="0">
                <a:solidFill>
                  <a:srgbClr val="FF0000"/>
                </a:solidFill>
              </a:rPr>
              <a:t>6</a:t>
            </a:r>
            <a:r>
              <a:rPr lang="zh-CN" altLang="en-US" dirty="0">
                <a:solidFill>
                  <a:srgbClr val="FF0000"/>
                </a:solidFill>
              </a:rPr>
              <a:t>月度完成算法</a:t>
            </a:r>
            <a:r>
              <a:rPr lang="en-US" altLang="zh-CN" dirty="0">
                <a:solidFill>
                  <a:srgbClr val="FF0000"/>
                </a:solidFill>
              </a:rPr>
              <a:t>V1.0</a:t>
            </a:r>
            <a:r>
              <a:rPr lang="zh-CN" altLang="en-US" dirty="0">
                <a:solidFill>
                  <a:srgbClr val="FF0000"/>
                </a:solidFill>
              </a:rPr>
              <a:t>，达到任务书要求</a:t>
            </a:r>
          </a:p>
        </p:txBody>
      </p:sp>
      <p:sp>
        <p:nvSpPr>
          <p:cNvPr id="12" name="箭头: 右 11">
            <a:extLst>
              <a:ext uri="{FF2B5EF4-FFF2-40B4-BE49-F238E27FC236}">
                <a16:creationId xmlns:a16="http://schemas.microsoft.com/office/drawing/2014/main" id="{2958E501-0170-0EC7-008E-0D2063F69894}"/>
              </a:ext>
            </a:extLst>
          </p:cNvPr>
          <p:cNvSpPr/>
          <p:nvPr/>
        </p:nvSpPr>
        <p:spPr>
          <a:xfrm rot="19861425">
            <a:off x="5524661" y="2654479"/>
            <a:ext cx="418564" cy="164695"/>
          </a:xfrm>
          <a:prstGeom prst="rightArrow">
            <a:avLst>
              <a:gd name="adj1" fmla="val 36693"/>
              <a:gd name="adj2" fmla="val 78220"/>
            </a:avLst>
          </a:prstGeom>
          <a:solidFill>
            <a:srgbClr val="FF0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74C385CB-BA11-CC99-4FFC-879EAFD853E5}"/>
              </a:ext>
            </a:extLst>
          </p:cNvPr>
          <p:cNvSpPr txBox="1"/>
          <p:nvPr/>
        </p:nvSpPr>
        <p:spPr>
          <a:xfrm>
            <a:off x="5887402" y="2100020"/>
            <a:ext cx="1946462" cy="646331"/>
          </a:xfrm>
          <a:prstGeom prst="rect">
            <a:avLst/>
          </a:prstGeom>
          <a:noFill/>
        </p:spPr>
        <p:txBody>
          <a:bodyPr wrap="square" rtlCol="0">
            <a:spAutoFit/>
          </a:bodyPr>
          <a:lstStyle/>
          <a:p>
            <a:r>
              <a:rPr lang="zh-CN" altLang="en-US" dirty="0">
                <a:solidFill>
                  <a:srgbClr val="FF0000"/>
                </a:solidFill>
              </a:rPr>
              <a:t>设备安装后立即对接软件安装</a:t>
            </a:r>
          </a:p>
        </p:txBody>
      </p:sp>
      <p:sp>
        <p:nvSpPr>
          <p:cNvPr id="14" name="文本框 13">
            <a:extLst>
              <a:ext uri="{FF2B5EF4-FFF2-40B4-BE49-F238E27FC236}">
                <a16:creationId xmlns:a16="http://schemas.microsoft.com/office/drawing/2014/main" id="{9811962D-F529-D565-D56F-57132D25EC54}"/>
              </a:ext>
            </a:extLst>
          </p:cNvPr>
          <p:cNvSpPr txBox="1"/>
          <p:nvPr/>
        </p:nvSpPr>
        <p:spPr>
          <a:xfrm>
            <a:off x="10652335" y="2423185"/>
            <a:ext cx="1169551" cy="1733808"/>
          </a:xfrm>
          <a:prstGeom prst="rect">
            <a:avLst/>
          </a:prstGeom>
          <a:noFill/>
        </p:spPr>
        <p:txBody>
          <a:bodyPr vert="eaVert" wrap="none" rtlCol="0">
            <a:spAutoFit/>
          </a:bodyPr>
          <a:lstStyle/>
          <a:p>
            <a:r>
              <a:rPr lang="zh-CN" altLang="en-US" sz="3200" dirty="0">
                <a:solidFill>
                  <a:srgbClr val="FF0000"/>
                </a:solidFill>
              </a:rPr>
              <a:t>无缝对接</a:t>
            </a:r>
            <a:endParaRPr lang="en-US" altLang="zh-CN" sz="3200" dirty="0">
              <a:solidFill>
                <a:srgbClr val="FF0000"/>
              </a:solidFill>
            </a:endParaRPr>
          </a:p>
          <a:p>
            <a:r>
              <a:rPr lang="zh-CN" altLang="en-US" sz="3200" dirty="0">
                <a:solidFill>
                  <a:srgbClr val="FF0000"/>
                </a:solidFill>
              </a:rPr>
              <a:t>双人合作</a:t>
            </a:r>
          </a:p>
        </p:txBody>
      </p:sp>
      <p:sp>
        <p:nvSpPr>
          <p:cNvPr id="15" name="箭头: 右 14">
            <a:extLst>
              <a:ext uri="{FF2B5EF4-FFF2-40B4-BE49-F238E27FC236}">
                <a16:creationId xmlns:a16="http://schemas.microsoft.com/office/drawing/2014/main" id="{31FAF609-0122-ECDF-53D7-4EDD1DDCE627}"/>
              </a:ext>
            </a:extLst>
          </p:cNvPr>
          <p:cNvSpPr/>
          <p:nvPr/>
        </p:nvSpPr>
        <p:spPr>
          <a:xfrm rot="9783105">
            <a:off x="4757524" y="5073649"/>
            <a:ext cx="418564" cy="164695"/>
          </a:xfrm>
          <a:prstGeom prst="rightArrow">
            <a:avLst>
              <a:gd name="adj1" fmla="val 36693"/>
              <a:gd name="adj2" fmla="val 78220"/>
            </a:avLst>
          </a:prstGeom>
          <a:solidFill>
            <a:srgbClr val="FF0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88667F92-89A9-1270-55B6-948DC6F2F14C}"/>
              </a:ext>
            </a:extLst>
          </p:cNvPr>
          <p:cNvSpPr txBox="1"/>
          <p:nvPr/>
        </p:nvSpPr>
        <p:spPr>
          <a:xfrm>
            <a:off x="2907638" y="5264860"/>
            <a:ext cx="2059168" cy="646331"/>
          </a:xfrm>
          <a:prstGeom prst="rect">
            <a:avLst/>
          </a:prstGeom>
          <a:noFill/>
        </p:spPr>
        <p:txBody>
          <a:bodyPr wrap="square" rtlCol="0">
            <a:spAutoFit/>
          </a:bodyPr>
          <a:lstStyle/>
          <a:p>
            <a:r>
              <a:rPr lang="zh-CN" altLang="en-US" dirty="0">
                <a:solidFill>
                  <a:srgbClr val="FF0000"/>
                </a:solidFill>
              </a:rPr>
              <a:t>软件开发的同时进行算法优化</a:t>
            </a:r>
          </a:p>
        </p:txBody>
      </p:sp>
    </p:spTree>
    <p:extLst>
      <p:ext uri="{BB962C8B-B14F-4D97-AF65-F5344CB8AC3E}">
        <p14:creationId xmlns:p14="http://schemas.microsoft.com/office/powerpoint/2010/main" val="3198834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A94BE76-750D-88C0-EA9E-B9BE38F5D944}"/>
              </a:ext>
            </a:extLst>
          </p:cNvPr>
          <p:cNvPicPr>
            <a:picLocks noChangeAspect="1"/>
          </p:cNvPicPr>
          <p:nvPr/>
        </p:nvPicPr>
        <p:blipFill>
          <a:blip r:embed="rId2"/>
          <a:stretch>
            <a:fillRect/>
          </a:stretch>
        </p:blipFill>
        <p:spPr>
          <a:xfrm>
            <a:off x="2881312" y="1481137"/>
            <a:ext cx="6429375" cy="3895725"/>
          </a:xfrm>
          <a:prstGeom prst="rect">
            <a:avLst/>
          </a:prstGeom>
        </p:spPr>
      </p:pic>
      <p:sp>
        <p:nvSpPr>
          <p:cNvPr id="6" name="文本框 5">
            <a:extLst>
              <a:ext uri="{FF2B5EF4-FFF2-40B4-BE49-F238E27FC236}">
                <a16:creationId xmlns:a16="http://schemas.microsoft.com/office/drawing/2014/main" id="{295885AB-B356-C691-EE8D-5D48C2D5150F}"/>
              </a:ext>
            </a:extLst>
          </p:cNvPr>
          <p:cNvSpPr txBox="1"/>
          <p:nvPr/>
        </p:nvSpPr>
        <p:spPr>
          <a:xfrm>
            <a:off x="3849230" y="618308"/>
            <a:ext cx="4493538" cy="523220"/>
          </a:xfrm>
          <a:prstGeom prst="rect">
            <a:avLst/>
          </a:prstGeom>
          <a:noFill/>
        </p:spPr>
        <p:txBody>
          <a:bodyPr wrap="none" rtlCol="0">
            <a:spAutoFit/>
          </a:bodyPr>
          <a:lstStyle/>
          <a:p>
            <a:r>
              <a:rPr lang="zh-CN" altLang="en-US" sz="2800" dirty="0"/>
              <a:t>甘特图（软件开发工程师）</a:t>
            </a:r>
          </a:p>
        </p:txBody>
      </p:sp>
      <p:sp>
        <p:nvSpPr>
          <p:cNvPr id="8" name="右大括号 7">
            <a:extLst>
              <a:ext uri="{FF2B5EF4-FFF2-40B4-BE49-F238E27FC236}">
                <a16:creationId xmlns:a16="http://schemas.microsoft.com/office/drawing/2014/main" id="{0A7E110D-7E0A-FC51-106D-CA05482867D3}"/>
              </a:ext>
            </a:extLst>
          </p:cNvPr>
          <p:cNvSpPr/>
          <p:nvPr/>
        </p:nvSpPr>
        <p:spPr>
          <a:xfrm rot="5400000">
            <a:off x="5911333" y="2566021"/>
            <a:ext cx="369333" cy="6429376"/>
          </a:xfrm>
          <a:prstGeom prst="rightBrace">
            <a:avLst>
              <a:gd name="adj1" fmla="val 163956"/>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2962CA1F-9709-2211-D067-821A59C58514}"/>
              </a:ext>
            </a:extLst>
          </p:cNvPr>
          <p:cNvSpPr txBox="1"/>
          <p:nvPr/>
        </p:nvSpPr>
        <p:spPr>
          <a:xfrm>
            <a:off x="5490705" y="5984501"/>
            <a:ext cx="1210588" cy="400110"/>
          </a:xfrm>
          <a:prstGeom prst="rect">
            <a:avLst/>
          </a:prstGeom>
          <a:noFill/>
        </p:spPr>
        <p:txBody>
          <a:bodyPr wrap="none" rtlCol="0">
            <a:spAutoFit/>
          </a:bodyPr>
          <a:lstStyle/>
          <a:p>
            <a:r>
              <a:rPr lang="zh-CN" altLang="en-US" sz="2000" b="1" dirty="0"/>
              <a:t>第三季度</a:t>
            </a:r>
          </a:p>
        </p:txBody>
      </p:sp>
    </p:spTree>
    <p:extLst>
      <p:ext uri="{BB962C8B-B14F-4D97-AF65-F5344CB8AC3E}">
        <p14:creationId xmlns:p14="http://schemas.microsoft.com/office/powerpoint/2010/main" val="42179051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FBAE4CE-4E75-C622-84CC-35B527594AC3}"/>
              </a:ext>
            </a:extLst>
          </p:cNvPr>
          <p:cNvPicPr>
            <a:picLocks noChangeAspect="1"/>
          </p:cNvPicPr>
          <p:nvPr/>
        </p:nvPicPr>
        <p:blipFill>
          <a:blip r:embed="rId2"/>
          <a:stretch>
            <a:fillRect/>
          </a:stretch>
        </p:blipFill>
        <p:spPr>
          <a:xfrm>
            <a:off x="2588729" y="0"/>
            <a:ext cx="7014541" cy="6858000"/>
          </a:xfrm>
          <a:prstGeom prst="rect">
            <a:avLst/>
          </a:prstGeom>
        </p:spPr>
      </p:pic>
      <p:sp>
        <p:nvSpPr>
          <p:cNvPr id="6" name="文本框 5">
            <a:extLst>
              <a:ext uri="{FF2B5EF4-FFF2-40B4-BE49-F238E27FC236}">
                <a16:creationId xmlns:a16="http://schemas.microsoft.com/office/drawing/2014/main" id="{F884B379-4287-8C37-4335-53DA12376CE9}"/>
              </a:ext>
            </a:extLst>
          </p:cNvPr>
          <p:cNvSpPr txBox="1"/>
          <p:nvPr/>
        </p:nvSpPr>
        <p:spPr>
          <a:xfrm>
            <a:off x="1004241" y="2158891"/>
            <a:ext cx="615553" cy="2246769"/>
          </a:xfrm>
          <a:prstGeom prst="rect">
            <a:avLst/>
          </a:prstGeom>
          <a:noFill/>
        </p:spPr>
        <p:txBody>
          <a:bodyPr vert="eaVert" wrap="none" rtlCol="0">
            <a:spAutoFit/>
          </a:bodyPr>
          <a:lstStyle/>
          <a:p>
            <a:r>
              <a:rPr lang="zh-CN" altLang="en-US" sz="2800" dirty="0"/>
              <a:t>整体任务列表</a:t>
            </a:r>
          </a:p>
        </p:txBody>
      </p:sp>
    </p:spTree>
    <p:extLst>
      <p:ext uri="{BB962C8B-B14F-4D97-AF65-F5344CB8AC3E}">
        <p14:creationId xmlns:p14="http://schemas.microsoft.com/office/powerpoint/2010/main" val="535774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A5E0D4F-C684-87F8-506D-09EB0CD1FFEC}"/>
              </a:ext>
            </a:extLst>
          </p:cNvPr>
          <p:cNvSpPr/>
          <p:nvPr/>
        </p:nvSpPr>
        <p:spPr>
          <a:xfrm>
            <a:off x="0" y="-11011"/>
            <a:ext cx="12192000" cy="1271081"/>
          </a:xfrm>
          <a:prstGeom prst="rect">
            <a:avLst/>
          </a:prstGeom>
          <a:solidFill>
            <a:srgbClr val="2917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82B527DE-4295-D497-9774-8BA731CEAB70}"/>
              </a:ext>
            </a:extLst>
          </p:cNvPr>
          <p:cNvSpPr>
            <a:spLocks noGrp="1"/>
          </p:cNvSpPr>
          <p:nvPr>
            <p:ph type="title"/>
          </p:nvPr>
        </p:nvSpPr>
        <p:spPr>
          <a:xfrm>
            <a:off x="622069" y="-65493"/>
            <a:ext cx="10515600" cy="1325563"/>
          </a:xfrm>
        </p:spPr>
        <p:txBody>
          <a:bodyPr/>
          <a:lstStyle/>
          <a:p>
            <a:r>
              <a:rPr lang="zh-CN" altLang="en-US" b="1" dirty="0">
                <a:solidFill>
                  <a:schemeClr val="bg1"/>
                </a:solidFill>
                <a:latin typeface="宋体" panose="02010600030101010101" pitchFamily="2" charset="-122"/>
                <a:ea typeface="宋体" panose="02010600030101010101" pitchFamily="2" charset="-122"/>
              </a:rPr>
              <a:t>市场趋势分析</a:t>
            </a:r>
          </a:p>
        </p:txBody>
      </p:sp>
      <p:sp>
        <p:nvSpPr>
          <p:cNvPr id="3" name="内容占位符 2">
            <a:extLst>
              <a:ext uri="{FF2B5EF4-FFF2-40B4-BE49-F238E27FC236}">
                <a16:creationId xmlns:a16="http://schemas.microsoft.com/office/drawing/2014/main" id="{F2FAE61D-29E7-1A3E-B4B1-B5604B8FBE14}"/>
              </a:ext>
            </a:extLst>
          </p:cNvPr>
          <p:cNvSpPr>
            <a:spLocks noGrp="1"/>
          </p:cNvSpPr>
          <p:nvPr>
            <p:ph idx="1"/>
          </p:nvPr>
        </p:nvSpPr>
        <p:spPr/>
        <p:txBody>
          <a:bodyPr>
            <a:normAutofit fontScale="62500" lnSpcReduction="20000"/>
          </a:bodyPr>
          <a:lstStyle/>
          <a:p>
            <a:pPr>
              <a:lnSpc>
                <a:spcPct val="120000"/>
              </a:lnSpc>
            </a:pPr>
            <a:r>
              <a:rPr lang="zh-CN" altLang="en-US" dirty="0"/>
              <a:t>发展趋势</a:t>
            </a:r>
            <a:endParaRPr lang="en-US" altLang="zh-CN" dirty="0"/>
          </a:p>
          <a:p>
            <a:pPr lvl="1">
              <a:lnSpc>
                <a:spcPct val="120000"/>
              </a:lnSpc>
            </a:pPr>
            <a:r>
              <a:rPr lang="zh-CN" altLang="en-US" dirty="0"/>
              <a:t>智能化：人工智能技术将被广泛应用于车底爆炸物检测装置，实现自动识别、智能分析、风险评估等功能。</a:t>
            </a:r>
            <a:endParaRPr lang="en-US" altLang="zh-CN" dirty="0"/>
          </a:p>
          <a:p>
            <a:pPr lvl="1">
              <a:lnSpc>
                <a:spcPct val="120000"/>
              </a:lnSpc>
            </a:pPr>
            <a:r>
              <a:rPr lang="zh-CN" altLang="en-US" dirty="0"/>
              <a:t>集成化：车底爆炸物检测装置将与其他安防系统集成，形成综合安防解决方案，例如与视频监控系统、车辆识别系统等集成。</a:t>
            </a:r>
            <a:endParaRPr lang="en-US" altLang="zh-CN" dirty="0"/>
          </a:p>
          <a:p>
            <a:pPr>
              <a:lnSpc>
                <a:spcPct val="120000"/>
              </a:lnSpc>
            </a:pPr>
            <a:r>
              <a:rPr lang="zh-CN" altLang="en-US" dirty="0"/>
              <a:t>竞争格局</a:t>
            </a:r>
            <a:endParaRPr lang="en-US" altLang="zh-CN" dirty="0"/>
          </a:p>
          <a:p>
            <a:pPr lvl="1">
              <a:lnSpc>
                <a:spcPct val="120000"/>
              </a:lnSpc>
            </a:pPr>
            <a:r>
              <a:rPr lang="zh-CN" altLang="en-US" dirty="0"/>
              <a:t>国际市场：美国</a:t>
            </a:r>
            <a:r>
              <a:rPr lang="en-US" altLang="zh-CN" dirty="0" err="1"/>
              <a:t>UVeye</a:t>
            </a:r>
            <a:r>
              <a:rPr lang="zh-CN" altLang="en-US" dirty="0"/>
              <a:t>公司</a:t>
            </a:r>
            <a:r>
              <a:rPr lang="en-US" altLang="zh-CN" dirty="0"/>
              <a:t>Helios</a:t>
            </a:r>
            <a:r>
              <a:rPr lang="zh-CN" altLang="en-US" dirty="0"/>
              <a:t>车底扫描仪，可在几秒钟内生成高分辨率图像，使用机器学习算法解释机械和安全问题。</a:t>
            </a:r>
            <a:endParaRPr lang="en-US" altLang="zh-CN" dirty="0"/>
          </a:p>
          <a:p>
            <a:pPr lvl="1">
              <a:lnSpc>
                <a:spcPct val="120000"/>
              </a:lnSpc>
            </a:pPr>
            <a:r>
              <a:rPr lang="zh-CN" altLang="en-US" dirty="0"/>
              <a:t>国内市场：同方威视</a:t>
            </a:r>
            <a:r>
              <a:rPr lang="en-US" altLang="zh-CN" dirty="0"/>
              <a:t>VR1000</a:t>
            </a:r>
            <a:r>
              <a:rPr lang="zh-CN" altLang="en-US" dirty="0"/>
              <a:t>车底检查机器人，通过无线手持终端对机器人进行操控，查看车底整幅底盘图像。</a:t>
            </a:r>
            <a:endParaRPr lang="en-US" altLang="zh-CN" dirty="0"/>
          </a:p>
          <a:p>
            <a:pPr>
              <a:lnSpc>
                <a:spcPct val="120000"/>
              </a:lnSpc>
            </a:pPr>
            <a:r>
              <a:rPr lang="zh-CN" altLang="en-US" dirty="0"/>
              <a:t>潜在市场需求</a:t>
            </a:r>
            <a:endParaRPr lang="en-US" altLang="zh-CN" dirty="0"/>
          </a:p>
          <a:p>
            <a:pPr lvl="1">
              <a:lnSpc>
                <a:spcPct val="120000"/>
              </a:lnSpc>
            </a:pPr>
            <a:r>
              <a:rPr lang="zh-CN" altLang="en-US" dirty="0"/>
              <a:t>政府部门：公安、武警、边防等政府部门对车底爆炸物检测装置的需求将持续增长，用于加强反恐防爆工作。</a:t>
            </a:r>
            <a:endParaRPr lang="en-US" altLang="zh-CN" dirty="0"/>
          </a:p>
          <a:p>
            <a:pPr lvl="1">
              <a:lnSpc>
                <a:spcPct val="120000"/>
              </a:lnSpc>
            </a:pPr>
            <a:r>
              <a:rPr lang="zh-CN" altLang="en-US" dirty="0"/>
              <a:t>交通运输行业</a:t>
            </a:r>
            <a:r>
              <a:rPr lang="en-US" altLang="zh-CN" dirty="0"/>
              <a:t>: </a:t>
            </a:r>
            <a:r>
              <a:rPr lang="zh-CN" altLang="en-US" dirty="0"/>
              <a:t>机场、火车站、汽车站等交通枢纽对车底爆炸物检测装置的需求将不断增加，以保障旅客安全。</a:t>
            </a:r>
          </a:p>
          <a:p>
            <a:pPr lvl="1">
              <a:lnSpc>
                <a:spcPct val="120000"/>
              </a:lnSpc>
            </a:pPr>
            <a:r>
              <a:rPr lang="zh-CN" altLang="en-US" dirty="0"/>
              <a:t>大型活动场所</a:t>
            </a:r>
            <a:r>
              <a:rPr lang="en-US" altLang="zh-CN" dirty="0"/>
              <a:t>: </a:t>
            </a:r>
            <a:r>
              <a:rPr lang="zh-CN" altLang="en-US" dirty="0"/>
              <a:t>体育场馆、演唱会场馆、展览中心等大型活动场所对车底爆炸物检测装置的需求也将增长，以确保活动安全。</a:t>
            </a:r>
          </a:p>
          <a:p>
            <a:pPr lvl="1">
              <a:lnSpc>
                <a:spcPct val="120000"/>
              </a:lnSpc>
            </a:pPr>
            <a:r>
              <a:rPr lang="zh-CN" altLang="en-US" dirty="0"/>
              <a:t>重要基础设施</a:t>
            </a:r>
            <a:r>
              <a:rPr lang="en-US" altLang="zh-CN" dirty="0"/>
              <a:t>: </a:t>
            </a:r>
            <a:r>
              <a:rPr lang="zh-CN" altLang="en-US" dirty="0"/>
              <a:t>核电站、水电站、化工厂等重要基础设施对车底爆炸物检测装置的需求将不断提高，以防止恐怖袭击。</a:t>
            </a:r>
            <a:endParaRPr lang="en-US" altLang="zh-CN" dirty="0"/>
          </a:p>
          <a:p>
            <a:pPr lvl="1">
              <a:lnSpc>
                <a:spcPct val="120000"/>
              </a:lnSpc>
            </a:pPr>
            <a:endParaRPr lang="zh-CN" altLang="en-US" dirty="0"/>
          </a:p>
        </p:txBody>
      </p:sp>
    </p:spTree>
    <p:extLst>
      <p:ext uri="{BB962C8B-B14F-4D97-AF65-F5344CB8AC3E}">
        <p14:creationId xmlns:p14="http://schemas.microsoft.com/office/powerpoint/2010/main" val="2474289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B221636-97E1-189A-6EF8-BCADDFB38ECC}"/>
              </a:ext>
            </a:extLst>
          </p:cNvPr>
          <p:cNvSpPr/>
          <p:nvPr/>
        </p:nvSpPr>
        <p:spPr>
          <a:xfrm>
            <a:off x="0" y="-11011"/>
            <a:ext cx="12192000" cy="1271081"/>
          </a:xfrm>
          <a:prstGeom prst="rect">
            <a:avLst/>
          </a:prstGeom>
          <a:solidFill>
            <a:srgbClr val="2917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82B527DE-4295-D497-9774-8BA731CEAB70}"/>
              </a:ext>
            </a:extLst>
          </p:cNvPr>
          <p:cNvSpPr>
            <a:spLocks noGrp="1"/>
          </p:cNvSpPr>
          <p:nvPr>
            <p:ph type="title"/>
          </p:nvPr>
        </p:nvSpPr>
        <p:spPr>
          <a:xfrm>
            <a:off x="888460" y="-11011"/>
            <a:ext cx="9627140" cy="1325563"/>
          </a:xfrm>
        </p:spPr>
        <p:txBody>
          <a:bodyPr/>
          <a:lstStyle/>
          <a:p>
            <a:r>
              <a:rPr lang="zh-CN" altLang="en-US" b="1" dirty="0">
                <a:solidFill>
                  <a:schemeClr val="bg1"/>
                </a:solidFill>
                <a:latin typeface="宋体" panose="02010600030101010101" pitchFamily="2" charset="-122"/>
                <a:ea typeface="宋体" panose="02010600030101010101" pitchFamily="2" charset="-122"/>
              </a:rPr>
              <a:t>用户需求调研</a:t>
            </a:r>
          </a:p>
        </p:txBody>
      </p:sp>
      <p:sp>
        <p:nvSpPr>
          <p:cNvPr id="3" name="内容占位符 2">
            <a:extLst>
              <a:ext uri="{FF2B5EF4-FFF2-40B4-BE49-F238E27FC236}">
                <a16:creationId xmlns:a16="http://schemas.microsoft.com/office/drawing/2014/main" id="{F2FAE61D-29E7-1A3E-B4B1-B5604B8FBE14}"/>
              </a:ext>
            </a:extLst>
          </p:cNvPr>
          <p:cNvSpPr>
            <a:spLocks noGrp="1"/>
          </p:cNvSpPr>
          <p:nvPr>
            <p:ph idx="1"/>
          </p:nvPr>
        </p:nvSpPr>
        <p:spPr/>
        <p:txBody>
          <a:bodyPr>
            <a:normAutofit fontScale="92500" lnSpcReduction="20000"/>
          </a:bodyPr>
          <a:lstStyle/>
          <a:p>
            <a:pPr>
              <a:lnSpc>
                <a:spcPct val="110000"/>
              </a:lnSpc>
            </a:pPr>
            <a:r>
              <a:rPr lang="zh-CN" altLang="en-US" dirty="0"/>
              <a:t>检测精度</a:t>
            </a:r>
            <a:endParaRPr lang="en-US" altLang="zh-CN" dirty="0"/>
          </a:p>
          <a:p>
            <a:pPr lvl="1">
              <a:lnSpc>
                <a:spcPct val="110000"/>
              </a:lnSpc>
            </a:pPr>
            <a:r>
              <a:rPr lang="zh-CN" altLang="en-US" dirty="0"/>
              <a:t>准确识别爆炸物，并尽可能减少误报和漏报。</a:t>
            </a:r>
            <a:endParaRPr lang="en-US" altLang="zh-CN" dirty="0"/>
          </a:p>
          <a:p>
            <a:pPr>
              <a:lnSpc>
                <a:spcPct val="110000"/>
              </a:lnSpc>
            </a:pPr>
            <a:r>
              <a:rPr lang="zh-CN" altLang="en-US" dirty="0"/>
              <a:t>检测速度</a:t>
            </a:r>
            <a:endParaRPr lang="en-US" altLang="zh-CN" dirty="0"/>
          </a:p>
          <a:p>
            <a:pPr lvl="1">
              <a:lnSpc>
                <a:spcPct val="110000"/>
              </a:lnSpc>
            </a:pPr>
            <a:r>
              <a:rPr lang="zh-CN" altLang="en-US" dirty="0"/>
              <a:t>快速完成检测，避免造成车辆拥堵和人员等待。</a:t>
            </a:r>
            <a:endParaRPr lang="en-US" altLang="zh-CN" dirty="0"/>
          </a:p>
          <a:p>
            <a:pPr>
              <a:lnSpc>
                <a:spcPct val="110000"/>
              </a:lnSpc>
            </a:pPr>
            <a:r>
              <a:rPr lang="zh-CN" altLang="en-US" dirty="0"/>
              <a:t>易用性</a:t>
            </a:r>
            <a:endParaRPr lang="en-US" altLang="zh-CN" dirty="0"/>
          </a:p>
          <a:p>
            <a:pPr lvl="1">
              <a:lnSpc>
                <a:spcPct val="110000"/>
              </a:lnSpc>
            </a:pPr>
            <a:r>
              <a:rPr lang="zh-CN" altLang="en-US" dirty="0"/>
              <a:t>用户希望车底爆炸物检测装置操作简单方便，易于学习和使用。</a:t>
            </a:r>
            <a:endParaRPr lang="en-US" altLang="zh-CN" dirty="0"/>
          </a:p>
          <a:p>
            <a:pPr>
              <a:lnSpc>
                <a:spcPct val="110000"/>
              </a:lnSpc>
            </a:pPr>
            <a:r>
              <a:rPr lang="zh-CN" altLang="en-US" dirty="0"/>
              <a:t>可靠性</a:t>
            </a:r>
            <a:endParaRPr lang="en-US" altLang="zh-CN" dirty="0"/>
          </a:p>
          <a:p>
            <a:pPr lvl="1">
              <a:lnSpc>
                <a:spcPct val="110000"/>
              </a:lnSpc>
            </a:pPr>
            <a:r>
              <a:rPr lang="zh-CN" altLang="en-US" dirty="0"/>
              <a:t>性能稳定可靠，能够在各种环境下正常工作。</a:t>
            </a:r>
            <a:endParaRPr lang="en-US" altLang="zh-CN" dirty="0"/>
          </a:p>
          <a:p>
            <a:pPr>
              <a:lnSpc>
                <a:spcPct val="110000"/>
              </a:lnSpc>
            </a:pPr>
            <a:r>
              <a:rPr lang="zh-CN" altLang="en-US" dirty="0"/>
              <a:t>成本</a:t>
            </a:r>
            <a:endParaRPr lang="en-US" altLang="zh-CN" dirty="0"/>
          </a:p>
          <a:p>
            <a:pPr lvl="1">
              <a:lnSpc>
                <a:spcPct val="110000"/>
              </a:lnSpc>
            </a:pPr>
            <a:r>
              <a:rPr lang="zh-CN" altLang="en-US" dirty="0"/>
              <a:t>价格合理，符合用户预算范围。</a:t>
            </a:r>
          </a:p>
        </p:txBody>
      </p:sp>
    </p:spTree>
    <p:extLst>
      <p:ext uri="{BB962C8B-B14F-4D97-AF65-F5344CB8AC3E}">
        <p14:creationId xmlns:p14="http://schemas.microsoft.com/office/powerpoint/2010/main" val="1197476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2CF0DBA-EABB-9927-3A87-1996B1F2CD6B}"/>
              </a:ext>
            </a:extLst>
          </p:cNvPr>
          <p:cNvSpPr/>
          <p:nvPr/>
        </p:nvSpPr>
        <p:spPr>
          <a:xfrm>
            <a:off x="0" y="-11011"/>
            <a:ext cx="12192000" cy="1271081"/>
          </a:xfrm>
          <a:prstGeom prst="rect">
            <a:avLst/>
          </a:prstGeom>
          <a:solidFill>
            <a:srgbClr val="2917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013CA5EF-53A8-027A-1A4E-E4FC0D2F407B}"/>
              </a:ext>
            </a:extLst>
          </p:cNvPr>
          <p:cNvSpPr>
            <a:spLocks noGrp="1"/>
          </p:cNvSpPr>
          <p:nvPr>
            <p:ph type="title"/>
          </p:nvPr>
        </p:nvSpPr>
        <p:spPr>
          <a:xfrm>
            <a:off x="838200" y="-65493"/>
            <a:ext cx="10515600" cy="1325563"/>
          </a:xfrm>
        </p:spPr>
        <p:txBody>
          <a:bodyPr>
            <a:normAutofit/>
          </a:bodyPr>
          <a:lstStyle/>
          <a:p>
            <a:r>
              <a:rPr lang="zh-CN" altLang="en-US" b="1" dirty="0">
                <a:solidFill>
                  <a:schemeClr val="bg1"/>
                </a:solidFill>
                <a:latin typeface="宋体" panose="02010600030101010101" pitchFamily="2" charset="-122"/>
                <a:ea typeface="宋体" panose="02010600030101010101" pitchFamily="2" charset="-122"/>
              </a:rPr>
              <a:t>技术发展分析</a:t>
            </a:r>
          </a:p>
        </p:txBody>
      </p:sp>
      <p:sp>
        <p:nvSpPr>
          <p:cNvPr id="3" name="内容占位符 2">
            <a:extLst>
              <a:ext uri="{FF2B5EF4-FFF2-40B4-BE49-F238E27FC236}">
                <a16:creationId xmlns:a16="http://schemas.microsoft.com/office/drawing/2014/main" id="{B3E0FADB-A175-204F-917A-4A2FD4C3070D}"/>
              </a:ext>
            </a:extLst>
          </p:cNvPr>
          <p:cNvSpPr>
            <a:spLocks noGrp="1"/>
          </p:cNvSpPr>
          <p:nvPr>
            <p:ph idx="1"/>
          </p:nvPr>
        </p:nvSpPr>
        <p:spPr/>
        <p:txBody>
          <a:bodyPr>
            <a:normAutofit fontScale="85000" lnSpcReduction="10000"/>
          </a:bodyPr>
          <a:lstStyle/>
          <a:p>
            <a:pPr>
              <a:lnSpc>
                <a:spcPct val="110000"/>
              </a:lnSpc>
            </a:pPr>
            <a:r>
              <a:rPr lang="zh-CN" altLang="en-US" dirty="0"/>
              <a:t>基于特征嵌入的无监督异常检测方法</a:t>
            </a:r>
            <a:endParaRPr lang="en-US" altLang="zh-CN" dirty="0"/>
          </a:p>
          <a:p>
            <a:pPr lvl="1">
              <a:lnSpc>
                <a:spcPct val="110000"/>
              </a:lnSpc>
            </a:pPr>
            <a:r>
              <a:rPr lang="zh-CN" altLang="en-US" dirty="0"/>
              <a:t>基于师生模型的异常检测：</a:t>
            </a:r>
            <a:r>
              <a:rPr lang="en-US" altLang="zh-CN" dirty="0"/>
              <a:t>MKD</a:t>
            </a:r>
            <a:r>
              <a:rPr lang="zh-CN" altLang="en-US" dirty="0"/>
              <a:t>使用多尺度特征和更轻的网络进行蒸馏</a:t>
            </a:r>
            <a:endParaRPr lang="en-US" altLang="zh-CN" dirty="0"/>
          </a:p>
          <a:p>
            <a:pPr lvl="1">
              <a:lnSpc>
                <a:spcPct val="110000"/>
              </a:lnSpc>
            </a:pPr>
            <a:r>
              <a:rPr lang="zh-CN" altLang="en-US" dirty="0"/>
              <a:t>基于</a:t>
            </a:r>
            <a:r>
              <a:rPr lang="en-US" altLang="zh-CN" dirty="0"/>
              <a:t>One-Class Classification</a:t>
            </a:r>
            <a:r>
              <a:rPr lang="zh-CN" altLang="en-US" dirty="0"/>
              <a:t>的异常检测：</a:t>
            </a:r>
            <a:r>
              <a:rPr lang="en-US" altLang="zh-CN" dirty="0" err="1"/>
              <a:t>CutPaste</a:t>
            </a:r>
            <a:r>
              <a:rPr lang="zh-CN" altLang="en-US" dirty="0"/>
              <a:t>将“剪切和粘贴”增强应用于二元异常分类中</a:t>
            </a:r>
            <a:endParaRPr lang="en-US" altLang="zh-CN" dirty="0"/>
          </a:p>
          <a:p>
            <a:pPr lvl="1">
              <a:lnSpc>
                <a:spcPct val="110000"/>
              </a:lnSpc>
            </a:pPr>
            <a:r>
              <a:rPr lang="zh-CN" altLang="en-US" dirty="0"/>
              <a:t>基于</a:t>
            </a:r>
            <a:r>
              <a:rPr lang="en-US" altLang="zh-CN" dirty="0"/>
              <a:t>Distribution Map</a:t>
            </a:r>
            <a:r>
              <a:rPr lang="zh-CN" altLang="en-US" dirty="0"/>
              <a:t>的异常检测：</a:t>
            </a:r>
            <a:r>
              <a:rPr lang="en-US" altLang="zh-CN" dirty="0"/>
              <a:t>FYD</a:t>
            </a:r>
            <a:r>
              <a:rPr lang="zh-CN" altLang="en-US" dirty="0"/>
              <a:t>在图像和特征级别对样本进行对齐以检测异常</a:t>
            </a:r>
            <a:endParaRPr lang="en-US" altLang="zh-CN" dirty="0"/>
          </a:p>
          <a:p>
            <a:pPr lvl="1">
              <a:lnSpc>
                <a:spcPct val="110000"/>
              </a:lnSpc>
            </a:pPr>
            <a:r>
              <a:rPr lang="zh-CN" altLang="en-US" dirty="0"/>
              <a:t>基于</a:t>
            </a:r>
            <a:r>
              <a:rPr lang="en-US" altLang="zh-CN" dirty="0"/>
              <a:t>Memory Bank</a:t>
            </a:r>
            <a:r>
              <a:rPr lang="zh-CN" altLang="en-US" dirty="0"/>
              <a:t>的异常检测：</a:t>
            </a:r>
            <a:r>
              <a:rPr lang="en-US" altLang="zh-CN" dirty="0" err="1"/>
              <a:t>PatchCore</a:t>
            </a:r>
            <a:r>
              <a:rPr lang="en-US" altLang="zh-CN" dirty="0"/>
              <a:t>, N-pad</a:t>
            </a:r>
          </a:p>
          <a:p>
            <a:pPr>
              <a:lnSpc>
                <a:spcPct val="110000"/>
              </a:lnSpc>
            </a:pPr>
            <a:r>
              <a:rPr lang="zh-CN" altLang="en-US" dirty="0"/>
              <a:t>基于重构的无监督异常检测方法</a:t>
            </a:r>
            <a:endParaRPr lang="en-US" altLang="zh-CN" dirty="0"/>
          </a:p>
          <a:p>
            <a:pPr lvl="1">
              <a:lnSpc>
                <a:spcPct val="110000"/>
              </a:lnSpc>
            </a:pPr>
            <a:r>
              <a:rPr lang="zh-CN" altLang="en-US" dirty="0"/>
              <a:t>基于自编码器：</a:t>
            </a:r>
            <a:r>
              <a:rPr lang="en-US" altLang="zh-CN" dirty="0"/>
              <a:t>UTAD</a:t>
            </a:r>
            <a:r>
              <a:rPr lang="zh-CN" altLang="en-US" dirty="0"/>
              <a:t>使用两阶段重建来生成高保真度图像，以避免重建错误</a:t>
            </a:r>
            <a:endParaRPr lang="en-US" altLang="zh-CN" dirty="0"/>
          </a:p>
          <a:p>
            <a:pPr lvl="1">
              <a:lnSpc>
                <a:spcPct val="110000"/>
              </a:lnSpc>
            </a:pPr>
            <a:r>
              <a:rPr lang="zh-CN" altLang="en-US" dirty="0"/>
              <a:t>基于</a:t>
            </a:r>
            <a:r>
              <a:rPr lang="en-US" altLang="zh-CN" dirty="0"/>
              <a:t>GAN</a:t>
            </a:r>
            <a:r>
              <a:rPr lang="zh-CN" altLang="en-US" dirty="0"/>
              <a:t>：</a:t>
            </a:r>
            <a:r>
              <a:rPr lang="en-US" altLang="zh-CN" dirty="0"/>
              <a:t>SCADN</a:t>
            </a:r>
            <a:r>
              <a:rPr lang="zh-CN" altLang="en-US" dirty="0"/>
              <a:t>在训练过程中部分遮罩图像，并使用</a:t>
            </a:r>
            <a:r>
              <a:rPr lang="en-US" altLang="zh-CN" dirty="0"/>
              <a:t>GAN</a:t>
            </a:r>
            <a:r>
              <a:rPr lang="zh-CN" altLang="en-US" dirty="0"/>
              <a:t>进行图像重建</a:t>
            </a:r>
            <a:endParaRPr lang="en-US" altLang="zh-CN" dirty="0"/>
          </a:p>
          <a:p>
            <a:pPr lvl="1">
              <a:lnSpc>
                <a:spcPct val="110000"/>
              </a:lnSpc>
            </a:pPr>
            <a:r>
              <a:rPr lang="zh-CN" altLang="en-US" dirty="0"/>
              <a:t>基于</a:t>
            </a:r>
            <a:r>
              <a:rPr lang="en-US" altLang="zh-CN" dirty="0"/>
              <a:t>Transformer</a:t>
            </a:r>
            <a:r>
              <a:rPr lang="zh-CN" altLang="en-US" dirty="0"/>
              <a:t>：</a:t>
            </a:r>
            <a:r>
              <a:rPr lang="en-US" altLang="zh-CN" dirty="0" err="1"/>
              <a:t>AnoViT</a:t>
            </a:r>
            <a:r>
              <a:rPr lang="zh-CN" altLang="en-US" dirty="0"/>
              <a:t>使用预训练的</a:t>
            </a:r>
            <a:r>
              <a:rPr lang="en-US" altLang="zh-CN" dirty="0" err="1"/>
              <a:t>ViT</a:t>
            </a:r>
            <a:r>
              <a:rPr lang="zh-CN" altLang="en-US" dirty="0"/>
              <a:t>提取特征并重建图像</a:t>
            </a:r>
            <a:endParaRPr lang="en-US" altLang="zh-CN" dirty="0"/>
          </a:p>
          <a:p>
            <a:pPr lvl="1">
              <a:lnSpc>
                <a:spcPct val="110000"/>
              </a:lnSpc>
            </a:pPr>
            <a:r>
              <a:rPr lang="zh-CN" altLang="en-US" dirty="0"/>
              <a:t>基于扩散模型：</a:t>
            </a:r>
            <a:r>
              <a:rPr lang="en-US" altLang="zh-CN" dirty="0" err="1"/>
              <a:t>AnoDDPM</a:t>
            </a:r>
            <a:endParaRPr lang="en-US" altLang="zh-CN" dirty="0"/>
          </a:p>
          <a:p>
            <a:pPr>
              <a:lnSpc>
                <a:spcPct val="110000"/>
              </a:lnSpc>
            </a:pPr>
            <a:endParaRPr lang="zh-CN" altLang="en-US" dirty="0"/>
          </a:p>
        </p:txBody>
      </p:sp>
    </p:spTree>
    <p:extLst>
      <p:ext uri="{BB962C8B-B14F-4D97-AF65-F5344CB8AC3E}">
        <p14:creationId xmlns:p14="http://schemas.microsoft.com/office/powerpoint/2010/main" val="461222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FE02E55-B9A1-C2E8-BB45-4CB6F168632A}"/>
              </a:ext>
            </a:extLst>
          </p:cNvPr>
          <p:cNvSpPr/>
          <p:nvPr/>
        </p:nvSpPr>
        <p:spPr>
          <a:xfrm>
            <a:off x="0" y="-11011"/>
            <a:ext cx="12192000" cy="6869011"/>
          </a:xfrm>
          <a:prstGeom prst="rect">
            <a:avLst/>
          </a:prstGeom>
          <a:solidFill>
            <a:srgbClr val="2917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926B21AC-24A6-2217-AC5D-95931E9BD9BC}"/>
              </a:ext>
            </a:extLst>
          </p:cNvPr>
          <p:cNvSpPr>
            <a:spLocks noGrp="1"/>
          </p:cNvSpPr>
          <p:nvPr>
            <p:ph type="title"/>
          </p:nvPr>
        </p:nvSpPr>
        <p:spPr>
          <a:xfrm>
            <a:off x="838200" y="2766218"/>
            <a:ext cx="10515600" cy="1325563"/>
          </a:xfrm>
        </p:spPr>
        <p:txBody>
          <a:bodyPr/>
          <a:lstStyle/>
          <a:p>
            <a:r>
              <a:rPr lang="zh-CN" altLang="en-US" b="1" dirty="0">
                <a:solidFill>
                  <a:schemeClr val="bg1"/>
                </a:solidFill>
                <a:latin typeface="宋体" panose="02010600030101010101" pitchFamily="2" charset="-122"/>
                <a:ea typeface="宋体" panose="02010600030101010101" pitchFamily="2" charset="-122"/>
              </a:rPr>
              <a:t>二、产品概念设计</a:t>
            </a:r>
          </a:p>
        </p:txBody>
      </p:sp>
    </p:spTree>
    <p:extLst>
      <p:ext uri="{BB962C8B-B14F-4D97-AF65-F5344CB8AC3E}">
        <p14:creationId xmlns:p14="http://schemas.microsoft.com/office/powerpoint/2010/main" val="3025305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47618A7-355E-34BB-0A75-CE944C0EFC0A}"/>
              </a:ext>
            </a:extLst>
          </p:cNvPr>
          <p:cNvSpPr/>
          <p:nvPr/>
        </p:nvSpPr>
        <p:spPr>
          <a:xfrm>
            <a:off x="0" y="-11011"/>
            <a:ext cx="12192000" cy="1271081"/>
          </a:xfrm>
          <a:prstGeom prst="rect">
            <a:avLst/>
          </a:prstGeom>
          <a:solidFill>
            <a:srgbClr val="2917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F7C66AB7-9E2B-C720-F3B7-3732265545AB}"/>
              </a:ext>
            </a:extLst>
          </p:cNvPr>
          <p:cNvSpPr>
            <a:spLocks noGrp="1"/>
          </p:cNvSpPr>
          <p:nvPr>
            <p:ph type="title"/>
          </p:nvPr>
        </p:nvSpPr>
        <p:spPr>
          <a:xfrm>
            <a:off x="497379" y="18255"/>
            <a:ext cx="10515600" cy="1325563"/>
          </a:xfrm>
        </p:spPr>
        <p:txBody>
          <a:bodyPr/>
          <a:lstStyle/>
          <a:p>
            <a:r>
              <a:rPr lang="zh-CN" altLang="en-US" b="1" dirty="0">
                <a:solidFill>
                  <a:schemeClr val="bg1"/>
                </a:solidFill>
                <a:latin typeface="宋体" panose="02010600030101010101" pitchFamily="2" charset="-122"/>
                <a:ea typeface="宋体" panose="02010600030101010101" pitchFamily="2" charset="-122"/>
              </a:rPr>
              <a:t>产品功能</a:t>
            </a:r>
          </a:p>
        </p:txBody>
      </p:sp>
      <p:sp>
        <p:nvSpPr>
          <p:cNvPr id="3" name="内容占位符 2">
            <a:extLst>
              <a:ext uri="{FF2B5EF4-FFF2-40B4-BE49-F238E27FC236}">
                <a16:creationId xmlns:a16="http://schemas.microsoft.com/office/drawing/2014/main" id="{DE09DFF3-6FB5-089D-4994-13750E2A8016}"/>
              </a:ext>
            </a:extLst>
          </p:cNvPr>
          <p:cNvSpPr>
            <a:spLocks noGrp="1"/>
          </p:cNvSpPr>
          <p:nvPr>
            <p:ph idx="1"/>
          </p:nvPr>
        </p:nvSpPr>
        <p:spPr/>
        <p:txBody>
          <a:bodyPr>
            <a:normAutofit fontScale="92500"/>
          </a:bodyPr>
          <a:lstStyle/>
          <a:p>
            <a:r>
              <a:rPr lang="zh-CN" altLang="en-US" dirty="0"/>
              <a:t>车底扫描成像</a:t>
            </a:r>
            <a:endParaRPr lang="en-US" altLang="zh-CN" dirty="0"/>
          </a:p>
          <a:p>
            <a:pPr lvl="1"/>
            <a:r>
              <a:rPr lang="zh-CN" altLang="en-US" dirty="0"/>
              <a:t>利用光学传感器对车底进行扫描，生成清晰的车底图像。</a:t>
            </a:r>
            <a:endParaRPr lang="en-US" altLang="zh-CN" dirty="0"/>
          </a:p>
          <a:p>
            <a:pPr lvl="1"/>
            <a:r>
              <a:rPr lang="zh-CN" altLang="en-US" dirty="0"/>
              <a:t>确保图像</a:t>
            </a:r>
            <a:r>
              <a:rPr lang="zh-CN" altLang="en-US" dirty="0">
                <a:solidFill>
                  <a:srgbClr val="FF0000"/>
                </a:solidFill>
              </a:rPr>
              <a:t>分辨率</a:t>
            </a:r>
            <a:r>
              <a:rPr lang="zh-CN" altLang="en-US" dirty="0"/>
              <a:t>足够高，能够清晰地显示车底的细节，方便识别潜在的爆炸物。</a:t>
            </a:r>
            <a:endParaRPr lang="en-US" altLang="zh-CN" dirty="0"/>
          </a:p>
          <a:p>
            <a:r>
              <a:rPr lang="zh-CN" altLang="en-US" dirty="0"/>
              <a:t>自动爆炸物识别</a:t>
            </a:r>
            <a:endParaRPr lang="en-US" altLang="zh-CN" dirty="0"/>
          </a:p>
          <a:p>
            <a:pPr lvl="1"/>
            <a:r>
              <a:rPr lang="zh-CN" altLang="en-US" dirty="0"/>
              <a:t>利用深度学习算法，自动判断车底有无异常物。</a:t>
            </a:r>
            <a:endParaRPr lang="en-US" altLang="zh-CN" dirty="0"/>
          </a:p>
          <a:p>
            <a:pPr lvl="1"/>
            <a:r>
              <a:rPr lang="zh-CN" altLang="en-US" dirty="0"/>
              <a:t>具有较高的识别精度，能够有限区分爆炸物和其他物品，减少</a:t>
            </a:r>
            <a:r>
              <a:rPr lang="zh-CN" altLang="en-US" dirty="0">
                <a:solidFill>
                  <a:srgbClr val="FF0000"/>
                </a:solidFill>
              </a:rPr>
              <a:t>误报和漏报</a:t>
            </a:r>
            <a:r>
              <a:rPr lang="zh-CN" altLang="en-US" dirty="0"/>
              <a:t>。</a:t>
            </a:r>
            <a:endParaRPr lang="en-US" altLang="zh-CN" dirty="0"/>
          </a:p>
          <a:p>
            <a:r>
              <a:rPr lang="zh-CN" altLang="en-US" dirty="0"/>
              <a:t>数据存储</a:t>
            </a:r>
            <a:endParaRPr lang="en-US" altLang="zh-CN" dirty="0"/>
          </a:p>
          <a:p>
            <a:pPr lvl="1"/>
            <a:r>
              <a:rPr lang="zh-CN" altLang="en-US" dirty="0"/>
              <a:t>存储车底扫描图像和检测结果，方便后续查询和分析。</a:t>
            </a:r>
            <a:endParaRPr lang="en-US" altLang="zh-CN" dirty="0"/>
          </a:p>
          <a:p>
            <a:r>
              <a:rPr lang="zh-CN" altLang="en-US" dirty="0"/>
              <a:t>系统集成和互联</a:t>
            </a:r>
            <a:endParaRPr lang="en-US" altLang="zh-CN" dirty="0"/>
          </a:p>
          <a:p>
            <a:pPr lvl="1"/>
            <a:r>
              <a:rPr lang="zh-CN" altLang="en-US" dirty="0"/>
              <a:t>方便安检人员进行操作和管理。</a:t>
            </a:r>
            <a:endParaRPr lang="en-US" altLang="zh-CN" dirty="0"/>
          </a:p>
        </p:txBody>
      </p:sp>
    </p:spTree>
    <p:extLst>
      <p:ext uri="{BB962C8B-B14F-4D97-AF65-F5344CB8AC3E}">
        <p14:creationId xmlns:p14="http://schemas.microsoft.com/office/powerpoint/2010/main" val="2017479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A7C163F-8182-7AA5-3599-97BDF18AC787}"/>
              </a:ext>
            </a:extLst>
          </p:cNvPr>
          <p:cNvSpPr/>
          <p:nvPr/>
        </p:nvSpPr>
        <p:spPr>
          <a:xfrm>
            <a:off x="0" y="-11011"/>
            <a:ext cx="12192000" cy="1271081"/>
          </a:xfrm>
          <a:prstGeom prst="rect">
            <a:avLst/>
          </a:prstGeom>
          <a:solidFill>
            <a:srgbClr val="2917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8276866A-31CB-375B-4BA6-75971FEEB830}"/>
              </a:ext>
            </a:extLst>
          </p:cNvPr>
          <p:cNvSpPr>
            <a:spLocks noGrp="1"/>
          </p:cNvSpPr>
          <p:nvPr>
            <p:ph type="title"/>
          </p:nvPr>
        </p:nvSpPr>
        <p:spPr>
          <a:xfrm>
            <a:off x="622069" y="18255"/>
            <a:ext cx="10515600" cy="1325563"/>
          </a:xfrm>
        </p:spPr>
        <p:txBody>
          <a:bodyPr>
            <a:normAutofit/>
          </a:bodyPr>
          <a:lstStyle/>
          <a:p>
            <a:r>
              <a:rPr lang="zh-CN" altLang="en-US" b="1" dirty="0">
                <a:solidFill>
                  <a:schemeClr val="bg1"/>
                </a:solidFill>
                <a:latin typeface="宋体" panose="02010600030101010101" pitchFamily="2" charset="-122"/>
                <a:ea typeface="宋体" panose="02010600030101010101" pitchFamily="2" charset="-122"/>
              </a:rPr>
              <a:t>性能指标</a:t>
            </a:r>
          </a:p>
        </p:txBody>
      </p:sp>
      <p:sp>
        <p:nvSpPr>
          <p:cNvPr id="3" name="内容占位符 2">
            <a:extLst>
              <a:ext uri="{FF2B5EF4-FFF2-40B4-BE49-F238E27FC236}">
                <a16:creationId xmlns:a16="http://schemas.microsoft.com/office/drawing/2014/main" id="{8486FD6E-8488-F128-44F9-D2F60F44C6C6}"/>
              </a:ext>
            </a:extLst>
          </p:cNvPr>
          <p:cNvSpPr>
            <a:spLocks noGrp="1"/>
          </p:cNvSpPr>
          <p:nvPr>
            <p:ph idx="1"/>
          </p:nvPr>
        </p:nvSpPr>
        <p:spPr/>
        <p:txBody>
          <a:bodyPr/>
          <a:lstStyle/>
          <a:p>
            <a:r>
              <a:rPr lang="zh-CN" altLang="en-US" dirty="0"/>
              <a:t>车底扫描成像</a:t>
            </a:r>
            <a:endParaRPr lang="en-US" altLang="zh-CN" dirty="0"/>
          </a:p>
          <a:p>
            <a:pPr lvl="1"/>
            <a:r>
              <a:rPr lang="zh-CN" altLang="en-US" dirty="0"/>
              <a:t>图像分辨率：≥ </a:t>
            </a:r>
            <a:r>
              <a:rPr lang="en-US" altLang="zh-CN" dirty="0"/>
              <a:t>1920 × 1080 </a:t>
            </a:r>
            <a:r>
              <a:rPr lang="zh-CN" altLang="en-US" dirty="0"/>
              <a:t>分辨率</a:t>
            </a:r>
            <a:endParaRPr lang="en-US" altLang="zh-CN" dirty="0"/>
          </a:p>
          <a:p>
            <a:pPr lvl="1"/>
            <a:r>
              <a:rPr lang="zh-CN" altLang="en-US" dirty="0"/>
              <a:t>扫描速度：≤ </a:t>
            </a:r>
            <a:r>
              <a:rPr lang="en-US" altLang="zh-CN" dirty="0"/>
              <a:t>5 </a:t>
            </a:r>
            <a:r>
              <a:rPr lang="zh-CN" altLang="en-US" dirty="0"/>
              <a:t>秒</a:t>
            </a:r>
            <a:r>
              <a:rPr lang="en-US" altLang="zh-CN" dirty="0"/>
              <a:t>/</a:t>
            </a:r>
            <a:r>
              <a:rPr lang="zh-CN" altLang="en-US" dirty="0"/>
              <a:t>辆</a:t>
            </a:r>
            <a:endParaRPr lang="en-US" altLang="zh-CN" dirty="0"/>
          </a:p>
          <a:p>
            <a:pPr lvl="1"/>
            <a:r>
              <a:rPr lang="zh-CN" altLang="en-US" dirty="0"/>
              <a:t>扫描宽度：≤ </a:t>
            </a:r>
            <a:r>
              <a:rPr lang="en-US" altLang="zh-CN" dirty="0"/>
              <a:t>2.5 </a:t>
            </a:r>
            <a:r>
              <a:rPr lang="zh-CN" altLang="en-US" dirty="0"/>
              <a:t>米</a:t>
            </a:r>
            <a:endParaRPr lang="en-US" altLang="zh-CN" dirty="0"/>
          </a:p>
          <a:p>
            <a:r>
              <a:rPr lang="zh-CN" altLang="en-US" dirty="0"/>
              <a:t>自动爆炸物识别</a:t>
            </a:r>
            <a:endParaRPr lang="en-US" altLang="zh-CN" dirty="0"/>
          </a:p>
          <a:p>
            <a:pPr lvl="1"/>
            <a:r>
              <a:rPr lang="zh-CN" altLang="en-US" dirty="0"/>
              <a:t>漏报率： ≤ </a:t>
            </a:r>
            <a:r>
              <a:rPr lang="en-US" altLang="zh-CN" dirty="0"/>
              <a:t>30%</a:t>
            </a:r>
          </a:p>
          <a:p>
            <a:pPr lvl="1"/>
            <a:r>
              <a:rPr lang="zh-CN" altLang="en-US" dirty="0"/>
              <a:t>误报率： ≤ </a:t>
            </a:r>
            <a:r>
              <a:rPr lang="en-US" altLang="zh-CN" dirty="0"/>
              <a:t>30%</a:t>
            </a:r>
          </a:p>
          <a:p>
            <a:pPr lvl="1"/>
            <a:r>
              <a:rPr lang="zh-CN" altLang="en-US" dirty="0"/>
              <a:t>识别速度：≤ </a:t>
            </a:r>
            <a:r>
              <a:rPr lang="en-US" altLang="zh-CN" dirty="0"/>
              <a:t>5 </a:t>
            </a:r>
            <a:r>
              <a:rPr lang="zh-CN" altLang="en-US" dirty="0"/>
              <a:t>秒</a:t>
            </a:r>
            <a:r>
              <a:rPr lang="en-US" altLang="zh-CN" dirty="0"/>
              <a:t>/</a:t>
            </a:r>
            <a:r>
              <a:rPr lang="zh-CN" altLang="en-US" dirty="0"/>
              <a:t>辆</a:t>
            </a:r>
            <a:endParaRPr lang="en-US" altLang="zh-CN" dirty="0"/>
          </a:p>
          <a:p>
            <a:r>
              <a:rPr lang="zh-CN" altLang="en-US" dirty="0"/>
              <a:t>数据存储</a:t>
            </a:r>
            <a:endParaRPr lang="en-US" altLang="zh-CN" dirty="0"/>
          </a:p>
          <a:p>
            <a:pPr lvl="1"/>
            <a:r>
              <a:rPr lang="zh-CN" altLang="en-US" dirty="0"/>
              <a:t>存储容量： ≥ </a:t>
            </a:r>
            <a:r>
              <a:rPr lang="en-US" altLang="zh-CN" dirty="0"/>
              <a:t>1 TB</a:t>
            </a:r>
          </a:p>
          <a:p>
            <a:endParaRPr lang="en-US" altLang="zh-CN" dirty="0"/>
          </a:p>
        </p:txBody>
      </p:sp>
    </p:spTree>
    <p:extLst>
      <p:ext uri="{BB962C8B-B14F-4D97-AF65-F5344CB8AC3E}">
        <p14:creationId xmlns:p14="http://schemas.microsoft.com/office/powerpoint/2010/main" val="14522566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1613</TotalTime>
  <Words>3479</Words>
  <Application>Microsoft Office PowerPoint</Application>
  <PresentationFormat>宽屏</PresentationFormat>
  <Paragraphs>370</Paragraphs>
  <Slides>36</Slides>
  <Notes>6</Notes>
  <HiddenSlides>3</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36</vt:i4>
      </vt:variant>
    </vt:vector>
  </HeadingPairs>
  <TitlesOfParts>
    <vt:vector size="47" baseType="lpstr">
      <vt:lpstr>Google Sans</vt:lpstr>
      <vt:lpstr>Google Sans Text</vt:lpstr>
      <vt:lpstr>等线</vt:lpstr>
      <vt:lpstr>等线 Light</vt:lpstr>
      <vt:lpstr>楷体</vt:lpstr>
      <vt:lpstr>宋体</vt:lpstr>
      <vt:lpstr>微软雅黑</vt:lpstr>
      <vt:lpstr>微软雅黑</vt:lpstr>
      <vt:lpstr>Arial</vt:lpstr>
      <vt:lpstr>Cambria Math</vt:lpstr>
      <vt:lpstr>Office 主题​​</vt:lpstr>
      <vt:lpstr>车底爆炸物检测装置 产品立项报告</vt:lpstr>
      <vt:lpstr>需求分析</vt:lpstr>
      <vt:lpstr>PowerPoint 演示文稿</vt:lpstr>
      <vt:lpstr>市场趋势分析</vt:lpstr>
      <vt:lpstr>用户需求调研</vt:lpstr>
      <vt:lpstr>技术发展分析</vt:lpstr>
      <vt:lpstr>二、产品概念设计</vt:lpstr>
      <vt:lpstr>产品功能</vt:lpstr>
      <vt:lpstr>性能指标</vt:lpstr>
      <vt:lpstr>产品规划</vt:lpstr>
      <vt:lpstr>技术路线</vt:lpstr>
      <vt:lpstr>技术路线</vt:lpstr>
      <vt:lpstr>PowerPoint 演示文稿</vt:lpstr>
      <vt:lpstr>PowerPoint 演示文稿</vt:lpstr>
      <vt:lpstr>PowerPoint 演示文稿</vt:lpstr>
      <vt:lpstr>PowerPoint 演示文稿</vt:lpstr>
      <vt:lpstr>PowerPoint 演示文稿</vt:lpstr>
      <vt:lpstr>PowerPoint 演示文稿</vt:lpstr>
      <vt:lpstr>UniAD, NIPS2022</vt:lpstr>
      <vt:lpstr>SimpleNet, CVPR2023</vt:lpstr>
      <vt:lpstr>InCTRL, CVPR2024</vt:lpstr>
      <vt:lpstr>基于重建异常图像为正常图像的方法</vt:lpstr>
      <vt:lpstr>基于异常图像生成的方法</vt:lpstr>
      <vt:lpstr>概念验证</vt:lpstr>
      <vt:lpstr>三、产品详细设计</vt:lpstr>
      <vt:lpstr>系统设计</vt:lpstr>
      <vt:lpstr>硬件设计（设备提供商）</vt:lpstr>
      <vt:lpstr>软件设计</vt:lpstr>
      <vt:lpstr>四、产品原型制作和测试</vt:lpstr>
      <vt:lpstr>制作产品原型</vt:lpstr>
      <vt:lpstr>功能与性能测试</vt:lpstr>
      <vt:lpstr>PowerPoint 演示文稿</vt:lpstr>
      <vt:lpstr>恳请各位领导 批评指正</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车底爆炸物检测装置 产品立项报告</dc:title>
  <dc:creator>Zhenbang Li</dc:creator>
  <cp:lastModifiedBy>Zhenbang Li</cp:lastModifiedBy>
  <cp:revision>220</cp:revision>
  <dcterms:created xsi:type="dcterms:W3CDTF">2024-04-22T00:46:26Z</dcterms:created>
  <dcterms:modified xsi:type="dcterms:W3CDTF">2024-04-26T05:51:53Z</dcterms:modified>
</cp:coreProperties>
</file>