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2" r:id="rId3"/>
    <p:sldId id="283" r:id="rId4"/>
    <p:sldId id="284" r:id="rId5"/>
    <p:sldId id="285" r:id="rId6"/>
    <p:sldId id="261" r:id="rId7"/>
    <p:sldId id="268" r:id="rId8"/>
    <p:sldId id="269" r:id="rId9"/>
    <p:sldId id="270" r:id="rId10"/>
    <p:sldId id="262" r:id="rId11"/>
    <p:sldId id="271" r:id="rId12"/>
    <p:sldId id="272" r:id="rId13"/>
    <p:sldId id="281" r:id="rId14"/>
    <p:sldId id="286" r:id="rId15"/>
    <p:sldId id="287" r:id="rId16"/>
    <p:sldId id="288" r:id="rId17"/>
    <p:sldId id="289" r:id="rId18"/>
    <p:sldId id="290" r:id="rId19"/>
    <p:sldId id="291" r:id="rId20"/>
    <p:sldId id="294" r:id="rId21"/>
    <p:sldId id="295" r:id="rId22"/>
    <p:sldId id="296" r:id="rId23"/>
    <p:sldId id="297" r:id="rId24"/>
    <p:sldId id="279" r:id="rId25"/>
    <p:sldId id="273" r:id="rId26"/>
    <p:sldId id="263" r:id="rId27"/>
    <p:sldId id="274" r:id="rId28"/>
    <p:sldId id="275" r:id="rId29"/>
    <p:sldId id="276" r:id="rId30"/>
    <p:sldId id="264" r:id="rId31"/>
    <p:sldId id="277" r:id="rId32"/>
    <p:sldId id="278" r:id="rId33"/>
    <p:sldId id="292" r:id="rId34"/>
    <p:sldId id="29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5337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2F079-5FA0-4D43-B043-4254BE85900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E11EC-7DF4-422A-B424-7851BEC9D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8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"/>
              </a:rPr>
              <a:t>车底爆炸物检测装置新产品开发流程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为了确保新产品的成功开发和推广，车底爆炸物检测装置需要遵循一个系统化的流程：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一、市场调研和需求分析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市场趋势分析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研究车底爆炸物检测装置的市场现状、发展趋势、竞争格局，以及潜在的市场需求。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用户需求调研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深入了解用户的痛点和需求，包括检测精度、速度、易用性、成本等方面。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技术发展分析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关注相关技术的最新进展，例如传感器技术、图像识别技术、人工智能技术等，寻找技术突破点。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二、产品概念设计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确定产品功能和性能指标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根据市场需求和技术可行性，明确产品的核心功能、性能指标和技术参数。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选择技术路线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评估不同技术方案的优缺点，选择最适合的技术路线，例如基于</a:t>
            </a:r>
            <a:r>
              <a:rPr lang="en-US" altLang="zh-CN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X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射线、毫米波、超声波等技术的方案。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进行概念验证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通过仿真、实验等手段验证产品概念的可行性。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三、产品详细设计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系统设计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确定系统的总体架构、硬件和软件组成，以及各个模块的功能和接口。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硬件设计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进行电路设计、机械设计、结构设计等，并选择合适的元器件。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软件设计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开发图像处理算法、目标识别算法、控制算法等，并进行软件编码和测试。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四、产品原型制作和测试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制作产品原型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根据设计方案制作产品原型，包括硬件组装和软件调试。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进行功能测试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验证产品的各项功能是否符合设计要求。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进行性能测试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测试产品的检测精度、速度、稳定性等性能指标。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进行环境测试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模拟各种环境条件，测试产品的可靠性和适应性。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五、产品定型和量产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优化设计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根据测试结果，对产品设计进行优化改进。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确定生产工艺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选择合适的生产工艺和设备，并进行试生产。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建立质量控制体系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确保产品质量符合相关标准和要求。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进行批量生产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组织生产线进行批量生产，并进行质量控制。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六、产品推广和销售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市场推广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制定市场推广策略，通过各种渠道宣传推广产品。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销售渠道建立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建立销售渠道，包括线上和线下渠道。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售后服务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提供完善的售后服务，包括技术支持、维修保养等。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七、持续改进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收集用户反馈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收集用户对产品的意见和建议，并进行分析。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改进产品设计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根据用户反馈和市场需求，持续改进产品设计和性能。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开发新功能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研究新技术和新应用，开发新功能和新产品。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注意事项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在整个开发过程中，需要注重安全性和可靠性，确保产品能够有效地检测爆炸物，并避免误报和漏报。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需要关注成本控制，选择合适的技术方案和元器件，降低生产成本。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需要遵守相关法律法规，确保产品的合法性和合规性。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11EC-7DF4-422A-B424-7851BEC9D2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11EC-7DF4-422A-B424-7851BEC9D2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8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11EC-7DF4-422A-B424-7851BEC9D23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9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11EC-7DF4-422A-B424-7851BEC9D23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3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"/>
              </a:rPr>
              <a:t>车底爆炸物检测装置新产品开发流程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为了确保新产品的成功开发和推广，车底爆炸物检测装置需要遵循一个系统化的流程：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一、市场调研和需求分析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市场趋势分析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研究车底爆炸物检测装置的市场现状、发展趋势、竞争格局，以及潜在的市场需求。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用户需求调研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深入了解用户的痛点和需求，包括检测精度、速度、易用性、成本等方面。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技术发展分析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关注相关技术的最新进展，例如传感器技术、图像识别技术、人工智能技术等，寻找技术突破点。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二、产品概念设计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确定产品功能和性能指标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根据市场需求和技术可行性，明确产品的核心功能、性能指标和技术参数。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选择技术路线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评估不同技术方案的优缺点，选择最适合的技术路线，例如基于</a:t>
            </a:r>
            <a:r>
              <a:rPr lang="en-US" altLang="zh-CN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X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射线、毫米波、超声波等技术的方案。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进行概念验证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通过仿真、实验等手段验证产品概念的可行性。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三、产品详细设计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系统设计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确定系统的总体架构、硬件和软件组成，以及各个模块的功能和接口。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硬件设计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进行电路设计、机械设计、结构设计等，并选择合适的元器件。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软件设计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开发图像处理算法、目标识别算法、控制算法等，并进行软件编码和测试。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四、产品原型制作和测试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制作产品原型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根据设计方案制作产品原型，包括硬件组装和软件调试。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进行功能测试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验证产品的各项功能是否符合设计要求。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进行性能测试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测试产品的检测精度、速度、稳定性等性能指标。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进行环境测试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模拟各种环境条件，测试产品的可靠性和适应性。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五、产品定型和量产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优化设计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根据测试结果，对产品设计进行优化改进。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确定生产工艺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选择合适的生产工艺和设备，并进行试生产。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建立质量控制体系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确保产品质量符合相关标准和要求。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进行批量生产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组织生产线进行批量生产，并进行质量控制。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六、产品推广和销售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市场推广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制定市场推广策略，通过各种渠道宣传推广产品。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销售渠道建立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建立销售渠道，包括线上和线下渠道。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售后服务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提供完善的售后服务，包括技术支持、维修保养等。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七、持续改进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收集用户反馈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收集用户对产品的意见和建议，并进行分析。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改进产品设计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根据用户反馈和市场需求，持续改进产品设计和性能。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开发新功能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研究新技术和新应用，开发新功能和新产品。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注意事项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在整个开发过程中，需要注重安全性和可靠性，确保产品能够有效地检测爆炸物，并避免误报和漏报。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需要关注成本控制，选择合适的技术方案和元器件，降低生产成本。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需要遵守相关法律法规，确保产品的合法性和合规性。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11EC-7DF4-422A-B424-7851BEC9D23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3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CEDF9-FEB4-A91C-C115-01E61175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2CD42A-DC78-446F-FE17-1365DDA3D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FB35B-4FBF-A86A-AFF7-4B345768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D2441-2484-AEFC-36F9-0689EC53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0B7A3-23C2-85E4-8E7E-C30973EA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0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D948C-301D-2C53-C16D-36E07152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6EA40-EBAF-2524-4C49-E7E6713A3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677C7-799C-D7FD-6CCB-4271F5DA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68B6C-78BB-67D7-D317-371E86E7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BCF2B-7D1A-F81E-E525-FD3BFF22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6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A1A9E5-6113-E4C3-DAA0-361783C8A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F59D4F-D515-43C1-96A5-D9E296F3E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A88ED-7DAD-B8D5-CECF-D45652BF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0A0AD-4D5E-9B3A-7242-A3CC217B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94BFE-1E2A-B7D6-A840-EDA0E727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5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79DE-915C-A04C-0FAE-95BFB5A3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4455C-C0AF-C8A1-0AE3-D2DA9908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DD6F3-B17B-8D54-7A3A-03297265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9B46B-54F1-CF9D-BE94-182B3911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C0369-1E2A-B1E0-41CF-A594DD3B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8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8964E-23BD-3B74-CC44-36435FC9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CD80E4-C587-820C-0DC0-040A23485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4FD9E-87AC-2144-BFCB-9D36314F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2D6F5-C0BE-506C-8362-02BB32E3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317AA-F44E-39EA-A34A-6368A9DA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3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DAF80-F009-5D32-402D-C315D899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E70B5-9C3E-2CA1-2C7C-1D5A3A134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478517-23AA-FA33-9CFA-B26C9B64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A3FEF-75C4-726F-8EB2-4C2A0945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B551D-206E-451B-B1D8-1EF5E9B0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57657-4E66-DC8E-A3A3-357001E4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754AB-5109-6592-9E3D-7D460A34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92647-A280-8C00-76CD-FF2965A8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27458E-E58F-BE51-6892-26982CC5B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ACAFB4-3D2A-60A5-90B1-AED67694C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0F0172-D79F-5953-3DFF-C009223A1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BFB77C-C74D-09FF-1E56-2519D9EA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112C88-AFD5-C8F3-D288-2C9C01C2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2ACCB5-1A18-E86D-3399-17181484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9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5637A-F520-ABFF-5201-DFF9FE41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0C63AE-22B4-CE4B-16D3-16A52624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75B276-9F0B-3157-9C80-CCE48D63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3CB6-544C-221E-BB6F-D02D58F3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7157B2-C22B-05A2-51D5-8955A0CA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3398C6-DCE3-E6C2-A5B8-0CF64A95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D5CD7D-0825-3DC0-4FCE-F8C50A6F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C773-CE67-6159-6B23-F32A4BFA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71A06-D870-7A0C-0852-68EE6156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F9E5A-9A85-C58F-9B34-1AE9E3FF6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45708-CF3E-812F-57C3-C9B4F339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EDFA7C-C322-D727-451B-88A10AF6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79CF3F-D8E9-B622-386B-5D1D0181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46720-BC6E-EB3B-2839-C593B799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B76E6-48A5-E156-2F39-BCD8B56C7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474DA0-3F63-2EF6-8529-E339E90C7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CDD60-EDD7-37E8-ABA9-AAA99183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FB491-C1BD-49E0-6FD7-5CAC883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AD616-E094-5D7F-CA1B-C7496A04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9D3D50-11E9-E4DF-FD39-6FA36648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98E9F-8D79-1560-2CAB-65382B86A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2C17B-7476-0E01-467A-85A5A5450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E301-EDC1-45FF-8C6D-A0476ABA908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045AA-C278-F7CD-C9DF-C832572BE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62109-8827-6ABD-466F-4083F68AD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21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25B41-3B6A-5C8F-4778-C62B4CAD8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车底爆炸物检测装置</a:t>
            </a:r>
            <a:br>
              <a:rPr lang="en-US" altLang="zh-CN" dirty="0"/>
            </a:br>
            <a:r>
              <a:rPr lang="zh-CN" altLang="en-US" dirty="0"/>
              <a:t>产品立项报告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01743-386E-28AF-B4FD-C4A321538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740"/>
            <a:ext cx="9144000" cy="924059"/>
          </a:xfrm>
        </p:spPr>
        <p:txBody>
          <a:bodyPr/>
          <a:lstStyle/>
          <a:p>
            <a:r>
              <a:rPr lang="zh-CN" altLang="en-US" dirty="0"/>
              <a:t>李振邦</a:t>
            </a:r>
          </a:p>
        </p:txBody>
      </p:sp>
    </p:spTree>
    <p:extLst>
      <p:ext uri="{BB962C8B-B14F-4D97-AF65-F5344CB8AC3E}">
        <p14:creationId xmlns:p14="http://schemas.microsoft.com/office/powerpoint/2010/main" val="187951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21AC-24A6-2217-AC5D-95931E9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二、产品概念设计</a:t>
            </a:r>
          </a:p>
        </p:txBody>
      </p:sp>
    </p:spTree>
    <p:extLst>
      <p:ext uri="{BB962C8B-B14F-4D97-AF65-F5344CB8AC3E}">
        <p14:creationId xmlns:p14="http://schemas.microsoft.com/office/powerpoint/2010/main" val="302530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66AB7-9E2B-C720-F3B7-37322655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9DFF3-6FB5-089D-4994-13750E2A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车底扫描成像</a:t>
            </a:r>
            <a:endParaRPr lang="en-US" altLang="zh-CN" dirty="0"/>
          </a:p>
          <a:p>
            <a:pPr lvl="1"/>
            <a:r>
              <a:rPr lang="zh-CN" altLang="en-US" dirty="0"/>
              <a:t>利用光学传感器对车底进行扫描，生成清晰的车底图像。</a:t>
            </a:r>
            <a:endParaRPr lang="en-US" altLang="zh-CN" dirty="0"/>
          </a:p>
          <a:p>
            <a:pPr lvl="1"/>
            <a:r>
              <a:rPr lang="zh-CN" altLang="en-US" dirty="0"/>
              <a:t>确保图像分辨率足够高，能够清晰地显示车底的细节，方便识别潜在的爆炸物。</a:t>
            </a:r>
            <a:endParaRPr lang="en-US" altLang="zh-CN" dirty="0"/>
          </a:p>
          <a:p>
            <a:r>
              <a:rPr lang="zh-CN" altLang="en-US" dirty="0"/>
              <a:t>自动爆炸物识别</a:t>
            </a:r>
            <a:endParaRPr lang="en-US" altLang="zh-CN" dirty="0"/>
          </a:p>
          <a:p>
            <a:pPr lvl="1"/>
            <a:r>
              <a:rPr lang="zh-CN" altLang="en-US" dirty="0"/>
              <a:t>利用深度学习算法，自动判断车底有无异常物。</a:t>
            </a:r>
            <a:endParaRPr lang="en-US" altLang="zh-CN" dirty="0"/>
          </a:p>
          <a:p>
            <a:pPr lvl="1"/>
            <a:r>
              <a:rPr lang="zh-CN" altLang="en-US" dirty="0"/>
              <a:t>具有较高的识别精度，能够有限区分爆炸物和其他物品，减少误报和漏报。</a:t>
            </a:r>
            <a:endParaRPr lang="en-US" altLang="zh-CN" dirty="0"/>
          </a:p>
          <a:p>
            <a:r>
              <a:rPr lang="zh-CN" altLang="en-US" dirty="0"/>
              <a:t>数据存储</a:t>
            </a:r>
            <a:endParaRPr lang="en-US" altLang="zh-CN" dirty="0"/>
          </a:p>
          <a:p>
            <a:pPr lvl="1"/>
            <a:r>
              <a:rPr lang="zh-CN" altLang="en-US" dirty="0"/>
              <a:t>存储车底扫描图像和检测结果，方便后续查询和分析。</a:t>
            </a:r>
            <a:endParaRPr lang="en-US" altLang="zh-CN" dirty="0"/>
          </a:p>
          <a:p>
            <a:r>
              <a:rPr lang="zh-CN" altLang="en-US" dirty="0"/>
              <a:t>系统集成和互联</a:t>
            </a:r>
            <a:endParaRPr lang="en-US" altLang="zh-CN" dirty="0"/>
          </a:p>
          <a:p>
            <a:pPr lvl="1"/>
            <a:r>
              <a:rPr lang="zh-CN" altLang="en-US" dirty="0"/>
              <a:t>方便安检人员进行操作和管理。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747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6866A-31CB-375B-4BA6-75971FEE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6FD6E-8488-F128-44F9-D2F60F44C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车底扫描成像</a:t>
            </a:r>
            <a:endParaRPr lang="en-US" altLang="zh-CN" dirty="0"/>
          </a:p>
          <a:p>
            <a:pPr lvl="1"/>
            <a:r>
              <a:rPr lang="zh-CN" altLang="en-US" dirty="0"/>
              <a:t>图像分辨率：≥ </a:t>
            </a:r>
            <a:r>
              <a:rPr lang="en-US" altLang="zh-CN" dirty="0"/>
              <a:t>1920 × 1080 </a:t>
            </a:r>
            <a:r>
              <a:rPr lang="zh-CN" altLang="en-US" dirty="0"/>
              <a:t>分辨率</a:t>
            </a:r>
            <a:endParaRPr lang="en-US" altLang="zh-CN" dirty="0"/>
          </a:p>
          <a:p>
            <a:pPr lvl="1"/>
            <a:r>
              <a:rPr lang="zh-CN" altLang="en-US" dirty="0"/>
              <a:t>扫描速度：≤ </a:t>
            </a:r>
            <a:r>
              <a:rPr lang="en-US" altLang="zh-CN" dirty="0"/>
              <a:t>5 </a:t>
            </a:r>
            <a:r>
              <a:rPr lang="zh-CN" altLang="en-US" dirty="0"/>
              <a:t>秒</a:t>
            </a:r>
            <a:r>
              <a:rPr lang="en-US" altLang="zh-CN" dirty="0"/>
              <a:t>/</a:t>
            </a:r>
            <a:r>
              <a:rPr lang="zh-CN" altLang="en-US" dirty="0"/>
              <a:t>辆</a:t>
            </a:r>
            <a:endParaRPr lang="en-US" altLang="zh-CN" dirty="0"/>
          </a:p>
          <a:p>
            <a:pPr lvl="1"/>
            <a:r>
              <a:rPr lang="zh-CN" altLang="en-US" dirty="0"/>
              <a:t>扫描宽度：≤ </a:t>
            </a:r>
            <a:r>
              <a:rPr lang="en-US" altLang="zh-CN" dirty="0"/>
              <a:t>2.5 </a:t>
            </a:r>
            <a:r>
              <a:rPr lang="zh-CN" altLang="en-US" dirty="0"/>
              <a:t>米</a:t>
            </a:r>
            <a:endParaRPr lang="en-US" altLang="zh-CN" dirty="0"/>
          </a:p>
          <a:p>
            <a:r>
              <a:rPr lang="zh-CN" altLang="en-US" dirty="0"/>
              <a:t>自动爆炸物识别</a:t>
            </a:r>
            <a:endParaRPr lang="en-US" altLang="zh-CN" dirty="0"/>
          </a:p>
          <a:p>
            <a:pPr lvl="1"/>
            <a:r>
              <a:rPr lang="zh-CN" altLang="en-US" dirty="0"/>
              <a:t>漏报率： ≤ </a:t>
            </a:r>
            <a:r>
              <a:rPr lang="en-US" altLang="zh-CN" dirty="0"/>
              <a:t>30%</a:t>
            </a:r>
          </a:p>
          <a:p>
            <a:pPr lvl="1"/>
            <a:r>
              <a:rPr lang="zh-CN" altLang="en-US" dirty="0"/>
              <a:t>误报率： ≤ </a:t>
            </a:r>
            <a:r>
              <a:rPr lang="en-US" altLang="zh-CN" dirty="0"/>
              <a:t>30%</a:t>
            </a:r>
          </a:p>
          <a:p>
            <a:pPr lvl="1"/>
            <a:r>
              <a:rPr lang="zh-CN" altLang="en-US" dirty="0"/>
              <a:t>识别速度：≤ </a:t>
            </a:r>
            <a:r>
              <a:rPr lang="en-US" altLang="zh-CN" dirty="0"/>
              <a:t>5 </a:t>
            </a:r>
            <a:r>
              <a:rPr lang="zh-CN" altLang="en-US" dirty="0"/>
              <a:t>秒</a:t>
            </a:r>
            <a:r>
              <a:rPr lang="en-US" altLang="zh-CN" dirty="0"/>
              <a:t>/</a:t>
            </a:r>
            <a:r>
              <a:rPr lang="zh-CN" altLang="en-US" dirty="0"/>
              <a:t>辆</a:t>
            </a:r>
            <a:endParaRPr lang="en-US" altLang="zh-CN" dirty="0"/>
          </a:p>
          <a:p>
            <a:r>
              <a:rPr lang="zh-CN" altLang="en-US" dirty="0"/>
              <a:t>数据存储</a:t>
            </a:r>
            <a:endParaRPr lang="en-US" altLang="zh-CN" dirty="0"/>
          </a:p>
          <a:p>
            <a:pPr lvl="1"/>
            <a:r>
              <a:rPr lang="zh-CN" altLang="en-US" dirty="0"/>
              <a:t>存储容量： ≥ </a:t>
            </a:r>
            <a:r>
              <a:rPr lang="en-US" altLang="zh-CN" dirty="0"/>
              <a:t>1 TB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225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013E5-77D5-1A27-FF2F-025CDD0D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6ED9E-512B-627E-3194-0BDC26DA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Memory Bank</a:t>
            </a:r>
            <a:r>
              <a:rPr lang="zh-CN" altLang="en-US" dirty="0"/>
              <a:t>的异常检测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优点</a:t>
            </a:r>
            <a:r>
              <a:rPr lang="en-US" altLang="zh-CN" dirty="0"/>
              <a:t>: </a:t>
            </a:r>
            <a:r>
              <a:rPr lang="zh-CN" altLang="en-US" dirty="0"/>
              <a:t>可以存储大量正常样本信息，提高检测精度。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缺点</a:t>
            </a:r>
            <a:r>
              <a:rPr lang="en-US" altLang="zh-CN" dirty="0"/>
              <a:t>: </a:t>
            </a:r>
            <a:r>
              <a:rPr lang="zh-CN" altLang="en-US" dirty="0"/>
              <a:t>内存占用较大，需要较高的硬件配置。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适用性</a:t>
            </a:r>
            <a:r>
              <a:rPr lang="en-US" altLang="zh-CN" dirty="0"/>
              <a:t>: </a:t>
            </a:r>
            <a:r>
              <a:rPr lang="zh-CN" altLang="en-US" dirty="0"/>
              <a:t>适用于对检测精度要求高，且硬件资源充足的场景。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基于生成模型的异常检测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优点：借助先进的图像生成技术，合成逼真的异常图像。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缺点：利用生成方案</a:t>
            </a:r>
            <a:r>
              <a:rPr lang="en-US" altLang="zh-CN" dirty="0" err="1"/>
              <a:t>StableDiffusion</a:t>
            </a:r>
            <a:r>
              <a:rPr lang="en-US" altLang="zh-CN" dirty="0"/>
              <a:t>/VQGAN</a:t>
            </a:r>
            <a:r>
              <a:rPr lang="zh-CN" altLang="en-US" dirty="0"/>
              <a:t>在车底图像上合成异常图像的方案尚属首次。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适用性：传统工业图像异常检测方案性能不佳时采用。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首选方案：基于</a:t>
            </a:r>
            <a:r>
              <a:rPr lang="en-US" altLang="zh-CN" dirty="0"/>
              <a:t>Memory Bank</a:t>
            </a:r>
            <a:r>
              <a:rPr lang="zh-CN" altLang="en-US" dirty="0"/>
              <a:t>的的无监督车底爆炸物检测方法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备选方案：基于生成模型的异常检测</a:t>
            </a:r>
          </a:p>
        </p:txBody>
      </p:sp>
    </p:spTree>
    <p:extLst>
      <p:ext uri="{BB962C8B-B14F-4D97-AF65-F5344CB8AC3E}">
        <p14:creationId xmlns:p14="http://schemas.microsoft.com/office/powerpoint/2010/main" val="8463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41C594-E7F2-40CC-889F-F77449ACE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801"/>
            <a:ext cx="12192000" cy="37605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138BBA-93D7-029F-CFC5-32EBA44B2CA2}"/>
              </a:ext>
            </a:extLst>
          </p:cNvPr>
          <p:cNvSpPr txBox="1"/>
          <p:nvPr/>
        </p:nvSpPr>
        <p:spPr>
          <a:xfrm>
            <a:off x="3849230" y="618308"/>
            <a:ext cx="34163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/>
              <a:t>基于特征嵌入的方法</a:t>
            </a:r>
            <a:endParaRPr lang="en-US" altLang="zh-CN" sz="2800" b="1" dirty="0"/>
          </a:p>
          <a:p>
            <a:pPr algn="ctr"/>
            <a:r>
              <a:rPr lang="zh-CN" altLang="en-US" sz="2400" dirty="0"/>
              <a:t>师生模型</a:t>
            </a:r>
          </a:p>
        </p:txBody>
      </p:sp>
    </p:spTree>
    <p:extLst>
      <p:ext uri="{BB962C8B-B14F-4D97-AF65-F5344CB8AC3E}">
        <p14:creationId xmlns:p14="http://schemas.microsoft.com/office/powerpoint/2010/main" val="315750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4138BBA-93D7-029F-CFC5-32EBA44B2CA2}"/>
              </a:ext>
            </a:extLst>
          </p:cNvPr>
          <p:cNvSpPr txBox="1"/>
          <p:nvPr/>
        </p:nvSpPr>
        <p:spPr>
          <a:xfrm>
            <a:off x="3849230" y="618308"/>
            <a:ext cx="34163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/>
              <a:t>基于特征嵌入的方法</a:t>
            </a:r>
            <a:endParaRPr lang="en-US" altLang="zh-CN" sz="2800" b="1" dirty="0"/>
          </a:p>
          <a:p>
            <a:pPr algn="ctr"/>
            <a:r>
              <a:rPr lang="zh-CN" altLang="en-US" sz="2400" dirty="0"/>
              <a:t>分类模型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83A235-3816-F8F4-B286-D866280F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78" y="1671676"/>
            <a:ext cx="7222482" cy="45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2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3D792C-15C6-1AC2-CB18-EF6B9995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740"/>
            <a:ext cx="12192000" cy="38707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5A08BC-AB66-4CBE-3243-0F435BB1F544}"/>
              </a:ext>
            </a:extLst>
          </p:cNvPr>
          <p:cNvSpPr txBox="1"/>
          <p:nvPr/>
        </p:nvSpPr>
        <p:spPr>
          <a:xfrm>
            <a:off x="3849230" y="618308"/>
            <a:ext cx="34163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/>
              <a:t>基于特征嵌入的方法</a:t>
            </a:r>
            <a:endParaRPr lang="en-US" altLang="zh-CN" sz="2800" b="1" dirty="0"/>
          </a:p>
          <a:p>
            <a:pPr algn="ctr"/>
            <a:r>
              <a:rPr lang="zh-CN" altLang="en-US" sz="2400" dirty="0"/>
              <a:t>分布模型</a:t>
            </a:r>
          </a:p>
        </p:txBody>
      </p:sp>
    </p:spTree>
    <p:extLst>
      <p:ext uri="{BB962C8B-B14F-4D97-AF65-F5344CB8AC3E}">
        <p14:creationId xmlns:p14="http://schemas.microsoft.com/office/powerpoint/2010/main" val="4365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655CB2-AA61-F3B9-AE48-80B259A3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36" y="2002665"/>
            <a:ext cx="9032603" cy="39712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3C27AA-8A8D-5630-A32E-A9EE78963CC1}"/>
              </a:ext>
            </a:extLst>
          </p:cNvPr>
          <p:cNvSpPr txBox="1"/>
          <p:nvPr/>
        </p:nvSpPr>
        <p:spPr>
          <a:xfrm>
            <a:off x="3849230" y="618308"/>
            <a:ext cx="34163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/>
              <a:t>基于特征嵌入的方法</a:t>
            </a:r>
            <a:endParaRPr lang="en-US" altLang="zh-CN" sz="2800" b="1" dirty="0"/>
          </a:p>
          <a:p>
            <a:pPr algn="ctr"/>
            <a:r>
              <a:rPr lang="zh-CN" altLang="en-US" sz="2400" dirty="0"/>
              <a:t>内存模型</a:t>
            </a:r>
          </a:p>
        </p:txBody>
      </p:sp>
    </p:spTree>
    <p:extLst>
      <p:ext uri="{BB962C8B-B14F-4D97-AF65-F5344CB8AC3E}">
        <p14:creationId xmlns:p14="http://schemas.microsoft.com/office/powerpoint/2010/main" val="4460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249553-C0B7-A101-4626-E3FBE3074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609" y="0"/>
            <a:ext cx="6767465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D05D3F-4310-200F-C796-CD20094A14CC}"/>
              </a:ext>
            </a:extLst>
          </p:cNvPr>
          <p:cNvSpPr txBox="1"/>
          <p:nvPr/>
        </p:nvSpPr>
        <p:spPr>
          <a:xfrm>
            <a:off x="1642406" y="1642057"/>
            <a:ext cx="984885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2400" dirty="0"/>
              <a:t>自编码器模型</a:t>
            </a:r>
            <a:endParaRPr lang="en-US" altLang="zh-CN" sz="2400" dirty="0"/>
          </a:p>
          <a:p>
            <a:pPr algn="ctr"/>
            <a:r>
              <a:rPr lang="zh-CN" altLang="en-US" sz="2800" b="1" dirty="0"/>
              <a:t>基于特征重构的方法</a:t>
            </a:r>
          </a:p>
        </p:txBody>
      </p:sp>
    </p:spTree>
    <p:extLst>
      <p:ext uri="{BB962C8B-B14F-4D97-AF65-F5344CB8AC3E}">
        <p14:creationId xmlns:p14="http://schemas.microsoft.com/office/powerpoint/2010/main" val="174964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D0034E-DA0A-6C78-3F00-2E7F4775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3784"/>
            <a:ext cx="12192000" cy="43024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11DB1A-4683-5C2B-73E5-181AA1976327}"/>
              </a:ext>
            </a:extLst>
          </p:cNvPr>
          <p:cNvSpPr txBox="1"/>
          <p:nvPr/>
        </p:nvSpPr>
        <p:spPr>
          <a:xfrm>
            <a:off x="3849232" y="618308"/>
            <a:ext cx="34163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/>
              <a:t>基于特征重构的方法</a:t>
            </a:r>
            <a:endParaRPr lang="en-US" altLang="zh-CN" sz="2800" b="1" dirty="0"/>
          </a:p>
          <a:p>
            <a:pPr algn="ctr"/>
            <a:r>
              <a:rPr lang="zh-CN" altLang="en-US" sz="2400" dirty="0"/>
              <a:t>其他模型</a:t>
            </a:r>
          </a:p>
        </p:txBody>
      </p:sp>
    </p:spTree>
    <p:extLst>
      <p:ext uri="{BB962C8B-B14F-4D97-AF65-F5344CB8AC3E}">
        <p14:creationId xmlns:p14="http://schemas.microsoft.com/office/powerpoint/2010/main" val="282573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C461CB-BD09-31D9-D4E7-EEACD4F49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17" y="0"/>
            <a:ext cx="1110444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7C1599-4EB2-6FB1-BDC4-847E55724CFE}"/>
              </a:ext>
            </a:extLst>
          </p:cNvPr>
          <p:cNvSpPr txBox="1"/>
          <p:nvPr/>
        </p:nvSpPr>
        <p:spPr>
          <a:xfrm>
            <a:off x="272721" y="1767006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/>
              <a:t>整体时间规划甘特图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879D625C-8534-3D3D-D071-4FDC5C9ACAD5}"/>
              </a:ext>
            </a:extLst>
          </p:cNvPr>
          <p:cNvSpPr/>
          <p:nvPr/>
        </p:nvSpPr>
        <p:spPr>
          <a:xfrm rot="8686702">
            <a:off x="1654789" y="1036658"/>
            <a:ext cx="418564" cy="164695"/>
          </a:xfrm>
          <a:prstGeom prst="rightArrow">
            <a:avLst>
              <a:gd name="adj1" fmla="val 36693"/>
              <a:gd name="adj2" fmla="val 78220"/>
            </a:avLst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9D6F8-49B4-EC17-7874-07F763EB80CC}"/>
              </a:ext>
            </a:extLst>
          </p:cNvPr>
          <p:cNvSpPr txBox="1"/>
          <p:nvPr/>
        </p:nvSpPr>
        <p:spPr>
          <a:xfrm>
            <a:off x="1381124" y="119062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F0F89CA-C3F3-E5C9-FB20-A9F52621F7B1}"/>
              </a:ext>
            </a:extLst>
          </p:cNvPr>
          <p:cNvSpPr/>
          <p:nvPr/>
        </p:nvSpPr>
        <p:spPr>
          <a:xfrm rot="19861425">
            <a:off x="5524662" y="1684659"/>
            <a:ext cx="418564" cy="164695"/>
          </a:xfrm>
          <a:prstGeom prst="rightArrow">
            <a:avLst>
              <a:gd name="adj1" fmla="val 36693"/>
              <a:gd name="adj2" fmla="val 78220"/>
            </a:avLst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5FA4D7-11F4-4C25-5235-8CB3496D18DB}"/>
              </a:ext>
            </a:extLst>
          </p:cNvPr>
          <p:cNvSpPr txBox="1"/>
          <p:nvPr/>
        </p:nvSpPr>
        <p:spPr>
          <a:xfrm>
            <a:off x="5887403" y="1130200"/>
            <a:ext cx="194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完成算法开发立即对接封装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F7AB569-EFEF-3620-4860-56C0987B6297}"/>
              </a:ext>
            </a:extLst>
          </p:cNvPr>
          <p:cNvSpPr/>
          <p:nvPr/>
        </p:nvSpPr>
        <p:spPr>
          <a:xfrm rot="9783105">
            <a:off x="4321789" y="2620831"/>
            <a:ext cx="418564" cy="164695"/>
          </a:xfrm>
          <a:prstGeom prst="rightArrow">
            <a:avLst>
              <a:gd name="adj1" fmla="val 36693"/>
              <a:gd name="adj2" fmla="val 78220"/>
            </a:avLst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CB44DC-A8BB-913F-231C-26113B022348}"/>
              </a:ext>
            </a:extLst>
          </p:cNvPr>
          <p:cNvSpPr txBox="1"/>
          <p:nvPr/>
        </p:nvSpPr>
        <p:spPr>
          <a:xfrm>
            <a:off x="2471903" y="2812042"/>
            <a:ext cx="205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完成算法开发后立即联系设备安装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FCA629F-792E-52DD-9813-4EF10AF6D69C}"/>
              </a:ext>
            </a:extLst>
          </p:cNvPr>
          <p:cNvSpPr/>
          <p:nvPr/>
        </p:nvSpPr>
        <p:spPr>
          <a:xfrm rot="13556673">
            <a:off x="4052319" y="1390557"/>
            <a:ext cx="418564" cy="164695"/>
          </a:xfrm>
          <a:prstGeom prst="rightArrow">
            <a:avLst>
              <a:gd name="adj1" fmla="val 36693"/>
              <a:gd name="adj2" fmla="val 78220"/>
            </a:avLst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F6F3B8-74C2-1C07-8D64-E451FB4CD041}"/>
              </a:ext>
            </a:extLst>
          </p:cNvPr>
          <p:cNvSpPr txBox="1"/>
          <p:nvPr/>
        </p:nvSpPr>
        <p:spPr>
          <a:xfrm>
            <a:off x="3234894" y="607866"/>
            <a:ext cx="220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月度完成算法</a:t>
            </a:r>
            <a:r>
              <a:rPr lang="en-US" altLang="zh-CN" dirty="0">
                <a:solidFill>
                  <a:srgbClr val="FF0000"/>
                </a:solidFill>
              </a:rPr>
              <a:t>V1.0</a:t>
            </a:r>
            <a:r>
              <a:rPr lang="zh-CN" altLang="en-US" dirty="0">
                <a:solidFill>
                  <a:srgbClr val="FF0000"/>
                </a:solidFill>
              </a:rPr>
              <a:t>，达到任务书要求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958E501-0170-0EC7-008E-0D2063F69894}"/>
              </a:ext>
            </a:extLst>
          </p:cNvPr>
          <p:cNvSpPr/>
          <p:nvPr/>
        </p:nvSpPr>
        <p:spPr>
          <a:xfrm rot="19861425">
            <a:off x="5524661" y="2654479"/>
            <a:ext cx="418564" cy="164695"/>
          </a:xfrm>
          <a:prstGeom prst="rightArrow">
            <a:avLst>
              <a:gd name="adj1" fmla="val 36693"/>
              <a:gd name="adj2" fmla="val 78220"/>
            </a:avLst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C385CB-BA11-CC99-4FFC-879EAFD853E5}"/>
              </a:ext>
            </a:extLst>
          </p:cNvPr>
          <p:cNvSpPr txBox="1"/>
          <p:nvPr/>
        </p:nvSpPr>
        <p:spPr>
          <a:xfrm>
            <a:off x="5887402" y="2100020"/>
            <a:ext cx="194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设备安装后立即对接软件安装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11962D-F529-D565-D56F-57132D25EC54}"/>
              </a:ext>
            </a:extLst>
          </p:cNvPr>
          <p:cNvSpPr txBox="1"/>
          <p:nvPr/>
        </p:nvSpPr>
        <p:spPr>
          <a:xfrm>
            <a:off x="10652335" y="2423185"/>
            <a:ext cx="1169551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无缝对接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3200" dirty="0">
                <a:solidFill>
                  <a:srgbClr val="FF0000"/>
                </a:solidFill>
              </a:rPr>
              <a:t>双人合作</a:t>
            </a:r>
          </a:p>
        </p:txBody>
      </p:sp>
    </p:spTree>
    <p:extLst>
      <p:ext uri="{BB962C8B-B14F-4D97-AF65-F5344CB8AC3E}">
        <p14:creationId xmlns:p14="http://schemas.microsoft.com/office/powerpoint/2010/main" val="319883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B04BF-73D1-7446-0925-95A54568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UniAD</a:t>
            </a:r>
            <a:r>
              <a:rPr lang="en-US" altLang="zh-CN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altLang="zh-CN" i="0" dirty="0">
                <a:solidFill>
                  <a:srgbClr val="222222"/>
                </a:solidFill>
                <a:effectLst/>
              </a:rPr>
              <a:t>NIPS2022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09881B-F5E6-985D-D5C7-3B4759C3DA5D}"/>
              </a:ext>
            </a:extLst>
          </p:cNvPr>
          <p:cNvSpPr/>
          <p:nvPr/>
        </p:nvSpPr>
        <p:spPr>
          <a:xfrm>
            <a:off x="302987" y="167169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87433E9-8F88-0D0E-4E82-E6A4CF33CD69}"/>
              </a:ext>
            </a:extLst>
          </p:cNvPr>
          <p:cNvSpPr/>
          <p:nvPr/>
        </p:nvSpPr>
        <p:spPr>
          <a:xfrm>
            <a:off x="1910172" y="1905440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FA873FF-883C-BE2A-E616-1050B6F8B650}"/>
              </a:ext>
            </a:extLst>
          </p:cNvPr>
          <p:cNvSpPr/>
          <p:nvPr/>
        </p:nvSpPr>
        <p:spPr>
          <a:xfrm>
            <a:off x="7098766" y="298531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特征重建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07DB7B38-21B5-1580-3A3B-74E80EBE46A2}"/>
              </a:ext>
            </a:extLst>
          </p:cNvPr>
          <p:cNvCxnSpPr>
            <a:stCxn id="6" idx="3"/>
            <a:endCxn id="31" idx="1"/>
          </p:cNvCxnSpPr>
          <p:nvPr/>
        </p:nvCxnSpPr>
        <p:spPr>
          <a:xfrm>
            <a:off x="1609272" y="2107127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FFFE611-8971-B6D2-1F79-FF9EA92AD9AF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2941458" y="2107128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684272B-73BE-FD7E-5B60-8C89870C8A1A}"/>
              </a:ext>
            </a:extLst>
          </p:cNvPr>
          <p:cNvCxnSpPr>
            <a:cxnSpLocks/>
            <a:stCxn id="32" idx="3"/>
            <a:endCxn id="111" idx="1"/>
          </p:cNvCxnSpPr>
          <p:nvPr/>
        </p:nvCxnSpPr>
        <p:spPr>
          <a:xfrm>
            <a:off x="8130052" y="3187007"/>
            <a:ext cx="38510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C6CF6C4-55A1-874A-7691-89DB0538FBD9}"/>
              </a:ext>
            </a:extLst>
          </p:cNvPr>
          <p:cNvSpPr/>
          <p:nvPr/>
        </p:nvSpPr>
        <p:spPr>
          <a:xfrm>
            <a:off x="10368895" y="1819537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最小化正常特征与重建特征的差异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1DC71AE-E9F9-58F7-B8E8-D143837857A9}"/>
              </a:ext>
            </a:extLst>
          </p:cNvPr>
          <p:cNvCxnSpPr>
            <a:cxnSpLocks/>
            <a:stCxn id="92" idx="3"/>
            <a:endCxn id="17" idx="1"/>
          </p:cNvCxnSpPr>
          <p:nvPr/>
        </p:nvCxnSpPr>
        <p:spPr>
          <a:xfrm>
            <a:off x="4417995" y="2107127"/>
            <a:ext cx="1103114" cy="1079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E1751D0E-5484-72AB-A920-D270B80092BF}"/>
              </a:ext>
            </a:extLst>
          </p:cNvPr>
          <p:cNvCxnSpPr>
            <a:cxnSpLocks/>
            <a:stCxn id="92" idx="3"/>
            <a:endCxn id="72" idx="1"/>
          </p:cNvCxnSpPr>
          <p:nvPr/>
        </p:nvCxnSpPr>
        <p:spPr>
          <a:xfrm>
            <a:off x="4417995" y="2107127"/>
            <a:ext cx="595090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490912CC-4D3B-121D-A29B-90EE0B574FB7}"/>
              </a:ext>
            </a:extLst>
          </p:cNvPr>
          <p:cNvGrpSpPr/>
          <p:nvPr/>
        </p:nvGrpSpPr>
        <p:grpSpPr>
          <a:xfrm>
            <a:off x="3279487" y="1747126"/>
            <a:ext cx="1138509" cy="720000"/>
            <a:chOff x="4249837" y="1909791"/>
            <a:chExt cx="1138509" cy="720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AF5C5EC-3C7F-04B1-5885-FE8C9DCC7FDA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25F59CF-DB71-9A14-A4CD-8421FF925CC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9DB273-D9F7-6FF0-29D7-FF59B457CF9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8FF47B-AB38-D488-65DE-A0F3E0614DBE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85080FB-0BC0-E8FC-118A-C86BFE88C0E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D43B2-9B3C-A973-0D57-EFF6CAF8B83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317717F-7E73-AAB3-6E42-7E1AC5B69F00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D11B18-834A-C431-8918-9A61315EDEC0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1AA34E-3AB1-91FA-F303-F1D82696F4D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BC567B4-0FF6-59C7-46CD-955EA31EDFF2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06C34BB-B9D2-E169-32F5-B624E1471145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57CD608-E426-5100-64D4-C0B1BE70CE4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544017C-D476-5E80-75E3-34921B0B214B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1030CD0-D13A-A442-66DD-2A5C6FD9B394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EC65D51-6A82-1249-019C-051C08C22801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B7EC9CE-19C5-1F03-D9A3-0D79408858D5}"/>
              </a:ext>
            </a:extLst>
          </p:cNvPr>
          <p:cNvGrpSpPr/>
          <p:nvPr/>
        </p:nvGrpSpPr>
        <p:grpSpPr>
          <a:xfrm>
            <a:off x="8515157" y="2827007"/>
            <a:ext cx="1138509" cy="720000"/>
            <a:chOff x="4249837" y="1909791"/>
            <a:chExt cx="1138509" cy="720000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57E723B-F228-B2E1-1264-6AEE2F515FCB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89CC6143-AA29-A9B7-8B74-25FB6B1A578F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AED4265-27FA-408C-478B-B77CB43E6068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6FFE5BB0-9810-9E54-99DF-E706A53C5A4C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8F6A3BC-0C3A-4631-1AAB-61EE0736D4F9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54F98B1-59AF-C9B6-E624-16BB86DE850B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E217C99-7501-9763-82EF-6CC2C6C7CFD3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2107212-5E41-A93E-23E4-9B29A213008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2F57F395-8F3B-1FDA-A823-A38480CF5BF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20AF68A-EBC0-2829-BACC-BE16564387E2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FE2ED50-BF89-08EA-93E6-EB89F1D3782A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299A2C3-0B80-FC49-0BAB-1B96BC092D1D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84463879-3957-A363-001E-183A9D402F3A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ECB6CD1-CFC1-16DB-675F-EE5223631B81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DBA2E8E-D1FE-96BF-DE97-15D2C8DA283B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713B76F-2AD2-628F-8B52-488D147C7767}"/>
              </a:ext>
            </a:extLst>
          </p:cNvPr>
          <p:cNvSpPr txBox="1"/>
          <p:nvPr/>
        </p:nvSpPr>
        <p:spPr>
          <a:xfrm>
            <a:off x="3462527" y="35447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特征噪声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B6CF4B3-70AA-1CBD-9B01-6DC74F1C48B7}"/>
              </a:ext>
            </a:extLst>
          </p:cNvPr>
          <p:cNvGrpSpPr/>
          <p:nvPr/>
        </p:nvGrpSpPr>
        <p:grpSpPr>
          <a:xfrm>
            <a:off x="3278091" y="2827007"/>
            <a:ext cx="1138509" cy="720000"/>
            <a:chOff x="4249837" y="1909791"/>
            <a:chExt cx="1138509" cy="720000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2E55BB9-22FC-891B-30CE-A86D6BBF10D8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E5054E93-49EF-96EC-8FE4-AEA0B915820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F4EA4EE-5B4E-F5A9-683B-37C8AE15DC67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49E0D924-3AED-7582-E24A-93170B4C6C5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67BC455-C497-F52D-8EB9-230671274DA4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DA4ABFEF-C048-F47D-AA57-9FA1ED38A38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37F92C3E-864F-76B8-9D7E-095A392586AC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E60A5AC-C08C-F826-8993-CF82DDDF49AA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1B6BB796-5A7E-34B1-32A7-C2BD990FF61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93BE96ED-6501-67B6-51B3-186365739F48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16D9505-F731-C375-6500-0BF1912603C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B379C96A-971D-055E-2571-5208DD8B2074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813A9F19-5E73-3E9E-FEA6-E4A4214A8FEE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E6122CD-999E-DF32-D7B1-93868F04BC33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1BF3A3F-2359-A465-F41F-BBDFC9F26AEE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6E96581F-9051-EA11-A4C2-BB688FC2BA07}"/>
              </a:ext>
            </a:extLst>
          </p:cNvPr>
          <p:cNvCxnSpPr>
            <a:cxnSpLocks/>
            <a:stCxn id="138" idx="3"/>
            <a:endCxn id="17" idx="1"/>
          </p:cNvCxnSpPr>
          <p:nvPr/>
        </p:nvCxnSpPr>
        <p:spPr>
          <a:xfrm>
            <a:off x="4416599" y="3187008"/>
            <a:ext cx="11045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B7D56F5-0AF8-C14B-4097-A2FE4402FA2C}"/>
              </a:ext>
            </a:extLst>
          </p:cNvPr>
          <p:cNvCxnSpPr>
            <a:stCxn id="120" idx="3"/>
            <a:endCxn id="72" idx="1"/>
          </p:cNvCxnSpPr>
          <p:nvPr/>
        </p:nvCxnSpPr>
        <p:spPr>
          <a:xfrm flipV="1">
            <a:off x="9653665" y="2107129"/>
            <a:ext cx="715230" cy="1079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F4AF6D9-8D8E-FCC2-0C49-A4F184E4A3B8}"/>
              </a:ext>
            </a:extLst>
          </p:cNvPr>
          <p:cNvSpPr txBox="1"/>
          <p:nvPr/>
        </p:nvSpPr>
        <p:spPr>
          <a:xfrm>
            <a:off x="8737059" y="35779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重建特征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4C0A83-2D95-46B7-7D7C-2E78F48114F8}"/>
              </a:ext>
            </a:extLst>
          </p:cNvPr>
          <p:cNvGrpSpPr/>
          <p:nvPr/>
        </p:nvGrpSpPr>
        <p:grpSpPr>
          <a:xfrm>
            <a:off x="5521109" y="2827007"/>
            <a:ext cx="1138509" cy="720000"/>
            <a:chOff x="4249837" y="1909791"/>
            <a:chExt cx="1138509" cy="72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E734190-F91D-D769-FD9A-6078D5857F8F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6A1F677-833E-BB79-3F4A-B1F87D56D4C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A6D9EB7-85C9-509F-7319-EFCA2C3F87DB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E8C7EC5-9028-63BA-14B7-D7C3D2FC095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0E0096-AFF2-EE31-2272-010EB52463E7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12EFE0-FE41-F6C6-3CF0-80E4EC222FA7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54F560-EA46-C4E2-475F-BD5CBE5380A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0E9534-3895-B8F1-5B03-AC901E68231B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27CAA2E-E19D-68B7-3E85-16A858C52FC0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C6B95B9-3487-57BD-747F-02F5EFAC10FE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FFC7046-2D6B-6E72-4014-B09F4250205F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56457B1-0501-541F-7509-DD0E3B673856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4AD2439-AD37-C2CC-DFA3-A7FDDBEC9BA7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4A785E4-5616-0F20-0313-6F9AFF729F29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A5E3135-DD62-817B-5AFD-9FA92B4F2953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6E3B75C-889A-1669-53B3-64E2AB7CD16D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6659617" y="3187007"/>
            <a:ext cx="43914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9700978-2DAF-2C07-5EF4-022E7A53DE26}"/>
              </a:ext>
            </a:extLst>
          </p:cNvPr>
          <p:cNvSpPr txBox="1"/>
          <p:nvPr/>
        </p:nvSpPr>
        <p:spPr>
          <a:xfrm>
            <a:off x="5726259" y="35447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2D59CC3-D35F-9CA7-81D0-B635D2E9E700}"/>
              </a:ext>
            </a:extLst>
          </p:cNvPr>
          <p:cNvSpPr txBox="1"/>
          <p:nvPr/>
        </p:nvSpPr>
        <p:spPr>
          <a:xfrm>
            <a:off x="3457585" y="148532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2E2CEF3-0519-672A-A7E6-5C27340971B0}"/>
              </a:ext>
            </a:extLst>
          </p:cNvPr>
          <p:cNvSpPr/>
          <p:nvPr/>
        </p:nvSpPr>
        <p:spPr>
          <a:xfrm>
            <a:off x="302987" y="4501817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异常测试图像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80D4267-40F6-45E2-BCF5-F96878A4595F}"/>
              </a:ext>
            </a:extLst>
          </p:cNvPr>
          <p:cNvSpPr/>
          <p:nvPr/>
        </p:nvSpPr>
        <p:spPr>
          <a:xfrm>
            <a:off x="1910172" y="473555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9DBC82C-F0ED-CAA2-9180-6EDDB343462D}"/>
              </a:ext>
            </a:extLst>
          </p:cNvPr>
          <p:cNvSpPr/>
          <p:nvPr/>
        </p:nvSpPr>
        <p:spPr>
          <a:xfrm>
            <a:off x="7098766" y="5815438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特征重建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AFDF90F-3EEA-1EE7-1A27-DA5AA7025041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1609272" y="493724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1A12931-1A54-88CE-110D-1CC20EF0D279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2941458" y="4937247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68">
            <a:extLst>
              <a:ext uri="{FF2B5EF4-FFF2-40B4-BE49-F238E27FC236}">
                <a16:creationId xmlns:a16="http://schemas.microsoft.com/office/drawing/2014/main" id="{DF74BB7A-862B-EAA8-76BA-6EB240A6309C}"/>
              </a:ext>
            </a:extLst>
          </p:cNvPr>
          <p:cNvCxnSpPr>
            <a:cxnSpLocks/>
            <a:stCxn id="52" idx="3"/>
            <a:endCxn id="84" idx="1"/>
          </p:cNvCxnSpPr>
          <p:nvPr/>
        </p:nvCxnSpPr>
        <p:spPr>
          <a:xfrm>
            <a:off x="8130052" y="6017126"/>
            <a:ext cx="38510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415C734E-2930-42DD-C09A-EDACA3CBCD3E}"/>
              </a:ext>
            </a:extLst>
          </p:cNvPr>
          <p:cNvSpPr/>
          <p:nvPr/>
        </p:nvSpPr>
        <p:spPr>
          <a:xfrm>
            <a:off x="10368895" y="4649656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比较异常特征与重建特征的差异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E2E7268B-9E3D-89D0-7820-08C7266F57F9}"/>
              </a:ext>
            </a:extLst>
          </p:cNvPr>
          <p:cNvCxnSpPr>
            <a:cxnSpLocks/>
            <a:stCxn id="76" idx="3"/>
            <a:endCxn id="52" idx="1"/>
          </p:cNvCxnSpPr>
          <p:nvPr/>
        </p:nvCxnSpPr>
        <p:spPr>
          <a:xfrm>
            <a:off x="4417995" y="4937246"/>
            <a:ext cx="2680771" cy="1079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0F5B8B7-A07F-176A-EE9D-5B9EF21BF0D3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4417995" y="4937246"/>
            <a:ext cx="595090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0235B76-0ECA-5734-1D87-6BAF5061B6B6}"/>
              </a:ext>
            </a:extLst>
          </p:cNvPr>
          <p:cNvGrpSpPr/>
          <p:nvPr/>
        </p:nvGrpSpPr>
        <p:grpSpPr>
          <a:xfrm>
            <a:off x="3279487" y="4577245"/>
            <a:ext cx="1138509" cy="720000"/>
            <a:chOff x="4249837" y="1909791"/>
            <a:chExt cx="1138509" cy="720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FC98AD5-ADF3-D0C8-15E5-250205890AF5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4B780D-9F10-B901-D033-658115DC3FFD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145B7F6-6425-AE96-63CA-090439DE9916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8FBB558-2DB7-5388-F174-223FFE68756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1E71A8E-93B7-BE62-D18F-5F4CCCC90A3C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80621FB-F797-9BD6-18F6-364B0809D85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412A17F-399A-C2FC-1B18-D131AD6D476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78CA072-2F8F-F8CA-92CA-831763D667B6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DC56BB0-A65F-3B38-0989-1E310052560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17D526F-9631-BFB9-0963-AFB954044E3E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367E00F-E700-4B49-6E6B-C6AD3AE08AAA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EB995BF-0695-CAB9-9D90-E0D0C92C7894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101EF05-FEE1-C1F0-06AB-932FED484FC7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B89E4C-AB22-06A8-D500-1916F284B99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248FE26-5478-8514-2732-DFD489E0587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87746E6-DB8A-D48B-4E98-E6F67505B358}"/>
              </a:ext>
            </a:extLst>
          </p:cNvPr>
          <p:cNvGrpSpPr/>
          <p:nvPr/>
        </p:nvGrpSpPr>
        <p:grpSpPr>
          <a:xfrm>
            <a:off x="8515157" y="5657126"/>
            <a:ext cx="1138509" cy="720000"/>
            <a:chOff x="4249837" y="1909791"/>
            <a:chExt cx="1138509" cy="72000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9DEDD34-53D8-928E-AD26-93AB33C17599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7D42922-A39D-1A28-F6FC-354EECFE63B2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FEDEE2C-EC7F-F5E5-B113-6C353CCC8BF0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ED32E0B-9A16-154C-0BA1-E70D352935D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027B67C-53CF-6C47-E0C6-629CC1BCB7D1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8C87F52-8195-D6AA-6C83-FCD3EE20B94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15AEB33-1A84-7104-C649-0CC0404EF4A8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145DD2E-89FB-01DC-7ECA-59B39AF770A8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1D5F2E0-9C7D-C7E6-B2EB-F0C4B4F65BFE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07C4B67-C490-E349-B99F-C32535B52D5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3346271-D20A-FC6D-61D2-E382CAA0EB49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CA2F347-A1C5-5804-B723-7CE641BE106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D950C48-12DC-A2F0-5CE4-561169ECC271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15C661C-529B-A32D-67CA-3D9883EB126B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B3EBD61-7731-4509-A78A-F29F3414C84F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1C0146E-1159-99EC-E630-3CF758957E1D}"/>
              </a:ext>
            </a:extLst>
          </p:cNvPr>
          <p:cNvCxnSpPr>
            <a:stCxn id="97" idx="3"/>
            <a:endCxn id="56" idx="1"/>
          </p:cNvCxnSpPr>
          <p:nvPr/>
        </p:nvCxnSpPr>
        <p:spPr>
          <a:xfrm flipV="1">
            <a:off x="9653665" y="4937248"/>
            <a:ext cx="715230" cy="1079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231BD18-C1C6-BCB3-ADBC-43A065C9CB75}"/>
              </a:ext>
            </a:extLst>
          </p:cNvPr>
          <p:cNvSpPr txBox="1"/>
          <p:nvPr/>
        </p:nvSpPr>
        <p:spPr>
          <a:xfrm>
            <a:off x="8737059" y="64080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重建特征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0AF926D-44C8-E015-86C0-3F4F79C3282C}"/>
              </a:ext>
            </a:extLst>
          </p:cNvPr>
          <p:cNvSpPr txBox="1"/>
          <p:nvPr/>
        </p:nvSpPr>
        <p:spPr>
          <a:xfrm>
            <a:off x="3457585" y="431544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</p:spTree>
    <p:extLst>
      <p:ext uri="{BB962C8B-B14F-4D97-AF65-F5344CB8AC3E}">
        <p14:creationId xmlns:p14="http://schemas.microsoft.com/office/powerpoint/2010/main" val="79329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314BC-A782-20A6-2E91-909ACB67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SimpleNet</a:t>
            </a:r>
            <a:r>
              <a:rPr lang="en-US" altLang="zh-CN" dirty="0"/>
              <a:t>, CVPR2023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19F8E7-DFCF-8651-2EDB-0AB6E7BF7ABB}"/>
              </a:ext>
            </a:extLst>
          </p:cNvPr>
          <p:cNvSpPr/>
          <p:nvPr/>
        </p:nvSpPr>
        <p:spPr>
          <a:xfrm>
            <a:off x="1282367" y="2746629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FD95A7-8D21-B296-5D34-FE7A78889F81}"/>
              </a:ext>
            </a:extLst>
          </p:cNvPr>
          <p:cNvSpPr/>
          <p:nvPr/>
        </p:nvSpPr>
        <p:spPr>
          <a:xfrm>
            <a:off x="2889552" y="2980371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9427354E-ED41-3CFC-37A5-0EB09E06192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88652" y="3182058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A8BD9F-516A-A06B-8C27-BB620A87D6D3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920838" y="3182059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FDDC0E2-7435-828D-C83E-B094EA5CB82C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 flipV="1">
            <a:off x="5397375" y="3182056"/>
            <a:ext cx="94787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F7C9B8-4B1E-8AE0-3FC6-429A17E29A10}"/>
              </a:ext>
            </a:extLst>
          </p:cNvPr>
          <p:cNvGrpSpPr/>
          <p:nvPr/>
        </p:nvGrpSpPr>
        <p:grpSpPr>
          <a:xfrm>
            <a:off x="4258867" y="2822057"/>
            <a:ext cx="1138509" cy="720000"/>
            <a:chOff x="4249837" y="1909791"/>
            <a:chExt cx="1138509" cy="72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99751F-385C-ABA5-0CEB-52F261C80378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FB21702-FFC1-7410-7821-9623837031F0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D1DD95-7E42-7218-8F16-F765D17D582A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3056ECE-E015-961D-9D5B-2D05F4AF186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DF2CEE5-B9CF-5152-6D93-E4844FBFE147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A8A3FF-E8E4-ADE7-DB8D-F1C21684986A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05DC53-6F6C-BBB6-E326-E7C115440F5C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5347FA5-1DF5-499F-DB73-70E188E597C0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03312B-614B-1839-C03A-616B5C3E4962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639EE2-12A8-C492-18F3-FF43D0734F36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3100C95-E03C-77EC-5126-F61BE2BE97C1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6384F3F-9AC4-AE8E-E4EA-1947427E9B7D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51870B-EF41-11E3-C888-80960B401F52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94DCB9C-CA30-AFAE-BB82-B76ADF1C20F1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E045C7A-CD00-FEE9-4545-B5B65901DAA7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AB1A162-4000-ED9F-1A32-B873DC0EF88E}"/>
              </a:ext>
            </a:extLst>
          </p:cNvPr>
          <p:cNvSpPr txBox="1"/>
          <p:nvPr/>
        </p:nvSpPr>
        <p:spPr>
          <a:xfrm>
            <a:off x="4441907" y="461970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特征噪声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7FA14C-A329-B466-E2D0-F1D0A725E5FD}"/>
              </a:ext>
            </a:extLst>
          </p:cNvPr>
          <p:cNvGrpSpPr/>
          <p:nvPr/>
        </p:nvGrpSpPr>
        <p:grpSpPr>
          <a:xfrm>
            <a:off x="4257471" y="3901938"/>
            <a:ext cx="1138509" cy="720000"/>
            <a:chOff x="4249837" y="1909791"/>
            <a:chExt cx="1138509" cy="720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B5F9A95-4586-AE2A-69EF-D0EB58D7866D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B644FB5-A918-F747-0A80-63F2C4FEFB68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CFACA9F-6725-7FF7-53AC-D6D6E9B36F1D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777EA64-DCBA-E27D-F2CC-1D7D3F93956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F1A83B1-8124-12D9-809E-E828DE247111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770652-6825-C3AC-87D8-E44281AB472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2D40125-A058-0E47-56E2-D09318199F1F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12F7C79-8B9C-266E-48B6-88831F03991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8AC1AD6-9CAC-EEA3-BE67-438F557B3A6D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3CCBB2-A087-C934-4C95-48759FAE525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49D73B1-9793-823E-6AD6-6E1428AE4C02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CD21A94-21D2-7EBA-29CB-87E4F2A5AA6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5E3AE58-8AB3-2B2A-A18F-4E320D7DD310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489E610-5AD0-EA01-AC6F-7042CE35C6B8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A44FDEF-D788-AD9D-D787-B20948B6B5F5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8BFAA4F-43D8-0494-EF0E-2E443684585A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 flipV="1">
            <a:off x="5395979" y="3182056"/>
            <a:ext cx="949271" cy="1079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CB6368-509C-C392-1E3E-5DE2461D4459}"/>
              </a:ext>
            </a:extLst>
          </p:cNvPr>
          <p:cNvGrpSpPr/>
          <p:nvPr/>
        </p:nvGrpSpPr>
        <p:grpSpPr>
          <a:xfrm>
            <a:off x="6345250" y="2822054"/>
            <a:ext cx="1138509" cy="720000"/>
            <a:chOff x="4249837" y="1909791"/>
            <a:chExt cx="1138509" cy="720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962F4DD-FFC7-A651-2EA6-8F683CA4B171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2587E4A-D0E4-DBFC-A489-19A686A25CF7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54AA332-A07C-6836-4695-0C690B49713C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7F2B6BA-1E01-862E-9AF4-0EB651007B69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0EBC4BF-A2FC-0812-1FBB-2891FD9C833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87A4778-1498-4044-DDE3-C2B0F9DC24DE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E92E1E0-4563-3353-D96D-DB543969D002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27611A3-3461-97CA-FFA8-1292D397FE4E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C2AC52D-A6A8-5FE1-5D20-CA87DF587B4D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BE0E34E-6BAD-19EF-0DE4-715B085F0459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23D1090-BA09-04B3-6ADA-BCC7A0D39FD0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0A716EE-D23C-7077-D22C-3B9B7FDDAB6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D9CBE28-9775-0800-182C-A4937C4D0D11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50C4EB4-E9FF-1CCE-F9F7-04F8071C819E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AB089CB-B501-583D-2B5F-628466F76DF8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C97707F-9B4E-DC3E-0F20-7C0928395A70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 flipV="1">
            <a:off x="7483758" y="3181809"/>
            <a:ext cx="1172581" cy="2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0CBEF45-8D16-B0CB-2C71-D6608B5C3D4C}"/>
              </a:ext>
            </a:extLst>
          </p:cNvPr>
          <p:cNvSpPr txBox="1"/>
          <p:nvPr/>
        </p:nvSpPr>
        <p:spPr>
          <a:xfrm>
            <a:off x="6513991" y="35316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77212A0-6925-FD72-B7E0-6710D57A97E5}"/>
              </a:ext>
            </a:extLst>
          </p:cNvPr>
          <p:cNvSpPr txBox="1"/>
          <p:nvPr/>
        </p:nvSpPr>
        <p:spPr>
          <a:xfrm>
            <a:off x="4436965" y="25602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6545F66-7B60-7BEE-DBAF-65B394BFC6C5}"/>
              </a:ext>
            </a:extLst>
          </p:cNvPr>
          <p:cNvSpPr/>
          <p:nvPr/>
        </p:nvSpPr>
        <p:spPr>
          <a:xfrm>
            <a:off x="8656339" y="2894217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BEF449F-87C9-C70B-7BC0-8B2B30931603}"/>
              </a:ext>
            </a:extLst>
          </p:cNvPr>
          <p:cNvSpPr/>
          <p:nvPr/>
        </p:nvSpPr>
        <p:spPr>
          <a:xfrm>
            <a:off x="1282368" y="1472454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4F5B602-AF76-2406-B7E9-8E742C1C533E}"/>
              </a:ext>
            </a:extLst>
          </p:cNvPr>
          <p:cNvSpPr/>
          <p:nvPr/>
        </p:nvSpPr>
        <p:spPr>
          <a:xfrm>
            <a:off x="2889553" y="1706196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B0E5554A-BF35-280D-37F8-3AAB562ECE4C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>
            <a:off x="2588653" y="1907883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28E7CEF-D6A5-B7B9-CE97-65F253F8B04D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3920839" y="1907884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E6965AE-8CFF-75DA-ACE4-1B6780844413}"/>
              </a:ext>
            </a:extLst>
          </p:cNvPr>
          <p:cNvGrpSpPr/>
          <p:nvPr/>
        </p:nvGrpSpPr>
        <p:grpSpPr>
          <a:xfrm>
            <a:off x="4258868" y="1547882"/>
            <a:ext cx="1138509" cy="720000"/>
            <a:chOff x="4249837" y="1909791"/>
            <a:chExt cx="1138509" cy="720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BA24E93-CA15-96CE-9BC6-E230810A0F5A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B371A92-686A-B9C2-0B10-997BB2F87569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C846096-A8DD-AEF2-BBB8-55059D24750F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F3E8382-1995-DF8E-6189-7C6480B35AA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D9E3C2D-EE04-A3C4-B7C0-B16F6DD3E94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BAC130A-EFF5-1A1A-2E43-FCFB9B287D0F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3D7D254-B3CF-7AE2-EEA5-1C5E3245C0BD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5662030-9DE5-30AC-C7D5-16324B054749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4099407-582B-4316-FCA7-24AF7907899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F974C88-526E-B151-18C7-1196FC820A01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A29147A-76BB-CB4E-F1FE-26CFC3EDBFD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E06C261-3346-C78B-E0E1-17A9423B06BA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FEAC03E-E2A6-EDD8-3420-F8FC231ED700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8746858-F9CF-A016-67BA-3AD1C618097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F750216-C646-4DB5-179D-A2763B1C020B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763707BE-63BF-7B08-E736-DFCB2FFA654F}"/>
              </a:ext>
            </a:extLst>
          </p:cNvPr>
          <p:cNvSpPr txBox="1"/>
          <p:nvPr/>
        </p:nvSpPr>
        <p:spPr>
          <a:xfrm>
            <a:off x="4436966" y="12860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5968C16-0016-F9A2-C0AC-E160AB66B8B2}"/>
              </a:ext>
            </a:extLst>
          </p:cNvPr>
          <p:cNvSpPr/>
          <p:nvPr/>
        </p:nvSpPr>
        <p:spPr>
          <a:xfrm>
            <a:off x="8656339" y="1620290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E96A5495-9815-D459-B423-9A770B305670}"/>
              </a:ext>
            </a:extLst>
          </p:cNvPr>
          <p:cNvCxnSpPr>
            <a:cxnSpLocks/>
            <a:stCxn id="84" idx="3"/>
            <a:endCxn id="87" idx="1"/>
          </p:cNvCxnSpPr>
          <p:nvPr/>
        </p:nvCxnSpPr>
        <p:spPr>
          <a:xfrm flipV="1">
            <a:off x="5397376" y="1907882"/>
            <a:ext cx="32589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5C5661EF-ABD9-43D1-28CD-84C3C0CA8386}"/>
              </a:ext>
            </a:extLst>
          </p:cNvPr>
          <p:cNvSpPr/>
          <p:nvPr/>
        </p:nvSpPr>
        <p:spPr>
          <a:xfrm>
            <a:off x="1282367" y="5332900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异常图像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66150867-E577-8CB2-551D-8D44562E40C3}"/>
              </a:ext>
            </a:extLst>
          </p:cNvPr>
          <p:cNvSpPr/>
          <p:nvPr/>
        </p:nvSpPr>
        <p:spPr>
          <a:xfrm>
            <a:off x="2889552" y="5566642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7AD643AC-6E74-9617-195B-BA52C8958CF8}"/>
              </a:ext>
            </a:extLst>
          </p:cNvPr>
          <p:cNvCxnSpPr>
            <a:stCxn id="91" idx="3"/>
            <a:endCxn id="92" idx="1"/>
          </p:cNvCxnSpPr>
          <p:nvPr/>
        </p:nvCxnSpPr>
        <p:spPr>
          <a:xfrm>
            <a:off x="2588652" y="5768329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2EB1CCB-06AB-1919-E8DE-11C06D26BE42}"/>
              </a:ext>
            </a:extLst>
          </p:cNvPr>
          <p:cNvCxnSpPr>
            <a:cxnSpLocks/>
            <a:stCxn id="92" idx="3"/>
            <a:endCxn id="100" idx="1"/>
          </p:cNvCxnSpPr>
          <p:nvPr/>
        </p:nvCxnSpPr>
        <p:spPr>
          <a:xfrm>
            <a:off x="3920838" y="5768330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38ECD3B-1E66-F06B-FEFD-786FB2B1C517}"/>
              </a:ext>
            </a:extLst>
          </p:cNvPr>
          <p:cNvGrpSpPr/>
          <p:nvPr/>
        </p:nvGrpSpPr>
        <p:grpSpPr>
          <a:xfrm>
            <a:off x="4258867" y="5408328"/>
            <a:ext cx="1138509" cy="720000"/>
            <a:chOff x="4249837" y="1909791"/>
            <a:chExt cx="1138509" cy="72000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34C57D1-E86D-9E85-7C48-677CCB44104D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3E4E1C-5540-7A41-96A5-5F64EC8797FE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6131692-9A13-5987-CE6C-E7E09B75BD9F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C432C0D-9415-9BFB-6FD7-14E3DE5A3A62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F961ED9-B1AC-B9AA-B348-06740D8DDCCA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0F25933-C0E5-F3A5-0D1C-719EF4C8F95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19717F5-BEF1-2170-8472-697E2442A3C1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3675E83-8AB1-360E-AB30-AC829FE4C9F7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2BCC274-A667-CACB-57D8-4F32EAABCDA1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2DF83F03-1BB2-B5DE-2DB3-98202FA2DED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1BD7E04-9059-CFC2-1E93-684C16A605D4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7AC15AE-D3CB-6989-5F02-F61E1B62B2F6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D3DC4EF-BA52-7F27-C200-A1F0FF7B383C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C4F28D4-B090-BC8F-7667-610F5A9D7F27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4B45191-1594-5183-4859-5C873D7C30F4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5262346-C24B-AC04-AC03-BCF7536D6A45}"/>
              </a:ext>
            </a:extLst>
          </p:cNvPr>
          <p:cNvSpPr txBox="1"/>
          <p:nvPr/>
        </p:nvSpPr>
        <p:spPr>
          <a:xfrm>
            <a:off x="4436965" y="51465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7040A97-B245-695A-C4EE-6B4AE857480E}"/>
              </a:ext>
            </a:extLst>
          </p:cNvPr>
          <p:cNvSpPr/>
          <p:nvPr/>
        </p:nvSpPr>
        <p:spPr>
          <a:xfrm>
            <a:off x="8656338" y="5480736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D1F43DAA-6187-A164-7567-0CC311068A26}"/>
              </a:ext>
            </a:extLst>
          </p:cNvPr>
          <p:cNvCxnSpPr>
            <a:cxnSpLocks/>
            <a:stCxn id="109" idx="3"/>
            <a:endCxn id="112" idx="1"/>
          </p:cNvCxnSpPr>
          <p:nvPr/>
        </p:nvCxnSpPr>
        <p:spPr>
          <a:xfrm flipV="1">
            <a:off x="5397375" y="5768328"/>
            <a:ext cx="32589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0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C67E5-15AA-368B-5778-9D41FCAB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35"/>
            <a:ext cx="5503817" cy="764136"/>
          </a:xfrm>
        </p:spPr>
        <p:txBody>
          <a:bodyPr/>
          <a:lstStyle/>
          <a:p>
            <a:r>
              <a:rPr lang="en-US" altLang="zh-CN" dirty="0" err="1"/>
              <a:t>InCTRL</a:t>
            </a:r>
            <a:r>
              <a:rPr lang="en-US" altLang="zh-CN" dirty="0"/>
              <a:t>, CVPR2024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31F50A-ADA8-9D06-D581-C2441318E3BC}"/>
              </a:ext>
            </a:extLst>
          </p:cNvPr>
          <p:cNvSpPr/>
          <p:nvPr/>
        </p:nvSpPr>
        <p:spPr>
          <a:xfrm>
            <a:off x="444830" y="1789900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86B14FA-84B9-35CD-DA6C-B4BAF7B6361D}"/>
              </a:ext>
            </a:extLst>
          </p:cNvPr>
          <p:cNvSpPr/>
          <p:nvPr/>
        </p:nvSpPr>
        <p:spPr>
          <a:xfrm>
            <a:off x="1736901" y="1789907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CB3718C-8CA1-EBE7-4C39-75881ACEC8A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436001" y="1991588"/>
            <a:ext cx="300900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1E27DCE-4DC1-B84B-839A-FF57430CF3E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768187" y="1991595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7C831C-1150-81E6-9463-59EFDF5FD044}"/>
              </a:ext>
            </a:extLst>
          </p:cNvPr>
          <p:cNvGrpSpPr/>
          <p:nvPr/>
        </p:nvGrpSpPr>
        <p:grpSpPr>
          <a:xfrm>
            <a:off x="3106216" y="1631593"/>
            <a:ext cx="1138509" cy="720000"/>
            <a:chOff x="4249837" y="1909791"/>
            <a:chExt cx="1138509" cy="72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42C4BA-B1AF-D81A-D22F-519D7A6392C3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A5B532-4065-CE99-FE4E-13C9B321A0E7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6D414C-D68F-2988-8112-44541AA02279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B75D9C-44C4-DA5C-3EDC-33715DA95B0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5C3F122-F13A-4B7F-1644-6A1079090BAE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61ECCEA-0807-3DDE-1A60-5B3EF71C044C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547F9D-2E3E-F645-8D4D-EE186B5ADB0B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E26DD45-BFC7-1F37-55F5-5F178C34694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7A3765E-62D4-36E0-6B99-E990A3B154D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E517CC-CCBF-AA05-2F2E-BF140EEEE593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4C3942A-6501-62E4-2C9D-B0EF81FB7D25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FF958CB-F463-4382-43B2-F594AC164229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93E96E-8E79-947A-E873-7FBC9E5A8F45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7471FB-99D9-1C0E-D7D4-30DC05C9001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621772-AE5A-769F-11C4-CB4FA8C5ADB3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FA988B0C-CBDC-C5E9-76C4-352F07C514B3}"/>
              </a:ext>
            </a:extLst>
          </p:cNvPr>
          <p:cNvSpPr/>
          <p:nvPr/>
        </p:nvSpPr>
        <p:spPr>
          <a:xfrm>
            <a:off x="4696905" y="1789900"/>
            <a:ext cx="854104" cy="403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分类模块</a:t>
            </a:r>
            <a:br>
              <a:rPr lang="en-US" altLang="zh-CN" sz="1050" dirty="0"/>
            </a:br>
            <a:r>
              <a:rPr lang="zh-CN" altLang="en-US" sz="1050" dirty="0"/>
              <a:t>标签为</a:t>
            </a:r>
            <a:r>
              <a:rPr lang="en-US" altLang="zh-CN" sz="1050" dirty="0"/>
              <a:t>0</a:t>
            </a:r>
            <a:endParaRPr lang="zh-CN" altLang="en-US" sz="1050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50B992B-4D6E-ABE3-846F-73446594A095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4244724" y="1991591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62E1D20-FA8E-DB05-E9B0-AC20EA088EAF}"/>
              </a:ext>
            </a:extLst>
          </p:cNvPr>
          <p:cNvSpPr/>
          <p:nvPr/>
        </p:nvSpPr>
        <p:spPr>
          <a:xfrm>
            <a:off x="444830" y="2894689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正常训练图像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6B243A7-F683-4A3C-FA12-EF27BDAD9E46}"/>
              </a:ext>
            </a:extLst>
          </p:cNvPr>
          <p:cNvSpPr/>
          <p:nvPr/>
        </p:nvSpPr>
        <p:spPr>
          <a:xfrm>
            <a:off x="1736901" y="289468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FCFD8C6-DD96-DD86-2540-55A7CE553DA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436001" y="309637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516C8E3-E28B-53A6-2F1C-D4143A1714F0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2768187" y="3096377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8A2C675-21D2-3FDB-8901-F9E55C1D6131}"/>
              </a:ext>
            </a:extLst>
          </p:cNvPr>
          <p:cNvGrpSpPr/>
          <p:nvPr/>
        </p:nvGrpSpPr>
        <p:grpSpPr>
          <a:xfrm>
            <a:off x="3106216" y="2736375"/>
            <a:ext cx="1138509" cy="720000"/>
            <a:chOff x="4249837" y="1909791"/>
            <a:chExt cx="1138509" cy="720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C67E419-0907-1295-1495-E346805A1FC5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536F856-23BD-C3A3-59E9-5D1AC2A46885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6C32256-8BBE-FF3F-2E1E-216C8F041F9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678C6C3-9990-F0E4-5F09-BCAFFE3F17A0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2402930-099F-A7CC-0FB5-8A210151DED5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F7C1CEF-5593-6A1F-9CC4-5C322454CB63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94E14A1-9ACF-4486-5D8B-E1253370EE5F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07606BB-F723-1194-28DA-686A212ACE9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2C4EBDC-2C4D-2A24-5AA9-4A069B7ECE6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384B4C1-6CC0-FCB0-3A49-B7B7747076B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1112389-42F9-AED5-EDBD-87B33BD2B9BC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7D80684-2754-039F-7BB4-5ECD5773082F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8D624AB-917A-2A0F-F046-C955A11EFE9F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582AED0-F948-7C19-25E1-3D46EAE36FE3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D6DAC16-089E-E97B-7BCB-1792C6099E5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B9F1628-0B68-9475-EF03-34390AA2C9B6}"/>
              </a:ext>
            </a:extLst>
          </p:cNvPr>
          <p:cNvCxnSpPr>
            <a:cxnSpLocks/>
            <a:stCxn id="44" idx="3"/>
            <a:endCxn id="24" idx="1"/>
          </p:cNvCxnSpPr>
          <p:nvPr/>
        </p:nvCxnSpPr>
        <p:spPr>
          <a:xfrm flipV="1">
            <a:off x="4244724" y="1991591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25EC3EA-23C3-D6C3-CAFA-C090A4832D68}"/>
              </a:ext>
            </a:extLst>
          </p:cNvPr>
          <p:cNvSpPr/>
          <p:nvPr/>
        </p:nvSpPr>
        <p:spPr>
          <a:xfrm>
            <a:off x="6267101" y="1631592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正常测试图像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31F8586-CC7D-7A3F-237C-66DC39B23477}"/>
              </a:ext>
            </a:extLst>
          </p:cNvPr>
          <p:cNvSpPr/>
          <p:nvPr/>
        </p:nvSpPr>
        <p:spPr>
          <a:xfrm>
            <a:off x="7874286" y="1865334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0612BD2E-0BD1-DCF4-4051-451AADC726FF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7573386" y="2067021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DB7D41-5928-5962-1472-6DA5ED515B5F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8905572" y="2067022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5589222-DC1C-7056-E9D4-24178ED4BA90}"/>
              </a:ext>
            </a:extLst>
          </p:cNvPr>
          <p:cNvGrpSpPr/>
          <p:nvPr/>
        </p:nvGrpSpPr>
        <p:grpSpPr>
          <a:xfrm>
            <a:off x="9243601" y="1707020"/>
            <a:ext cx="1138509" cy="720000"/>
            <a:chOff x="4249837" y="1909791"/>
            <a:chExt cx="1138509" cy="72000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8CBDF78-2C17-56FB-70B8-8B7DBFFC7CC2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89054C0-CE3A-8962-5963-4F85E19E80FD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D2AA9AA-E6F9-FBED-72BF-2FCB4C821806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64A480B-D748-888D-4F4F-B0D9BD471790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C1E72EB-3BE4-B468-1257-73D68DFFEB3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4156074-951E-0097-078F-575A6CE1C76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9344154-8E3D-49E3-769F-02E23D36E8BD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B5B7100-12FF-F8F4-BBA7-830B02CE9695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1CD59A1-3233-679D-69D4-EC727972E6A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B462B87-06D6-3D0C-56FA-567FA162D37C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E6924D3-4E71-6C94-616D-F90266CA041C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BB2B05C-1270-0B16-88BA-6659A908FE17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8E9ED05-92A7-F478-7971-0AAD184FAD3D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5100EBA-BD11-2098-470A-AA5D9A13352A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CE677E6-5EAC-35DA-D700-97C99F10004A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6FB7D2C1-B934-791F-D020-96F84C5802A0}"/>
              </a:ext>
            </a:extLst>
          </p:cNvPr>
          <p:cNvSpPr/>
          <p:nvPr/>
        </p:nvSpPr>
        <p:spPr>
          <a:xfrm>
            <a:off x="10834290" y="1707019"/>
            <a:ext cx="1218036" cy="719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A8635A0-DE00-A310-5D8F-80D9710E255C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 flipV="1">
            <a:off x="10382109" y="2067018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92C14C51-33A4-7AC0-7D61-C9D19CD12882}"/>
              </a:ext>
            </a:extLst>
          </p:cNvPr>
          <p:cNvSpPr/>
          <p:nvPr/>
        </p:nvSpPr>
        <p:spPr>
          <a:xfrm>
            <a:off x="6267101" y="2736374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异常测试图像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1508FE32-C43D-3BD9-33CE-939D8C045FBE}"/>
              </a:ext>
            </a:extLst>
          </p:cNvPr>
          <p:cNvSpPr/>
          <p:nvPr/>
        </p:nvSpPr>
        <p:spPr>
          <a:xfrm>
            <a:off x="7874286" y="2970116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3C30DA7-B090-8B8E-A712-A5CF05754E18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7573386" y="3171803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138105A-9B69-72AA-276B-A4F92A087D62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8905572" y="3171804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9927646-93BF-CD9F-7CB0-5562FB16F0B5}"/>
              </a:ext>
            </a:extLst>
          </p:cNvPr>
          <p:cNvGrpSpPr/>
          <p:nvPr/>
        </p:nvGrpSpPr>
        <p:grpSpPr>
          <a:xfrm>
            <a:off x="9243601" y="2811802"/>
            <a:ext cx="1138509" cy="720000"/>
            <a:chOff x="4249837" y="1909791"/>
            <a:chExt cx="1138509" cy="72000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D3DCEA9-837C-BA6D-26A3-1D6DB8EDD761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FA6A4C8-6223-E4FD-4759-4ABC2142A968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70A71411-CC2A-E454-5781-D84C16FDD9E7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D7B503C4-A56E-80C0-1E7C-5A75BF28001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E04E497-C340-321E-0744-A1F7C9AFC955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E4BA99E-92CB-8267-508C-71921453B20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BA08A0C-699F-1E67-13BA-5A4342D38DE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88DE6-0121-AE2B-EFD9-88800B909EB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B4E1AF6-D615-E057-107F-5B3E75F11A42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14B1275-72F7-1F25-B948-2276D25BAC35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8320C81-E659-3A44-222C-882B19613E4D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F82AA64-6E1D-98D1-F6B7-436BE88E21C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4B513F2A-B8B2-FCB3-9AA2-5DF971C99529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FA472CD-CC98-44BB-2DDD-09F226A0AD6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C394FA-4B35-9069-D20A-24FF572CE9B2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0CAC8448-7994-BE28-8ECB-F0DA77FA8F6A}"/>
              </a:ext>
            </a:extLst>
          </p:cNvPr>
          <p:cNvCxnSpPr>
            <a:cxnSpLocks/>
            <a:stCxn id="97" idx="3"/>
            <a:endCxn id="77" idx="1"/>
          </p:cNvCxnSpPr>
          <p:nvPr/>
        </p:nvCxnSpPr>
        <p:spPr>
          <a:xfrm flipV="1">
            <a:off x="10382109" y="2067018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1706F3C7-11AD-E644-2CA2-95EBCD26FA56}"/>
              </a:ext>
            </a:extLst>
          </p:cNvPr>
          <p:cNvSpPr/>
          <p:nvPr/>
        </p:nvSpPr>
        <p:spPr>
          <a:xfrm>
            <a:off x="164461" y="4556535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24BF9D1-42AC-4EBB-372E-8FD01C183536}"/>
              </a:ext>
            </a:extLst>
          </p:cNvPr>
          <p:cNvSpPr/>
          <p:nvPr/>
        </p:nvSpPr>
        <p:spPr>
          <a:xfrm>
            <a:off x="1771646" y="4790277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361D34CC-D8C0-8F59-2EB5-BC42FDFD17B9}"/>
              </a:ext>
            </a:extLst>
          </p:cNvPr>
          <p:cNvCxnSpPr>
            <a:stCxn id="100" idx="3"/>
            <a:endCxn id="101" idx="1"/>
          </p:cNvCxnSpPr>
          <p:nvPr/>
        </p:nvCxnSpPr>
        <p:spPr>
          <a:xfrm>
            <a:off x="1470746" y="4991964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4CFD71B3-F9A5-3926-2B04-3D4C3B0F0742}"/>
              </a:ext>
            </a:extLst>
          </p:cNvPr>
          <p:cNvCxnSpPr>
            <a:cxnSpLocks/>
            <a:stCxn id="101" idx="3"/>
            <a:endCxn id="109" idx="1"/>
          </p:cNvCxnSpPr>
          <p:nvPr/>
        </p:nvCxnSpPr>
        <p:spPr>
          <a:xfrm>
            <a:off x="2802932" y="4991965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CFBCC9C-5701-0AB0-0D14-658FBDCFFC85}"/>
              </a:ext>
            </a:extLst>
          </p:cNvPr>
          <p:cNvGrpSpPr/>
          <p:nvPr/>
        </p:nvGrpSpPr>
        <p:grpSpPr>
          <a:xfrm>
            <a:off x="3140961" y="4631963"/>
            <a:ext cx="1138509" cy="720000"/>
            <a:chOff x="4249837" y="1909791"/>
            <a:chExt cx="1138509" cy="72000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75342D3-DF98-52F2-0396-50FB2921A6F9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CC7876B-151D-3735-397C-AAAC35F22AB4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9CB639C-C9DD-DB4D-256E-4936194CE612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EA671CB-E223-C096-0A14-9CD9B7F5D00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DF7A4E9-A162-772E-6AE0-07E514E9A8A2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A7D690E-5EE9-22FB-44EA-3BC7A5BAF1FE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D31A8FD-ABCF-9598-5872-05F6BF599577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44640FF-AB77-DC7A-7E29-171ECFFA001A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E25E13F-33EA-5941-4365-F8FDFB0C188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51B49D3-CE76-3E48-703B-1FBE0F4C83D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5832CC6-8D86-A1CA-C7AC-30BCC976606D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8D68E36-D4E0-79B1-309E-D03702D4AC02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E0F16AF-F653-31CD-B1A0-F3DE3C222D34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272D7CA-FA39-408B-BF78-F9AD04BC3BB6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C8D821A-779E-12F2-0B16-D318EE6D6E37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46F7F045-950A-9CE7-AE47-19A185DD6C2C}"/>
              </a:ext>
            </a:extLst>
          </p:cNvPr>
          <p:cNvSpPr/>
          <p:nvPr/>
        </p:nvSpPr>
        <p:spPr>
          <a:xfrm>
            <a:off x="4731650" y="4631962"/>
            <a:ext cx="1218036" cy="719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CDAFBF21-8C4A-2807-8780-345ED6CBBC84}"/>
              </a:ext>
            </a:extLst>
          </p:cNvPr>
          <p:cNvCxnSpPr>
            <a:cxnSpLocks/>
            <a:stCxn id="118" idx="3"/>
            <a:endCxn id="120" idx="1"/>
          </p:cNvCxnSpPr>
          <p:nvPr/>
        </p:nvCxnSpPr>
        <p:spPr>
          <a:xfrm flipV="1">
            <a:off x="4279469" y="4991961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559BD96B-1F3D-38AB-1BBE-6F78C9E1DFEA}"/>
              </a:ext>
            </a:extLst>
          </p:cNvPr>
          <p:cNvSpPr/>
          <p:nvPr/>
        </p:nvSpPr>
        <p:spPr>
          <a:xfrm>
            <a:off x="164461" y="5661317"/>
            <a:ext cx="1306285" cy="8708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异常训练图像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845B2036-2E3C-A8C2-EB7D-1E66340BB448}"/>
              </a:ext>
            </a:extLst>
          </p:cNvPr>
          <p:cNvSpPr/>
          <p:nvPr/>
        </p:nvSpPr>
        <p:spPr>
          <a:xfrm>
            <a:off x="1771646" y="589505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93049F0D-F79B-3470-9A3A-95D4CA10DAFB}"/>
              </a:ext>
            </a:extLst>
          </p:cNvPr>
          <p:cNvCxnSpPr>
            <a:stCxn id="122" idx="3"/>
            <a:endCxn id="123" idx="1"/>
          </p:cNvCxnSpPr>
          <p:nvPr/>
        </p:nvCxnSpPr>
        <p:spPr>
          <a:xfrm>
            <a:off x="1470746" y="609674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56B10B5-958E-29E9-52F3-9AA843512769}"/>
              </a:ext>
            </a:extLst>
          </p:cNvPr>
          <p:cNvCxnSpPr>
            <a:cxnSpLocks/>
            <a:stCxn id="123" idx="3"/>
            <a:endCxn id="131" idx="1"/>
          </p:cNvCxnSpPr>
          <p:nvPr/>
        </p:nvCxnSpPr>
        <p:spPr>
          <a:xfrm>
            <a:off x="2802932" y="6096747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E317093-30C3-9E50-155C-D2290ADB12FC}"/>
              </a:ext>
            </a:extLst>
          </p:cNvPr>
          <p:cNvGrpSpPr/>
          <p:nvPr/>
        </p:nvGrpSpPr>
        <p:grpSpPr>
          <a:xfrm>
            <a:off x="3140961" y="5736745"/>
            <a:ext cx="1138509" cy="720000"/>
            <a:chOff x="4249837" y="1909791"/>
            <a:chExt cx="1138509" cy="720000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0A294EE7-2EAC-06EB-D255-E2379DC9FCD6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C2759F5-D942-FC42-006E-B5F77A3857C0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5F68FB47-ABF7-A428-026A-74E14677C51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A8222AE-2D97-C36C-5290-8F8486722851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3FB0DD2-1FC2-A340-0BC9-D63F6FA006C8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F017AFB-B34B-0EB0-FB6C-3D34AB407B6B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704FA8E7-EB72-60E9-62BE-23C9BE43F3B0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A98E6F7-A5DE-306E-2A51-3D0060AD5E0F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133E9C4-EF4E-6873-0D17-3DEA8C2A9F8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06FF6001-1BE9-50F7-FAA8-15EEC9DC84DC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CD9BB5AA-B0C8-EF3E-6DB3-35E32038133E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7A0AE45-4AF1-5326-139F-2E2BA45846E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37E06E6-5758-2B5C-BF4A-F3BA11242BEE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667B7EDF-D354-E35B-CFE5-2FDE59C6A2E2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C140841-44DE-922B-8492-CF5C6AD86B8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A94D0FCE-6C40-2E1E-290E-DA5C70D0A72D}"/>
              </a:ext>
            </a:extLst>
          </p:cNvPr>
          <p:cNvCxnSpPr>
            <a:cxnSpLocks/>
            <a:stCxn id="140" idx="3"/>
            <a:endCxn id="120" idx="1"/>
          </p:cNvCxnSpPr>
          <p:nvPr/>
        </p:nvCxnSpPr>
        <p:spPr>
          <a:xfrm flipV="1">
            <a:off x="4279469" y="4991961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35FDEB2-9FDB-1704-5875-5DBD403FF6C2}"/>
              </a:ext>
            </a:extLst>
          </p:cNvPr>
          <p:cNvSpPr txBox="1"/>
          <p:nvPr/>
        </p:nvSpPr>
        <p:spPr>
          <a:xfrm>
            <a:off x="1436000" y="860187"/>
            <a:ext cx="26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训练阶段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EEF7BCF-9202-A723-199B-F9E214FA7578}"/>
              </a:ext>
            </a:extLst>
          </p:cNvPr>
          <p:cNvSpPr txBox="1"/>
          <p:nvPr/>
        </p:nvSpPr>
        <p:spPr>
          <a:xfrm>
            <a:off x="7723836" y="927279"/>
            <a:ext cx="26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测试阶段</a:t>
            </a:r>
          </a:p>
        </p:txBody>
      </p:sp>
    </p:spTree>
    <p:extLst>
      <p:ext uri="{BB962C8B-B14F-4D97-AF65-F5344CB8AC3E}">
        <p14:creationId xmlns:p14="http://schemas.microsoft.com/office/powerpoint/2010/main" val="3346910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505585A-A5BB-B2D5-DE32-30E55D73F041}"/>
              </a:ext>
            </a:extLst>
          </p:cNvPr>
          <p:cNvSpPr/>
          <p:nvPr/>
        </p:nvSpPr>
        <p:spPr>
          <a:xfrm>
            <a:off x="229905" y="740017"/>
            <a:ext cx="6076682" cy="1492531"/>
          </a:xfrm>
          <a:prstGeom prst="roundRect">
            <a:avLst>
              <a:gd name="adj" fmla="val 561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8FD1A88-888C-DA8F-27C8-328DC93011D3}"/>
              </a:ext>
            </a:extLst>
          </p:cNvPr>
          <p:cNvSpPr/>
          <p:nvPr/>
        </p:nvSpPr>
        <p:spPr>
          <a:xfrm>
            <a:off x="229906" y="4619532"/>
            <a:ext cx="11374970" cy="1492531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00D3085-938A-D12F-5008-B9286A2A2C1B}"/>
              </a:ext>
            </a:extLst>
          </p:cNvPr>
          <p:cNvSpPr/>
          <p:nvPr/>
        </p:nvSpPr>
        <p:spPr>
          <a:xfrm>
            <a:off x="229905" y="2340101"/>
            <a:ext cx="6076682" cy="2178784"/>
          </a:xfrm>
          <a:prstGeom prst="roundRect">
            <a:avLst>
              <a:gd name="adj" fmla="val 561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4B8546-BC6B-08FB-10DD-090F781C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59" y="998115"/>
            <a:ext cx="894658" cy="894658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1B975D41-BBDC-CA39-55D7-682B218D9059}"/>
              </a:ext>
            </a:extLst>
          </p:cNvPr>
          <p:cNvSpPr txBox="1"/>
          <p:nvPr/>
        </p:nvSpPr>
        <p:spPr>
          <a:xfrm>
            <a:off x="7166779" y="1597067"/>
            <a:ext cx="4438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基于重建的方法：由三个模块构成：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合成模块：输入为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，输出为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重建模块：输入为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或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，输出为</a:t>
            </a:r>
            <a:r>
              <a:rPr lang="zh-CN" altLang="en-US" b="1" dirty="0"/>
              <a:t>重建图像</a:t>
            </a:r>
            <a:r>
              <a:rPr lang="zh-CN" altLang="en-US" dirty="0"/>
              <a:t>，希望尽可能接近正常图像。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判别模块：输入为测试图像和</a:t>
            </a:r>
            <a:r>
              <a:rPr lang="zh-CN" altLang="en-US" b="1" dirty="0"/>
              <a:t>重建图像</a:t>
            </a:r>
            <a:r>
              <a:rPr lang="zh-CN" altLang="en-US" dirty="0"/>
              <a:t>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C6DC197-126A-8EE9-B375-9A428F46D227}"/>
              </a:ext>
            </a:extLst>
          </p:cNvPr>
          <p:cNvGrpSpPr/>
          <p:nvPr/>
        </p:nvGrpSpPr>
        <p:grpSpPr>
          <a:xfrm>
            <a:off x="1316920" y="2453010"/>
            <a:ext cx="894658" cy="894658"/>
            <a:chOff x="1684576" y="560777"/>
            <a:chExt cx="2086380" cy="208638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EEF3CD5-87CF-C317-5432-49829FF0646E}"/>
                </a:ext>
              </a:extLst>
            </p:cNvPr>
            <p:cNvSpPr/>
            <p:nvPr/>
          </p:nvSpPr>
          <p:spPr>
            <a:xfrm>
              <a:off x="203230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87163C-4AE4-9108-2C5A-F88444A01BC6}"/>
                </a:ext>
              </a:extLst>
            </p:cNvPr>
            <p:cNvSpPr/>
            <p:nvPr/>
          </p:nvSpPr>
          <p:spPr>
            <a:xfrm>
              <a:off x="203230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8D1D1F8-9C69-274C-9984-7931A6FABEB6}"/>
                </a:ext>
              </a:extLst>
            </p:cNvPr>
            <p:cNvSpPr/>
            <p:nvPr/>
          </p:nvSpPr>
          <p:spPr>
            <a:xfrm>
              <a:off x="203230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0704D3-96FD-E28D-DB54-633BCC79DB37}"/>
                </a:ext>
              </a:extLst>
            </p:cNvPr>
            <p:cNvSpPr/>
            <p:nvPr/>
          </p:nvSpPr>
          <p:spPr>
            <a:xfrm>
              <a:off x="203230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50213C2-C95E-7E30-F115-CC2492679311}"/>
                </a:ext>
              </a:extLst>
            </p:cNvPr>
            <p:cNvSpPr/>
            <p:nvPr/>
          </p:nvSpPr>
          <p:spPr>
            <a:xfrm>
              <a:off x="203230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57923A-24F8-B220-2DAF-6760CF5E3DC5}"/>
                </a:ext>
              </a:extLst>
            </p:cNvPr>
            <p:cNvSpPr/>
            <p:nvPr/>
          </p:nvSpPr>
          <p:spPr>
            <a:xfrm>
              <a:off x="203230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60F98F6-5B93-C61D-24C0-E33DEA696AA4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B623F44-61A7-206D-F653-5F15D27D20C3}"/>
                </a:ext>
              </a:extLst>
            </p:cNvPr>
            <p:cNvSpPr/>
            <p:nvPr/>
          </p:nvSpPr>
          <p:spPr>
            <a:xfrm>
              <a:off x="342322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04B4F5C-EA8D-D5C5-5FBA-2DD219CA805D}"/>
                </a:ext>
              </a:extLst>
            </p:cNvPr>
            <p:cNvSpPr/>
            <p:nvPr/>
          </p:nvSpPr>
          <p:spPr>
            <a:xfrm>
              <a:off x="342322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D129CF-5EA6-62E8-4DCB-B29D6318117C}"/>
                </a:ext>
              </a:extLst>
            </p:cNvPr>
            <p:cNvSpPr/>
            <p:nvPr/>
          </p:nvSpPr>
          <p:spPr>
            <a:xfrm>
              <a:off x="238003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3B036AB-AC0A-25D5-0732-1C418F1EC1B9}"/>
                </a:ext>
              </a:extLst>
            </p:cNvPr>
            <p:cNvSpPr/>
            <p:nvPr/>
          </p:nvSpPr>
          <p:spPr>
            <a:xfrm>
              <a:off x="168457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460758D-73CF-1573-43F1-A51290E3819A}"/>
                </a:ext>
              </a:extLst>
            </p:cNvPr>
            <p:cNvSpPr/>
            <p:nvPr/>
          </p:nvSpPr>
          <p:spPr>
            <a:xfrm>
              <a:off x="238003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3E6AE0-568C-11B6-0CA9-FCDF544D0B6A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61A96E4-11FD-31FF-C3C0-49C18A7C7EB9}"/>
                </a:ext>
              </a:extLst>
            </p:cNvPr>
            <p:cNvSpPr/>
            <p:nvPr/>
          </p:nvSpPr>
          <p:spPr>
            <a:xfrm>
              <a:off x="168457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70C175B-23A5-8FF6-457E-968F80A00889}"/>
                </a:ext>
              </a:extLst>
            </p:cNvPr>
            <p:cNvSpPr/>
            <p:nvPr/>
          </p:nvSpPr>
          <p:spPr>
            <a:xfrm>
              <a:off x="238003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4ABAA98-268A-0A00-CBB4-8289F7E12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560777"/>
              <a:ext cx="2086380" cy="208638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6CEA66-43C5-7829-4110-4EC341C529B7}"/>
                </a:ext>
              </a:extLst>
            </p:cNvPr>
            <p:cNvSpPr/>
            <p:nvPr/>
          </p:nvSpPr>
          <p:spPr>
            <a:xfrm>
              <a:off x="168457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4FCB511-2C5B-63D2-68FB-90B570E3AADB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6ED06D5-CC24-736B-6EC3-1ECFD4408C13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D6286F-1024-A6ED-DD59-4AB611E0A160}"/>
                </a:ext>
              </a:extLst>
            </p:cNvPr>
            <p:cNvSpPr/>
            <p:nvPr/>
          </p:nvSpPr>
          <p:spPr>
            <a:xfrm>
              <a:off x="307549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B141FB-C62A-999F-DEF7-41EF13BAA442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E21C728-AECD-6EF0-0370-5E0BFEBD39CA}"/>
                </a:ext>
              </a:extLst>
            </p:cNvPr>
            <p:cNvSpPr/>
            <p:nvPr/>
          </p:nvSpPr>
          <p:spPr>
            <a:xfrm>
              <a:off x="307549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7E41D4C-2A2F-BF64-9311-B3AC004A109C}"/>
                </a:ext>
              </a:extLst>
            </p:cNvPr>
            <p:cNvSpPr/>
            <p:nvPr/>
          </p:nvSpPr>
          <p:spPr>
            <a:xfrm>
              <a:off x="342322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07488C-DEC6-0A18-0569-D1B40C931518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2BEBC3D-D324-C3EF-6D20-B35189B34381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89075CD-6774-74BD-105B-F09030A7D404}"/>
                </a:ext>
              </a:extLst>
            </p:cNvPr>
            <p:cNvSpPr/>
            <p:nvPr/>
          </p:nvSpPr>
          <p:spPr>
            <a:xfrm>
              <a:off x="307549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7D382EC-4185-FD1D-6483-6CC0C06D69A3}"/>
                </a:ext>
              </a:extLst>
            </p:cNvPr>
            <p:cNvSpPr/>
            <p:nvPr/>
          </p:nvSpPr>
          <p:spPr>
            <a:xfrm>
              <a:off x="168457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CEEB6EF-5F96-4105-808F-D5C573A0C547}"/>
                </a:ext>
              </a:extLst>
            </p:cNvPr>
            <p:cNvSpPr/>
            <p:nvPr/>
          </p:nvSpPr>
          <p:spPr>
            <a:xfrm>
              <a:off x="238003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5F61CC-9F23-7D52-FEB4-E1C898D18101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D3034CD-CCE5-C25C-422D-025FB1DE8FBD}"/>
                </a:ext>
              </a:extLst>
            </p:cNvPr>
            <p:cNvSpPr/>
            <p:nvPr/>
          </p:nvSpPr>
          <p:spPr>
            <a:xfrm>
              <a:off x="307549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FB2D4EC-B195-1DB5-67EF-9E1D767EEDA5}"/>
                </a:ext>
              </a:extLst>
            </p:cNvPr>
            <p:cNvSpPr/>
            <p:nvPr/>
          </p:nvSpPr>
          <p:spPr>
            <a:xfrm>
              <a:off x="342322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E1BB32C-5B7D-C171-54E4-528EC7F05C71}"/>
                </a:ext>
              </a:extLst>
            </p:cNvPr>
            <p:cNvSpPr/>
            <p:nvPr/>
          </p:nvSpPr>
          <p:spPr>
            <a:xfrm>
              <a:off x="272776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233483B-4A09-D033-8F8B-00BA86DBADA1}"/>
                </a:ext>
              </a:extLst>
            </p:cNvPr>
            <p:cNvSpPr/>
            <p:nvPr/>
          </p:nvSpPr>
          <p:spPr>
            <a:xfrm>
              <a:off x="307549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EDF909-9E04-2187-B35E-F8E594313579}"/>
                </a:ext>
              </a:extLst>
            </p:cNvPr>
            <p:cNvSpPr/>
            <p:nvPr/>
          </p:nvSpPr>
          <p:spPr>
            <a:xfrm>
              <a:off x="238003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2A4EC9A-D009-082E-716C-9CD12EBF84DB}"/>
                </a:ext>
              </a:extLst>
            </p:cNvPr>
            <p:cNvSpPr/>
            <p:nvPr/>
          </p:nvSpPr>
          <p:spPr>
            <a:xfrm>
              <a:off x="272776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458A0CC-EC57-B688-CAF9-5A8C9D06F303}"/>
                </a:ext>
              </a:extLst>
            </p:cNvPr>
            <p:cNvSpPr/>
            <p:nvPr/>
          </p:nvSpPr>
          <p:spPr>
            <a:xfrm>
              <a:off x="307549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B7F68E3-0691-BC0C-7927-E0CA765973CA}"/>
                </a:ext>
              </a:extLst>
            </p:cNvPr>
            <p:cNvSpPr/>
            <p:nvPr/>
          </p:nvSpPr>
          <p:spPr>
            <a:xfrm>
              <a:off x="342322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C743A129-032A-607B-157D-A5998AE5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0" y="2453010"/>
            <a:ext cx="894658" cy="894658"/>
          </a:xfrm>
          <a:prstGeom prst="rect">
            <a:avLst/>
          </a:prstGeom>
        </p:spPr>
      </p:pic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E817776-DF79-85E3-4AC8-328BC5183BAF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2211578" y="2900339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3FDEEC0-DD37-0597-9B55-169DB6E9FE01}"/>
              </a:ext>
            </a:extLst>
          </p:cNvPr>
          <p:cNvSpPr txBox="1"/>
          <p:nvPr/>
        </p:nvSpPr>
        <p:spPr>
          <a:xfrm>
            <a:off x="2211577" y="2498505"/>
            <a:ext cx="285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MIM</a:t>
            </a:r>
            <a:r>
              <a:rPr lang="zh-CN" altLang="en-US" sz="1200" dirty="0"/>
              <a:t>大规模自监督预训练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数据集：公开数据集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7EB7FEE-65BC-C1E5-568D-6D3ACB35373B}"/>
              </a:ext>
            </a:extLst>
          </p:cNvPr>
          <p:cNvGrpSpPr/>
          <p:nvPr/>
        </p:nvGrpSpPr>
        <p:grpSpPr>
          <a:xfrm>
            <a:off x="1316921" y="3477460"/>
            <a:ext cx="894658" cy="894658"/>
            <a:chOff x="1684576" y="3515383"/>
            <a:chExt cx="2086380" cy="2086380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55CE324A-3870-1B1A-148A-D0BBB8BC9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59" name="星形: 五角 58">
              <a:extLst>
                <a:ext uri="{FF2B5EF4-FFF2-40B4-BE49-F238E27FC236}">
                  <a16:creationId xmlns:a16="http://schemas.microsoft.com/office/drawing/2014/main" id="{61B0110E-9082-9649-1AD6-14E847ECAF63}"/>
                </a:ext>
              </a:extLst>
            </p:cNvPr>
            <p:cNvSpPr/>
            <p:nvPr/>
          </p:nvSpPr>
          <p:spPr>
            <a:xfrm>
              <a:off x="2293257" y="4158343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CB7DE7AE-79FE-1309-5111-EE36F677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3477460"/>
            <a:ext cx="894658" cy="894658"/>
          </a:xfrm>
          <a:prstGeom prst="rect">
            <a:avLst/>
          </a:prstGeom>
        </p:spPr>
      </p:pic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55A9CC5-FE4D-80B8-0426-E99B1ECA4153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2211579" y="3924789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9983341-473E-09F5-3A49-BBB9041FC3C1}"/>
              </a:ext>
            </a:extLst>
          </p:cNvPr>
          <p:cNvSpPr txBox="1"/>
          <p:nvPr/>
        </p:nvSpPr>
        <p:spPr>
          <a:xfrm>
            <a:off x="2211579" y="3538846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LoRA</a:t>
            </a:r>
            <a:r>
              <a:rPr lang="zh-CN" altLang="en-US" sz="1200" dirty="0"/>
              <a:t>微调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9E5FDEC-7B82-B6F1-C827-849F0FEF7247}"/>
              </a:ext>
            </a:extLst>
          </p:cNvPr>
          <p:cNvGrpSpPr/>
          <p:nvPr/>
        </p:nvGrpSpPr>
        <p:grpSpPr>
          <a:xfrm>
            <a:off x="1316919" y="998115"/>
            <a:ext cx="4252749" cy="894658"/>
            <a:chOff x="1684576" y="3515383"/>
            <a:chExt cx="9917589" cy="208638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A2BA24-9FE3-9153-FBC9-4C7CDF01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8" name="星形: 五角 7">
              <a:extLst>
                <a:ext uri="{FF2B5EF4-FFF2-40B4-BE49-F238E27FC236}">
                  <a16:creationId xmlns:a16="http://schemas.microsoft.com/office/drawing/2014/main" id="{5F668A18-5B0D-CEB3-3C67-1DBEF63B7D59}"/>
                </a:ext>
              </a:extLst>
            </p:cNvPr>
            <p:cNvSpPr/>
            <p:nvPr/>
          </p:nvSpPr>
          <p:spPr>
            <a:xfrm>
              <a:off x="11101422" y="4308200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8B0127-AD65-5A43-CE94-6494319CC94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211577" y="1445444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254EFF8-EC5A-E0B6-CDBA-C6B169761840}"/>
              </a:ext>
            </a:extLst>
          </p:cNvPr>
          <p:cNvSpPr txBox="1"/>
          <p:nvPr/>
        </p:nvSpPr>
        <p:spPr>
          <a:xfrm>
            <a:off x="2211576" y="1014916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异常图像生成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203DA1-6A48-9482-2AB3-E092A9C3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97" y="4739097"/>
            <a:ext cx="894658" cy="89465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A626B1B-B3AA-2DB8-BC91-3E8638C15C0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79555" y="5186426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2474CE0-1FAB-7E48-3D36-382F9D2F0B98}"/>
              </a:ext>
            </a:extLst>
          </p:cNvPr>
          <p:cNvSpPr txBox="1"/>
          <p:nvPr/>
        </p:nvSpPr>
        <p:spPr>
          <a:xfrm>
            <a:off x="2879555" y="4800482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sp>
        <p:nvSpPr>
          <p:cNvPr id="42" name="新月形 41">
            <a:extLst>
              <a:ext uri="{FF2B5EF4-FFF2-40B4-BE49-F238E27FC236}">
                <a16:creationId xmlns:a16="http://schemas.microsoft.com/office/drawing/2014/main" id="{CAD7908B-B936-6A95-A8CE-EB7A30C139DF}"/>
              </a:ext>
            </a:extLst>
          </p:cNvPr>
          <p:cNvSpPr/>
          <p:nvPr/>
        </p:nvSpPr>
        <p:spPr>
          <a:xfrm>
            <a:off x="2506781" y="5252969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59F7C87-7492-4076-0138-91FAE848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52" y="4739097"/>
            <a:ext cx="894658" cy="89465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EB5A90C-9F4C-561D-F8BA-69AC9335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79" y="4739097"/>
            <a:ext cx="894658" cy="894658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2205991-ECA2-4CDB-9C83-4DC0FB7C67C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8956237" y="5186426"/>
            <a:ext cx="222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BA693F3-FA08-7134-05EA-0EC75A693534}"/>
              </a:ext>
            </a:extLst>
          </p:cNvPr>
          <p:cNvSpPr txBox="1"/>
          <p:nvPr/>
        </p:nvSpPr>
        <p:spPr>
          <a:xfrm>
            <a:off x="8956238" y="4800482"/>
            <a:ext cx="254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F8E50BE8-9341-F853-F962-12407A74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534" y="4739097"/>
            <a:ext cx="894658" cy="894658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35DD1089-AF58-8AC2-38A9-DFCFF1C9836C}"/>
              </a:ext>
            </a:extLst>
          </p:cNvPr>
          <p:cNvSpPr txBox="1"/>
          <p:nvPr/>
        </p:nvSpPr>
        <p:spPr>
          <a:xfrm>
            <a:off x="5897644" y="5001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0990A39-08C8-02E0-AF73-BDEEFD915C5F}"/>
              </a:ext>
            </a:extLst>
          </p:cNvPr>
          <p:cNvSpPr txBox="1"/>
          <p:nvPr/>
        </p:nvSpPr>
        <p:spPr>
          <a:xfrm>
            <a:off x="11298381" y="49964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/>
              <p:nvPr/>
            </p:nvSpPr>
            <p:spPr>
              <a:xfrm>
                <a:off x="6845178" y="5633755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178" y="5633755"/>
                <a:ext cx="1140632" cy="276999"/>
              </a:xfrm>
              <a:prstGeom prst="rect">
                <a:avLst/>
              </a:prstGeom>
              <a:blipFill>
                <a:blip r:embed="rId3"/>
                <a:stretch>
                  <a:fillRect l="-2139" r="-160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/>
              <p:nvPr/>
            </p:nvSpPr>
            <p:spPr>
              <a:xfrm>
                <a:off x="2033326" y="5633755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326" y="5633755"/>
                <a:ext cx="672556" cy="302519"/>
              </a:xfrm>
              <a:prstGeom prst="rect">
                <a:avLst/>
              </a:prstGeom>
              <a:blipFill>
                <a:blip r:embed="rId4"/>
                <a:stretch>
                  <a:fillRect l="-3636" r="-3636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94989398-EFF3-1435-B5D4-A14B46A3072C}"/>
              </a:ext>
            </a:extLst>
          </p:cNvPr>
          <p:cNvSpPr txBox="1"/>
          <p:nvPr/>
        </p:nvSpPr>
        <p:spPr>
          <a:xfrm>
            <a:off x="347077" y="2552330"/>
            <a:ext cx="3483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重建正常图像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00ABF58-91D0-570A-025C-69CEF064ADD6}"/>
              </a:ext>
            </a:extLst>
          </p:cNvPr>
          <p:cNvSpPr txBox="1"/>
          <p:nvPr/>
        </p:nvSpPr>
        <p:spPr>
          <a:xfrm>
            <a:off x="294567" y="4765634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判别模块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/>
              <p:nvPr/>
            </p:nvSpPr>
            <p:spPr>
              <a:xfrm>
                <a:off x="8210210" y="5588481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210" y="5588481"/>
                <a:ext cx="672556" cy="302519"/>
              </a:xfrm>
              <a:prstGeom prst="rect">
                <a:avLst/>
              </a:prstGeom>
              <a:blipFill>
                <a:blip r:embed="rId5"/>
                <a:stretch>
                  <a:fillRect l="-3636" r="-3636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/>
              <p:nvPr/>
            </p:nvSpPr>
            <p:spPr>
              <a:xfrm>
                <a:off x="719021" y="5657414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21" y="5657414"/>
                <a:ext cx="1140632" cy="276999"/>
              </a:xfrm>
              <a:prstGeom prst="rect">
                <a:avLst/>
              </a:prstGeom>
              <a:blipFill>
                <a:blip r:embed="rId6"/>
                <a:stretch>
                  <a:fillRect l="-2139" r="-160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2522A110-BCB3-713F-F688-084CCCA4CFDE}"/>
              </a:ext>
            </a:extLst>
          </p:cNvPr>
          <p:cNvSpPr txBox="1"/>
          <p:nvPr/>
        </p:nvSpPr>
        <p:spPr>
          <a:xfrm>
            <a:off x="309594" y="934680"/>
            <a:ext cx="741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生成异常图像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454BBD3-EFF8-47D2-5D97-D933763F147B}"/>
                  </a:ext>
                </a:extLst>
              </p:cNvPr>
              <p:cNvSpPr txBox="1"/>
              <p:nvPr/>
            </p:nvSpPr>
            <p:spPr>
              <a:xfrm>
                <a:off x="148138" y="6173448"/>
                <a:ext cx="6101542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难点：难以保正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dirty="0" err="1" smtClean="0">
                            <a:latin typeface="Cambria Math" panose="02040503050406030204" pitchFamily="18" charset="0"/>
                          </a:rPr>
                          <m:t>reconstruction</m:t>
                        </m:r>
                      </m:sub>
                    </m:sSub>
                    <m:r>
                      <a:rPr lang="zh-CN" altLang="en-US" i="1" dirty="0" err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query</m:t>
                        </m:r>
                      </m:sub>
                    </m:sSub>
                    <m:r>
                      <a:rPr lang="zh-CN" altLang="en-US" i="1" dirty="0" err="1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正常区域完全一致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454BBD3-EFF8-47D2-5D97-D933763F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8" y="6173448"/>
                <a:ext cx="6101542" cy="394852"/>
              </a:xfrm>
              <a:prstGeom prst="rect">
                <a:avLst/>
              </a:prstGeom>
              <a:blipFill>
                <a:blip r:embed="rId7"/>
                <a:stretch>
                  <a:fillRect l="-799" t="-7813" r="-599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标题 1">
            <a:extLst>
              <a:ext uri="{FF2B5EF4-FFF2-40B4-BE49-F238E27FC236}">
                <a16:creationId xmlns:a16="http://schemas.microsoft.com/office/drawing/2014/main" id="{81613008-3EE9-0406-C937-361997E4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44"/>
            <a:ext cx="10515600" cy="70335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基于重建异常图像为正常图像的方法</a:t>
            </a:r>
          </a:p>
        </p:txBody>
      </p:sp>
    </p:spTree>
    <p:extLst>
      <p:ext uri="{BB962C8B-B14F-4D97-AF65-F5344CB8AC3E}">
        <p14:creationId xmlns:p14="http://schemas.microsoft.com/office/powerpoint/2010/main" val="3318650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423B8C2-FD3D-1974-3A44-7C35C3B23842}"/>
              </a:ext>
            </a:extLst>
          </p:cNvPr>
          <p:cNvSpPr/>
          <p:nvPr/>
        </p:nvSpPr>
        <p:spPr>
          <a:xfrm>
            <a:off x="473747" y="2027303"/>
            <a:ext cx="6076682" cy="1492531"/>
          </a:xfrm>
          <a:prstGeom prst="roundRect">
            <a:avLst>
              <a:gd name="adj" fmla="val 561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AD9099BF-C751-3045-4ACF-64866EB42D66}"/>
              </a:ext>
            </a:extLst>
          </p:cNvPr>
          <p:cNvSpPr/>
          <p:nvPr/>
        </p:nvSpPr>
        <p:spPr>
          <a:xfrm>
            <a:off x="473747" y="3904445"/>
            <a:ext cx="6076681" cy="1580971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0BBFA408-109D-A299-BEA7-3BC24F78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101" y="2285401"/>
            <a:ext cx="894658" cy="894658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CCB5D7BD-860B-06DF-E49B-664B435E9661}"/>
              </a:ext>
            </a:extLst>
          </p:cNvPr>
          <p:cNvSpPr txBox="1"/>
          <p:nvPr/>
        </p:nvSpPr>
        <p:spPr>
          <a:xfrm>
            <a:off x="7410620" y="1971536"/>
            <a:ext cx="4438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基于重建的方法：由三个模块构成：</a:t>
            </a:r>
            <a:endParaRPr lang="en-US" altLang="zh-CN" dirty="0"/>
          </a:p>
          <a:p>
            <a:r>
              <a:rPr lang="zh-CN" altLang="en-US" dirty="0"/>
              <a:t>合成模块：输入为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，输出为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判别模块：输入为测试图像和</a:t>
            </a:r>
            <a:r>
              <a:rPr lang="zh-CN" altLang="en-US" b="1" dirty="0"/>
              <a:t>重建图像</a:t>
            </a:r>
            <a:r>
              <a:rPr lang="zh-CN" altLang="en-US" dirty="0"/>
              <a:t>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6B04204-515D-E045-EE39-D79ABD937B33}"/>
              </a:ext>
            </a:extLst>
          </p:cNvPr>
          <p:cNvGrpSpPr/>
          <p:nvPr/>
        </p:nvGrpSpPr>
        <p:grpSpPr>
          <a:xfrm>
            <a:off x="1560761" y="2285401"/>
            <a:ext cx="4252749" cy="894658"/>
            <a:chOff x="1684576" y="3515383"/>
            <a:chExt cx="9917589" cy="2086380"/>
          </a:xfrm>
        </p:grpSpPr>
        <p:pic>
          <p:nvPicPr>
            <p:cNvPr id="132" name="图片 131">
              <a:extLst>
                <a:ext uri="{FF2B5EF4-FFF2-40B4-BE49-F238E27FC236}">
                  <a16:creationId xmlns:a16="http://schemas.microsoft.com/office/drawing/2014/main" id="{FAC2356A-CCD2-9B08-DA7E-6AEB6C14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133" name="星形: 五角 132">
              <a:extLst>
                <a:ext uri="{FF2B5EF4-FFF2-40B4-BE49-F238E27FC236}">
                  <a16:creationId xmlns:a16="http://schemas.microsoft.com/office/drawing/2014/main" id="{EDB46BF1-3B61-8FFE-F35A-D231378C923E}"/>
                </a:ext>
              </a:extLst>
            </p:cNvPr>
            <p:cNvSpPr/>
            <p:nvPr/>
          </p:nvSpPr>
          <p:spPr>
            <a:xfrm>
              <a:off x="11101422" y="4308200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DF0D7A4B-67D9-11B1-7DBE-1D0FA9CCFC37}"/>
              </a:ext>
            </a:extLst>
          </p:cNvPr>
          <p:cNvCxnSpPr>
            <a:cxnSpLocks/>
            <a:stCxn id="132" idx="3"/>
            <a:endCxn id="82" idx="1"/>
          </p:cNvCxnSpPr>
          <p:nvPr/>
        </p:nvCxnSpPr>
        <p:spPr>
          <a:xfrm>
            <a:off x="2455419" y="2732730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65A4E5F-95E9-B995-9BBB-4F84BD6CCAC3}"/>
              </a:ext>
            </a:extLst>
          </p:cNvPr>
          <p:cNvSpPr txBox="1"/>
          <p:nvPr/>
        </p:nvSpPr>
        <p:spPr>
          <a:xfrm>
            <a:off x="2455418" y="2302202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异常图像生成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G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8BA4D45E-8123-520E-3376-82398ADC0818}"/>
              </a:ext>
            </a:extLst>
          </p:cNvPr>
          <p:cNvCxnSpPr>
            <a:cxnSpLocks/>
            <a:endCxn id="157" idx="1"/>
          </p:cNvCxnSpPr>
          <p:nvPr/>
        </p:nvCxnSpPr>
        <p:spPr>
          <a:xfrm flipV="1">
            <a:off x="3254912" y="4650612"/>
            <a:ext cx="833248" cy="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7319264-4053-DC76-9B98-CD93AA20892B}"/>
              </a:ext>
            </a:extLst>
          </p:cNvPr>
          <p:cNvSpPr txBox="1"/>
          <p:nvPr/>
        </p:nvSpPr>
        <p:spPr>
          <a:xfrm>
            <a:off x="3254913" y="4650612"/>
            <a:ext cx="8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E6C307C4-5C4F-4F6F-F975-D669D0A6F8BD}"/>
                  </a:ext>
                </a:extLst>
              </p:cNvPr>
              <p:cNvSpPr txBox="1"/>
              <p:nvPr/>
            </p:nvSpPr>
            <p:spPr>
              <a:xfrm>
                <a:off x="1810426" y="5075322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E6C307C4-5C4F-4F6F-F975-D669D0A6F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426" y="5075322"/>
                <a:ext cx="672556" cy="302519"/>
              </a:xfrm>
              <a:prstGeom prst="rect">
                <a:avLst/>
              </a:prstGeom>
              <a:blipFill>
                <a:blip r:embed="rId3"/>
                <a:stretch>
                  <a:fillRect l="-3636" r="-3636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E324B8F4-6CAD-DDC9-A1C9-421095E3974A}"/>
              </a:ext>
            </a:extLst>
          </p:cNvPr>
          <p:cNvSpPr txBox="1"/>
          <p:nvPr/>
        </p:nvSpPr>
        <p:spPr>
          <a:xfrm>
            <a:off x="538408" y="4050873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分割模块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E886DC5-35B9-3976-8125-562801592D60}"/>
              </a:ext>
            </a:extLst>
          </p:cNvPr>
          <p:cNvSpPr txBox="1"/>
          <p:nvPr/>
        </p:nvSpPr>
        <p:spPr>
          <a:xfrm>
            <a:off x="553436" y="2221966"/>
            <a:ext cx="741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生成异常图像</a:t>
            </a:r>
          </a:p>
        </p:txBody>
      </p:sp>
      <p:sp>
        <p:nvSpPr>
          <p:cNvPr id="154" name="标题 1">
            <a:extLst>
              <a:ext uri="{FF2B5EF4-FFF2-40B4-BE49-F238E27FC236}">
                <a16:creationId xmlns:a16="http://schemas.microsoft.com/office/drawing/2014/main" id="{9BA9B54B-5715-E70E-322E-B85CB51A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47" y="226725"/>
            <a:ext cx="10515600" cy="70335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基于异常图像生成的方法</a:t>
            </a:r>
          </a:p>
        </p:txBody>
      </p:sp>
      <p:pic>
        <p:nvPicPr>
          <p:cNvPr id="155" name="Picture 4">
            <a:extLst>
              <a:ext uri="{FF2B5EF4-FFF2-40B4-BE49-F238E27FC236}">
                <a16:creationId xmlns:a16="http://schemas.microsoft.com/office/drawing/2014/main" id="{BC310EBF-2A54-4C6C-6FD1-6746B968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50" y="4205958"/>
            <a:ext cx="2107291" cy="9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新月形 138">
            <a:extLst>
              <a:ext uri="{FF2B5EF4-FFF2-40B4-BE49-F238E27FC236}">
                <a16:creationId xmlns:a16="http://schemas.microsoft.com/office/drawing/2014/main" id="{AF116997-BA3D-F309-A7CF-C3EBD548C4DD}"/>
              </a:ext>
            </a:extLst>
          </p:cNvPr>
          <p:cNvSpPr/>
          <p:nvPr/>
        </p:nvSpPr>
        <p:spPr>
          <a:xfrm>
            <a:off x="2049134" y="4526532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7DD734A-90A0-8A62-E9A8-B077F2D62E65}"/>
              </a:ext>
            </a:extLst>
          </p:cNvPr>
          <p:cNvGrpSpPr/>
          <p:nvPr/>
        </p:nvGrpSpPr>
        <p:grpSpPr>
          <a:xfrm>
            <a:off x="4088160" y="4200419"/>
            <a:ext cx="2107291" cy="900386"/>
            <a:chOff x="6240791" y="5333968"/>
            <a:chExt cx="2107291" cy="900386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106A301F-EDA4-788F-0764-3E2F068B922E}"/>
                </a:ext>
              </a:extLst>
            </p:cNvPr>
            <p:cNvSpPr/>
            <p:nvPr/>
          </p:nvSpPr>
          <p:spPr>
            <a:xfrm>
              <a:off x="6240791" y="5333968"/>
              <a:ext cx="2107291" cy="90038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新月形 157">
              <a:extLst>
                <a:ext uri="{FF2B5EF4-FFF2-40B4-BE49-F238E27FC236}">
                  <a16:creationId xmlns:a16="http://schemas.microsoft.com/office/drawing/2014/main" id="{D5C35390-B0EF-FD48-67F1-4E3C08CCE288}"/>
                </a:ext>
              </a:extLst>
            </p:cNvPr>
            <p:cNvSpPr/>
            <p:nvPr/>
          </p:nvSpPr>
          <p:spPr>
            <a:xfrm>
              <a:off x="7116632" y="5589021"/>
              <a:ext cx="97570" cy="195140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5BCEA7-09C0-1B92-1157-FF6B7140BCE3}"/>
              </a:ext>
            </a:extLst>
          </p:cNvPr>
          <p:cNvSpPr/>
          <p:nvPr/>
        </p:nvSpPr>
        <p:spPr>
          <a:xfrm>
            <a:off x="6903122" y="3904445"/>
            <a:ext cx="5012653" cy="1580971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7BB4463-D843-5B22-5258-53980AF98D2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684287" y="4650612"/>
            <a:ext cx="833249" cy="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415AF54-AB30-1E19-C984-84607CD7F63B}"/>
              </a:ext>
            </a:extLst>
          </p:cNvPr>
          <p:cNvSpPr txBox="1"/>
          <p:nvPr/>
        </p:nvSpPr>
        <p:spPr>
          <a:xfrm>
            <a:off x="9684288" y="4650612"/>
            <a:ext cx="8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分类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448103C-6A89-A2CE-5DF6-F4FAD7E560DA}"/>
                  </a:ext>
                </a:extLst>
              </p:cNvPr>
              <p:cNvSpPr txBox="1"/>
              <p:nvPr/>
            </p:nvSpPr>
            <p:spPr>
              <a:xfrm>
                <a:off x="8239801" y="5075322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448103C-6A89-A2CE-5DF6-F4FAD7E56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801" y="5075322"/>
                <a:ext cx="672556" cy="302519"/>
              </a:xfrm>
              <a:prstGeom prst="rect">
                <a:avLst/>
              </a:prstGeom>
              <a:blipFill>
                <a:blip r:embed="rId5"/>
                <a:stretch>
                  <a:fillRect l="-3636" r="-3636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E0CDD000-2988-9B46-FAE2-BF0FA781F71A}"/>
              </a:ext>
            </a:extLst>
          </p:cNvPr>
          <p:cNvSpPr txBox="1"/>
          <p:nvPr/>
        </p:nvSpPr>
        <p:spPr>
          <a:xfrm>
            <a:off x="6967783" y="4050873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分类模块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164FCE0-B5ED-3B89-6C52-23620AD4C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225" y="4205958"/>
            <a:ext cx="2107291" cy="9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新月形 11">
            <a:extLst>
              <a:ext uri="{FF2B5EF4-FFF2-40B4-BE49-F238E27FC236}">
                <a16:creationId xmlns:a16="http://schemas.microsoft.com/office/drawing/2014/main" id="{1A485114-6CD2-C5B9-EB82-4E7339D2CA3C}"/>
              </a:ext>
            </a:extLst>
          </p:cNvPr>
          <p:cNvSpPr/>
          <p:nvPr/>
        </p:nvSpPr>
        <p:spPr>
          <a:xfrm>
            <a:off x="8478509" y="4526532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922E30-299B-70DC-B854-903BBB71EB04}"/>
              </a:ext>
            </a:extLst>
          </p:cNvPr>
          <p:cNvSpPr/>
          <p:nvPr/>
        </p:nvSpPr>
        <p:spPr>
          <a:xfrm>
            <a:off x="10517536" y="4200419"/>
            <a:ext cx="1108210" cy="9003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有异常</a:t>
            </a:r>
            <a:r>
              <a:rPr lang="en-US" altLang="zh-CN" dirty="0"/>
              <a:t>/</a:t>
            </a:r>
            <a:r>
              <a:rPr lang="zh-CN" altLang="en-US" dirty="0"/>
              <a:t>无异常</a:t>
            </a:r>
          </a:p>
        </p:txBody>
      </p:sp>
    </p:spTree>
    <p:extLst>
      <p:ext uri="{BB962C8B-B14F-4D97-AF65-F5344CB8AC3E}">
        <p14:creationId xmlns:p14="http://schemas.microsoft.com/office/powerpoint/2010/main" val="773976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013E5-77D5-1A27-FF2F-025CDD0D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6ED9E-512B-627E-3194-0BDC26DA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实验室实验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构建模拟数据集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利用模拟数据集进行实验，验证算法的识别精度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已有算法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Memory Bank</a:t>
            </a:r>
            <a:r>
              <a:rPr lang="zh-CN" altLang="en-US" dirty="0"/>
              <a:t>的异常检测</a:t>
            </a:r>
          </a:p>
          <a:p>
            <a:pPr lvl="3">
              <a:lnSpc>
                <a:spcPct val="120000"/>
              </a:lnSpc>
            </a:pPr>
            <a:r>
              <a:rPr lang="zh-CN" altLang="en-US" dirty="0"/>
              <a:t>基于重构的异常检测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基于师生模型的异常检测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自研算法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 err="1"/>
              <a:t>StableDiffusion</a:t>
            </a:r>
            <a:r>
              <a:rPr lang="en-US" altLang="zh-CN" dirty="0"/>
              <a:t>/VQGAN</a:t>
            </a:r>
            <a:r>
              <a:rPr lang="zh-CN" altLang="en-US" dirty="0"/>
              <a:t>异常图像合成的方案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现场实验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在实际应用场景 </a:t>
            </a:r>
            <a:r>
              <a:rPr lang="en-US" altLang="zh-CN" dirty="0"/>
              <a:t>(</a:t>
            </a:r>
            <a:r>
              <a:rPr lang="zh-CN" altLang="en-US" dirty="0"/>
              <a:t>例如停车场、检查站等</a:t>
            </a:r>
            <a:r>
              <a:rPr lang="en-US" altLang="zh-CN" dirty="0"/>
              <a:t>) </a:t>
            </a:r>
            <a:r>
              <a:rPr lang="zh-CN" altLang="en-US" dirty="0"/>
              <a:t>进行实验，测试产品的实际性能。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验证传感器的成像效果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验证算法的识别精度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收集真实数据，优化算法，提高检测精度和可靠性。</a:t>
            </a:r>
          </a:p>
        </p:txBody>
      </p:sp>
    </p:spTree>
    <p:extLst>
      <p:ext uri="{BB962C8B-B14F-4D97-AF65-F5344CB8AC3E}">
        <p14:creationId xmlns:p14="http://schemas.microsoft.com/office/powerpoint/2010/main" val="3161820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21AC-24A6-2217-AC5D-95931E9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三、产品详细设计</a:t>
            </a:r>
          </a:p>
        </p:txBody>
      </p:sp>
    </p:spTree>
    <p:extLst>
      <p:ext uri="{BB962C8B-B14F-4D97-AF65-F5344CB8AC3E}">
        <p14:creationId xmlns:p14="http://schemas.microsoft.com/office/powerpoint/2010/main" val="122687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53EFD-ACFC-801B-C3C3-BD733C95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FF7EF-BA8F-380C-6311-8BCDAAB9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硬件组成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传感器：光学传感器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工作站：负责图像处理、特征提取、识别等计算任务。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显示器</a:t>
            </a:r>
            <a:r>
              <a:rPr lang="en-US" altLang="zh-CN" dirty="0"/>
              <a:t>: </a:t>
            </a:r>
            <a:r>
              <a:rPr lang="zh-CN" altLang="en-US" dirty="0"/>
              <a:t>显示车底图像、检测结果和报警信息。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存储设备</a:t>
            </a:r>
            <a:r>
              <a:rPr lang="en-US" altLang="zh-CN" dirty="0"/>
              <a:t>: </a:t>
            </a:r>
            <a:r>
              <a:rPr lang="zh-CN" altLang="en-US" dirty="0"/>
              <a:t>硬盘或固态硬盘，用于存储数据。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网络设备</a:t>
            </a:r>
            <a:r>
              <a:rPr lang="en-US" altLang="zh-CN" dirty="0"/>
              <a:t>: </a:t>
            </a:r>
            <a:r>
              <a:rPr lang="zh-CN" altLang="en-US" dirty="0"/>
              <a:t>交换机、路由器等，用于连接系统各个模块和与其他系统进行通信。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软件组成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操作系统</a:t>
            </a:r>
            <a:r>
              <a:rPr lang="en-US" altLang="zh-CN" dirty="0"/>
              <a:t>: Ubuntu </a:t>
            </a:r>
            <a:r>
              <a:rPr lang="zh-CN" altLang="en-US" dirty="0"/>
              <a:t>操作系统。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深度学习框架：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控制软件</a:t>
            </a:r>
            <a:r>
              <a:rPr lang="en-US" altLang="zh-CN" dirty="0"/>
              <a:t>: </a:t>
            </a:r>
            <a:r>
              <a:rPr lang="zh-CN" altLang="en-US" dirty="0"/>
              <a:t>用于控制系统运行，例如启动扫描、设置参数等。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显示软件</a:t>
            </a:r>
            <a:r>
              <a:rPr lang="en-US" altLang="zh-CN" dirty="0"/>
              <a:t>: </a:t>
            </a:r>
            <a:r>
              <a:rPr lang="zh-CN" altLang="en-US" dirty="0"/>
              <a:t>用于显示车底图像、检测结果和报警信息。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车底爆炸物检测算法：基于深度学习的异常检测算法。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数据库软件：用于存储和管理数据。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415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B4529-2657-195C-52E4-CECBC18D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234B8-3C53-40C3-30A0-6079D095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电路设计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图像采集电路</a:t>
            </a:r>
            <a:r>
              <a:rPr lang="en-US" altLang="zh-CN" dirty="0"/>
              <a:t>: </a:t>
            </a:r>
            <a:r>
              <a:rPr lang="zh-CN" altLang="en-US" dirty="0"/>
              <a:t>将传感器输出的模拟信号转换为数字信号，并进行放大、滤波等处理，以便后续进行图像处理。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通信电路</a:t>
            </a:r>
            <a:r>
              <a:rPr lang="en-US" altLang="zh-CN" dirty="0"/>
              <a:t>: </a:t>
            </a:r>
            <a:r>
              <a:rPr lang="zh-CN" altLang="en-US" dirty="0"/>
              <a:t>实现各个模块之间的通信，以及与其他系统的通信，例如 </a:t>
            </a:r>
            <a:r>
              <a:rPr lang="en-US" altLang="zh-CN" dirty="0"/>
              <a:t>Ethernet</a:t>
            </a:r>
            <a:r>
              <a:rPr lang="zh-CN" altLang="en-US" dirty="0"/>
              <a:t>、</a:t>
            </a:r>
            <a:r>
              <a:rPr lang="en-US" altLang="zh-CN" dirty="0"/>
              <a:t>USB</a:t>
            </a:r>
            <a:r>
              <a:rPr lang="zh-CN" altLang="en-US" dirty="0"/>
              <a:t>、</a:t>
            </a:r>
            <a:r>
              <a:rPr lang="en-US" altLang="zh-CN" dirty="0"/>
              <a:t>RS-485 </a:t>
            </a:r>
            <a:r>
              <a:rPr lang="zh-CN" altLang="en-US" dirty="0"/>
              <a:t>等接口。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电源电路</a:t>
            </a:r>
            <a:r>
              <a:rPr lang="en-US" altLang="zh-CN" dirty="0"/>
              <a:t>: </a:t>
            </a:r>
            <a:r>
              <a:rPr lang="zh-CN" altLang="en-US" dirty="0"/>
              <a:t>为各个模块提供稳定的电源，例如 </a:t>
            </a:r>
            <a:r>
              <a:rPr lang="en-US" altLang="zh-CN" dirty="0"/>
              <a:t>AC-DC </a:t>
            </a:r>
            <a:r>
              <a:rPr lang="zh-CN" altLang="en-US" dirty="0"/>
              <a:t>转换电路、</a:t>
            </a:r>
            <a:r>
              <a:rPr lang="en-US" altLang="zh-CN" dirty="0"/>
              <a:t>DC-DC </a:t>
            </a:r>
            <a:r>
              <a:rPr lang="zh-CN" altLang="en-US" dirty="0"/>
              <a:t>转换电路等。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机械设计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传感器安装结构</a:t>
            </a:r>
            <a:r>
              <a:rPr lang="en-US" altLang="zh-CN" dirty="0"/>
              <a:t>: </a:t>
            </a:r>
            <a:r>
              <a:rPr lang="zh-CN" altLang="en-US" dirty="0"/>
              <a:t>设计传感器安装结构，确保传感器稳定可靠地安装在车底扫描平台上。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车底扫描平台</a:t>
            </a:r>
            <a:r>
              <a:rPr lang="en-US" altLang="zh-CN" dirty="0"/>
              <a:t>: </a:t>
            </a:r>
            <a:r>
              <a:rPr lang="zh-CN" altLang="en-US" dirty="0"/>
              <a:t>设计车底扫描平台，确保平台能够平稳地放置，并使传感器扫描到车底的各个位置。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结构设计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整体结构</a:t>
            </a:r>
            <a:r>
              <a:rPr lang="en-US" altLang="zh-CN" dirty="0"/>
              <a:t>: </a:t>
            </a:r>
            <a:r>
              <a:rPr lang="zh-CN" altLang="en-US" dirty="0"/>
              <a:t>设计产品的整体结构，确保产品易于安装和维护。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布线设计</a:t>
            </a:r>
            <a:r>
              <a:rPr lang="en-US" altLang="zh-CN" dirty="0"/>
              <a:t>: </a:t>
            </a:r>
            <a:r>
              <a:rPr lang="zh-CN" altLang="en-US" dirty="0"/>
              <a:t>合理布线，避免电磁干扰，确保信号传输的稳定性。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元器件选择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传感器</a:t>
            </a:r>
            <a:r>
              <a:rPr lang="en-US" altLang="zh-CN" dirty="0"/>
              <a:t>: </a:t>
            </a:r>
            <a:r>
              <a:rPr lang="zh-CN" altLang="en-US" dirty="0"/>
              <a:t>选择性能稳定、可靠性高的传感器。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工作站：选择计算性能强、稳定性强的工作站。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其他元器件：选择符合工业级标准的元器件，例如电源模块、连接器、线缆等，确保产品的可靠性和安全性。</a:t>
            </a:r>
          </a:p>
        </p:txBody>
      </p:sp>
    </p:spTree>
    <p:extLst>
      <p:ext uri="{BB962C8B-B14F-4D97-AF65-F5344CB8AC3E}">
        <p14:creationId xmlns:p14="http://schemas.microsoft.com/office/powerpoint/2010/main" val="502316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1FFC9-7C75-2BB3-BCAB-651EA6F3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A6101-69EE-F479-E1B6-8A20CEFC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软件架构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数据采集层</a:t>
            </a:r>
            <a:r>
              <a:rPr lang="en-US" altLang="zh-CN" dirty="0"/>
              <a:t>: </a:t>
            </a:r>
            <a:r>
              <a:rPr lang="zh-CN" altLang="en-US" dirty="0"/>
              <a:t>负责从传感器模块采集图像数据，并进行预处理，例如图像校正、图像拼接等。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异常检测层</a:t>
            </a:r>
            <a:r>
              <a:rPr lang="en-US" altLang="zh-CN" dirty="0"/>
              <a:t>: </a:t>
            </a:r>
            <a:r>
              <a:rPr lang="zh-CN" altLang="en-US" dirty="0"/>
              <a:t>利用深度学习算法，判断图像中是否包含异常目标。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控制层</a:t>
            </a:r>
            <a:r>
              <a:rPr lang="en-US" altLang="zh-CN" dirty="0"/>
              <a:t>: </a:t>
            </a:r>
            <a:r>
              <a:rPr lang="zh-CN" altLang="en-US" dirty="0"/>
              <a:t>负责控制系统运行，例如启动扫描、设置参数等。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用户界面层</a:t>
            </a:r>
            <a:r>
              <a:rPr lang="en-US" altLang="zh-CN" dirty="0"/>
              <a:t>: </a:t>
            </a:r>
            <a:r>
              <a:rPr lang="zh-CN" altLang="en-US" dirty="0"/>
              <a:t>显示车底图像、识别结果和报警信息，并提供用户交互功能。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软件测试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单元测试</a:t>
            </a:r>
            <a:r>
              <a:rPr lang="en-US" altLang="zh-CN" dirty="0"/>
              <a:t>: </a:t>
            </a:r>
            <a:r>
              <a:rPr lang="zh-CN" altLang="en-US" dirty="0"/>
              <a:t>对每个模块进行单独测试，确保模块功能的正确性。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集成测试</a:t>
            </a:r>
            <a:r>
              <a:rPr lang="en-US" altLang="zh-CN" dirty="0"/>
              <a:t>: </a:t>
            </a:r>
            <a:r>
              <a:rPr lang="zh-CN" altLang="en-US" dirty="0"/>
              <a:t>将各个模块集成在一起进行测试，确保系统功能的完整性和正确性。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系统测试</a:t>
            </a:r>
            <a:r>
              <a:rPr lang="en-US" altLang="zh-CN" dirty="0"/>
              <a:t>: </a:t>
            </a:r>
            <a:r>
              <a:rPr lang="zh-CN" altLang="en-US" dirty="0"/>
              <a:t>在模拟环境或真实环境中进行测试，测试系统的性能和可靠性。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15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1FF4D0-B245-26BF-DD5B-278B85C6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815"/>
            <a:ext cx="12192000" cy="51351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59BA27-F0BC-2527-AC58-95F242922284}"/>
              </a:ext>
            </a:extLst>
          </p:cNvPr>
          <p:cNvSpPr txBox="1"/>
          <p:nvPr/>
        </p:nvSpPr>
        <p:spPr>
          <a:xfrm>
            <a:off x="4567376" y="63572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甘特图（李振邦）</a:t>
            </a: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377F14FA-1B19-6C7C-6AFF-64586C83469B}"/>
              </a:ext>
            </a:extLst>
          </p:cNvPr>
          <p:cNvSpPr/>
          <p:nvPr/>
        </p:nvSpPr>
        <p:spPr>
          <a:xfrm rot="5400000">
            <a:off x="1690651" y="3805245"/>
            <a:ext cx="369333" cy="3564564"/>
          </a:xfrm>
          <a:prstGeom prst="rightBrace">
            <a:avLst>
              <a:gd name="adj1" fmla="val 10118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CCAA15-3012-92B5-A44A-295107981A4C}"/>
              </a:ext>
            </a:extLst>
          </p:cNvPr>
          <p:cNvSpPr txBox="1"/>
          <p:nvPr/>
        </p:nvSpPr>
        <p:spPr>
          <a:xfrm>
            <a:off x="93035" y="5801887"/>
            <a:ext cx="35645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第二季度</a:t>
            </a:r>
            <a:endParaRPr lang="en-US" altLang="zh-CN" b="1" dirty="0"/>
          </a:p>
          <a:p>
            <a:pPr algn="ctr"/>
            <a:r>
              <a:rPr lang="zh-CN" altLang="en-US" sz="1600" dirty="0"/>
              <a:t>算法调研</a:t>
            </a:r>
            <a:endParaRPr lang="en-US" altLang="zh-CN" sz="1600" dirty="0"/>
          </a:p>
          <a:p>
            <a:pPr algn="ctr"/>
            <a:r>
              <a:rPr lang="zh-CN" altLang="en-US" sz="1600" dirty="0"/>
              <a:t>可疑物进度指标达到任务书要求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2D05F92C-E9BB-8E6B-AAF4-2920FC5F1E78}"/>
              </a:ext>
            </a:extLst>
          </p:cNvPr>
          <p:cNvSpPr/>
          <p:nvPr/>
        </p:nvSpPr>
        <p:spPr>
          <a:xfrm rot="5400000">
            <a:off x="5285636" y="3774828"/>
            <a:ext cx="369333" cy="3625400"/>
          </a:xfrm>
          <a:prstGeom prst="rightBrace">
            <a:avLst>
              <a:gd name="adj1" fmla="val 10118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1C808D-378E-5D5D-80CE-188313D54BC6}"/>
              </a:ext>
            </a:extLst>
          </p:cNvPr>
          <p:cNvSpPr txBox="1"/>
          <p:nvPr/>
        </p:nvSpPr>
        <p:spPr>
          <a:xfrm>
            <a:off x="7283004" y="3616693"/>
            <a:ext cx="3625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第四季度</a:t>
            </a:r>
            <a:endParaRPr lang="en-US" altLang="zh-CN" b="1" dirty="0"/>
          </a:p>
          <a:p>
            <a:pPr algn="ctr"/>
            <a:r>
              <a:rPr lang="zh-CN" altLang="en-US" sz="1600" dirty="0"/>
              <a:t>真实环境验证算法有效性</a:t>
            </a:r>
            <a:br>
              <a:rPr lang="en-US" altLang="zh-CN" sz="1600" dirty="0"/>
            </a:br>
            <a:r>
              <a:rPr lang="zh-CN" altLang="en-US" sz="1600" dirty="0"/>
              <a:t>算法改进与优化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D5977163-A153-965A-D783-327C3706128E}"/>
              </a:ext>
            </a:extLst>
          </p:cNvPr>
          <p:cNvSpPr/>
          <p:nvPr/>
        </p:nvSpPr>
        <p:spPr>
          <a:xfrm rot="16200000">
            <a:off x="8911037" y="2861408"/>
            <a:ext cx="369333" cy="3625400"/>
          </a:xfrm>
          <a:prstGeom prst="rightBrace">
            <a:avLst>
              <a:gd name="adj1" fmla="val 10118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6C7B8-1B38-8C6A-CEE0-BE0BE78E48D9}"/>
              </a:ext>
            </a:extLst>
          </p:cNvPr>
          <p:cNvSpPr txBox="1"/>
          <p:nvPr/>
        </p:nvSpPr>
        <p:spPr>
          <a:xfrm>
            <a:off x="3657601" y="5801887"/>
            <a:ext cx="36254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第三季度</a:t>
            </a:r>
            <a:endParaRPr lang="en-US" altLang="zh-CN" b="1" dirty="0"/>
          </a:p>
          <a:p>
            <a:pPr algn="ctr"/>
            <a:r>
              <a:rPr lang="zh-CN" altLang="en-US" sz="1600" dirty="0"/>
              <a:t>实现自研算法</a:t>
            </a:r>
            <a:br>
              <a:rPr lang="en-US" altLang="zh-CN" sz="1600" dirty="0"/>
            </a:br>
            <a:r>
              <a:rPr lang="zh-CN" altLang="en-US" sz="1600" dirty="0"/>
              <a:t>撰写技术报告</a:t>
            </a:r>
          </a:p>
        </p:txBody>
      </p:sp>
    </p:spTree>
    <p:extLst>
      <p:ext uri="{BB962C8B-B14F-4D97-AF65-F5344CB8AC3E}">
        <p14:creationId xmlns:p14="http://schemas.microsoft.com/office/powerpoint/2010/main" val="2206540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21AC-24A6-2217-AC5D-95931E9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四、产品原型制作和测试</a:t>
            </a:r>
          </a:p>
        </p:txBody>
      </p:sp>
    </p:spTree>
    <p:extLst>
      <p:ext uri="{BB962C8B-B14F-4D97-AF65-F5344CB8AC3E}">
        <p14:creationId xmlns:p14="http://schemas.microsoft.com/office/powerpoint/2010/main" val="3078581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B1385-73E4-4D2F-5FC0-DB44EF3E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制作产品原型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4C104-9DCE-67B8-6EB9-6F51769C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准备工作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物料准备</a:t>
            </a:r>
            <a:r>
              <a:rPr lang="en-US" altLang="zh-CN" dirty="0"/>
              <a:t>: </a:t>
            </a:r>
            <a:r>
              <a:rPr lang="zh-CN" altLang="en-US" dirty="0"/>
              <a:t>确保所有所需的硬件元器件、工具和软件都已经准备齐全。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工作环境</a:t>
            </a:r>
            <a:r>
              <a:rPr lang="en-US" altLang="zh-CN" dirty="0"/>
              <a:t>: </a:t>
            </a:r>
            <a:r>
              <a:rPr lang="zh-CN" altLang="en-US" dirty="0"/>
              <a:t>准备好安全的装配和调试环境。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硬件组装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扫描装置安装</a:t>
            </a:r>
            <a:r>
              <a:rPr lang="en-US" altLang="zh-CN" dirty="0"/>
              <a:t>: </a:t>
            </a:r>
            <a:r>
              <a:rPr lang="zh-CN" altLang="en-US" dirty="0"/>
              <a:t>根据设计方案，将扫描装置安装到适当位置，并确保安装牢固可靠。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模块组装</a:t>
            </a:r>
            <a:r>
              <a:rPr lang="en-US" altLang="zh-CN" dirty="0"/>
              <a:t>: </a:t>
            </a:r>
            <a:r>
              <a:rPr lang="zh-CN" altLang="en-US" dirty="0"/>
              <a:t>将各个模块 </a:t>
            </a:r>
            <a:r>
              <a:rPr lang="en-US" altLang="zh-CN" dirty="0"/>
              <a:t>(</a:t>
            </a:r>
            <a:r>
              <a:rPr lang="zh-CN" altLang="en-US" dirty="0"/>
              <a:t>例如扫描装置、工作站、显示器等</a:t>
            </a:r>
            <a:r>
              <a:rPr lang="en-US" altLang="zh-CN" dirty="0"/>
              <a:t>) </a:t>
            </a:r>
            <a:r>
              <a:rPr lang="zh-CN" altLang="en-US" dirty="0"/>
              <a:t>组装在一起，并连接好所有线缆。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软件调试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软件安装</a:t>
            </a:r>
            <a:r>
              <a:rPr lang="en-US" altLang="zh-CN" dirty="0"/>
              <a:t>: </a:t>
            </a:r>
            <a:r>
              <a:rPr lang="zh-CN" altLang="en-US" dirty="0"/>
              <a:t>将操作系统、驱动程序、深度学习框架、异常检测算法等软件安装到工作站上。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集成测试</a:t>
            </a:r>
            <a:r>
              <a:rPr lang="en-US" altLang="zh-CN" dirty="0"/>
              <a:t>: </a:t>
            </a:r>
            <a:r>
              <a:rPr lang="zh-CN" altLang="en-US" dirty="0"/>
              <a:t>将各个软件模块集成在一起进行测试，确保系统功能的完整性和正确性。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2846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90581-C945-E21A-767D-FAD7BD29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功能与性能测试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62995-6F54-577C-A114-0088355D8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传感器模块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数据采集功能</a:t>
            </a:r>
            <a:r>
              <a:rPr lang="en-US" altLang="zh-CN" sz="1800" dirty="0"/>
              <a:t>: </a:t>
            </a:r>
            <a:r>
              <a:rPr lang="zh-CN" altLang="en-US" sz="1800" dirty="0"/>
              <a:t>测试传感器是否能够正常采集车底图像，并检查扫描速度和图像质量是否满足要求 </a:t>
            </a:r>
            <a:r>
              <a:rPr lang="en-US" altLang="zh-CN" sz="1800" dirty="0"/>
              <a:t>(</a:t>
            </a:r>
            <a:r>
              <a:rPr lang="zh-CN" altLang="en-US" sz="1800" dirty="0"/>
              <a:t>例如分辨率、清晰度、扫描宽度等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抗干扰能力</a:t>
            </a:r>
            <a:r>
              <a:rPr lang="en-US" altLang="zh-CN" sz="1800" dirty="0"/>
              <a:t>: </a:t>
            </a:r>
            <a:r>
              <a:rPr lang="zh-CN" altLang="en-US" sz="1800" dirty="0"/>
              <a:t>测试传感器在不同环境条件 </a:t>
            </a:r>
            <a:r>
              <a:rPr lang="en-US" altLang="zh-CN" sz="1800" dirty="0"/>
              <a:t>(</a:t>
            </a:r>
            <a:r>
              <a:rPr lang="zh-CN" altLang="en-US" sz="1800" dirty="0"/>
              <a:t>例如光照、温度、湿度、电磁干扰等</a:t>
            </a:r>
            <a:r>
              <a:rPr lang="en-US" altLang="zh-CN" sz="1800" dirty="0"/>
              <a:t>) </a:t>
            </a:r>
            <a:r>
              <a:rPr lang="zh-CN" altLang="en-US" sz="1800" dirty="0"/>
              <a:t>下的性能和稳定性。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异常检测模块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识别速度</a:t>
            </a:r>
            <a:r>
              <a:rPr lang="en-US" altLang="zh-CN" sz="1800" dirty="0"/>
              <a:t>: </a:t>
            </a:r>
            <a:r>
              <a:rPr lang="zh-CN" altLang="en-US" sz="1800" dirty="0"/>
              <a:t>测试异常检测算法的运行速度，确保满足要求。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误报率和漏报率</a:t>
            </a:r>
            <a:r>
              <a:rPr lang="en-US" altLang="zh-CN" sz="1800" dirty="0"/>
              <a:t>: </a:t>
            </a:r>
            <a:r>
              <a:rPr lang="zh-CN" altLang="en-US" sz="1800" dirty="0"/>
              <a:t>测试异常检测算法的误报率和漏报率，确保算法的可靠性。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控制和显示模块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控制功能</a:t>
            </a:r>
            <a:r>
              <a:rPr lang="en-US" altLang="zh-CN" sz="1800" dirty="0"/>
              <a:t>: </a:t>
            </a:r>
            <a:r>
              <a:rPr lang="zh-CN" altLang="en-US" sz="1800" dirty="0"/>
              <a:t>测试控制模块是否能够正常控制各个模块的运行，例如启动扫描、停止扫描、设置参数等。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显示功能</a:t>
            </a:r>
            <a:r>
              <a:rPr lang="en-US" altLang="zh-CN" sz="1800" dirty="0"/>
              <a:t>: </a:t>
            </a:r>
            <a:r>
              <a:rPr lang="zh-CN" altLang="en-US" sz="1800" dirty="0"/>
              <a:t>测试显示模块是否能够清晰地显示车底图像、检测结果和报警信息。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数据存储模块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数据存储功能</a:t>
            </a:r>
            <a:r>
              <a:rPr lang="en-US" altLang="zh-CN" sz="1800" dirty="0"/>
              <a:t>: </a:t>
            </a:r>
            <a:r>
              <a:rPr lang="zh-CN" altLang="en-US" sz="1800" dirty="0"/>
              <a:t>测试数据存储模块是否能够正常存储车底图像数据。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75413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93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25B41-3B6A-5C8F-4778-C62B4CAD8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恳请各位领导</a:t>
            </a:r>
            <a:br>
              <a:rPr lang="en-US" altLang="zh-CN"/>
            </a:br>
            <a:r>
              <a:rPr lang="zh-CN" altLang="en-US"/>
              <a:t>批评</a:t>
            </a:r>
            <a:r>
              <a:rPr lang="zh-CN" altLang="en-US" dirty="0"/>
              <a:t>指正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01743-386E-28AF-B4FD-C4A321538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740"/>
            <a:ext cx="9144000" cy="924059"/>
          </a:xfrm>
        </p:spPr>
        <p:txBody>
          <a:bodyPr/>
          <a:lstStyle/>
          <a:p>
            <a:r>
              <a:rPr lang="zh-CN" altLang="en-US" dirty="0"/>
              <a:t>车底爆炸物检测装置</a:t>
            </a:r>
            <a:br>
              <a:rPr lang="zh-CN" altLang="en-US" dirty="0"/>
            </a:br>
            <a:r>
              <a:rPr lang="zh-CN" altLang="en-US" dirty="0"/>
              <a:t>产品立项报告</a:t>
            </a:r>
          </a:p>
        </p:txBody>
      </p:sp>
    </p:spTree>
    <p:extLst>
      <p:ext uri="{BB962C8B-B14F-4D97-AF65-F5344CB8AC3E}">
        <p14:creationId xmlns:p14="http://schemas.microsoft.com/office/powerpoint/2010/main" val="266910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94BE76-750D-88C0-EA9E-B9BE38F5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481137"/>
            <a:ext cx="6429375" cy="3895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5885AB-B356-C691-EE8D-5D48C2D5150F}"/>
              </a:ext>
            </a:extLst>
          </p:cNvPr>
          <p:cNvSpPr txBox="1"/>
          <p:nvPr/>
        </p:nvSpPr>
        <p:spPr>
          <a:xfrm>
            <a:off x="3849230" y="61830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甘特图（软件开发工程师）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0A7E110D-7E0A-FC51-106D-CA05482867D3}"/>
              </a:ext>
            </a:extLst>
          </p:cNvPr>
          <p:cNvSpPr/>
          <p:nvPr/>
        </p:nvSpPr>
        <p:spPr>
          <a:xfrm rot="5400000">
            <a:off x="5911333" y="2566021"/>
            <a:ext cx="369333" cy="6429376"/>
          </a:xfrm>
          <a:prstGeom prst="rightBrace">
            <a:avLst>
              <a:gd name="adj1" fmla="val 16395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62CA1F-9709-2211-D067-821A59C58514}"/>
              </a:ext>
            </a:extLst>
          </p:cNvPr>
          <p:cNvSpPr txBox="1"/>
          <p:nvPr/>
        </p:nvSpPr>
        <p:spPr>
          <a:xfrm>
            <a:off x="5490705" y="59845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第三季度</a:t>
            </a:r>
          </a:p>
        </p:txBody>
      </p:sp>
    </p:spTree>
    <p:extLst>
      <p:ext uri="{BB962C8B-B14F-4D97-AF65-F5344CB8AC3E}">
        <p14:creationId xmlns:p14="http://schemas.microsoft.com/office/powerpoint/2010/main" val="421790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BAE4CE-4E75-C622-84CC-35B52759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29" y="0"/>
            <a:ext cx="7014541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84B379-4287-8C37-4335-53DA12376CE9}"/>
              </a:ext>
            </a:extLst>
          </p:cNvPr>
          <p:cNvSpPr txBox="1"/>
          <p:nvPr/>
        </p:nvSpPr>
        <p:spPr>
          <a:xfrm>
            <a:off x="1004241" y="2158891"/>
            <a:ext cx="615553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/>
              <a:t>整体任务列表</a:t>
            </a:r>
          </a:p>
        </p:txBody>
      </p:sp>
    </p:spTree>
    <p:extLst>
      <p:ext uri="{BB962C8B-B14F-4D97-AF65-F5344CB8AC3E}">
        <p14:creationId xmlns:p14="http://schemas.microsoft.com/office/powerpoint/2010/main" val="53577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21AC-24A6-2217-AC5D-95931E9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一、市场调研和需求分析</a:t>
            </a:r>
          </a:p>
        </p:txBody>
      </p:sp>
    </p:spTree>
    <p:extLst>
      <p:ext uri="{BB962C8B-B14F-4D97-AF65-F5344CB8AC3E}">
        <p14:creationId xmlns:p14="http://schemas.microsoft.com/office/powerpoint/2010/main" val="123492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527DE-4295-D497-9774-8BA731CE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市场趋势分析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AE61D-29E7-1A3E-B4B1-B5604B8F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发展趋势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智能化：人工智能技术将被广泛应用于车底爆炸物检测装置，实现自动识别、智能分析、风险评估等功能。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集成化：车底爆炸物检测装置将与其他安防系统集成，形成综合安防解决方案，例如与视频监控系统、车辆识别系统等集成。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竞争格局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国际市场：美国</a:t>
            </a:r>
            <a:r>
              <a:rPr lang="en-US" altLang="zh-CN" dirty="0" err="1"/>
              <a:t>UVeye</a:t>
            </a:r>
            <a:r>
              <a:rPr lang="zh-CN" altLang="en-US" dirty="0"/>
              <a:t>公司</a:t>
            </a:r>
            <a:r>
              <a:rPr lang="en-US" altLang="zh-CN" dirty="0"/>
              <a:t>Helios</a:t>
            </a:r>
            <a:r>
              <a:rPr lang="zh-CN" altLang="en-US" dirty="0"/>
              <a:t>车底扫描仪，可在几秒钟内生成高分辨率图像，使用机器学习算法解释机械和安全问题。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国内市场：同方威视</a:t>
            </a:r>
            <a:r>
              <a:rPr lang="en-US" altLang="zh-CN" dirty="0"/>
              <a:t>VR1000</a:t>
            </a:r>
            <a:r>
              <a:rPr lang="zh-CN" altLang="en-US" dirty="0"/>
              <a:t>车底检查机器人，通过无线手持终端对机器人进行操控，查看车底整幅底盘图像。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潜在市场需求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政府部门：公安、武警、边防等政府部门对车底爆炸物检测装置的需求将持续增长，用于加强反恐防爆工作。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交通运输行业</a:t>
            </a:r>
            <a:r>
              <a:rPr lang="en-US" altLang="zh-CN" dirty="0"/>
              <a:t>: </a:t>
            </a:r>
            <a:r>
              <a:rPr lang="zh-CN" altLang="en-US" dirty="0"/>
              <a:t>机场、火车站、汽车站等交通枢纽对车底爆炸物检测装置的需求将不断增加，以保障旅客安全。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大型活动场所</a:t>
            </a:r>
            <a:r>
              <a:rPr lang="en-US" altLang="zh-CN" dirty="0"/>
              <a:t>: </a:t>
            </a:r>
            <a:r>
              <a:rPr lang="zh-CN" altLang="en-US" dirty="0"/>
              <a:t>体育场馆、演唱会场馆、展览中心等大型活动场所对车底爆炸物检测装置的需求也将增长，以确保活动安全。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重要基础设施</a:t>
            </a:r>
            <a:r>
              <a:rPr lang="en-US" altLang="zh-CN" dirty="0"/>
              <a:t>: </a:t>
            </a:r>
            <a:r>
              <a:rPr lang="zh-CN" altLang="en-US" dirty="0"/>
              <a:t>核电站、水电站、化工厂等重要基础设施对车底爆炸物检测装置的需求将不断提高，以防止恐怖袭击。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28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527DE-4295-D497-9774-8BA731CE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用户需求调研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AE61D-29E7-1A3E-B4B1-B5604B8F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检测精度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准确识别爆炸物，并尽可能减少误报和漏报。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检测速度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快速完成检测，避免造成车辆拥堵和人员等待。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易用性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用户希望车底爆炸物检测装置操作简单方便，易于学习和使用。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可靠性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性能稳定可靠，能够在各种环境下正常工作。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成本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价格合理，符合用户预算范围。</a:t>
            </a:r>
          </a:p>
        </p:txBody>
      </p:sp>
    </p:spTree>
    <p:extLst>
      <p:ext uri="{BB962C8B-B14F-4D97-AF65-F5344CB8AC3E}">
        <p14:creationId xmlns:p14="http://schemas.microsoft.com/office/powerpoint/2010/main" val="119747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CA5EF-53A8-027A-1A4E-E4FC0D2F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技术发展分析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0FADB-A175-204F-917A-4A2FD4C3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基于特征嵌入的无监督异常检测方法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基于师生模型的异常检测：</a:t>
            </a:r>
            <a:r>
              <a:rPr lang="en-US" altLang="zh-CN" dirty="0"/>
              <a:t>MKD</a:t>
            </a:r>
            <a:r>
              <a:rPr lang="zh-CN" altLang="en-US" dirty="0"/>
              <a:t>使用多尺度特征和更轻的网络进行蒸馏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One-Class Classification</a:t>
            </a:r>
            <a:r>
              <a:rPr lang="zh-CN" altLang="en-US" dirty="0"/>
              <a:t>的异常检测：</a:t>
            </a:r>
            <a:r>
              <a:rPr lang="en-US" altLang="zh-CN" dirty="0" err="1"/>
              <a:t>CutPaste</a:t>
            </a:r>
            <a:r>
              <a:rPr lang="zh-CN" altLang="en-US" dirty="0"/>
              <a:t>将“剪切和粘贴”增强应用于二元异常分类中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Distribution Map</a:t>
            </a:r>
            <a:r>
              <a:rPr lang="zh-CN" altLang="en-US" dirty="0"/>
              <a:t>的异常检测：</a:t>
            </a:r>
            <a:r>
              <a:rPr lang="en-US" altLang="zh-CN" dirty="0"/>
              <a:t>FYD</a:t>
            </a:r>
            <a:r>
              <a:rPr lang="zh-CN" altLang="en-US" dirty="0"/>
              <a:t>在图像和特征级别对样本进行对齐以检测异常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Memory Bank</a:t>
            </a:r>
            <a:r>
              <a:rPr lang="zh-CN" altLang="en-US" dirty="0"/>
              <a:t>的异常检测：</a:t>
            </a:r>
            <a:r>
              <a:rPr lang="en-US" altLang="zh-CN" dirty="0" err="1"/>
              <a:t>PatchCore</a:t>
            </a:r>
            <a:r>
              <a:rPr lang="en-US" altLang="zh-CN" dirty="0"/>
              <a:t>, N-pad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基于重构的无监督异常检测方法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基于自编码器：</a:t>
            </a:r>
            <a:r>
              <a:rPr lang="en-US" altLang="zh-CN" dirty="0"/>
              <a:t>UTAD</a:t>
            </a:r>
            <a:r>
              <a:rPr lang="zh-CN" altLang="en-US" dirty="0"/>
              <a:t>使用两阶段重建来生成高保真度图像，以避免重建错误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GAN</a:t>
            </a:r>
            <a:r>
              <a:rPr lang="zh-CN" altLang="en-US" dirty="0"/>
              <a:t>：</a:t>
            </a:r>
            <a:r>
              <a:rPr lang="en-US" altLang="zh-CN" dirty="0"/>
              <a:t>SCADN</a:t>
            </a:r>
            <a:r>
              <a:rPr lang="zh-CN" altLang="en-US" dirty="0"/>
              <a:t>在训练过程中部分遮罩图像，并使用</a:t>
            </a:r>
            <a:r>
              <a:rPr lang="en-US" altLang="zh-CN" dirty="0"/>
              <a:t>GAN</a:t>
            </a:r>
            <a:r>
              <a:rPr lang="zh-CN" altLang="en-US" dirty="0"/>
              <a:t>进行图像重建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Transformer</a:t>
            </a:r>
            <a:r>
              <a:rPr lang="zh-CN" altLang="en-US" dirty="0"/>
              <a:t>：</a:t>
            </a:r>
            <a:r>
              <a:rPr lang="en-US" altLang="zh-CN" dirty="0" err="1"/>
              <a:t>AnoViT</a:t>
            </a:r>
            <a:r>
              <a:rPr lang="zh-CN" altLang="en-US" dirty="0"/>
              <a:t>使用预训练的</a:t>
            </a:r>
            <a:r>
              <a:rPr lang="en-US" altLang="zh-CN" dirty="0" err="1"/>
              <a:t>ViT</a:t>
            </a:r>
            <a:r>
              <a:rPr lang="zh-CN" altLang="en-US" dirty="0"/>
              <a:t>提取特征并重建图像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基于扩散模型：</a:t>
            </a:r>
            <a:r>
              <a:rPr lang="en-US" altLang="zh-CN" dirty="0" err="1"/>
              <a:t>AnoDDPM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22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3307</Words>
  <Application>Microsoft Office PowerPoint</Application>
  <PresentationFormat>宽屏</PresentationFormat>
  <Paragraphs>352</Paragraphs>
  <Slides>34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Google Sans</vt:lpstr>
      <vt:lpstr>Google Sans Text</vt:lpstr>
      <vt:lpstr>等线</vt:lpstr>
      <vt:lpstr>等线 Light</vt:lpstr>
      <vt:lpstr>Arial</vt:lpstr>
      <vt:lpstr>Cambria Math</vt:lpstr>
      <vt:lpstr>Office 主题​​</vt:lpstr>
      <vt:lpstr>车底爆炸物检测装置 产品立项报告</vt:lpstr>
      <vt:lpstr>PowerPoint 演示文稿</vt:lpstr>
      <vt:lpstr>PowerPoint 演示文稿</vt:lpstr>
      <vt:lpstr>PowerPoint 演示文稿</vt:lpstr>
      <vt:lpstr>PowerPoint 演示文稿</vt:lpstr>
      <vt:lpstr>一、市场调研和需求分析</vt:lpstr>
      <vt:lpstr>市场趋势分析</vt:lpstr>
      <vt:lpstr>用户需求调研</vt:lpstr>
      <vt:lpstr>技术发展分析</vt:lpstr>
      <vt:lpstr>二、产品概念设计</vt:lpstr>
      <vt:lpstr>产品功能</vt:lpstr>
      <vt:lpstr>性能指标</vt:lpstr>
      <vt:lpstr>技术路线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UniAD, NIPS2022</vt:lpstr>
      <vt:lpstr>SimpleNet, CVPR2023</vt:lpstr>
      <vt:lpstr>InCTRL, CVPR2024</vt:lpstr>
      <vt:lpstr>基于重建异常图像为正常图像的方法</vt:lpstr>
      <vt:lpstr>基于异常图像生成的方法</vt:lpstr>
      <vt:lpstr>概念验证</vt:lpstr>
      <vt:lpstr>三、产品详细设计</vt:lpstr>
      <vt:lpstr>系统设计</vt:lpstr>
      <vt:lpstr>硬件设计</vt:lpstr>
      <vt:lpstr>软件设计</vt:lpstr>
      <vt:lpstr>四、产品原型制作和测试</vt:lpstr>
      <vt:lpstr>制作产品原型</vt:lpstr>
      <vt:lpstr>功能与性能测试</vt:lpstr>
      <vt:lpstr>PowerPoint 演示文稿</vt:lpstr>
      <vt:lpstr>恳请各位领导 批评指正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车底爆炸物检测装置 产品立项报告</dc:title>
  <dc:creator>Zhenbang Li</dc:creator>
  <cp:lastModifiedBy>Zhenbang Li</cp:lastModifiedBy>
  <cp:revision>162</cp:revision>
  <dcterms:created xsi:type="dcterms:W3CDTF">2024-04-22T00:46:26Z</dcterms:created>
  <dcterms:modified xsi:type="dcterms:W3CDTF">2024-04-23T08:24:36Z</dcterms:modified>
</cp:coreProperties>
</file>