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6" r:id="rId7"/>
    <p:sldId id="261" r:id="rId8"/>
    <p:sldId id="260" r:id="rId9"/>
    <p:sldId id="263" r:id="rId10"/>
    <p:sldId id="279" r:id="rId11"/>
    <p:sldId id="264" r:id="rId12"/>
    <p:sldId id="280" r:id="rId13"/>
    <p:sldId id="265" r:id="rId14"/>
    <p:sldId id="267" r:id="rId15"/>
    <p:sldId id="269" r:id="rId16"/>
    <p:sldId id="268" r:id="rId17"/>
    <p:sldId id="270" r:id="rId18"/>
    <p:sldId id="275" r:id="rId19"/>
    <p:sldId id="271" r:id="rId20"/>
    <p:sldId id="272" r:id="rId21"/>
    <p:sldId id="273" r:id="rId22"/>
    <p:sldId id="274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2E8856-D345-4258-A401-20FFC5EB902A}">
          <p14:sldIdLst>
            <p14:sldId id="256"/>
            <p14:sldId id="257"/>
            <p14:sldId id="262"/>
            <p14:sldId id="258"/>
            <p14:sldId id="259"/>
            <p14:sldId id="266"/>
            <p14:sldId id="261"/>
            <p14:sldId id="260"/>
            <p14:sldId id="263"/>
            <p14:sldId id="279"/>
            <p14:sldId id="264"/>
            <p14:sldId id="280"/>
            <p14:sldId id="265"/>
          </p14:sldIdLst>
        </p14:section>
        <p14:section name="无标题节" id="{0F82FD2C-6E90-45C9-8DD5-11D41C283201}">
          <p14:sldIdLst>
            <p14:sldId id="267"/>
            <p14:sldId id="269"/>
            <p14:sldId id="268"/>
            <p14:sldId id="270"/>
            <p14:sldId id="275"/>
            <p14:sldId id="271"/>
            <p14:sldId id="272"/>
            <p14:sldId id="273"/>
            <p14:sldId id="274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98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C3DEE-8FB7-41F7-A7AB-BE159B1AA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E32F49-734B-5048-9B34-32A6CF446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18269-2B8E-50F2-3912-D09EB250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9B1D0-B9C0-AEBE-FC96-A1197ABB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0270C-F2AA-77FC-1C83-CAAEDD83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17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B730C-267E-19F7-716C-51E0BEB3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3D0606-72D7-75A9-5AAC-E55B7DD8A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82948-D9FD-904E-24E8-0CA84EED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F480B-604D-C2AD-0032-B4867C26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AA5C3-3340-4AF6-3FCB-E3C6A979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0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951A58-0CDD-D989-80DD-AEFC17749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080E5A-3C8C-1C62-AAB8-607B93CE7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95FA2-6D75-C9A7-2240-7CD9C65A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79D32-988A-4E19-9D95-000A9D02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81A3E-C0F0-16C2-C53A-1148E17B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93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C9E2E-4892-07F4-5B0E-769140E5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7AD26-5D89-85E6-1F97-536E2F30D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133B9-C75E-B680-19E3-B0BC179C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09E3F-9BDE-9DF6-504D-E9FDF549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0895E-F8A5-A337-0136-E88022A4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50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A30B1-45FB-85C5-D66D-C11F9CFA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F2830-FA26-CBB9-79AC-8623912DA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5E958-A5CC-3D0B-081E-A2EE1C1C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FA157-A7EB-6B5E-6D0A-63BA6595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60A47-8DD3-BA7E-E2F4-F2D615A1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EB721-B928-6605-2D71-7B04AF5D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DD850-6C26-41ED-34BA-E9EC70F0A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3B6423-E057-431A-9742-F320A9FF4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2AF26-8674-76E7-FC32-00053671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410B5-73E7-AF30-58EC-309A06E5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1945C7-505B-4B39-D103-0F889C4D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71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1DCA6-75F3-E5F0-A640-747E3426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2FB91C-800B-17DB-4D71-DEDBE3A3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2936B8-C9B8-3B75-9FF1-CBC2F0C1F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4D9A34-F285-8684-F3CE-E79445E45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4F8E60-2BA3-9BE0-39BD-67ECD3B19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063D7D-C2F5-34B1-5130-CA81469B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EC8069-1FDF-8F2E-A115-7F8F5986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AD9FB4-A110-B7B9-25D2-922CD087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90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A3DAD-E309-7462-E549-68B33A0C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E51FA9-69D1-DFE2-8482-B2C2459C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95B584-BCF7-A605-ACE2-BE728AEA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3EC9A9-F917-CFE6-B713-8BE177E5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4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9CFB6E-88D2-1D8F-2E1C-E99A6ACF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24DB3D-C1F6-7B77-7ED1-21640D90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DB70EA-B159-3923-6461-59E85E2D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8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554A6-026A-6990-B763-B169FEF1F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FCE87-9803-87B7-479F-E3412325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A128D3-CDCD-4A61-A938-FA1A1BF33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0ABA8E-E748-63CC-5937-9F25B1BF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1B5263-B938-7E07-2289-5BAC8336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A0FCB9-EDA6-FD89-F91D-23B6A08A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10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33AC4-0FC7-BC5D-6058-91DBA6EC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26E159-26C3-EC35-B207-DCA081E06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AB4679-9247-3827-9D94-699C4EA86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4EF6BA-4B5C-3833-C14B-FC9D518E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461175-F81A-3898-4DFB-9ED1EED7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F4E4E3-D4ED-0E7A-05A3-6ECA10C4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1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D9439B-99EC-9CD8-362C-DC7F4E9A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E1215B-D847-870B-6382-4782B77AE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E001A-2CC8-C502-30D7-DBF9CF092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EA30E-BA51-4FA5-A9FF-C68150A3CF0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536EA-1269-3CF3-F553-CC655B47A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87793-C29D-F5DD-0E07-2452BDB69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4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7CCAF-2F2D-24A1-7F80-0BA3B58F3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车底爆炸物检测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3A0D09-2E93-A131-2145-F13F4AA17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李振邦</a:t>
            </a:r>
            <a:endParaRPr lang="en-US" altLang="zh-CN" dirty="0"/>
          </a:p>
          <a:p>
            <a:r>
              <a:rPr lang="en-US" altLang="zh-CN" dirty="0"/>
              <a:t>20240407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34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5423B8C2-FD3D-1974-3A44-7C35C3B23842}"/>
              </a:ext>
            </a:extLst>
          </p:cNvPr>
          <p:cNvSpPr/>
          <p:nvPr/>
        </p:nvSpPr>
        <p:spPr>
          <a:xfrm>
            <a:off x="473747" y="2027303"/>
            <a:ext cx="6076682" cy="1492531"/>
          </a:xfrm>
          <a:prstGeom prst="roundRect">
            <a:avLst>
              <a:gd name="adj" fmla="val 561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AD9099BF-C751-3045-4ACF-64866EB42D66}"/>
              </a:ext>
            </a:extLst>
          </p:cNvPr>
          <p:cNvSpPr/>
          <p:nvPr/>
        </p:nvSpPr>
        <p:spPr>
          <a:xfrm>
            <a:off x="473747" y="3904445"/>
            <a:ext cx="6076681" cy="1580971"/>
          </a:xfrm>
          <a:prstGeom prst="roundRect">
            <a:avLst>
              <a:gd name="adj" fmla="val 561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2" name="图片 81">
            <a:extLst>
              <a:ext uri="{FF2B5EF4-FFF2-40B4-BE49-F238E27FC236}">
                <a16:creationId xmlns:a16="http://schemas.microsoft.com/office/drawing/2014/main" id="{0BBFA408-109D-A299-BEA7-3BC24F78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101" y="2285401"/>
            <a:ext cx="894658" cy="894658"/>
          </a:xfrm>
          <a:prstGeom prst="rect">
            <a:avLst/>
          </a:prstGeom>
        </p:spPr>
      </p:pic>
      <p:sp>
        <p:nvSpPr>
          <p:cNvPr id="83" name="文本框 82">
            <a:extLst>
              <a:ext uri="{FF2B5EF4-FFF2-40B4-BE49-F238E27FC236}">
                <a16:creationId xmlns:a16="http://schemas.microsoft.com/office/drawing/2014/main" id="{CCB5D7BD-860B-06DF-E49B-664B435E9661}"/>
              </a:ext>
            </a:extLst>
          </p:cNvPr>
          <p:cNvSpPr txBox="1"/>
          <p:nvPr/>
        </p:nvSpPr>
        <p:spPr>
          <a:xfrm>
            <a:off x="7410620" y="1971536"/>
            <a:ext cx="4438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基于重建的方法：由三个模块构成：</a:t>
            </a:r>
            <a:endParaRPr lang="en-US" altLang="zh-CN" dirty="0"/>
          </a:p>
          <a:p>
            <a:r>
              <a:rPr lang="zh-CN" altLang="en-US" dirty="0"/>
              <a:t>合成模块：输入为</a:t>
            </a:r>
            <a:r>
              <a:rPr lang="zh-CN" altLang="en-US" dirty="0">
                <a:solidFill>
                  <a:srgbClr val="FF0000"/>
                </a:solidFill>
              </a:rPr>
              <a:t>正常图像</a:t>
            </a:r>
            <a:r>
              <a:rPr lang="zh-CN" altLang="en-US" dirty="0"/>
              <a:t>，输出为</a:t>
            </a:r>
            <a:r>
              <a:rPr lang="zh-CN" altLang="en-US" dirty="0">
                <a:highlight>
                  <a:srgbClr val="FFFF00"/>
                </a:highlight>
              </a:rPr>
              <a:t>合成异常图像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判别模块：输入为测试图像和</a:t>
            </a:r>
            <a:r>
              <a:rPr lang="zh-CN" altLang="en-US" b="1" dirty="0"/>
              <a:t>重建图像</a:t>
            </a:r>
            <a:r>
              <a:rPr lang="zh-CN" altLang="en-US" dirty="0"/>
              <a:t>，输出为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D6B04204-515D-E045-EE39-D79ABD937B33}"/>
              </a:ext>
            </a:extLst>
          </p:cNvPr>
          <p:cNvGrpSpPr/>
          <p:nvPr/>
        </p:nvGrpSpPr>
        <p:grpSpPr>
          <a:xfrm>
            <a:off x="1560761" y="2285401"/>
            <a:ext cx="4252749" cy="894658"/>
            <a:chOff x="1684576" y="3515383"/>
            <a:chExt cx="9917589" cy="2086380"/>
          </a:xfrm>
        </p:grpSpPr>
        <p:pic>
          <p:nvPicPr>
            <p:cNvPr id="132" name="图片 131">
              <a:extLst>
                <a:ext uri="{FF2B5EF4-FFF2-40B4-BE49-F238E27FC236}">
                  <a16:creationId xmlns:a16="http://schemas.microsoft.com/office/drawing/2014/main" id="{FAC2356A-CCD2-9B08-DA7E-6AEB6C14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576" y="3515383"/>
              <a:ext cx="2086380" cy="2086380"/>
            </a:xfrm>
            <a:prstGeom prst="rect">
              <a:avLst/>
            </a:prstGeom>
          </p:spPr>
        </p:pic>
        <p:sp>
          <p:nvSpPr>
            <p:cNvPr id="133" name="星形: 五角 132">
              <a:extLst>
                <a:ext uri="{FF2B5EF4-FFF2-40B4-BE49-F238E27FC236}">
                  <a16:creationId xmlns:a16="http://schemas.microsoft.com/office/drawing/2014/main" id="{EDB46BF1-3B61-8FFE-F35A-D231378C923E}"/>
                </a:ext>
              </a:extLst>
            </p:cNvPr>
            <p:cNvSpPr/>
            <p:nvPr/>
          </p:nvSpPr>
          <p:spPr>
            <a:xfrm>
              <a:off x="11101422" y="4308200"/>
              <a:ext cx="500743" cy="500743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DF0D7A4B-67D9-11B1-7DBE-1D0FA9CCFC37}"/>
              </a:ext>
            </a:extLst>
          </p:cNvPr>
          <p:cNvCxnSpPr>
            <a:cxnSpLocks/>
            <a:stCxn id="132" idx="3"/>
            <a:endCxn id="82" idx="1"/>
          </p:cNvCxnSpPr>
          <p:nvPr/>
        </p:nvCxnSpPr>
        <p:spPr>
          <a:xfrm>
            <a:off x="2455419" y="2732730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665A4E5F-95E9-B995-9BBB-4F84BD6CCAC3}"/>
              </a:ext>
            </a:extLst>
          </p:cNvPr>
          <p:cNvSpPr txBox="1"/>
          <p:nvPr/>
        </p:nvSpPr>
        <p:spPr>
          <a:xfrm>
            <a:off x="2455418" y="2302202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异常图像生成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G</a:t>
            </a: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8BA4D45E-8123-520E-3376-82398ADC0818}"/>
              </a:ext>
            </a:extLst>
          </p:cNvPr>
          <p:cNvCxnSpPr>
            <a:cxnSpLocks/>
            <a:endCxn id="157" idx="1"/>
          </p:cNvCxnSpPr>
          <p:nvPr/>
        </p:nvCxnSpPr>
        <p:spPr>
          <a:xfrm flipV="1">
            <a:off x="3254912" y="4650612"/>
            <a:ext cx="833248" cy="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97319264-4053-DC76-9B98-CD93AA20892B}"/>
              </a:ext>
            </a:extLst>
          </p:cNvPr>
          <p:cNvSpPr txBox="1"/>
          <p:nvPr/>
        </p:nvSpPr>
        <p:spPr>
          <a:xfrm>
            <a:off x="3254913" y="4650612"/>
            <a:ext cx="8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分割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E6C307C4-5C4F-4F6F-F975-D669D0A6F8BD}"/>
                  </a:ext>
                </a:extLst>
              </p:cNvPr>
              <p:cNvSpPr txBox="1"/>
              <p:nvPr/>
            </p:nvSpPr>
            <p:spPr>
              <a:xfrm>
                <a:off x="1810426" y="5075322"/>
                <a:ext cx="672556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query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E6C307C4-5C4F-4F6F-F975-D669D0A6F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426" y="5075322"/>
                <a:ext cx="672556" cy="302519"/>
              </a:xfrm>
              <a:prstGeom prst="rect">
                <a:avLst/>
              </a:prstGeom>
              <a:blipFill>
                <a:blip r:embed="rId3"/>
                <a:stretch>
                  <a:fillRect l="-3636" r="-3636" b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文本框 149">
            <a:extLst>
              <a:ext uri="{FF2B5EF4-FFF2-40B4-BE49-F238E27FC236}">
                <a16:creationId xmlns:a16="http://schemas.microsoft.com/office/drawing/2014/main" id="{E324B8F4-6CAD-DDC9-A1C9-421095E3974A}"/>
              </a:ext>
            </a:extLst>
          </p:cNvPr>
          <p:cNvSpPr txBox="1"/>
          <p:nvPr/>
        </p:nvSpPr>
        <p:spPr>
          <a:xfrm>
            <a:off x="538408" y="4050873"/>
            <a:ext cx="3483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分割模块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5E886DC5-35B9-3976-8125-562801592D60}"/>
              </a:ext>
            </a:extLst>
          </p:cNvPr>
          <p:cNvSpPr txBox="1"/>
          <p:nvPr/>
        </p:nvSpPr>
        <p:spPr>
          <a:xfrm>
            <a:off x="553436" y="2221966"/>
            <a:ext cx="7416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生成异常图像</a:t>
            </a:r>
          </a:p>
        </p:txBody>
      </p:sp>
      <p:sp>
        <p:nvSpPr>
          <p:cNvPr id="154" name="标题 1">
            <a:extLst>
              <a:ext uri="{FF2B5EF4-FFF2-40B4-BE49-F238E27FC236}">
                <a16:creationId xmlns:a16="http://schemas.microsoft.com/office/drawing/2014/main" id="{9BA9B54B-5715-E70E-322E-B85CB51A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47" y="226725"/>
            <a:ext cx="10515600" cy="70335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基于异常图像生成的方法</a:t>
            </a:r>
          </a:p>
        </p:txBody>
      </p:sp>
      <p:pic>
        <p:nvPicPr>
          <p:cNvPr id="155" name="Picture 4">
            <a:extLst>
              <a:ext uri="{FF2B5EF4-FFF2-40B4-BE49-F238E27FC236}">
                <a16:creationId xmlns:a16="http://schemas.microsoft.com/office/drawing/2014/main" id="{BC310EBF-2A54-4C6C-6FD1-6746B968B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50" y="4205958"/>
            <a:ext cx="2107291" cy="90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新月形 138">
            <a:extLst>
              <a:ext uri="{FF2B5EF4-FFF2-40B4-BE49-F238E27FC236}">
                <a16:creationId xmlns:a16="http://schemas.microsoft.com/office/drawing/2014/main" id="{AF116997-BA3D-F309-A7CF-C3EBD548C4DD}"/>
              </a:ext>
            </a:extLst>
          </p:cNvPr>
          <p:cNvSpPr/>
          <p:nvPr/>
        </p:nvSpPr>
        <p:spPr>
          <a:xfrm>
            <a:off x="2049134" y="4526532"/>
            <a:ext cx="97570" cy="195140"/>
          </a:xfrm>
          <a:prstGeom prst="mo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7DD734A-90A0-8A62-E9A8-B077F2D62E65}"/>
              </a:ext>
            </a:extLst>
          </p:cNvPr>
          <p:cNvGrpSpPr/>
          <p:nvPr/>
        </p:nvGrpSpPr>
        <p:grpSpPr>
          <a:xfrm>
            <a:off x="4088160" y="4200419"/>
            <a:ext cx="2107291" cy="900386"/>
            <a:chOff x="6240791" y="5333968"/>
            <a:chExt cx="2107291" cy="900386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106A301F-EDA4-788F-0764-3E2F068B922E}"/>
                </a:ext>
              </a:extLst>
            </p:cNvPr>
            <p:cNvSpPr/>
            <p:nvPr/>
          </p:nvSpPr>
          <p:spPr>
            <a:xfrm>
              <a:off x="6240791" y="5333968"/>
              <a:ext cx="2107291" cy="90038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新月形 157">
              <a:extLst>
                <a:ext uri="{FF2B5EF4-FFF2-40B4-BE49-F238E27FC236}">
                  <a16:creationId xmlns:a16="http://schemas.microsoft.com/office/drawing/2014/main" id="{D5C35390-B0EF-FD48-67F1-4E3C08CCE288}"/>
                </a:ext>
              </a:extLst>
            </p:cNvPr>
            <p:cNvSpPr/>
            <p:nvPr/>
          </p:nvSpPr>
          <p:spPr>
            <a:xfrm>
              <a:off x="7116632" y="5589021"/>
              <a:ext cx="97570" cy="195140"/>
            </a:xfrm>
            <a:prstGeom prst="mo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55BCEA7-09C0-1B92-1157-FF6B7140BCE3}"/>
              </a:ext>
            </a:extLst>
          </p:cNvPr>
          <p:cNvSpPr/>
          <p:nvPr/>
        </p:nvSpPr>
        <p:spPr>
          <a:xfrm>
            <a:off x="6903122" y="3904445"/>
            <a:ext cx="5012653" cy="1580971"/>
          </a:xfrm>
          <a:prstGeom prst="roundRect">
            <a:avLst>
              <a:gd name="adj" fmla="val 561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7BB4463-D843-5B22-5258-53980AF98D2F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9684287" y="4650612"/>
            <a:ext cx="833249" cy="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415AF54-AB30-1E19-C984-84607CD7F63B}"/>
              </a:ext>
            </a:extLst>
          </p:cNvPr>
          <p:cNvSpPr txBox="1"/>
          <p:nvPr/>
        </p:nvSpPr>
        <p:spPr>
          <a:xfrm>
            <a:off x="9684288" y="4650612"/>
            <a:ext cx="8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分类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448103C-6A89-A2CE-5DF6-F4FAD7E560DA}"/>
                  </a:ext>
                </a:extLst>
              </p:cNvPr>
              <p:cNvSpPr txBox="1"/>
              <p:nvPr/>
            </p:nvSpPr>
            <p:spPr>
              <a:xfrm>
                <a:off x="8239801" y="5075322"/>
                <a:ext cx="672556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query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448103C-6A89-A2CE-5DF6-F4FAD7E56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801" y="5075322"/>
                <a:ext cx="672556" cy="302519"/>
              </a:xfrm>
              <a:prstGeom prst="rect">
                <a:avLst/>
              </a:prstGeom>
              <a:blipFill>
                <a:blip r:embed="rId5"/>
                <a:stretch>
                  <a:fillRect l="-3636" r="-3636" b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E0CDD000-2988-9B46-FAE2-BF0FA781F71A}"/>
              </a:ext>
            </a:extLst>
          </p:cNvPr>
          <p:cNvSpPr txBox="1"/>
          <p:nvPr/>
        </p:nvSpPr>
        <p:spPr>
          <a:xfrm>
            <a:off x="6967783" y="4050873"/>
            <a:ext cx="3483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分类模块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164FCE0-B5ED-3B89-6C52-23620AD4C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225" y="4205958"/>
            <a:ext cx="2107291" cy="90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新月形 11">
            <a:extLst>
              <a:ext uri="{FF2B5EF4-FFF2-40B4-BE49-F238E27FC236}">
                <a16:creationId xmlns:a16="http://schemas.microsoft.com/office/drawing/2014/main" id="{1A485114-6CD2-C5B9-EB82-4E7339D2CA3C}"/>
              </a:ext>
            </a:extLst>
          </p:cNvPr>
          <p:cNvSpPr/>
          <p:nvPr/>
        </p:nvSpPr>
        <p:spPr>
          <a:xfrm>
            <a:off x="8478509" y="4526532"/>
            <a:ext cx="97570" cy="195140"/>
          </a:xfrm>
          <a:prstGeom prst="mo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922E30-299B-70DC-B854-903BBB71EB04}"/>
              </a:ext>
            </a:extLst>
          </p:cNvPr>
          <p:cNvSpPr/>
          <p:nvPr/>
        </p:nvSpPr>
        <p:spPr>
          <a:xfrm>
            <a:off x="10517536" y="4200419"/>
            <a:ext cx="1108210" cy="9003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有异常</a:t>
            </a:r>
            <a:r>
              <a:rPr lang="en-US" altLang="zh-CN" dirty="0"/>
              <a:t>/</a:t>
            </a:r>
            <a:r>
              <a:rPr lang="zh-CN" altLang="en-US" dirty="0"/>
              <a:t>无异常</a:t>
            </a:r>
          </a:p>
        </p:txBody>
      </p:sp>
    </p:spTree>
    <p:extLst>
      <p:ext uri="{BB962C8B-B14F-4D97-AF65-F5344CB8AC3E}">
        <p14:creationId xmlns:p14="http://schemas.microsoft.com/office/powerpoint/2010/main" val="77397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505585A-A5BB-B2D5-DE32-30E55D73F041}"/>
              </a:ext>
            </a:extLst>
          </p:cNvPr>
          <p:cNvSpPr/>
          <p:nvPr/>
        </p:nvSpPr>
        <p:spPr>
          <a:xfrm>
            <a:off x="229905" y="740017"/>
            <a:ext cx="6076682" cy="1492531"/>
          </a:xfrm>
          <a:prstGeom prst="roundRect">
            <a:avLst>
              <a:gd name="adj" fmla="val 561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D8FD1A88-888C-DA8F-27C8-328DC93011D3}"/>
              </a:ext>
            </a:extLst>
          </p:cNvPr>
          <p:cNvSpPr/>
          <p:nvPr/>
        </p:nvSpPr>
        <p:spPr>
          <a:xfrm>
            <a:off x="229906" y="4619532"/>
            <a:ext cx="11374970" cy="1492531"/>
          </a:xfrm>
          <a:prstGeom prst="roundRect">
            <a:avLst>
              <a:gd name="adj" fmla="val 561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600D3085-938A-D12F-5008-B9286A2A2C1B}"/>
              </a:ext>
            </a:extLst>
          </p:cNvPr>
          <p:cNvSpPr/>
          <p:nvPr/>
        </p:nvSpPr>
        <p:spPr>
          <a:xfrm>
            <a:off x="229905" y="2340101"/>
            <a:ext cx="6076682" cy="2178784"/>
          </a:xfrm>
          <a:prstGeom prst="roundRect">
            <a:avLst>
              <a:gd name="adj" fmla="val 5612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04B8546-BC6B-08FB-10DD-090F781C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59" y="998115"/>
            <a:ext cx="894658" cy="894658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1B975D41-BBDC-CA39-55D7-682B218D9059}"/>
              </a:ext>
            </a:extLst>
          </p:cNvPr>
          <p:cNvSpPr txBox="1"/>
          <p:nvPr/>
        </p:nvSpPr>
        <p:spPr>
          <a:xfrm>
            <a:off x="7166779" y="1597067"/>
            <a:ext cx="4438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基于重建的方法：由三个模块构成：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合成模块：输入为</a:t>
            </a:r>
            <a:r>
              <a:rPr lang="zh-CN" altLang="en-US" dirty="0">
                <a:solidFill>
                  <a:srgbClr val="FF0000"/>
                </a:solidFill>
              </a:rPr>
              <a:t>正常图像</a:t>
            </a:r>
            <a:r>
              <a:rPr lang="zh-CN" altLang="en-US" dirty="0"/>
              <a:t>，输出为</a:t>
            </a:r>
            <a:r>
              <a:rPr lang="zh-CN" altLang="en-US" dirty="0">
                <a:highlight>
                  <a:srgbClr val="FFFF00"/>
                </a:highlight>
              </a:rPr>
              <a:t>合成异常图像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重建模块：输入为</a:t>
            </a:r>
            <a:r>
              <a:rPr lang="zh-CN" altLang="en-US" dirty="0">
                <a:solidFill>
                  <a:srgbClr val="FF0000"/>
                </a:solidFill>
              </a:rPr>
              <a:t>正常图像</a:t>
            </a:r>
            <a:r>
              <a:rPr lang="zh-CN" altLang="en-US" dirty="0"/>
              <a:t>或</a:t>
            </a:r>
            <a:r>
              <a:rPr lang="zh-CN" altLang="en-US" dirty="0">
                <a:highlight>
                  <a:srgbClr val="FFFF00"/>
                </a:highlight>
              </a:rPr>
              <a:t>合成异常图像</a:t>
            </a:r>
            <a:r>
              <a:rPr lang="zh-CN" altLang="en-US" dirty="0"/>
              <a:t>，输出为</a:t>
            </a:r>
            <a:r>
              <a:rPr lang="zh-CN" altLang="en-US" b="1" dirty="0"/>
              <a:t>重建图像</a:t>
            </a:r>
            <a:r>
              <a:rPr lang="zh-CN" altLang="en-US" dirty="0"/>
              <a:t>，希望尽可能接近正常图像。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判别模块：输入为测试图像和</a:t>
            </a:r>
            <a:r>
              <a:rPr lang="zh-CN" altLang="en-US" b="1" dirty="0"/>
              <a:t>重建图像</a:t>
            </a:r>
            <a:r>
              <a:rPr lang="zh-CN" altLang="en-US" dirty="0"/>
              <a:t>，输出为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FC6DC197-126A-8EE9-B375-9A428F46D227}"/>
              </a:ext>
            </a:extLst>
          </p:cNvPr>
          <p:cNvGrpSpPr/>
          <p:nvPr/>
        </p:nvGrpSpPr>
        <p:grpSpPr>
          <a:xfrm>
            <a:off x="1316920" y="2453010"/>
            <a:ext cx="894658" cy="894658"/>
            <a:chOff x="1684576" y="560777"/>
            <a:chExt cx="2086380" cy="208638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EEF3CD5-87CF-C317-5432-49829FF0646E}"/>
                </a:ext>
              </a:extLst>
            </p:cNvPr>
            <p:cNvSpPr/>
            <p:nvPr/>
          </p:nvSpPr>
          <p:spPr>
            <a:xfrm>
              <a:off x="2032306" y="56077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87163C-4AE4-9108-2C5A-F88444A01BC6}"/>
                </a:ext>
              </a:extLst>
            </p:cNvPr>
            <p:cNvSpPr/>
            <p:nvPr/>
          </p:nvSpPr>
          <p:spPr>
            <a:xfrm>
              <a:off x="2032306" y="90850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8D1D1F8-9C69-274C-9984-7931A6FABEB6}"/>
                </a:ext>
              </a:extLst>
            </p:cNvPr>
            <p:cNvSpPr/>
            <p:nvPr/>
          </p:nvSpPr>
          <p:spPr>
            <a:xfrm>
              <a:off x="2032306" y="125623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0704D3-96FD-E28D-DB54-633BCC79DB37}"/>
                </a:ext>
              </a:extLst>
            </p:cNvPr>
            <p:cNvSpPr/>
            <p:nvPr/>
          </p:nvSpPr>
          <p:spPr>
            <a:xfrm>
              <a:off x="2032306" y="160396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50213C2-C95E-7E30-F115-CC2492679311}"/>
                </a:ext>
              </a:extLst>
            </p:cNvPr>
            <p:cNvSpPr/>
            <p:nvPr/>
          </p:nvSpPr>
          <p:spPr>
            <a:xfrm>
              <a:off x="2032306" y="195169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957923A-24F8-B220-2DAF-6760CF5E3DC5}"/>
                </a:ext>
              </a:extLst>
            </p:cNvPr>
            <p:cNvSpPr/>
            <p:nvPr/>
          </p:nvSpPr>
          <p:spPr>
            <a:xfrm>
              <a:off x="2032306" y="229942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60F98F6-5B93-C61D-24C0-E33DEA696AA4}"/>
                </a:ext>
              </a:extLst>
            </p:cNvPr>
            <p:cNvSpPr/>
            <p:nvPr/>
          </p:nvSpPr>
          <p:spPr>
            <a:xfrm>
              <a:off x="2727766" y="90850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B623F44-61A7-206D-F653-5F15D27D20C3}"/>
                </a:ext>
              </a:extLst>
            </p:cNvPr>
            <p:cNvSpPr/>
            <p:nvPr/>
          </p:nvSpPr>
          <p:spPr>
            <a:xfrm>
              <a:off x="342322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04B4F5C-EA8D-D5C5-5FBA-2DD219CA805D}"/>
                </a:ext>
              </a:extLst>
            </p:cNvPr>
            <p:cNvSpPr/>
            <p:nvPr/>
          </p:nvSpPr>
          <p:spPr>
            <a:xfrm>
              <a:off x="3423226" y="195169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0D129CF-5EA6-62E8-4DCB-B29D6318117C}"/>
                </a:ext>
              </a:extLst>
            </p:cNvPr>
            <p:cNvSpPr/>
            <p:nvPr/>
          </p:nvSpPr>
          <p:spPr>
            <a:xfrm>
              <a:off x="2380036" y="90850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3B036AB-AC0A-25D5-0732-1C418F1EC1B9}"/>
                </a:ext>
              </a:extLst>
            </p:cNvPr>
            <p:cNvSpPr/>
            <p:nvPr/>
          </p:nvSpPr>
          <p:spPr>
            <a:xfrm>
              <a:off x="168457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460758D-73CF-1573-43F1-A51290E3819A}"/>
                </a:ext>
              </a:extLst>
            </p:cNvPr>
            <p:cNvSpPr/>
            <p:nvPr/>
          </p:nvSpPr>
          <p:spPr>
            <a:xfrm>
              <a:off x="238003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73E6AE0-568C-11B6-0CA9-FCDF544D0B6A}"/>
                </a:ext>
              </a:extLst>
            </p:cNvPr>
            <p:cNvSpPr/>
            <p:nvPr/>
          </p:nvSpPr>
          <p:spPr>
            <a:xfrm>
              <a:off x="272776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61A96E4-11FD-31FF-C3C0-49C18A7C7EB9}"/>
                </a:ext>
              </a:extLst>
            </p:cNvPr>
            <p:cNvSpPr/>
            <p:nvPr/>
          </p:nvSpPr>
          <p:spPr>
            <a:xfrm>
              <a:off x="1684576" y="195169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70C175B-23A5-8FF6-457E-968F80A00889}"/>
                </a:ext>
              </a:extLst>
            </p:cNvPr>
            <p:cNvSpPr/>
            <p:nvPr/>
          </p:nvSpPr>
          <p:spPr>
            <a:xfrm>
              <a:off x="2380036" y="195169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4ABAA98-268A-0A00-CBB4-8289F7E12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576" y="560777"/>
              <a:ext cx="2086380" cy="208638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96CEA66-43C5-7829-4110-4EC341C529B7}"/>
                </a:ext>
              </a:extLst>
            </p:cNvPr>
            <p:cNvSpPr/>
            <p:nvPr/>
          </p:nvSpPr>
          <p:spPr>
            <a:xfrm>
              <a:off x="1684576" y="56077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4FCB511-2C5B-63D2-68FB-90B570E3AADB}"/>
                </a:ext>
              </a:extLst>
            </p:cNvPr>
            <p:cNvSpPr/>
            <p:nvPr/>
          </p:nvSpPr>
          <p:spPr>
            <a:xfrm>
              <a:off x="2727766" y="56077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6ED06D5-CC24-736B-6EC3-1ECFD4408C13}"/>
                </a:ext>
              </a:extLst>
            </p:cNvPr>
            <p:cNvSpPr/>
            <p:nvPr/>
          </p:nvSpPr>
          <p:spPr>
            <a:xfrm>
              <a:off x="2727766" y="56077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D6286F-1024-A6ED-DD59-4AB611E0A160}"/>
                </a:ext>
              </a:extLst>
            </p:cNvPr>
            <p:cNvSpPr/>
            <p:nvPr/>
          </p:nvSpPr>
          <p:spPr>
            <a:xfrm>
              <a:off x="3075496" y="56077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EB141FB-C62A-999F-DEF7-41EF13BAA442}"/>
                </a:ext>
              </a:extLst>
            </p:cNvPr>
            <p:cNvSpPr/>
            <p:nvPr/>
          </p:nvSpPr>
          <p:spPr>
            <a:xfrm>
              <a:off x="2727766" y="90850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E21C728-AECD-6EF0-0370-5E0BFEBD39CA}"/>
                </a:ext>
              </a:extLst>
            </p:cNvPr>
            <p:cNvSpPr/>
            <p:nvPr/>
          </p:nvSpPr>
          <p:spPr>
            <a:xfrm>
              <a:off x="3075496" y="90850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7E41D4C-2A2F-BF64-9311-B3AC004A109C}"/>
                </a:ext>
              </a:extLst>
            </p:cNvPr>
            <p:cNvSpPr/>
            <p:nvPr/>
          </p:nvSpPr>
          <p:spPr>
            <a:xfrm>
              <a:off x="3423226" y="90850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707488C-DEC6-0A18-0569-D1B40C931518}"/>
                </a:ext>
              </a:extLst>
            </p:cNvPr>
            <p:cNvSpPr/>
            <p:nvPr/>
          </p:nvSpPr>
          <p:spPr>
            <a:xfrm>
              <a:off x="2727766" y="125623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2BEBC3D-D324-C3EF-6D20-B35189B34381}"/>
                </a:ext>
              </a:extLst>
            </p:cNvPr>
            <p:cNvSpPr/>
            <p:nvPr/>
          </p:nvSpPr>
          <p:spPr>
            <a:xfrm>
              <a:off x="272776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89075CD-6774-74BD-105B-F09030A7D404}"/>
                </a:ext>
              </a:extLst>
            </p:cNvPr>
            <p:cNvSpPr/>
            <p:nvPr/>
          </p:nvSpPr>
          <p:spPr>
            <a:xfrm>
              <a:off x="3075496" y="125623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7D382EC-4185-FD1D-6483-6CC0C06D69A3}"/>
                </a:ext>
              </a:extLst>
            </p:cNvPr>
            <p:cNvSpPr/>
            <p:nvPr/>
          </p:nvSpPr>
          <p:spPr>
            <a:xfrm>
              <a:off x="168457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CEEB6EF-5F96-4105-808F-D5C573A0C547}"/>
                </a:ext>
              </a:extLst>
            </p:cNvPr>
            <p:cNvSpPr/>
            <p:nvPr/>
          </p:nvSpPr>
          <p:spPr>
            <a:xfrm>
              <a:off x="238003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35F61CC-9F23-7D52-FEB4-E1C898D18101}"/>
                </a:ext>
              </a:extLst>
            </p:cNvPr>
            <p:cNvSpPr/>
            <p:nvPr/>
          </p:nvSpPr>
          <p:spPr>
            <a:xfrm>
              <a:off x="2727766" y="160396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D3034CD-CCE5-C25C-422D-025FB1DE8FBD}"/>
                </a:ext>
              </a:extLst>
            </p:cNvPr>
            <p:cNvSpPr/>
            <p:nvPr/>
          </p:nvSpPr>
          <p:spPr>
            <a:xfrm>
              <a:off x="3075496" y="160396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FB2D4EC-B195-1DB5-67EF-9E1D767EEDA5}"/>
                </a:ext>
              </a:extLst>
            </p:cNvPr>
            <p:cNvSpPr/>
            <p:nvPr/>
          </p:nvSpPr>
          <p:spPr>
            <a:xfrm>
              <a:off x="342322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E1BB32C-5B7D-C171-54E4-528EC7F05C71}"/>
                </a:ext>
              </a:extLst>
            </p:cNvPr>
            <p:cNvSpPr/>
            <p:nvPr/>
          </p:nvSpPr>
          <p:spPr>
            <a:xfrm>
              <a:off x="2727766" y="195169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233483B-4A09-D033-8F8B-00BA86DBADA1}"/>
                </a:ext>
              </a:extLst>
            </p:cNvPr>
            <p:cNvSpPr/>
            <p:nvPr/>
          </p:nvSpPr>
          <p:spPr>
            <a:xfrm>
              <a:off x="3075496" y="195169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DEDF909-9E04-2187-B35E-F8E594313579}"/>
                </a:ext>
              </a:extLst>
            </p:cNvPr>
            <p:cNvSpPr/>
            <p:nvPr/>
          </p:nvSpPr>
          <p:spPr>
            <a:xfrm>
              <a:off x="2380036" y="229942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2A4EC9A-D009-082E-716C-9CD12EBF84DB}"/>
                </a:ext>
              </a:extLst>
            </p:cNvPr>
            <p:cNvSpPr/>
            <p:nvPr/>
          </p:nvSpPr>
          <p:spPr>
            <a:xfrm>
              <a:off x="2727766" y="229942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458A0CC-EC57-B688-CAF9-5A8C9D06F303}"/>
                </a:ext>
              </a:extLst>
            </p:cNvPr>
            <p:cNvSpPr/>
            <p:nvPr/>
          </p:nvSpPr>
          <p:spPr>
            <a:xfrm>
              <a:off x="3075496" y="229942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B7F68E3-0691-BC0C-7927-E0CA765973CA}"/>
                </a:ext>
              </a:extLst>
            </p:cNvPr>
            <p:cNvSpPr/>
            <p:nvPr/>
          </p:nvSpPr>
          <p:spPr>
            <a:xfrm>
              <a:off x="3423226" y="229942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pic>
        <p:nvPicPr>
          <p:cNvPr id="54" name="图片 53">
            <a:extLst>
              <a:ext uri="{FF2B5EF4-FFF2-40B4-BE49-F238E27FC236}">
                <a16:creationId xmlns:a16="http://schemas.microsoft.com/office/drawing/2014/main" id="{C743A129-032A-607B-157D-A5998AE52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60" y="2453010"/>
            <a:ext cx="894658" cy="894658"/>
          </a:xfrm>
          <a:prstGeom prst="rect">
            <a:avLst/>
          </a:prstGeom>
        </p:spPr>
      </p:pic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E817776-DF79-85E3-4AC8-328BC5183BAF}"/>
              </a:ext>
            </a:extLst>
          </p:cNvPr>
          <p:cNvCxnSpPr>
            <a:cxnSpLocks/>
            <a:stCxn id="5" idx="3"/>
            <a:endCxn id="54" idx="1"/>
          </p:cNvCxnSpPr>
          <p:nvPr/>
        </p:nvCxnSpPr>
        <p:spPr>
          <a:xfrm>
            <a:off x="2211578" y="2900339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3FDEEC0-DD37-0597-9B55-169DB6E9FE01}"/>
              </a:ext>
            </a:extLst>
          </p:cNvPr>
          <p:cNvSpPr txBox="1"/>
          <p:nvPr/>
        </p:nvSpPr>
        <p:spPr>
          <a:xfrm>
            <a:off x="2211577" y="2498505"/>
            <a:ext cx="285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MIM</a:t>
            </a:r>
            <a:r>
              <a:rPr lang="zh-CN" altLang="en-US" sz="1200" dirty="0"/>
              <a:t>大规模自监督预训练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数据集：公开数据集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7EB7FEE-65BC-C1E5-568D-6D3ACB35373B}"/>
              </a:ext>
            </a:extLst>
          </p:cNvPr>
          <p:cNvGrpSpPr/>
          <p:nvPr/>
        </p:nvGrpSpPr>
        <p:grpSpPr>
          <a:xfrm>
            <a:off x="1316921" y="3477460"/>
            <a:ext cx="894658" cy="894658"/>
            <a:chOff x="1684576" y="3515383"/>
            <a:chExt cx="2086380" cy="2086380"/>
          </a:xfrm>
        </p:grpSpPr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55CE324A-3870-1B1A-148A-D0BBB8BC9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576" y="3515383"/>
              <a:ext cx="2086380" cy="2086380"/>
            </a:xfrm>
            <a:prstGeom prst="rect">
              <a:avLst/>
            </a:prstGeom>
          </p:spPr>
        </p:pic>
        <p:sp>
          <p:nvSpPr>
            <p:cNvPr id="59" name="星形: 五角 58">
              <a:extLst>
                <a:ext uri="{FF2B5EF4-FFF2-40B4-BE49-F238E27FC236}">
                  <a16:creationId xmlns:a16="http://schemas.microsoft.com/office/drawing/2014/main" id="{61B0110E-9082-9649-1AD6-14E847ECAF63}"/>
                </a:ext>
              </a:extLst>
            </p:cNvPr>
            <p:cNvSpPr/>
            <p:nvPr/>
          </p:nvSpPr>
          <p:spPr>
            <a:xfrm>
              <a:off x="2293257" y="4158343"/>
              <a:ext cx="500743" cy="500743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pic>
        <p:nvPicPr>
          <p:cNvPr id="60" name="图片 59">
            <a:extLst>
              <a:ext uri="{FF2B5EF4-FFF2-40B4-BE49-F238E27FC236}">
                <a16:creationId xmlns:a16="http://schemas.microsoft.com/office/drawing/2014/main" id="{CB7DE7AE-79FE-1309-5111-EE36F6777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61" y="3477460"/>
            <a:ext cx="894658" cy="894658"/>
          </a:xfrm>
          <a:prstGeom prst="rect">
            <a:avLst/>
          </a:prstGeom>
        </p:spPr>
      </p:pic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55A9CC5-FE4D-80B8-0426-E99B1ECA4153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2211579" y="3924789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9983341-473E-09F5-3A49-BBB9041FC3C1}"/>
              </a:ext>
            </a:extLst>
          </p:cNvPr>
          <p:cNvSpPr txBox="1"/>
          <p:nvPr/>
        </p:nvSpPr>
        <p:spPr>
          <a:xfrm>
            <a:off x="2211579" y="3538846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/>
              <a:t>LoRA</a:t>
            </a:r>
            <a:r>
              <a:rPr lang="zh-CN" altLang="en-US" sz="1200" dirty="0"/>
              <a:t>微调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9E5FDEC-7B82-B6F1-C827-849F0FEF7247}"/>
              </a:ext>
            </a:extLst>
          </p:cNvPr>
          <p:cNvGrpSpPr/>
          <p:nvPr/>
        </p:nvGrpSpPr>
        <p:grpSpPr>
          <a:xfrm>
            <a:off x="1316919" y="998115"/>
            <a:ext cx="4252749" cy="894658"/>
            <a:chOff x="1684576" y="3515383"/>
            <a:chExt cx="9917589" cy="208638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2A2BA24-9FE3-9153-FBC9-4C7CDF015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576" y="3515383"/>
              <a:ext cx="2086380" cy="2086380"/>
            </a:xfrm>
            <a:prstGeom prst="rect">
              <a:avLst/>
            </a:prstGeom>
          </p:spPr>
        </p:pic>
        <p:sp>
          <p:nvSpPr>
            <p:cNvPr id="8" name="星形: 五角 7">
              <a:extLst>
                <a:ext uri="{FF2B5EF4-FFF2-40B4-BE49-F238E27FC236}">
                  <a16:creationId xmlns:a16="http://schemas.microsoft.com/office/drawing/2014/main" id="{5F668A18-5B0D-CEB3-3C67-1DBEF63B7D59}"/>
                </a:ext>
              </a:extLst>
            </p:cNvPr>
            <p:cNvSpPr/>
            <p:nvPr/>
          </p:nvSpPr>
          <p:spPr>
            <a:xfrm>
              <a:off x="11101422" y="4308200"/>
              <a:ext cx="500743" cy="500743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68B0127-AD65-5A43-CE94-6494319CC94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211577" y="1445444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254EFF8-EC5A-E0B6-CDBA-C6B169761840}"/>
              </a:ext>
            </a:extLst>
          </p:cNvPr>
          <p:cNvSpPr txBox="1"/>
          <p:nvPr/>
        </p:nvSpPr>
        <p:spPr>
          <a:xfrm>
            <a:off x="2211576" y="1014916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异常图像生成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G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203DA1-6A48-9482-2AB3-E092A9C37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897" y="4739097"/>
            <a:ext cx="894658" cy="894658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A626B1B-B3AA-2DB8-BC91-3E8638C15C0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879555" y="5186426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2474CE0-1FAB-7E48-3D36-382F9D2F0B98}"/>
              </a:ext>
            </a:extLst>
          </p:cNvPr>
          <p:cNvSpPr txBox="1"/>
          <p:nvPr/>
        </p:nvSpPr>
        <p:spPr>
          <a:xfrm>
            <a:off x="2879555" y="4800482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二分类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D</a:t>
            </a:r>
            <a:endParaRPr lang="zh-CN" altLang="en-US" sz="1200" dirty="0"/>
          </a:p>
        </p:txBody>
      </p:sp>
      <p:sp>
        <p:nvSpPr>
          <p:cNvPr id="42" name="新月形 41">
            <a:extLst>
              <a:ext uri="{FF2B5EF4-FFF2-40B4-BE49-F238E27FC236}">
                <a16:creationId xmlns:a16="http://schemas.microsoft.com/office/drawing/2014/main" id="{CAD7908B-B936-6A95-A8CE-EB7A30C139DF}"/>
              </a:ext>
            </a:extLst>
          </p:cNvPr>
          <p:cNvSpPr/>
          <p:nvPr/>
        </p:nvSpPr>
        <p:spPr>
          <a:xfrm>
            <a:off x="2506781" y="5252969"/>
            <a:ext cx="97570" cy="195140"/>
          </a:xfrm>
          <a:prstGeom prst="mo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D59F7C87-7492-4076-0138-91FAE848C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52" y="4739097"/>
            <a:ext cx="894658" cy="894658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5EB5A90C-9F4C-561D-F8BA-69AC93350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579" y="4739097"/>
            <a:ext cx="894658" cy="894658"/>
          </a:xfrm>
          <a:prstGeom prst="rect">
            <a:avLst/>
          </a:prstGeom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2205991-ECA2-4CDB-9C83-4DC0FB7C67CD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8956237" y="5186426"/>
            <a:ext cx="222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BA693F3-FA08-7134-05EA-0EC75A693534}"/>
              </a:ext>
            </a:extLst>
          </p:cNvPr>
          <p:cNvSpPr txBox="1"/>
          <p:nvPr/>
        </p:nvSpPr>
        <p:spPr>
          <a:xfrm>
            <a:off x="8956238" y="4800482"/>
            <a:ext cx="254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二分类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D</a:t>
            </a:r>
            <a:endParaRPr lang="zh-CN" altLang="en-US" sz="1200" dirty="0"/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F8E50BE8-9341-F853-F962-12407A74E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534" y="4739097"/>
            <a:ext cx="894658" cy="894658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35DD1089-AF58-8AC2-38A9-DFCFF1C9836C}"/>
              </a:ext>
            </a:extLst>
          </p:cNvPr>
          <p:cNvSpPr txBox="1"/>
          <p:nvPr/>
        </p:nvSpPr>
        <p:spPr>
          <a:xfrm>
            <a:off x="5897644" y="5001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0990A39-08C8-02E0-AF73-BDEEFD915C5F}"/>
              </a:ext>
            </a:extLst>
          </p:cNvPr>
          <p:cNvSpPr txBox="1"/>
          <p:nvPr/>
        </p:nvSpPr>
        <p:spPr>
          <a:xfrm>
            <a:off x="11298381" y="49964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ABE0B7E2-067B-A3C5-7CB9-13E61B6AABD8}"/>
                  </a:ext>
                </a:extLst>
              </p:cNvPr>
              <p:cNvSpPr txBox="1"/>
              <p:nvPr/>
            </p:nvSpPr>
            <p:spPr>
              <a:xfrm>
                <a:off x="6845178" y="5633755"/>
                <a:ext cx="114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reconstruct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ABE0B7E2-067B-A3C5-7CB9-13E61B6AA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178" y="5633755"/>
                <a:ext cx="1140632" cy="276999"/>
              </a:xfrm>
              <a:prstGeom prst="rect">
                <a:avLst/>
              </a:prstGeom>
              <a:blipFill>
                <a:blip r:embed="rId3"/>
                <a:stretch>
                  <a:fillRect l="-2139" r="-1604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8BDB51C8-6C7A-15A3-704C-11C17D2AA0C5}"/>
                  </a:ext>
                </a:extLst>
              </p:cNvPr>
              <p:cNvSpPr txBox="1"/>
              <p:nvPr/>
            </p:nvSpPr>
            <p:spPr>
              <a:xfrm>
                <a:off x="2033326" y="5633755"/>
                <a:ext cx="672556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query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8BDB51C8-6C7A-15A3-704C-11C17D2AA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326" y="5633755"/>
                <a:ext cx="672556" cy="302519"/>
              </a:xfrm>
              <a:prstGeom prst="rect">
                <a:avLst/>
              </a:prstGeom>
              <a:blipFill>
                <a:blip r:embed="rId4"/>
                <a:stretch>
                  <a:fillRect l="-3636" r="-3636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94989398-EFF3-1435-B5D4-A14B46A3072C}"/>
              </a:ext>
            </a:extLst>
          </p:cNvPr>
          <p:cNvSpPr txBox="1"/>
          <p:nvPr/>
        </p:nvSpPr>
        <p:spPr>
          <a:xfrm>
            <a:off x="347077" y="2552330"/>
            <a:ext cx="3483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重建正常图像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00ABF58-91D0-570A-025C-69CEF064ADD6}"/>
              </a:ext>
            </a:extLst>
          </p:cNvPr>
          <p:cNvSpPr txBox="1"/>
          <p:nvPr/>
        </p:nvSpPr>
        <p:spPr>
          <a:xfrm>
            <a:off x="294567" y="4765634"/>
            <a:ext cx="3483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判别模块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C8D4C26A-66AF-FCAC-3681-0509756D80F5}"/>
                  </a:ext>
                </a:extLst>
              </p:cNvPr>
              <p:cNvSpPr txBox="1"/>
              <p:nvPr/>
            </p:nvSpPr>
            <p:spPr>
              <a:xfrm>
                <a:off x="8210210" y="5588481"/>
                <a:ext cx="672556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query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C8D4C26A-66AF-FCAC-3681-0509756D8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210" y="5588481"/>
                <a:ext cx="672556" cy="302519"/>
              </a:xfrm>
              <a:prstGeom prst="rect">
                <a:avLst/>
              </a:prstGeom>
              <a:blipFill>
                <a:blip r:embed="rId5"/>
                <a:stretch>
                  <a:fillRect l="-3636" r="-3636" b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3EF3D520-C231-8A1B-2F4D-3C72A5C087E2}"/>
                  </a:ext>
                </a:extLst>
              </p:cNvPr>
              <p:cNvSpPr txBox="1"/>
              <p:nvPr/>
            </p:nvSpPr>
            <p:spPr>
              <a:xfrm>
                <a:off x="719021" y="5657414"/>
                <a:ext cx="114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reconstruct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3EF3D520-C231-8A1B-2F4D-3C72A5C08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21" y="5657414"/>
                <a:ext cx="1140632" cy="276999"/>
              </a:xfrm>
              <a:prstGeom prst="rect">
                <a:avLst/>
              </a:prstGeom>
              <a:blipFill>
                <a:blip r:embed="rId6"/>
                <a:stretch>
                  <a:fillRect l="-2139" r="-1604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2522A110-BCB3-713F-F688-084CCCA4CFDE}"/>
              </a:ext>
            </a:extLst>
          </p:cNvPr>
          <p:cNvSpPr txBox="1"/>
          <p:nvPr/>
        </p:nvSpPr>
        <p:spPr>
          <a:xfrm>
            <a:off x="309594" y="934680"/>
            <a:ext cx="7416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生成异常图像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8454BBD3-EFF8-47D2-5D97-D933763F147B}"/>
                  </a:ext>
                </a:extLst>
              </p:cNvPr>
              <p:cNvSpPr txBox="1"/>
              <p:nvPr/>
            </p:nvSpPr>
            <p:spPr>
              <a:xfrm>
                <a:off x="148138" y="6173448"/>
                <a:ext cx="6101542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难点：难以保正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0" dirty="0" err="1" smtClean="0">
                            <a:latin typeface="Cambria Math" panose="02040503050406030204" pitchFamily="18" charset="0"/>
                          </a:rPr>
                          <m:t>reconstruction</m:t>
                        </m:r>
                      </m:sub>
                    </m:sSub>
                    <m:r>
                      <a:rPr lang="zh-CN" altLang="en-US" i="1" dirty="0" err="1">
                        <a:latin typeface="Cambria Math" panose="02040503050406030204" pitchFamily="18" charset="0"/>
                      </a:rPr>
                      <m:t>与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query</m:t>
                        </m:r>
                      </m:sub>
                    </m:sSub>
                    <m:r>
                      <a:rPr lang="zh-CN" altLang="en-US" i="1" dirty="0" err="1" smtClean="0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dirty="0"/>
                  <a:t>正常区域完全一致</a:t>
                </a: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8454BBD3-EFF8-47D2-5D97-D933763F1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38" y="6173448"/>
                <a:ext cx="6101542" cy="394852"/>
              </a:xfrm>
              <a:prstGeom prst="rect">
                <a:avLst/>
              </a:prstGeom>
              <a:blipFill>
                <a:blip r:embed="rId7"/>
                <a:stretch>
                  <a:fillRect l="-799" t="-7813" r="-599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标题 1">
            <a:extLst>
              <a:ext uri="{FF2B5EF4-FFF2-40B4-BE49-F238E27FC236}">
                <a16:creationId xmlns:a16="http://schemas.microsoft.com/office/drawing/2014/main" id="{81613008-3EE9-0406-C937-361997E4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44"/>
            <a:ext cx="10515600" cy="70335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基于重建异常图像为正常图像的方法</a:t>
            </a:r>
          </a:p>
        </p:txBody>
      </p:sp>
    </p:spTree>
    <p:extLst>
      <p:ext uri="{BB962C8B-B14F-4D97-AF65-F5344CB8AC3E}">
        <p14:creationId xmlns:p14="http://schemas.microsoft.com/office/powerpoint/2010/main" val="3318650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505585A-A5BB-B2D5-DE32-30E55D73F041}"/>
              </a:ext>
            </a:extLst>
          </p:cNvPr>
          <p:cNvSpPr/>
          <p:nvPr/>
        </p:nvSpPr>
        <p:spPr>
          <a:xfrm>
            <a:off x="229905" y="740017"/>
            <a:ext cx="6076682" cy="1492531"/>
          </a:xfrm>
          <a:prstGeom prst="roundRect">
            <a:avLst>
              <a:gd name="adj" fmla="val 561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D8FD1A88-888C-DA8F-27C8-328DC93011D3}"/>
              </a:ext>
            </a:extLst>
          </p:cNvPr>
          <p:cNvSpPr/>
          <p:nvPr/>
        </p:nvSpPr>
        <p:spPr>
          <a:xfrm>
            <a:off x="229906" y="4619532"/>
            <a:ext cx="11374970" cy="1492531"/>
          </a:xfrm>
          <a:prstGeom prst="roundRect">
            <a:avLst>
              <a:gd name="adj" fmla="val 561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600D3085-938A-D12F-5008-B9286A2A2C1B}"/>
              </a:ext>
            </a:extLst>
          </p:cNvPr>
          <p:cNvSpPr/>
          <p:nvPr/>
        </p:nvSpPr>
        <p:spPr>
          <a:xfrm>
            <a:off x="229905" y="2340101"/>
            <a:ext cx="6076682" cy="2178784"/>
          </a:xfrm>
          <a:prstGeom prst="roundRect">
            <a:avLst>
              <a:gd name="adj" fmla="val 5612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04B8546-BC6B-08FB-10DD-090F781C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59" y="998115"/>
            <a:ext cx="894658" cy="894658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1B975D41-BBDC-CA39-55D7-682B218D9059}"/>
              </a:ext>
            </a:extLst>
          </p:cNvPr>
          <p:cNvSpPr txBox="1"/>
          <p:nvPr/>
        </p:nvSpPr>
        <p:spPr>
          <a:xfrm>
            <a:off x="7166779" y="1597067"/>
            <a:ext cx="4438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基于重建的方法：由三个模块构成：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合成模块：输入为</a:t>
            </a:r>
            <a:r>
              <a:rPr lang="zh-CN" altLang="en-US" dirty="0">
                <a:solidFill>
                  <a:srgbClr val="FF0000"/>
                </a:solidFill>
              </a:rPr>
              <a:t>正常图像</a:t>
            </a:r>
            <a:r>
              <a:rPr lang="zh-CN" altLang="en-US" dirty="0"/>
              <a:t>，输出为</a:t>
            </a:r>
            <a:r>
              <a:rPr lang="zh-CN" altLang="en-US" dirty="0">
                <a:highlight>
                  <a:srgbClr val="FFFF00"/>
                </a:highlight>
              </a:rPr>
              <a:t>合成异常图像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重建模块：输入为</a:t>
            </a:r>
            <a:r>
              <a:rPr lang="zh-CN" altLang="en-US" dirty="0">
                <a:solidFill>
                  <a:srgbClr val="FF0000"/>
                </a:solidFill>
              </a:rPr>
              <a:t>正常图像</a:t>
            </a:r>
            <a:r>
              <a:rPr lang="zh-CN" altLang="en-US" dirty="0"/>
              <a:t>或</a:t>
            </a:r>
            <a:r>
              <a:rPr lang="zh-CN" altLang="en-US" dirty="0">
                <a:highlight>
                  <a:srgbClr val="FFFF00"/>
                </a:highlight>
              </a:rPr>
              <a:t>合成异常图像</a:t>
            </a:r>
            <a:r>
              <a:rPr lang="zh-CN" altLang="en-US" dirty="0"/>
              <a:t>，输出为</a:t>
            </a:r>
            <a:r>
              <a:rPr lang="zh-CN" altLang="en-US" b="1" dirty="0"/>
              <a:t>重建图像</a:t>
            </a:r>
            <a:r>
              <a:rPr lang="zh-CN" altLang="en-US" dirty="0"/>
              <a:t>，希望尽可能接近正常图像。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判别模块：输入为测试图像和</a:t>
            </a:r>
            <a:r>
              <a:rPr lang="zh-CN" altLang="en-US" b="1" dirty="0"/>
              <a:t>重建图像</a:t>
            </a:r>
            <a:r>
              <a:rPr lang="zh-CN" altLang="en-US" dirty="0"/>
              <a:t>，输出为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FC6DC197-126A-8EE9-B375-9A428F46D227}"/>
              </a:ext>
            </a:extLst>
          </p:cNvPr>
          <p:cNvGrpSpPr/>
          <p:nvPr/>
        </p:nvGrpSpPr>
        <p:grpSpPr>
          <a:xfrm>
            <a:off x="1316920" y="2453010"/>
            <a:ext cx="894658" cy="894658"/>
            <a:chOff x="1684576" y="560777"/>
            <a:chExt cx="2086380" cy="208638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EEF3CD5-87CF-C317-5432-49829FF0646E}"/>
                </a:ext>
              </a:extLst>
            </p:cNvPr>
            <p:cNvSpPr/>
            <p:nvPr/>
          </p:nvSpPr>
          <p:spPr>
            <a:xfrm>
              <a:off x="2032306" y="56077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87163C-4AE4-9108-2C5A-F88444A01BC6}"/>
                </a:ext>
              </a:extLst>
            </p:cNvPr>
            <p:cNvSpPr/>
            <p:nvPr/>
          </p:nvSpPr>
          <p:spPr>
            <a:xfrm>
              <a:off x="2032306" y="90850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8D1D1F8-9C69-274C-9984-7931A6FABEB6}"/>
                </a:ext>
              </a:extLst>
            </p:cNvPr>
            <p:cNvSpPr/>
            <p:nvPr/>
          </p:nvSpPr>
          <p:spPr>
            <a:xfrm>
              <a:off x="2032306" y="125623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0704D3-96FD-E28D-DB54-633BCC79DB37}"/>
                </a:ext>
              </a:extLst>
            </p:cNvPr>
            <p:cNvSpPr/>
            <p:nvPr/>
          </p:nvSpPr>
          <p:spPr>
            <a:xfrm>
              <a:off x="2032306" y="160396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50213C2-C95E-7E30-F115-CC2492679311}"/>
                </a:ext>
              </a:extLst>
            </p:cNvPr>
            <p:cNvSpPr/>
            <p:nvPr/>
          </p:nvSpPr>
          <p:spPr>
            <a:xfrm>
              <a:off x="2032306" y="195169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957923A-24F8-B220-2DAF-6760CF5E3DC5}"/>
                </a:ext>
              </a:extLst>
            </p:cNvPr>
            <p:cNvSpPr/>
            <p:nvPr/>
          </p:nvSpPr>
          <p:spPr>
            <a:xfrm>
              <a:off x="2032306" y="229942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60F98F6-5B93-C61D-24C0-E33DEA696AA4}"/>
                </a:ext>
              </a:extLst>
            </p:cNvPr>
            <p:cNvSpPr/>
            <p:nvPr/>
          </p:nvSpPr>
          <p:spPr>
            <a:xfrm>
              <a:off x="2727766" y="90850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B623F44-61A7-206D-F653-5F15D27D20C3}"/>
                </a:ext>
              </a:extLst>
            </p:cNvPr>
            <p:cNvSpPr/>
            <p:nvPr/>
          </p:nvSpPr>
          <p:spPr>
            <a:xfrm>
              <a:off x="342322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04B4F5C-EA8D-D5C5-5FBA-2DD219CA805D}"/>
                </a:ext>
              </a:extLst>
            </p:cNvPr>
            <p:cNvSpPr/>
            <p:nvPr/>
          </p:nvSpPr>
          <p:spPr>
            <a:xfrm>
              <a:off x="3423226" y="195169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0D129CF-5EA6-62E8-4DCB-B29D6318117C}"/>
                </a:ext>
              </a:extLst>
            </p:cNvPr>
            <p:cNvSpPr/>
            <p:nvPr/>
          </p:nvSpPr>
          <p:spPr>
            <a:xfrm>
              <a:off x="2380036" y="90850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3B036AB-AC0A-25D5-0732-1C418F1EC1B9}"/>
                </a:ext>
              </a:extLst>
            </p:cNvPr>
            <p:cNvSpPr/>
            <p:nvPr/>
          </p:nvSpPr>
          <p:spPr>
            <a:xfrm>
              <a:off x="168457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460758D-73CF-1573-43F1-A51290E3819A}"/>
                </a:ext>
              </a:extLst>
            </p:cNvPr>
            <p:cNvSpPr/>
            <p:nvPr/>
          </p:nvSpPr>
          <p:spPr>
            <a:xfrm>
              <a:off x="238003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73E6AE0-568C-11B6-0CA9-FCDF544D0B6A}"/>
                </a:ext>
              </a:extLst>
            </p:cNvPr>
            <p:cNvSpPr/>
            <p:nvPr/>
          </p:nvSpPr>
          <p:spPr>
            <a:xfrm>
              <a:off x="272776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61A96E4-11FD-31FF-C3C0-49C18A7C7EB9}"/>
                </a:ext>
              </a:extLst>
            </p:cNvPr>
            <p:cNvSpPr/>
            <p:nvPr/>
          </p:nvSpPr>
          <p:spPr>
            <a:xfrm>
              <a:off x="1684576" y="195169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70C175B-23A5-8FF6-457E-968F80A00889}"/>
                </a:ext>
              </a:extLst>
            </p:cNvPr>
            <p:cNvSpPr/>
            <p:nvPr/>
          </p:nvSpPr>
          <p:spPr>
            <a:xfrm>
              <a:off x="2380036" y="195169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4ABAA98-268A-0A00-CBB4-8289F7E12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576" y="560777"/>
              <a:ext cx="2086380" cy="208638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96CEA66-43C5-7829-4110-4EC341C529B7}"/>
                </a:ext>
              </a:extLst>
            </p:cNvPr>
            <p:cNvSpPr/>
            <p:nvPr/>
          </p:nvSpPr>
          <p:spPr>
            <a:xfrm>
              <a:off x="1684576" y="56077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4FCB511-2C5B-63D2-68FB-90B570E3AADB}"/>
                </a:ext>
              </a:extLst>
            </p:cNvPr>
            <p:cNvSpPr/>
            <p:nvPr/>
          </p:nvSpPr>
          <p:spPr>
            <a:xfrm>
              <a:off x="2727766" y="56077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6ED06D5-CC24-736B-6EC3-1ECFD4408C13}"/>
                </a:ext>
              </a:extLst>
            </p:cNvPr>
            <p:cNvSpPr/>
            <p:nvPr/>
          </p:nvSpPr>
          <p:spPr>
            <a:xfrm>
              <a:off x="2727766" y="56077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D6286F-1024-A6ED-DD59-4AB611E0A160}"/>
                </a:ext>
              </a:extLst>
            </p:cNvPr>
            <p:cNvSpPr/>
            <p:nvPr/>
          </p:nvSpPr>
          <p:spPr>
            <a:xfrm>
              <a:off x="3075496" y="56077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EB141FB-C62A-999F-DEF7-41EF13BAA442}"/>
                </a:ext>
              </a:extLst>
            </p:cNvPr>
            <p:cNvSpPr/>
            <p:nvPr/>
          </p:nvSpPr>
          <p:spPr>
            <a:xfrm>
              <a:off x="2727766" y="90850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E21C728-AECD-6EF0-0370-5E0BFEBD39CA}"/>
                </a:ext>
              </a:extLst>
            </p:cNvPr>
            <p:cNvSpPr/>
            <p:nvPr/>
          </p:nvSpPr>
          <p:spPr>
            <a:xfrm>
              <a:off x="3075496" y="90850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7E41D4C-2A2F-BF64-9311-B3AC004A109C}"/>
                </a:ext>
              </a:extLst>
            </p:cNvPr>
            <p:cNvSpPr/>
            <p:nvPr/>
          </p:nvSpPr>
          <p:spPr>
            <a:xfrm>
              <a:off x="3423226" y="90850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707488C-DEC6-0A18-0569-D1B40C931518}"/>
                </a:ext>
              </a:extLst>
            </p:cNvPr>
            <p:cNvSpPr/>
            <p:nvPr/>
          </p:nvSpPr>
          <p:spPr>
            <a:xfrm>
              <a:off x="2727766" y="125623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2BEBC3D-D324-C3EF-6D20-B35189B34381}"/>
                </a:ext>
              </a:extLst>
            </p:cNvPr>
            <p:cNvSpPr/>
            <p:nvPr/>
          </p:nvSpPr>
          <p:spPr>
            <a:xfrm>
              <a:off x="272776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89075CD-6774-74BD-105B-F09030A7D404}"/>
                </a:ext>
              </a:extLst>
            </p:cNvPr>
            <p:cNvSpPr/>
            <p:nvPr/>
          </p:nvSpPr>
          <p:spPr>
            <a:xfrm>
              <a:off x="3075496" y="125623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7D382EC-4185-FD1D-6483-6CC0C06D69A3}"/>
                </a:ext>
              </a:extLst>
            </p:cNvPr>
            <p:cNvSpPr/>
            <p:nvPr/>
          </p:nvSpPr>
          <p:spPr>
            <a:xfrm>
              <a:off x="168457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CEEB6EF-5F96-4105-808F-D5C573A0C547}"/>
                </a:ext>
              </a:extLst>
            </p:cNvPr>
            <p:cNvSpPr/>
            <p:nvPr/>
          </p:nvSpPr>
          <p:spPr>
            <a:xfrm>
              <a:off x="238003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35F61CC-9F23-7D52-FEB4-E1C898D18101}"/>
                </a:ext>
              </a:extLst>
            </p:cNvPr>
            <p:cNvSpPr/>
            <p:nvPr/>
          </p:nvSpPr>
          <p:spPr>
            <a:xfrm>
              <a:off x="2727766" y="160396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D3034CD-CCE5-C25C-422D-025FB1DE8FBD}"/>
                </a:ext>
              </a:extLst>
            </p:cNvPr>
            <p:cNvSpPr/>
            <p:nvPr/>
          </p:nvSpPr>
          <p:spPr>
            <a:xfrm>
              <a:off x="3075496" y="160396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FB2D4EC-B195-1DB5-67EF-9E1D767EEDA5}"/>
                </a:ext>
              </a:extLst>
            </p:cNvPr>
            <p:cNvSpPr/>
            <p:nvPr/>
          </p:nvSpPr>
          <p:spPr>
            <a:xfrm>
              <a:off x="342322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E1BB32C-5B7D-C171-54E4-528EC7F05C71}"/>
                </a:ext>
              </a:extLst>
            </p:cNvPr>
            <p:cNvSpPr/>
            <p:nvPr/>
          </p:nvSpPr>
          <p:spPr>
            <a:xfrm>
              <a:off x="2727766" y="195169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233483B-4A09-D033-8F8B-00BA86DBADA1}"/>
                </a:ext>
              </a:extLst>
            </p:cNvPr>
            <p:cNvSpPr/>
            <p:nvPr/>
          </p:nvSpPr>
          <p:spPr>
            <a:xfrm>
              <a:off x="3075496" y="195169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DEDF909-9E04-2187-B35E-F8E594313579}"/>
                </a:ext>
              </a:extLst>
            </p:cNvPr>
            <p:cNvSpPr/>
            <p:nvPr/>
          </p:nvSpPr>
          <p:spPr>
            <a:xfrm>
              <a:off x="2380036" y="229942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2A4EC9A-D009-082E-716C-9CD12EBF84DB}"/>
                </a:ext>
              </a:extLst>
            </p:cNvPr>
            <p:cNvSpPr/>
            <p:nvPr/>
          </p:nvSpPr>
          <p:spPr>
            <a:xfrm>
              <a:off x="2727766" y="229942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458A0CC-EC57-B688-CAF9-5A8C9D06F303}"/>
                </a:ext>
              </a:extLst>
            </p:cNvPr>
            <p:cNvSpPr/>
            <p:nvPr/>
          </p:nvSpPr>
          <p:spPr>
            <a:xfrm>
              <a:off x="3075496" y="229942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B7F68E3-0691-BC0C-7927-E0CA765973CA}"/>
                </a:ext>
              </a:extLst>
            </p:cNvPr>
            <p:cNvSpPr/>
            <p:nvPr/>
          </p:nvSpPr>
          <p:spPr>
            <a:xfrm>
              <a:off x="3423226" y="229942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pic>
        <p:nvPicPr>
          <p:cNvPr id="54" name="图片 53">
            <a:extLst>
              <a:ext uri="{FF2B5EF4-FFF2-40B4-BE49-F238E27FC236}">
                <a16:creationId xmlns:a16="http://schemas.microsoft.com/office/drawing/2014/main" id="{C743A129-032A-607B-157D-A5998AE52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60" y="2453010"/>
            <a:ext cx="894658" cy="894658"/>
          </a:xfrm>
          <a:prstGeom prst="rect">
            <a:avLst/>
          </a:prstGeom>
        </p:spPr>
      </p:pic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E817776-DF79-85E3-4AC8-328BC5183BAF}"/>
              </a:ext>
            </a:extLst>
          </p:cNvPr>
          <p:cNvCxnSpPr>
            <a:cxnSpLocks/>
            <a:stCxn id="5" idx="3"/>
            <a:endCxn id="54" idx="1"/>
          </p:cNvCxnSpPr>
          <p:nvPr/>
        </p:nvCxnSpPr>
        <p:spPr>
          <a:xfrm>
            <a:off x="2211578" y="2900339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3FDEEC0-DD37-0597-9B55-169DB6E9FE01}"/>
              </a:ext>
            </a:extLst>
          </p:cNvPr>
          <p:cNvSpPr txBox="1"/>
          <p:nvPr/>
        </p:nvSpPr>
        <p:spPr>
          <a:xfrm>
            <a:off x="2211577" y="2498505"/>
            <a:ext cx="285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MIM</a:t>
            </a:r>
            <a:r>
              <a:rPr lang="zh-CN" altLang="en-US" sz="1200" dirty="0"/>
              <a:t>大规模自监督预训练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数据集：公开数据集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7EB7FEE-65BC-C1E5-568D-6D3ACB35373B}"/>
              </a:ext>
            </a:extLst>
          </p:cNvPr>
          <p:cNvGrpSpPr/>
          <p:nvPr/>
        </p:nvGrpSpPr>
        <p:grpSpPr>
          <a:xfrm>
            <a:off x="1316921" y="3477460"/>
            <a:ext cx="894658" cy="894658"/>
            <a:chOff x="1684576" y="3515383"/>
            <a:chExt cx="2086380" cy="2086380"/>
          </a:xfrm>
        </p:grpSpPr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55CE324A-3870-1B1A-148A-D0BBB8BC9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576" y="3515383"/>
              <a:ext cx="2086380" cy="2086380"/>
            </a:xfrm>
            <a:prstGeom prst="rect">
              <a:avLst/>
            </a:prstGeom>
          </p:spPr>
        </p:pic>
        <p:sp>
          <p:nvSpPr>
            <p:cNvPr id="59" name="星形: 五角 58">
              <a:extLst>
                <a:ext uri="{FF2B5EF4-FFF2-40B4-BE49-F238E27FC236}">
                  <a16:creationId xmlns:a16="http://schemas.microsoft.com/office/drawing/2014/main" id="{61B0110E-9082-9649-1AD6-14E847ECAF63}"/>
                </a:ext>
              </a:extLst>
            </p:cNvPr>
            <p:cNvSpPr/>
            <p:nvPr/>
          </p:nvSpPr>
          <p:spPr>
            <a:xfrm>
              <a:off x="2293257" y="4158343"/>
              <a:ext cx="500743" cy="500743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pic>
        <p:nvPicPr>
          <p:cNvPr id="60" name="图片 59">
            <a:extLst>
              <a:ext uri="{FF2B5EF4-FFF2-40B4-BE49-F238E27FC236}">
                <a16:creationId xmlns:a16="http://schemas.microsoft.com/office/drawing/2014/main" id="{CB7DE7AE-79FE-1309-5111-EE36F6777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61" y="3477460"/>
            <a:ext cx="894658" cy="894658"/>
          </a:xfrm>
          <a:prstGeom prst="rect">
            <a:avLst/>
          </a:prstGeom>
        </p:spPr>
      </p:pic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55A9CC5-FE4D-80B8-0426-E99B1ECA4153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2211579" y="3924789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9983341-473E-09F5-3A49-BBB9041FC3C1}"/>
              </a:ext>
            </a:extLst>
          </p:cNvPr>
          <p:cNvSpPr txBox="1"/>
          <p:nvPr/>
        </p:nvSpPr>
        <p:spPr>
          <a:xfrm>
            <a:off x="2211579" y="3538846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/>
              <a:t>LoRA</a:t>
            </a:r>
            <a:r>
              <a:rPr lang="zh-CN" altLang="en-US" sz="1200" dirty="0"/>
              <a:t>微调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9E5FDEC-7B82-B6F1-C827-849F0FEF7247}"/>
              </a:ext>
            </a:extLst>
          </p:cNvPr>
          <p:cNvGrpSpPr/>
          <p:nvPr/>
        </p:nvGrpSpPr>
        <p:grpSpPr>
          <a:xfrm>
            <a:off x="1316919" y="998115"/>
            <a:ext cx="4252749" cy="894658"/>
            <a:chOff x="1684576" y="3515383"/>
            <a:chExt cx="9917589" cy="208638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2A2BA24-9FE3-9153-FBC9-4C7CDF015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576" y="3515383"/>
              <a:ext cx="2086380" cy="2086380"/>
            </a:xfrm>
            <a:prstGeom prst="rect">
              <a:avLst/>
            </a:prstGeom>
          </p:spPr>
        </p:pic>
        <p:sp>
          <p:nvSpPr>
            <p:cNvPr id="8" name="星形: 五角 7">
              <a:extLst>
                <a:ext uri="{FF2B5EF4-FFF2-40B4-BE49-F238E27FC236}">
                  <a16:creationId xmlns:a16="http://schemas.microsoft.com/office/drawing/2014/main" id="{5F668A18-5B0D-CEB3-3C67-1DBEF63B7D59}"/>
                </a:ext>
              </a:extLst>
            </p:cNvPr>
            <p:cNvSpPr/>
            <p:nvPr/>
          </p:nvSpPr>
          <p:spPr>
            <a:xfrm>
              <a:off x="11101422" y="4308200"/>
              <a:ext cx="500743" cy="500743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68B0127-AD65-5A43-CE94-6494319CC94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211577" y="1445444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254EFF8-EC5A-E0B6-CDBA-C6B169761840}"/>
              </a:ext>
            </a:extLst>
          </p:cNvPr>
          <p:cNvSpPr txBox="1"/>
          <p:nvPr/>
        </p:nvSpPr>
        <p:spPr>
          <a:xfrm>
            <a:off x="2211576" y="1014916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异常图像生成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G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203DA1-6A48-9482-2AB3-E092A9C37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897" y="4739097"/>
            <a:ext cx="894658" cy="894658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A626B1B-B3AA-2DB8-BC91-3E8638C15C0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879555" y="5186426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2474CE0-1FAB-7E48-3D36-382F9D2F0B98}"/>
              </a:ext>
            </a:extLst>
          </p:cNvPr>
          <p:cNvSpPr txBox="1"/>
          <p:nvPr/>
        </p:nvSpPr>
        <p:spPr>
          <a:xfrm>
            <a:off x="2879555" y="4800482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二分类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D</a:t>
            </a:r>
            <a:endParaRPr lang="zh-CN" altLang="en-US" sz="1200" dirty="0"/>
          </a:p>
        </p:txBody>
      </p:sp>
      <p:sp>
        <p:nvSpPr>
          <p:cNvPr id="42" name="新月形 41">
            <a:extLst>
              <a:ext uri="{FF2B5EF4-FFF2-40B4-BE49-F238E27FC236}">
                <a16:creationId xmlns:a16="http://schemas.microsoft.com/office/drawing/2014/main" id="{CAD7908B-B936-6A95-A8CE-EB7A30C139DF}"/>
              </a:ext>
            </a:extLst>
          </p:cNvPr>
          <p:cNvSpPr/>
          <p:nvPr/>
        </p:nvSpPr>
        <p:spPr>
          <a:xfrm>
            <a:off x="2506781" y="5252969"/>
            <a:ext cx="97570" cy="195140"/>
          </a:xfrm>
          <a:prstGeom prst="mo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D59F7C87-7492-4076-0138-91FAE848C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52" y="4739097"/>
            <a:ext cx="894658" cy="894658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5EB5A90C-9F4C-561D-F8BA-69AC93350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579" y="4739097"/>
            <a:ext cx="894658" cy="894658"/>
          </a:xfrm>
          <a:prstGeom prst="rect">
            <a:avLst/>
          </a:prstGeom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2205991-ECA2-4CDB-9C83-4DC0FB7C67CD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8956237" y="5186426"/>
            <a:ext cx="222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BA693F3-FA08-7134-05EA-0EC75A693534}"/>
              </a:ext>
            </a:extLst>
          </p:cNvPr>
          <p:cNvSpPr txBox="1"/>
          <p:nvPr/>
        </p:nvSpPr>
        <p:spPr>
          <a:xfrm>
            <a:off x="8956238" y="4800482"/>
            <a:ext cx="254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二分类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D</a:t>
            </a:r>
            <a:endParaRPr lang="zh-CN" altLang="en-US" sz="1200" dirty="0"/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F8E50BE8-9341-F853-F962-12407A74E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534" y="4739097"/>
            <a:ext cx="894658" cy="894658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35DD1089-AF58-8AC2-38A9-DFCFF1C9836C}"/>
              </a:ext>
            </a:extLst>
          </p:cNvPr>
          <p:cNvSpPr txBox="1"/>
          <p:nvPr/>
        </p:nvSpPr>
        <p:spPr>
          <a:xfrm>
            <a:off x="5897644" y="5001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0990A39-08C8-02E0-AF73-BDEEFD915C5F}"/>
              </a:ext>
            </a:extLst>
          </p:cNvPr>
          <p:cNvSpPr txBox="1"/>
          <p:nvPr/>
        </p:nvSpPr>
        <p:spPr>
          <a:xfrm>
            <a:off x="11298381" y="49964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ABE0B7E2-067B-A3C5-7CB9-13E61B6AABD8}"/>
                  </a:ext>
                </a:extLst>
              </p:cNvPr>
              <p:cNvSpPr txBox="1"/>
              <p:nvPr/>
            </p:nvSpPr>
            <p:spPr>
              <a:xfrm>
                <a:off x="6845178" y="5633755"/>
                <a:ext cx="114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reconstruct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ABE0B7E2-067B-A3C5-7CB9-13E61B6AA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178" y="5633755"/>
                <a:ext cx="1140632" cy="276999"/>
              </a:xfrm>
              <a:prstGeom prst="rect">
                <a:avLst/>
              </a:prstGeom>
              <a:blipFill>
                <a:blip r:embed="rId3"/>
                <a:stretch>
                  <a:fillRect l="-2139" r="-1604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8BDB51C8-6C7A-15A3-704C-11C17D2AA0C5}"/>
                  </a:ext>
                </a:extLst>
              </p:cNvPr>
              <p:cNvSpPr txBox="1"/>
              <p:nvPr/>
            </p:nvSpPr>
            <p:spPr>
              <a:xfrm>
                <a:off x="2033326" y="5633755"/>
                <a:ext cx="672556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query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8BDB51C8-6C7A-15A3-704C-11C17D2AA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326" y="5633755"/>
                <a:ext cx="672556" cy="302519"/>
              </a:xfrm>
              <a:prstGeom prst="rect">
                <a:avLst/>
              </a:prstGeom>
              <a:blipFill>
                <a:blip r:embed="rId4"/>
                <a:stretch>
                  <a:fillRect l="-3636" r="-3636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94989398-EFF3-1435-B5D4-A14B46A3072C}"/>
              </a:ext>
            </a:extLst>
          </p:cNvPr>
          <p:cNvSpPr txBox="1"/>
          <p:nvPr/>
        </p:nvSpPr>
        <p:spPr>
          <a:xfrm>
            <a:off x="347077" y="2552330"/>
            <a:ext cx="3483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重建正常图像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00ABF58-91D0-570A-025C-69CEF064ADD6}"/>
              </a:ext>
            </a:extLst>
          </p:cNvPr>
          <p:cNvSpPr txBox="1"/>
          <p:nvPr/>
        </p:nvSpPr>
        <p:spPr>
          <a:xfrm>
            <a:off x="294567" y="4765634"/>
            <a:ext cx="3483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判别模块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C8D4C26A-66AF-FCAC-3681-0509756D80F5}"/>
                  </a:ext>
                </a:extLst>
              </p:cNvPr>
              <p:cNvSpPr txBox="1"/>
              <p:nvPr/>
            </p:nvSpPr>
            <p:spPr>
              <a:xfrm>
                <a:off x="8210210" y="5588481"/>
                <a:ext cx="672556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query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C8D4C26A-66AF-FCAC-3681-0509756D8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210" y="5588481"/>
                <a:ext cx="672556" cy="302519"/>
              </a:xfrm>
              <a:prstGeom prst="rect">
                <a:avLst/>
              </a:prstGeom>
              <a:blipFill>
                <a:blip r:embed="rId5"/>
                <a:stretch>
                  <a:fillRect l="-3636" r="-3636" b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3EF3D520-C231-8A1B-2F4D-3C72A5C087E2}"/>
                  </a:ext>
                </a:extLst>
              </p:cNvPr>
              <p:cNvSpPr txBox="1"/>
              <p:nvPr/>
            </p:nvSpPr>
            <p:spPr>
              <a:xfrm>
                <a:off x="719021" y="5657414"/>
                <a:ext cx="114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reconstruct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3EF3D520-C231-8A1B-2F4D-3C72A5C08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21" y="5657414"/>
                <a:ext cx="1140632" cy="276999"/>
              </a:xfrm>
              <a:prstGeom prst="rect">
                <a:avLst/>
              </a:prstGeom>
              <a:blipFill>
                <a:blip r:embed="rId6"/>
                <a:stretch>
                  <a:fillRect l="-2139" r="-1604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2522A110-BCB3-713F-F688-084CCCA4CFDE}"/>
              </a:ext>
            </a:extLst>
          </p:cNvPr>
          <p:cNvSpPr txBox="1"/>
          <p:nvPr/>
        </p:nvSpPr>
        <p:spPr>
          <a:xfrm>
            <a:off x="309594" y="934680"/>
            <a:ext cx="7416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生成异常图像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8454BBD3-EFF8-47D2-5D97-D933763F147B}"/>
                  </a:ext>
                </a:extLst>
              </p:cNvPr>
              <p:cNvSpPr txBox="1"/>
              <p:nvPr/>
            </p:nvSpPr>
            <p:spPr>
              <a:xfrm>
                <a:off x="148138" y="6173448"/>
                <a:ext cx="6101542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难点：难以保正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0" dirty="0" err="1" smtClean="0">
                            <a:latin typeface="Cambria Math" panose="02040503050406030204" pitchFamily="18" charset="0"/>
                          </a:rPr>
                          <m:t>reconstruction</m:t>
                        </m:r>
                      </m:sub>
                    </m:sSub>
                    <m:r>
                      <a:rPr lang="zh-CN" altLang="en-US" i="1" dirty="0" err="1">
                        <a:latin typeface="Cambria Math" panose="02040503050406030204" pitchFamily="18" charset="0"/>
                      </a:rPr>
                      <m:t>与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query</m:t>
                        </m:r>
                      </m:sub>
                    </m:sSub>
                    <m:r>
                      <a:rPr lang="zh-CN" altLang="en-US" i="1" dirty="0" err="1" smtClean="0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dirty="0"/>
                  <a:t>正常区域完全一致</a:t>
                </a: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8454BBD3-EFF8-47D2-5D97-D933763F1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38" y="6173448"/>
                <a:ext cx="6101542" cy="394852"/>
              </a:xfrm>
              <a:prstGeom prst="rect">
                <a:avLst/>
              </a:prstGeom>
              <a:blipFill>
                <a:blip r:embed="rId7"/>
                <a:stretch>
                  <a:fillRect l="-799" t="-7813" r="-599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标题 1">
            <a:extLst>
              <a:ext uri="{FF2B5EF4-FFF2-40B4-BE49-F238E27FC236}">
                <a16:creationId xmlns:a16="http://schemas.microsoft.com/office/drawing/2014/main" id="{81613008-3EE9-0406-C937-361997E4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44"/>
            <a:ext cx="10515600" cy="70335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图像与特征</a:t>
            </a:r>
            <a:r>
              <a:rPr lang="zh-CN" altLang="en-US" sz="3200"/>
              <a:t>联合重建的</a:t>
            </a:r>
            <a:r>
              <a:rPr lang="zh-CN" altLang="en-US" sz="3200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007086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623F9-A3BE-939E-D484-D46A04B8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基于检索的方法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F5651C9-88BD-7B78-F363-AC13FFD39F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C456462-2609-F4D3-681F-D4E6E9714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860" y="41852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24F731-F33E-E0DD-12F9-F96F88B3362F}"/>
              </a:ext>
            </a:extLst>
          </p:cNvPr>
          <p:cNvSpPr txBox="1"/>
          <p:nvPr/>
        </p:nvSpPr>
        <p:spPr>
          <a:xfrm>
            <a:off x="350520" y="24290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测试图像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E9A34B5-56EB-B46C-BB80-F060BD7B2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2948055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3EDBC8F-D615-8B03-9794-42E448A3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60" y="43376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7931CA3-1FD7-23E7-2912-A7D5BAE51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660" y="44900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E6B341C-AF6C-08EC-54F8-75067A643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060" y="46424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9D2CDD5-F782-30BF-482F-721F149C6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60" y="47948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C208EBC-56D4-FCD5-5C9B-D12C067EB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60" y="49472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3869F51D-E540-1777-71E5-FFA52043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260" y="50996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6D78BF6-60D4-549E-DCAB-9AE089ECA44C}"/>
              </a:ext>
            </a:extLst>
          </p:cNvPr>
          <p:cNvSpPr txBox="1"/>
          <p:nvPr/>
        </p:nvSpPr>
        <p:spPr>
          <a:xfrm>
            <a:off x="2313384" y="381590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训练数据集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01BC29-32D8-5204-8CF9-F8DB4E6B10BF}"/>
              </a:ext>
            </a:extLst>
          </p:cNvPr>
          <p:cNvSpPr txBox="1"/>
          <p:nvPr/>
        </p:nvSpPr>
        <p:spPr>
          <a:xfrm>
            <a:off x="2095500" y="307086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从训练数据集中检索最接近的图像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8450EFBB-CAA0-04C7-A37B-C2266BD24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380" y="3017851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46B2725-04E4-A885-9CDB-6DDB2EF0C973}"/>
              </a:ext>
            </a:extLst>
          </p:cNvPr>
          <p:cNvSpPr txBox="1"/>
          <p:nvPr/>
        </p:nvSpPr>
        <p:spPr>
          <a:xfrm>
            <a:off x="6149340" y="25932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近似图像</a:t>
            </a:r>
          </a:p>
        </p:txBody>
      </p:sp>
    </p:spTree>
    <p:extLst>
      <p:ext uri="{BB962C8B-B14F-4D97-AF65-F5344CB8AC3E}">
        <p14:creationId xmlns:p14="http://schemas.microsoft.com/office/powerpoint/2010/main" val="1520315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BFC8F-E12A-4949-0F38-39674D9C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548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异常检测算法</a:t>
            </a:r>
          </a:p>
        </p:txBody>
      </p:sp>
    </p:spTree>
    <p:extLst>
      <p:ext uri="{BB962C8B-B14F-4D97-AF65-F5344CB8AC3E}">
        <p14:creationId xmlns:p14="http://schemas.microsoft.com/office/powerpoint/2010/main" val="168622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CA652-AAE4-0A0C-FD2A-CF8A3E1C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PaDiM</a:t>
            </a:r>
            <a:r>
              <a:rPr lang="en-US" altLang="zh-CN" dirty="0"/>
              <a:t>, ICPR2020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2010AE-4F53-1D04-9ECD-718E5197A358}"/>
              </a:ext>
            </a:extLst>
          </p:cNvPr>
          <p:cNvSpPr/>
          <p:nvPr/>
        </p:nvSpPr>
        <p:spPr>
          <a:xfrm>
            <a:off x="677061" y="2552846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输入图像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096E781-A932-1D77-AF68-E39AA6577E7D}"/>
              </a:ext>
            </a:extLst>
          </p:cNvPr>
          <p:cNvSpPr/>
          <p:nvPr/>
        </p:nvSpPr>
        <p:spPr>
          <a:xfrm>
            <a:off x="2284246" y="2786588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EC677F8A-1BB2-DD5F-C869-358CE8C1C67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983346" y="2988275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F954E50-FD5D-4A22-D818-654B2DA1C03D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315532" y="2988276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1CA1EB64-D259-7A60-B813-DE5E2F913C16}"/>
              </a:ext>
            </a:extLst>
          </p:cNvPr>
          <p:cNvGrpSpPr/>
          <p:nvPr/>
        </p:nvGrpSpPr>
        <p:grpSpPr>
          <a:xfrm>
            <a:off x="3653561" y="2628274"/>
            <a:ext cx="1138509" cy="720000"/>
            <a:chOff x="4249837" y="1909791"/>
            <a:chExt cx="1138509" cy="720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45DDD0C-09EF-9474-ABE1-4838C4CB70D2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9CB4C5D-3940-3CDF-5519-C08F18E574B5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06B0C1C-39B4-075F-1F56-28446DB1E703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FF9DD95-A6AE-1ECA-E53E-1F46B541094C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8CB9ACC-9B6F-B691-5C2D-578C94C5521C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89BB18C-A33E-28C9-7E5D-88E50AED5B83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B2E65EA-FEC7-8CB8-26F7-D4AAAED9D5B8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D0B080F-0157-65D9-2B4C-0EBFC0AF1B94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5138775-A16D-17E7-B7E0-F2C66E655D3B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00947FA-763D-2D92-3200-B5669E9CA0E5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ACD948C-3EB3-5EE4-895F-F3771D07AD3B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DB81DFB-7A0D-35AE-EA01-C7D83A189A0E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AA4691D-6CE0-B7EB-1B2D-110899CFD996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F4CBC02-8D59-4A63-2C65-85C8E2AC38E2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C9334F-9BD3-E5C2-830B-C171DEEAE546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A6E92D2-3442-2D43-6C78-5A4588D37DFC}"/>
              </a:ext>
            </a:extLst>
          </p:cNvPr>
          <p:cNvSpPr/>
          <p:nvPr/>
        </p:nvSpPr>
        <p:spPr>
          <a:xfrm>
            <a:off x="5091478" y="2826513"/>
            <a:ext cx="1244008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每个空间位置构造高斯分布</a:t>
            </a: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1A800787-2D13-9DA0-63F1-4886953A3AA4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790578" y="3028200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25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B04BF-73D1-7446-0925-95A54568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UniAD</a:t>
            </a:r>
            <a:r>
              <a:rPr lang="en-US" altLang="zh-CN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altLang="zh-CN" i="0" dirty="0">
                <a:solidFill>
                  <a:srgbClr val="222222"/>
                </a:solidFill>
                <a:effectLst/>
              </a:rPr>
              <a:t>NIPS2022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09881B-F5E6-985D-D5C7-3B4759C3DA5D}"/>
              </a:ext>
            </a:extLst>
          </p:cNvPr>
          <p:cNvSpPr/>
          <p:nvPr/>
        </p:nvSpPr>
        <p:spPr>
          <a:xfrm>
            <a:off x="302987" y="1671698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87433E9-8F88-0D0E-4E82-E6A4CF33CD69}"/>
              </a:ext>
            </a:extLst>
          </p:cNvPr>
          <p:cNvSpPr/>
          <p:nvPr/>
        </p:nvSpPr>
        <p:spPr>
          <a:xfrm>
            <a:off x="1910172" y="1905440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FA873FF-883C-BE2A-E616-1050B6F8B650}"/>
              </a:ext>
            </a:extLst>
          </p:cNvPr>
          <p:cNvSpPr/>
          <p:nvPr/>
        </p:nvSpPr>
        <p:spPr>
          <a:xfrm>
            <a:off x="7098766" y="2985319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特征重建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07DB7B38-21B5-1580-3A3B-74E80EBE46A2}"/>
              </a:ext>
            </a:extLst>
          </p:cNvPr>
          <p:cNvCxnSpPr>
            <a:stCxn id="6" idx="3"/>
            <a:endCxn id="31" idx="1"/>
          </p:cNvCxnSpPr>
          <p:nvPr/>
        </p:nvCxnSpPr>
        <p:spPr>
          <a:xfrm>
            <a:off x="1609272" y="2107127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FFFE611-8971-B6D2-1F79-FF9EA92AD9AF}"/>
              </a:ext>
            </a:extLst>
          </p:cNvPr>
          <p:cNvCxnSpPr>
            <a:cxnSpLocks/>
            <a:stCxn id="31" idx="3"/>
            <a:endCxn id="13" idx="1"/>
          </p:cNvCxnSpPr>
          <p:nvPr/>
        </p:nvCxnSpPr>
        <p:spPr>
          <a:xfrm>
            <a:off x="2941458" y="2107128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684272B-73BE-FD7E-5B60-8C89870C8A1A}"/>
              </a:ext>
            </a:extLst>
          </p:cNvPr>
          <p:cNvCxnSpPr>
            <a:cxnSpLocks/>
            <a:stCxn id="32" idx="3"/>
            <a:endCxn id="111" idx="1"/>
          </p:cNvCxnSpPr>
          <p:nvPr/>
        </p:nvCxnSpPr>
        <p:spPr>
          <a:xfrm>
            <a:off x="8130052" y="3187007"/>
            <a:ext cx="38510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EC6CF6C4-55A1-874A-7691-89DB0538FBD9}"/>
              </a:ext>
            </a:extLst>
          </p:cNvPr>
          <p:cNvSpPr/>
          <p:nvPr/>
        </p:nvSpPr>
        <p:spPr>
          <a:xfrm>
            <a:off x="10368895" y="1819537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最小化正常特征与重建特征的差异</a:t>
            </a: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F1DC71AE-E9F9-58F7-B8E8-D143837857A9}"/>
              </a:ext>
            </a:extLst>
          </p:cNvPr>
          <p:cNvCxnSpPr>
            <a:cxnSpLocks/>
            <a:stCxn id="92" idx="3"/>
            <a:endCxn id="17" idx="1"/>
          </p:cNvCxnSpPr>
          <p:nvPr/>
        </p:nvCxnSpPr>
        <p:spPr>
          <a:xfrm>
            <a:off x="4417995" y="2107127"/>
            <a:ext cx="1103114" cy="10798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E1751D0E-5484-72AB-A920-D270B80092BF}"/>
              </a:ext>
            </a:extLst>
          </p:cNvPr>
          <p:cNvCxnSpPr>
            <a:cxnSpLocks/>
            <a:stCxn id="92" idx="3"/>
            <a:endCxn id="72" idx="1"/>
          </p:cNvCxnSpPr>
          <p:nvPr/>
        </p:nvCxnSpPr>
        <p:spPr>
          <a:xfrm>
            <a:off x="4417995" y="2107127"/>
            <a:ext cx="595090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490912CC-4D3B-121D-A29B-90EE0B574FB7}"/>
              </a:ext>
            </a:extLst>
          </p:cNvPr>
          <p:cNvGrpSpPr/>
          <p:nvPr/>
        </p:nvGrpSpPr>
        <p:grpSpPr>
          <a:xfrm>
            <a:off x="3279487" y="1747126"/>
            <a:ext cx="1138509" cy="720000"/>
            <a:chOff x="4249837" y="1909791"/>
            <a:chExt cx="1138509" cy="720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AF5C5EC-3C7F-04B1-5885-FE8C9DCC7FDA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25F59CF-DB71-9A14-A4CD-8421FF925CCB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A9DB273-D9F7-6FF0-29D7-FF59B457CF95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E8FF47B-AB38-D488-65DE-A0F3E0614DBE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85080FB-0BC0-E8FC-118A-C86BFE88C0E0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32D43B2-9B3C-A973-0D57-EFF6CAF8B839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317717F-7E73-AAB3-6E42-7E1AC5B69F00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4D11B18-834A-C431-8918-9A61315EDEC0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D1AA34E-3AB1-91FA-F303-F1D82696F4DB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BC567B4-0FF6-59C7-46CD-955EA31EDFF2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06C34BB-B9D2-E169-32F5-B624E1471145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57CD608-E426-5100-64D4-C0B1BE70CE4E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8544017C-D476-5E80-75E3-34921B0B214B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1030CD0-D13A-A442-66DD-2A5C6FD9B394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EC65D51-6A82-1249-019C-051C08C22801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6B7EC9CE-19C5-1F03-D9A3-0D79408858D5}"/>
              </a:ext>
            </a:extLst>
          </p:cNvPr>
          <p:cNvGrpSpPr/>
          <p:nvPr/>
        </p:nvGrpSpPr>
        <p:grpSpPr>
          <a:xfrm>
            <a:off x="8515157" y="2827007"/>
            <a:ext cx="1138509" cy="720000"/>
            <a:chOff x="4249837" y="1909791"/>
            <a:chExt cx="1138509" cy="720000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57E723B-F228-B2E1-1264-6AEE2F515FCB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89CC6143-AA29-A9B7-8B74-25FB6B1A578F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BAED4265-27FA-408C-478B-B77CB43E6068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6FFE5BB0-9810-9E54-99DF-E706A53C5A4C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8F6A3BC-0C3A-4631-1AAB-61EE0736D4F9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354F98B1-59AF-C9B6-E624-16BB86DE850B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2E217C99-7501-9763-82EF-6CC2C6C7CFD3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B2107212-5E41-A93E-23E4-9B29A2130082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2F57F395-8F3B-1FDA-A823-A38480CF5BF3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F20AF68A-EBC0-2829-BACC-BE16564387E2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FE2ED50-BF89-08EA-93E6-EB89F1D3782A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D299A2C3-0B80-FC49-0BAB-1B96BC092D1D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84463879-3957-A363-001E-183A9D402F3A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ECB6CD1-CFC1-16DB-675F-EE5223631B81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1DBA2E8E-D1FE-96BF-DE97-15D2C8DA283B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713B76F-2AD2-628F-8B52-488D147C7767}"/>
              </a:ext>
            </a:extLst>
          </p:cNvPr>
          <p:cNvSpPr txBox="1"/>
          <p:nvPr/>
        </p:nvSpPr>
        <p:spPr>
          <a:xfrm>
            <a:off x="3462527" y="35447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特征噪声</a:t>
            </a: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BB6CF4B3-70AA-1CBD-9B01-6DC74F1C48B7}"/>
              </a:ext>
            </a:extLst>
          </p:cNvPr>
          <p:cNvGrpSpPr/>
          <p:nvPr/>
        </p:nvGrpSpPr>
        <p:grpSpPr>
          <a:xfrm>
            <a:off x="3278091" y="2827007"/>
            <a:ext cx="1138509" cy="720000"/>
            <a:chOff x="4249837" y="1909791"/>
            <a:chExt cx="1138509" cy="720000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22E55BB9-22FC-891B-30CE-A86D6BBF10D8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E5054E93-49EF-96EC-8FE4-AEA0B915820B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AF4EA4EE-5B4E-F5A9-683B-37C8AE15DC67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49E0D924-3AED-7582-E24A-93170B4C6C57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B67BC455-C497-F52D-8EB9-230671274DA4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DA4ABFEF-C048-F47D-AA57-9FA1ED38A382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37F92C3E-864F-76B8-9D7E-095A392586AC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3E60A5AC-C08C-F826-8993-CF82DDDF49AA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1B6BB796-5A7E-34B1-32A7-C2BD990FF61B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93BE96ED-6501-67B6-51B3-186365739F48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C16D9505-F731-C375-6500-0BF1912603CB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B379C96A-971D-055E-2571-5208DD8B2074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813A9F19-5E73-3E9E-FEA6-E4A4214A8FEE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0E6122CD-999E-DF32-D7B1-93868F04BC33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71BF3A3F-2359-A465-F41F-BBDFC9F26AEE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6E96581F-9051-EA11-A4C2-BB688FC2BA07}"/>
              </a:ext>
            </a:extLst>
          </p:cNvPr>
          <p:cNvCxnSpPr>
            <a:cxnSpLocks/>
            <a:stCxn id="138" idx="3"/>
            <a:endCxn id="17" idx="1"/>
          </p:cNvCxnSpPr>
          <p:nvPr/>
        </p:nvCxnSpPr>
        <p:spPr>
          <a:xfrm>
            <a:off x="4416599" y="3187008"/>
            <a:ext cx="110451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FB7D56F5-0AF8-C14B-4097-A2FE4402FA2C}"/>
              </a:ext>
            </a:extLst>
          </p:cNvPr>
          <p:cNvCxnSpPr>
            <a:stCxn id="120" idx="3"/>
            <a:endCxn id="72" idx="1"/>
          </p:cNvCxnSpPr>
          <p:nvPr/>
        </p:nvCxnSpPr>
        <p:spPr>
          <a:xfrm flipV="1">
            <a:off x="9653665" y="2107129"/>
            <a:ext cx="715230" cy="1079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F4AF6D9-8D8E-FCC2-0C49-A4F184E4A3B8}"/>
              </a:ext>
            </a:extLst>
          </p:cNvPr>
          <p:cNvSpPr txBox="1"/>
          <p:nvPr/>
        </p:nvSpPr>
        <p:spPr>
          <a:xfrm>
            <a:off x="8737059" y="35779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重建特征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44C0A83-2D95-46B7-7D7C-2E78F48114F8}"/>
              </a:ext>
            </a:extLst>
          </p:cNvPr>
          <p:cNvGrpSpPr/>
          <p:nvPr/>
        </p:nvGrpSpPr>
        <p:grpSpPr>
          <a:xfrm>
            <a:off x="5521109" y="2827007"/>
            <a:ext cx="1138509" cy="720000"/>
            <a:chOff x="4249837" y="1909791"/>
            <a:chExt cx="1138509" cy="720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E734190-F91D-D769-FD9A-6078D5857F8F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6A1F677-833E-BB79-3F4A-B1F87D56D4CB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A6D9EB7-85C9-509F-7319-EFCA2C3F87DB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E8C7EC5-9028-63BA-14B7-D7C3D2FC0958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80E0096-AFF2-EE31-2272-010EB52463E7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F12EFE0-FE41-F6C6-3CF0-80E4EC222FA7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54F560-EA46-C4E2-475F-BD5CBE5380AE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A0E9534-3895-B8F1-5B03-AC901E68231B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27CAA2E-E19D-68B7-3E85-16A858C52FC0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C6B95B9-3487-57BD-747F-02F5EFAC10FE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FFC7046-2D6B-6E72-4014-B09F4250205F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56457B1-0501-541F-7509-DD0E3B673856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4AD2439-AD37-C2CC-DFA3-A7FDDBEC9BA7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4A785E4-5616-0F20-0313-6F9AFF729F29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A5E3135-DD62-817B-5AFD-9FA92B4F2953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6E3B75C-889A-1669-53B3-64E2AB7CD16D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6659617" y="3187007"/>
            <a:ext cx="43914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9700978-2DAF-2C07-5EF4-022E7A53DE26}"/>
              </a:ext>
            </a:extLst>
          </p:cNvPr>
          <p:cNvSpPr txBox="1"/>
          <p:nvPr/>
        </p:nvSpPr>
        <p:spPr>
          <a:xfrm>
            <a:off x="5726259" y="35447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异常特征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2D59CC3-D35F-9CA7-81D0-B635D2E9E700}"/>
              </a:ext>
            </a:extLst>
          </p:cNvPr>
          <p:cNvSpPr txBox="1"/>
          <p:nvPr/>
        </p:nvSpPr>
        <p:spPr>
          <a:xfrm>
            <a:off x="3457585" y="148532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正常特征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2E2CEF3-0519-672A-A7E6-5C27340971B0}"/>
              </a:ext>
            </a:extLst>
          </p:cNvPr>
          <p:cNvSpPr/>
          <p:nvPr/>
        </p:nvSpPr>
        <p:spPr>
          <a:xfrm>
            <a:off x="302987" y="4501817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异常测试图像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80D4267-40F6-45E2-BCF5-F96878A4595F}"/>
              </a:ext>
            </a:extLst>
          </p:cNvPr>
          <p:cNvSpPr/>
          <p:nvPr/>
        </p:nvSpPr>
        <p:spPr>
          <a:xfrm>
            <a:off x="1910172" y="4735559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9DBC82C-F0ED-CAA2-9180-6EDDB343462D}"/>
              </a:ext>
            </a:extLst>
          </p:cNvPr>
          <p:cNvSpPr/>
          <p:nvPr/>
        </p:nvSpPr>
        <p:spPr>
          <a:xfrm>
            <a:off x="7098766" y="5815438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特征重建</a:t>
            </a: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4AFDF90F-3EEA-1EE7-1A27-DA5AA7025041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1609272" y="4937246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1A12931-1A54-88CE-110D-1CC20EF0D279}"/>
              </a:ext>
            </a:extLst>
          </p:cNvPr>
          <p:cNvCxnSpPr>
            <a:cxnSpLocks/>
            <a:stCxn id="51" idx="3"/>
            <a:endCxn id="65" idx="1"/>
          </p:cNvCxnSpPr>
          <p:nvPr/>
        </p:nvCxnSpPr>
        <p:spPr>
          <a:xfrm>
            <a:off x="2941458" y="4937247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68">
            <a:extLst>
              <a:ext uri="{FF2B5EF4-FFF2-40B4-BE49-F238E27FC236}">
                <a16:creationId xmlns:a16="http://schemas.microsoft.com/office/drawing/2014/main" id="{DF74BB7A-862B-EAA8-76BA-6EB240A6309C}"/>
              </a:ext>
            </a:extLst>
          </p:cNvPr>
          <p:cNvCxnSpPr>
            <a:cxnSpLocks/>
            <a:stCxn id="52" idx="3"/>
            <a:endCxn id="84" idx="1"/>
          </p:cNvCxnSpPr>
          <p:nvPr/>
        </p:nvCxnSpPr>
        <p:spPr>
          <a:xfrm>
            <a:off x="8130052" y="6017126"/>
            <a:ext cx="38510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415C734E-2930-42DD-C09A-EDACA3CBCD3E}"/>
              </a:ext>
            </a:extLst>
          </p:cNvPr>
          <p:cNvSpPr/>
          <p:nvPr/>
        </p:nvSpPr>
        <p:spPr>
          <a:xfrm>
            <a:off x="10368895" y="4649656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比较异常特征与重建特征的差异</a:t>
            </a: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E2E7268B-9E3D-89D0-7820-08C7266F57F9}"/>
              </a:ext>
            </a:extLst>
          </p:cNvPr>
          <p:cNvCxnSpPr>
            <a:cxnSpLocks/>
            <a:stCxn id="76" idx="3"/>
            <a:endCxn id="52" idx="1"/>
          </p:cNvCxnSpPr>
          <p:nvPr/>
        </p:nvCxnSpPr>
        <p:spPr>
          <a:xfrm>
            <a:off x="4417995" y="4937246"/>
            <a:ext cx="2680771" cy="10798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D0F5B8B7-A07F-176A-EE9D-5B9EF21BF0D3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4417995" y="4937246"/>
            <a:ext cx="595090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0235B76-0ECA-5734-1D87-6BAF5061B6B6}"/>
              </a:ext>
            </a:extLst>
          </p:cNvPr>
          <p:cNvGrpSpPr/>
          <p:nvPr/>
        </p:nvGrpSpPr>
        <p:grpSpPr>
          <a:xfrm>
            <a:off x="3279487" y="4577245"/>
            <a:ext cx="1138509" cy="720000"/>
            <a:chOff x="4249837" y="1909791"/>
            <a:chExt cx="1138509" cy="720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FC98AD5-ADF3-D0C8-15E5-250205890AF5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24B780D-9F10-B901-D033-658115DC3FFD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4145B7F6-6425-AE96-63CA-090439DE9916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8FBB558-2DB7-5388-F174-223FFE687568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1E71A8E-93B7-BE62-D18F-5F4CCCC90A3C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80621FB-F797-9BD6-18F6-364B0809D85D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412A17F-399A-C2FC-1B18-D131AD6D476E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78CA072-2F8F-F8CA-92CA-831763D667B6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CDC56BB0-A65F-3B38-0989-1E3100525605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17D526F-9631-BFB9-0963-AFB954044E3E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367E00F-E700-4B49-6E6B-C6AD3AE08AAA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DEB995BF-0695-CAB9-9D90-E0D0C92C7894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101EF05-FEE1-C1F0-06AB-932FED484FC7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EB89E4C-AB22-06A8-D500-1916F284B99D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248FE26-5478-8514-2732-DFD489E0587D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87746E6-DB8A-D48B-4E98-E6F67505B358}"/>
              </a:ext>
            </a:extLst>
          </p:cNvPr>
          <p:cNvGrpSpPr/>
          <p:nvPr/>
        </p:nvGrpSpPr>
        <p:grpSpPr>
          <a:xfrm>
            <a:off x="8515157" y="5657126"/>
            <a:ext cx="1138509" cy="720000"/>
            <a:chOff x="4249837" y="1909791"/>
            <a:chExt cx="1138509" cy="720000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9DEDD34-53D8-928E-AD26-93AB33C17599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7D42922-A39D-1A28-F6FC-354EECFE63B2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FEDEE2C-EC7F-F5E5-B113-6C353CCC8BF0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ED32E0B-9A16-154C-0BA1-E70D352935D7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A027B67C-53CF-6C47-E0C6-629CC1BCB7D1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8C87F52-8195-D6AA-6C83-FCD3EE20B942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15AEB33-1A84-7104-C649-0CC0404EF4A8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4145DD2E-89FB-01DC-7ECA-59B39AF770A8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E1D5F2E0-9C7D-C7E6-B2EB-F0C4B4F65BFE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507C4B67-C490-E349-B99F-C32535B52D54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73346271-D20A-FC6D-61D2-E382CAA0EB49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CA2F347-A1C5-5804-B723-7CE641BE106B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D950C48-12DC-A2F0-5CE4-561169ECC271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215C661C-529B-A32D-67CA-3D9883EB126B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B3EBD61-7731-4509-A78A-F29F3414C84F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71C0146E-1159-99EC-E630-3CF758957E1D}"/>
              </a:ext>
            </a:extLst>
          </p:cNvPr>
          <p:cNvCxnSpPr>
            <a:stCxn id="97" idx="3"/>
            <a:endCxn id="56" idx="1"/>
          </p:cNvCxnSpPr>
          <p:nvPr/>
        </p:nvCxnSpPr>
        <p:spPr>
          <a:xfrm flipV="1">
            <a:off x="9653665" y="4937248"/>
            <a:ext cx="715230" cy="1079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D231BD18-C1C6-BCB3-ADBC-43A065C9CB75}"/>
              </a:ext>
            </a:extLst>
          </p:cNvPr>
          <p:cNvSpPr txBox="1"/>
          <p:nvPr/>
        </p:nvSpPr>
        <p:spPr>
          <a:xfrm>
            <a:off x="8737059" y="640807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重建特征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50AF926D-44C8-E015-86C0-3F4F79C3282C}"/>
              </a:ext>
            </a:extLst>
          </p:cNvPr>
          <p:cNvSpPr txBox="1"/>
          <p:nvPr/>
        </p:nvSpPr>
        <p:spPr>
          <a:xfrm>
            <a:off x="3457585" y="431544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异常特征</a:t>
            </a:r>
          </a:p>
        </p:txBody>
      </p:sp>
    </p:spTree>
    <p:extLst>
      <p:ext uri="{BB962C8B-B14F-4D97-AF65-F5344CB8AC3E}">
        <p14:creationId xmlns:p14="http://schemas.microsoft.com/office/powerpoint/2010/main" val="793298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314BC-A782-20A6-2E91-909ACB67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SimpleNet</a:t>
            </a:r>
            <a:r>
              <a:rPr lang="en-US" altLang="zh-CN" dirty="0"/>
              <a:t>, CVPR2023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19F8E7-DFCF-8651-2EDB-0AB6E7BF7ABB}"/>
              </a:ext>
            </a:extLst>
          </p:cNvPr>
          <p:cNvSpPr/>
          <p:nvPr/>
        </p:nvSpPr>
        <p:spPr>
          <a:xfrm>
            <a:off x="1282367" y="2746629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0FD95A7-8D21-B296-5D34-FE7A78889F81}"/>
              </a:ext>
            </a:extLst>
          </p:cNvPr>
          <p:cNvSpPr/>
          <p:nvPr/>
        </p:nvSpPr>
        <p:spPr>
          <a:xfrm>
            <a:off x="2889552" y="2980371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9427354E-ED41-3CFC-37A5-0EB09E06192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88652" y="3182058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2A8BD9F-516A-A06B-8C27-BB620A87D6D3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3920838" y="3182059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BFDDC0E2-7435-828D-C83E-B094EA5CB82C}"/>
              </a:ext>
            </a:extLst>
          </p:cNvPr>
          <p:cNvCxnSpPr>
            <a:cxnSpLocks/>
            <a:stCxn id="23" idx="3"/>
            <a:endCxn id="48" idx="1"/>
          </p:cNvCxnSpPr>
          <p:nvPr/>
        </p:nvCxnSpPr>
        <p:spPr>
          <a:xfrm flipV="1">
            <a:off x="5397375" y="3182056"/>
            <a:ext cx="94787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E4F7C9B8-4B1E-8AE0-3FC6-429A17E29A10}"/>
              </a:ext>
            </a:extLst>
          </p:cNvPr>
          <p:cNvGrpSpPr/>
          <p:nvPr/>
        </p:nvGrpSpPr>
        <p:grpSpPr>
          <a:xfrm>
            <a:off x="4258867" y="2822057"/>
            <a:ext cx="1138509" cy="720000"/>
            <a:chOff x="4249837" y="1909791"/>
            <a:chExt cx="1138509" cy="720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E99751F-385C-ABA5-0CEB-52F261C80378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FB21702-FFC1-7410-7821-9623837031F0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CD1DD95-7E42-7218-8F16-F765D17D582A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3056ECE-E015-961D-9D5B-2D05F4AF1868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DF2CEE5-B9CF-5152-6D93-E4844FBFE147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4A8A3FF-E8E4-ADE7-DB8D-F1C21684986A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705DC53-6F6C-BBB6-E326-E7C115440F5C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5347FA5-1DF5-499F-DB73-70E188E597C0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E03312B-614B-1839-C03A-616B5C3E4962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B639EE2-12A8-C492-18F3-FF43D0734F36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3100C95-E03C-77EC-5126-F61BE2BE97C1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6384F3F-9AC4-AE8E-E4EA-1947427E9B7D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751870B-EF41-11E3-C888-80960B401F52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94DCB9C-CA30-AFAE-BB82-B76ADF1C20F1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E045C7A-CD00-FEE9-4545-B5B65901DAA7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AB1A162-4000-ED9F-1A32-B873DC0EF88E}"/>
              </a:ext>
            </a:extLst>
          </p:cNvPr>
          <p:cNvSpPr txBox="1"/>
          <p:nvPr/>
        </p:nvSpPr>
        <p:spPr>
          <a:xfrm>
            <a:off x="4441907" y="461970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特征噪声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07FA14C-A329-B466-E2D0-F1D0A725E5FD}"/>
              </a:ext>
            </a:extLst>
          </p:cNvPr>
          <p:cNvGrpSpPr/>
          <p:nvPr/>
        </p:nvGrpSpPr>
        <p:grpSpPr>
          <a:xfrm>
            <a:off x="4257471" y="3901938"/>
            <a:ext cx="1138509" cy="720000"/>
            <a:chOff x="4249837" y="1909791"/>
            <a:chExt cx="1138509" cy="7200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B5F9A95-4586-AE2A-69EF-D0EB58D7866D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B644FB5-A918-F747-0A80-63F2C4FEFB68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CFACA9F-6725-7FF7-53AC-D6D6E9B36F1D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777EA64-DCBA-E27D-F2CC-1D7D3F939566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F1A83B1-8124-12D9-809E-E828DE247111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770652-6825-C3AC-87D8-E44281AB472D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2D40125-A058-0E47-56E2-D09318199F1F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12F7C79-8B9C-266E-48B6-88831F039914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8AC1AD6-9CAC-EEA3-BE67-438F557B3A6D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73CCBB2-A087-C934-4C95-48759FAE5254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49D73B1-9793-823E-6AD6-6E1428AE4C02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CD21A94-21D2-7EBA-29CB-87E4F2A5AA6E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5E3AE58-8AB3-2B2A-A18F-4E320D7DD310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489E610-5AD0-EA01-AC6F-7042CE35C6B8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A44FDEF-D788-AD9D-D787-B20948B6B5F5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68BFAA4F-43D8-0494-EF0E-2E443684585A}"/>
              </a:ext>
            </a:extLst>
          </p:cNvPr>
          <p:cNvCxnSpPr>
            <a:cxnSpLocks/>
            <a:stCxn id="40" idx="3"/>
            <a:endCxn id="48" idx="1"/>
          </p:cNvCxnSpPr>
          <p:nvPr/>
        </p:nvCxnSpPr>
        <p:spPr>
          <a:xfrm flipV="1">
            <a:off x="5395979" y="3182056"/>
            <a:ext cx="949271" cy="10798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ACB6368-509C-C392-1E3E-5DE2461D4459}"/>
              </a:ext>
            </a:extLst>
          </p:cNvPr>
          <p:cNvGrpSpPr/>
          <p:nvPr/>
        </p:nvGrpSpPr>
        <p:grpSpPr>
          <a:xfrm>
            <a:off x="6345250" y="2822054"/>
            <a:ext cx="1138509" cy="720000"/>
            <a:chOff x="4249837" y="1909791"/>
            <a:chExt cx="1138509" cy="72000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962F4DD-FFC7-A651-2EA6-8F683CA4B171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2587E4A-D0E4-DBFC-A489-19A686A25CF7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54AA332-A07C-6836-4695-0C690B49713C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7F2B6BA-1E01-862E-9AF4-0EB651007B69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0EBC4BF-A2FC-0812-1FBB-2891FD9C8330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87A4778-1498-4044-DDE3-C2B0F9DC24DE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E92E1E0-4563-3353-D96D-DB543969D002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27611A3-3461-97CA-FFA8-1292D397FE4E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C2AC52D-A6A8-5FE1-5D20-CA87DF587B4D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BE0E34E-6BAD-19EF-0DE4-715B085F0459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23D1090-BA09-04B3-6ADA-BCC7A0D39FD0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0A716EE-D23C-7077-D22C-3B9B7FDDAB6B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D9CBE28-9775-0800-182C-A4937C4D0D11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50C4EB4-E9FF-1CCE-F9F7-04F8071C819E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AB089CB-B501-583D-2B5F-628466F76DF8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CC97707F-9B4E-DC3E-0F20-7C0928395A70}"/>
              </a:ext>
            </a:extLst>
          </p:cNvPr>
          <p:cNvCxnSpPr>
            <a:cxnSpLocks/>
            <a:stCxn id="57" idx="3"/>
            <a:endCxn id="62" idx="1"/>
          </p:cNvCxnSpPr>
          <p:nvPr/>
        </p:nvCxnSpPr>
        <p:spPr>
          <a:xfrm flipV="1">
            <a:off x="7483758" y="3181809"/>
            <a:ext cx="1172581" cy="2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0CBEF45-8D16-B0CB-2C71-D6608B5C3D4C}"/>
              </a:ext>
            </a:extLst>
          </p:cNvPr>
          <p:cNvSpPr txBox="1"/>
          <p:nvPr/>
        </p:nvSpPr>
        <p:spPr>
          <a:xfrm>
            <a:off x="6513991" y="35316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异常特征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77212A0-6925-FD72-B7E0-6710D57A97E5}"/>
              </a:ext>
            </a:extLst>
          </p:cNvPr>
          <p:cNvSpPr txBox="1"/>
          <p:nvPr/>
        </p:nvSpPr>
        <p:spPr>
          <a:xfrm>
            <a:off x="4436965" y="25602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正常特征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6545F66-7B60-7BEE-DBAF-65B394BFC6C5}"/>
              </a:ext>
            </a:extLst>
          </p:cNvPr>
          <p:cNvSpPr/>
          <p:nvPr/>
        </p:nvSpPr>
        <p:spPr>
          <a:xfrm>
            <a:off x="8656339" y="2894217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BEF449F-87C9-C70B-7BC0-8B2B30931603}"/>
              </a:ext>
            </a:extLst>
          </p:cNvPr>
          <p:cNvSpPr/>
          <p:nvPr/>
        </p:nvSpPr>
        <p:spPr>
          <a:xfrm>
            <a:off x="1282368" y="1472454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D4F5B602-AF76-2406-B7E9-8E742C1C533E}"/>
              </a:ext>
            </a:extLst>
          </p:cNvPr>
          <p:cNvSpPr/>
          <p:nvPr/>
        </p:nvSpPr>
        <p:spPr>
          <a:xfrm>
            <a:off x="2889553" y="1706196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B0E5554A-BF35-280D-37F8-3AAB562ECE4C}"/>
              </a:ext>
            </a:extLst>
          </p:cNvPr>
          <p:cNvCxnSpPr>
            <a:stCxn id="66" idx="3"/>
            <a:endCxn id="67" idx="1"/>
          </p:cNvCxnSpPr>
          <p:nvPr/>
        </p:nvCxnSpPr>
        <p:spPr>
          <a:xfrm>
            <a:off x="2588653" y="1907883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28E7CEF-D6A5-B7B9-CE97-65F253F8B04D}"/>
              </a:ext>
            </a:extLst>
          </p:cNvPr>
          <p:cNvCxnSpPr>
            <a:cxnSpLocks/>
            <a:stCxn id="67" idx="3"/>
            <a:endCxn id="75" idx="1"/>
          </p:cNvCxnSpPr>
          <p:nvPr/>
        </p:nvCxnSpPr>
        <p:spPr>
          <a:xfrm>
            <a:off x="3920839" y="1907884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E6965AE-8CFF-75DA-ACE4-1B6780844413}"/>
              </a:ext>
            </a:extLst>
          </p:cNvPr>
          <p:cNvGrpSpPr/>
          <p:nvPr/>
        </p:nvGrpSpPr>
        <p:grpSpPr>
          <a:xfrm>
            <a:off x="4258868" y="1547882"/>
            <a:ext cx="1138509" cy="720000"/>
            <a:chOff x="4249837" y="1909791"/>
            <a:chExt cx="1138509" cy="72000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BBA24E93-CA15-96CE-9BC6-E230810A0F5A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B371A92-686A-B9C2-0B10-997BB2F87569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C846096-A8DD-AEF2-BBB8-55059D24750F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4F3E8382-1995-DF8E-6189-7C6480B35AA6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D9E3C2D-EE04-A3C4-B7C0-B16F6DD3E940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BAC130A-EFF5-1A1A-2E43-FCFB9B287D0F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3D7D254-B3CF-7AE2-EEA5-1C5E3245C0BD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C5662030-9DE5-30AC-C7D5-16324B054749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4099407-582B-4316-FCA7-24AF79078993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F974C88-526E-B151-18C7-1196FC820A01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A29147A-76BB-CB4E-F1FE-26CFC3EDBFDB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E06C261-3346-C78B-E0E1-17A9423B06BA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FEAC03E-E2A6-EDD8-3420-F8FC231ED700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8746858-F9CF-A016-67BA-3AD1C618097D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1F750216-C646-4DB5-179D-A2763B1C020B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763707BE-63BF-7B08-E736-DFCB2FFA654F}"/>
              </a:ext>
            </a:extLst>
          </p:cNvPr>
          <p:cNvSpPr txBox="1"/>
          <p:nvPr/>
        </p:nvSpPr>
        <p:spPr>
          <a:xfrm>
            <a:off x="4436966" y="128608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正常特征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5968C16-0016-F9A2-C0AC-E160AB66B8B2}"/>
              </a:ext>
            </a:extLst>
          </p:cNvPr>
          <p:cNvSpPr/>
          <p:nvPr/>
        </p:nvSpPr>
        <p:spPr>
          <a:xfrm>
            <a:off x="8656339" y="1620290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E96A5495-9815-D459-B423-9A770B305670}"/>
              </a:ext>
            </a:extLst>
          </p:cNvPr>
          <p:cNvCxnSpPr>
            <a:cxnSpLocks/>
            <a:stCxn id="84" idx="3"/>
            <a:endCxn id="87" idx="1"/>
          </p:cNvCxnSpPr>
          <p:nvPr/>
        </p:nvCxnSpPr>
        <p:spPr>
          <a:xfrm flipV="1">
            <a:off x="5397376" y="1907882"/>
            <a:ext cx="325896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5C5661EF-ABD9-43D1-28CD-84C3C0CA8386}"/>
              </a:ext>
            </a:extLst>
          </p:cNvPr>
          <p:cNvSpPr/>
          <p:nvPr/>
        </p:nvSpPr>
        <p:spPr>
          <a:xfrm>
            <a:off x="1282367" y="5332900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异常图像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66150867-E577-8CB2-551D-8D44562E40C3}"/>
              </a:ext>
            </a:extLst>
          </p:cNvPr>
          <p:cNvSpPr/>
          <p:nvPr/>
        </p:nvSpPr>
        <p:spPr>
          <a:xfrm>
            <a:off x="2889552" y="5566642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7AD643AC-6E74-9617-195B-BA52C8958CF8}"/>
              </a:ext>
            </a:extLst>
          </p:cNvPr>
          <p:cNvCxnSpPr>
            <a:stCxn id="91" idx="3"/>
            <a:endCxn id="92" idx="1"/>
          </p:cNvCxnSpPr>
          <p:nvPr/>
        </p:nvCxnSpPr>
        <p:spPr>
          <a:xfrm>
            <a:off x="2588652" y="5768329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2EB1CCB-06AB-1919-E8DE-11C06D26BE42}"/>
              </a:ext>
            </a:extLst>
          </p:cNvPr>
          <p:cNvCxnSpPr>
            <a:cxnSpLocks/>
            <a:stCxn id="92" idx="3"/>
            <a:endCxn id="100" idx="1"/>
          </p:cNvCxnSpPr>
          <p:nvPr/>
        </p:nvCxnSpPr>
        <p:spPr>
          <a:xfrm>
            <a:off x="3920838" y="5768330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038ECD3B-1E66-F06B-FEFD-786FB2B1C517}"/>
              </a:ext>
            </a:extLst>
          </p:cNvPr>
          <p:cNvGrpSpPr/>
          <p:nvPr/>
        </p:nvGrpSpPr>
        <p:grpSpPr>
          <a:xfrm>
            <a:off x="4258867" y="5408328"/>
            <a:ext cx="1138509" cy="720000"/>
            <a:chOff x="4249837" y="1909791"/>
            <a:chExt cx="1138509" cy="72000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034C57D1-E86D-9E85-7C48-677CCB44104D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23E4E1C-5540-7A41-96A5-5F64EC8797FE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A6131692-9A13-5987-CE6C-E7E09B75BD9F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7C432C0D-9415-9BFB-6FD7-14E3DE5A3A62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F961ED9-B1AC-B9AA-B348-06740D8DDCCA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00F25933-C0E5-F3A5-0D1C-719EF4C8F959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619717F5-BEF1-2170-8472-697E2442A3C1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3675E83-8AB1-360E-AB30-AC829FE4C9F7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32BCC274-A667-CACB-57D8-4F32EAABCDA1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2DF83F03-1BB2-B5DE-2DB3-98202FA2DEDF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01BD7E04-9059-CFC2-1E93-684C16A605D4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17AC15AE-D3CB-6989-5F02-F61E1B62B2F6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BD3DC4EF-BA52-7F27-C200-A1F0FF7B383C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2C4F28D4-B090-BC8F-7667-610F5A9D7F27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14B45191-1594-5183-4859-5C873D7C30F4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5262346-C24B-AC04-AC03-BCF7536D6A45}"/>
              </a:ext>
            </a:extLst>
          </p:cNvPr>
          <p:cNvSpPr txBox="1"/>
          <p:nvPr/>
        </p:nvSpPr>
        <p:spPr>
          <a:xfrm>
            <a:off x="4436965" y="514652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异常特征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7040A97-B245-695A-C4EE-6B4AE857480E}"/>
              </a:ext>
            </a:extLst>
          </p:cNvPr>
          <p:cNvSpPr/>
          <p:nvPr/>
        </p:nvSpPr>
        <p:spPr>
          <a:xfrm>
            <a:off x="8656338" y="5480736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D1F43DAA-6187-A164-7567-0CC311068A26}"/>
              </a:ext>
            </a:extLst>
          </p:cNvPr>
          <p:cNvCxnSpPr>
            <a:cxnSpLocks/>
            <a:stCxn id="109" idx="3"/>
            <a:endCxn id="112" idx="1"/>
          </p:cNvCxnSpPr>
          <p:nvPr/>
        </p:nvCxnSpPr>
        <p:spPr>
          <a:xfrm flipV="1">
            <a:off x="5397375" y="5768328"/>
            <a:ext cx="325896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908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9A4F5-897D-9F8F-AE18-55281E22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89" y="2631806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222222"/>
                </a:solidFill>
                <a:highlight>
                  <a:srgbClr val="FFFFFF"/>
                </a:highlight>
                <a:latin typeface="+mj-ea"/>
              </a:rPr>
              <a:t>CVPR2024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082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C67E5-15AA-368B-5778-9D41FCAB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35"/>
            <a:ext cx="5503817" cy="764136"/>
          </a:xfrm>
        </p:spPr>
        <p:txBody>
          <a:bodyPr/>
          <a:lstStyle/>
          <a:p>
            <a:r>
              <a:rPr lang="en-US" altLang="zh-CN" dirty="0" err="1"/>
              <a:t>InCTRL</a:t>
            </a:r>
            <a:r>
              <a:rPr lang="en-US" altLang="zh-CN" dirty="0"/>
              <a:t>, CVPR2024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31F50A-ADA8-9D06-D581-C2441318E3BC}"/>
              </a:ext>
            </a:extLst>
          </p:cNvPr>
          <p:cNvSpPr/>
          <p:nvPr/>
        </p:nvSpPr>
        <p:spPr>
          <a:xfrm>
            <a:off x="444830" y="1789900"/>
            <a:ext cx="991171" cy="403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正常训练图像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86B14FA-84B9-35CD-DA6C-B4BAF7B6361D}"/>
              </a:ext>
            </a:extLst>
          </p:cNvPr>
          <p:cNvSpPr/>
          <p:nvPr/>
        </p:nvSpPr>
        <p:spPr>
          <a:xfrm>
            <a:off x="1736901" y="1789907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ECB3718C-8CA1-EBE7-4C39-75881ACEC8A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436001" y="1991588"/>
            <a:ext cx="300900" cy="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1E27DCE-4DC1-B84B-839A-FF57430CF3E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768187" y="1991595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BA7C831C-1150-81E6-9463-59EFDF5FD044}"/>
              </a:ext>
            </a:extLst>
          </p:cNvPr>
          <p:cNvGrpSpPr/>
          <p:nvPr/>
        </p:nvGrpSpPr>
        <p:grpSpPr>
          <a:xfrm>
            <a:off x="3106216" y="1631593"/>
            <a:ext cx="1138509" cy="720000"/>
            <a:chOff x="4249837" y="1909791"/>
            <a:chExt cx="1138509" cy="720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F42C4BA-B1AF-D81A-D22F-519D7A6392C3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AA5B532-4065-CE99-FE4E-13C9B321A0E7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C6D414C-D68F-2988-8112-44541AA02279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0B75D9C-44C4-DA5C-3EDC-33715DA95B07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5C3F122-F13A-4B7F-1644-6A1079090BAE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61ECCEA-0807-3DDE-1A60-5B3EF71C044C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1547F9D-2E3E-F645-8D4D-EE186B5ADB0B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E26DD45-BFC7-1F37-55F5-5F178C346942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7A3765E-62D4-36E0-6B99-E990A3B154D3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DE517CC-CCBF-AA05-2F2E-BF140EEEE593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4C3942A-6501-62E4-2C9D-B0EF81FB7D25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FF958CB-F463-4382-43B2-F594AC164229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593E96E-8E79-947A-E873-7FBC9E5A8F45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07471FB-99D9-1C0E-D7D4-30DC05C9001D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A621772-AE5A-769F-11C4-CB4FA8C5ADB3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FA988B0C-CBDC-C5E9-76C4-352F07C514B3}"/>
              </a:ext>
            </a:extLst>
          </p:cNvPr>
          <p:cNvSpPr/>
          <p:nvPr/>
        </p:nvSpPr>
        <p:spPr>
          <a:xfrm>
            <a:off x="4696905" y="1789900"/>
            <a:ext cx="854104" cy="4033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分类模块</a:t>
            </a:r>
            <a:br>
              <a:rPr lang="en-US" altLang="zh-CN" sz="1050" dirty="0"/>
            </a:br>
            <a:r>
              <a:rPr lang="zh-CN" altLang="en-US" sz="1050" dirty="0"/>
              <a:t>标签为</a:t>
            </a:r>
            <a:r>
              <a:rPr lang="en-US" altLang="zh-CN" sz="1050" dirty="0"/>
              <a:t>0</a:t>
            </a:r>
            <a:endParaRPr lang="zh-CN" altLang="en-US" sz="1050" dirty="0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D50B992B-4D6E-ABE3-846F-73446594A095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4244724" y="1991591"/>
            <a:ext cx="452181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362E1D20-FA8E-DB05-E9B0-AC20EA088EAF}"/>
              </a:ext>
            </a:extLst>
          </p:cNvPr>
          <p:cNvSpPr/>
          <p:nvPr/>
        </p:nvSpPr>
        <p:spPr>
          <a:xfrm>
            <a:off x="444830" y="2894689"/>
            <a:ext cx="991171" cy="403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正常训练图像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6B243A7-F683-4A3C-FA12-EF27BDAD9E46}"/>
              </a:ext>
            </a:extLst>
          </p:cNvPr>
          <p:cNvSpPr/>
          <p:nvPr/>
        </p:nvSpPr>
        <p:spPr>
          <a:xfrm>
            <a:off x="1736901" y="2894689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FCFD8C6-DD96-DD86-2540-55A7CE553DAC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1436001" y="3096376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516C8E3-E28B-53A6-2F1C-D4143A1714F0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2768187" y="3096377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8A2C675-21D2-3FDB-8901-F9E55C1D6131}"/>
              </a:ext>
            </a:extLst>
          </p:cNvPr>
          <p:cNvGrpSpPr/>
          <p:nvPr/>
        </p:nvGrpSpPr>
        <p:grpSpPr>
          <a:xfrm>
            <a:off x="3106216" y="2736375"/>
            <a:ext cx="1138509" cy="720000"/>
            <a:chOff x="4249837" y="1909791"/>
            <a:chExt cx="1138509" cy="720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C67E419-0907-1295-1495-E346805A1FC5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536F856-23BD-C3A3-59E9-5D1AC2A46885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6C32256-8BBE-FF3F-2E1E-216C8F041F95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678C6C3-9990-F0E4-5F09-BCAFFE3F17A0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2402930-099F-A7CC-0FB5-8A210151DED5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F7C1CEF-5593-6A1F-9CC4-5C322454CB63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94E14A1-9ACF-4486-5D8B-E1253370EE5F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07606BB-F723-1194-28DA-686A212ACE94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2C4EBDC-2C4D-2A24-5AA9-4A069B7ECE65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384B4C1-6CC0-FCB0-3A49-B7B7747076BF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1112389-42F9-AED5-EDBD-87B33BD2B9BC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7D80684-2754-039F-7BB4-5ECD5773082F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8D624AB-917A-2A0F-F046-C955A11EFE9F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582AED0-F948-7C19-25E1-3D46EAE36FE3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D6DAC16-089E-E97B-7BCB-1792C6099E5D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CB9F1628-0B68-9475-EF03-34390AA2C9B6}"/>
              </a:ext>
            </a:extLst>
          </p:cNvPr>
          <p:cNvCxnSpPr>
            <a:cxnSpLocks/>
            <a:stCxn id="44" idx="3"/>
            <a:endCxn id="24" idx="1"/>
          </p:cNvCxnSpPr>
          <p:nvPr/>
        </p:nvCxnSpPr>
        <p:spPr>
          <a:xfrm flipV="1">
            <a:off x="4244724" y="1991591"/>
            <a:ext cx="452181" cy="1104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25EC3EA-23C3-D6C3-CAFA-C090A4832D68}"/>
              </a:ext>
            </a:extLst>
          </p:cNvPr>
          <p:cNvSpPr/>
          <p:nvPr/>
        </p:nvSpPr>
        <p:spPr>
          <a:xfrm>
            <a:off x="6267101" y="1631592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正常测试图像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31F8586-CC7D-7A3F-237C-66DC39B23477}"/>
              </a:ext>
            </a:extLst>
          </p:cNvPr>
          <p:cNvSpPr/>
          <p:nvPr/>
        </p:nvSpPr>
        <p:spPr>
          <a:xfrm>
            <a:off x="7874286" y="1865334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0612BD2E-0BD1-DCF4-4051-451AADC726FF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>
            <a:off x="7573386" y="2067021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BDB7D41-5928-5962-1472-6DA5ED515B5F}"/>
              </a:ext>
            </a:extLst>
          </p:cNvPr>
          <p:cNvCxnSpPr>
            <a:cxnSpLocks/>
            <a:stCxn id="58" idx="3"/>
            <a:endCxn id="66" idx="1"/>
          </p:cNvCxnSpPr>
          <p:nvPr/>
        </p:nvCxnSpPr>
        <p:spPr>
          <a:xfrm>
            <a:off x="8905572" y="2067022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5589222-DC1C-7056-E9D4-24178ED4BA90}"/>
              </a:ext>
            </a:extLst>
          </p:cNvPr>
          <p:cNvGrpSpPr/>
          <p:nvPr/>
        </p:nvGrpSpPr>
        <p:grpSpPr>
          <a:xfrm>
            <a:off x="9243601" y="1707020"/>
            <a:ext cx="1138509" cy="720000"/>
            <a:chOff x="4249837" y="1909791"/>
            <a:chExt cx="1138509" cy="720000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8CBDF78-2C17-56FB-70B8-8B7DBFFC7CC2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89054C0-CE3A-8962-5963-4F85E19E80FD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D2AA9AA-E6F9-FBED-72BF-2FCB4C821806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64A480B-D748-888D-4F4F-B0D9BD471790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DC1E72EB-3BE4-B468-1257-73D68DFFEB30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4156074-951E-0097-078F-575A6CE1C769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9344154-8E3D-49E3-769F-02E23D36E8BD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B5B7100-12FF-F8F4-BBA7-830B02CE9695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1CD59A1-3233-679D-69D4-EC727972E6A5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B462B87-06D6-3D0C-56FA-567FA162D37C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E6924D3-4E71-6C94-616D-F90266CA041C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BB2B05C-1270-0B16-88BA-6659A908FE17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98E9ED05-92A7-F478-7971-0AAD184FAD3D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35100EBA-BD11-2098-470A-AA5D9A13352A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CE677E6-5EAC-35DA-D700-97C99F10004A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6FB7D2C1-B934-791F-D020-96F84C5802A0}"/>
              </a:ext>
            </a:extLst>
          </p:cNvPr>
          <p:cNvSpPr/>
          <p:nvPr/>
        </p:nvSpPr>
        <p:spPr>
          <a:xfrm>
            <a:off x="10834290" y="1707019"/>
            <a:ext cx="1218036" cy="719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3A8635A0-DE00-A310-5D8F-80D9710E255C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 flipV="1">
            <a:off x="10382109" y="2067018"/>
            <a:ext cx="452181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92C14C51-33A4-7AC0-7D61-C9D19CD12882}"/>
              </a:ext>
            </a:extLst>
          </p:cNvPr>
          <p:cNvSpPr/>
          <p:nvPr/>
        </p:nvSpPr>
        <p:spPr>
          <a:xfrm>
            <a:off x="6267101" y="2736374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异常测试图像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1508FE32-C43D-3BD9-33CE-939D8C045FBE}"/>
              </a:ext>
            </a:extLst>
          </p:cNvPr>
          <p:cNvSpPr/>
          <p:nvPr/>
        </p:nvSpPr>
        <p:spPr>
          <a:xfrm>
            <a:off x="7874286" y="2970116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F3C30DA7-B090-8B8E-A712-A5CF05754E18}"/>
              </a:ext>
            </a:extLst>
          </p:cNvPr>
          <p:cNvCxnSpPr>
            <a:stCxn id="79" idx="3"/>
            <a:endCxn id="80" idx="1"/>
          </p:cNvCxnSpPr>
          <p:nvPr/>
        </p:nvCxnSpPr>
        <p:spPr>
          <a:xfrm>
            <a:off x="7573386" y="3171803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138105A-9B69-72AA-276B-A4F92A087D62}"/>
              </a:ext>
            </a:extLst>
          </p:cNvPr>
          <p:cNvCxnSpPr>
            <a:cxnSpLocks/>
            <a:stCxn id="80" idx="3"/>
            <a:endCxn id="88" idx="1"/>
          </p:cNvCxnSpPr>
          <p:nvPr/>
        </p:nvCxnSpPr>
        <p:spPr>
          <a:xfrm>
            <a:off x="8905572" y="3171804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9927646-93BF-CD9F-7CB0-5562FB16F0B5}"/>
              </a:ext>
            </a:extLst>
          </p:cNvPr>
          <p:cNvGrpSpPr/>
          <p:nvPr/>
        </p:nvGrpSpPr>
        <p:grpSpPr>
          <a:xfrm>
            <a:off x="9243601" y="2811802"/>
            <a:ext cx="1138509" cy="720000"/>
            <a:chOff x="4249837" y="1909791"/>
            <a:chExt cx="1138509" cy="720000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5D3DCEA9-837C-BA6D-26A3-1D6DB8EDD761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0FA6A4C8-6223-E4FD-4759-4ABC2142A968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70A71411-CC2A-E454-5781-D84C16FDD9E7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D7B503C4-A56E-80C0-1E7C-5A75BF280016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E04E497-C340-321E-0744-A1F7C9AFC955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E4BA99E-92CB-8267-508C-71921453B20D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ABA08A0C-699F-1E67-13BA-5A4342D38DEE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6988DE6-0121-AE2B-EFD9-88800B909EB2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B4E1AF6-D615-E057-107F-5B3E75F11A42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14B1275-72F7-1F25-B948-2276D25BAC35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8320C81-E659-3A44-222C-882B19613E4D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F82AA64-6E1D-98D1-F6B7-436BE88E21CB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4B513F2A-B8B2-FCB3-9AA2-5DF971C99529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FA472CD-CC98-44BB-2DDD-09F226A0AD6D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C394FA-4B35-9069-D20A-24FF572CE9B2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0CAC8448-7994-BE28-8ECB-F0DA77FA8F6A}"/>
              </a:ext>
            </a:extLst>
          </p:cNvPr>
          <p:cNvCxnSpPr>
            <a:cxnSpLocks/>
            <a:stCxn id="97" idx="3"/>
            <a:endCxn id="77" idx="1"/>
          </p:cNvCxnSpPr>
          <p:nvPr/>
        </p:nvCxnSpPr>
        <p:spPr>
          <a:xfrm flipV="1">
            <a:off x="10382109" y="2067018"/>
            <a:ext cx="452181" cy="1104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1706F3C7-11AD-E644-2CA2-95EBCD26FA56}"/>
              </a:ext>
            </a:extLst>
          </p:cNvPr>
          <p:cNvSpPr/>
          <p:nvPr/>
        </p:nvSpPr>
        <p:spPr>
          <a:xfrm>
            <a:off x="164461" y="4556535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624BF9D1-42AC-4EBB-372E-8FD01C183536}"/>
              </a:ext>
            </a:extLst>
          </p:cNvPr>
          <p:cNvSpPr/>
          <p:nvPr/>
        </p:nvSpPr>
        <p:spPr>
          <a:xfrm>
            <a:off x="1771646" y="4790277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361D34CC-D8C0-8F59-2EB5-BC42FDFD17B9}"/>
              </a:ext>
            </a:extLst>
          </p:cNvPr>
          <p:cNvCxnSpPr>
            <a:stCxn id="100" idx="3"/>
            <a:endCxn id="101" idx="1"/>
          </p:cNvCxnSpPr>
          <p:nvPr/>
        </p:nvCxnSpPr>
        <p:spPr>
          <a:xfrm>
            <a:off x="1470746" y="4991964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4CFD71B3-F9A5-3926-2B04-3D4C3B0F0742}"/>
              </a:ext>
            </a:extLst>
          </p:cNvPr>
          <p:cNvCxnSpPr>
            <a:cxnSpLocks/>
            <a:stCxn id="101" idx="3"/>
            <a:endCxn id="109" idx="1"/>
          </p:cNvCxnSpPr>
          <p:nvPr/>
        </p:nvCxnSpPr>
        <p:spPr>
          <a:xfrm>
            <a:off x="2802932" y="4991965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7CFBCC9C-5701-0AB0-0D14-658FBDCFFC85}"/>
              </a:ext>
            </a:extLst>
          </p:cNvPr>
          <p:cNvGrpSpPr/>
          <p:nvPr/>
        </p:nvGrpSpPr>
        <p:grpSpPr>
          <a:xfrm>
            <a:off x="3140961" y="4631963"/>
            <a:ext cx="1138509" cy="720000"/>
            <a:chOff x="4249837" y="1909791"/>
            <a:chExt cx="1138509" cy="720000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75342D3-DF98-52F2-0396-50FB2921A6F9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CC7876B-151D-3735-397C-AAAC35F22AB4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B9CB639C-C9DD-DB4D-256E-4936194CE612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BEA671CB-E223-C096-0A14-9CD9B7F5D007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DF7A4E9-A162-772E-6AE0-07E514E9A8A2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DA7D690E-5EE9-22FB-44EA-3BC7A5BAF1FE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D31A8FD-ABCF-9598-5872-05F6BF599577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44640FF-AB77-DC7A-7E29-171ECFFA001A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E25E13F-33EA-5941-4365-F8FDFB0C1885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651B49D3-CE76-3E48-703B-1FBE0F4C83DF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C5832CC6-8D86-A1CA-C7AC-30BCC976606D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F8D68E36-D4E0-79B1-309E-D03702D4AC02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BE0F16AF-F653-31CD-B1A0-F3DE3C222D34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272D7CA-FA39-408B-BF78-F9AD04BC3BB6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1C8D821A-779E-12F2-0B16-D318EE6D6E37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0" name="矩形 119">
            <a:extLst>
              <a:ext uri="{FF2B5EF4-FFF2-40B4-BE49-F238E27FC236}">
                <a16:creationId xmlns:a16="http://schemas.microsoft.com/office/drawing/2014/main" id="{46F7F045-950A-9CE7-AE47-19A185DD6C2C}"/>
              </a:ext>
            </a:extLst>
          </p:cNvPr>
          <p:cNvSpPr/>
          <p:nvPr/>
        </p:nvSpPr>
        <p:spPr>
          <a:xfrm>
            <a:off x="4731650" y="4631962"/>
            <a:ext cx="1218036" cy="719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CDAFBF21-8C4A-2807-8780-345ED6CBBC84}"/>
              </a:ext>
            </a:extLst>
          </p:cNvPr>
          <p:cNvCxnSpPr>
            <a:cxnSpLocks/>
            <a:stCxn id="118" idx="3"/>
            <a:endCxn id="120" idx="1"/>
          </p:cNvCxnSpPr>
          <p:nvPr/>
        </p:nvCxnSpPr>
        <p:spPr>
          <a:xfrm flipV="1">
            <a:off x="4279469" y="4991961"/>
            <a:ext cx="452181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559BD96B-1F3D-38AB-1BBE-6F78C9E1DFEA}"/>
              </a:ext>
            </a:extLst>
          </p:cNvPr>
          <p:cNvSpPr/>
          <p:nvPr/>
        </p:nvSpPr>
        <p:spPr>
          <a:xfrm>
            <a:off x="164461" y="5661317"/>
            <a:ext cx="1306285" cy="87085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异常训练图像</a:t>
            </a: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845B2036-2E3C-A8C2-EB7D-1E66340BB448}"/>
              </a:ext>
            </a:extLst>
          </p:cNvPr>
          <p:cNvSpPr/>
          <p:nvPr/>
        </p:nvSpPr>
        <p:spPr>
          <a:xfrm>
            <a:off x="1771646" y="5895059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93049F0D-F79B-3470-9A3A-95D4CA10DAFB}"/>
              </a:ext>
            </a:extLst>
          </p:cNvPr>
          <p:cNvCxnSpPr>
            <a:stCxn id="122" idx="3"/>
            <a:endCxn id="123" idx="1"/>
          </p:cNvCxnSpPr>
          <p:nvPr/>
        </p:nvCxnSpPr>
        <p:spPr>
          <a:xfrm>
            <a:off x="1470746" y="6096746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D56B10B5-958E-29E9-52F3-9AA843512769}"/>
              </a:ext>
            </a:extLst>
          </p:cNvPr>
          <p:cNvCxnSpPr>
            <a:cxnSpLocks/>
            <a:stCxn id="123" idx="3"/>
            <a:endCxn id="131" idx="1"/>
          </p:cNvCxnSpPr>
          <p:nvPr/>
        </p:nvCxnSpPr>
        <p:spPr>
          <a:xfrm>
            <a:off x="2802932" y="6096747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6E317093-30C3-9E50-155C-D2290ADB12FC}"/>
              </a:ext>
            </a:extLst>
          </p:cNvPr>
          <p:cNvGrpSpPr/>
          <p:nvPr/>
        </p:nvGrpSpPr>
        <p:grpSpPr>
          <a:xfrm>
            <a:off x="3140961" y="5736745"/>
            <a:ext cx="1138509" cy="720000"/>
            <a:chOff x="4249837" y="1909791"/>
            <a:chExt cx="1138509" cy="720000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0A294EE7-2EAC-06EB-D255-E2379DC9FCD6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FC2759F5-D942-FC42-006E-B5F77A3857C0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5F68FB47-ABF7-A428-026A-74E14677C515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4A8222AE-2D97-C36C-5290-8F8486722851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23FB0DD2-1FC2-A340-0BC9-D63F6FA006C8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AF017AFB-B34B-0EB0-FB6C-3D34AB407B6B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704FA8E7-EB72-60E9-62BE-23C9BE43F3B0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8A98E6F7-A5DE-306E-2A51-3D0060AD5E0F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C133E9C4-EF4E-6873-0D17-3DEA8C2A9F85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06FF6001-1BE9-50F7-FAA8-15EEC9DC84DC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CD9BB5AA-B0C8-EF3E-6DB3-35E32038133E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7A0AE45-4AF1-5326-139F-2E2BA45846EE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737E06E6-5758-2B5C-BF4A-F3BA11242BEE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667B7EDF-D354-E35B-CFE5-2FDE59C6A2E2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1C140841-44DE-922B-8492-CF5C6AD86B8D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A94D0FCE-6C40-2E1E-290E-DA5C70D0A72D}"/>
              </a:ext>
            </a:extLst>
          </p:cNvPr>
          <p:cNvCxnSpPr>
            <a:cxnSpLocks/>
            <a:stCxn id="140" idx="3"/>
            <a:endCxn id="120" idx="1"/>
          </p:cNvCxnSpPr>
          <p:nvPr/>
        </p:nvCxnSpPr>
        <p:spPr>
          <a:xfrm flipV="1">
            <a:off x="4279469" y="4991961"/>
            <a:ext cx="452181" cy="1104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35FDEB2-9FDB-1704-5875-5DBD403FF6C2}"/>
              </a:ext>
            </a:extLst>
          </p:cNvPr>
          <p:cNvSpPr txBox="1"/>
          <p:nvPr/>
        </p:nvSpPr>
        <p:spPr>
          <a:xfrm>
            <a:off x="1436000" y="860187"/>
            <a:ext cx="265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训练阶段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EEF7BCF-9202-A723-199B-F9E214FA7578}"/>
              </a:ext>
            </a:extLst>
          </p:cNvPr>
          <p:cNvSpPr txBox="1"/>
          <p:nvPr/>
        </p:nvSpPr>
        <p:spPr>
          <a:xfrm>
            <a:off x="7723836" y="927279"/>
            <a:ext cx="265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测试阶段</a:t>
            </a:r>
          </a:p>
        </p:txBody>
      </p:sp>
    </p:spTree>
    <p:extLst>
      <p:ext uri="{BB962C8B-B14F-4D97-AF65-F5344CB8AC3E}">
        <p14:creationId xmlns:p14="http://schemas.microsoft.com/office/powerpoint/2010/main" val="334691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F4C22-DB4E-B5A6-783B-46CF2315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DF95D-9131-7D5A-77E5-C67325F0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将“车底爆炸物检测”建模成何种机器学习任务？</a:t>
            </a:r>
            <a:endParaRPr lang="en-US" altLang="zh-CN" dirty="0"/>
          </a:p>
          <a:p>
            <a:pPr lvl="1"/>
            <a:r>
              <a:rPr lang="zh-CN" altLang="en-US" dirty="0"/>
              <a:t>图片分类</a:t>
            </a:r>
            <a:endParaRPr lang="en-US" altLang="zh-CN" dirty="0"/>
          </a:p>
          <a:p>
            <a:pPr lvl="2"/>
            <a:r>
              <a:rPr lang="en-US" altLang="zh-CN" dirty="0"/>
              <a:t>Few-shot Learning</a:t>
            </a:r>
          </a:p>
          <a:p>
            <a:pPr lvl="2"/>
            <a:r>
              <a:rPr lang="en-US" altLang="zh-CN" dirty="0"/>
              <a:t>Abnormal Detection</a:t>
            </a:r>
          </a:p>
          <a:p>
            <a:pPr lvl="3"/>
            <a:r>
              <a:rPr lang="zh-CN" altLang="en-US" dirty="0"/>
              <a:t>仅有正常样本</a:t>
            </a:r>
            <a:endParaRPr lang="en-US" altLang="zh-CN" dirty="0"/>
          </a:p>
          <a:p>
            <a:pPr lvl="4"/>
            <a:r>
              <a:rPr lang="zh-CN" altLang="en-US" dirty="0"/>
              <a:t>基于图像生成的方法</a:t>
            </a:r>
            <a:endParaRPr lang="en-US" altLang="zh-CN" dirty="0"/>
          </a:p>
          <a:p>
            <a:pPr lvl="5"/>
            <a:r>
              <a:rPr lang="zh-CN" altLang="en-US" dirty="0"/>
              <a:t>训练时，输入是正常图像。输出是正常图像。</a:t>
            </a:r>
            <a:endParaRPr lang="en-US" altLang="zh-CN" dirty="0"/>
          </a:p>
          <a:p>
            <a:pPr lvl="5"/>
            <a:r>
              <a:rPr lang="zh-CN" altLang="en-US" dirty="0"/>
              <a:t>测试时，输入是正常或异常图像。输出是正常图像。</a:t>
            </a:r>
            <a:endParaRPr lang="en-US" altLang="zh-CN" dirty="0"/>
          </a:p>
          <a:p>
            <a:pPr lvl="1"/>
            <a:r>
              <a:rPr lang="zh-CN" altLang="en-US" dirty="0"/>
              <a:t>目标检测</a:t>
            </a:r>
            <a:endParaRPr lang="en-US" altLang="zh-CN" dirty="0"/>
          </a:p>
          <a:p>
            <a:pPr lvl="2"/>
            <a:r>
              <a:rPr lang="zh-CN" altLang="en-US" dirty="0"/>
              <a:t>开放词汇检测</a:t>
            </a:r>
            <a:endParaRPr lang="en-US" altLang="zh-CN" dirty="0"/>
          </a:p>
          <a:p>
            <a:pPr lvl="2"/>
            <a:r>
              <a:rPr lang="zh-CN" altLang="en-US" dirty="0"/>
              <a:t>经典检测任务</a:t>
            </a:r>
            <a:endParaRPr lang="en-US" altLang="zh-CN" dirty="0"/>
          </a:p>
          <a:p>
            <a:pPr lvl="3"/>
            <a:r>
              <a:rPr lang="zh-CN" altLang="en-US" dirty="0"/>
              <a:t>阳性样本如何获得？</a:t>
            </a:r>
            <a:endParaRPr lang="en-US" altLang="zh-CN" dirty="0"/>
          </a:p>
          <a:p>
            <a:pPr lvl="4"/>
            <a:r>
              <a:rPr lang="en-US" altLang="zh-CN" dirty="0"/>
              <a:t>Image Editing</a:t>
            </a:r>
          </a:p>
          <a:p>
            <a:pPr lvl="1"/>
            <a:r>
              <a:rPr lang="zh-CN" altLang="en-US" dirty="0"/>
              <a:t>目标分割</a:t>
            </a:r>
          </a:p>
        </p:txBody>
      </p:sp>
    </p:spTree>
    <p:extLst>
      <p:ext uri="{BB962C8B-B14F-4D97-AF65-F5344CB8AC3E}">
        <p14:creationId xmlns:p14="http://schemas.microsoft.com/office/powerpoint/2010/main" val="2374580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6243C-D641-758E-76C4-43DE50BE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11887200" cy="132556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Text-Guided Variational Image Generation for Industrial Anomaly Detection and Segmentation, CVPR2024</a:t>
            </a:r>
            <a:endParaRPr lang="zh-CN" altLang="en-US" sz="3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0C407A-C345-69DD-8096-21749DD1AE00}"/>
              </a:ext>
            </a:extLst>
          </p:cNvPr>
          <p:cNvSpPr/>
          <p:nvPr/>
        </p:nvSpPr>
        <p:spPr>
          <a:xfrm>
            <a:off x="3457529" y="2889127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1ABFFF1-BEA4-8F45-FC2D-031690ED23DD}"/>
              </a:ext>
            </a:extLst>
          </p:cNvPr>
          <p:cNvSpPr/>
          <p:nvPr/>
        </p:nvSpPr>
        <p:spPr>
          <a:xfrm>
            <a:off x="5064714" y="3122869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图像生成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EDD817AB-0E40-E9AF-047C-805E72CE248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763814" y="3324556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911D360-EC25-E626-5AE9-4A8350B6B69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096000" y="2687441"/>
            <a:ext cx="938241" cy="6371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8ABBD53-DE2D-E2E2-51D1-C067B65110E8}"/>
              </a:ext>
            </a:extLst>
          </p:cNvPr>
          <p:cNvSpPr/>
          <p:nvPr/>
        </p:nvSpPr>
        <p:spPr>
          <a:xfrm>
            <a:off x="7034241" y="2252012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71ED80-7050-57D3-E403-F33BF397EC69}"/>
              </a:ext>
            </a:extLst>
          </p:cNvPr>
          <p:cNvSpPr/>
          <p:nvPr/>
        </p:nvSpPr>
        <p:spPr>
          <a:xfrm>
            <a:off x="7034241" y="3735132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cxnSp>
        <p:nvCxnSpPr>
          <p:cNvPr id="11" name="直接箭头连接符 6">
            <a:extLst>
              <a:ext uri="{FF2B5EF4-FFF2-40B4-BE49-F238E27FC236}">
                <a16:creationId xmlns:a16="http://schemas.microsoft.com/office/drawing/2014/main" id="{620DB47E-266B-01D2-CE16-9356FFD832D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6096000" y="3324557"/>
            <a:ext cx="938241" cy="8460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26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A96EF583-CE7F-7943-A351-A3B2572D035B}"/>
              </a:ext>
            </a:extLst>
          </p:cNvPr>
          <p:cNvSpPr/>
          <p:nvPr/>
        </p:nvSpPr>
        <p:spPr>
          <a:xfrm>
            <a:off x="1303637" y="3429001"/>
            <a:ext cx="1238178" cy="1255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C2044EB-6945-377E-F32E-2505E60E0379}"/>
              </a:ext>
            </a:extLst>
          </p:cNvPr>
          <p:cNvSpPr/>
          <p:nvPr/>
        </p:nvSpPr>
        <p:spPr>
          <a:xfrm>
            <a:off x="2924629" y="3429002"/>
            <a:ext cx="1266964" cy="1255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FCB613-DBB4-F1AD-2006-307F3199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Adapting Visual-Language Models for Generalizable Anomaly Detection in Medical Images, CVPR2024</a:t>
            </a: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6D4150-8464-CF9F-5E9F-1837450C57D5}"/>
              </a:ext>
            </a:extLst>
          </p:cNvPr>
          <p:cNvSpPr/>
          <p:nvPr/>
        </p:nvSpPr>
        <p:spPr>
          <a:xfrm>
            <a:off x="1423585" y="3587309"/>
            <a:ext cx="991171" cy="403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正常</a:t>
            </a:r>
            <a:r>
              <a:rPr lang="en-US" altLang="zh-CN" sz="900" dirty="0"/>
              <a:t>/</a:t>
            </a:r>
            <a:r>
              <a:rPr lang="zh-CN" altLang="en-US" sz="900" dirty="0"/>
              <a:t>异常训练图像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5FA5992-80EC-F253-B1E3-0F27D1180982}"/>
              </a:ext>
            </a:extLst>
          </p:cNvPr>
          <p:cNvSpPr/>
          <p:nvPr/>
        </p:nvSpPr>
        <p:spPr>
          <a:xfrm>
            <a:off x="3047250" y="3587316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固定参数的</a:t>
            </a:r>
            <a:r>
              <a:rPr lang="en-US" altLang="zh-CN" sz="1000" dirty="0"/>
              <a:t>CLIP</a:t>
            </a:r>
            <a:endParaRPr lang="zh-CN" altLang="en-US" sz="10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D6CF126-9188-B632-DBED-E8A726E3157D}"/>
              </a:ext>
            </a:extLst>
          </p:cNvPr>
          <p:cNvSpPr/>
          <p:nvPr/>
        </p:nvSpPr>
        <p:spPr>
          <a:xfrm>
            <a:off x="4621478" y="3855052"/>
            <a:ext cx="854104" cy="4033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分类模块</a:t>
            </a:r>
            <a:br>
              <a:rPr lang="en-US" altLang="zh-CN" sz="1050" dirty="0"/>
            </a:br>
            <a:r>
              <a:rPr lang="zh-CN" altLang="en-US" sz="1050" dirty="0"/>
              <a:t>标签为</a:t>
            </a:r>
            <a:r>
              <a:rPr lang="en-US" altLang="zh-CN" sz="1050" dirty="0"/>
              <a:t>0/1</a:t>
            </a:r>
            <a:endParaRPr lang="zh-CN" altLang="en-US" sz="105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EA1EC49-B6FA-F255-D366-AE5A28D1E115}"/>
              </a:ext>
            </a:extLst>
          </p:cNvPr>
          <p:cNvSpPr/>
          <p:nvPr/>
        </p:nvSpPr>
        <p:spPr>
          <a:xfrm>
            <a:off x="1423585" y="4094842"/>
            <a:ext cx="991171" cy="403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正常</a:t>
            </a:r>
            <a:r>
              <a:rPr lang="en-US" altLang="zh-CN" sz="900" dirty="0"/>
              <a:t>/</a:t>
            </a:r>
            <a:r>
              <a:rPr lang="zh-CN" altLang="en-US" sz="900" dirty="0"/>
              <a:t>异常训练图像描述文本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26FE128-740D-7409-2C10-B7E0D06DF561}"/>
              </a:ext>
            </a:extLst>
          </p:cNvPr>
          <p:cNvSpPr/>
          <p:nvPr/>
        </p:nvSpPr>
        <p:spPr>
          <a:xfrm>
            <a:off x="3047250" y="4094841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Adapter</a:t>
            </a:r>
            <a:endParaRPr lang="zh-CN" altLang="en-US" sz="10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797A018-BA9A-E7E7-CBA1-03A35A63E7BB}"/>
              </a:ext>
            </a:extLst>
          </p:cNvPr>
          <p:cNvSpPr txBox="1"/>
          <p:nvPr/>
        </p:nvSpPr>
        <p:spPr>
          <a:xfrm>
            <a:off x="1532592" y="2598833"/>
            <a:ext cx="265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训练阶段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B1C006D-F166-E869-5C1E-4803570C7E32}"/>
              </a:ext>
            </a:extLst>
          </p:cNvPr>
          <p:cNvCxnSpPr>
            <a:cxnSpLocks/>
            <a:stCxn id="51" idx="3"/>
            <a:endCxn id="50" idx="1"/>
          </p:cNvCxnSpPr>
          <p:nvPr/>
        </p:nvCxnSpPr>
        <p:spPr>
          <a:xfrm>
            <a:off x="2541815" y="4056743"/>
            <a:ext cx="3828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975232A-F65F-FD72-B850-FA9B8B76FAFB}"/>
              </a:ext>
            </a:extLst>
          </p:cNvPr>
          <p:cNvCxnSpPr>
            <a:cxnSpLocks/>
            <a:stCxn id="50" idx="3"/>
            <a:endCxn id="24" idx="1"/>
          </p:cNvCxnSpPr>
          <p:nvPr/>
        </p:nvCxnSpPr>
        <p:spPr>
          <a:xfrm flipV="1">
            <a:off x="4191593" y="4056743"/>
            <a:ext cx="429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63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0CAC8-E3EC-459E-E431-4830749C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ea"/>
              </a:rPr>
              <a:t>PromptAD</a:t>
            </a:r>
            <a:r>
              <a:rPr lang="en-US" altLang="zh-CN" b="1" dirty="0">
                <a:solidFill>
                  <a:srgbClr val="222222"/>
                </a:solidFill>
                <a:highlight>
                  <a:srgbClr val="FFFFFF"/>
                </a:highlight>
                <a:latin typeface="+mj-ea"/>
              </a:rPr>
              <a:t>,</a:t>
            </a:r>
            <a:r>
              <a:rPr lang="zh-CN" altLang="en-US" b="1" dirty="0">
                <a:solidFill>
                  <a:srgbClr val="222222"/>
                </a:solidFill>
                <a:highlight>
                  <a:srgbClr val="FFFFFF"/>
                </a:highlight>
                <a:latin typeface="+mj-ea"/>
              </a:rPr>
              <a:t> </a:t>
            </a:r>
            <a:r>
              <a:rPr lang="en-US" altLang="zh-CN" b="1" dirty="0">
                <a:solidFill>
                  <a:srgbClr val="222222"/>
                </a:solidFill>
                <a:highlight>
                  <a:srgbClr val="FFFFFF"/>
                </a:highlight>
                <a:latin typeface="+mj-ea"/>
              </a:rPr>
              <a:t>CVPR2024</a:t>
            </a:r>
            <a:endParaRPr lang="zh-CN" altLang="en-US" dirty="0">
              <a:latin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C25C4E-31D8-7CD2-0DCD-CDFCE3137F54}"/>
              </a:ext>
            </a:extLst>
          </p:cNvPr>
          <p:cNvSpPr txBox="1"/>
          <p:nvPr/>
        </p:nvSpPr>
        <p:spPr>
          <a:xfrm>
            <a:off x="1171983" y="3343107"/>
            <a:ext cx="14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测试阶段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46B702-A01F-1692-2CBA-53D47C788273}"/>
              </a:ext>
            </a:extLst>
          </p:cNvPr>
          <p:cNvSpPr/>
          <p:nvPr/>
        </p:nvSpPr>
        <p:spPr>
          <a:xfrm>
            <a:off x="3445568" y="2846773"/>
            <a:ext cx="991171" cy="403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正常</a:t>
            </a:r>
            <a:r>
              <a:rPr lang="en-US" altLang="zh-CN" sz="900" dirty="0"/>
              <a:t>/</a:t>
            </a:r>
            <a:r>
              <a:rPr lang="zh-CN" altLang="en-US" sz="900" dirty="0"/>
              <a:t>异常测试图像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202972-5C84-2D0E-2142-FF90CCE4F2D6}"/>
              </a:ext>
            </a:extLst>
          </p:cNvPr>
          <p:cNvSpPr/>
          <p:nvPr/>
        </p:nvSpPr>
        <p:spPr>
          <a:xfrm>
            <a:off x="3445568" y="3354306"/>
            <a:ext cx="991171" cy="403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正常图像描述文本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15062B-D63B-D827-FEDA-97C073CE3B35}"/>
              </a:ext>
            </a:extLst>
          </p:cNvPr>
          <p:cNvSpPr/>
          <p:nvPr/>
        </p:nvSpPr>
        <p:spPr>
          <a:xfrm>
            <a:off x="3445568" y="3861838"/>
            <a:ext cx="991171" cy="403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异常图像描述文本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D1B5CAA-BEBD-465F-30AD-8FB2FFB66DB9}"/>
              </a:ext>
            </a:extLst>
          </p:cNvPr>
          <p:cNvSpPr/>
          <p:nvPr/>
        </p:nvSpPr>
        <p:spPr>
          <a:xfrm>
            <a:off x="4916833" y="2846780"/>
            <a:ext cx="657521" cy="14184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CLIP</a:t>
            </a:r>
            <a:endParaRPr lang="zh-CN" altLang="en-US" sz="1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AAF8A2-967E-906A-913C-D520DB3A20AE}"/>
              </a:ext>
            </a:extLst>
          </p:cNvPr>
          <p:cNvSpPr/>
          <p:nvPr/>
        </p:nvSpPr>
        <p:spPr>
          <a:xfrm>
            <a:off x="6021791" y="3354306"/>
            <a:ext cx="991171" cy="403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正常</a:t>
            </a:r>
            <a:r>
              <a:rPr lang="en-US" altLang="zh-CN" sz="900" dirty="0"/>
              <a:t>/</a:t>
            </a:r>
            <a:r>
              <a:rPr lang="zh-CN" altLang="en-US" sz="900" dirty="0"/>
              <a:t>异常测试图像特征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F9BF3D-E4D0-6A49-87CE-E7E9558555F5}"/>
              </a:ext>
            </a:extLst>
          </p:cNvPr>
          <p:cNvSpPr/>
          <p:nvPr/>
        </p:nvSpPr>
        <p:spPr>
          <a:xfrm>
            <a:off x="7789595" y="2846773"/>
            <a:ext cx="991171" cy="403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正常图像描述文本特征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6C2230-F573-A1D2-8DDA-02B8465172CE}"/>
              </a:ext>
            </a:extLst>
          </p:cNvPr>
          <p:cNvSpPr/>
          <p:nvPr/>
        </p:nvSpPr>
        <p:spPr>
          <a:xfrm>
            <a:off x="7789595" y="3861838"/>
            <a:ext cx="991171" cy="403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异常图像描述文本特征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9CE1107-BA77-42C5-DC30-56141F212A4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7012962" y="3048460"/>
            <a:ext cx="776633" cy="50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F3D62E6-FF03-08C9-B886-8EB82A7889F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7012962" y="3555994"/>
            <a:ext cx="776633" cy="50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9C071C9-E130-1FBB-E3E3-7AE4A0167B59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436739" y="3555993"/>
            <a:ext cx="480094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C2B5E63-EDC5-CEC3-9691-460038D49C22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5574354" y="3555994"/>
            <a:ext cx="4474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09D2685-EBDF-B9EB-852E-8BBE6E313DEA}"/>
              </a:ext>
            </a:extLst>
          </p:cNvPr>
          <p:cNvSpPr txBox="1"/>
          <p:nvPr/>
        </p:nvSpPr>
        <p:spPr>
          <a:xfrm>
            <a:off x="7131012" y="317686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距离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D948058-BE08-93E3-A829-F1981698360F}"/>
              </a:ext>
            </a:extLst>
          </p:cNvPr>
          <p:cNvSpPr txBox="1"/>
          <p:nvPr/>
        </p:nvSpPr>
        <p:spPr>
          <a:xfrm>
            <a:off x="7131012" y="3744321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距离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9554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53C46-8C76-A7D3-2879-52E2A27F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RealNet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CVPR2024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741252-F176-609E-02F9-CEB9C3FA7C17}"/>
              </a:ext>
            </a:extLst>
          </p:cNvPr>
          <p:cNvSpPr/>
          <p:nvPr/>
        </p:nvSpPr>
        <p:spPr>
          <a:xfrm>
            <a:off x="3071162" y="2992158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6A0C706-BFA6-631C-DC13-AC10EEF93BEF}"/>
              </a:ext>
            </a:extLst>
          </p:cNvPr>
          <p:cNvSpPr/>
          <p:nvPr/>
        </p:nvSpPr>
        <p:spPr>
          <a:xfrm>
            <a:off x="4678347" y="3225900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图像生成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EC3731FF-4AB4-7CD5-7EAF-34FB9926AA6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77447" y="3427587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0F1F440-AA29-3008-5DBC-7C81CD3C07F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709633" y="3427587"/>
            <a:ext cx="38636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91FE157-BB62-3540-DE50-EF126CD14F4A}"/>
              </a:ext>
            </a:extLst>
          </p:cNvPr>
          <p:cNvSpPr/>
          <p:nvPr/>
        </p:nvSpPr>
        <p:spPr>
          <a:xfrm>
            <a:off x="6096000" y="2992158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异常训练</a:t>
            </a:r>
            <a:r>
              <a:rPr lang="zh-CN" altLang="en-US" dirty="0"/>
              <a:t>图像</a:t>
            </a:r>
          </a:p>
        </p:txBody>
      </p:sp>
    </p:spTree>
    <p:extLst>
      <p:ext uri="{BB962C8B-B14F-4D97-AF65-F5344CB8AC3E}">
        <p14:creationId xmlns:p14="http://schemas.microsoft.com/office/powerpoint/2010/main" val="1493675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648D8-5AB8-3A67-0758-2245BC70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LTAD, CVPR2024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58F2E5-75FD-1CEC-E832-29B3B8436320}"/>
              </a:ext>
            </a:extLst>
          </p:cNvPr>
          <p:cNvSpPr txBox="1"/>
          <p:nvPr/>
        </p:nvSpPr>
        <p:spPr>
          <a:xfrm>
            <a:off x="1171983" y="3343107"/>
            <a:ext cx="14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测试阶段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0830EA-4535-310C-9938-D57127DE4515}"/>
              </a:ext>
            </a:extLst>
          </p:cNvPr>
          <p:cNvSpPr/>
          <p:nvPr/>
        </p:nvSpPr>
        <p:spPr>
          <a:xfrm>
            <a:off x="3445568" y="2846773"/>
            <a:ext cx="991171" cy="403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正常</a:t>
            </a:r>
            <a:r>
              <a:rPr lang="en-US" altLang="zh-CN" sz="900" dirty="0"/>
              <a:t>/</a:t>
            </a:r>
            <a:r>
              <a:rPr lang="zh-CN" altLang="en-US" sz="900" dirty="0"/>
              <a:t>异常测试图像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70B329-4D7D-F397-DE80-91AC800C5E7F}"/>
              </a:ext>
            </a:extLst>
          </p:cNvPr>
          <p:cNvSpPr/>
          <p:nvPr/>
        </p:nvSpPr>
        <p:spPr>
          <a:xfrm>
            <a:off x="3445568" y="3354306"/>
            <a:ext cx="991171" cy="403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正常图像描述文本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6E424C-D25F-0288-6F39-B6A0DBCF4187}"/>
              </a:ext>
            </a:extLst>
          </p:cNvPr>
          <p:cNvSpPr/>
          <p:nvPr/>
        </p:nvSpPr>
        <p:spPr>
          <a:xfrm>
            <a:off x="3445568" y="3861838"/>
            <a:ext cx="991171" cy="403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异常图像描述文本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CEB6CE5-C033-6A0C-43D9-9FD9265E38E4}"/>
              </a:ext>
            </a:extLst>
          </p:cNvPr>
          <p:cNvSpPr/>
          <p:nvPr/>
        </p:nvSpPr>
        <p:spPr>
          <a:xfrm>
            <a:off x="4916833" y="2846780"/>
            <a:ext cx="657521" cy="14184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CLIP</a:t>
            </a:r>
            <a:endParaRPr lang="zh-CN" altLang="en-US" sz="10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492B4E7-BCDF-E3B0-AB8F-4258D1EAE237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436739" y="3555993"/>
            <a:ext cx="480094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7DAA64F-1B78-1AD0-E3DD-9153318D0AE1}"/>
              </a:ext>
            </a:extLst>
          </p:cNvPr>
          <p:cNvCxnSpPr>
            <a:stCxn id="8" idx="3"/>
          </p:cNvCxnSpPr>
          <p:nvPr/>
        </p:nvCxnSpPr>
        <p:spPr>
          <a:xfrm flipV="1">
            <a:off x="5574354" y="3555994"/>
            <a:ext cx="4474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CE7A0537-3748-0DEF-4343-01962E5DD249}"/>
              </a:ext>
            </a:extLst>
          </p:cNvPr>
          <p:cNvSpPr/>
          <p:nvPr/>
        </p:nvSpPr>
        <p:spPr>
          <a:xfrm>
            <a:off x="6021791" y="3092344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得分</a:t>
            </a:r>
          </a:p>
        </p:txBody>
      </p:sp>
    </p:spTree>
    <p:extLst>
      <p:ext uri="{BB962C8B-B14F-4D97-AF65-F5344CB8AC3E}">
        <p14:creationId xmlns:p14="http://schemas.microsoft.com/office/powerpoint/2010/main" val="1762644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E6EC0-6B11-DC2F-DEF1-5E484571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AHL, 2024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6E32D9-E231-B9F7-C13E-D3D51440BCB7}"/>
              </a:ext>
            </a:extLst>
          </p:cNvPr>
          <p:cNvSpPr/>
          <p:nvPr/>
        </p:nvSpPr>
        <p:spPr>
          <a:xfrm>
            <a:off x="3071162" y="2992158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</a:t>
            </a:r>
            <a:r>
              <a:rPr lang="en-US" altLang="zh-CN" dirty="0"/>
              <a:t>/</a:t>
            </a:r>
            <a:r>
              <a:rPr lang="zh-CN" altLang="en-US" dirty="0"/>
              <a:t>异常训练图像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CEAA88A-6F7C-8D43-84CF-DF510583A109}"/>
              </a:ext>
            </a:extLst>
          </p:cNvPr>
          <p:cNvSpPr/>
          <p:nvPr/>
        </p:nvSpPr>
        <p:spPr>
          <a:xfrm>
            <a:off x="4678347" y="3225900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现有异常检测算法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869B3C27-769E-A732-B5AB-DBEF73A76D3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77447" y="3427587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B1E0F0F-A62B-E831-BD8B-0B4EB1F53B8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672504" y="3427589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56BA77D-E2FF-6305-879A-055C0F396546}"/>
              </a:ext>
            </a:extLst>
          </p:cNvPr>
          <p:cNvGrpSpPr/>
          <p:nvPr/>
        </p:nvGrpSpPr>
        <p:grpSpPr>
          <a:xfrm>
            <a:off x="6010533" y="3067587"/>
            <a:ext cx="1138509" cy="720000"/>
            <a:chOff x="4249837" y="1909791"/>
            <a:chExt cx="1138509" cy="72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47BB87F-6E40-1E3B-1A5B-E82E84F0013C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9886925-7AD7-CE33-CB78-ABB33E91E3D5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318FF30-C849-74EA-EFB1-0FA17B898A62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62B336C-7AD8-769F-FD9C-541601B2A2FD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A6EE7AD-F33C-EED4-1E5E-7818DD1E2FB2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88B663B-2354-735C-712A-6ED09F0D71C2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44681B4-B246-3F38-A4AA-0BAD4EE4F2FF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5C1A775-21AE-9B9E-A026-8D1F6B1FB3B6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E633877-C3BE-5214-CC04-EFDDCD969137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8A1D9DB-52EE-7EFF-CE59-A97EF0A7BB84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57B8F94-C905-C17D-1A7F-4C9AB13CA217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AC1CF00-16AD-0E24-80BA-99DB7C7921DA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2755165-C957-B12C-97F7-9F58947AE264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C790293-D2DF-0D8A-3AEA-16D25750805A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11A771B-EB34-07B5-B980-990001DF92CD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EB4C056-3F3E-235E-444A-3FB2AE687D37}"/>
              </a:ext>
            </a:extLst>
          </p:cNvPr>
          <p:cNvSpPr/>
          <p:nvPr/>
        </p:nvSpPr>
        <p:spPr>
          <a:xfrm>
            <a:off x="7448450" y="3265826"/>
            <a:ext cx="1244008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正常</a:t>
            </a:r>
            <a:r>
              <a:rPr lang="en-US" altLang="zh-CN" sz="1000" dirty="0"/>
              <a:t>/</a:t>
            </a:r>
            <a:r>
              <a:rPr lang="zh-CN" altLang="en-US" sz="1000" dirty="0"/>
              <a:t>异常分数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A2EB7E85-399A-7E09-C4F4-868D0E4DAF72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147550" y="3467513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68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F4C22-DB4E-B5A6-783B-46CF2315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DF95D-9131-7D5A-77E5-C67325F0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在“车底爆炸物检测”任务的输入是什么？</a:t>
            </a:r>
            <a:endParaRPr lang="en-US" altLang="zh-CN" dirty="0"/>
          </a:p>
          <a:p>
            <a:pPr lvl="1"/>
            <a:r>
              <a:rPr lang="zh-CN" altLang="en-US" dirty="0"/>
              <a:t>可以有检测员的反馈</a:t>
            </a:r>
            <a:endParaRPr lang="en-US" altLang="zh-CN" dirty="0"/>
          </a:p>
          <a:p>
            <a:pPr lvl="1"/>
            <a:r>
              <a:rPr lang="zh-CN" altLang="en-US" dirty="0"/>
              <a:t>可以有异常样本</a:t>
            </a:r>
            <a:endParaRPr lang="en-US" altLang="zh-CN" dirty="0"/>
          </a:p>
          <a:p>
            <a:pPr lvl="1"/>
            <a:r>
              <a:rPr lang="zh-CN" altLang="en-US" dirty="0"/>
              <a:t>可以有 </a:t>
            </a:r>
            <a:r>
              <a:rPr lang="en-US" altLang="zh-CN" dirty="0"/>
              <a:t>in-context learning</a:t>
            </a:r>
          </a:p>
          <a:p>
            <a:pPr lvl="1"/>
            <a:r>
              <a:rPr lang="zh-CN" altLang="en-US" dirty="0"/>
              <a:t>可以将所有的数据构成知识库</a:t>
            </a:r>
            <a:r>
              <a:rPr lang="en-US" altLang="zh-CN" dirty="0"/>
              <a:t>/memory</a:t>
            </a:r>
          </a:p>
          <a:p>
            <a:pPr lvl="1"/>
            <a:r>
              <a:rPr lang="zh-CN" altLang="en-US" dirty="0"/>
              <a:t>可以持续学习，每天过新的车辆，每天有新的报错，每天有新的检测员反馈</a:t>
            </a:r>
            <a:endParaRPr lang="en-US" altLang="zh-CN" dirty="0"/>
          </a:p>
          <a:p>
            <a:pPr lvl="1"/>
            <a:r>
              <a:rPr lang="zh-CN" altLang="en-US" dirty="0"/>
              <a:t>可以有底盘</a:t>
            </a:r>
            <a:r>
              <a:rPr lang="en-US" altLang="zh-CN" dirty="0"/>
              <a:t>-</a:t>
            </a:r>
            <a:r>
              <a:rPr lang="zh-CN" altLang="en-US" dirty="0"/>
              <a:t>车型对应信息</a:t>
            </a:r>
            <a:endParaRPr lang="en-US" altLang="zh-CN" dirty="0"/>
          </a:p>
          <a:p>
            <a:pPr lvl="1"/>
            <a:r>
              <a:rPr lang="zh-CN" altLang="en-US" dirty="0"/>
              <a:t>异常物以小</a:t>
            </a:r>
            <a:r>
              <a:rPr lang="en-US" altLang="zh-CN" dirty="0"/>
              <a:t>patch</a:t>
            </a:r>
            <a:r>
              <a:rPr lang="zh-CN" altLang="en-US" dirty="0"/>
              <a:t>形式存在，不是全图的椒盐噪声，不是长的线条，不是大面积的区域。</a:t>
            </a:r>
            <a:endParaRPr lang="en-US" altLang="zh-CN" dirty="0"/>
          </a:p>
          <a:p>
            <a:pPr lvl="1"/>
            <a:r>
              <a:rPr lang="zh-CN" altLang="en-US" dirty="0"/>
              <a:t>不一定要像异常检测任务一样输出</a:t>
            </a:r>
            <a:r>
              <a:rPr lang="en-US" altLang="zh-CN"/>
              <a:t>heat 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03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C1F0F-1CF1-29DE-ADFF-48D7F00C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使用多模态大模型的优势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78CA6-277F-01D4-A46C-FECE1D96E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多模态大模型具有出色的</a:t>
            </a:r>
            <a:r>
              <a:rPr lang="en-US" altLang="zh-CN" dirty="0"/>
              <a:t>zero-shot</a:t>
            </a:r>
            <a:r>
              <a:rPr lang="zh-CN" altLang="en-US" dirty="0"/>
              <a:t>能力。</a:t>
            </a:r>
            <a:endParaRPr lang="en-US" altLang="zh-CN" dirty="0"/>
          </a:p>
          <a:p>
            <a:r>
              <a:rPr lang="zh-CN" altLang="en-US"/>
              <a:t>多模态大模型在超大规模的数据集上进行了预训练，具有极强的泛化能力。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34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A26BF-A2CD-ABBC-06B3-34545D02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异常检测任务概述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EE54A-EB90-E63F-0C4F-C70C5B036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当前的方法以无监督方式解决这个问题，在训练过程中仅使用正常样本。</a:t>
            </a:r>
            <a:endParaRPr lang="en-US" altLang="zh-CN" dirty="0"/>
          </a:p>
          <a:p>
            <a:r>
              <a:rPr lang="zh-CN" altLang="en-US" dirty="0"/>
              <a:t>三类解决方案</a:t>
            </a:r>
            <a:endParaRPr lang="en-US" altLang="zh-CN" dirty="0"/>
          </a:p>
          <a:p>
            <a:pPr lvl="1"/>
            <a:r>
              <a:rPr lang="zh-CN" altLang="en-US" dirty="0"/>
              <a:t>基于合成的方法：在无异常图像上生成合成异常</a:t>
            </a:r>
            <a:endParaRPr lang="en-US" altLang="zh-CN" dirty="0"/>
          </a:p>
          <a:p>
            <a:pPr lvl="1"/>
            <a:r>
              <a:rPr lang="zh-CN" altLang="en-US" dirty="0"/>
              <a:t>基于嵌入的方法</a:t>
            </a:r>
            <a:endParaRPr lang="en-US" altLang="zh-CN" dirty="0"/>
          </a:p>
          <a:p>
            <a:pPr lvl="1"/>
            <a:r>
              <a:rPr lang="zh-CN" altLang="en-US" dirty="0"/>
              <a:t>基于重建的方法</a:t>
            </a:r>
            <a:endParaRPr lang="en-US" altLang="zh-CN" dirty="0"/>
          </a:p>
          <a:p>
            <a:pPr lvl="2"/>
            <a:r>
              <a:rPr lang="zh-CN" altLang="en-US" dirty="0"/>
              <a:t>异常图像区域不应该能够被正确重建，因为它们在训练样本中不存在。</a:t>
            </a:r>
            <a:endParaRPr lang="en-US" altLang="zh-CN" dirty="0"/>
          </a:p>
          <a:p>
            <a:pPr lvl="2"/>
            <a:r>
              <a:rPr lang="zh-CN" altLang="en-US"/>
              <a:t>难点：本质上是学习恒等映射，因此测试时可能重建输入中的异常区域。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EC0217-6EA3-B819-C2C5-BDFD0FF1417A}"/>
              </a:ext>
            </a:extLst>
          </p:cNvPr>
          <p:cNvSpPr txBox="1"/>
          <p:nvPr/>
        </p:nvSpPr>
        <p:spPr>
          <a:xfrm>
            <a:off x="1959427" y="6488668"/>
            <a:ext cx="10232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 err="1"/>
              <a:t>SimpleNet</a:t>
            </a:r>
            <a:r>
              <a:rPr lang="en-US" altLang="zh-CN" dirty="0"/>
              <a:t>: A Simple Network for Image Anomaly Detection and Localization, CVPR2023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62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71085-41DE-CA9F-15FF-AE1F68F3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车底检测的独特之处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49159-0E94-EC15-1649-60CCE93D7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测试时，会持续通过正常车辆。可将这些车辆持续加入正样本库中。</a:t>
            </a:r>
          </a:p>
        </p:txBody>
      </p:sp>
    </p:spTree>
    <p:extLst>
      <p:ext uri="{BB962C8B-B14F-4D97-AF65-F5344CB8AC3E}">
        <p14:creationId xmlns:p14="http://schemas.microsoft.com/office/powerpoint/2010/main" val="14973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A26BF-A2CD-ABBC-06B3-34545D02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异常检测近期工作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087669A2-7AE6-F27F-0FFF-E96F4AE78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222023"/>
              </p:ext>
            </p:extLst>
          </p:nvPr>
        </p:nvGraphicFramePr>
        <p:xfrm>
          <a:off x="600891" y="1825625"/>
          <a:ext cx="1075290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8718">
                  <a:extLst>
                    <a:ext uri="{9D8B030D-6E8A-4147-A177-3AD203B41FA5}">
                      <a16:colId xmlns:a16="http://schemas.microsoft.com/office/drawing/2014/main" val="3808277554"/>
                    </a:ext>
                  </a:extLst>
                </a:gridCol>
                <a:gridCol w="741225">
                  <a:extLst>
                    <a:ext uri="{9D8B030D-6E8A-4147-A177-3AD203B41FA5}">
                      <a16:colId xmlns:a16="http://schemas.microsoft.com/office/drawing/2014/main" val="2567942126"/>
                    </a:ext>
                  </a:extLst>
                </a:gridCol>
                <a:gridCol w="2534739">
                  <a:extLst>
                    <a:ext uri="{9D8B030D-6E8A-4147-A177-3AD203B41FA5}">
                      <a16:colId xmlns:a16="http://schemas.microsoft.com/office/drawing/2014/main" val="2229367728"/>
                    </a:ext>
                  </a:extLst>
                </a:gridCol>
                <a:gridCol w="2688227">
                  <a:extLst>
                    <a:ext uri="{9D8B030D-6E8A-4147-A177-3AD203B41FA5}">
                      <a16:colId xmlns:a16="http://schemas.microsoft.com/office/drawing/2014/main" val="442442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发表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97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PaDiM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ICPR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5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Learning Unified Reference Representation for Unsupervised Multi-class Anomaly Detection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arXiv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重建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135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09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1F68B-1FE6-B635-0CCD-59F677C5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实现方案：基于重建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8DBF42-B7A5-31BC-2A59-7434A2E3ECA4}"/>
              </a:ext>
            </a:extLst>
          </p:cNvPr>
          <p:cNvSpPr/>
          <p:nvPr/>
        </p:nvSpPr>
        <p:spPr>
          <a:xfrm>
            <a:off x="1114697" y="2755718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4A7B2B-2F34-AD56-D349-9A64EF17E188}"/>
              </a:ext>
            </a:extLst>
          </p:cNvPr>
          <p:cNvSpPr/>
          <p:nvPr/>
        </p:nvSpPr>
        <p:spPr>
          <a:xfrm>
            <a:off x="4631872" y="2762250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6729E56F-AADF-0605-089F-AD3AFA67379A}"/>
              </a:ext>
            </a:extLst>
          </p:cNvPr>
          <p:cNvSpPr/>
          <p:nvPr/>
        </p:nvSpPr>
        <p:spPr>
          <a:xfrm>
            <a:off x="4840878" y="2927713"/>
            <a:ext cx="165462" cy="1480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79F629-7A43-4E19-7ECD-8639D30320DD}"/>
              </a:ext>
            </a:extLst>
          </p:cNvPr>
          <p:cNvSpPr/>
          <p:nvPr/>
        </p:nvSpPr>
        <p:spPr>
          <a:xfrm>
            <a:off x="7440386" y="2755715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D6CE7E-96B1-BC55-05FF-58537A16701C}"/>
              </a:ext>
            </a:extLst>
          </p:cNvPr>
          <p:cNvSpPr txBox="1"/>
          <p:nvPr/>
        </p:nvSpPr>
        <p:spPr>
          <a:xfrm>
            <a:off x="1114697" y="2392918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正常图像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C595C3-263A-39BC-AFBD-14BD28FC2C82}"/>
              </a:ext>
            </a:extLst>
          </p:cNvPr>
          <p:cNvSpPr txBox="1"/>
          <p:nvPr/>
        </p:nvSpPr>
        <p:spPr>
          <a:xfrm>
            <a:off x="3389268" y="3241221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添加异常</a:t>
            </a:r>
            <a:endParaRPr lang="en-US" altLang="zh-CN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8025159-FA73-0F4C-F19F-121507E4E0FC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508068" y="3234690"/>
            <a:ext cx="2123804" cy="6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A6E2E47-1203-3361-738A-87B91DF6703E}"/>
              </a:ext>
            </a:extLst>
          </p:cNvPr>
          <p:cNvCxnSpPr/>
          <p:nvPr/>
        </p:nvCxnSpPr>
        <p:spPr>
          <a:xfrm>
            <a:off x="6025242" y="3228155"/>
            <a:ext cx="1415144" cy="6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F461FC9-B61A-9FC5-7149-DD06009E9434}"/>
              </a:ext>
            </a:extLst>
          </p:cNvPr>
          <p:cNvSpPr txBox="1"/>
          <p:nvPr/>
        </p:nvSpPr>
        <p:spPr>
          <a:xfrm>
            <a:off x="6036129" y="3240131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重建图像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890A0AD0-52C7-D42F-7000-EF977B49FD0C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 flipH="1" flipV="1">
            <a:off x="6027962" y="-981894"/>
            <a:ext cx="478975" cy="8912135"/>
          </a:xfrm>
          <a:prstGeom prst="bentConnector4">
            <a:avLst>
              <a:gd name="adj1" fmla="val -47727"/>
              <a:gd name="adj2" fmla="val 901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EE040AA-20E0-800F-C884-3A210FF40711}"/>
              </a:ext>
            </a:extLst>
          </p:cNvPr>
          <p:cNvCxnSpPr>
            <a:cxnSpLocks/>
          </p:cNvCxnSpPr>
          <p:nvPr/>
        </p:nvCxnSpPr>
        <p:spPr>
          <a:xfrm>
            <a:off x="8833757" y="3237956"/>
            <a:ext cx="18897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9262FE2-8C04-4F8D-5480-A9B358424CFD}"/>
              </a:ext>
            </a:extLst>
          </p:cNvPr>
          <p:cNvSpPr txBox="1"/>
          <p:nvPr/>
        </p:nvSpPr>
        <p:spPr>
          <a:xfrm>
            <a:off x="10528663" y="3055465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计算损失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00D99F3-131F-A9BA-3AFF-FE4FE65A8320}"/>
              </a:ext>
            </a:extLst>
          </p:cNvPr>
          <p:cNvSpPr/>
          <p:nvPr/>
        </p:nvSpPr>
        <p:spPr>
          <a:xfrm>
            <a:off x="4631871" y="1521891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2B2BB8A6-6603-1C60-118F-86F1646F635F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 flipV="1">
            <a:off x="2508068" y="2000863"/>
            <a:ext cx="2123803" cy="123382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17CA87E-4BB7-4376-313A-D243DE9F4CE9}"/>
              </a:ext>
            </a:extLst>
          </p:cNvPr>
          <p:cNvSpPr txBox="1"/>
          <p:nvPr/>
        </p:nvSpPr>
        <p:spPr>
          <a:xfrm>
            <a:off x="3177540" y="1648774"/>
            <a:ext cx="16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不添加异常</a:t>
            </a: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DECEADBF-295A-62F9-F1B9-A263DF4FE16E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>
            <a:off x="6025242" y="2000863"/>
            <a:ext cx="1415144" cy="12338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869EB5A-5DB0-646A-4AE3-92381C1278C2}"/>
              </a:ext>
            </a:extLst>
          </p:cNvPr>
          <p:cNvSpPr txBox="1"/>
          <p:nvPr/>
        </p:nvSpPr>
        <p:spPr>
          <a:xfrm>
            <a:off x="145323" y="2764424"/>
            <a:ext cx="50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训练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02A099D-46C4-63B1-1D2C-C7C8C0FAB959}"/>
              </a:ext>
            </a:extLst>
          </p:cNvPr>
          <p:cNvSpPr txBox="1"/>
          <p:nvPr/>
        </p:nvSpPr>
        <p:spPr>
          <a:xfrm>
            <a:off x="145323" y="5164724"/>
            <a:ext cx="50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测试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5071C12-5072-F902-7E8D-50BC758E4C06}"/>
              </a:ext>
            </a:extLst>
          </p:cNvPr>
          <p:cNvSpPr/>
          <p:nvPr/>
        </p:nvSpPr>
        <p:spPr>
          <a:xfrm>
            <a:off x="1114696" y="5413193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9820E3F-701B-3FC2-9880-CE665C6E586F}"/>
              </a:ext>
            </a:extLst>
          </p:cNvPr>
          <p:cNvSpPr txBox="1"/>
          <p:nvPr/>
        </p:nvSpPr>
        <p:spPr>
          <a:xfrm>
            <a:off x="952500" y="5050393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正常</a:t>
            </a:r>
            <a:r>
              <a:rPr lang="en-US" altLang="zh-CN" dirty="0"/>
              <a:t>/</a:t>
            </a:r>
            <a:r>
              <a:rPr lang="zh-CN" altLang="en-US" dirty="0"/>
              <a:t>异常图像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0B1E9AF-CC10-B1F6-C0FD-889A677FF495}"/>
              </a:ext>
            </a:extLst>
          </p:cNvPr>
          <p:cNvSpPr/>
          <p:nvPr/>
        </p:nvSpPr>
        <p:spPr>
          <a:xfrm>
            <a:off x="7415077" y="5421106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8764CF5-C0BE-A3A9-1216-945B298A5C03}"/>
              </a:ext>
            </a:extLst>
          </p:cNvPr>
          <p:cNvSpPr txBox="1"/>
          <p:nvPr/>
        </p:nvSpPr>
        <p:spPr>
          <a:xfrm>
            <a:off x="4309654" y="5950941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重建图像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2643864-70C7-AC9D-5EFC-72C7B3854F95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2508067" y="5892165"/>
            <a:ext cx="4907010" cy="7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31F64C15-FA26-8573-2C3C-21EFF7E9FD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27961" y="1682116"/>
            <a:ext cx="478975" cy="8912135"/>
          </a:xfrm>
          <a:prstGeom prst="bentConnector4">
            <a:avLst>
              <a:gd name="adj1" fmla="val -47727"/>
              <a:gd name="adj2" fmla="val 901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8F944FA-3212-1EF4-5D12-9BE7C2221B55}"/>
              </a:ext>
            </a:extLst>
          </p:cNvPr>
          <p:cNvCxnSpPr>
            <a:cxnSpLocks/>
          </p:cNvCxnSpPr>
          <p:nvPr/>
        </p:nvCxnSpPr>
        <p:spPr>
          <a:xfrm>
            <a:off x="8808448" y="5898696"/>
            <a:ext cx="1915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EA58582-BFFB-AA04-E2F8-E092E53B5129}"/>
              </a:ext>
            </a:extLst>
          </p:cNvPr>
          <p:cNvSpPr txBox="1"/>
          <p:nvPr/>
        </p:nvSpPr>
        <p:spPr>
          <a:xfrm>
            <a:off x="10528663" y="5714029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计算距离</a:t>
            </a:r>
          </a:p>
        </p:txBody>
      </p:sp>
    </p:spTree>
    <p:extLst>
      <p:ext uri="{BB962C8B-B14F-4D97-AF65-F5344CB8AC3E}">
        <p14:creationId xmlns:p14="http://schemas.microsoft.com/office/powerpoint/2010/main" val="17464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ADD20-17AA-59CB-B8A4-80E9614B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实现方案：基于异常样本生成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224ED0-9C29-33EA-C754-A372229EC253}"/>
              </a:ext>
            </a:extLst>
          </p:cNvPr>
          <p:cNvSpPr/>
          <p:nvPr/>
        </p:nvSpPr>
        <p:spPr>
          <a:xfrm>
            <a:off x="1114697" y="2755718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2D8011-E9C9-ABBF-13CA-A0413A059E4E}"/>
              </a:ext>
            </a:extLst>
          </p:cNvPr>
          <p:cNvSpPr/>
          <p:nvPr/>
        </p:nvSpPr>
        <p:spPr>
          <a:xfrm>
            <a:off x="3678835" y="2762250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9320B9AB-BE72-4338-6BC0-4AFA895771FB}"/>
              </a:ext>
            </a:extLst>
          </p:cNvPr>
          <p:cNvSpPr/>
          <p:nvPr/>
        </p:nvSpPr>
        <p:spPr>
          <a:xfrm>
            <a:off x="3887841" y="2927713"/>
            <a:ext cx="165462" cy="1480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C4A623-71A3-5584-92C3-8DD065FFAC69}"/>
              </a:ext>
            </a:extLst>
          </p:cNvPr>
          <p:cNvSpPr txBox="1"/>
          <p:nvPr/>
        </p:nvSpPr>
        <p:spPr>
          <a:xfrm>
            <a:off x="903108" y="2386386"/>
            <a:ext cx="183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正常</a:t>
            </a:r>
            <a:r>
              <a:rPr lang="en-US" altLang="zh-CN" dirty="0"/>
              <a:t>/</a:t>
            </a:r>
            <a:r>
              <a:rPr lang="zh-CN" altLang="en-US" dirty="0"/>
              <a:t>异常图像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947274-B727-4DB8-298B-CEF09AF3105E}"/>
              </a:ext>
            </a:extLst>
          </p:cNvPr>
          <p:cNvSpPr txBox="1"/>
          <p:nvPr/>
        </p:nvSpPr>
        <p:spPr>
          <a:xfrm>
            <a:off x="2508068" y="3241221"/>
            <a:ext cx="117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添加异常</a:t>
            </a:r>
            <a:endParaRPr lang="en-US" altLang="zh-CN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C9F59B0-B371-C95C-D98C-042A1315A2A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08068" y="3234690"/>
            <a:ext cx="1170767" cy="6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4487DE9-5990-1F6F-7299-B5C257C12C54}"/>
              </a:ext>
            </a:extLst>
          </p:cNvPr>
          <p:cNvSpPr txBox="1"/>
          <p:nvPr/>
        </p:nvSpPr>
        <p:spPr>
          <a:xfrm>
            <a:off x="5072205" y="3247752"/>
            <a:ext cx="1170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多模态大模型</a:t>
            </a:r>
            <a:endParaRPr lang="en-US" altLang="zh-CN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DA93998-B56C-B2E6-F4F9-047970109229}"/>
              </a:ext>
            </a:extLst>
          </p:cNvPr>
          <p:cNvCxnSpPr/>
          <p:nvPr/>
        </p:nvCxnSpPr>
        <p:spPr>
          <a:xfrm>
            <a:off x="5072205" y="3241221"/>
            <a:ext cx="1170767" cy="6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B773104-5C23-710C-BD42-8DB61E5D195E}"/>
              </a:ext>
            </a:extLst>
          </p:cNvPr>
          <p:cNvSpPr txBox="1"/>
          <p:nvPr/>
        </p:nvSpPr>
        <p:spPr>
          <a:xfrm>
            <a:off x="6242972" y="3050023"/>
            <a:ext cx="117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存在异常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FA7D6AE-E635-0120-45CA-4CCDB14F6338}"/>
              </a:ext>
            </a:extLst>
          </p:cNvPr>
          <p:cNvCxnSpPr/>
          <p:nvPr/>
        </p:nvCxnSpPr>
        <p:spPr>
          <a:xfrm>
            <a:off x="7413737" y="3247752"/>
            <a:ext cx="1170767" cy="6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2C27F98-8410-7972-6546-6841AE8FEE5A}"/>
              </a:ext>
            </a:extLst>
          </p:cNvPr>
          <p:cNvSpPr txBox="1"/>
          <p:nvPr/>
        </p:nvSpPr>
        <p:spPr>
          <a:xfrm>
            <a:off x="7413736" y="3287387"/>
            <a:ext cx="117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回答错误</a:t>
            </a:r>
            <a:endParaRPr lang="en-US" altLang="zh-CN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1AE99A-55D7-06A7-33DE-668989C1B96D}"/>
              </a:ext>
            </a:extLst>
          </p:cNvPr>
          <p:cNvSpPr txBox="1"/>
          <p:nvPr/>
        </p:nvSpPr>
        <p:spPr>
          <a:xfrm>
            <a:off x="8584501" y="3075759"/>
            <a:ext cx="141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“回答错误”</a:t>
            </a:r>
          </a:p>
        </p:txBody>
      </p:sp>
    </p:spTree>
    <p:extLst>
      <p:ext uri="{BB962C8B-B14F-4D97-AF65-F5344CB8AC3E}">
        <p14:creationId xmlns:p14="http://schemas.microsoft.com/office/powerpoint/2010/main" val="179645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1173</Words>
  <Application>Microsoft Office PowerPoint</Application>
  <PresentationFormat>宽屏</PresentationFormat>
  <Paragraphs>244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Arial</vt:lpstr>
      <vt:lpstr>Cambria Math</vt:lpstr>
      <vt:lpstr>Office 主题​​</vt:lpstr>
      <vt:lpstr>车底爆炸物检测</vt:lpstr>
      <vt:lpstr>问题定义</vt:lpstr>
      <vt:lpstr>问题定义</vt:lpstr>
      <vt:lpstr>使用多模态大模型的优势</vt:lpstr>
      <vt:lpstr>异常检测任务概述</vt:lpstr>
      <vt:lpstr>车底检测的独特之处</vt:lpstr>
      <vt:lpstr>异常检测近期工作</vt:lpstr>
      <vt:lpstr>实现方案：基于重建</vt:lpstr>
      <vt:lpstr>实现方案：基于异常样本生成</vt:lpstr>
      <vt:lpstr>基于异常图像生成的方法</vt:lpstr>
      <vt:lpstr>基于重建异常图像为正常图像的方法</vt:lpstr>
      <vt:lpstr>图像与特征联合重建的方法</vt:lpstr>
      <vt:lpstr>基于检索的方法</vt:lpstr>
      <vt:lpstr>异常检测算法</vt:lpstr>
      <vt:lpstr>PaDiM, ICPR2020</vt:lpstr>
      <vt:lpstr>UniAD, NIPS2022</vt:lpstr>
      <vt:lpstr>SimpleNet, CVPR2023</vt:lpstr>
      <vt:lpstr>CVPR2024</vt:lpstr>
      <vt:lpstr>InCTRL, CVPR2024</vt:lpstr>
      <vt:lpstr>Text-Guided Variational Image Generation for Industrial Anomaly Detection and Segmentation, CVPR2024</vt:lpstr>
      <vt:lpstr>Adapting Visual-Language Models for Generalizable Anomaly Detection in Medical Images, CVPR2024</vt:lpstr>
      <vt:lpstr>PromptAD, CVPR2024</vt:lpstr>
      <vt:lpstr>RealNet, CVPR2024</vt:lpstr>
      <vt:lpstr>LTAD, CVPR2024</vt:lpstr>
      <vt:lpstr>AHL,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车底爆炸物检测</dc:title>
  <dc:creator>Zhenbang Li</dc:creator>
  <cp:lastModifiedBy>Zhenbang Li</cp:lastModifiedBy>
  <cp:revision>206</cp:revision>
  <dcterms:created xsi:type="dcterms:W3CDTF">2024-04-07T02:16:32Z</dcterms:created>
  <dcterms:modified xsi:type="dcterms:W3CDTF">2024-04-23T08:25:08Z</dcterms:modified>
</cp:coreProperties>
</file>