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61" r:id="rId8"/>
    <p:sldId id="260" r:id="rId9"/>
    <p:sldId id="263" r:id="rId10"/>
    <p:sldId id="264" r:id="rId11"/>
    <p:sldId id="265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2E8856-D345-4258-A401-20FFC5EB902A}">
          <p14:sldIdLst>
            <p14:sldId id="256"/>
            <p14:sldId id="257"/>
            <p14:sldId id="262"/>
            <p14:sldId id="258"/>
            <p14:sldId id="259"/>
            <p14:sldId id="266"/>
            <p14:sldId id="261"/>
            <p14:sldId id="260"/>
            <p14:sldId id="263"/>
            <p14:sldId id="264"/>
            <p14:sldId id="265"/>
          </p14:sldIdLst>
        </p14:section>
        <p14:section name="无标题节" id="{0F82FD2C-6E90-45C9-8DD5-11D41C283201}">
          <p14:sldIdLst>
            <p14:sldId id="267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3DEE-8FB7-41F7-A7AB-BE159B1A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32F49-734B-5048-9B34-32A6CF44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8269-2B8E-50F2-3912-D09EB25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B1D0-B9C0-AEBE-FC96-A1197ABB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0270C-F2AA-77FC-1C83-CAAEDD83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730C-267E-19F7-716C-51E0BEB3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D0606-72D7-75A9-5AAC-E55B7DD8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2948-D9FD-904E-24E8-0CA84EED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480B-604D-C2AD-0032-B4867C2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A5C3-3340-4AF6-3FCB-E3C6A979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51A58-0CDD-D989-80DD-AEFC1774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80E5A-3C8C-1C62-AAB8-607B93CE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95FA2-6D75-C9A7-2240-7CD9C65A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9D32-988A-4E19-9D95-000A9D0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81A3E-C0F0-16C2-C53A-1148E17B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C9E2E-4892-07F4-5B0E-769140E5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7AD26-5D89-85E6-1F97-536E2F30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33B9-C75E-B680-19E3-B0BC179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9E3F-9BDE-9DF6-504D-E9FDF54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0895E-F8A5-A337-0136-E88022A4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A30B1-45FB-85C5-D66D-C11F9CF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F2830-FA26-CBB9-79AC-8623912D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E958-A5CC-3D0B-081E-A2EE1C1C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A157-A7EB-6B5E-6D0A-63BA659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60A47-8DD3-BA7E-E2F4-F2D615A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B721-B928-6605-2D71-7B04AF5D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D850-6C26-41ED-34BA-E9EC70F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B6423-E057-431A-9742-F320A9FF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2AF26-8674-76E7-FC32-00053671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410B5-73E7-AF30-58EC-309A06E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945C7-505B-4B39-D103-0F889C4D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1DCA6-75F3-E5F0-A640-747E342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FB91C-800B-17DB-4D71-DEDBE3A3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936B8-C9B8-3B75-9FF1-CBC2F0C1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D9A34-F285-8684-F3CE-E79445E45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F8E60-2BA3-9BE0-39BD-67ECD3B1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63D7D-C2F5-34B1-5130-CA81469B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C8069-1FDF-8F2E-A115-7F8F598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AD9FB4-A110-B7B9-25D2-922CD087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3DAD-E309-7462-E549-68B33A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51FA9-69D1-DFE2-8482-B2C2459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B584-BCF7-A605-ACE2-BE728AEA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EC9A9-F917-CFE6-B713-8BE177E5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CFB6E-88D2-1D8F-2E1C-E99A6ACF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4DB3D-C1F6-7B77-7ED1-21640D9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B70EA-B159-3923-6461-59E85E2D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8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54A6-026A-6990-B763-B169FEF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FCE87-9803-87B7-479F-E341232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128D3-CDCD-4A61-A938-FA1A1BF3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ABA8E-E748-63CC-5937-9F25B1BF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B5263-B938-7E07-2289-5BAC8336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0FCB9-EDA6-FD89-F91D-23B6A08A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33AC4-0FC7-BC5D-6058-91DBA6EC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6E159-26C3-EC35-B207-DCA081E06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B4679-9247-3827-9D94-699C4EA8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EF6BA-4B5C-3833-C14B-FC9D518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61175-F81A-3898-4DFB-9ED1EED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4E4E3-D4ED-0E7A-05A3-6ECA10C4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1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9439B-99EC-9CD8-362C-DC7F4E9A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1215B-D847-870B-6382-4782B77A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E001A-2CC8-C502-30D7-DBF9CF09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A30E-BA51-4FA5-A9FF-C68150A3CF03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536EA-1269-3CF3-F553-CC655B47A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87793-C29D-F5DD-0E07-2452BDB6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7CCAF-2F2D-24A1-7F80-0BA3B58F3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A0D09-2E93-A131-2145-F13F4AA17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李振邦</a:t>
            </a:r>
            <a:endParaRPr lang="en-US" altLang="zh-CN" dirty="0"/>
          </a:p>
          <a:p>
            <a:r>
              <a:rPr lang="en-US" altLang="zh-CN" dirty="0"/>
              <a:t>20240407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34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35875" y="3968377"/>
            <a:ext cx="11956125" cy="1187635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644434" y="62845"/>
            <a:ext cx="5668123" cy="3781085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1471262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317833" y="62845"/>
            <a:ext cx="4131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1" y="187292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187292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9" y="634621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8" y="232787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2850451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2850451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297780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2911837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089E080-95F0-FC8A-886B-F02FA88E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1" y="4078818"/>
            <a:ext cx="894658" cy="894658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1B361CB7-A8E8-320A-27E5-777F7737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4078818"/>
            <a:ext cx="894658" cy="894658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7F662D0-6173-C06C-BD75-21E21A045667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2211579" y="4526147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0CAE7FC-6111-CCA6-1963-A611F92E2C76}"/>
              </a:ext>
            </a:extLst>
          </p:cNvPr>
          <p:cNvSpPr txBox="1"/>
          <p:nvPr/>
        </p:nvSpPr>
        <p:spPr>
          <a:xfrm>
            <a:off x="2211579" y="414020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对正常或异常车底进行重建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0" name="新月形 79">
            <a:extLst>
              <a:ext uri="{FF2B5EF4-FFF2-40B4-BE49-F238E27FC236}">
                <a16:creationId xmlns:a16="http://schemas.microsoft.com/office/drawing/2014/main" id="{D147ACD2-C56F-DA5C-31DB-2BEB3555C1C7}"/>
              </a:ext>
            </a:extLst>
          </p:cNvPr>
          <p:cNvSpPr/>
          <p:nvPr/>
        </p:nvSpPr>
        <p:spPr>
          <a:xfrm>
            <a:off x="1838805" y="4592690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21" y="1471262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9" y="1918591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8" y="148806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20" y="5355013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11578" y="5802342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211578" y="5416398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1838804" y="5868885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5" y="5355013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02" y="5355013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288260" y="5802342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288260" y="5416398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57" y="5355013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229667" y="5617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142941" y="5617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0BBD1745-93A2-E38E-AD89-574FEF6A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02" y="4078818"/>
            <a:ext cx="894658" cy="894658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16EE54B-BB62-53C0-9ECD-D3596160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942" y="4078818"/>
            <a:ext cx="894658" cy="894658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AF56426-2107-BF60-A924-D531A38F7064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8288260" y="4526147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CEEB19-80FC-C368-25DE-D119E422CEFC}"/>
              </a:ext>
            </a:extLst>
          </p:cNvPr>
          <p:cNvSpPr txBox="1"/>
          <p:nvPr/>
        </p:nvSpPr>
        <p:spPr>
          <a:xfrm>
            <a:off x="8288260" y="4140203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对正常或异常车底进行重建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177201" y="6249671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01" y="6249671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1365349" y="624967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49" y="6249671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782190" y="1353222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合成模块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6091" y="3992525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7542233" y="6204397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33" y="6204397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04" r="-3604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51044" y="6273330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" y="6273330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5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23F9-A3BE-939E-D484-D46A04B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基于检索的方法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F5651C9-88BD-7B78-F363-AC13FFD39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456462-2609-F4D3-681F-D4E6E971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60" y="4185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24F731-F33E-E0DD-12F9-F96F88B3362F}"/>
              </a:ext>
            </a:extLst>
          </p:cNvPr>
          <p:cNvSpPr txBox="1"/>
          <p:nvPr/>
        </p:nvSpPr>
        <p:spPr>
          <a:xfrm>
            <a:off x="350520" y="2429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测试图像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E9A34B5-56EB-B46C-BB80-F060BD7B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948055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3EDBC8F-D615-8B03-9794-42E448A3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0" y="4337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7931CA3-1FD7-23E7-2912-A7D5BAE5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" y="44900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6B341C-AF6C-08EC-54F8-75067A64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46424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9D2CDD5-F782-30BF-482F-721F149C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47948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C208EBC-56D4-FCD5-5C9B-D12C067E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4947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3869F51D-E540-1777-71E5-FFA52043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5099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D78BF6-60D4-549E-DCAB-9AE089ECA44C}"/>
              </a:ext>
            </a:extLst>
          </p:cNvPr>
          <p:cNvSpPr txBox="1"/>
          <p:nvPr/>
        </p:nvSpPr>
        <p:spPr>
          <a:xfrm>
            <a:off x="2313384" y="38159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01BC29-32D8-5204-8CF9-F8DB4E6B10BF}"/>
              </a:ext>
            </a:extLst>
          </p:cNvPr>
          <p:cNvSpPr txBox="1"/>
          <p:nvPr/>
        </p:nvSpPr>
        <p:spPr>
          <a:xfrm>
            <a:off x="2095500" y="30708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从训练数据集中检索最接近的图像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450EFBB-CAA0-04C7-A37B-C2266BD2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3017851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46B2725-04E4-A885-9CDB-6DDB2EF0C973}"/>
              </a:ext>
            </a:extLst>
          </p:cNvPr>
          <p:cNvSpPr txBox="1"/>
          <p:nvPr/>
        </p:nvSpPr>
        <p:spPr>
          <a:xfrm>
            <a:off x="6149340" y="2593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近似图像</a:t>
            </a:r>
          </a:p>
        </p:txBody>
      </p:sp>
    </p:spTree>
    <p:extLst>
      <p:ext uri="{BB962C8B-B14F-4D97-AF65-F5344CB8AC3E}">
        <p14:creationId xmlns:p14="http://schemas.microsoft.com/office/powerpoint/2010/main" val="152031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BFC8F-E12A-4949-0F38-39674D9C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48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异常检测算法</a:t>
            </a:r>
          </a:p>
        </p:txBody>
      </p:sp>
    </p:spTree>
    <p:extLst>
      <p:ext uri="{BB962C8B-B14F-4D97-AF65-F5344CB8AC3E}">
        <p14:creationId xmlns:p14="http://schemas.microsoft.com/office/powerpoint/2010/main" val="16862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A652-AAE4-0A0C-FD2A-CF8A3E1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PaDiM</a:t>
            </a:r>
            <a:r>
              <a:rPr lang="en-US" altLang="zh-CN" dirty="0"/>
              <a:t>, ICPR2020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2010AE-4F53-1D04-9ECD-718E5197A358}"/>
              </a:ext>
            </a:extLst>
          </p:cNvPr>
          <p:cNvSpPr/>
          <p:nvPr/>
        </p:nvSpPr>
        <p:spPr>
          <a:xfrm>
            <a:off x="677061" y="255284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6E781-A932-1D77-AF68-E39AA6577E7D}"/>
              </a:ext>
            </a:extLst>
          </p:cNvPr>
          <p:cNvSpPr/>
          <p:nvPr/>
        </p:nvSpPr>
        <p:spPr>
          <a:xfrm>
            <a:off x="2284246" y="278658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677F8A-1BB2-DD5F-C869-358CE8C1C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3346" y="298827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F954E50-FD5D-4A22-D818-654B2DA1C03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315532" y="298827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A1EB64-D259-7A60-B813-DE5E2F913C16}"/>
              </a:ext>
            </a:extLst>
          </p:cNvPr>
          <p:cNvGrpSpPr/>
          <p:nvPr/>
        </p:nvGrpSpPr>
        <p:grpSpPr>
          <a:xfrm>
            <a:off x="3653561" y="2628274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5DDD0C-09EF-9474-ABE1-4838C4CB70D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CB4C5D-3940-3CDF-5519-C08F18E574B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6B0C1C-39B4-075F-1F56-28446DB1E703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F9DD95-A6AE-1ECA-E53E-1F46B54109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CB9ACC-9B6F-B691-5C2D-578C94C5521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9BB18C-A33E-28C9-7E5D-88E50AED5B8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B2E65EA-FEC7-8CB8-26F7-D4AAAED9D5B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0B080F-0157-65D9-2B4C-0EBFC0AF1B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138775-A16D-17E7-B7E0-F2C66E655D3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0947FA-763D-2D92-3200-B5669E9CA0E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CD948C-3EB3-5EE4-895F-F3771D07AD3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B81DFB-7A0D-35AE-EA01-C7D83A189A0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A4691D-6CE0-B7EB-1B2D-110899CFD996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4CBC02-8D59-4A63-2C65-85C8E2AC38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C9334F-9BD3-E5C2-830B-C171DEEAE546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6E92D2-3442-2D43-6C78-5A4588D37DFC}"/>
              </a:ext>
            </a:extLst>
          </p:cNvPr>
          <p:cNvSpPr/>
          <p:nvPr/>
        </p:nvSpPr>
        <p:spPr>
          <a:xfrm>
            <a:off x="5091478" y="2826513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每个空间位置构造高斯分布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A800787-2D13-9DA0-63F1-4886953A3AA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0578" y="30282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5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04BF-73D1-7446-0925-95A5456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UniAD</a:t>
            </a:r>
            <a:r>
              <a:rPr lang="en-US" altLang="zh-CN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zh-CN" i="0" dirty="0">
                <a:solidFill>
                  <a:srgbClr val="222222"/>
                </a:solidFill>
                <a:effectLst/>
              </a:rPr>
              <a:t>NIPS2022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9881B-F5E6-985D-D5C7-3B4759C3DA5D}"/>
              </a:ext>
            </a:extLst>
          </p:cNvPr>
          <p:cNvSpPr/>
          <p:nvPr/>
        </p:nvSpPr>
        <p:spPr>
          <a:xfrm>
            <a:off x="302987" y="16716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7433E9-8F88-0D0E-4E82-E6A4CF33CD69}"/>
              </a:ext>
            </a:extLst>
          </p:cNvPr>
          <p:cNvSpPr/>
          <p:nvPr/>
        </p:nvSpPr>
        <p:spPr>
          <a:xfrm>
            <a:off x="1910172" y="19054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A873FF-883C-BE2A-E616-1050B6F8B650}"/>
              </a:ext>
            </a:extLst>
          </p:cNvPr>
          <p:cNvSpPr/>
          <p:nvPr/>
        </p:nvSpPr>
        <p:spPr>
          <a:xfrm>
            <a:off x="7098766" y="298531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7DB7B38-21B5-1580-3A3B-74E80EBE4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1609272" y="21071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FFE611-8971-B6D2-1F79-FF9EA92AD9A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458" y="21071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684272B-73BE-FD7E-5B60-8C89870C8A1A}"/>
              </a:ext>
            </a:extLst>
          </p:cNvPr>
          <p:cNvCxnSpPr>
            <a:cxnSpLocks/>
            <a:stCxn id="32" idx="3"/>
            <a:endCxn id="111" idx="1"/>
          </p:cNvCxnSpPr>
          <p:nvPr/>
        </p:nvCxnSpPr>
        <p:spPr>
          <a:xfrm>
            <a:off x="8130052" y="3187007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C6CF6C4-55A1-874A-7691-89DB0538FBD9}"/>
              </a:ext>
            </a:extLst>
          </p:cNvPr>
          <p:cNvSpPr/>
          <p:nvPr/>
        </p:nvSpPr>
        <p:spPr>
          <a:xfrm>
            <a:off x="10368895" y="181953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最小化正常特征与重建特征的差异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1DC71AE-E9F9-58F7-B8E8-D143837857A9}"/>
              </a:ext>
            </a:extLst>
          </p:cNvPr>
          <p:cNvCxnSpPr>
            <a:cxnSpLocks/>
            <a:stCxn id="92" idx="3"/>
            <a:endCxn id="17" idx="1"/>
          </p:cNvCxnSpPr>
          <p:nvPr/>
        </p:nvCxnSpPr>
        <p:spPr>
          <a:xfrm>
            <a:off x="4417995" y="2107127"/>
            <a:ext cx="1103114" cy="107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1751D0E-5484-72AB-A920-D270B80092BF}"/>
              </a:ext>
            </a:extLst>
          </p:cNvPr>
          <p:cNvCxnSpPr>
            <a:cxnSpLocks/>
            <a:stCxn id="92" idx="3"/>
            <a:endCxn id="72" idx="1"/>
          </p:cNvCxnSpPr>
          <p:nvPr/>
        </p:nvCxnSpPr>
        <p:spPr>
          <a:xfrm>
            <a:off x="4417995" y="2107127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90912CC-4D3B-121D-A29B-90EE0B574FB7}"/>
              </a:ext>
            </a:extLst>
          </p:cNvPr>
          <p:cNvGrpSpPr/>
          <p:nvPr/>
        </p:nvGrpSpPr>
        <p:grpSpPr>
          <a:xfrm>
            <a:off x="3279487" y="1747126"/>
            <a:ext cx="1138509" cy="720000"/>
            <a:chOff x="4249837" y="1909791"/>
            <a:chExt cx="1138509" cy="72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F5C5EC-3C7F-04B1-5885-FE8C9DCC7FD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F59CF-DB71-9A14-A4CD-8421FF925C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9DB273-D9F7-6FF0-29D7-FF59B457C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8FF47B-AB38-D488-65DE-A0F3E0614DBE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5080FB-0BC0-E8FC-118A-C86BFE88C0E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D43B2-9B3C-A973-0D57-EFF6CAF8B83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17717F-7E73-AAB3-6E42-7E1AC5B69F0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11B18-834A-C431-8918-9A61315EDE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1AA34E-3AB1-91FA-F303-F1D82696F4D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C567B4-0FF6-59C7-46CD-955EA31EDFF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6C34BB-B9D2-E169-32F5-B624E147114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7CD608-E426-5100-64D4-C0B1BE70CE4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544017C-D476-5E80-75E3-34921B0B214B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030CD0-D13A-A442-66DD-2A5C6FD9B394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EC65D51-6A82-1249-019C-051C08C22801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7EC9CE-19C5-1F03-D9A3-0D79408858D5}"/>
              </a:ext>
            </a:extLst>
          </p:cNvPr>
          <p:cNvGrpSpPr/>
          <p:nvPr/>
        </p:nvGrpSpPr>
        <p:grpSpPr>
          <a:xfrm>
            <a:off x="8515157" y="2827007"/>
            <a:ext cx="1138509" cy="720000"/>
            <a:chOff x="4249837" y="1909791"/>
            <a:chExt cx="1138509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723B-F228-B2E1-1264-6AEE2F515FCB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9CC6143-AA29-A9B7-8B74-25FB6B1A578F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AED4265-27FA-408C-478B-B77CB43E6068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FE5BB0-9810-9E54-99DF-E706A53C5A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8F6A3BC-0C3A-4631-1AAB-61EE0736D4F9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4F98B1-59AF-C9B6-E624-16BB86DE850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217C99-7501-9763-82EF-6CC2C6C7CFD3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107212-5E41-A93E-23E4-9B29A213008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57F395-8F3B-1FDA-A823-A38480CF5BF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0AF68A-EBC0-2829-BACC-BE16564387E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E2ED50-BF89-08EA-93E6-EB89F1D3782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299A2C3-0B80-FC49-0BAB-1B96BC092D1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4463879-3957-A363-001E-183A9D402F3A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ECB6CD1-CFC1-16DB-675F-EE5223631B8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DBA2E8E-D1FE-96BF-DE97-15D2C8DA283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13B76F-2AD2-628F-8B52-488D147C7767}"/>
              </a:ext>
            </a:extLst>
          </p:cNvPr>
          <p:cNvSpPr txBox="1"/>
          <p:nvPr/>
        </p:nvSpPr>
        <p:spPr>
          <a:xfrm>
            <a:off x="3462527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6CF4B3-70AA-1CBD-9B01-6DC74F1C48B7}"/>
              </a:ext>
            </a:extLst>
          </p:cNvPr>
          <p:cNvGrpSpPr/>
          <p:nvPr/>
        </p:nvGrpSpPr>
        <p:grpSpPr>
          <a:xfrm>
            <a:off x="3278091" y="2827007"/>
            <a:ext cx="1138509" cy="720000"/>
            <a:chOff x="4249837" y="1909791"/>
            <a:chExt cx="1138509" cy="72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2E55BB9-22FC-891B-30CE-A86D6BBF10D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5054E93-49EF-96EC-8FE4-AEA0B915820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F4EA4EE-5B4E-F5A9-683B-37C8AE15DC6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E0D924-3AED-7582-E24A-93170B4C6C5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67BC455-C497-F52D-8EB9-230671274DA4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A4ABFEF-C048-F47D-AA57-9FA1ED38A38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92C3E-864F-76B8-9D7E-095A392586A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60A5AC-C08C-F826-8993-CF82DDDF49A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6BB796-5A7E-34B1-32A7-C2BD990FF61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3BE96ED-6501-67B6-51B3-186365739F48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6D9505-F731-C375-6500-0BF1912603C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379C96A-971D-055E-2571-5208DD8B207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3A9F19-5E73-3E9E-FEA6-E4A4214A8F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6122CD-999E-DF32-D7B1-93868F04BC3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BF3A3F-2359-A465-F41F-BBDFC9F26AEE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6E96581F-9051-EA11-A4C2-BB688FC2BA07}"/>
              </a:ext>
            </a:extLst>
          </p:cNvPr>
          <p:cNvCxnSpPr>
            <a:cxnSpLocks/>
            <a:stCxn id="138" idx="3"/>
            <a:endCxn id="17" idx="1"/>
          </p:cNvCxnSpPr>
          <p:nvPr/>
        </p:nvCxnSpPr>
        <p:spPr>
          <a:xfrm>
            <a:off x="4416599" y="3187008"/>
            <a:ext cx="11045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B7D56F5-0AF8-C14B-4097-A2FE4402FA2C}"/>
              </a:ext>
            </a:extLst>
          </p:cNvPr>
          <p:cNvCxnSpPr>
            <a:stCxn id="120" idx="3"/>
            <a:endCxn id="72" idx="1"/>
          </p:cNvCxnSpPr>
          <p:nvPr/>
        </p:nvCxnSpPr>
        <p:spPr>
          <a:xfrm flipV="1">
            <a:off x="9653665" y="2107129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F4AF6D9-8D8E-FCC2-0C49-A4F184E4A3B8}"/>
              </a:ext>
            </a:extLst>
          </p:cNvPr>
          <p:cNvSpPr txBox="1"/>
          <p:nvPr/>
        </p:nvSpPr>
        <p:spPr>
          <a:xfrm>
            <a:off x="8737059" y="35779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4C0A83-2D95-46B7-7D7C-2E78F48114F8}"/>
              </a:ext>
            </a:extLst>
          </p:cNvPr>
          <p:cNvGrpSpPr/>
          <p:nvPr/>
        </p:nvGrpSpPr>
        <p:grpSpPr>
          <a:xfrm>
            <a:off x="5521109" y="2827007"/>
            <a:ext cx="1138509" cy="720000"/>
            <a:chOff x="4249837" y="1909791"/>
            <a:chExt cx="1138509" cy="7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34190-F91D-D769-FD9A-6078D5857F8F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F677-833E-BB79-3F4A-B1F87D56D4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D9EB7-85C9-509F-7319-EFCA2C3F87DB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C7EC5-9028-63BA-14B7-D7C3D2FC095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E0096-AFF2-EE31-2272-010EB52463E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12EFE0-FE41-F6C6-3CF0-80E4EC222FA7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4F560-EA46-C4E2-475F-BD5CBE5380A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0E9534-3895-B8F1-5B03-AC901E68231B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7CAA2E-E19D-68B7-3E85-16A858C52FC0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B95B9-3487-57BD-747F-02F5EFAC10F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FC7046-2D6B-6E72-4014-B09F4250205F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6457B1-0501-541F-7509-DD0E3B67385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AD2439-AD37-C2CC-DFA3-A7FDDBEC9BA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A785E4-5616-0F20-0313-6F9AFF729F29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5E3135-DD62-817B-5AFD-9FA92B4F295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6E3B75C-889A-1669-53B3-64E2AB7CD16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59617" y="3187007"/>
            <a:ext cx="4391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700978-2DAF-2C07-5EF4-022E7A53DE26}"/>
              </a:ext>
            </a:extLst>
          </p:cNvPr>
          <p:cNvSpPr txBox="1"/>
          <p:nvPr/>
        </p:nvSpPr>
        <p:spPr>
          <a:xfrm>
            <a:off x="5726259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D59CC3-D35F-9CA7-81D0-B635D2E9E700}"/>
              </a:ext>
            </a:extLst>
          </p:cNvPr>
          <p:cNvSpPr txBox="1"/>
          <p:nvPr/>
        </p:nvSpPr>
        <p:spPr>
          <a:xfrm>
            <a:off x="3457585" y="14853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E2CEF3-0519-672A-A7E6-5C27340971B0}"/>
              </a:ext>
            </a:extLst>
          </p:cNvPr>
          <p:cNvSpPr/>
          <p:nvPr/>
        </p:nvSpPr>
        <p:spPr>
          <a:xfrm>
            <a:off x="302987" y="450181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80D4267-40F6-45E2-BCF5-F96878A4595F}"/>
              </a:ext>
            </a:extLst>
          </p:cNvPr>
          <p:cNvSpPr/>
          <p:nvPr/>
        </p:nvSpPr>
        <p:spPr>
          <a:xfrm>
            <a:off x="1910172" y="47355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9DBC82C-F0ED-CAA2-9180-6EDDB343462D}"/>
              </a:ext>
            </a:extLst>
          </p:cNvPr>
          <p:cNvSpPr/>
          <p:nvPr/>
        </p:nvSpPr>
        <p:spPr>
          <a:xfrm>
            <a:off x="7098766" y="581543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AFDF90F-3EEA-1EE7-1A27-DA5AA7025041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609272" y="49372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A12931-1A54-88CE-110D-1CC20EF0D279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941458" y="49372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68">
            <a:extLst>
              <a:ext uri="{FF2B5EF4-FFF2-40B4-BE49-F238E27FC236}">
                <a16:creationId xmlns:a16="http://schemas.microsoft.com/office/drawing/2014/main" id="{DF74BB7A-862B-EAA8-76BA-6EB240A6309C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8130052" y="6017126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5C734E-2930-42DD-C09A-EDACA3CBCD3E}"/>
              </a:ext>
            </a:extLst>
          </p:cNvPr>
          <p:cNvSpPr/>
          <p:nvPr/>
        </p:nvSpPr>
        <p:spPr>
          <a:xfrm>
            <a:off x="10368895" y="464965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比较异常特征与重建特征的差异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2E7268B-9E3D-89D0-7820-08C7266F57F9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4417995" y="4937246"/>
            <a:ext cx="2680771" cy="1079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0F5B8B7-A07F-176A-EE9D-5B9EF21BF0D3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4417995" y="4937246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35B76-0ECA-5734-1D87-6BAF5061B6B6}"/>
              </a:ext>
            </a:extLst>
          </p:cNvPr>
          <p:cNvGrpSpPr/>
          <p:nvPr/>
        </p:nvGrpSpPr>
        <p:grpSpPr>
          <a:xfrm>
            <a:off x="3279487" y="4577245"/>
            <a:ext cx="1138509" cy="720000"/>
            <a:chOff x="4249837" y="1909791"/>
            <a:chExt cx="1138509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C98AD5-ADF3-D0C8-15E5-250205890AF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4B780D-9F10-B901-D033-658115DC3F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145B7F6-6425-AE96-63CA-090439DE991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FBB558-2DB7-5388-F174-223FFE6875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E71A8E-93B7-BE62-D18F-5F4CCCC90A3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0621FB-F797-9BD6-18F6-364B0809D85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12A17F-399A-C2FC-1B18-D131AD6D476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8CA072-2F8F-F8CA-92CA-831763D667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DC56BB0-A65F-3B38-0989-1E310052560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7D526F-9631-BFB9-0963-AFB954044E3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367E00F-E700-4B49-6E6B-C6AD3AE08AA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EB995BF-0695-CAB9-9D90-E0D0C92C789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01EF05-FEE1-C1F0-06AB-932FED484FC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B89E4C-AB22-06A8-D500-1916F284B99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248FE26-5478-8514-2732-DFD489E0587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87746E6-DB8A-D48B-4E98-E6F67505B358}"/>
              </a:ext>
            </a:extLst>
          </p:cNvPr>
          <p:cNvGrpSpPr/>
          <p:nvPr/>
        </p:nvGrpSpPr>
        <p:grpSpPr>
          <a:xfrm>
            <a:off x="8515157" y="5657126"/>
            <a:ext cx="1138509" cy="720000"/>
            <a:chOff x="4249837" y="1909791"/>
            <a:chExt cx="1138509" cy="7200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9DEDD34-53D8-928E-AD26-93AB33C1759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7D42922-A39D-1A28-F6FC-354EECFE63B2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EDEE2C-EC7F-F5E5-B113-6C353CCC8BF0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D32E0B-9A16-154C-0BA1-E70D352935D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027B67C-53CF-6C47-E0C6-629CC1BCB7D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C87F52-8195-D6AA-6C83-FCD3EE20B94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5AEB33-1A84-7104-C649-0CC0404EF4A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45DD2E-89FB-01DC-7ECA-59B39AF770A8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D5F2E0-9C7D-C7E6-B2EB-F0C4B4F65BFE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07C4B67-C490-E349-B99F-C32535B52D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346271-D20A-FC6D-61D2-E382CAA0EB49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CA2F347-A1C5-5804-B723-7CE641BE10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50C48-12DC-A2F0-5CE4-561169ECC27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5C661C-529B-A32D-67CA-3D9883EB126B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3EBD61-7731-4509-A78A-F29F3414C84F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1C0146E-1159-99EC-E630-3CF758957E1D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9653665" y="4937248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231BD18-C1C6-BCB3-ADBC-43A065C9CB75}"/>
              </a:ext>
            </a:extLst>
          </p:cNvPr>
          <p:cNvSpPr txBox="1"/>
          <p:nvPr/>
        </p:nvSpPr>
        <p:spPr>
          <a:xfrm>
            <a:off x="8737059" y="640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AF926D-44C8-E015-86C0-3F4F79C3282C}"/>
              </a:ext>
            </a:extLst>
          </p:cNvPr>
          <p:cNvSpPr txBox="1"/>
          <p:nvPr/>
        </p:nvSpPr>
        <p:spPr>
          <a:xfrm>
            <a:off x="3457585" y="43154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</p:spTree>
    <p:extLst>
      <p:ext uri="{BB962C8B-B14F-4D97-AF65-F5344CB8AC3E}">
        <p14:creationId xmlns:p14="http://schemas.microsoft.com/office/powerpoint/2010/main" val="79329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14BC-A782-20A6-2E91-909ACB6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SimpleNet</a:t>
            </a:r>
            <a:r>
              <a:rPr lang="en-US" altLang="zh-CN" dirty="0"/>
              <a:t>, CVPR2023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F8E7-DFCF-8651-2EDB-0AB6E7BF7ABB}"/>
              </a:ext>
            </a:extLst>
          </p:cNvPr>
          <p:cNvSpPr/>
          <p:nvPr/>
        </p:nvSpPr>
        <p:spPr>
          <a:xfrm>
            <a:off x="1282367" y="274662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FD95A7-8D21-B296-5D34-FE7A78889F81}"/>
              </a:ext>
            </a:extLst>
          </p:cNvPr>
          <p:cNvSpPr/>
          <p:nvPr/>
        </p:nvSpPr>
        <p:spPr>
          <a:xfrm>
            <a:off x="2889552" y="298037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27354E-ED41-3CFC-37A5-0EB09E0619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8652" y="318205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8BD9F-516A-A06B-8C27-BB620A87D6D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20838" y="318205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FDDC0E2-7435-828D-C83E-B094EA5CB82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397375" y="3182056"/>
            <a:ext cx="9478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7C9B8-4B1E-8AE0-3FC6-429A17E29A10}"/>
              </a:ext>
            </a:extLst>
          </p:cNvPr>
          <p:cNvGrpSpPr/>
          <p:nvPr/>
        </p:nvGrpSpPr>
        <p:grpSpPr>
          <a:xfrm>
            <a:off x="4258867" y="2822057"/>
            <a:ext cx="1138509" cy="720000"/>
            <a:chOff x="4249837" y="1909791"/>
            <a:chExt cx="1138509" cy="72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99751F-385C-ABA5-0CEB-52F261C8037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B21702-FFC1-7410-7821-9623837031F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D1DD95-7E42-7218-8F16-F765D17D582A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056ECE-E015-961D-9D5B-2D05F4AF18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CEE5-B9CF-5152-6D93-E4844FBFE14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8A3FF-E8E4-ADE7-DB8D-F1C21684986A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05DC53-6F6C-BBB6-E326-E7C115440F5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47FA5-1DF5-499F-DB73-70E188E597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3312B-614B-1839-C03A-616B5C3E496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639EE2-12A8-C492-18F3-FF43D0734F36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100C95-E03C-77EC-5126-F61BE2BE97C1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384F3F-9AC4-AE8E-E4EA-1947427E9B7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1870B-EF41-11E3-C888-80960B401F52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94DCB9C-CA30-AFAE-BB82-B76ADF1C20F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045C7A-CD00-FEE9-4545-B5B65901DAA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1A162-4000-ED9F-1A32-B873DC0EF88E}"/>
              </a:ext>
            </a:extLst>
          </p:cNvPr>
          <p:cNvSpPr txBox="1"/>
          <p:nvPr/>
        </p:nvSpPr>
        <p:spPr>
          <a:xfrm>
            <a:off x="4441907" y="46197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7FA14C-A329-B466-E2D0-F1D0A725E5FD}"/>
              </a:ext>
            </a:extLst>
          </p:cNvPr>
          <p:cNvGrpSpPr/>
          <p:nvPr/>
        </p:nvGrpSpPr>
        <p:grpSpPr>
          <a:xfrm>
            <a:off x="4257471" y="3901938"/>
            <a:ext cx="1138509" cy="720000"/>
            <a:chOff x="4249837" y="1909791"/>
            <a:chExt cx="1138509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5F9A95-4586-AE2A-69EF-D0EB58D7866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644FB5-A918-F747-0A80-63F2C4FEFB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FACA9F-6725-7FF7-53AC-D6D6E9B36F1D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77EA64-DCBA-E27D-F2CC-1D7D3F93956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1A83B1-8124-12D9-809E-E828DE24711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770652-6825-C3AC-87D8-E44281AB472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2D40125-A058-0E47-56E2-D09318199F1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2F7C79-8B9C-266E-48B6-88831F03991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AC1AD6-9CAC-EEA3-BE67-438F557B3A6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3CCBB2-A087-C934-4C95-48759FAE52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9D73B1-9793-823E-6AD6-6E1428AE4C02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D21A94-21D2-7EBA-29CB-87E4F2A5AA6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E3AE58-8AB3-2B2A-A18F-4E320D7DD31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89E610-5AD0-EA01-AC6F-7042CE35C6B8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44FDEF-D788-AD9D-D787-B20948B6B5F5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8BFAA4F-43D8-0494-EF0E-2E443684585A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5395979" y="3182056"/>
            <a:ext cx="949271" cy="107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CB6368-509C-C392-1E3E-5DE2461D4459}"/>
              </a:ext>
            </a:extLst>
          </p:cNvPr>
          <p:cNvGrpSpPr/>
          <p:nvPr/>
        </p:nvGrpSpPr>
        <p:grpSpPr>
          <a:xfrm>
            <a:off x="6345250" y="2822054"/>
            <a:ext cx="1138509" cy="720000"/>
            <a:chOff x="4249837" y="1909791"/>
            <a:chExt cx="1138509" cy="72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62F4DD-FFC7-A651-2EA6-8F683CA4B17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587E4A-D0E4-DBFC-A489-19A686A25CF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4AA332-A07C-6836-4695-0C690B49713C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7F2B6BA-1E01-862E-9AF4-0EB651007B69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EBC4BF-A2FC-0812-1FBB-2891FD9C83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7A4778-1498-4044-DDE3-C2B0F9DC24D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92E1E0-4563-3353-D96D-DB543969D002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7611A3-3461-97CA-FFA8-1292D397FE4E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C2AC52D-A6A8-5FE1-5D20-CA87DF587B4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BE0E34E-6BAD-19EF-0DE4-715B085F0459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3D1090-BA09-04B3-6ADA-BCC7A0D39FD0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0A716EE-D23C-7077-D22C-3B9B7FDDAB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D9CBE28-9775-0800-182C-A4937C4D0D1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0C4EB4-E9FF-1CCE-F9F7-04F8071C819E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B089CB-B501-583D-2B5F-628466F76DF8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97707F-9B4E-DC3E-0F20-7C0928395A7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7483758" y="3181809"/>
            <a:ext cx="117258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CBEF45-8D16-B0CB-2C71-D6608B5C3D4C}"/>
              </a:ext>
            </a:extLst>
          </p:cNvPr>
          <p:cNvSpPr txBox="1"/>
          <p:nvPr/>
        </p:nvSpPr>
        <p:spPr>
          <a:xfrm>
            <a:off x="6513991" y="35316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7212A0-6925-FD72-B7E0-6710D57A97E5}"/>
              </a:ext>
            </a:extLst>
          </p:cNvPr>
          <p:cNvSpPr txBox="1"/>
          <p:nvPr/>
        </p:nvSpPr>
        <p:spPr>
          <a:xfrm>
            <a:off x="4436965" y="2560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545F66-7B60-7BEE-DBAF-65B394BFC6C5}"/>
              </a:ext>
            </a:extLst>
          </p:cNvPr>
          <p:cNvSpPr/>
          <p:nvPr/>
        </p:nvSpPr>
        <p:spPr>
          <a:xfrm>
            <a:off x="8656339" y="289421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EF449F-87C9-C70B-7BC0-8B2B30931603}"/>
              </a:ext>
            </a:extLst>
          </p:cNvPr>
          <p:cNvSpPr/>
          <p:nvPr/>
        </p:nvSpPr>
        <p:spPr>
          <a:xfrm>
            <a:off x="1282368" y="147245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4F5B602-AF76-2406-B7E9-8E742C1C533E}"/>
              </a:ext>
            </a:extLst>
          </p:cNvPr>
          <p:cNvSpPr/>
          <p:nvPr/>
        </p:nvSpPr>
        <p:spPr>
          <a:xfrm>
            <a:off x="2889553" y="170619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E5554A-BF35-280D-37F8-3AAB562ECE4C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2588653" y="190788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8E7CEF-D6A5-B7B9-CE97-65F253F8B0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3920839" y="190788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6965AE-8CFF-75DA-ACE4-1B6780844413}"/>
              </a:ext>
            </a:extLst>
          </p:cNvPr>
          <p:cNvGrpSpPr/>
          <p:nvPr/>
        </p:nvGrpSpPr>
        <p:grpSpPr>
          <a:xfrm>
            <a:off x="4258868" y="1547882"/>
            <a:ext cx="1138509" cy="720000"/>
            <a:chOff x="4249837" y="1909791"/>
            <a:chExt cx="1138509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BA24E93-CA15-96CE-9BC6-E230810A0F5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B371A92-686A-B9C2-0B10-997BB2F87569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846096-A8DD-AEF2-BBB8-55059D24750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F3E8382-1995-DF8E-6189-7C6480B35AA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9E3C2D-EE04-A3C4-B7C0-B16F6DD3E94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AC130A-EFF5-1A1A-2E43-FCFB9B287D0F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3D7D254-B3CF-7AE2-EEA5-1C5E3245C0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5662030-9DE5-30AC-C7D5-16324B054749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4099407-582B-4316-FCA7-24AF7907899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F974C88-526E-B151-18C7-1196FC820A01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A29147A-76BB-CB4E-F1FE-26CFC3EDBFD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E06C261-3346-C78B-E0E1-17A9423B06B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EAC03E-E2A6-EDD8-3420-F8FC231ED70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8746858-F9CF-A016-67BA-3AD1C618097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F750216-C646-4DB5-179D-A2763B1C020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63707BE-63BF-7B08-E736-DFCB2FFA654F}"/>
              </a:ext>
            </a:extLst>
          </p:cNvPr>
          <p:cNvSpPr txBox="1"/>
          <p:nvPr/>
        </p:nvSpPr>
        <p:spPr>
          <a:xfrm>
            <a:off x="4436966" y="1286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968C16-0016-F9A2-C0AC-E160AB66B8B2}"/>
              </a:ext>
            </a:extLst>
          </p:cNvPr>
          <p:cNvSpPr/>
          <p:nvPr/>
        </p:nvSpPr>
        <p:spPr>
          <a:xfrm>
            <a:off x="8656339" y="1620290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96A5495-9815-D459-B423-9A770B305670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5397376" y="1907882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C5661EF-ABD9-43D1-28CD-84C3C0CA8386}"/>
              </a:ext>
            </a:extLst>
          </p:cNvPr>
          <p:cNvSpPr/>
          <p:nvPr/>
        </p:nvSpPr>
        <p:spPr>
          <a:xfrm>
            <a:off x="1282367" y="5332900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异常图像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6150867-E577-8CB2-551D-8D44562E40C3}"/>
              </a:ext>
            </a:extLst>
          </p:cNvPr>
          <p:cNvSpPr/>
          <p:nvPr/>
        </p:nvSpPr>
        <p:spPr>
          <a:xfrm>
            <a:off x="2889552" y="5566642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AD643AC-6E74-9617-195B-BA52C8958CF8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2588652" y="5768329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2EB1CCB-06AB-1919-E8DE-11C06D26BE42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3920838" y="5768330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ECD3B-1E66-F06B-FEFD-786FB2B1C517}"/>
              </a:ext>
            </a:extLst>
          </p:cNvPr>
          <p:cNvGrpSpPr/>
          <p:nvPr/>
        </p:nvGrpSpPr>
        <p:grpSpPr>
          <a:xfrm>
            <a:off x="4258867" y="5408328"/>
            <a:ext cx="1138509" cy="720000"/>
            <a:chOff x="4249837" y="1909791"/>
            <a:chExt cx="1138509" cy="720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34C57D1-E86D-9E85-7C48-677CCB44104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3E4E1C-5540-7A41-96A5-5F64EC8797FE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6131692-9A13-5987-CE6C-E7E09B75BD9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432C0D-9415-9BFB-6FD7-14E3DE5A3A62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F961ED9-B1AC-B9AA-B348-06740D8DDCCA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0F25933-C0E5-F3A5-0D1C-719EF4C8F95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19717F5-BEF1-2170-8472-697E2442A3C1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3675E83-8AB1-360E-AB30-AC829FE4C9F7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2BCC274-A667-CACB-57D8-4F32EAABCDA1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F83F03-1BB2-B5DE-2DB3-98202FA2DE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D7E04-9059-CFC2-1E93-684C16A605D4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7AC15AE-D3CB-6989-5F02-F61E1B62B2F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3DC4EF-BA52-7F27-C200-A1F0FF7B383C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C4F28D4-B090-BC8F-7667-610F5A9D7F27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4B45191-1594-5183-4859-5C873D7C30F4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5262346-C24B-AC04-AC03-BCF7536D6A45}"/>
              </a:ext>
            </a:extLst>
          </p:cNvPr>
          <p:cNvSpPr txBox="1"/>
          <p:nvPr/>
        </p:nvSpPr>
        <p:spPr>
          <a:xfrm>
            <a:off x="4436965" y="51465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7040A97-B245-695A-C4EE-6B4AE857480E}"/>
              </a:ext>
            </a:extLst>
          </p:cNvPr>
          <p:cNvSpPr/>
          <p:nvPr/>
        </p:nvSpPr>
        <p:spPr>
          <a:xfrm>
            <a:off x="8656338" y="548073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1F43DAA-6187-A164-7567-0CC311068A26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 flipV="1">
            <a:off x="5397375" y="5768328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将“车底爆炸物检测”建模成何种机器学习任务？</a:t>
            </a:r>
            <a:endParaRPr lang="en-US" altLang="zh-CN" dirty="0"/>
          </a:p>
          <a:p>
            <a:pPr lvl="1"/>
            <a:r>
              <a:rPr lang="zh-CN" altLang="en-US" dirty="0"/>
              <a:t>图片分类</a:t>
            </a:r>
            <a:endParaRPr lang="en-US" altLang="zh-CN" dirty="0"/>
          </a:p>
          <a:p>
            <a:pPr lvl="2"/>
            <a:r>
              <a:rPr lang="en-US" altLang="zh-CN" dirty="0"/>
              <a:t>Few-shot Learning</a:t>
            </a:r>
          </a:p>
          <a:p>
            <a:pPr lvl="2"/>
            <a:r>
              <a:rPr lang="en-US" altLang="zh-CN" dirty="0"/>
              <a:t>Abnormal Detection</a:t>
            </a:r>
          </a:p>
          <a:p>
            <a:pPr lvl="3"/>
            <a:r>
              <a:rPr lang="zh-CN" altLang="en-US" dirty="0"/>
              <a:t>仅有正常样本</a:t>
            </a:r>
            <a:endParaRPr lang="en-US" altLang="zh-CN" dirty="0"/>
          </a:p>
          <a:p>
            <a:pPr lvl="4"/>
            <a:r>
              <a:rPr lang="zh-CN" altLang="en-US" dirty="0"/>
              <a:t>基于图像生成的方法</a:t>
            </a:r>
            <a:endParaRPr lang="en-US" altLang="zh-CN" dirty="0"/>
          </a:p>
          <a:p>
            <a:pPr lvl="5"/>
            <a:r>
              <a:rPr lang="zh-CN" altLang="en-US" dirty="0"/>
              <a:t>训练时，输入是正常图像。输出是正常图像。</a:t>
            </a:r>
            <a:endParaRPr lang="en-US" altLang="zh-CN" dirty="0"/>
          </a:p>
          <a:p>
            <a:pPr lvl="5"/>
            <a:r>
              <a:rPr lang="zh-CN" altLang="en-US" dirty="0"/>
              <a:t>测试时，输入是正常或异常图像。输出是正常图像。</a:t>
            </a:r>
            <a:endParaRPr lang="en-US" altLang="zh-CN" dirty="0"/>
          </a:p>
          <a:p>
            <a:pPr lvl="1"/>
            <a:r>
              <a:rPr lang="zh-CN" altLang="en-US" dirty="0"/>
              <a:t>目标检测</a:t>
            </a:r>
            <a:endParaRPr lang="en-US" altLang="zh-CN" dirty="0"/>
          </a:p>
          <a:p>
            <a:pPr lvl="2"/>
            <a:r>
              <a:rPr lang="zh-CN" altLang="en-US" dirty="0"/>
              <a:t>开放词汇检测</a:t>
            </a:r>
            <a:endParaRPr lang="en-US" altLang="zh-CN" dirty="0"/>
          </a:p>
          <a:p>
            <a:pPr lvl="2"/>
            <a:r>
              <a:rPr lang="zh-CN" altLang="en-US" dirty="0"/>
              <a:t>经典检测任务</a:t>
            </a:r>
            <a:endParaRPr lang="en-US" altLang="zh-CN" dirty="0"/>
          </a:p>
          <a:p>
            <a:pPr lvl="3"/>
            <a:r>
              <a:rPr lang="zh-CN" altLang="en-US" dirty="0"/>
              <a:t>阳性样本如何获得？</a:t>
            </a:r>
            <a:endParaRPr lang="en-US" altLang="zh-CN" dirty="0"/>
          </a:p>
          <a:p>
            <a:pPr lvl="4"/>
            <a:r>
              <a:rPr lang="en-US" altLang="zh-CN" dirty="0"/>
              <a:t>Image Editing</a:t>
            </a:r>
          </a:p>
          <a:p>
            <a:pPr lvl="1"/>
            <a:r>
              <a:rPr lang="zh-CN" altLang="en-US" dirty="0"/>
              <a:t>目标分割</a:t>
            </a:r>
          </a:p>
        </p:txBody>
      </p:sp>
    </p:spTree>
    <p:extLst>
      <p:ext uri="{BB962C8B-B14F-4D97-AF65-F5344CB8AC3E}">
        <p14:creationId xmlns:p14="http://schemas.microsoft.com/office/powerpoint/2010/main" val="237458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在“车底爆炸物检测”任务的输入是什么？</a:t>
            </a:r>
            <a:endParaRPr lang="en-US" altLang="zh-CN" dirty="0"/>
          </a:p>
          <a:p>
            <a:pPr lvl="1"/>
            <a:r>
              <a:rPr lang="zh-CN" altLang="en-US" dirty="0"/>
              <a:t>可以有检测员的反馈</a:t>
            </a:r>
            <a:endParaRPr lang="en-US" altLang="zh-CN" dirty="0"/>
          </a:p>
          <a:p>
            <a:pPr lvl="1"/>
            <a:r>
              <a:rPr lang="zh-CN" altLang="en-US" dirty="0"/>
              <a:t>可以有异常样本</a:t>
            </a:r>
            <a:endParaRPr lang="en-US" altLang="zh-CN" dirty="0"/>
          </a:p>
          <a:p>
            <a:pPr lvl="1"/>
            <a:r>
              <a:rPr lang="zh-CN" altLang="en-US" dirty="0"/>
              <a:t>可以有 </a:t>
            </a:r>
            <a:r>
              <a:rPr lang="en-US" altLang="zh-CN" dirty="0"/>
              <a:t>in-context learning</a:t>
            </a:r>
          </a:p>
          <a:p>
            <a:pPr lvl="1"/>
            <a:r>
              <a:rPr lang="zh-CN" altLang="en-US" dirty="0"/>
              <a:t>可以将所有的数据构成知识库</a:t>
            </a:r>
            <a:r>
              <a:rPr lang="en-US" altLang="zh-CN" dirty="0"/>
              <a:t>/memory</a:t>
            </a:r>
          </a:p>
          <a:p>
            <a:pPr lvl="1"/>
            <a:r>
              <a:rPr lang="zh-CN" altLang="en-US" dirty="0"/>
              <a:t>可以持续学习，每天过新的车辆，每天有新的报错，每天有新的检测员反馈</a:t>
            </a:r>
            <a:endParaRPr lang="en-US" altLang="zh-CN" dirty="0"/>
          </a:p>
          <a:p>
            <a:pPr lvl="1"/>
            <a:r>
              <a:rPr lang="zh-CN" altLang="en-US" dirty="0"/>
              <a:t>可以有底盘</a:t>
            </a:r>
            <a:r>
              <a:rPr lang="en-US" altLang="zh-CN" dirty="0"/>
              <a:t>-</a:t>
            </a:r>
            <a:r>
              <a:rPr lang="zh-CN" altLang="en-US" dirty="0"/>
              <a:t>车型对应信息</a:t>
            </a:r>
            <a:endParaRPr lang="en-US" altLang="zh-CN" dirty="0"/>
          </a:p>
          <a:p>
            <a:pPr lvl="1"/>
            <a:r>
              <a:rPr lang="zh-CN" altLang="en-US" dirty="0"/>
              <a:t>异常物以小</a:t>
            </a:r>
            <a:r>
              <a:rPr lang="en-US" altLang="zh-CN" dirty="0"/>
              <a:t>patch</a:t>
            </a:r>
            <a:r>
              <a:rPr lang="zh-CN" altLang="en-US" dirty="0"/>
              <a:t>形式存在，不是全图的椒盐噪声，不是长的线条，不是大面积的区域。</a:t>
            </a:r>
            <a:endParaRPr lang="en-US" altLang="zh-CN" dirty="0"/>
          </a:p>
          <a:p>
            <a:pPr lvl="1"/>
            <a:r>
              <a:rPr lang="zh-CN" altLang="en-US" dirty="0"/>
              <a:t>不一定要像异常检测任务一样输出</a:t>
            </a:r>
            <a:r>
              <a:rPr lang="en-US" altLang="zh-CN"/>
              <a:t>heat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1F0F-1CF1-29DE-ADFF-48D7F00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使用多模态大模型的优势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78CA6-277F-01D4-A46C-FECE1D96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多模态大模型具有出色的</a:t>
            </a:r>
            <a:r>
              <a:rPr lang="en-US" altLang="zh-CN" dirty="0"/>
              <a:t>zero-shot</a:t>
            </a:r>
            <a:r>
              <a:rPr lang="zh-CN" altLang="en-US" dirty="0"/>
              <a:t>能力。</a:t>
            </a:r>
            <a:endParaRPr lang="en-US" altLang="zh-CN" dirty="0"/>
          </a:p>
          <a:p>
            <a:r>
              <a:rPr lang="zh-CN" altLang="en-US"/>
              <a:t>多模态大模型在超大规模的数据集上进行了预训练，具有极强的泛化能力。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3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异常检测任务概述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EE54A-EB90-E63F-0C4F-C70C5B03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当前的方法以无监督方式解决这个问题，在训练过程中仅使用正常样本。</a:t>
            </a:r>
            <a:endParaRPr lang="en-US" altLang="zh-CN" dirty="0"/>
          </a:p>
          <a:p>
            <a:r>
              <a:rPr lang="zh-CN" altLang="en-US" dirty="0"/>
              <a:t>三类解决方案</a:t>
            </a:r>
            <a:endParaRPr lang="en-US" altLang="zh-CN" dirty="0"/>
          </a:p>
          <a:p>
            <a:pPr lvl="1"/>
            <a:r>
              <a:rPr lang="zh-CN" altLang="en-US" dirty="0"/>
              <a:t>基于合成的方法：在无异常图像上生成合成异常</a:t>
            </a:r>
            <a:endParaRPr lang="en-US" altLang="zh-CN" dirty="0"/>
          </a:p>
          <a:p>
            <a:pPr lvl="1"/>
            <a:r>
              <a:rPr lang="zh-CN" altLang="en-US" dirty="0"/>
              <a:t>基于嵌入的方法</a:t>
            </a:r>
            <a:endParaRPr lang="en-US" altLang="zh-CN" dirty="0"/>
          </a:p>
          <a:p>
            <a:pPr lvl="1"/>
            <a:r>
              <a:rPr lang="zh-CN" altLang="en-US" dirty="0"/>
              <a:t>基于重建的方法</a:t>
            </a:r>
            <a:endParaRPr lang="en-US" altLang="zh-CN" dirty="0"/>
          </a:p>
          <a:p>
            <a:pPr lvl="2"/>
            <a:r>
              <a:rPr lang="zh-CN" altLang="en-US" dirty="0"/>
              <a:t>异常图像区域不应该能够被正确重建，因为它们在训练样本中不存在。</a:t>
            </a:r>
            <a:endParaRPr lang="en-US" altLang="zh-CN" dirty="0"/>
          </a:p>
          <a:p>
            <a:pPr lvl="2"/>
            <a:r>
              <a:rPr lang="zh-CN" altLang="en-US"/>
              <a:t>难点：本质上是学习恒等映射，因此测试时可能重建输入中的异常区域。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C0217-6EA3-B819-C2C5-BDFD0FF1417A}"/>
              </a:ext>
            </a:extLst>
          </p:cNvPr>
          <p:cNvSpPr txBox="1"/>
          <p:nvPr/>
        </p:nvSpPr>
        <p:spPr>
          <a:xfrm>
            <a:off x="1959427" y="6488668"/>
            <a:ext cx="1023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 err="1"/>
              <a:t>SimpleNet</a:t>
            </a:r>
            <a:r>
              <a:rPr lang="en-US" altLang="zh-CN" dirty="0"/>
              <a:t>: A Simple Network for Image Anomaly Detection and Localization, CVPR2023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1085-41DE-CA9F-15FF-AE1F68F3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车底检测的独特之处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9159-0E94-EC15-1649-60CCE93D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测试时，会持续通过正常车辆。可将这些车辆持续加入正样本库中。</a:t>
            </a:r>
          </a:p>
        </p:txBody>
      </p:sp>
    </p:spTree>
    <p:extLst>
      <p:ext uri="{BB962C8B-B14F-4D97-AF65-F5344CB8AC3E}">
        <p14:creationId xmlns:p14="http://schemas.microsoft.com/office/powerpoint/2010/main" val="1497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异常检测近期工作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87669A2-7AE6-F27F-0FFF-E96F4AE7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222023"/>
              </p:ext>
            </p:extLst>
          </p:nvPr>
        </p:nvGraphicFramePr>
        <p:xfrm>
          <a:off x="600891" y="1825625"/>
          <a:ext cx="107529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718">
                  <a:extLst>
                    <a:ext uri="{9D8B030D-6E8A-4147-A177-3AD203B41FA5}">
                      <a16:colId xmlns:a16="http://schemas.microsoft.com/office/drawing/2014/main" val="3808277554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567942126"/>
                    </a:ext>
                  </a:extLst>
                </a:gridCol>
                <a:gridCol w="2534739">
                  <a:extLst>
                    <a:ext uri="{9D8B030D-6E8A-4147-A177-3AD203B41FA5}">
                      <a16:colId xmlns:a16="http://schemas.microsoft.com/office/drawing/2014/main" val="2229367728"/>
                    </a:ext>
                  </a:extLst>
                </a:gridCol>
                <a:gridCol w="2688227">
                  <a:extLst>
                    <a:ext uri="{9D8B030D-6E8A-4147-A177-3AD203B41FA5}">
                      <a16:colId xmlns:a16="http://schemas.microsoft.com/office/drawing/2014/main" val="44244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PaDiM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Learning Unified Reference Representation for Unsupervised Multi-class Anomaly Detection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arXiv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35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F68B-1FE6-B635-0CCD-59F677C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实现方案：基于重建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DBF42-B7A5-31BC-2A59-7434A2E3ECA4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A7B2B-2F34-AD56-D349-9A64EF17E188}"/>
              </a:ext>
            </a:extLst>
          </p:cNvPr>
          <p:cNvSpPr/>
          <p:nvPr/>
        </p:nvSpPr>
        <p:spPr>
          <a:xfrm>
            <a:off x="4631872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729E56F-AADF-0605-089F-AD3AFA67379A}"/>
              </a:ext>
            </a:extLst>
          </p:cNvPr>
          <p:cNvSpPr/>
          <p:nvPr/>
        </p:nvSpPr>
        <p:spPr>
          <a:xfrm>
            <a:off x="4840878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79F629-7A43-4E19-7ECD-8639D30320DD}"/>
              </a:ext>
            </a:extLst>
          </p:cNvPr>
          <p:cNvSpPr/>
          <p:nvPr/>
        </p:nvSpPr>
        <p:spPr>
          <a:xfrm>
            <a:off x="7440386" y="2755715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D6CE7E-96B1-BC55-05FF-58537A16701C}"/>
              </a:ext>
            </a:extLst>
          </p:cNvPr>
          <p:cNvSpPr txBox="1"/>
          <p:nvPr/>
        </p:nvSpPr>
        <p:spPr>
          <a:xfrm>
            <a:off x="1114697" y="2392918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595C3-263A-39BC-AFBD-14BD28FC2C82}"/>
              </a:ext>
            </a:extLst>
          </p:cNvPr>
          <p:cNvSpPr txBox="1"/>
          <p:nvPr/>
        </p:nvSpPr>
        <p:spPr>
          <a:xfrm>
            <a:off x="3389268" y="324122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025159-FA73-0F4C-F19F-121507E4E0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08068" y="3234690"/>
            <a:ext cx="212380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6E2E47-1203-3361-738A-87B91DF6703E}"/>
              </a:ext>
            </a:extLst>
          </p:cNvPr>
          <p:cNvCxnSpPr/>
          <p:nvPr/>
        </p:nvCxnSpPr>
        <p:spPr>
          <a:xfrm>
            <a:off x="6025242" y="3228155"/>
            <a:ext cx="141514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461FC9-B61A-9FC5-7149-DD06009E9434}"/>
              </a:ext>
            </a:extLst>
          </p:cNvPr>
          <p:cNvSpPr txBox="1"/>
          <p:nvPr/>
        </p:nvSpPr>
        <p:spPr>
          <a:xfrm>
            <a:off x="6036129" y="324013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90A0AD0-52C7-D42F-7000-EF977B49FD0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6027962" y="-981894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E040AA-20E0-800F-C884-3A210FF40711}"/>
              </a:ext>
            </a:extLst>
          </p:cNvPr>
          <p:cNvCxnSpPr>
            <a:cxnSpLocks/>
          </p:cNvCxnSpPr>
          <p:nvPr/>
        </p:nvCxnSpPr>
        <p:spPr>
          <a:xfrm>
            <a:off x="8833757" y="3237956"/>
            <a:ext cx="188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9262FE2-8C04-4F8D-5480-A9B358424CFD}"/>
              </a:ext>
            </a:extLst>
          </p:cNvPr>
          <p:cNvSpPr txBox="1"/>
          <p:nvPr/>
        </p:nvSpPr>
        <p:spPr>
          <a:xfrm>
            <a:off x="10528663" y="3055465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计算损失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0D99F3-131F-A9BA-3AFF-FE4FE65A8320}"/>
              </a:ext>
            </a:extLst>
          </p:cNvPr>
          <p:cNvSpPr/>
          <p:nvPr/>
        </p:nvSpPr>
        <p:spPr>
          <a:xfrm>
            <a:off x="4631871" y="1521891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B2BB8A6-6603-1C60-118F-86F1646F635F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508068" y="2000863"/>
            <a:ext cx="2123803" cy="12338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17CA87E-4BB7-4376-313A-D243DE9F4CE9}"/>
              </a:ext>
            </a:extLst>
          </p:cNvPr>
          <p:cNvSpPr txBox="1"/>
          <p:nvPr/>
        </p:nvSpPr>
        <p:spPr>
          <a:xfrm>
            <a:off x="3177540" y="1648774"/>
            <a:ext cx="16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不添加异常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CEADBF-295A-62F9-F1B9-A263DF4FE16E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6025242" y="2000863"/>
            <a:ext cx="1415144" cy="12338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869EB5A-5DB0-646A-4AE3-92381C1278C2}"/>
              </a:ext>
            </a:extLst>
          </p:cNvPr>
          <p:cNvSpPr txBox="1"/>
          <p:nvPr/>
        </p:nvSpPr>
        <p:spPr>
          <a:xfrm>
            <a:off x="145323" y="27644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2A099D-46C4-63B1-1D2C-C7C8C0FAB959}"/>
              </a:ext>
            </a:extLst>
          </p:cNvPr>
          <p:cNvSpPr txBox="1"/>
          <p:nvPr/>
        </p:nvSpPr>
        <p:spPr>
          <a:xfrm>
            <a:off x="145323" y="51647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071C12-5072-F902-7E8D-50BC758E4C06}"/>
              </a:ext>
            </a:extLst>
          </p:cNvPr>
          <p:cNvSpPr/>
          <p:nvPr/>
        </p:nvSpPr>
        <p:spPr>
          <a:xfrm>
            <a:off x="1114696" y="5413193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820E3F-701B-3FC2-9880-CE665C6E586F}"/>
              </a:ext>
            </a:extLst>
          </p:cNvPr>
          <p:cNvSpPr txBox="1"/>
          <p:nvPr/>
        </p:nvSpPr>
        <p:spPr>
          <a:xfrm>
            <a:off x="952500" y="5050393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B1E9AF-CC10-B1F6-C0FD-889A677FF495}"/>
              </a:ext>
            </a:extLst>
          </p:cNvPr>
          <p:cNvSpPr/>
          <p:nvPr/>
        </p:nvSpPr>
        <p:spPr>
          <a:xfrm>
            <a:off x="7415077" y="5421106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764CF5-C0BE-A3A9-1216-945B298A5C03}"/>
              </a:ext>
            </a:extLst>
          </p:cNvPr>
          <p:cNvSpPr txBox="1"/>
          <p:nvPr/>
        </p:nvSpPr>
        <p:spPr>
          <a:xfrm>
            <a:off x="4309654" y="595094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2643864-70C7-AC9D-5EFC-72C7B3854F9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508067" y="5892165"/>
            <a:ext cx="4907010" cy="7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1F64C15-FA26-8573-2C3C-21EFF7E9F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7961" y="1682116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F944FA-3212-1EF4-5D12-9BE7C2221B55}"/>
              </a:ext>
            </a:extLst>
          </p:cNvPr>
          <p:cNvCxnSpPr>
            <a:cxnSpLocks/>
          </p:cNvCxnSpPr>
          <p:nvPr/>
        </p:nvCxnSpPr>
        <p:spPr>
          <a:xfrm>
            <a:off x="8808448" y="5898696"/>
            <a:ext cx="1915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EA58582-BFFB-AA04-E2F8-E092E53B5129}"/>
              </a:ext>
            </a:extLst>
          </p:cNvPr>
          <p:cNvSpPr txBox="1"/>
          <p:nvPr/>
        </p:nvSpPr>
        <p:spPr>
          <a:xfrm>
            <a:off x="10528663" y="5714029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计算距离</a:t>
            </a:r>
          </a:p>
        </p:txBody>
      </p:sp>
    </p:spTree>
    <p:extLst>
      <p:ext uri="{BB962C8B-B14F-4D97-AF65-F5344CB8AC3E}">
        <p14:creationId xmlns:p14="http://schemas.microsoft.com/office/powerpoint/2010/main" val="17464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ADD20-17AA-59CB-B8A4-80E9614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</a:t>
            </a:r>
            <a:r>
              <a:rPr lang="zh-CN" altLang="en-US"/>
              <a:t>基于一异常样本</a:t>
            </a:r>
            <a:r>
              <a:rPr lang="zh-CN" altLang="en-US" dirty="0"/>
              <a:t>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24ED0-9C29-33EA-C754-A372229EC253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D8011-E9C9-ABBF-13CA-A0413A059E4E}"/>
              </a:ext>
            </a:extLst>
          </p:cNvPr>
          <p:cNvSpPr/>
          <p:nvPr/>
        </p:nvSpPr>
        <p:spPr>
          <a:xfrm>
            <a:off x="3678835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320B9AB-BE72-4338-6BC0-4AFA895771FB}"/>
              </a:ext>
            </a:extLst>
          </p:cNvPr>
          <p:cNvSpPr/>
          <p:nvPr/>
        </p:nvSpPr>
        <p:spPr>
          <a:xfrm>
            <a:off x="3887841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C4A623-71A3-5584-92C3-8DD065FFAC69}"/>
              </a:ext>
            </a:extLst>
          </p:cNvPr>
          <p:cNvSpPr txBox="1"/>
          <p:nvPr/>
        </p:nvSpPr>
        <p:spPr>
          <a:xfrm>
            <a:off x="903108" y="2386386"/>
            <a:ext cx="183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947274-B727-4DB8-298B-CEF09AF3105E}"/>
              </a:ext>
            </a:extLst>
          </p:cNvPr>
          <p:cNvSpPr txBox="1"/>
          <p:nvPr/>
        </p:nvSpPr>
        <p:spPr>
          <a:xfrm>
            <a:off x="2508068" y="3241221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9F59B0-B371-C95C-D98C-042A1315A2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08068" y="3234690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87DE9-5990-1F6F-7299-B5C257C12C54}"/>
              </a:ext>
            </a:extLst>
          </p:cNvPr>
          <p:cNvSpPr txBox="1"/>
          <p:nvPr/>
        </p:nvSpPr>
        <p:spPr>
          <a:xfrm>
            <a:off x="5072205" y="3247752"/>
            <a:ext cx="11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多模态大模型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A93998-B56C-B2E6-F4F9-047970109229}"/>
              </a:ext>
            </a:extLst>
          </p:cNvPr>
          <p:cNvCxnSpPr/>
          <p:nvPr/>
        </p:nvCxnSpPr>
        <p:spPr>
          <a:xfrm>
            <a:off x="5072205" y="3241221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B773104-5C23-710C-BD42-8DB61E5D195E}"/>
              </a:ext>
            </a:extLst>
          </p:cNvPr>
          <p:cNvSpPr txBox="1"/>
          <p:nvPr/>
        </p:nvSpPr>
        <p:spPr>
          <a:xfrm>
            <a:off x="6242972" y="3050023"/>
            <a:ext cx="11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存在异常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A7D6AE-E635-0120-45CA-4CCDB14F6338}"/>
              </a:ext>
            </a:extLst>
          </p:cNvPr>
          <p:cNvCxnSpPr/>
          <p:nvPr/>
        </p:nvCxnSpPr>
        <p:spPr>
          <a:xfrm>
            <a:off x="7413737" y="3247752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2C27F98-8410-7972-6546-6841AE8FEE5A}"/>
              </a:ext>
            </a:extLst>
          </p:cNvPr>
          <p:cNvSpPr txBox="1"/>
          <p:nvPr/>
        </p:nvSpPr>
        <p:spPr>
          <a:xfrm>
            <a:off x="7413736" y="3287387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回答错误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1AE99A-55D7-06A7-33DE-668989C1B96D}"/>
              </a:ext>
            </a:extLst>
          </p:cNvPr>
          <p:cNvSpPr txBox="1"/>
          <p:nvPr/>
        </p:nvSpPr>
        <p:spPr>
          <a:xfrm>
            <a:off x="8584501" y="3075759"/>
            <a:ext cx="14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“回答错误”</a:t>
            </a:r>
          </a:p>
        </p:txBody>
      </p:sp>
    </p:spTree>
    <p:extLst>
      <p:ext uri="{BB962C8B-B14F-4D97-AF65-F5344CB8AC3E}">
        <p14:creationId xmlns:p14="http://schemas.microsoft.com/office/powerpoint/2010/main" val="17964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730</Words>
  <Application>Microsoft Office PowerPoint</Application>
  <PresentationFormat>宽屏</PresentationFormat>
  <Paragraphs>145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车底爆炸物检测</vt:lpstr>
      <vt:lpstr>问题定义</vt:lpstr>
      <vt:lpstr>问题定义</vt:lpstr>
      <vt:lpstr>使用多模态大模型的优势</vt:lpstr>
      <vt:lpstr>异常检测任务概述</vt:lpstr>
      <vt:lpstr>车底检测的独特之处</vt:lpstr>
      <vt:lpstr>异常检测近期工作</vt:lpstr>
      <vt:lpstr>实现方案：基于重建</vt:lpstr>
      <vt:lpstr>实现方案：基于一异常样本生成</vt:lpstr>
      <vt:lpstr>PowerPoint 演示文稿</vt:lpstr>
      <vt:lpstr>基于检索的方法</vt:lpstr>
      <vt:lpstr>异常检测算法</vt:lpstr>
      <vt:lpstr>PaDiM, ICPR2020</vt:lpstr>
      <vt:lpstr>UniAD, NIPS2022</vt:lpstr>
      <vt:lpstr>SimpleNet, CVPR2023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</dc:title>
  <dc:creator>Zhenbang Li</dc:creator>
  <cp:lastModifiedBy>Zhenbang Li</cp:lastModifiedBy>
  <cp:revision>122</cp:revision>
  <dcterms:created xsi:type="dcterms:W3CDTF">2024-04-07T02:16:32Z</dcterms:created>
  <dcterms:modified xsi:type="dcterms:W3CDTF">2024-04-17T01:35:45Z</dcterms:modified>
</cp:coreProperties>
</file>