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2" r:id="rId3"/>
    <p:sldId id="256" r:id="rId4"/>
    <p:sldId id="257" r:id="rId6"/>
    <p:sldId id="330" r:id="rId7"/>
    <p:sldId id="259" r:id="rId8"/>
    <p:sldId id="260" r:id="rId9"/>
    <p:sldId id="304" r:id="rId10"/>
    <p:sldId id="282" r:id="rId11"/>
    <p:sldId id="262" r:id="rId12"/>
    <p:sldId id="263" r:id="rId13"/>
    <p:sldId id="264" r:id="rId14"/>
    <p:sldId id="265" r:id="rId15"/>
    <p:sldId id="266" r:id="rId16"/>
    <p:sldId id="303" r:id="rId17"/>
    <p:sldId id="267" r:id="rId18"/>
    <p:sldId id="327" r:id="rId19"/>
    <p:sldId id="328" r:id="rId20"/>
    <p:sldId id="268" r:id="rId21"/>
    <p:sldId id="329" r:id="rId22"/>
    <p:sldId id="269" r:id="rId23"/>
    <p:sldId id="305" r:id="rId24"/>
    <p:sldId id="325" r:id="rId25"/>
    <p:sldId id="326" r:id="rId26"/>
    <p:sldId id="331" r:id="rId27"/>
    <p:sldId id="332" r:id="rId28"/>
    <p:sldId id="333" r:id="rId29"/>
    <p:sldId id="361" r:id="rId30"/>
    <p:sldId id="334" r:id="rId31"/>
    <p:sldId id="335" r:id="rId32"/>
    <p:sldId id="336" r:id="rId33"/>
    <p:sldId id="337" r:id="rId34"/>
    <p:sldId id="362" r:id="rId35"/>
    <p:sldId id="338" r:id="rId36"/>
    <p:sldId id="339" r:id="rId37"/>
    <p:sldId id="340" r:id="rId38"/>
    <p:sldId id="341" r:id="rId3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04"/>
        <p:guide pos="21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6988" y="23896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" y="38176"/>
            <a:ext cx="1200708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cs typeface="Droid Sans Fallb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737" y="1422272"/>
            <a:ext cx="10812525" cy="392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071880"/>
            <a:ext cx="10363200" cy="830580"/>
          </a:xfrm>
        </p:spPr>
        <p:txBody>
          <a:bodyPr/>
          <a:p>
            <a:r>
              <a:rPr lang="zh-CN" altLang="en-US"/>
              <a:t>机器学习算法的评估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602740" y="2244725"/>
            <a:ext cx="7852410" cy="3385185"/>
          </a:xfrm>
        </p:spPr>
        <p:txBody>
          <a:bodyPr wrap="square"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准确率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速度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强壮性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可规模性</a:t>
            </a:r>
            <a:endParaRPr lang="zh-CN" altLang="en-US" sz="4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/>
              <a:t>可解释性</a:t>
            </a:r>
            <a:endParaRPr lang="zh-CN" altLang="en-US" sz="4400"/>
          </a:p>
        </p:txBody>
      </p:sp>
      <p:sp>
        <p:nvSpPr>
          <p:cNvPr id="4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977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7442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25727" y="1422272"/>
            <a:ext cx="336613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划分方式</a:t>
            </a:r>
            <a:r>
              <a:rPr sz="2400" spc="35" dirty="0">
                <a:latin typeface="UKIJ CJK"/>
                <a:cs typeface="UKIJ CJK"/>
              </a:rPr>
              <a:t>：4</a:t>
            </a:r>
            <a:r>
              <a:rPr sz="2400" dirty="0">
                <a:latin typeface="UKIJ CJK"/>
                <a:cs typeface="UKIJ CJK"/>
              </a:rPr>
              <a:t>种</a:t>
            </a:r>
            <a:endParaRPr sz="2400">
              <a:latin typeface="UKIJ CJK"/>
              <a:cs typeface="UKIJ CJK"/>
            </a:endParaRPr>
          </a:p>
          <a:p>
            <a:pPr marL="304800" marR="5080">
              <a:lnSpc>
                <a:spcPts val="9720"/>
              </a:lnSpc>
              <a:spcBef>
                <a:spcPts val="570"/>
              </a:spcBef>
            </a:pPr>
            <a:r>
              <a:rPr sz="2400" dirty="0">
                <a:latin typeface="UKIJ CJK"/>
                <a:cs typeface="UKIJ CJK"/>
              </a:rPr>
              <a:t>问题：谁当根节点呢？ 依据：信息增益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0350" y="1306036"/>
            <a:ext cx="6267106" cy="5409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727" y="1422272"/>
            <a:ext cx="956627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在历史数</a:t>
            </a:r>
            <a:r>
              <a:rPr sz="2400" spc="-5" dirty="0">
                <a:latin typeface="+mj-lt"/>
                <a:cs typeface="+mj-lt"/>
              </a:rPr>
              <a:t>据中</a:t>
            </a:r>
            <a:r>
              <a:rPr sz="2400" spc="50" dirty="0">
                <a:latin typeface="+mj-lt"/>
                <a:cs typeface="+mj-lt"/>
              </a:rPr>
              <a:t>（14</a:t>
            </a:r>
            <a:r>
              <a:rPr sz="2400" spc="-5" dirty="0">
                <a:latin typeface="+mj-lt"/>
                <a:cs typeface="+mj-lt"/>
              </a:rPr>
              <a:t>天）有</a:t>
            </a:r>
            <a:r>
              <a:rPr sz="2400" spc="80" dirty="0">
                <a:latin typeface="+mj-lt"/>
                <a:cs typeface="+mj-lt"/>
              </a:rPr>
              <a:t>9</a:t>
            </a:r>
            <a:r>
              <a:rPr sz="2400" spc="-5" dirty="0">
                <a:latin typeface="+mj-lt"/>
                <a:cs typeface="+mj-lt"/>
              </a:rPr>
              <a:t>天打球</a:t>
            </a:r>
            <a:r>
              <a:rPr sz="2400" spc="35" dirty="0">
                <a:latin typeface="+mj-lt"/>
                <a:cs typeface="+mj-lt"/>
              </a:rPr>
              <a:t>，5</a:t>
            </a:r>
            <a:r>
              <a:rPr sz="2400" spc="-5" dirty="0">
                <a:latin typeface="+mj-lt"/>
                <a:cs typeface="+mj-lt"/>
              </a:rPr>
              <a:t>天不打球，所以</a:t>
            </a:r>
            <a:r>
              <a:rPr sz="2400" spc="-5" dirty="0">
                <a:latin typeface="UKIJ CJK"/>
                <a:cs typeface="UKIJ CJK"/>
              </a:rPr>
              <a:t>此时的熵应为：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408889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39596" y="4088460"/>
            <a:ext cx="590613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+mj-lt"/>
                <a:cs typeface="+mj-lt"/>
              </a:rPr>
              <a:t>4</a:t>
            </a:r>
            <a:r>
              <a:rPr sz="2400" spc="-5" dirty="0">
                <a:latin typeface="+mj-lt"/>
                <a:cs typeface="+mj-lt"/>
              </a:rPr>
              <a:t>个特征逐一分析，先从</a:t>
            </a:r>
            <a:r>
              <a:rPr sz="2400" spc="95" dirty="0">
                <a:latin typeface="+mj-lt"/>
                <a:cs typeface="+mj-lt"/>
              </a:rPr>
              <a:t>outlook</a:t>
            </a:r>
            <a:r>
              <a:rPr sz="2400" spc="-5" dirty="0">
                <a:latin typeface="+mj-lt"/>
                <a:cs typeface="+mj-lt"/>
              </a:rPr>
              <a:t>特征开始：</a:t>
            </a:r>
            <a:endParaRPr sz="2400" spc="-5" dirty="0">
              <a:latin typeface="+mj-lt"/>
              <a:cs typeface="+mj-lt"/>
            </a:endParaRPr>
          </a:p>
          <a:p>
            <a:pPr marL="12700" marR="11176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Outlook = sunny时，熵值为0.971</a:t>
            </a:r>
            <a:endParaRPr sz="2400" spc="-5" dirty="0">
              <a:latin typeface="+mj-lt"/>
              <a:cs typeface="+mj-lt"/>
            </a:endParaRPr>
          </a:p>
          <a:p>
            <a:pPr marL="12700" marR="11176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  Outlook = overcast时，熵值为0  </a:t>
            </a:r>
            <a:endParaRPr sz="2400" spc="-5" dirty="0">
              <a:latin typeface="+mj-lt"/>
              <a:cs typeface="+mj-lt"/>
            </a:endParaRPr>
          </a:p>
          <a:p>
            <a:pPr marL="12700" marR="11176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Outlook = rainy时，熵值为0.971</a:t>
            </a:r>
            <a:endParaRPr sz="2400" spc="-5" dirty="0">
              <a:latin typeface="+mj-lt"/>
              <a:cs typeface="+mj-l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3725" y="2716530"/>
            <a:ext cx="8079740" cy="3768725"/>
            <a:chOff x="3779128" y="2965704"/>
            <a:chExt cx="8087359" cy="3892550"/>
          </a:xfrm>
        </p:grpSpPr>
        <p:sp>
          <p:nvSpPr>
            <p:cNvPr id="8" name="object 8"/>
            <p:cNvSpPr/>
            <p:nvPr/>
          </p:nvSpPr>
          <p:spPr>
            <a:xfrm>
              <a:off x="3779128" y="2965704"/>
              <a:ext cx="4637935" cy="723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49411" y="3589019"/>
              <a:ext cx="3616452" cy="32689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655" y="3810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49757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9"/>
                </a:lnTo>
                <a:lnTo>
                  <a:pt x="200914" y="15875"/>
                </a:lnTo>
                <a:lnTo>
                  <a:pt x="39382" y="176403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9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109815" y="258953"/>
                </a:lnTo>
                <a:lnTo>
                  <a:pt x="58343" y="258953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8"/>
                </a:lnTo>
                <a:lnTo>
                  <a:pt x="36499" y="235077"/>
                </a:lnTo>
                <a:lnTo>
                  <a:pt x="52031" y="192151"/>
                </a:lnTo>
                <a:lnTo>
                  <a:pt x="91401" y="192151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8"/>
                </a:lnTo>
                <a:lnTo>
                  <a:pt x="89966" y="177800"/>
                </a:lnTo>
                <a:lnTo>
                  <a:pt x="87668" y="175514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1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9"/>
                </a:lnTo>
                <a:lnTo>
                  <a:pt x="235077" y="18415"/>
                </a:lnTo>
                <a:lnTo>
                  <a:pt x="279224" y="18415"/>
                </a:lnTo>
                <a:lnTo>
                  <a:pt x="276859" y="15875"/>
                </a:lnTo>
                <a:lnTo>
                  <a:pt x="249555" y="889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1"/>
                </a:moveTo>
                <a:lnTo>
                  <a:pt x="73012" y="192151"/>
                </a:lnTo>
                <a:lnTo>
                  <a:pt x="73012" y="210312"/>
                </a:lnTo>
                <a:lnTo>
                  <a:pt x="73291" y="212090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2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9"/>
                </a:lnTo>
                <a:lnTo>
                  <a:pt x="58343" y="258953"/>
                </a:lnTo>
                <a:lnTo>
                  <a:pt x="109815" y="258953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6"/>
                </a:lnTo>
                <a:lnTo>
                  <a:pt x="118135" y="206248"/>
                </a:lnTo>
                <a:lnTo>
                  <a:pt x="116700" y="204851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1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6"/>
                </a:lnTo>
                <a:lnTo>
                  <a:pt x="218732" y="59309"/>
                </a:lnTo>
                <a:lnTo>
                  <a:pt x="221322" y="61341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4"/>
                </a:lnTo>
                <a:lnTo>
                  <a:pt x="236600" y="83693"/>
                </a:lnTo>
                <a:lnTo>
                  <a:pt x="237109" y="87503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90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3"/>
                </a:lnTo>
                <a:lnTo>
                  <a:pt x="255270" y="87503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4"/>
                </a:lnTo>
                <a:lnTo>
                  <a:pt x="112382" y="167513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9"/>
                </a:lnTo>
                <a:lnTo>
                  <a:pt x="112382" y="180340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3"/>
                </a:lnTo>
                <a:lnTo>
                  <a:pt x="120434" y="182753"/>
                </a:lnTo>
                <a:lnTo>
                  <a:pt x="122440" y="182118"/>
                </a:lnTo>
                <a:lnTo>
                  <a:pt x="217881" y="87503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3"/>
                </a:lnTo>
                <a:lnTo>
                  <a:pt x="213563" y="73914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5"/>
                </a:moveTo>
                <a:lnTo>
                  <a:pt x="242315" y="18415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7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3"/>
                </a:lnTo>
                <a:lnTo>
                  <a:pt x="280490" y="87503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1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5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913376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5"/>
                </a:lnTo>
                <a:lnTo>
                  <a:pt x="0" y="281305"/>
                </a:lnTo>
                <a:lnTo>
                  <a:pt x="292" y="284225"/>
                </a:lnTo>
                <a:lnTo>
                  <a:pt x="7467" y="291084"/>
                </a:lnTo>
                <a:lnTo>
                  <a:pt x="10350" y="291084"/>
                </a:lnTo>
                <a:lnTo>
                  <a:pt x="102895" y="263017"/>
                </a:lnTo>
                <a:lnTo>
                  <a:pt x="58343" y="257556"/>
                </a:lnTo>
                <a:lnTo>
                  <a:pt x="56629" y="253365"/>
                </a:lnTo>
                <a:lnTo>
                  <a:pt x="43116" y="237871"/>
                </a:lnTo>
                <a:lnTo>
                  <a:pt x="39954" y="235585"/>
                </a:lnTo>
                <a:lnTo>
                  <a:pt x="36499" y="233806"/>
                </a:lnTo>
                <a:lnTo>
                  <a:pt x="52031" y="191135"/>
                </a:lnTo>
                <a:lnTo>
                  <a:pt x="91401" y="191135"/>
                </a:lnTo>
                <a:lnTo>
                  <a:pt x="91315" y="181229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7"/>
                </a:lnTo>
                <a:lnTo>
                  <a:pt x="67830" y="172847"/>
                </a:lnTo>
                <a:lnTo>
                  <a:pt x="176771" y="65278"/>
                </a:lnTo>
                <a:lnTo>
                  <a:pt x="177030" y="65278"/>
                </a:lnTo>
                <a:lnTo>
                  <a:pt x="179362" y="62992"/>
                </a:lnTo>
                <a:lnTo>
                  <a:pt x="185102" y="58928"/>
                </a:lnTo>
                <a:lnTo>
                  <a:pt x="191427" y="56642"/>
                </a:lnTo>
                <a:lnTo>
                  <a:pt x="194881" y="55499"/>
                </a:lnTo>
                <a:lnTo>
                  <a:pt x="202069" y="54991"/>
                </a:lnTo>
                <a:lnTo>
                  <a:pt x="242146" y="54991"/>
                </a:lnTo>
                <a:lnTo>
                  <a:pt x="240030" y="52705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5"/>
                </a:moveTo>
                <a:lnTo>
                  <a:pt x="73012" y="191135"/>
                </a:lnTo>
                <a:lnTo>
                  <a:pt x="73012" y="209169"/>
                </a:lnTo>
                <a:lnTo>
                  <a:pt x="73291" y="210947"/>
                </a:lnTo>
                <a:lnTo>
                  <a:pt x="73875" y="212979"/>
                </a:lnTo>
                <a:lnTo>
                  <a:pt x="75018" y="214375"/>
                </a:lnTo>
                <a:lnTo>
                  <a:pt x="75882" y="215519"/>
                </a:lnTo>
                <a:lnTo>
                  <a:pt x="77317" y="216916"/>
                </a:lnTo>
                <a:lnTo>
                  <a:pt x="78752" y="217805"/>
                </a:lnTo>
                <a:lnTo>
                  <a:pt x="80479" y="218059"/>
                </a:lnTo>
                <a:lnTo>
                  <a:pt x="82207" y="218440"/>
                </a:lnTo>
                <a:lnTo>
                  <a:pt x="98298" y="218440"/>
                </a:lnTo>
                <a:lnTo>
                  <a:pt x="92557" y="247269"/>
                </a:lnTo>
                <a:lnTo>
                  <a:pt x="58343" y="257556"/>
                </a:lnTo>
                <a:lnTo>
                  <a:pt x="109831" y="257556"/>
                </a:lnTo>
                <a:lnTo>
                  <a:pt x="141476" y="226060"/>
                </a:lnTo>
                <a:lnTo>
                  <a:pt x="115544" y="226060"/>
                </a:lnTo>
                <a:lnTo>
                  <a:pt x="118706" y="211200"/>
                </a:lnTo>
                <a:lnTo>
                  <a:pt x="118999" y="209169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5"/>
                </a:lnTo>
                <a:lnTo>
                  <a:pt x="115265" y="202056"/>
                </a:lnTo>
                <a:lnTo>
                  <a:pt x="113830" y="201168"/>
                </a:lnTo>
                <a:lnTo>
                  <a:pt x="111810" y="200406"/>
                </a:lnTo>
                <a:lnTo>
                  <a:pt x="91401" y="200406"/>
                </a:lnTo>
                <a:lnTo>
                  <a:pt x="91401" y="191135"/>
                </a:lnTo>
                <a:close/>
              </a:path>
              <a:path w="292734" h="291464">
                <a:moveTo>
                  <a:pt x="242146" y="54991"/>
                </a:moveTo>
                <a:lnTo>
                  <a:pt x="202069" y="54991"/>
                </a:lnTo>
                <a:lnTo>
                  <a:pt x="208673" y="55499"/>
                </a:lnTo>
                <a:lnTo>
                  <a:pt x="215569" y="57785"/>
                </a:lnTo>
                <a:lnTo>
                  <a:pt x="218732" y="58928"/>
                </a:lnTo>
                <a:lnTo>
                  <a:pt x="221322" y="60960"/>
                </a:lnTo>
                <a:lnTo>
                  <a:pt x="224155" y="62992"/>
                </a:lnTo>
                <a:lnTo>
                  <a:pt x="226822" y="65531"/>
                </a:lnTo>
                <a:lnTo>
                  <a:pt x="229362" y="67818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6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3"/>
                </a:lnTo>
                <a:lnTo>
                  <a:pt x="231140" y="109855"/>
                </a:lnTo>
                <a:lnTo>
                  <a:pt x="229362" y="112775"/>
                </a:lnTo>
                <a:lnTo>
                  <a:pt x="115544" y="226060"/>
                </a:lnTo>
                <a:lnTo>
                  <a:pt x="141476" y="226060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4"/>
                </a:lnTo>
                <a:lnTo>
                  <a:pt x="242146" y="54991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7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5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2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5"/>
                </a:lnTo>
                <a:lnTo>
                  <a:pt x="274193" y="49784"/>
                </a:lnTo>
                <a:lnTo>
                  <a:pt x="274394" y="52705"/>
                </a:lnTo>
                <a:lnTo>
                  <a:pt x="274334" y="54991"/>
                </a:lnTo>
                <a:lnTo>
                  <a:pt x="274193" y="56896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40"/>
                </a:lnTo>
                <a:lnTo>
                  <a:pt x="288544" y="74168"/>
                </a:lnTo>
                <a:lnTo>
                  <a:pt x="291719" y="63881"/>
                </a:lnTo>
                <a:lnTo>
                  <a:pt x="292323" y="58928"/>
                </a:lnTo>
                <a:lnTo>
                  <a:pt x="292533" y="54991"/>
                </a:lnTo>
                <a:lnTo>
                  <a:pt x="292569" y="52705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3"/>
                </a:lnTo>
                <a:lnTo>
                  <a:pt x="286003" y="28321"/>
                </a:lnTo>
                <a:lnTo>
                  <a:pt x="283718" y="23749"/>
                </a:lnTo>
                <a:lnTo>
                  <a:pt x="280289" y="19431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8"/>
                </a:moveTo>
                <a:lnTo>
                  <a:pt x="176771" y="65278"/>
                </a:lnTo>
                <a:lnTo>
                  <a:pt x="176771" y="65531"/>
                </a:lnTo>
                <a:lnTo>
                  <a:pt x="177030" y="6527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567994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4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2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8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5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53667" y="1583562"/>
            <a:ext cx="10629265" cy="494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+mj-lt"/>
                <a:cs typeface="+mj-lt"/>
              </a:rPr>
              <a:t>根据数据统计</a:t>
            </a:r>
            <a:r>
              <a:rPr sz="2400" spc="80" dirty="0">
                <a:latin typeface="+mj-lt"/>
                <a:cs typeface="+mj-lt"/>
              </a:rPr>
              <a:t>，outlook</a:t>
            </a:r>
            <a:r>
              <a:rPr sz="2400" spc="-5" dirty="0">
                <a:latin typeface="+mj-lt"/>
                <a:cs typeface="+mj-lt"/>
              </a:rPr>
              <a:t>取值分别</a:t>
            </a:r>
            <a:r>
              <a:rPr sz="2400" dirty="0">
                <a:latin typeface="+mj-lt"/>
                <a:cs typeface="+mj-lt"/>
              </a:rPr>
              <a:t>为</a:t>
            </a:r>
            <a:r>
              <a:rPr sz="2400" spc="35" dirty="0">
                <a:latin typeface="+mj-lt"/>
                <a:cs typeface="+mj-lt"/>
              </a:rPr>
              <a:t>sunny,overcast,rainy</a:t>
            </a:r>
            <a:r>
              <a:rPr sz="2400" spc="-5" dirty="0">
                <a:latin typeface="+mj-lt"/>
                <a:cs typeface="+mj-lt"/>
              </a:rPr>
              <a:t>的概率分别为：</a:t>
            </a:r>
            <a:endParaRPr sz="2400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spc="65" dirty="0">
                <a:latin typeface="+mj-lt"/>
                <a:cs typeface="+mj-lt"/>
              </a:rPr>
              <a:t>5/14, 4/14,</a:t>
            </a:r>
            <a:r>
              <a:rPr sz="2400" spc="140" dirty="0">
                <a:latin typeface="+mj-lt"/>
                <a:cs typeface="+mj-lt"/>
              </a:rPr>
              <a:t> </a:t>
            </a:r>
            <a:r>
              <a:rPr sz="2400" spc="85" dirty="0">
                <a:latin typeface="+mj-lt"/>
                <a:cs typeface="+mj-lt"/>
              </a:rPr>
              <a:t>5/14</a:t>
            </a:r>
            <a:endParaRPr sz="240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UKIJ CJK"/>
                <a:cs typeface="UKIJ CJK"/>
              </a:rPr>
              <a:t>熵值计算</a:t>
            </a:r>
            <a:r>
              <a:rPr sz="2400" spc="70" dirty="0">
                <a:latin typeface="UKIJ CJK"/>
                <a:cs typeface="UKIJ CJK"/>
              </a:rPr>
              <a:t>：</a:t>
            </a:r>
            <a:r>
              <a:rPr sz="2400" spc="70" dirty="0">
                <a:latin typeface="+mj-lt"/>
                <a:cs typeface="+mj-lt"/>
              </a:rPr>
              <a:t>5/14</a:t>
            </a:r>
            <a:r>
              <a:rPr sz="2400" spc="100" dirty="0">
                <a:latin typeface="+mj-lt"/>
                <a:cs typeface="+mj-lt"/>
              </a:rPr>
              <a:t> </a:t>
            </a:r>
            <a:r>
              <a:rPr sz="2400" spc="-229" dirty="0">
                <a:latin typeface="+mj-lt"/>
                <a:cs typeface="+mj-lt"/>
              </a:rPr>
              <a:t>*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50" dirty="0">
                <a:latin typeface="+mj-lt"/>
                <a:cs typeface="+mj-lt"/>
              </a:rPr>
              <a:t>0.971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459" dirty="0">
                <a:latin typeface="+mj-lt"/>
                <a:cs typeface="+mj-lt"/>
              </a:rPr>
              <a:t>+</a:t>
            </a:r>
            <a:r>
              <a:rPr sz="2400" spc="70" dirty="0">
                <a:latin typeface="+mj-lt"/>
                <a:cs typeface="+mj-lt"/>
              </a:rPr>
              <a:t> </a:t>
            </a:r>
            <a:r>
              <a:rPr sz="2400" spc="90" dirty="0">
                <a:latin typeface="+mj-lt"/>
                <a:cs typeface="+mj-lt"/>
              </a:rPr>
              <a:t>4/14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-229" dirty="0">
                <a:latin typeface="+mj-lt"/>
                <a:cs typeface="+mj-lt"/>
              </a:rPr>
              <a:t>*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85" dirty="0">
                <a:latin typeface="+mj-lt"/>
                <a:cs typeface="+mj-lt"/>
              </a:rPr>
              <a:t>0</a:t>
            </a:r>
            <a:r>
              <a:rPr sz="2400" spc="75" dirty="0">
                <a:latin typeface="+mj-lt"/>
                <a:cs typeface="+mj-lt"/>
              </a:rPr>
              <a:t> </a:t>
            </a:r>
            <a:r>
              <a:rPr sz="2400" spc="459" dirty="0">
                <a:latin typeface="+mj-lt"/>
                <a:cs typeface="+mj-lt"/>
              </a:rPr>
              <a:t>+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90" dirty="0">
                <a:latin typeface="+mj-lt"/>
                <a:cs typeface="+mj-lt"/>
              </a:rPr>
              <a:t>5/14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-229" dirty="0">
                <a:latin typeface="+mj-lt"/>
                <a:cs typeface="+mj-lt"/>
              </a:rPr>
              <a:t>*</a:t>
            </a:r>
            <a:r>
              <a:rPr sz="2400" spc="80" dirty="0">
                <a:latin typeface="+mj-lt"/>
                <a:cs typeface="+mj-lt"/>
              </a:rPr>
              <a:t> </a:t>
            </a:r>
            <a:r>
              <a:rPr sz="2400" spc="50" dirty="0">
                <a:latin typeface="+mj-lt"/>
                <a:cs typeface="+mj-lt"/>
              </a:rPr>
              <a:t>0.971</a:t>
            </a:r>
            <a:r>
              <a:rPr sz="2400" spc="105" dirty="0">
                <a:latin typeface="+mj-lt"/>
                <a:cs typeface="+mj-lt"/>
              </a:rPr>
              <a:t> </a:t>
            </a:r>
            <a:r>
              <a:rPr sz="2400" spc="459" dirty="0">
                <a:latin typeface="+mj-lt"/>
                <a:cs typeface="+mj-lt"/>
              </a:rPr>
              <a:t>=</a:t>
            </a:r>
            <a:r>
              <a:rPr sz="2400" spc="70" dirty="0">
                <a:latin typeface="+mj-lt"/>
                <a:cs typeface="+mj-lt"/>
              </a:rPr>
              <a:t> </a:t>
            </a:r>
            <a:r>
              <a:rPr sz="2400" spc="45" dirty="0">
                <a:latin typeface="+mj-lt"/>
                <a:cs typeface="+mj-lt"/>
              </a:rPr>
              <a:t>0.693</a:t>
            </a:r>
            <a:endParaRPr sz="2400">
              <a:latin typeface="+mj-lt"/>
              <a:cs typeface="+mj-lt"/>
            </a:endParaRPr>
          </a:p>
          <a:p>
            <a:pPr marL="304800" marR="5080">
              <a:lnSpc>
                <a:spcPct val="187000"/>
              </a:lnSpc>
              <a:spcBef>
                <a:spcPts val="375"/>
              </a:spcBef>
            </a:pPr>
            <a:r>
              <a:rPr sz="2400" spc="75" dirty="0">
                <a:latin typeface="+mj-lt"/>
                <a:cs typeface="+mj-lt"/>
              </a:rPr>
              <a:t>（gain(temperature)=0.029 </a:t>
            </a:r>
            <a:r>
              <a:rPr sz="2400" spc="90" dirty="0">
                <a:latin typeface="+mj-lt"/>
                <a:cs typeface="+mj-lt"/>
              </a:rPr>
              <a:t>gain(humidity)=0.152 gain(windy)=0.048）</a:t>
            </a:r>
            <a:endParaRPr sz="2400" spc="90" dirty="0">
              <a:latin typeface="+mj-lt"/>
              <a:cs typeface="+mj-lt"/>
            </a:endParaRPr>
          </a:p>
          <a:p>
            <a:pPr marL="304800" marR="5080">
              <a:lnSpc>
                <a:spcPct val="187000"/>
              </a:lnSpc>
              <a:spcBef>
                <a:spcPts val="375"/>
              </a:spcBef>
            </a:pPr>
            <a:r>
              <a:rPr sz="2400" dirty="0">
                <a:latin typeface="UKIJ CJK"/>
                <a:cs typeface="UKIJ CJK"/>
              </a:rPr>
              <a:t>信息增益：系统的熵值从</a:t>
            </a:r>
            <a:r>
              <a:rPr sz="2400" dirty="0">
                <a:latin typeface="+mj-lt"/>
                <a:cs typeface="+mj-lt"/>
              </a:rPr>
              <a:t>原始</a:t>
            </a:r>
            <a:r>
              <a:rPr sz="2400" spc="5" dirty="0">
                <a:latin typeface="+mj-lt"/>
                <a:cs typeface="+mj-lt"/>
              </a:rPr>
              <a:t>的</a:t>
            </a:r>
            <a:r>
              <a:rPr sz="2400" spc="45" dirty="0">
                <a:latin typeface="+mj-lt"/>
                <a:cs typeface="+mj-lt"/>
              </a:rPr>
              <a:t>0.940</a:t>
            </a:r>
            <a:r>
              <a:rPr sz="2400" dirty="0">
                <a:latin typeface="+mj-lt"/>
                <a:cs typeface="+mj-lt"/>
              </a:rPr>
              <a:t>下降到了</a:t>
            </a:r>
            <a:r>
              <a:rPr sz="2400" spc="40" dirty="0">
                <a:latin typeface="+mj-lt"/>
                <a:cs typeface="+mj-lt"/>
              </a:rPr>
              <a:t>0.693，</a:t>
            </a:r>
            <a:r>
              <a:rPr sz="2400" dirty="0">
                <a:latin typeface="+mj-lt"/>
                <a:cs typeface="+mj-lt"/>
              </a:rPr>
              <a:t>增益为</a:t>
            </a:r>
            <a:r>
              <a:rPr sz="2400" spc="50" dirty="0">
                <a:latin typeface="+mj-lt"/>
                <a:cs typeface="+mj-lt"/>
              </a:rPr>
              <a:t>0.247</a:t>
            </a:r>
            <a:endParaRPr sz="2400" spc="50" dirty="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+mj-lt"/>
              <a:cs typeface="+mj-lt"/>
            </a:endParaRPr>
          </a:p>
          <a:p>
            <a:pPr marL="304800" marR="868045" algn="just">
              <a:lnSpc>
                <a:spcPct val="100000"/>
              </a:lnSpc>
            </a:pPr>
            <a:r>
              <a:rPr sz="2400">
                <a:latin typeface="UKIJ CJK"/>
                <a:cs typeface="UKIJ CJK"/>
              </a:rPr>
              <a:t>信息增益在决策树算法中是用来</a:t>
            </a:r>
            <a:r>
              <a:rPr sz="2400" b="1">
                <a:latin typeface="UKIJ CJK"/>
                <a:cs typeface="UKIJ CJK"/>
              </a:rPr>
              <a:t>选择特征</a:t>
            </a:r>
            <a:r>
              <a:rPr sz="2400">
                <a:latin typeface="UKIJ CJK"/>
                <a:cs typeface="UKIJ CJK"/>
              </a:rPr>
              <a:t>的指标，信息增益越大，则这个特征的选择性越好，在概率中定义为：待分类的集合的熵和选定某个特征的条件熵之差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4" name="object 4"/>
          <p:cNvSpPr/>
          <p:nvPr/>
        </p:nvSpPr>
        <p:spPr>
          <a:xfrm>
            <a:off x="8526653" y="1202817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0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9"/>
                </a:lnTo>
                <a:lnTo>
                  <a:pt x="221322" y="61340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7355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0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9"/>
                </a:lnTo>
                <a:lnTo>
                  <a:pt x="221322" y="61340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158996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5067300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5"/>
                </a:lnTo>
                <a:lnTo>
                  <a:pt x="0" y="281305"/>
                </a:lnTo>
                <a:lnTo>
                  <a:pt x="292" y="284225"/>
                </a:lnTo>
                <a:lnTo>
                  <a:pt x="7467" y="291084"/>
                </a:lnTo>
                <a:lnTo>
                  <a:pt x="10350" y="291084"/>
                </a:lnTo>
                <a:lnTo>
                  <a:pt x="102895" y="263016"/>
                </a:lnTo>
                <a:lnTo>
                  <a:pt x="58343" y="257556"/>
                </a:lnTo>
                <a:lnTo>
                  <a:pt x="56629" y="253365"/>
                </a:lnTo>
                <a:lnTo>
                  <a:pt x="43116" y="237871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7"/>
                </a:lnTo>
                <a:lnTo>
                  <a:pt x="67830" y="172847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2"/>
                </a:lnTo>
                <a:lnTo>
                  <a:pt x="185102" y="58927"/>
                </a:lnTo>
                <a:lnTo>
                  <a:pt x="191427" y="56642"/>
                </a:lnTo>
                <a:lnTo>
                  <a:pt x="194881" y="55499"/>
                </a:lnTo>
                <a:lnTo>
                  <a:pt x="202069" y="54991"/>
                </a:lnTo>
                <a:lnTo>
                  <a:pt x="242146" y="54991"/>
                </a:lnTo>
                <a:lnTo>
                  <a:pt x="240030" y="52705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9"/>
                </a:lnTo>
                <a:lnTo>
                  <a:pt x="73291" y="210947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9"/>
                </a:lnTo>
                <a:lnTo>
                  <a:pt x="77317" y="216915"/>
                </a:lnTo>
                <a:lnTo>
                  <a:pt x="78752" y="217805"/>
                </a:lnTo>
                <a:lnTo>
                  <a:pt x="80479" y="218059"/>
                </a:lnTo>
                <a:lnTo>
                  <a:pt x="82207" y="218440"/>
                </a:lnTo>
                <a:lnTo>
                  <a:pt x="98298" y="218440"/>
                </a:lnTo>
                <a:lnTo>
                  <a:pt x="92557" y="247269"/>
                </a:lnTo>
                <a:lnTo>
                  <a:pt x="58343" y="257556"/>
                </a:lnTo>
                <a:lnTo>
                  <a:pt x="109831" y="257556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9"/>
                </a:lnTo>
                <a:lnTo>
                  <a:pt x="118706" y="206883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8"/>
                </a:lnTo>
                <a:lnTo>
                  <a:pt x="111810" y="200406"/>
                </a:lnTo>
                <a:lnTo>
                  <a:pt x="91401" y="200406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1"/>
                </a:moveTo>
                <a:lnTo>
                  <a:pt x="202069" y="54991"/>
                </a:lnTo>
                <a:lnTo>
                  <a:pt x="208673" y="55499"/>
                </a:lnTo>
                <a:lnTo>
                  <a:pt x="215569" y="57785"/>
                </a:lnTo>
                <a:lnTo>
                  <a:pt x="218732" y="58927"/>
                </a:lnTo>
                <a:lnTo>
                  <a:pt x="221322" y="60960"/>
                </a:lnTo>
                <a:lnTo>
                  <a:pt x="224155" y="62992"/>
                </a:lnTo>
                <a:lnTo>
                  <a:pt x="226822" y="65531"/>
                </a:lnTo>
                <a:lnTo>
                  <a:pt x="229362" y="67818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6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5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1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7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2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5"/>
                </a:lnTo>
                <a:lnTo>
                  <a:pt x="274193" y="49783"/>
                </a:lnTo>
                <a:lnTo>
                  <a:pt x="274394" y="52705"/>
                </a:lnTo>
                <a:lnTo>
                  <a:pt x="274334" y="54991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8"/>
                </a:lnTo>
                <a:lnTo>
                  <a:pt x="291719" y="63881"/>
                </a:lnTo>
                <a:lnTo>
                  <a:pt x="292323" y="58927"/>
                </a:lnTo>
                <a:lnTo>
                  <a:pt x="292533" y="54991"/>
                </a:lnTo>
                <a:lnTo>
                  <a:pt x="292569" y="52705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3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1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5855" y="1422400"/>
            <a:ext cx="8183880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决策树算法</a:t>
            </a:r>
            <a:endParaRPr sz="2400">
              <a:latin typeface="UKIJ CJK"/>
              <a:cs typeface="UKIJ CJK"/>
            </a:endParaRPr>
          </a:p>
          <a:p>
            <a:pPr marL="304800" marR="5080">
              <a:lnSpc>
                <a:spcPct val="242000"/>
              </a:lnSpc>
              <a:spcBef>
                <a:spcPts val="140"/>
              </a:spcBef>
            </a:pPr>
            <a:r>
              <a:rPr sz="2400" spc="35" dirty="0">
                <a:latin typeface="+mj-lt"/>
                <a:cs typeface="+mj-lt"/>
              </a:rPr>
              <a:t>ID3： </a:t>
            </a:r>
            <a:r>
              <a:rPr sz="2400" spc="-5" dirty="0">
                <a:latin typeface="+mj-lt"/>
                <a:cs typeface="+mj-lt"/>
              </a:rPr>
              <a:t>信 息 增 益 （ 有 什 么 问 题 呢 ？） </a:t>
            </a:r>
            <a:endParaRPr sz="2400" spc="-5" dirty="0">
              <a:latin typeface="+mj-lt"/>
              <a:cs typeface="+mj-lt"/>
            </a:endParaRPr>
          </a:p>
          <a:p>
            <a:pPr marL="304800" marR="5080">
              <a:lnSpc>
                <a:spcPct val="242000"/>
              </a:lnSpc>
              <a:spcBef>
                <a:spcPts val="140"/>
              </a:spcBef>
            </a:pPr>
            <a:r>
              <a:rPr sz="2400" spc="-5" dirty="0">
                <a:latin typeface="+mj-lt"/>
                <a:cs typeface="+mj-lt"/>
              </a:rPr>
              <a:t> </a:t>
            </a:r>
            <a:r>
              <a:rPr sz="2400" spc="60" dirty="0">
                <a:latin typeface="+mj-lt"/>
                <a:cs typeface="+mj-lt"/>
              </a:rPr>
              <a:t>C4.5</a:t>
            </a:r>
            <a:r>
              <a:rPr sz="2400" dirty="0">
                <a:latin typeface="+mj-lt"/>
                <a:cs typeface="+mj-lt"/>
              </a:rPr>
              <a:t>：信息增益率（解决</a:t>
            </a:r>
            <a:r>
              <a:rPr sz="2400" spc="50" dirty="0">
                <a:latin typeface="+mj-lt"/>
                <a:cs typeface="+mj-lt"/>
              </a:rPr>
              <a:t>ID3</a:t>
            </a:r>
            <a:r>
              <a:rPr sz="2400" dirty="0">
                <a:latin typeface="+mj-lt"/>
                <a:cs typeface="+mj-lt"/>
              </a:rPr>
              <a:t>问题，</a:t>
            </a:r>
            <a:r>
              <a:rPr lang="zh-CN" sz="2400" dirty="0">
                <a:latin typeface="+mj-lt"/>
                <a:cs typeface="+mj-lt"/>
              </a:rPr>
              <a:t>信息增益</a:t>
            </a:r>
            <a:r>
              <a:rPr lang="en-US" altLang="zh-CN" sz="2400" dirty="0">
                <a:latin typeface="+mj-lt"/>
                <a:cs typeface="+mj-lt"/>
              </a:rPr>
              <a:t>/</a:t>
            </a:r>
            <a:r>
              <a:rPr sz="2400" dirty="0">
                <a:latin typeface="+mj-lt"/>
                <a:cs typeface="+mj-lt"/>
              </a:rPr>
              <a:t>自身熵）</a:t>
            </a:r>
            <a:endParaRPr sz="2400" dirty="0">
              <a:latin typeface="+mj-lt"/>
              <a:cs typeface="+mj-lt"/>
            </a:endParaRPr>
          </a:p>
          <a:p>
            <a:pPr marL="304800" marR="5080">
              <a:lnSpc>
                <a:spcPct val="242000"/>
              </a:lnSpc>
              <a:spcBef>
                <a:spcPts val="140"/>
              </a:spcBef>
            </a:pPr>
            <a:r>
              <a:rPr sz="2400" dirty="0">
                <a:latin typeface="+mj-lt"/>
                <a:cs typeface="+mj-lt"/>
              </a:rPr>
              <a:t>  </a:t>
            </a:r>
            <a:r>
              <a:rPr sz="2400" spc="120" dirty="0">
                <a:latin typeface="+mj-lt"/>
                <a:cs typeface="+mj-lt"/>
              </a:rPr>
              <a:t>CART：</a:t>
            </a:r>
            <a:r>
              <a:rPr sz="2400" dirty="0">
                <a:latin typeface="+mj-lt"/>
                <a:cs typeface="+mj-lt"/>
              </a:rPr>
              <a:t>使用</a:t>
            </a:r>
            <a:r>
              <a:rPr sz="2400" spc="20" dirty="0">
                <a:latin typeface="+mj-lt"/>
                <a:cs typeface="+mj-lt"/>
              </a:rPr>
              <a:t>GINI</a:t>
            </a:r>
            <a:r>
              <a:rPr sz="2400" dirty="0">
                <a:latin typeface="+mj-lt"/>
                <a:cs typeface="+mj-lt"/>
              </a:rPr>
              <a:t>系数来当做衡量标准</a:t>
            </a:r>
            <a:endParaRPr sz="240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+mj-lt"/>
                <a:cs typeface="+mj-lt"/>
              </a:rPr>
              <a:t>GINI</a:t>
            </a:r>
            <a:r>
              <a:rPr sz="2400" spc="-5" dirty="0">
                <a:latin typeface="+mj-lt"/>
                <a:cs typeface="+mj-lt"/>
              </a:rPr>
              <a:t>系数：</a:t>
            </a:r>
            <a:endParaRPr sz="2400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（和熵的衡量标准类似，计算方式不相同）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0815" y="4451857"/>
            <a:ext cx="4599432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0745" y="1016635"/>
            <a:ext cx="41065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sz="3200" dirty="0">
                <a:solidFill>
                  <a:srgbClr val="000000"/>
                </a:solidFill>
                <a:latin typeface="+mj-lt"/>
                <a:cs typeface="+mj-lt"/>
                <a:sym typeface="+mn-ea"/>
              </a:rPr>
              <a:t>为什么不能有</a:t>
            </a:r>
            <a:r>
              <a:rPr lang="zh-CN" sz="32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连续值</a:t>
            </a:r>
            <a:r>
              <a:rPr lang="en-US" altLang="zh-CN" sz="3200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rPr>
              <a:t>?</a:t>
            </a:r>
            <a:endParaRPr lang="en-US" altLang="zh-CN" sz="3200" dirty="0">
              <a:solidFill>
                <a:srgbClr val="000000"/>
              </a:solidFill>
              <a:latin typeface="+mj-lt"/>
              <a:ea typeface="宋体" panose="02010600030101010101" pitchFamily="2" charset="-122"/>
              <a:cs typeface="+mj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7645" y="2209800"/>
            <a:ext cx="33604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决策树所有的属性都是分类的，在分叉的时候必须是两个或多个没有交集的情况。</a:t>
            </a:r>
            <a:endParaRPr lang="zh-CN" altLang="en-US" sz="2400"/>
          </a:p>
          <a:p>
            <a:r>
              <a:rPr lang="zh-CN" altLang="en-US" sz="2400"/>
              <a:t>所以在处理连续变量的时候，我们会通常设一个阈值，在这个值的两边分成两种情况。</a:t>
            </a:r>
            <a:endParaRPr lang="zh-CN" altLang="en-US" sz="2400"/>
          </a:p>
        </p:txBody>
      </p:sp>
      <p:pic>
        <p:nvPicPr>
          <p:cNvPr id="7" name="图片 6" descr="c2cec3fdfc0392456a6ac4258694a4c27d1e2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1833880"/>
            <a:ext cx="545782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675" y="1045845"/>
            <a:ext cx="31311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连续值怎么办？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852" y="-50089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B9BD4"/>
                </a:solidFill>
                <a:latin typeface="Droid Sans Fallback"/>
                <a:cs typeface="Droid Sans Fallback"/>
              </a:rPr>
              <a:t>决策树</a:t>
            </a:r>
            <a:endParaRPr sz="54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265" y="1904365"/>
            <a:ext cx="9624060" cy="4715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3763010"/>
            <a:ext cx="10963275" cy="294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5575" y="2440940"/>
            <a:ext cx="8876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过拟合：指的是模型的训练结果“太好了”，以至于在实际应用的过程中，会存在“死板”的情况，导致分类错误。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欠拟合：指的是模型的训练结果不理想。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8720" y="1170940"/>
            <a:ext cx="84601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剪枝就是给决策树瘦身，这一步想实现的目标就是，不需要太多的判断，同样可以得到不错的结果。之所以这么做，是为了防止“过拟合”（Overfitting）现象的发生。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9325" y="996950"/>
            <a:ext cx="23133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5400" spc="-5" dirty="0">
                <a:solidFill>
                  <a:srgbClr val="5B9BD4"/>
                </a:solidFill>
                <a:latin typeface="Droid Sans Fallback"/>
                <a:cs typeface="Droid Sans Fallback"/>
                <a:sym typeface="+mn-ea"/>
              </a:rPr>
              <a:t>剪枝</a:t>
            </a:r>
            <a:endParaRPr lang="zh-CN" altLang="en-US" sz="320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8695" y="1014730"/>
            <a:ext cx="10363200" cy="830580"/>
          </a:xfrm>
        </p:spPr>
        <p:txBody>
          <a:bodyPr wrap="square"/>
          <a:p>
            <a:r>
              <a:rPr lang="zh-CN" altLang="en-US">
                <a:sym typeface="+mn-ea"/>
              </a:rPr>
              <a:t>造成过拟合的原因：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489075" y="2240280"/>
            <a:ext cx="8534400" cy="1846580"/>
          </a:xfrm>
        </p:spPr>
        <p:txBody>
          <a:bodyPr/>
          <a:p>
            <a:r>
              <a:rPr lang="zh-CN" altLang="en-US"/>
              <a:t>一是因为训练集中样本量较小。如果决策树选择的属性过多，构造出来的决策树一定能够“完美”地把训练集中的样本分类，但是这样就会把训练集中一些数据的特点当成所有数据的特点，但这个特点不一定是全部数据的特点，这就使得这个决策树在真实的数据分类中出现错误，也就是模型的“泛化能力”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7470" y="4413885"/>
            <a:ext cx="9497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泛化能力：指的分类器是通过训练集抽象出来的分类能力，你也可以理解是举一反三的能力。如果我们太依赖于训练集的数据，那么得到的决策树容错率就会比较低，泛化能力差。因为训练集只是全部数据的抽样，并不能体现全部数据的特点。</a:t>
            </a:r>
            <a:endParaRPr lang="zh-CN" altLang="en-US" sz="2000"/>
          </a:p>
        </p:txBody>
      </p:sp>
      <p:sp>
        <p:nvSpPr>
          <p:cNvPr id="6" name="object 6"/>
          <p:cNvSpPr/>
          <p:nvPr/>
        </p:nvSpPr>
        <p:spPr>
          <a:xfrm>
            <a:off x="988568" y="450430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40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5" y="258940"/>
                </a:lnTo>
                <a:lnTo>
                  <a:pt x="14141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1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5200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0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9"/>
                </a:lnTo>
                <a:lnTo>
                  <a:pt x="221322" y="61340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6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8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418076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3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3"/>
                </a:lnTo>
                <a:lnTo>
                  <a:pt x="58343" y="258953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8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8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1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9"/>
                </a:lnTo>
                <a:lnTo>
                  <a:pt x="235077" y="18415"/>
                </a:lnTo>
                <a:lnTo>
                  <a:pt x="279224" y="18415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90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3"/>
                </a:lnTo>
                <a:lnTo>
                  <a:pt x="109815" y="258953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6"/>
                </a:lnTo>
                <a:lnTo>
                  <a:pt x="218732" y="59309"/>
                </a:lnTo>
                <a:lnTo>
                  <a:pt x="221322" y="61341"/>
                </a:lnTo>
                <a:lnTo>
                  <a:pt x="224155" y="63246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3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90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3"/>
                </a:lnTo>
                <a:lnTo>
                  <a:pt x="255270" y="87503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40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3"/>
                </a:lnTo>
                <a:lnTo>
                  <a:pt x="120434" y="182753"/>
                </a:lnTo>
                <a:lnTo>
                  <a:pt x="122440" y="182118"/>
                </a:lnTo>
                <a:lnTo>
                  <a:pt x="217881" y="87503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3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5"/>
                </a:moveTo>
                <a:lnTo>
                  <a:pt x="242315" y="18415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7"/>
                </a:lnTo>
                <a:lnTo>
                  <a:pt x="274387" y="52959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3"/>
                </a:lnTo>
                <a:lnTo>
                  <a:pt x="280490" y="87503"/>
                </a:lnTo>
                <a:lnTo>
                  <a:pt x="283718" y="83438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1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5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2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5358384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40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5" y="258940"/>
                </a:lnTo>
                <a:lnTo>
                  <a:pt x="14141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1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6367" y="1447672"/>
            <a:ext cx="946213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+mj-lt"/>
              </a:rPr>
              <a:t>决策树剪枝策略</a:t>
            </a:r>
            <a:endParaRPr sz="2400" b="1">
              <a:latin typeface="+mj-lt"/>
              <a:cs typeface="+mj-lt"/>
            </a:endParaRPr>
          </a:p>
          <a:p>
            <a:pPr>
              <a:lnSpc>
                <a:spcPct val="100000"/>
              </a:lnSpc>
            </a:pPr>
            <a:endParaRPr sz="2300" b="1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</a:pPr>
            <a:r>
              <a:rPr sz="2400" b="1" spc="-5" dirty="0">
                <a:latin typeface="+mj-lt"/>
                <a:cs typeface="+mj-lt"/>
              </a:rPr>
              <a:t>为什么要剪枝：决策树过拟合风险很大，理论上可以完全分得开数据</a:t>
            </a:r>
            <a:endParaRPr sz="2400" b="1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+mj-lt"/>
                <a:cs typeface="+mj-lt"/>
              </a:rPr>
              <a:t>（想象一下，如果树足够庞大，每个叶子节点不就一个数据了嘛）</a:t>
            </a:r>
            <a:endParaRPr sz="2400" b="1">
              <a:latin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b="1">
              <a:latin typeface="+mj-lt"/>
              <a:cs typeface="+mj-lt"/>
            </a:endParaRPr>
          </a:p>
          <a:p>
            <a:pPr marL="304800">
              <a:lnSpc>
                <a:spcPct val="100000"/>
              </a:lnSpc>
            </a:pPr>
            <a:r>
              <a:rPr sz="2400" b="1" dirty="0">
                <a:latin typeface="+mj-lt"/>
                <a:cs typeface="+mj-lt"/>
              </a:rPr>
              <a:t>剪枝策略：预剪枝，后剪枝</a:t>
            </a:r>
            <a:endParaRPr sz="2400" b="1">
              <a:latin typeface="+mj-lt"/>
              <a:cs typeface="+mj-lt"/>
            </a:endParaRPr>
          </a:p>
          <a:p>
            <a:pPr marL="304800" marR="2138680">
              <a:lnSpc>
                <a:spcPts val="7410"/>
              </a:lnSpc>
              <a:spcBef>
                <a:spcPts val="785"/>
              </a:spcBef>
            </a:pPr>
            <a:r>
              <a:rPr sz="2400" b="1" dirty="0">
                <a:latin typeface="+mj-lt"/>
                <a:cs typeface="+mj-lt"/>
              </a:rPr>
              <a:t>预剪枝：边建立决策树边进行剪枝的操作（更实用） </a:t>
            </a:r>
            <a:endParaRPr sz="2400" b="1" dirty="0">
              <a:latin typeface="+mj-lt"/>
              <a:cs typeface="+mj-lt"/>
            </a:endParaRPr>
          </a:p>
          <a:p>
            <a:pPr marL="304800" marR="2138680">
              <a:lnSpc>
                <a:spcPts val="7410"/>
              </a:lnSpc>
              <a:spcBef>
                <a:spcPts val="785"/>
              </a:spcBef>
            </a:pPr>
            <a:r>
              <a:rPr sz="2400" b="1" spc="-5" dirty="0">
                <a:latin typeface="+mj-lt"/>
                <a:cs typeface="+mj-lt"/>
              </a:rPr>
              <a:t>后剪枝：当建立完决策树后来进行剪枝操作</a:t>
            </a:r>
            <a:endParaRPr sz="2400" b="1">
              <a:latin typeface="+mj-lt"/>
              <a:cs typeface="+mj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57766" y="3505073"/>
            <a:ext cx="2468879" cy="302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039495"/>
            <a:ext cx="10363200" cy="830580"/>
          </a:xfrm>
        </p:spPr>
        <p:txBody>
          <a:bodyPr/>
          <a:p>
            <a:r>
              <a:rPr lang="zh-CN" altLang="en-US">
                <a:sym typeface="+mn-ea"/>
              </a:rPr>
              <a:t>剪枝的方法：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92555" y="2336165"/>
            <a:ext cx="101441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+mj-ea"/>
                <a:ea typeface="+mj-ea"/>
              </a:rPr>
              <a:t>预剪枝：在决策树构造时就进行剪枝。方法是，在构造的过程中对节点进行评估，如果对某个节点进行划分，在验证集中不能带来准确性的提升，那么对这个节点进行划分就没有意义，这时就会把当前节点作为叶节点，不对其进行划分。</a:t>
            </a:r>
            <a:endParaRPr lang="zh-CN" altLang="en-US" sz="2400">
              <a:latin typeface="+mj-ea"/>
              <a:ea typeface="+mj-ea"/>
            </a:endParaRPr>
          </a:p>
          <a:p>
            <a:endParaRPr lang="zh-CN" altLang="en-US" sz="2400">
              <a:latin typeface="+mj-ea"/>
              <a:ea typeface="+mj-ea"/>
            </a:endParaRPr>
          </a:p>
          <a:p>
            <a:r>
              <a:rPr lang="zh-CN" altLang="en-US" sz="2400">
                <a:latin typeface="+mj-ea"/>
                <a:ea typeface="+mj-ea"/>
              </a:rPr>
              <a:t>后剪枝：在生成决策树之后再进行剪枝。通常会从决策树的叶节点开始，逐层向上对每个节点进行评估。如果剪掉这个节点子树，与保留该节点子树在分类准确性上差别不大，或者剪掉该节点子树，能在验证集中带来准确性的提升，那么就可以把该节点子树进行剪枝。方法是：用这个节点子树的叶子节点来替代该节点，类标记为这个节点子树中最频繁的那个类。</a:t>
            </a:r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9693" y="4289044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4"/>
                </a:lnTo>
                <a:lnTo>
                  <a:pt x="39382" y="176402"/>
                </a:lnTo>
                <a:lnTo>
                  <a:pt x="38227" y="177799"/>
                </a:lnTo>
                <a:lnTo>
                  <a:pt x="37363" y="179831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40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4"/>
                </a:lnTo>
                <a:lnTo>
                  <a:pt x="90538" y="179577"/>
                </a:lnTo>
                <a:lnTo>
                  <a:pt x="89966" y="177799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4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5" y="258940"/>
                </a:lnTo>
                <a:lnTo>
                  <a:pt x="14141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1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49"/>
                </a:lnTo>
                <a:lnTo>
                  <a:pt x="249174" y="19811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5727" y="1422272"/>
            <a:ext cx="8852535" cy="215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树模型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决策树：从根节点开始一步步走到叶子节点（决策）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所有的数据最终都会落到叶子节点，既可以做分类也可以做回归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0114" y="3572764"/>
            <a:ext cx="8838821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170" y="-19558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1046988" y="23896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6988" y="39822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3362" y="1682622"/>
            <a:ext cx="4890135" cy="288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决策树剪枝策略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预剪枝：限制深度，叶子节点个数</a:t>
            </a:r>
            <a:endParaRPr sz="24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叶子节点样本数，信息增益量等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6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后剪枝：通过一定的衡量标准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9465" y="5382564"/>
            <a:ext cx="398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（叶子节点越多，损失越大）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3370" y="886840"/>
            <a:ext cx="6089903" cy="559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0027" y="4571238"/>
            <a:ext cx="2900287" cy="468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文本框 35"/>
          <p:cNvSpPr txBox="1"/>
          <p:nvPr/>
        </p:nvSpPr>
        <p:spPr>
          <a:xfrm>
            <a:off x="2928620" y="5977255"/>
            <a:ext cx="336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T</a:t>
            </a:r>
            <a:r>
              <a:rPr lang="zh-CN" altLang="en-US"/>
              <a:t>）</a:t>
            </a:r>
            <a:r>
              <a:rPr lang="en-US" altLang="zh-CN"/>
              <a:t>:</a:t>
            </a:r>
            <a:r>
              <a:rPr lang="zh-CN" altLang="en-US"/>
              <a:t>损失  样本个数</a:t>
            </a:r>
            <a:r>
              <a:rPr lang="en-US" altLang="zh-CN"/>
              <a:t>*</a:t>
            </a:r>
            <a:r>
              <a:rPr lang="en-US" altLang="zh-CN"/>
              <a:t> gini</a:t>
            </a:r>
            <a:r>
              <a:rPr lang="zh-CN" altLang="en-US"/>
              <a:t>系数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928620" y="6405880"/>
            <a:ext cx="328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T_=</a:t>
            </a:r>
            <a:r>
              <a:rPr lang="zh-CN"/>
              <a:t>叶子节点个数</a:t>
            </a:r>
            <a:endParaRPr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52880" y="1864995"/>
            <a:ext cx="931354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树以代表训练样本的单个结点（根节点）开始。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如果样本都在同一个类，则该结点成为叶子节点，并用该类标号。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否则，算法使用信息增益或者其他度量作为启发信息，选择能够最好地将样本分类的属性。该属性成为该结点的“测试”或“判定”属性。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对所有的属性都是分类的，即离散值。连续属性必须离散化。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对测试属性的每个已知的值，创建一个分枝，并据此划分样本。</a:t>
            </a:r>
            <a:endParaRPr lang="zh-CN" altLang="en-US" sz="2000">
              <a:latin typeface="+mj-lt"/>
              <a:cs typeface="+mj-lt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</a:rPr>
              <a:t>算法使用同样的过程，递归地形成每个划分上的样本判定树。一旦一个属性出现在一个结点上，就不必该结点的任何后代上考虑它。</a:t>
            </a:r>
            <a:endParaRPr lang="zh-CN" altLang="en-US" sz="2000">
              <a:latin typeface="+mj-lt"/>
              <a:cs typeface="+mj-lt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  <a:sym typeface="+mn-ea"/>
              </a:rPr>
              <a:t>递归划分步骤仅当下列条件之一成立停止：</a:t>
            </a:r>
            <a:endParaRPr lang="zh-CN" altLang="en-US" sz="2000">
              <a:latin typeface="+mj-lt"/>
              <a:cs typeface="+mj-lt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+mj-lt"/>
                <a:cs typeface="+mj-lt"/>
                <a:sym typeface="+mn-ea"/>
              </a:rPr>
              <a:t>   </a:t>
            </a:r>
            <a:r>
              <a:rPr lang="en-US" altLang="zh-CN" sz="2000">
                <a:latin typeface="+mj-lt"/>
                <a:cs typeface="+mj-lt"/>
                <a:sym typeface="+mn-ea"/>
              </a:rPr>
              <a:t>	</a:t>
            </a:r>
            <a:r>
              <a:rPr lang="zh-CN" altLang="en-US" sz="2000">
                <a:latin typeface="+mj-lt"/>
                <a:cs typeface="+mj-lt"/>
                <a:sym typeface="+mn-ea"/>
              </a:rPr>
              <a:t>(a) 给定结点的所有样本属于同一类。</a:t>
            </a:r>
            <a:endParaRPr lang="zh-CN" altLang="en-US" sz="2000">
              <a:latin typeface="+mj-lt"/>
              <a:cs typeface="+mj-lt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+mj-lt"/>
                <a:cs typeface="+mj-lt"/>
                <a:sym typeface="+mn-ea"/>
              </a:rPr>
              <a:t>	</a:t>
            </a:r>
            <a:r>
              <a:rPr lang="zh-CN" altLang="en-US" sz="2000">
                <a:latin typeface="+mj-lt"/>
                <a:cs typeface="+mj-lt"/>
                <a:sym typeface="+mn-ea"/>
              </a:rPr>
              <a:t>(b) 没有剩余属性可以用来进一步划分样本。</a:t>
            </a:r>
            <a:endParaRPr lang="zh-CN" altLang="en-US" sz="2000">
              <a:latin typeface="+mj-lt"/>
              <a:cs typeface="+mj-lt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lt"/>
                <a:cs typeface="+mj-lt"/>
                <a:sym typeface="+mn-ea"/>
              </a:rPr>
              <a:t>创建一个树叶（步骤12）</a:t>
            </a:r>
            <a:endParaRPr lang="zh-CN" altLang="en-US" sz="20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9490" y="1281430"/>
            <a:ext cx="22955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sym typeface="+mn-ea"/>
              </a:rPr>
              <a:t>算法回顾：</a:t>
            </a:r>
            <a:endParaRPr lang="zh-CN" altLang="en-US" sz="32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58597" y="41351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5B9BD4"/>
                </a:solidFill>
                <a:latin typeface="Droid Sans Fallback"/>
                <a:cs typeface="Droid Sans Fallback"/>
              </a:rPr>
              <a:t>决策树</a:t>
            </a:r>
            <a:endParaRPr sz="5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1160780"/>
            <a:ext cx="10363200" cy="1230630"/>
          </a:xfrm>
        </p:spPr>
        <p:txBody>
          <a:bodyPr wrap="square"/>
          <a:p>
            <a:r>
              <a:rPr lang="zh-CN" altLang="en-US" sz="4000">
                <a:sym typeface="+mn-ea"/>
              </a:rPr>
              <a:t>决策树的优缺点</a:t>
            </a:r>
            <a:br>
              <a:rPr lang="zh-CN" altLang="en-US" sz="4000"/>
            </a:br>
            <a:r>
              <a:rPr lang="zh-CN" altLang="en-US" sz="4000">
                <a:sym typeface="+mn-ea"/>
              </a:rPr>
              <a:t>优点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2011680" y="2306320"/>
            <a:ext cx="9039225" cy="3446780"/>
          </a:xfrm>
        </p:spPr>
        <p:txBody>
          <a:bodyPr wrap="square"/>
          <a:p>
            <a:r>
              <a:rPr lang="en-US" altLang="zh-CN" sz="2800">
                <a:latin typeface="+mj-lt"/>
                <a:cs typeface="+mj-lt"/>
              </a:rPr>
              <a:t>1. </a:t>
            </a:r>
            <a:r>
              <a:rPr lang="zh-CN" altLang="en-US" sz="2800">
                <a:latin typeface="+mj-lt"/>
                <a:cs typeface="+mj-lt"/>
              </a:rPr>
              <a:t>决策树易于理解和解释，可以可视化分析，容易提取出规则；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2. </a:t>
            </a:r>
            <a:r>
              <a:rPr lang="zh-CN" altLang="en-US" sz="2800">
                <a:latin typeface="+mj-lt"/>
                <a:cs typeface="+mj-lt"/>
              </a:rPr>
              <a:t>可以进行回归和分类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3. </a:t>
            </a:r>
            <a:r>
              <a:rPr lang="zh-CN" altLang="en-US" sz="2800">
                <a:latin typeface="+mj-lt"/>
                <a:cs typeface="+mj-lt"/>
              </a:rPr>
              <a:t>比较适合处理有缺失属性的样本；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4. </a:t>
            </a:r>
            <a:r>
              <a:rPr lang="zh-CN" altLang="en-US" sz="2800">
                <a:latin typeface="+mj-lt"/>
                <a:cs typeface="+mj-lt"/>
              </a:rPr>
              <a:t>能够处理不相关的特征；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5. </a:t>
            </a:r>
            <a:r>
              <a:rPr lang="zh-CN" altLang="en-US" sz="2800">
                <a:latin typeface="+mj-lt"/>
                <a:cs typeface="+mj-lt"/>
              </a:rPr>
              <a:t>测试数据集时，运行速度比较快；</a:t>
            </a:r>
            <a:endParaRPr lang="zh-CN" altLang="en-US" sz="2800">
              <a:latin typeface="+mj-lt"/>
              <a:cs typeface="+mj-lt"/>
            </a:endParaRPr>
          </a:p>
          <a:p>
            <a:r>
              <a:rPr lang="en-US" altLang="zh-CN" sz="2800">
                <a:latin typeface="+mj-lt"/>
                <a:cs typeface="+mj-lt"/>
              </a:rPr>
              <a:t>6. </a:t>
            </a:r>
            <a:r>
              <a:rPr lang="zh-CN" altLang="en-US" sz="2800">
                <a:latin typeface="+mj-lt"/>
                <a:cs typeface="+mj-lt"/>
              </a:rPr>
              <a:t>在相对短的时间内能够对大型数据源做出可行且效果良好的结果。</a:t>
            </a:r>
            <a:endParaRPr lang="zh-CN" altLang="en-US" sz="2800">
              <a:latin typeface="+mj-lt"/>
              <a:cs typeface="+mj-lt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3930" y="95123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endParaRPr lang="zh-CN" altLang="en-US"/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7115" y="1205230"/>
            <a:ext cx="10363200" cy="1384935"/>
          </a:xfrm>
        </p:spPr>
        <p:txBody>
          <a:bodyPr/>
          <a:p>
            <a:r>
              <a:rPr lang="zh-CN" altLang="en-US" sz="3600">
                <a:sym typeface="+mn-ea"/>
              </a:rPr>
              <a:t>缺点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555750" y="2164080"/>
            <a:ext cx="8534400" cy="1846580"/>
          </a:xfrm>
        </p:spPr>
        <p:txBody>
          <a:bodyPr wrap="square"/>
          <a:p>
            <a:r>
              <a:rPr lang="en-US" altLang="zh-CN">
                <a:latin typeface="+mn-lt"/>
                <a:cs typeface="+mn-lt"/>
              </a:rPr>
              <a:t>1. </a:t>
            </a:r>
            <a:r>
              <a:rPr lang="zh-CN" altLang="en-US">
                <a:latin typeface="+mn-lt"/>
                <a:cs typeface="+mn-lt"/>
              </a:rPr>
              <a:t>容易发生过拟合（随机森林可以很大程度上减少过拟合）；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2</a:t>
            </a:r>
            <a:r>
              <a:rPr lang="en-US" altLang="zh-CN">
                <a:latin typeface="+mn-lt"/>
                <a:cs typeface="+mn-lt"/>
                <a:sym typeface="+mn-ea"/>
              </a:rPr>
              <a:t>. </a:t>
            </a:r>
            <a:r>
              <a:rPr lang="en-US" altLang="zh-CN">
                <a:latin typeface="+mn-lt"/>
                <a:cs typeface="+mn-lt"/>
              </a:rPr>
              <a:t>容易忽</a:t>
            </a:r>
            <a:r>
              <a:rPr lang="zh-CN" altLang="en-US">
                <a:latin typeface="+mn-lt"/>
                <a:cs typeface="+mn-lt"/>
              </a:rPr>
              <a:t>略数据集中属性的相互关联；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3. </a:t>
            </a:r>
            <a:r>
              <a:rPr lang="zh-CN" altLang="en-US">
                <a:latin typeface="+mn-lt"/>
                <a:cs typeface="+mn-lt"/>
              </a:rPr>
              <a:t>类别较多时错误增加较快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4. </a:t>
            </a:r>
            <a:r>
              <a:rPr lang="zh-CN" altLang="en-US">
                <a:latin typeface="+mn-lt"/>
                <a:cs typeface="+mn-lt"/>
              </a:rPr>
              <a:t>ID3算法计算信息增益时结果偏向数值比较多的特征</a:t>
            </a:r>
            <a:endParaRPr lang="zh-CN" altLang="en-US">
              <a:latin typeface="+mn-lt"/>
              <a:cs typeface="+mn-lt"/>
            </a:endParaRPr>
          </a:p>
          <a:p>
            <a:r>
              <a:rPr lang="en-US" altLang="zh-CN">
                <a:latin typeface="+mn-lt"/>
                <a:cs typeface="+mn-lt"/>
              </a:rPr>
              <a:t>5. </a:t>
            </a:r>
            <a:r>
              <a:rPr lang="zh-CN" altLang="en-US">
                <a:latin typeface="+mn-lt"/>
                <a:cs typeface="+mn-lt"/>
              </a:rPr>
              <a:t>可规模性一般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5710428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9"/>
                </a:lnTo>
                <a:lnTo>
                  <a:pt x="292" y="285699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58343" y="258940"/>
                </a:lnTo>
                <a:lnTo>
                  <a:pt x="56629" y="254635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8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86"/>
                </a:lnTo>
                <a:lnTo>
                  <a:pt x="67830" y="173786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5"/>
                </a:lnTo>
                <a:lnTo>
                  <a:pt x="242154" y="55245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5"/>
                </a:lnTo>
                <a:lnTo>
                  <a:pt x="279231" y="18415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8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98"/>
                </a:lnTo>
                <a:lnTo>
                  <a:pt x="116700" y="204851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5"/>
                </a:moveTo>
                <a:lnTo>
                  <a:pt x="202069" y="55245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1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8"/>
                </a:lnTo>
                <a:lnTo>
                  <a:pt x="242154" y="55245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86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1" y="18415"/>
                </a:moveTo>
                <a:lnTo>
                  <a:pt x="242315" y="18415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5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5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6"/>
                </a:lnTo>
                <a:lnTo>
                  <a:pt x="280289" y="19570"/>
                </a:lnTo>
                <a:lnTo>
                  <a:pt x="279231" y="18415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11904" y="3031827"/>
            <a:ext cx="2489610" cy="67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6987" y="758062"/>
            <a:ext cx="10977880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lang="zh-CN" sz="3200" spc="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集成学习</a:t>
            </a:r>
            <a:endParaRPr lang="zh-CN" sz="3200" spc="6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目的：让机器学习效果更好，单个不行，群殴走起 </a:t>
            </a:r>
            <a:endParaRPr sz="2400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sz="2400" spc="1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Bagging：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训练多个分类器取平均 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 marR="3271520">
              <a:lnSpc>
                <a:spcPct val="234000"/>
              </a:lnSpc>
              <a:spcBef>
                <a:spcPts val="380"/>
              </a:spcBef>
            </a:pPr>
            <a:r>
              <a:rPr sz="2400" spc="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400" spc="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sz="2400" spc="9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</a:t>
            </a:r>
            <a:r>
              <a:rPr sz="2400" spc="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2400" spc="1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</a:t>
            </a:r>
            <a:r>
              <a:rPr sz="2400" spc="14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：从弱学习器开始加强，通过加权来进行训练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002145">
              <a:lnSpc>
                <a:spcPct val="100000"/>
              </a:lnSpc>
            </a:pP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（加入一棵树，要比原来强）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</a:pPr>
            <a:r>
              <a:rPr sz="2400" spc="8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Stacking：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聚合多个分类或回归模型（可以分阶段来做）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2306" y="4584510"/>
            <a:ext cx="6552828" cy="76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07836" y="2631566"/>
            <a:ext cx="6121908" cy="413308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23896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8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3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57477" y="1718182"/>
            <a:ext cx="9505315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Bagging模型</a:t>
            </a:r>
            <a:endParaRPr sz="24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全称： bootstrap aggregation（说白了就是并行训练一堆分类器）</a:t>
            </a:r>
            <a:endParaRPr sz="24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5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最典型的代表就是随机森林</a:t>
            </a:r>
            <a:endParaRPr sz="2400" b="1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 marR="4315460">
              <a:lnSpc>
                <a:spcPts val="7210"/>
              </a:lnSpc>
              <a:spcBef>
                <a:spcPts val="480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随机：数据采样随机，特征选择随机</a:t>
            </a:r>
            <a:endParaRPr sz="2400" b="1" dirty="0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  <a:p>
            <a:pPr marL="304800" marR="4315460">
              <a:lnSpc>
                <a:spcPts val="7210"/>
              </a:lnSpc>
              <a:spcBef>
                <a:spcPts val="480"/>
              </a:spcBef>
            </a:pPr>
            <a:r>
              <a:rPr sz="2400" b="1" dirty="0">
                <a:solidFill>
                  <a:schemeClr val="tx1"/>
                </a:solidFill>
                <a:uFillTx/>
                <a:latin typeface="+mn-ea"/>
                <a:cs typeface="宋体" panose="02010600030101010101" pitchFamily="2" charset="-122"/>
              </a:rPr>
              <a:t>森林：很多个决策树并行放在一起</a:t>
            </a:r>
            <a:endParaRPr sz="2400" b="1" dirty="0">
              <a:solidFill>
                <a:schemeClr val="tx1"/>
              </a:solidFill>
              <a:uFillTx/>
              <a:latin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6987" y="1405127"/>
            <a:ext cx="214693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随机森林</a:t>
            </a:r>
            <a:r>
              <a:rPr lang="zh-CN" sz="2400" dirty="0">
                <a:latin typeface="UKIJ CJK"/>
                <a:cs typeface="UKIJ CJK"/>
              </a:rPr>
              <a:t>：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endParaRPr sz="2400" spc="-5" dirty="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构造树模型：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66927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9"/>
                </a:lnTo>
                <a:lnTo>
                  <a:pt x="292" y="285699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58343" y="258940"/>
                </a:lnTo>
                <a:lnTo>
                  <a:pt x="56629" y="254635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8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5"/>
                </a:lnTo>
                <a:lnTo>
                  <a:pt x="242154" y="55245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5"/>
                </a:lnTo>
                <a:lnTo>
                  <a:pt x="279239" y="18415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8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1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5"/>
                </a:moveTo>
                <a:lnTo>
                  <a:pt x="202069" y="55245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1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8"/>
                </a:lnTo>
                <a:lnTo>
                  <a:pt x="242154" y="55245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5"/>
                </a:moveTo>
                <a:lnTo>
                  <a:pt x="242315" y="18415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5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5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6"/>
                </a:lnTo>
                <a:lnTo>
                  <a:pt x="280289" y="19558"/>
                </a:lnTo>
                <a:lnTo>
                  <a:pt x="279239" y="18415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605983"/>
            <a:ext cx="977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由于二重随机性，使得每个树基本上都不会一样，最终的结果也会不一样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4403" y="2553804"/>
            <a:ext cx="7993998" cy="283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文本框 7"/>
          <p:cNvSpPr txBox="1"/>
          <p:nvPr/>
        </p:nvSpPr>
        <p:spPr>
          <a:xfrm>
            <a:off x="2479040" y="1316990"/>
            <a:ext cx="92221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随机森林背后的思想是，每棵树的预测可能都相对较好，但可能对部分数据过拟合。如果构造很多树，并且每棵树的预测都很好，但都以不同的方式过拟合，那么我们可以对这些树的结果取平均值来降低过拟合。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47445"/>
            <a:ext cx="4110990" cy="553720"/>
          </a:xfrm>
        </p:spPr>
        <p:txBody>
          <a:bodyPr wrap="square"/>
          <a:p>
            <a:r>
              <a:rPr sz="3600" spc="-5" dirty="0">
                <a:latin typeface="UKIJ CJK"/>
                <a:cs typeface="UKIJ CJK"/>
                <a:sym typeface="+mn-ea"/>
              </a:rPr>
              <a:t>二重随机性</a:t>
            </a:r>
            <a:endParaRPr lang="zh-CN" altLang="en-US" sz="3600" spc="-5" dirty="0">
              <a:latin typeface="UKIJ CJK"/>
              <a:cs typeface="UKIJ CJK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0340" y="2049145"/>
            <a:ext cx="3039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n_samples自助采样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3365" y="1819275"/>
            <a:ext cx="765238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想要构造一棵树，首先要对数据进行自助采样。也就是说，从 n_samples 个数据点中有放回地（即同一样本可以被多次抽取）重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复随机抽取一个样本，共抽取 n_samples 次，从而使每次抽取的数据集都不同。这样会创建一个与原数据集大小相同的数据集，但有些数据点会缺失，有些会重复。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0340" y="399097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max_features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object 5"/>
          <p:cNvSpPr/>
          <p:nvPr/>
        </p:nvSpPr>
        <p:spPr>
          <a:xfrm>
            <a:off x="914273" y="4158868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12" name="文本框 11"/>
          <p:cNvSpPr txBox="1"/>
          <p:nvPr/>
        </p:nvSpPr>
        <p:spPr>
          <a:xfrm>
            <a:off x="3523615" y="4158615"/>
            <a:ext cx="77882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在每个结点处，算法随机选择特征的一个子集，并对其中一个特征寻找最佳测试，而不是对每个结点都寻找最佳测试。选择的特征个数由 max_features 参数来控制。每个结点中特征子集的选择是相互独立的，这样树的每个结点可以使用特征的不同子集来做出决策。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3"/>
          <p:cNvSpPr txBox="1">
            <a:spLocks noGrp="1"/>
          </p:cNvSpPr>
          <p:nvPr/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727" y="1422272"/>
            <a:ext cx="184848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</a:t>
            </a:r>
            <a:r>
              <a:rPr sz="2400" spc="1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400" spc="1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gin</a:t>
            </a:r>
            <a:r>
              <a:rPr sz="2400" spc="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10795" algn="ctr">
              <a:lnSpc>
                <a:spcPct val="100000"/>
              </a:lnSpc>
            </a:pP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树模型：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754623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692546"/>
            <a:ext cx="977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之所以要进行随机，是要保证泛化能力，如果树都一样，那就没意义了！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8927" y="2368015"/>
            <a:ext cx="3602459" cy="3007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42404" y="2348483"/>
            <a:ext cx="3581400" cy="3006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5855" y="1522730"/>
            <a:ext cx="1101979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随机森林优势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它能够处理很高维度</a:t>
            </a:r>
            <a:r>
              <a:rPr sz="2400" spc="3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（feature</a:t>
            </a:r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很多）</a:t>
            </a:r>
            <a:r>
              <a:rPr sz="2400" spc="-5" dirty="0">
                <a:latin typeface="UKIJ CJK"/>
                <a:cs typeface="UKIJ CJK"/>
              </a:rPr>
              <a:t>的数据，并且不用做特征选择不需要反复调节参数就可以给出很好的结果，也不需要对数据进</a:t>
            </a:r>
            <a:r>
              <a:rPr sz="2400">
                <a:latin typeface="UKIJ CJK"/>
                <a:cs typeface="UKIJ CJK"/>
              </a:rPr>
              <a:t>行缩放。</a:t>
            </a:r>
            <a:endParaRPr sz="2400">
              <a:latin typeface="UKIJ CJK"/>
              <a:cs typeface="UKIJ CJK"/>
            </a:endParaRPr>
          </a:p>
          <a:p>
            <a:pPr marL="304800" marR="2748280">
              <a:lnSpc>
                <a:spcPct val="234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在训练完后，它能够给出哪</a:t>
            </a:r>
            <a:r>
              <a:rPr sz="2400" spc="5" dirty="0">
                <a:latin typeface="UKIJ CJK"/>
                <a:cs typeface="UKIJ CJK"/>
              </a:rPr>
              <a:t>些</a:t>
            </a:r>
            <a:r>
              <a:rPr sz="2400" spc="4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sz="2400" spc="6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2400" spc="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400" spc="5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sz="2400" spc="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sz="2400" spc="-4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sz="2400" spc="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sz="2400" dirty="0">
                <a:latin typeface="UKIJ CJK"/>
                <a:cs typeface="UKIJ CJK"/>
              </a:rPr>
              <a:t>较重要 </a:t>
            </a:r>
            <a:endParaRPr sz="2400" dirty="0">
              <a:latin typeface="UKIJ CJK"/>
              <a:cs typeface="UKIJ CJK"/>
            </a:endParaRPr>
          </a:p>
          <a:p>
            <a:pPr marL="304800" marR="2748280">
              <a:lnSpc>
                <a:spcPct val="234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容易做成并行化法，速度比较快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可以进行可视化展示，便于分析</a:t>
            </a:r>
            <a:r>
              <a:rPr lang="zh-CN" sz="2400" spc="-5" dirty="0">
                <a:latin typeface="UKIJ CJK"/>
                <a:cs typeface="UKIJ CJK"/>
              </a:rPr>
              <a:t>，但往往深度较深，不如树可视化效果好</a:t>
            </a:r>
            <a:endParaRPr lang="en-US" altLang="zh-CN" sz="2400" spc="-5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2416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7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7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7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93" y="63245"/>
                </a:lnTo>
                <a:lnTo>
                  <a:pt x="226783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226783" y="115950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7162" y="1622932"/>
            <a:ext cx="4280535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树的组成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根节点：第一个选择点</a:t>
            </a:r>
            <a:endParaRPr sz="2400">
              <a:latin typeface="UKIJ CJK"/>
              <a:cs typeface="UKIJ CJK"/>
            </a:endParaRPr>
          </a:p>
          <a:p>
            <a:pPr marL="300355" marR="5080" indent="4445">
              <a:lnSpc>
                <a:spcPct val="234000"/>
              </a:lnSpc>
              <a:spcBef>
                <a:spcPts val="5"/>
              </a:spcBef>
            </a:pPr>
            <a:r>
              <a:rPr lang="zh-CN" sz="2400" dirty="0">
                <a:latin typeface="UKIJ CJK"/>
                <a:cs typeface="UKIJ CJK"/>
              </a:rPr>
              <a:t>内部</a:t>
            </a:r>
            <a:r>
              <a:rPr sz="2400" dirty="0">
                <a:latin typeface="UKIJ CJK"/>
                <a:cs typeface="UKIJ CJK"/>
              </a:rPr>
              <a:t>节点与分支：中间过程 叶子节点：最终的决策结果</a:t>
            </a:r>
            <a:endParaRPr sz="2400">
              <a:latin typeface="UKIJ CJK"/>
              <a:cs typeface="UKIJ CJK"/>
            </a:endParaRPr>
          </a:p>
        </p:txBody>
      </p:sp>
      <p:pic>
        <p:nvPicPr>
          <p:cNvPr id="9" name="图片 8" descr="c2cec3fdfc0392456a6ac4258694a4c27d1e2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45" y="1365885"/>
            <a:ext cx="5852160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727" y="1422272"/>
            <a:ext cx="192278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Bagging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4800">
              <a:lnSpc>
                <a:spcPct val="100000"/>
              </a:lnSpc>
            </a:pPr>
            <a:r>
              <a:rPr sz="2400" spc="17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KNN</a:t>
            </a:r>
            <a:r>
              <a:rPr sz="2400" spc="-5" dirty="0">
                <a:latin typeface="UKIJ CJK"/>
                <a:cs typeface="UKIJ CJK"/>
              </a:rPr>
              <a:t>模型：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754623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8"/>
                </a:lnTo>
                <a:lnTo>
                  <a:pt x="292" y="28569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58343" y="258940"/>
                </a:lnTo>
                <a:lnTo>
                  <a:pt x="56629" y="254634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7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74"/>
                </a:lnTo>
                <a:lnTo>
                  <a:pt x="67830" y="173774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4"/>
                </a:lnTo>
                <a:lnTo>
                  <a:pt x="242154" y="55244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4"/>
                </a:lnTo>
                <a:lnTo>
                  <a:pt x="279239" y="18414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7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86"/>
                </a:lnTo>
                <a:lnTo>
                  <a:pt x="116700" y="204850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4"/>
                </a:moveTo>
                <a:lnTo>
                  <a:pt x="202069" y="55244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0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7"/>
                </a:lnTo>
                <a:lnTo>
                  <a:pt x="242154" y="55244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74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4"/>
                </a:moveTo>
                <a:lnTo>
                  <a:pt x="242315" y="18414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4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4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39" y="18414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692546"/>
            <a:ext cx="71170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KN</a:t>
            </a:r>
            <a:r>
              <a:rPr sz="2400" spc="19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</a:t>
            </a:r>
            <a:r>
              <a:rPr sz="2400" dirty="0">
                <a:latin typeface="UKIJ CJK"/>
                <a:cs typeface="UKIJ CJK"/>
              </a:rPr>
              <a:t>不太适合，因为很难去随机让泛化能力变强！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2488" y="2389632"/>
            <a:ext cx="3343655" cy="2818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56931" y="2417064"/>
            <a:ext cx="3276220" cy="2810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90" y="1198245"/>
            <a:ext cx="27520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</a:t>
            </a:r>
            <a:r>
              <a:rPr sz="3200" spc="11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3200" spc="155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gin</a:t>
            </a:r>
            <a:r>
              <a:rPr sz="3200" spc="17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046988" y="59329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63"/>
                </a:lnTo>
                <a:lnTo>
                  <a:pt x="39382" y="176364"/>
                </a:lnTo>
                <a:lnTo>
                  <a:pt x="571" y="280238"/>
                </a:lnTo>
                <a:lnTo>
                  <a:pt x="0" y="282829"/>
                </a:lnTo>
                <a:lnTo>
                  <a:pt x="292" y="285699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58343" y="258940"/>
                </a:lnTo>
                <a:lnTo>
                  <a:pt x="56629" y="254635"/>
                </a:lnTo>
                <a:lnTo>
                  <a:pt x="43116" y="239090"/>
                </a:lnTo>
                <a:lnTo>
                  <a:pt x="39954" y="236791"/>
                </a:lnTo>
                <a:lnTo>
                  <a:pt x="36499" y="235064"/>
                </a:lnTo>
                <a:lnTo>
                  <a:pt x="52031" y="192189"/>
                </a:lnTo>
                <a:lnTo>
                  <a:pt x="91401" y="192189"/>
                </a:lnTo>
                <a:lnTo>
                  <a:pt x="91307" y="182118"/>
                </a:lnTo>
                <a:lnTo>
                  <a:pt x="91122" y="180975"/>
                </a:lnTo>
                <a:lnTo>
                  <a:pt x="90538" y="179539"/>
                </a:lnTo>
                <a:lnTo>
                  <a:pt x="89966" y="177812"/>
                </a:lnTo>
                <a:lnTo>
                  <a:pt x="87668" y="175501"/>
                </a:lnTo>
                <a:lnTo>
                  <a:pt x="85940" y="174358"/>
                </a:lnTo>
                <a:lnTo>
                  <a:pt x="84213" y="173786"/>
                </a:lnTo>
                <a:lnTo>
                  <a:pt x="67830" y="173786"/>
                </a:lnTo>
                <a:lnTo>
                  <a:pt x="176771" y="65595"/>
                </a:lnTo>
                <a:lnTo>
                  <a:pt x="177063" y="65595"/>
                </a:lnTo>
                <a:lnTo>
                  <a:pt x="179362" y="63296"/>
                </a:lnTo>
                <a:lnTo>
                  <a:pt x="185102" y="59270"/>
                </a:lnTo>
                <a:lnTo>
                  <a:pt x="191427" y="56972"/>
                </a:lnTo>
                <a:lnTo>
                  <a:pt x="194881" y="55816"/>
                </a:lnTo>
                <a:lnTo>
                  <a:pt x="198323" y="55524"/>
                </a:lnTo>
                <a:lnTo>
                  <a:pt x="202069" y="55245"/>
                </a:lnTo>
                <a:lnTo>
                  <a:pt x="242154" y="55245"/>
                </a:lnTo>
                <a:lnTo>
                  <a:pt x="240030" y="52933"/>
                </a:lnTo>
                <a:lnTo>
                  <a:pt x="205231" y="37109"/>
                </a:lnTo>
                <a:lnTo>
                  <a:pt x="213563" y="28765"/>
                </a:lnTo>
                <a:lnTo>
                  <a:pt x="235077" y="18415"/>
                </a:lnTo>
                <a:lnTo>
                  <a:pt x="279239" y="18415"/>
                </a:lnTo>
                <a:lnTo>
                  <a:pt x="276859" y="15824"/>
                </a:lnTo>
                <a:lnTo>
                  <a:pt x="249555" y="863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89"/>
                </a:moveTo>
                <a:lnTo>
                  <a:pt x="73012" y="192189"/>
                </a:lnTo>
                <a:lnTo>
                  <a:pt x="73012" y="210324"/>
                </a:lnTo>
                <a:lnTo>
                  <a:pt x="73291" y="212051"/>
                </a:lnTo>
                <a:lnTo>
                  <a:pt x="73875" y="214058"/>
                </a:lnTo>
                <a:lnTo>
                  <a:pt x="75018" y="215493"/>
                </a:lnTo>
                <a:lnTo>
                  <a:pt x="75882" y="216649"/>
                </a:lnTo>
                <a:lnTo>
                  <a:pt x="77317" y="218084"/>
                </a:lnTo>
                <a:lnTo>
                  <a:pt x="78752" y="218948"/>
                </a:lnTo>
                <a:lnTo>
                  <a:pt x="82207" y="219532"/>
                </a:lnTo>
                <a:lnTo>
                  <a:pt x="98298" y="219532"/>
                </a:lnTo>
                <a:lnTo>
                  <a:pt x="92557" y="248589"/>
                </a:lnTo>
                <a:lnTo>
                  <a:pt x="58343" y="258940"/>
                </a:lnTo>
                <a:lnTo>
                  <a:pt x="109814" y="258940"/>
                </a:lnTo>
                <a:lnTo>
                  <a:pt x="141441" y="227291"/>
                </a:lnTo>
                <a:lnTo>
                  <a:pt x="115544" y="227291"/>
                </a:lnTo>
                <a:lnTo>
                  <a:pt x="118706" y="212331"/>
                </a:lnTo>
                <a:lnTo>
                  <a:pt x="118999" y="210324"/>
                </a:lnTo>
                <a:lnTo>
                  <a:pt x="118706" y="208013"/>
                </a:lnTo>
                <a:lnTo>
                  <a:pt x="118135" y="206298"/>
                </a:lnTo>
                <a:lnTo>
                  <a:pt x="116700" y="204851"/>
                </a:lnTo>
                <a:lnTo>
                  <a:pt x="115265" y="203123"/>
                </a:lnTo>
                <a:lnTo>
                  <a:pt x="113830" y="202260"/>
                </a:lnTo>
                <a:lnTo>
                  <a:pt x="111810" y="201396"/>
                </a:lnTo>
                <a:lnTo>
                  <a:pt x="91401" y="201396"/>
                </a:lnTo>
                <a:lnTo>
                  <a:pt x="91401" y="192189"/>
                </a:lnTo>
                <a:close/>
              </a:path>
              <a:path w="292734" h="292735">
                <a:moveTo>
                  <a:pt x="242154" y="55245"/>
                </a:moveTo>
                <a:lnTo>
                  <a:pt x="202069" y="55245"/>
                </a:lnTo>
                <a:lnTo>
                  <a:pt x="208673" y="55816"/>
                </a:lnTo>
                <a:lnTo>
                  <a:pt x="215569" y="58115"/>
                </a:lnTo>
                <a:lnTo>
                  <a:pt x="218732" y="59270"/>
                </a:lnTo>
                <a:lnTo>
                  <a:pt x="221322" y="61277"/>
                </a:lnTo>
                <a:lnTo>
                  <a:pt x="224155" y="63296"/>
                </a:lnTo>
                <a:lnTo>
                  <a:pt x="226822" y="65887"/>
                </a:lnTo>
                <a:lnTo>
                  <a:pt x="229362" y="68186"/>
                </a:lnTo>
                <a:lnTo>
                  <a:pt x="231140" y="71069"/>
                </a:lnTo>
                <a:lnTo>
                  <a:pt x="233172" y="74231"/>
                </a:lnTo>
                <a:lnTo>
                  <a:pt x="234569" y="77393"/>
                </a:lnTo>
                <a:lnTo>
                  <a:pt x="235965" y="80276"/>
                </a:lnTo>
                <a:lnTo>
                  <a:pt x="236639" y="84010"/>
                </a:lnTo>
                <a:lnTo>
                  <a:pt x="237109" y="87464"/>
                </a:lnTo>
                <a:lnTo>
                  <a:pt x="237362" y="90919"/>
                </a:lnTo>
                <a:lnTo>
                  <a:pt x="237109" y="94373"/>
                </a:lnTo>
                <a:lnTo>
                  <a:pt x="231140" y="110477"/>
                </a:lnTo>
                <a:lnTo>
                  <a:pt x="229362" y="113360"/>
                </a:lnTo>
                <a:lnTo>
                  <a:pt x="226822" y="115951"/>
                </a:lnTo>
                <a:lnTo>
                  <a:pt x="115544" y="227291"/>
                </a:lnTo>
                <a:lnTo>
                  <a:pt x="141441" y="227291"/>
                </a:lnTo>
                <a:lnTo>
                  <a:pt x="276859" y="91782"/>
                </a:lnTo>
                <a:lnTo>
                  <a:pt x="280520" y="87464"/>
                </a:lnTo>
                <a:lnTo>
                  <a:pt x="255270" y="87464"/>
                </a:lnTo>
                <a:lnTo>
                  <a:pt x="255076" y="83731"/>
                </a:lnTo>
                <a:lnTo>
                  <a:pt x="243205" y="56388"/>
                </a:lnTo>
                <a:lnTo>
                  <a:pt x="242154" y="55245"/>
                </a:lnTo>
                <a:close/>
              </a:path>
              <a:path w="292734" h="292735">
                <a:moveTo>
                  <a:pt x="212128" y="73367"/>
                </a:moveTo>
                <a:lnTo>
                  <a:pt x="208394" y="73367"/>
                </a:lnTo>
                <a:lnTo>
                  <a:pt x="206946" y="73939"/>
                </a:lnTo>
                <a:lnTo>
                  <a:pt x="112382" y="167449"/>
                </a:lnTo>
                <a:lnTo>
                  <a:pt x="109804" y="173786"/>
                </a:lnTo>
                <a:lnTo>
                  <a:pt x="110375" y="177228"/>
                </a:lnTo>
                <a:lnTo>
                  <a:pt x="111239" y="178676"/>
                </a:lnTo>
                <a:lnTo>
                  <a:pt x="112382" y="180403"/>
                </a:lnTo>
                <a:lnTo>
                  <a:pt x="113830" y="181546"/>
                </a:lnTo>
                <a:lnTo>
                  <a:pt x="117271" y="182702"/>
                </a:lnTo>
                <a:lnTo>
                  <a:pt x="120434" y="182702"/>
                </a:lnTo>
                <a:lnTo>
                  <a:pt x="217881" y="87464"/>
                </a:lnTo>
                <a:lnTo>
                  <a:pt x="219595" y="82283"/>
                </a:lnTo>
                <a:lnTo>
                  <a:pt x="219024" y="78828"/>
                </a:lnTo>
                <a:lnTo>
                  <a:pt x="217881" y="77393"/>
                </a:lnTo>
                <a:lnTo>
                  <a:pt x="216725" y="75666"/>
                </a:lnTo>
                <a:lnTo>
                  <a:pt x="215290" y="74803"/>
                </a:lnTo>
                <a:lnTo>
                  <a:pt x="213563" y="73939"/>
                </a:lnTo>
                <a:lnTo>
                  <a:pt x="212128" y="73367"/>
                </a:lnTo>
                <a:close/>
              </a:path>
              <a:path w="292734" h="292735">
                <a:moveTo>
                  <a:pt x="279239" y="18415"/>
                </a:moveTo>
                <a:lnTo>
                  <a:pt x="242315" y="18415"/>
                </a:lnTo>
                <a:lnTo>
                  <a:pt x="245745" y="18986"/>
                </a:lnTo>
                <a:lnTo>
                  <a:pt x="249174" y="19850"/>
                </a:lnTo>
                <a:lnTo>
                  <a:pt x="273303" y="46609"/>
                </a:lnTo>
                <a:lnTo>
                  <a:pt x="274193" y="50063"/>
                </a:lnTo>
                <a:lnTo>
                  <a:pt x="274388" y="52933"/>
                </a:lnTo>
                <a:lnTo>
                  <a:pt x="274340" y="55245"/>
                </a:lnTo>
                <a:lnTo>
                  <a:pt x="274193" y="57251"/>
                </a:lnTo>
                <a:lnTo>
                  <a:pt x="273303" y="60706"/>
                </a:lnTo>
                <a:lnTo>
                  <a:pt x="272796" y="63868"/>
                </a:lnTo>
                <a:lnTo>
                  <a:pt x="255270" y="87464"/>
                </a:lnTo>
                <a:lnTo>
                  <a:pt x="280520" y="87464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23"/>
                </a:lnTo>
                <a:lnTo>
                  <a:pt x="291719" y="64160"/>
                </a:lnTo>
                <a:lnTo>
                  <a:pt x="292318" y="59270"/>
                </a:lnTo>
                <a:lnTo>
                  <a:pt x="292537" y="55245"/>
                </a:lnTo>
                <a:lnTo>
                  <a:pt x="292565" y="52933"/>
                </a:lnTo>
                <a:lnTo>
                  <a:pt x="292353" y="48628"/>
                </a:lnTo>
                <a:lnTo>
                  <a:pt x="291719" y="43154"/>
                </a:lnTo>
                <a:lnTo>
                  <a:pt x="289980" y="37693"/>
                </a:lnTo>
                <a:lnTo>
                  <a:pt x="288544" y="33083"/>
                </a:lnTo>
                <a:lnTo>
                  <a:pt x="286003" y="28486"/>
                </a:lnTo>
                <a:lnTo>
                  <a:pt x="283718" y="23876"/>
                </a:lnTo>
                <a:lnTo>
                  <a:pt x="280289" y="19558"/>
                </a:lnTo>
                <a:lnTo>
                  <a:pt x="279239" y="18415"/>
                </a:lnTo>
                <a:close/>
              </a:path>
              <a:path w="292734" h="292735">
                <a:moveTo>
                  <a:pt x="177063" y="65595"/>
                </a:moveTo>
                <a:lnTo>
                  <a:pt x="176771" y="65595"/>
                </a:lnTo>
                <a:lnTo>
                  <a:pt x="176771" y="65887"/>
                </a:lnTo>
                <a:lnTo>
                  <a:pt x="177063" y="655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18336" y="5870854"/>
            <a:ext cx="1038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理论上越多的树效果会越好，但实际上基本超过一定数量就差不多上下浮动了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8995" y="1317625"/>
            <a:ext cx="6261100" cy="3976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文本框 7"/>
          <p:cNvSpPr txBox="1"/>
          <p:nvPr/>
        </p:nvSpPr>
        <p:spPr>
          <a:xfrm>
            <a:off x="1418590" y="216027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梯度提升回归树（梯度提升机）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9330" y="989965"/>
            <a:ext cx="3687445" cy="676910"/>
          </a:xfrm>
        </p:spPr>
        <p:txBody>
          <a:bodyPr wrap="square"/>
          <a:p>
            <a:r>
              <a:rPr lang="zh-CN" altLang="en-US" sz="4400"/>
              <a:t>方法思想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464310" y="1722120"/>
            <a:ext cx="9843135" cy="2215515"/>
          </a:xfrm>
        </p:spPr>
        <p:txBody>
          <a:bodyPr wrap="square"/>
          <a:p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梯度提升回归树是另一种集成方法，通过</a:t>
            </a:r>
            <a:r>
              <a:rPr lang="zh-CN" altLang="en-US" b="1">
                <a:latin typeface="+mj-ea"/>
                <a:ea typeface="+mj-ea"/>
                <a:cs typeface="+mj-ea"/>
                <a:sym typeface="+mn-ea"/>
              </a:rPr>
              <a:t>合并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多个决策树来构建一个更为强大的模型。虽然名字中含有“回归”，但这个模型</a:t>
            </a:r>
            <a:r>
              <a:rPr lang="zh-CN" altLang="en-US" b="1">
                <a:latin typeface="+mj-ea"/>
                <a:ea typeface="+mj-ea"/>
                <a:cs typeface="+mj-ea"/>
                <a:sym typeface="+mn-ea"/>
              </a:rPr>
              <a:t>既可以用于回归也可以用于分类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。与随机森林方法不同，梯度提升采用连续的方式构造树，每棵树都试图纠正前一棵树的错误。默认情况下，梯度提升回归树中没有随机化，而是用到了强预剪枝。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5570" y="3778885"/>
            <a:ext cx="101263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梯度提升背后的主要思想是合并许多简单的模型（在这个语境中叫作弱学习器）。每棵树只能对部分数据做出好的预测，因此，添加的树越来越多，可以不断迭代提高性能。</a:t>
            </a:r>
            <a:endParaRPr lang="zh-CN" altLang="en-US" sz="2400"/>
          </a:p>
        </p:txBody>
      </p:sp>
      <p:sp>
        <p:nvSpPr>
          <p:cNvPr id="5" name="object 5"/>
          <p:cNvSpPr/>
          <p:nvPr/>
        </p:nvSpPr>
        <p:spPr>
          <a:xfrm>
            <a:off x="872998" y="540384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6" name="文本框 5"/>
          <p:cNvSpPr txBox="1"/>
          <p:nvPr/>
        </p:nvSpPr>
        <p:spPr>
          <a:xfrm>
            <a:off x="1385570" y="5116195"/>
            <a:ext cx="104381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梯度提升的另一个重要参数是 learning_rate（学习率），用于控制每棵树纠正前一棵树的错误的强度。较高的学习率意味着每棵树都可以做出较强的修正，这样模型更为复杂。通过增大 n_estimators 来向集成中添加更多树，也可以增加模型复杂度，因为模型有更多机会纠正训练集上的错误。</a:t>
            </a:r>
            <a:endParaRPr lang="zh-CN" altLang="en-US" sz="2400"/>
          </a:p>
        </p:txBody>
      </p:sp>
      <p:sp>
        <p:nvSpPr>
          <p:cNvPr id="7" name="object 5"/>
          <p:cNvSpPr/>
          <p:nvPr/>
        </p:nvSpPr>
        <p:spPr>
          <a:xfrm>
            <a:off x="872998" y="3863974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89737" y="1422272"/>
            <a:ext cx="10812525" cy="371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1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Boosting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5610">
              <a:lnSpc>
                <a:spcPct val="100000"/>
              </a:lnSpc>
            </a:pPr>
            <a:endParaRPr sz="23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0410">
              <a:lnSpc>
                <a:spcPct val="100000"/>
              </a:lnSpc>
            </a:pPr>
            <a:r>
              <a:rPr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典型代表</a:t>
            </a:r>
            <a:r>
              <a:rPr spc="8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：AdaBoost，</a:t>
            </a:r>
            <a:r>
              <a:rPr spc="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pc="14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Xgboost</a:t>
            </a:r>
            <a:endParaRPr spc="14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5610">
              <a:lnSpc>
                <a:spcPct val="100000"/>
              </a:lnSpc>
              <a:spcBef>
                <a:spcPts val="80"/>
              </a:spcBef>
            </a:pPr>
            <a:endParaRPr sz="205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0410">
              <a:lnSpc>
                <a:spcPct val="100000"/>
              </a:lnSpc>
              <a:spcBef>
                <a:spcPts val="5"/>
              </a:spcBef>
            </a:pPr>
            <a:r>
              <a:rPr spc="114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Adaboost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会根据前一次的分类效果调整数据权重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0410" marR="5080">
              <a:lnSpc>
                <a:spcPts val="7210"/>
              </a:lnSpc>
              <a:spcBef>
                <a:spcPts val="480"/>
              </a:spcBef>
            </a:pP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解释：如果某一</a:t>
            </a:r>
            <a:r>
              <a:rPr dirty="0"/>
              <a:t>个数据在这次分错了，那么在下一次我就会给它更大的权重 </a:t>
            </a:r>
            <a:r>
              <a:rPr spc="-5" dirty="0"/>
              <a:t>最终的结果：每个分类器根据自身的准确性来确定各自的权重，再合体</a:t>
            </a:r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10" y="-4953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02917" y="2026157"/>
            <a:ext cx="3366135" cy="225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5960" algn="ctr">
              <a:lnSpc>
                <a:spcPct val="100000"/>
              </a:lnSpc>
              <a:spcBef>
                <a:spcPts val="100"/>
              </a:spcBef>
            </a:pPr>
            <a:endParaRPr sz="2400" spc="-5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每一次切一刀！</a:t>
            </a:r>
            <a:endParaRPr sz="2400" spc="-5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latin typeface="UKIJ CJK"/>
                <a:cs typeface="UKIJ CJK"/>
              </a:rPr>
              <a:t>最终合在一起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latin typeface="UKIJ CJK"/>
                <a:cs typeface="UKIJ CJK"/>
              </a:rPr>
              <a:t>弱分类器这就升级了！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31916" y="1484971"/>
            <a:ext cx="6225871" cy="5049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文本框 7"/>
          <p:cNvSpPr txBox="1"/>
          <p:nvPr/>
        </p:nvSpPr>
        <p:spPr>
          <a:xfrm>
            <a:off x="1047115" y="1376045"/>
            <a:ext cx="3253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695960" algn="ctr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400" spc="1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</a:t>
            </a:r>
            <a:r>
              <a:rPr sz="2400" spc="5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</a:t>
            </a:r>
            <a:r>
              <a:rPr sz="2400" spc="1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</a:t>
            </a:r>
            <a:r>
              <a:rPr sz="2400" spc="9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</a:t>
            </a:r>
            <a:r>
              <a:rPr sz="2400" spc="7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工作流程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244595"/>
            <a:ext cx="292735" cy="291465"/>
          </a:xfrm>
          <a:custGeom>
            <a:avLst/>
            <a:gdLst/>
            <a:ahLst/>
            <a:cxnLst/>
            <a:rect l="l" t="t" r="r" b="b"/>
            <a:pathLst>
              <a:path w="292734" h="291464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39382" y="175513"/>
                </a:lnTo>
                <a:lnTo>
                  <a:pt x="571" y="278764"/>
                </a:lnTo>
                <a:lnTo>
                  <a:pt x="0" y="281304"/>
                </a:lnTo>
                <a:lnTo>
                  <a:pt x="292" y="284225"/>
                </a:lnTo>
                <a:lnTo>
                  <a:pt x="7467" y="291083"/>
                </a:lnTo>
                <a:lnTo>
                  <a:pt x="10350" y="291083"/>
                </a:lnTo>
                <a:lnTo>
                  <a:pt x="102895" y="263016"/>
                </a:lnTo>
                <a:lnTo>
                  <a:pt x="58343" y="257555"/>
                </a:lnTo>
                <a:lnTo>
                  <a:pt x="56629" y="253364"/>
                </a:lnTo>
                <a:lnTo>
                  <a:pt x="43116" y="237870"/>
                </a:lnTo>
                <a:lnTo>
                  <a:pt x="39954" y="235584"/>
                </a:lnTo>
                <a:lnTo>
                  <a:pt x="36499" y="233806"/>
                </a:lnTo>
                <a:lnTo>
                  <a:pt x="52031" y="191134"/>
                </a:lnTo>
                <a:lnTo>
                  <a:pt x="91401" y="191134"/>
                </a:lnTo>
                <a:lnTo>
                  <a:pt x="91315" y="181228"/>
                </a:lnTo>
                <a:lnTo>
                  <a:pt x="91122" y="180086"/>
                </a:lnTo>
                <a:lnTo>
                  <a:pt x="90538" y="178562"/>
                </a:lnTo>
                <a:lnTo>
                  <a:pt x="89966" y="176911"/>
                </a:lnTo>
                <a:lnTo>
                  <a:pt x="87668" y="174625"/>
                </a:lnTo>
                <a:lnTo>
                  <a:pt x="85940" y="173481"/>
                </a:lnTo>
                <a:lnTo>
                  <a:pt x="84213" y="172846"/>
                </a:lnTo>
                <a:lnTo>
                  <a:pt x="67830" y="172846"/>
                </a:lnTo>
                <a:lnTo>
                  <a:pt x="176771" y="65277"/>
                </a:lnTo>
                <a:lnTo>
                  <a:pt x="177030" y="65277"/>
                </a:lnTo>
                <a:lnTo>
                  <a:pt x="179362" y="62991"/>
                </a:lnTo>
                <a:lnTo>
                  <a:pt x="185102" y="58927"/>
                </a:lnTo>
                <a:lnTo>
                  <a:pt x="191427" y="56641"/>
                </a:lnTo>
                <a:lnTo>
                  <a:pt x="194881" y="55499"/>
                </a:lnTo>
                <a:lnTo>
                  <a:pt x="202069" y="54990"/>
                </a:lnTo>
                <a:lnTo>
                  <a:pt x="242146" y="54990"/>
                </a:lnTo>
                <a:lnTo>
                  <a:pt x="240030" y="52704"/>
                </a:lnTo>
                <a:lnTo>
                  <a:pt x="205231" y="36956"/>
                </a:lnTo>
                <a:lnTo>
                  <a:pt x="213563" y="28575"/>
                </a:lnTo>
                <a:lnTo>
                  <a:pt x="235077" y="18287"/>
                </a:lnTo>
                <a:lnTo>
                  <a:pt x="279224" y="18287"/>
                </a:lnTo>
                <a:lnTo>
                  <a:pt x="276859" y="15748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1464">
                <a:moveTo>
                  <a:pt x="91401" y="191134"/>
                </a:moveTo>
                <a:lnTo>
                  <a:pt x="73012" y="191134"/>
                </a:lnTo>
                <a:lnTo>
                  <a:pt x="73012" y="209168"/>
                </a:lnTo>
                <a:lnTo>
                  <a:pt x="73291" y="210946"/>
                </a:lnTo>
                <a:lnTo>
                  <a:pt x="73875" y="212978"/>
                </a:lnTo>
                <a:lnTo>
                  <a:pt x="75018" y="214375"/>
                </a:lnTo>
                <a:lnTo>
                  <a:pt x="75882" y="215518"/>
                </a:lnTo>
                <a:lnTo>
                  <a:pt x="77317" y="216915"/>
                </a:lnTo>
                <a:lnTo>
                  <a:pt x="78752" y="217804"/>
                </a:lnTo>
                <a:lnTo>
                  <a:pt x="80479" y="218058"/>
                </a:lnTo>
                <a:lnTo>
                  <a:pt x="82207" y="218439"/>
                </a:lnTo>
                <a:lnTo>
                  <a:pt x="98298" y="218439"/>
                </a:lnTo>
                <a:lnTo>
                  <a:pt x="92557" y="247268"/>
                </a:lnTo>
                <a:lnTo>
                  <a:pt x="58343" y="257555"/>
                </a:lnTo>
                <a:lnTo>
                  <a:pt x="109831" y="257555"/>
                </a:lnTo>
                <a:lnTo>
                  <a:pt x="141476" y="226059"/>
                </a:lnTo>
                <a:lnTo>
                  <a:pt x="115544" y="226059"/>
                </a:lnTo>
                <a:lnTo>
                  <a:pt x="118706" y="211200"/>
                </a:lnTo>
                <a:lnTo>
                  <a:pt x="118999" y="209168"/>
                </a:lnTo>
                <a:lnTo>
                  <a:pt x="118706" y="206882"/>
                </a:lnTo>
                <a:lnTo>
                  <a:pt x="118135" y="205231"/>
                </a:lnTo>
                <a:lnTo>
                  <a:pt x="116700" y="203834"/>
                </a:lnTo>
                <a:lnTo>
                  <a:pt x="115265" y="202056"/>
                </a:lnTo>
                <a:lnTo>
                  <a:pt x="113830" y="201167"/>
                </a:lnTo>
                <a:lnTo>
                  <a:pt x="111810" y="200405"/>
                </a:lnTo>
                <a:lnTo>
                  <a:pt x="91401" y="200405"/>
                </a:lnTo>
                <a:lnTo>
                  <a:pt x="91401" y="191134"/>
                </a:lnTo>
                <a:close/>
              </a:path>
              <a:path w="292734" h="291464">
                <a:moveTo>
                  <a:pt x="242146" y="54990"/>
                </a:moveTo>
                <a:lnTo>
                  <a:pt x="202069" y="54990"/>
                </a:lnTo>
                <a:lnTo>
                  <a:pt x="208673" y="55499"/>
                </a:lnTo>
                <a:lnTo>
                  <a:pt x="215569" y="57784"/>
                </a:lnTo>
                <a:lnTo>
                  <a:pt x="218732" y="58927"/>
                </a:lnTo>
                <a:lnTo>
                  <a:pt x="221322" y="60959"/>
                </a:lnTo>
                <a:lnTo>
                  <a:pt x="224155" y="62991"/>
                </a:lnTo>
                <a:lnTo>
                  <a:pt x="226822" y="65531"/>
                </a:lnTo>
                <a:lnTo>
                  <a:pt x="229362" y="67817"/>
                </a:lnTo>
                <a:lnTo>
                  <a:pt x="231140" y="70738"/>
                </a:lnTo>
                <a:lnTo>
                  <a:pt x="233172" y="73787"/>
                </a:lnTo>
                <a:lnTo>
                  <a:pt x="234569" y="76962"/>
                </a:lnTo>
                <a:lnTo>
                  <a:pt x="235965" y="79882"/>
                </a:lnTo>
                <a:lnTo>
                  <a:pt x="236636" y="83565"/>
                </a:lnTo>
                <a:lnTo>
                  <a:pt x="237109" y="86994"/>
                </a:lnTo>
                <a:lnTo>
                  <a:pt x="237362" y="90424"/>
                </a:lnTo>
                <a:lnTo>
                  <a:pt x="237109" y="93852"/>
                </a:lnTo>
                <a:lnTo>
                  <a:pt x="231140" y="109854"/>
                </a:lnTo>
                <a:lnTo>
                  <a:pt x="229362" y="112775"/>
                </a:lnTo>
                <a:lnTo>
                  <a:pt x="115544" y="226059"/>
                </a:lnTo>
                <a:lnTo>
                  <a:pt x="141476" y="226059"/>
                </a:lnTo>
                <a:lnTo>
                  <a:pt x="276859" y="91312"/>
                </a:lnTo>
                <a:lnTo>
                  <a:pt x="280496" y="86994"/>
                </a:lnTo>
                <a:lnTo>
                  <a:pt x="255270" y="86994"/>
                </a:lnTo>
                <a:lnTo>
                  <a:pt x="255076" y="83312"/>
                </a:lnTo>
                <a:lnTo>
                  <a:pt x="243205" y="56133"/>
                </a:lnTo>
                <a:lnTo>
                  <a:pt x="242146" y="54990"/>
                </a:lnTo>
                <a:close/>
              </a:path>
              <a:path w="292734" h="291464">
                <a:moveTo>
                  <a:pt x="212128" y="73025"/>
                </a:moveTo>
                <a:lnTo>
                  <a:pt x="208394" y="73025"/>
                </a:lnTo>
                <a:lnTo>
                  <a:pt x="206946" y="73532"/>
                </a:lnTo>
                <a:lnTo>
                  <a:pt x="112382" y="166624"/>
                </a:lnTo>
                <a:lnTo>
                  <a:pt x="109804" y="172846"/>
                </a:lnTo>
                <a:lnTo>
                  <a:pt x="110083" y="174625"/>
                </a:lnTo>
                <a:lnTo>
                  <a:pt x="117271" y="181737"/>
                </a:lnTo>
                <a:lnTo>
                  <a:pt x="120434" y="181737"/>
                </a:lnTo>
                <a:lnTo>
                  <a:pt x="217881" y="86994"/>
                </a:lnTo>
                <a:lnTo>
                  <a:pt x="219402" y="83057"/>
                </a:lnTo>
                <a:lnTo>
                  <a:pt x="219595" y="81914"/>
                </a:lnTo>
                <a:lnTo>
                  <a:pt x="219024" y="78486"/>
                </a:lnTo>
                <a:lnTo>
                  <a:pt x="217881" y="76962"/>
                </a:lnTo>
                <a:lnTo>
                  <a:pt x="216725" y="75311"/>
                </a:lnTo>
                <a:lnTo>
                  <a:pt x="215290" y="74421"/>
                </a:lnTo>
                <a:lnTo>
                  <a:pt x="213563" y="73532"/>
                </a:lnTo>
                <a:lnTo>
                  <a:pt x="212128" y="73025"/>
                </a:lnTo>
                <a:close/>
              </a:path>
              <a:path w="292734" h="291464">
                <a:moveTo>
                  <a:pt x="279224" y="18287"/>
                </a:moveTo>
                <a:lnTo>
                  <a:pt x="242315" y="18287"/>
                </a:lnTo>
                <a:lnTo>
                  <a:pt x="245745" y="18923"/>
                </a:lnTo>
                <a:lnTo>
                  <a:pt x="249174" y="19812"/>
                </a:lnTo>
                <a:lnTo>
                  <a:pt x="273303" y="46354"/>
                </a:lnTo>
                <a:lnTo>
                  <a:pt x="274193" y="49783"/>
                </a:lnTo>
                <a:lnTo>
                  <a:pt x="274394" y="52704"/>
                </a:lnTo>
                <a:lnTo>
                  <a:pt x="274334" y="54990"/>
                </a:lnTo>
                <a:lnTo>
                  <a:pt x="274193" y="56895"/>
                </a:lnTo>
                <a:lnTo>
                  <a:pt x="273303" y="60451"/>
                </a:lnTo>
                <a:lnTo>
                  <a:pt x="272796" y="63500"/>
                </a:lnTo>
                <a:lnTo>
                  <a:pt x="255270" y="86994"/>
                </a:lnTo>
                <a:lnTo>
                  <a:pt x="280496" y="86994"/>
                </a:lnTo>
                <a:lnTo>
                  <a:pt x="283718" y="83057"/>
                </a:lnTo>
                <a:lnTo>
                  <a:pt x="286003" y="78739"/>
                </a:lnTo>
                <a:lnTo>
                  <a:pt x="288544" y="74167"/>
                </a:lnTo>
                <a:lnTo>
                  <a:pt x="291719" y="63880"/>
                </a:lnTo>
                <a:lnTo>
                  <a:pt x="292323" y="58927"/>
                </a:lnTo>
                <a:lnTo>
                  <a:pt x="292533" y="54990"/>
                </a:lnTo>
                <a:lnTo>
                  <a:pt x="292569" y="52704"/>
                </a:lnTo>
                <a:lnTo>
                  <a:pt x="292353" y="48387"/>
                </a:lnTo>
                <a:lnTo>
                  <a:pt x="291719" y="42925"/>
                </a:lnTo>
                <a:lnTo>
                  <a:pt x="288544" y="32892"/>
                </a:lnTo>
                <a:lnTo>
                  <a:pt x="286003" y="28320"/>
                </a:lnTo>
                <a:lnTo>
                  <a:pt x="283718" y="23749"/>
                </a:lnTo>
                <a:lnTo>
                  <a:pt x="280289" y="19430"/>
                </a:lnTo>
                <a:lnTo>
                  <a:pt x="279224" y="18287"/>
                </a:lnTo>
                <a:close/>
              </a:path>
              <a:path w="292734" h="291464">
                <a:moveTo>
                  <a:pt x="177030" y="65277"/>
                </a:moveTo>
                <a:lnTo>
                  <a:pt x="176771" y="65277"/>
                </a:lnTo>
                <a:lnTo>
                  <a:pt x="176771" y="65531"/>
                </a:lnTo>
                <a:lnTo>
                  <a:pt x="177030" y="652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6988" y="4098035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3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5727" y="1422272"/>
            <a:ext cx="9157335" cy="371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Stacking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堆叠：很暴力，拿来一堆直接上（各种分类器都来了）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5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可以堆叠各种各样的分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类器</a:t>
            </a:r>
            <a:r>
              <a:rPr sz="2400" spc="1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（KNN,SVM,RF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sz="2400" dirty="0">
                <a:latin typeface="UKIJ CJK"/>
                <a:cs typeface="UKIJ CJK"/>
              </a:rPr>
              <a:t>）</a:t>
            </a:r>
            <a:endParaRPr sz="2400">
              <a:latin typeface="UKIJ CJK"/>
              <a:cs typeface="UKIJ CJK"/>
            </a:endParaRPr>
          </a:p>
          <a:p>
            <a:pPr marL="304800" marR="5080">
              <a:lnSpc>
                <a:spcPts val="7210"/>
              </a:lnSpc>
              <a:spcBef>
                <a:spcPts val="480"/>
              </a:spcBef>
            </a:pPr>
            <a:r>
              <a:rPr sz="2400" dirty="0">
                <a:latin typeface="UKIJ CJK"/>
                <a:cs typeface="UKIJ CJK"/>
              </a:rPr>
              <a:t>分阶段：第一阶段得出各自结果，第二阶段再用前一阶段结果训练 </a:t>
            </a:r>
            <a:r>
              <a:rPr sz="2400" spc="-5" dirty="0">
                <a:latin typeface="UKIJ CJK"/>
                <a:cs typeface="UKIJ CJK"/>
              </a:rPr>
              <a:t>为了刷结果，不择手段！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" y="981455"/>
            <a:ext cx="12181840" cy="45720"/>
          </a:xfrm>
          <a:custGeom>
            <a:avLst/>
            <a:gdLst/>
            <a:ahLst/>
            <a:cxnLst/>
            <a:rect l="l" t="t" r="r" b="b"/>
            <a:pathLst>
              <a:path w="12181840" h="45719">
                <a:moveTo>
                  <a:pt x="0" y="45720"/>
                </a:moveTo>
                <a:lnTo>
                  <a:pt x="12181331" y="45720"/>
                </a:lnTo>
                <a:lnTo>
                  <a:pt x="12181332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0B6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499616"/>
            <a:ext cx="291465" cy="218440"/>
          </a:xfrm>
          <a:custGeom>
            <a:avLst/>
            <a:gdLst/>
            <a:ahLst/>
            <a:cxnLst/>
            <a:rect l="l" t="t" r="r" b="b"/>
            <a:pathLst>
              <a:path w="291465" h="218439">
                <a:moveTo>
                  <a:pt x="36461" y="73913"/>
                </a:moveTo>
                <a:lnTo>
                  <a:pt x="33007" y="74295"/>
                </a:lnTo>
                <a:lnTo>
                  <a:pt x="29565" y="74549"/>
                </a:lnTo>
                <a:lnTo>
                  <a:pt x="25831" y="75437"/>
                </a:lnTo>
                <a:lnTo>
                  <a:pt x="10909" y="84200"/>
                </a:lnTo>
                <a:lnTo>
                  <a:pt x="8039" y="87122"/>
                </a:lnTo>
                <a:lnTo>
                  <a:pt x="6032" y="89662"/>
                </a:lnTo>
                <a:lnTo>
                  <a:pt x="4013" y="92837"/>
                </a:lnTo>
                <a:lnTo>
                  <a:pt x="1634" y="99949"/>
                </a:lnTo>
                <a:lnTo>
                  <a:pt x="571" y="102870"/>
                </a:lnTo>
                <a:lnTo>
                  <a:pt x="0" y="106299"/>
                </a:lnTo>
                <a:lnTo>
                  <a:pt x="0" y="113411"/>
                </a:lnTo>
                <a:lnTo>
                  <a:pt x="571" y="116839"/>
                </a:lnTo>
                <a:lnTo>
                  <a:pt x="1727" y="120269"/>
                </a:lnTo>
                <a:lnTo>
                  <a:pt x="2870" y="123444"/>
                </a:lnTo>
                <a:lnTo>
                  <a:pt x="4013" y="126873"/>
                </a:lnTo>
                <a:lnTo>
                  <a:pt x="6032" y="129921"/>
                </a:lnTo>
                <a:lnTo>
                  <a:pt x="8039" y="132842"/>
                </a:lnTo>
                <a:lnTo>
                  <a:pt x="10909" y="135382"/>
                </a:lnTo>
                <a:lnTo>
                  <a:pt x="82677" y="207137"/>
                </a:lnTo>
                <a:lnTo>
                  <a:pt x="108508" y="217932"/>
                </a:lnTo>
                <a:lnTo>
                  <a:pt x="112242" y="217678"/>
                </a:lnTo>
                <a:lnTo>
                  <a:pt x="142139" y="199389"/>
                </a:lnTo>
                <a:lnTo>
                  <a:pt x="108508" y="199389"/>
                </a:lnTo>
                <a:lnTo>
                  <a:pt x="105067" y="199136"/>
                </a:lnTo>
                <a:lnTo>
                  <a:pt x="101333" y="198247"/>
                </a:lnTo>
                <a:lnTo>
                  <a:pt x="98171" y="196469"/>
                </a:lnTo>
                <a:lnTo>
                  <a:pt x="96735" y="195325"/>
                </a:lnTo>
                <a:lnTo>
                  <a:pt x="23825" y="122809"/>
                </a:lnTo>
                <a:lnTo>
                  <a:pt x="22098" y="121412"/>
                </a:lnTo>
                <a:lnTo>
                  <a:pt x="21247" y="119634"/>
                </a:lnTo>
                <a:lnTo>
                  <a:pt x="19812" y="116839"/>
                </a:lnTo>
                <a:lnTo>
                  <a:pt x="18656" y="113411"/>
                </a:lnTo>
                <a:lnTo>
                  <a:pt x="18084" y="109982"/>
                </a:lnTo>
                <a:lnTo>
                  <a:pt x="18656" y="106299"/>
                </a:lnTo>
                <a:lnTo>
                  <a:pt x="19812" y="102870"/>
                </a:lnTo>
                <a:lnTo>
                  <a:pt x="21247" y="99949"/>
                </a:lnTo>
                <a:lnTo>
                  <a:pt x="22098" y="98298"/>
                </a:lnTo>
                <a:lnTo>
                  <a:pt x="23825" y="97155"/>
                </a:lnTo>
                <a:lnTo>
                  <a:pt x="26415" y="94869"/>
                </a:lnTo>
                <a:lnTo>
                  <a:pt x="29565" y="93091"/>
                </a:lnTo>
                <a:lnTo>
                  <a:pt x="33007" y="91948"/>
                </a:lnTo>
                <a:lnTo>
                  <a:pt x="36461" y="91694"/>
                </a:lnTo>
                <a:lnTo>
                  <a:pt x="69859" y="91694"/>
                </a:lnTo>
                <a:lnTo>
                  <a:pt x="59715" y="81661"/>
                </a:lnTo>
                <a:lnTo>
                  <a:pt x="56832" y="79629"/>
                </a:lnTo>
                <a:lnTo>
                  <a:pt x="53682" y="77724"/>
                </a:lnTo>
                <a:lnTo>
                  <a:pt x="50241" y="76581"/>
                </a:lnTo>
                <a:lnTo>
                  <a:pt x="47078" y="75437"/>
                </a:lnTo>
                <a:lnTo>
                  <a:pt x="43345" y="74549"/>
                </a:lnTo>
                <a:lnTo>
                  <a:pt x="40182" y="74295"/>
                </a:lnTo>
                <a:lnTo>
                  <a:pt x="36461" y="73913"/>
                </a:lnTo>
                <a:close/>
              </a:path>
              <a:path w="291465" h="218439">
                <a:moveTo>
                  <a:pt x="286307" y="18034"/>
                </a:moveTo>
                <a:lnTo>
                  <a:pt x="254342" y="18034"/>
                </a:lnTo>
                <a:lnTo>
                  <a:pt x="258076" y="18287"/>
                </a:lnTo>
                <a:lnTo>
                  <a:pt x="261518" y="19431"/>
                </a:lnTo>
                <a:lnTo>
                  <a:pt x="264668" y="21082"/>
                </a:lnTo>
                <a:lnTo>
                  <a:pt x="266103" y="21971"/>
                </a:lnTo>
                <a:lnTo>
                  <a:pt x="267258" y="23368"/>
                </a:lnTo>
                <a:lnTo>
                  <a:pt x="269836" y="26035"/>
                </a:lnTo>
                <a:lnTo>
                  <a:pt x="271272" y="29083"/>
                </a:lnTo>
                <a:lnTo>
                  <a:pt x="272427" y="32512"/>
                </a:lnTo>
                <a:lnTo>
                  <a:pt x="272999" y="36322"/>
                </a:lnTo>
                <a:lnTo>
                  <a:pt x="272427" y="39370"/>
                </a:lnTo>
                <a:lnTo>
                  <a:pt x="120281" y="195325"/>
                </a:lnTo>
                <a:lnTo>
                  <a:pt x="108508" y="199389"/>
                </a:lnTo>
                <a:lnTo>
                  <a:pt x="142139" y="199389"/>
                </a:lnTo>
                <a:lnTo>
                  <a:pt x="280466" y="61975"/>
                </a:lnTo>
                <a:lnTo>
                  <a:pt x="291084" y="36322"/>
                </a:lnTo>
                <a:lnTo>
                  <a:pt x="290512" y="29083"/>
                </a:lnTo>
                <a:lnTo>
                  <a:pt x="289648" y="25400"/>
                </a:lnTo>
                <a:lnTo>
                  <a:pt x="288213" y="21971"/>
                </a:lnTo>
                <a:lnTo>
                  <a:pt x="286778" y="18796"/>
                </a:lnTo>
                <a:lnTo>
                  <a:pt x="286307" y="18034"/>
                </a:lnTo>
                <a:close/>
              </a:path>
              <a:path w="291465" h="218439">
                <a:moveTo>
                  <a:pt x="69859" y="91694"/>
                </a:moveTo>
                <a:lnTo>
                  <a:pt x="36461" y="91694"/>
                </a:lnTo>
                <a:lnTo>
                  <a:pt x="40182" y="91948"/>
                </a:lnTo>
                <a:lnTo>
                  <a:pt x="43345" y="93091"/>
                </a:lnTo>
                <a:lnTo>
                  <a:pt x="46507" y="94869"/>
                </a:lnTo>
                <a:lnTo>
                  <a:pt x="49377" y="97155"/>
                </a:lnTo>
                <a:lnTo>
                  <a:pt x="101904" y="149098"/>
                </a:lnTo>
                <a:lnTo>
                  <a:pt x="103632" y="150495"/>
                </a:lnTo>
                <a:lnTo>
                  <a:pt x="105067" y="151384"/>
                </a:lnTo>
                <a:lnTo>
                  <a:pt x="106502" y="151637"/>
                </a:lnTo>
                <a:lnTo>
                  <a:pt x="108508" y="151892"/>
                </a:lnTo>
                <a:lnTo>
                  <a:pt x="111950" y="151384"/>
                </a:lnTo>
                <a:lnTo>
                  <a:pt x="113385" y="150495"/>
                </a:lnTo>
                <a:lnTo>
                  <a:pt x="114820" y="149098"/>
                </a:lnTo>
                <a:lnTo>
                  <a:pt x="134131" y="129921"/>
                </a:lnTo>
                <a:lnTo>
                  <a:pt x="108508" y="129921"/>
                </a:lnTo>
                <a:lnTo>
                  <a:pt x="69859" y="91694"/>
                </a:lnTo>
                <a:close/>
              </a:path>
              <a:path w="291465" h="218439">
                <a:moveTo>
                  <a:pt x="254342" y="0"/>
                </a:moveTo>
                <a:lnTo>
                  <a:pt x="251180" y="254"/>
                </a:lnTo>
                <a:lnTo>
                  <a:pt x="247446" y="508"/>
                </a:lnTo>
                <a:lnTo>
                  <a:pt x="244005" y="1397"/>
                </a:lnTo>
                <a:lnTo>
                  <a:pt x="240563" y="2794"/>
                </a:lnTo>
                <a:lnTo>
                  <a:pt x="237401" y="3937"/>
                </a:lnTo>
                <a:lnTo>
                  <a:pt x="234530" y="5714"/>
                </a:lnTo>
                <a:lnTo>
                  <a:pt x="231368" y="8000"/>
                </a:lnTo>
                <a:lnTo>
                  <a:pt x="228498" y="10287"/>
                </a:lnTo>
                <a:lnTo>
                  <a:pt x="108508" y="129921"/>
                </a:lnTo>
                <a:lnTo>
                  <a:pt x="134131" y="129921"/>
                </a:lnTo>
                <a:lnTo>
                  <a:pt x="241427" y="23368"/>
                </a:lnTo>
                <a:lnTo>
                  <a:pt x="243141" y="21971"/>
                </a:lnTo>
                <a:lnTo>
                  <a:pt x="244297" y="21082"/>
                </a:lnTo>
                <a:lnTo>
                  <a:pt x="247738" y="19431"/>
                </a:lnTo>
                <a:lnTo>
                  <a:pt x="251180" y="18287"/>
                </a:lnTo>
                <a:lnTo>
                  <a:pt x="254342" y="18034"/>
                </a:lnTo>
                <a:lnTo>
                  <a:pt x="286307" y="18034"/>
                </a:lnTo>
                <a:lnTo>
                  <a:pt x="285051" y="16001"/>
                </a:lnTo>
                <a:lnTo>
                  <a:pt x="268401" y="2794"/>
                </a:lnTo>
                <a:lnTo>
                  <a:pt x="264960" y="1397"/>
                </a:lnTo>
                <a:lnTo>
                  <a:pt x="261518" y="508"/>
                </a:lnTo>
                <a:lnTo>
                  <a:pt x="25434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0182" y="1316862"/>
            <a:ext cx="18656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Stacking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91840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456" y="38176"/>
            <a:ext cx="2768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集成算法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1046988" y="501395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49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8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8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0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8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6"/>
                </a:lnTo>
                <a:lnTo>
                  <a:pt x="286003" y="28447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8336" y="4951298"/>
            <a:ext cx="8864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UKIJ CJK"/>
                <a:cs typeface="UKIJ CJK"/>
              </a:rPr>
              <a:t>堆叠在一起确实能使得准确率提升，但是速度是个问题</a:t>
            </a:r>
            <a:endParaRPr sz="24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集成算法是竞赛与论文神器，当我们更关注于结果时不妨来试试！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964" y="2138806"/>
            <a:ext cx="2773680" cy="2392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06233" y="2044191"/>
            <a:ext cx="2732244" cy="2391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8067" y="2011679"/>
            <a:ext cx="2764536" cy="2391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89215" y="1952244"/>
            <a:ext cx="2770324" cy="2484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185" y="1089025"/>
            <a:ext cx="10363200" cy="615315"/>
          </a:xfrm>
        </p:spPr>
        <p:txBody>
          <a:bodyPr/>
          <a:p>
            <a:r>
              <a:rPr lang="zh-CN" altLang="en-US" sz="4000">
                <a:sym typeface="+mn-ea"/>
              </a:rPr>
              <a:t>使用决策树做预测需要以下过程：</a:t>
            </a:r>
            <a:endParaRPr lang="zh-CN" altLang="en-US" sz="4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2066290"/>
            <a:ext cx="972883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zh-CN" altLang="en-US" sz="2000"/>
              <a:t>收集数据：可以使用任何方法。比如想构建一个相亲系统，我们可以从媒婆那里，或者通过采访相亲对象获取数据。根据他们考虑的因素和最终的选择结果，就可以得到一些供我们利用的数据了。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准备数据：收集完的数据，我们要进行整理，将这些所有收集的信息按照一定规则整理出来，并排版，方便我们进行后续处理。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分析数据：可以使用任何方法，决策树构造完成之后，我们可以检查决策树图形是否符合预期。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训练算法：这个过程也就是构造决策树，同样也可以说是决策树学习，就是构造一个决策树的数据结构。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测试算法：使用经验树计算错误率。当错误率达到了可接收范围，这个决策树就可以投放使用了。</a:t>
            </a:r>
            <a:endParaRPr lang="zh-CN" altLang="en-US" sz="2000"/>
          </a:p>
          <a:p>
            <a:pPr marL="457200" indent="-457200">
              <a:buAutoNum type="arabicPeriod"/>
            </a:pPr>
            <a:r>
              <a:rPr lang="zh-CN" altLang="en-US" sz="2000"/>
              <a:t>用算法：此步骤可以使用适用于任何监督学习算法，而使用决策树可以更好地理解数据的内在含义。</a:t>
            </a:r>
            <a:endParaRPr lang="zh-CN" altLang="en-US" sz="2000"/>
          </a:p>
        </p:txBody>
      </p:sp>
      <p:sp>
        <p:nvSpPr>
          <p:cNvPr id="7" name="object 2"/>
          <p:cNvSpPr/>
          <p:nvPr/>
        </p:nvSpPr>
        <p:spPr>
          <a:xfrm>
            <a:off x="255270" y="11557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3"/>
          <p:cNvSpPr txBox="1">
            <a:spLocks noGrp="1"/>
          </p:cNvSpPr>
          <p:nvPr/>
        </p:nvSpPr>
        <p:spPr>
          <a:xfrm>
            <a:off x="457682" y="11564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977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1767" y="1496567"/>
            <a:ext cx="1007173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如何切分特征（选择节点）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问题：根节点的选择该用哪个特征呢？接下来呢？如何切分呢？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UKIJ CJK"/>
              <a:cs typeface="UKIJ CJK"/>
            </a:endParaRPr>
          </a:p>
          <a:p>
            <a:pPr marL="304800" marR="30988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目标：通过一种衡量标准，来计算通过不同特征进行分支选择后的分类 情况，找出来最好的那个当成根节点，以此类推。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7917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39722" y="1563242"/>
            <a:ext cx="9766935" cy="325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衡量标</a:t>
            </a:r>
            <a:r>
              <a:rPr sz="2400" spc="-10" dirty="0">
                <a:latin typeface="UKIJ CJK"/>
                <a:cs typeface="UKIJ CJK"/>
              </a:rPr>
              <a:t>准</a:t>
            </a:r>
            <a:r>
              <a:rPr sz="2400" spc="270" dirty="0">
                <a:latin typeface="UKIJ CJK"/>
                <a:cs typeface="UKIJ CJK"/>
              </a:rPr>
              <a:t>-</a:t>
            </a:r>
            <a:r>
              <a:rPr sz="2400" dirty="0">
                <a:latin typeface="UKIJ CJK"/>
                <a:cs typeface="UKIJ CJK"/>
              </a:rPr>
              <a:t>熵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r>
              <a:rPr lang="en-US" sz="2300">
                <a:latin typeface="UKIJ CJK"/>
                <a:cs typeface="UKIJ CJK"/>
              </a:rPr>
              <a:t>	1948</a:t>
            </a:r>
            <a:r>
              <a:rPr lang="zh-CN" altLang="en-US" sz="2300">
                <a:latin typeface="UKIJ CJK"/>
                <a:cs typeface="UKIJ CJK"/>
              </a:rPr>
              <a:t>年，</a:t>
            </a:r>
            <a:r>
              <a:rPr lang="zh-CN" altLang="en-US" sz="2300">
                <a:latin typeface="UKIJ CJK"/>
                <a:cs typeface="UKIJ CJK"/>
              </a:rPr>
              <a:t>香农提出。</a:t>
            </a:r>
            <a:endParaRPr lang="zh-CN" altLang="en-US" sz="23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r>
              <a:rPr lang="zh-CN" altLang="en-US" sz="2300">
                <a:latin typeface="UKIJ CJK"/>
                <a:cs typeface="UKIJ CJK"/>
              </a:rPr>
              <a:t>一条信息的信息量大小和他的不确</a:t>
            </a:r>
            <a:r>
              <a:rPr lang="zh-CN" altLang="en-US" sz="23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定性有直接的关系，要搞清楚一件非常不确定的事或者我们一无所知的事，需要了解大量信息</a:t>
            </a:r>
            <a:r>
              <a:rPr lang="en-US" altLang="zh-CN" sz="23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—&gt;</a:t>
            </a:r>
            <a:r>
              <a:rPr lang="zh-CN" altLang="en-US" sz="23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信息量的度量就等于不确定性的多少</a:t>
            </a:r>
            <a:endParaRPr sz="23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r>
              <a:rPr lang="en-US" sz="2300">
                <a:latin typeface="UKIJ CJK"/>
                <a:cs typeface="UKIJ CJK"/>
              </a:rPr>
              <a:t>	</a:t>
            </a: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熵：熵是表示随机变量不确定性</a:t>
            </a:r>
            <a:r>
              <a:rPr sz="2400" dirty="0">
                <a:latin typeface="UKIJ CJK"/>
                <a:cs typeface="UKIJ CJK"/>
              </a:rPr>
              <a:t>的</a:t>
            </a:r>
            <a:r>
              <a:rPr sz="2400" spc="-5" dirty="0">
                <a:latin typeface="UKIJ CJK"/>
                <a:cs typeface="UKIJ CJK"/>
              </a:rPr>
              <a:t>度量，</a:t>
            </a:r>
            <a:r>
              <a:rPr sz="2400" spc="-5" dirty="0">
                <a:latin typeface="UKIJ CJK"/>
                <a:cs typeface="UKIJ CJK"/>
                <a:sym typeface="+mn-ea"/>
              </a:rPr>
              <a:t>不确定性越大，得到的熵值也就越大</a:t>
            </a:r>
            <a:endParaRPr sz="24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endParaRPr lang="zh-CN" sz="2400">
              <a:latin typeface="+mj-lt"/>
              <a:cs typeface="+mj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6988" y="4485132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9"/>
                </a:lnTo>
                <a:lnTo>
                  <a:pt x="200914" y="15875"/>
                </a:lnTo>
                <a:lnTo>
                  <a:pt x="39382" y="176403"/>
                </a:lnTo>
                <a:lnTo>
                  <a:pt x="38227" y="177800"/>
                </a:lnTo>
                <a:lnTo>
                  <a:pt x="37363" y="179832"/>
                </a:lnTo>
                <a:lnTo>
                  <a:pt x="571" y="280289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8"/>
                </a:lnTo>
                <a:lnTo>
                  <a:pt x="10350" y="292608"/>
                </a:lnTo>
                <a:lnTo>
                  <a:pt x="102895" y="264414"/>
                </a:lnTo>
                <a:lnTo>
                  <a:pt x="109815" y="258953"/>
                </a:lnTo>
                <a:lnTo>
                  <a:pt x="58343" y="258953"/>
                </a:lnTo>
                <a:lnTo>
                  <a:pt x="56629" y="254635"/>
                </a:lnTo>
                <a:lnTo>
                  <a:pt x="43116" y="239141"/>
                </a:lnTo>
                <a:lnTo>
                  <a:pt x="39954" y="236728"/>
                </a:lnTo>
                <a:lnTo>
                  <a:pt x="36499" y="235077"/>
                </a:lnTo>
                <a:lnTo>
                  <a:pt x="52031" y="192151"/>
                </a:lnTo>
                <a:lnTo>
                  <a:pt x="91401" y="192151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8"/>
                </a:lnTo>
                <a:lnTo>
                  <a:pt x="89966" y="177800"/>
                </a:lnTo>
                <a:lnTo>
                  <a:pt x="87668" y="175514"/>
                </a:lnTo>
                <a:lnTo>
                  <a:pt x="85940" y="174371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9"/>
                </a:lnTo>
                <a:lnTo>
                  <a:pt x="177018" y="65659"/>
                </a:lnTo>
                <a:lnTo>
                  <a:pt x="179362" y="63246"/>
                </a:lnTo>
                <a:lnTo>
                  <a:pt x="182232" y="61341"/>
                </a:lnTo>
                <a:lnTo>
                  <a:pt x="202069" y="55245"/>
                </a:lnTo>
                <a:lnTo>
                  <a:pt x="242146" y="55245"/>
                </a:lnTo>
                <a:lnTo>
                  <a:pt x="240030" y="52959"/>
                </a:lnTo>
                <a:lnTo>
                  <a:pt x="205231" y="37084"/>
                </a:lnTo>
                <a:lnTo>
                  <a:pt x="213563" y="28829"/>
                </a:lnTo>
                <a:lnTo>
                  <a:pt x="235077" y="18415"/>
                </a:lnTo>
                <a:lnTo>
                  <a:pt x="279224" y="18415"/>
                </a:lnTo>
                <a:lnTo>
                  <a:pt x="276859" y="15875"/>
                </a:lnTo>
                <a:lnTo>
                  <a:pt x="249555" y="889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1"/>
                </a:moveTo>
                <a:lnTo>
                  <a:pt x="73012" y="192151"/>
                </a:lnTo>
                <a:lnTo>
                  <a:pt x="73012" y="210312"/>
                </a:lnTo>
                <a:lnTo>
                  <a:pt x="73291" y="212090"/>
                </a:lnTo>
                <a:lnTo>
                  <a:pt x="73875" y="214122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9"/>
                </a:lnTo>
                <a:lnTo>
                  <a:pt x="78752" y="218948"/>
                </a:lnTo>
                <a:lnTo>
                  <a:pt x="80479" y="219202"/>
                </a:lnTo>
                <a:lnTo>
                  <a:pt x="82207" y="219583"/>
                </a:lnTo>
                <a:lnTo>
                  <a:pt x="98298" y="219583"/>
                </a:lnTo>
                <a:lnTo>
                  <a:pt x="92557" y="248539"/>
                </a:lnTo>
                <a:lnTo>
                  <a:pt x="58343" y="258953"/>
                </a:lnTo>
                <a:lnTo>
                  <a:pt x="109815" y="258953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6"/>
                </a:lnTo>
                <a:lnTo>
                  <a:pt x="118135" y="206248"/>
                </a:lnTo>
                <a:lnTo>
                  <a:pt x="116700" y="204851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2"/>
                </a:lnTo>
                <a:lnTo>
                  <a:pt x="91401" y="201422"/>
                </a:lnTo>
                <a:lnTo>
                  <a:pt x="91401" y="192151"/>
                </a:lnTo>
                <a:close/>
              </a:path>
              <a:path w="292734" h="292735">
                <a:moveTo>
                  <a:pt x="242146" y="55245"/>
                </a:moveTo>
                <a:lnTo>
                  <a:pt x="202069" y="55245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6"/>
                </a:lnTo>
                <a:lnTo>
                  <a:pt x="218732" y="59309"/>
                </a:lnTo>
                <a:lnTo>
                  <a:pt x="221322" y="61341"/>
                </a:lnTo>
                <a:lnTo>
                  <a:pt x="224155" y="63246"/>
                </a:lnTo>
                <a:lnTo>
                  <a:pt x="226822" y="65913"/>
                </a:lnTo>
                <a:lnTo>
                  <a:pt x="229362" y="68199"/>
                </a:lnTo>
                <a:lnTo>
                  <a:pt x="231140" y="71120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4"/>
                </a:lnTo>
                <a:lnTo>
                  <a:pt x="236600" y="83693"/>
                </a:lnTo>
                <a:lnTo>
                  <a:pt x="237109" y="87503"/>
                </a:lnTo>
                <a:lnTo>
                  <a:pt x="237362" y="90932"/>
                </a:lnTo>
                <a:lnTo>
                  <a:pt x="237109" y="94361"/>
                </a:lnTo>
                <a:lnTo>
                  <a:pt x="231140" y="110490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1"/>
                </a:lnTo>
                <a:lnTo>
                  <a:pt x="280490" y="87503"/>
                </a:lnTo>
                <a:lnTo>
                  <a:pt x="255270" y="87503"/>
                </a:lnTo>
                <a:lnTo>
                  <a:pt x="255074" y="83693"/>
                </a:lnTo>
                <a:lnTo>
                  <a:pt x="243205" y="56388"/>
                </a:lnTo>
                <a:lnTo>
                  <a:pt x="242146" y="55245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4"/>
                </a:lnTo>
                <a:lnTo>
                  <a:pt x="112382" y="167513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9"/>
                </a:lnTo>
                <a:lnTo>
                  <a:pt x="112382" y="180340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3"/>
                </a:lnTo>
                <a:lnTo>
                  <a:pt x="120434" y="182753"/>
                </a:lnTo>
                <a:lnTo>
                  <a:pt x="122440" y="182118"/>
                </a:lnTo>
                <a:lnTo>
                  <a:pt x="217881" y="87503"/>
                </a:lnTo>
                <a:lnTo>
                  <a:pt x="219595" y="82296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3"/>
                </a:lnTo>
                <a:lnTo>
                  <a:pt x="213563" y="73914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5"/>
                </a:moveTo>
                <a:lnTo>
                  <a:pt x="242315" y="18415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9"/>
                </a:lnTo>
                <a:lnTo>
                  <a:pt x="274193" y="50038"/>
                </a:lnTo>
                <a:lnTo>
                  <a:pt x="274387" y="52959"/>
                </a:lnTo>
                <a:lnTo>
                  <a:pt x="274343" y="55245"/>
                </a:lnTo>
                <a:lnTo>
                  <a:pt x="274193" y="57277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3"/>
                </a:lnTo>
                <a:lnTo>
                  <a:pt x="280490" y="87503"/>
                </a:lnTo>
                <a:lnTo>
                  <a:pt x="283718" y="83439"/>
                </a:lnTo>
                <a:lnTo>
                  <a:pt x="286003" y="79121"/>
                </a:lnTo>
                <a:lnTo>
                  <a:pt x="288544" y="74549"/>
                </a:lnTo>
                <a:lnTo>
                  <a:pt x="292564" y="52959"/>
                </a:lnTo>
                <a:lnTo>
                  <a:pt x="292353" y="48641"/>
                </a:lnTo>
                <a:lnTo>
                  <a:pt x="291719" y="43180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6"/>
                </a:lnTo>
                <a:lnTo>
                  <a:pt x="280289" y="19558"/>
                </a:lnTo>
                <a:lnTo>
                  <a:pt x="279224" y="18415"/>
                </a:lnTo>
                <a:close/>
              </a:path>
              <a:path w="292734" h="292735">
                <a:moveTo>
                  <a:pt x="177018" y="65659"/>
                </a:moveTo>
                <a:lnTo>
                  <a:pt x="176771" y="65659"/>
                </a:lnTo>
                <a:lnTo>
                  <a:pt x="176771" y="65913"/>
                </a:lnTo>
                <a:lnTo>
                  <a:pt x="177018" y="6565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9596" y="448525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一个栗子：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9503" y="4485259"/>
            <a:ext cx="34956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latin typeface="+mj-lt"/>
                <a:cs typeface="+mj-lt"/>
              </a:rPr>
              <a:t>A集合</a:t>
            </a:r>
            <a:r>
              <a:rPr sz="2400" spc="40" dirty="0">
                <a:latin typeface="+mj-lt"/>
                <a:cs typeface="+mj-lt"/>
              </a:rPr>
              <a:t>[1,1</a:t>
            </a:r>
            <a:r>
              <a:rPr sz="2400" spc="1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1,</a:t>
            </a:r>
            <a:r>
              <a:rPr sz="2400" spc="50" dirty="0">
                <a:latin typeface="+mj-lt"/>
                <a:cs typeface="+mj-lt"/>
              </a:rPr>
              <a:t>1</a:t>
            </a:r>
            <a:r>
              <a:rPr sz="2400" spc="15" dirty="0">
                <a:latin typeface="+mj-lt"/>
                <a:cs typeface="+mj-lt"/>
              </a:rPr>
              <a:t>,1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1,</a:t>
            </a:r>
            <a:r>
              <a:rPr sz="2400" spc="50" dirty="0">
                <a:latin typeface="+mj-lt"/>
                <a:cs typeface="+mj-lt"/>
              </a:rPr>
              <a:t>1</a:t>
            </a:r>
            <a:r>
              <a:rPr sz="2400" spc="15" dirty="0">
                <a:latin typeface="+mj-lt"/>
                <a:cs typeface="+mj-lt"/>
              </a:rPr>
              <a:t>,1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2,</a:t>
            </a:r>
            <a:r>
              <a:rPr sz="2400" spc="50" dirty="0">
                <a:latin typeface="+mj-lt"/>
                <a:cs typeface="+mj-lt"/>
              </a:rPr>
              <a:t>2</a:t>
            </a:r>
            <a:r>
              <a:rPr sz="2400" spc="70" dirty="0">
                <a:latin typeface="+mj-lt"/>
                <a:cs typeface="+mj-lt"/>
              </a:rPr>
              <a:t>]</a:t>
            </a:r>
            <a:endParaRPr sz="2400">
              <a:latin typeface="+mj-lt"/>
              <a:cs typeface="+mj-lt"/>
            </a:endParaRPr>
          </a:p>
          <a:p>
            <a:pPr marL="26035">
              <a:lnSpc>
                <a:spcPct val="100000"/>
              </a:lnSpc>
            </a:pPr>
            <a:r>
              <a:rPr sz="2400" spc="5" dirty="0">
                <a:latin typeface="+mj-lt"/>
                <a:cs typeface="+mj-lt"/>
              </a:rPr>
              <a:t>B</a:t>
            </a:r>
            <a:r>
              <a:rPr sz="2400" dirty="0">
                <a:latin typeface="+mj-lt"/>
                <a:cs typeface="+mj-lt"/>
              </a:rPr>
              <a:t>集合</a:t>
            </a:r>
            <a:r>
              <a:rPr sz="2400" spc="40" dirty="0">
                <a:latin typeface="+mj-lt"/>
                <a:cs typeface="+mj-lt"/>
              </a:rPr>
              <a:t>[1,2</a:t>
            </a:r>
            <a:r>
              <a:rPr sz="2400" spc="1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3,</a:t>
            </a:r>
            <a:r>
              <a:rPr sz="2400" spc="50" dirty="0">
                <a:latin typeface="+mj-lt"/>
                <a:cs typeface="+mj-lt"/>
              </a:rPr>
              <a:t>4</a:t>
            </a:r>
            <a:r>
              <a:rPr sz="2400" spc="15" dirty="0">
                <a:latin typeface="+mj-lt"/>
                <a:cs typeface="+mj-lt"/>
              </a:rPr>
              <a:t>,5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35" dirty="0">
                <a:latin typeface="+mj-lt"/>
                <a:cs typeface="+mj-lt"/>
              </a:rPr>
              <a:t>6,</a:t>
            </a:r>
            <a:r>
              <a:rPr sz="2400" spc="50" dirty="0">
                <a:latin typeface="+mj-lt"/>
                <a:cs typeface="+mj-lt"/>
              </a:rPr>
              <a:t>7</a:t>
            </a:r>
            <a:r>
              <a:rPr sz="2400" spc="15" dirty="0">
                <a:latin typeface="+mj-lt"/>
                <a:cs typeface="+mj-lt"/>
              </a:rPr>
              <a:t>,8</a:t>
            </a:r>
            <a:r>
              <a:rPr sz="2400" spc="-5" dirty="0">
                <a:latin typeface="+mj-lt"/>
                <a:cs typeface="+mj-lt"/>
              </a:rPr>
              <a:t>,</a:t>
            </a:r>
            <a:r>
              <a:rPr sz="2400" spc="45" dirty="0">
                <a:latin typeface="+mj-lt"/>
                <a:cs typeface="+mj-lt"/>
              </a:rPr>
              <a:t>9,1]</a:t>
            </a:r>
            <a:endParaRPr sz="2400">
              <a:latin typeface="+mj-lt"/>
              <a:cs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336" y="5520029"/>
            <a:ext cx="90551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+mj-ea"/>
                <a:ea typeface="+mj-ea"/>
                <a:cs typeface="+mj-ea"/>
              </a:rPr>
              <a:t>显然</a:t>
            </a:r>
            <a:r>
              <a:rPr sz="2400" spc="225" dirty="0">
                <a:latin typeface="+mj-ea"/>
                <a:ea typeface="+mj-ea"/>
                <a:cs typeface="+mj-ea"/>
              </a:rPr>
              <a:t>A</a:t>
            </a:r>
            <a:r>
              <a:rPr sz="2400" dirty="0">
                <a:latin typeface="+mj-ea"/>
                <a:ea typeface="+mj-ea"/>
                <a:cs typeface="+mj-ea"/>
              </a:rPr>
              <a:t>集合的熵值要低，因</a:t>
            </a:r>
            <a:r>
              <a:rPr sz="2400" spc="5" dirty="0">
                <a:latin typeface="+mj-ea"/>
                <a:ea typeface="+mj-ea"/>
                <a:cs typeface="+mj-ea"/>
              </a:rPr>
              <a:t>为</a:t>
            </a:r>
            <a:r>
              <a:rPr sz="2400" spc="225" dirty="0">
                <a:latin typeface="+mj-ea"/>
                <a:ea typeface="+mj-ea"/>
                <a:cs typeface="+mj-ea"/>
              </a:rPr>
              <a:t>A</a:t>
            </a:r>
            <a:r>
              <a:rPr sz="2400" dirty="0">
                <a:latin typeface="+mj-ea"/>
                <a:ea typeface="+mj-ea"/>
                <a:cs typeface="+mj-ea"/>
              </a:rPr>
              <a:t>里面只有两种类别，相对稳定一些 而</a:t>
            </a:r>
            <a:r>
              <a:rPr sz="2400" spc="5" dirty="0">
                <a:latin typeface="+mj-ea"/>
                <a:ea typeface="+mj-ea"/>
                <a:cs typeface="+mj-ea"/>
              </a:rPr>
              <a:t>B</a:t>
            </a:r>
            <a:r>
              <a:rPr sz="2400" dirty="0">
                <a:latin typeface="+mj-ea"/>
                <a:ea typeface="+mj-ea"/>
                <a:cs typeface="+mj-ea"/>
              </a:rPr>
              <a:t>中类别太多了，熵值就会大很多</a:t>
            </a:r>
            <a:r>
              <a:rPr sz="2400" dirty="0">
                <a:latin typeface="UKIJ CJK"/>
                <a:cs typeface="UKIJ CJK"/>
              </a:rPr>
              <a:t>。（在分类任务中我们希望通过节点分支后数据类别的熵值大还是小呢？）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9330" y="1196975"/>
            <a:ext cx="10363200" cy="1107440"/>
          </a:xfrm>
        </p:spPr>
        <p:txBody>
          <a:bodyPr/>
          <a:p>
            <a:r>
              <a:rPr lang="zh-CN" altLang="en-US" sz="3600" dirty="0" smtClean="0">
                <a:sym typeface="+mn-ea"/>
              </a:rPr>
              <a:t>一个关于信息熵的例子：</a:t>
            </a:r>
            <a:br>
              <a:rPr lang="en-US" altLang="zh-CN" sz="3600" dirty="0" smtClean="0"/>
            </a:br>
            <a:endParaRPr lang="en-US" altLang="zh-CN" sz="3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4"/>
          </p:nvPr>
        </p:nvSpPr>
        <p:spPr>
          <a:xfrm>
            <a:off x="1339850" y="2049145"/>
            <a:ext cx="8534400" cy="2585085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世界杯的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32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支队伍里面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假设用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1~32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编码代表每一支球队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现在你想要知道那支球队获得冠军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你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要用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最少的询问次数获得结果</a:t>
            </a:r>
            <a:r>
              <a:rPr lang="en-US" altLang="zh-CN" dirty="0" smtClean="0">
                <a:latin typeface="+mj-ea"/>
                <a:ea typeface="+mj-ea"/>
                <a:cs typeface="+mj-ea"/>
                <a:sym typeface="+mn-ea"/>
              </a:rPr>
              <a:t>.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通常采用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二分的方法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     = 5,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最多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次结果就出来了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.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但是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在实际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应用中你不需要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5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次就可以了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因为你绝对不会猜日本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韩国之类的球队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你会猜西班牙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德国和</a:t>
            </a:r>
            <a:r>
              <a:rPr lang="zh-CN" altLang="en-US" dirty="0" smtClean="0">
                <a:latin typeface="+mj-ea"/>
                <a:ea typeface="+mj-ea"/>
                <a:cs typeface="+mj-ea"/>
                <a:sym typeface="+mn-ea"/>
              </a:rPr>
              <a:t>意大利这样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的球队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.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因此去除不会猜的队伍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在剩下中再次编码二分法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, 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次数会大概</a:t>
            </a:r>
            <a:r>
              <a:rPr lang="en-US" altLang="zh-CN" dirty="0">
                <a:latin typeface="+mj-ea"/>
                <a:ea typeface="+mj-ea"/>
                <a:cs typeface="+mj-ea"/>
                <a:sym typeface="+mn-ea"/>
              </a:rPr>
              <a:t>3~4</a:t>
            </a:r>
            <a:r>
              <a:rPr lang="zh-CN" altLang="en-US" dirty="0">
                <a:latin typeface="+mj-ea"/>
                <a:ea typeface="+mj-ea"/>
                <a:cs typeface="+mj-ea"/>
                <a:sym typeface="+mn-ea"/>
              </a:rPr>
              <a:t>次</a:t>
            </a:r>
            <a:endParaRPr lang="zh-CN" altLang="en-US">
              <a:latin typeface="+mj-ea"/>
              <a:ea typeface="+mj-ea"/>
              <a:cs typeface="+mj-ea"/>
            </a:endParaRPr>
          </a:p>
        </p:txBody>
      </p:sp>
      <p:pic>
        <p:nvPicPr>
          <p:cNvPr id="10" name="图片 9" descr="Image [2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4634230"/>
            <a:ext cx="9079865" cy="47688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1635" y="2729865"/>
          <a:ext cx="89789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57200" imgH="215900" progId="Equation.KSEE3">
                  <p:embed/>
                </p:oleObj>
              </mc:Choice>
              <mc:Fallback>
                <p:oleObj name="" r:id="rId2" imgW="4572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635" y="2729865"/>
                        <a:ext cx="897890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bject 3"/>
          <p:cNvSpPr txBox="1">
            <a:spLocks noGrp="1"/>
          </p:cNvSpPr>
          <p:nvPr/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5B9BD4"/>
                </a:solidFill>
                <a:latin typeface="Droid Sans Fallback"/>
                <a:ea typeface="+mj-ea"/>
                <a:cs typeface="Droid Sans Fallback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/>
        </p:nvSpPr>
        <p:spPr>
          <a:xfrm>
            <a:off x="8758238" y="60325"/>
            <a:ext cx="2743200" cy="401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2400" dirty="0">
                <a:solidFill>
                  <a:srgbClr val="01395C"/>
                </a:solidFill>
                <a:latin typeface="Impact" panose="020B0806030902050204" pitchFamily="34" charset="0"/>
              </a:rPr>
            </a:fld>
            <a:endParaRPr lang="zh-CN" altLang="en-US" sz="2400" dirty="0">
              <a:solidFill>
                <a:srgbClr val="01395C"/>
              </a:solidFill>
              <a:latin typeface="Impact" panose="020B0806030902050204" pitchFamily="34" charset="0"/>
            </a:endParaRPr>
          </a:p>
        </p:txBody>
      </p:sp>
      <p:pic>
        <p:nvPicPr>
          <p:cNvPr id="1434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868" y="1784033"/>
            <a:ext cx="3600450" cy="487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53" y="1582738"/>
            <a:ext cx="4418012" cy="397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矩形 2"/>
          <p:cNvSpPr/>
          <p:nvPr/>
        </p:nvSpPr>
        <p:spPr>
          <a:xfrm>
            <a:off x="6619875" y="998538"/>
            <a:ext cx="46370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09855"/>
            <a:r>
              <a:rPr lang="zh-CN" altLang="en-US" sz="3200" dirty="0">
                <a:solidFill>
                  <a:srgbClr val="000000"/>
                </a:solidFill>
                <a:latin typeface="Impact" panose="020B0806030902050204" pitchFamily="34" charset="0"/>
              </a:rPr>
              <a:t>该信源的熵即为图所示</a:t>
            </a:r>
            <a:endParaRPr lang="zh-CN" altLang="en-US" sz="3200" dirty="0">
              <a:solidFill>
                <a:srgbClr val="00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1560" y="1185545"/>
            <a:ext cx="6521450" cy="43999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>
                <a:latin typeface="Impact" panose="020B0806030902050204" pitchFamily="34" charset="0"/>
              </a:rPr>
              <a:t>公式：</a:t>
            </a:r>
            <a:endParaRPr lang="en-US" altLang="zh-CN" sz="3200" dirty="0">
              <a:latin typeface="Impact" panose="020B0806030902050204" pitchFamily="34" charset="0"/>
            </a:endParaRPr>
          </a:p>
          <a:p>
            <a:endParaRPr lang="en-US" altLang="zh-CN" sz="3200" dirty="0">
              <a:latin typeface="Impact" panose="020B0806030902050204" pitchFamily="34" charset="0"/>
            </a:endParaRPr>
          </a:p>
          <a:p>
            <a:endParaRPr lang="en-US" altLang="zh-CN" sz="3200" dirty="0">
              <a:latin typeface="Impact" panose="020B0806030902050204" pitchFamily="34" charset="0"/>
            </a:endParaRPr>
          </a:p>
          <a:p>
            <a:r>
              <a:rPr lang="zh-CN" altLang="en-US" sz="3200" dirty="0">
                <a:latin typeface="Impact" panose="020B0806030902050204" pitchFamily="34" charset="0"/>
              </a:rPr>
              <a:t>𝐶</a:t>
            </a:r>
            <a:r>
              <a:rPr lang="en-US" altLang="zh-CN" sz="3200" dirty="0">
                <a:latin typeface="Impact" panose="020B0806030902050204" pitchFamily="34" charset="0"/>
              </a:rPr>
              <a:t>=2</a:t>
            </a:r>
            <a:r>
              <a:rPr lang="zh-CN" altLang="en-US" sz="3200" dirty="0">
                <a:latin typeface="Impact" panose="020B0806030902050204" pitchFamily="34" charset="0"/>
              </a:rPr>
              <a:t>，单位比特</a:t>
            </a:r>
            <a:r>
              <a:rPr lang="en-US" altLang="zh-CN" sz="3200" dirty="0">
                <a:latin typeface="Impact" panose="020B0806030902050204" pitchFamily="34" charset="0"/>
              </a:rPr>
              <a:t>(bit)</a:t>
            </a:r>
            <a:r>
              <a:rPr lang="zh-CN" altLang="en-US" sz="3200" dirty="0">
                <a:latin typeface="Impact" panose="020B0806030902050204" pitchFamily="34" charset="0"/>
              </a:rPr>
              <a:t>，缺省状态 </a:t>
            </a:r>
            <a:endParaRPr lang="zh-CN" altLang="en-US" sz="3200" dirty="0">
              <a:latin typeface="Impact" panose="020B0806030902050204" pitchFamily="34" charset="0"/>
            </a:endParaRPr>
          </a:p>
          <a:p>
            <a:r>
              <a:rPr lang="zh-CN" altLang="en-US" sz="3200" dirty="0">
                <a:latin typeface="Impact" panose="020B0806030902050204" pitchFamily="34" charset="0"/>
              </a:rPr>
              <a:t>𝐶</a:t>
            </a:r>
            <a:r>
              <a:rPr lang="en-US" altLang="zh-CN" sz="3200" dirty="0">
                <a:latin typeface="Impact" panose="020B0806030902050204" pitchFamily="34" charset="0"/>
              </a:rPr>
              <a:t>=</a:t>
            </a:r>
            <a:r>
              <a:rPr lang="zh-CN" altLang="en-US" sz="3200" dirty="0">
                <a:latin typeface="Impact" panose="020B0806030902050204" pitchFamily="34" charset="0"/>
              </a:rPr>
              <a:t>𝑒，单位奈特</a:t>
            </a:r>
            <a:r>
              <a:rPr lang="en-US" altLang="zh-CN" sz="3200" dirty="0">
                <a:latin typeface="Impact" panose="020B0806030902050204" pitchFamily="34" charset="0"/>
              </a:rPr>
              <a:t>(nat) </a:t>
            </a:r>
            <a:endParaRPr lang="en-US" altLang="zh-CN" sz="3200" dirty="0">
              <a:latin typeface="Impact" panose="020B0806030902050204" pitchFamily="34" charset="0"/>
            </a:endParaRPr>
          </a:p>
          <a:p>
            <a:endParaRPr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信息增益：表示特征</a:t>
            </a:r>
            <a:r>
              <a:rPr sz="2400" spc="23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X使得类</a:t>
            </a:r>
            <a:r>
              <a:rPr sz="2400" spc="18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Y的不确定性减少的程度。</a:t>
            </a:r>
            <a:endParaRPr sz="2400" spc="18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4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（分类后的专一性，希望分类后的结果是同类在一起）</a:t>
            </a:r>
            <a:endParaRPr lang="en-US" altLang="zh-CN" sz="2400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57785" y="60325"/>
            <a:ext cx="2602992" cy="131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557" y="14993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602992" cy="13167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17" y="38176"/>
            <a:ext cx="2082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决策树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1046988" y="350977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8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4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7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5"/>
                </a:lnTo>
                <a:lnTo>
                  <a:pt x="67830" y="173735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8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1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1"/>
                </a:lnTo>
                <a:lnTo>
                  <a:pt x="77317" y="218058"/>
                </a:lnTo>
                <a:lnTo>
                  <a:pt x="78752" y="218947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29"/>
                </a:lnTo>
                <a:lnTo>
                  <a:pt x="115544" y="227329"/>
                </a:lnTo>
                <a:lnTo>
                  <a:pt x="118706" y="212344"/>
                </a:lnTo>
                <a:lnTo>
                  <a:pt x="118999" y="210311"/>
                </a:lnTo>
                <a:lnTo>
                  <a:pt x="118706" y="208025"/>
                </a:lnTo>
                <a:lnTo>
                  <a:pt x="118135" y="206247"/>
                </a:lnTo>
                <a:lnTo>
                  <a:pt x="116700" y="204850"/>
                </a:lnTo>
                <a:lnTo>
                  <a:pt x="115265" y="203072"/>
                </a:lnTo>
                <a:lnTo>
                  <a:pt x="113830" y="202310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79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7"/>
                </a:lnTo>
                <a:lnTo>
                  <a:pt x="234569" y="77342"/>
                </a:lnTo>
                <a:lnTo>
                  <a:pt x="235965" y="80263"/>
                </a:lnTo>
                <a:lnTo>
                  <a:pt x="236600" y="83692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0"/>
                </a:lnTo>
                <a:lnTo>
                  <a:pt x="115544" y="227329"/>
                </a:lnTo>
                <a:lnTo>
                  <a:pt x="141421" y="227329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2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5"/>
                </a:moveTo>
                <a:lnTo>
                  <a:pt x="208394" y="73405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5"/>
                </a:lnTo>
                <a:lnTo>
                  <a:pt x="110375" y="177291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09"/>
                </a:lnTo>
                <a:lnTo>
                  <a:pt x="115544" y="182117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7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6"/>
                </a:lnTo>
                <a:lnTo>
                  <a:pt x="217881" y="77342"/>
                </a:lnTo>
                <a:lnTo>
                  <a:pt x="216725" y="75691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5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5"/>
                </a:lnTo>
                <a:lnTo>
                  <a:pt x="272796" y="63880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79"/>
                </a:lnTo>
                <a:lnTo>
                  <a:pt x="288544" y="33147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6988" y="4744211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4" h="292735">
                <a:moveTo>
                  <a:pt x="244348" y="0"/>
                </a:moveTo>
                <a:lnTo>
                  <a:pt x="233425" y="0"/>
                </a:lnTo>
                <a:lnTo>
                  <a:pt x="228219" y="888"/>
                </a:lnTo>
                <a:lnTo>
                  <a:pt x="200914" y="15875"/>
                </a:lnTo>
                <a:lnTo>
                  <a:pt x="39382" y="176402"/>
                </a:lnTo>
                <a:lnTo>
                  <a:pt x="38227" y="177800"/>
                </a:lnTo>
                <a:lnTo>
                  <a:pt x="37363" y="179831"/>
                </a:lnTo>
                <a:lnTo>
                  <a:pt x="571" y="280288"/>
                </a:lnTo>
                <a:lnTo>
                  <a:pt x="0" y="282829"/>
                </a:lnTo>
                <a:lnTo>
                  <a:pt x="292" y="285750"/>
                </a:lnTo>
                <a:lnTo>
                  <a:pt x="7467" y="292607"/>
                </a:lnTo>
                <a:lnTo>
                  <a:pt x="10350" y="292607"/>
                </a:lnTo>
                <a:lnTo>
                  <a:pt x="102895" y="264413"/>
                </a:lnTo>
                <a:lnTo>
                  <a:pt x="109815" y="258952"/>
                </a:lnTo>
                <a:lnTo>
                  <a:pt x="58343" y="258952"/>
                </a:lnTo>
                <a:lnTo>
                  <a:pt x="56629" y="254635"/>
                </a:lnTo>
                <a:lnTo>
                  <a:pt x="43116" y="239140"/>
                </a:lnTo>
                <a:lnTo>
                  <a:pt x="39954" y="236727"/>
                </a:lnTo>
                <a:lnTo>
                  <a:pt x="36499" y="235076"/>
                </a:lnTo>
                <a:lnTo>
                  <a:pt x="52031" y="192150"/>
                </a:lnTo>
                <a:lnTo>
                  <a:pt x="91401" y="192150"/>
                </a:lnTo>
                <a:lnTo>
                  <a:pt x="91302" y="182118"/>
                </a:lnTo>
                <a:lnTo>
                  <a:pt x="91122" y="180975"/>
                </a:lnTo>
                <a:lnTo>
                  <a:pt x="90538" y="179577"/>
                </a:lnTo>
                <a:lnTo>
                  <a:pt x="89966" y="177800"/>
                </a:lnTo>
                <a:lnTo>
                  <a:pt x="87668" y="175513"/>
                </a:lnTo>
                <a:lnTo>
                  <a:pt x="85940" y="174370"/>
                </a:lnTo>
                <a:lnTo>
                  <a:pt x="84213" y="173736"/>
                </a:lnTo>
                <a:lnTo>
                  <a:pt x="67830" y="173736"/>
                </a:lnTo>
                <a:lnTo>
                  <a:pt x="176771" y="65658"/>
                </a:lnTo>
                <a:lnTo>
                  <a:pt x="177018" y="65658"/>
                </a:lnTo>
                <a:lnTo>
                  <a:pt x="179362" y="63245"/>
                </a:lnTo>
                <a:lnTo>
                  <a:pt x="182232" y="61340"/>
                </a:lnTo>
                <a:lnTo>
                  <a:pt x="202069" y="55244"/>
                </a:lnTo>
                <a:lnTo>
                  <a:pt x="242146" y="55244"/>
                </a:lnTo>
                <a:lnTo>
                  <a:pt x="240030" y="52958"/>
                </a:lnTo>
                <a:lnTo>
                  <a:pt x="205231" y="37083"/>
                </a:lnTo>
                <a:lnTo>
                  <a:pt x="213563" y="28829"/>
                </a:lnTo>
                <a:lnTo>
                  <a:pt x="235077" y="18414"/>
                </a:lnTo>
                <a:lnTo>
                  <a:pt x="279224" y="18414"/>
                </a:lnTo>
                <a:lnTo>
                  <a:pt x="276859" y="15875"/>
                </a:lnTo>
                <a:lnTo>
                  <a:pt x="249555" y="888"/>
                </a:lnTo>
                <a:lnTo>
                  <a:pt x="244348" y="0"/>
                </a:lnTo>
                <a:close/>
              </a:path>
              <a:path w="292734" h="292735">
                <a:moveTo>
                  <a:pt x="91401" y="192150"/>
                </a:moveTo>
                <a:lnTo>
                  <a:pt x="73012" y="192150"/>
                </a:lnTo>
                <a:lnTo>
                  <a:pt x="73012" y="210312"/>
                </a:lnTo>
                <a:lnTo>
                  <a:pt x="73291" y="212089"/>
                </a:lnTo>
                <a:lnTo>
                  <a:pt x="73875" y="214121"/>
                </a:lnTo>
                <a:lnTo>
                  <a:pt x="75018" y="215519"/>
                </a:lnTo>
                <a:lnTo>
                  <a:pt x="75882" y="216662"/>
                </a:lnTo>
                <a:lnTo>
                  <a:pt x="77317" y="218058"/>
                </a:lnTo>
                <a:lnTo>
                  <a:pt x="78752" y="218948"/>
                </a:lnTo>
                <a:lnTo>
                  <a:pt x="80479" y="219201"/>
                </a:lnTo>
                <a:lnTo>
                  <a:pt x="82207" y="219582"/>
                </a:lnTo>
                <a:lnTo>
                  <a:pt x="98298" y="219582"/>
                </a:lnTo>
                <a:lnTo>
                  <a:pt x="92557" y="248538"/>
                </a:lnTo>
                <a:lnTo>
                  <a:pt x="58343" y="258952"/>
                </a:lnTo>
                <a:lnTo>
                  <a:pt x="109815" y="258952"/>
                </a:lnTo>
                <a:lnTo>
                  <a:pt x="141421" y="227330"/>
                </a:lnTo>
                <a:lnTo>
                  <a:pt x="115544" y="227330"/>
                </a:lnTo>
                <a:lnTo>
                  <a:pt x="118706" y="212344"/>
                </a:lnTo>
                <a:lnTo>
                  <a:pt x="118999" y="210312"/>
                </a:lnTo>
                <a:lnTo>
                  <a:pt x="118706" y="208025"/>
                </a:lnTo>
                <a:lnTo>
                  <a:pt x="118135" y="206248"/>
                </a:lnTo>
                <a:lnTo>
                  <a:pt x="116700" y="204850"/>
                </a:lnTo>
                <a:lnTo>
                  <a:pt x="115265" y="203073"/>
                </a:lnTo>
                <a:lnTo>
                  <a:pt x="113830" y="202311"/>
                </a:lnTo>
                <a:lnTo>
                  <a:pt x="111810" y="201421"/>
                </a:lnTo>
                <a:lnTo>
                  <a:pt x="91401" y="201421"/>
                </a:lnTo>
                <a:lnTo>
                  <a:pt x="91401" y="192150"/>
                </a:lnTo>
                <a:close/>
              </a:path>
              <a:path w="292734" h="292735">
                <a:moveTo>
                  <a:pt x="242146" y="55244"/>
                </a:moveTo>
                <a:lnTo>
                  <a:pt x="202069" y="55244"/>
                </a:lnTo>
                <a:lnTo>
                  <a:pt x="205231" y="55499"/>
                </a:lnTo>
                <a:lnTo>
                  <a:pt x="208673" y="55880"/>
                </a:lnTo>
                <a:lnTo>
                  <a:pt x="215569" y="58165"/>
                </a:lnTo>
                <a:lnTo>
                  <a:pt x="218732" y="59308"/>
                </a:lnTo>
                <a:lnTo>
                  <a:pt x="221322" y="61340"/>
                </a:lnTo>
                <a:lnTo>
                  <a:pt x="224155" y="63245"/>
                </a:lnTo>
                <a:lnTo>
                  <a:pt x="226822" y="65912"/>
                </a:lnTo>
                <a:lnTo>
                  <a:pt x="229362" y="68199"/>
                </a:lnTo>
                <a:lnTo>
                  <a:pt x="231140" y="71119"/>
                </a:lnTo>
                <a:lnTo>
                  <a:pt x="233172" y="74168"/>
                </a:lnTo>
                <a:lnTo>
                  <a:pt x="234569" y="77343"/>
                </a:lnTo>
                <a:lnTo>
                  <a:pt x="235965" y="80263"/>
                </a:lnTo>
                <a:lnTo>
                  <a:pt x="236600" y="83693"/>
                </a:lnTo>
                <a:lnTo>
                  <a:pt x="237109" y="87502"/>
                </a:lnTo>
                <a:lnTo>
                  <a:pt x="237362" y="90931"/>
                </a:lnTo>
                <a:lnTo>
                  <a:pt x="237109" y="94361"/>
                </a:lnTo>
                <a:lnTo>
                  <a:pt x="231140" y="110489"/>
                </a:lnTo>
                <a:lnTo>
                  <a:pt x="229362" y="113411"/>
                </a:lnTo>
                <a:lnTo>
                  <a:pt x="115544" y="227330"/>
                </a:lnTo>
                <a:lnTo>
                  <a:pt x="141421" y="227330"/>
                </a:lnTo>
                <a:lnTo>
                  <a:pt x="276859" y="91820"/>
                </a:lnTo>
                <a:lnTo>
                  <a:pt x="280490" y="87502"/>
                </a:lnTo>
                <a:lnTo>
                  <a:pt x="255270" y="87502"/>
                </a:lnTo>
                <a:lnTo>
                  <a:pt x="255074" y="83693"/>
                </a:lnTo>
                <a:lnTo>
                  <a:pt x="243205" y="56387"/>
                </a:lnTo>
                <a:lnTo>
                  <a:pt x="242146" y="55244"/>
                </a:lnTo>
                <a:close/>
              </a:path>
              <a:path w="292734" h="292735">
                <a:moveTo>
                  <a:pt x="212128" y="73406"/>
                </a:moveTo>
                <a:lnTo>
                  <a:pt x="208394" y="73406"/>
                </a:lnTo>
                <a:lnTo>
                  <a:pt x="206946" y="73913"/>
                </a:lnTo>
                <a:lnTo>
                  <a:pt x="112382" y="167512"/>
                </a:lnTo>
                <a:lnTo>
                  <a:pt x="109804" y="173736"/>
                </a:lnTo>
                <a:lnTo>
                  <a:pt x="110375" y="177292"/>
                </a:lnTo>
                <a:lnTo>
                  <a:pt x="111239" y="178688"/>
                </a:lnTo>
                <a:lnTo>
                  <a:pt x="112382" y="180339"/>
                </a:lnTo>
                <a:lnTo>
                  <a:pt x="113830" y="181610"/>
                </a:lnTo>
                <a:lnTo>
                  <a:pt x="115544" y="182118"/>
                </a:lnTo>
                <a:lnTo>
                  <a:pt x="117271" y="182752"/>
                </a:lnTo>
                <a:lnTo>
                  <a:pt x="120434" y="182752"/>
                </a:lnTo>
                <a:lnTo>
                  <a:pt x="122440" y="182118"/>
                </a:lnTo>
                <a:lnTo>
                  <a:pt x="217881" y="87502"/>
                </a:lnTo>
                <a:lnTo>
                  <a:pt x="219595" y="82295"/>
                </a:lnTo>
                <a:lnTo>
                  <a:pt x="219024" y="78867"/>
                </a:lnTo>
                <a:lnTo>
                  <a:pt x="217881" y="77343"/>
                </a:lnTo>
                <a:lnTo>
                  <a:pt x="216725" y="75692"/>
                </a:lnTo>
                <a:lnTo>
                  <a:pt x="215290" y="74802"/>
                </a:lnTo>
                <a:lnTo>
                  <a:pt x="213563" y="73913"/>
                </a:lnTo>
                <a:lnTo>
                  <a:pt x="212128" y="73406"/>
                </a:lnTo>
                <a:close/>
              </a:path>
              <a:path w="292734" h="292735">
                <a:moveTo>
                  <a:pt x="279224" y="18414"/>
                </a:moveTo>
                <a:lnTo>
                  <a:pt x="242315" y="18414"/>
                </a:lnTo>
                <a:lnTo>
                  <a:pt x="245745" y="19050"/>
                </a:lnTo>
                <a:lnTo>
                  <a:pt x="249174" y="19812"/>
                </a:lnTo>
                <a:lnTo>
                  <a:pt x="273303" y="46608"/>
                </a:lnTo>
                <a:lnTo>
                  <a:pt x="274193" y="50037"/>
                </a:lnTo>
                <a:lnTo>
                  <a:pt x="274387" y="52958"/>
                </a:lnTo>
                <a:lnTo>
                  <a:pt x="274343" y="55244"/>
                </a:lnTo>
                <a:lnTo>
                  <a:pt x="274193" y="57276"/>
                </a:lnTo>
                <a:lnTo>
                  <a:pt x="273303" y="60706"/>
                </a:lnTo>
                <a:lnTo>
                  <a:pt x="272796" y="63881"/>
                </a:lnTo>
                <a:lnTo>
                  <a:pt x="255270" y="87502"/>
                </a:lnTo>
                <a:lnTo>
                  <a:pt x="280490" y="87502"/>
                </a:lnTo>
                <a:lnTo>
                  <a:pt x="283718" y="83438"/>
                </a:lnTo>
                <a:lnTo>
                  <a:pt x="286003" y="79120"/>
                </a:lnTo>
                <a:lnTo>
                  <a:pt x="288544" y="74549"/>
                </a:lnTo>
                <a:lnTo>
                  <a:pt x="292564" y="52958"/>
                </a:lnTo>
                <a:lnTo>
                  <a:pt x="292353" y="48640"/>
                </a:lnTo>
                <a:lnTo>
                  <a:pt x="291719" y="43180"/>
                </a:lnTo>
                <a:lnTo>
                  <a:pt x="288544" y="33146"/>
                </a:lnTo>
                <a:lnTo>
                  <a:pt x="286003" y="28448"/>
                </a:lnTo>
                <a:lnTo>
                  <a:pt x="283718" y="23875"/>
                </a:lnTo>
                <a:lnTo>
                  <a:pt x="280289" y="19557"/>
                </a:lnTo>
                <a:lnTo>
                  <a:pt x="279224" y="18414"/>
                </a:lnTo>
                <a:close/>
              </a:path>
              <a:path w="292734" h="292735">
                <a:moveTo>
                  <a:pt x="177018" y="65658"/>
                </a:moveTo>
                <a:lnTo>
                  <a:pt x="176771" y="65658"/>
                </a:lnTo>
                <a:lnTo>
                  <a:pt x="176771" y="65912"/>
                </a:lnTo>
                <a:lnTo>
                  <a:pt x="177018" y="656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25727" y="1422272"/>
            <a:ext cx="3113405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UKIJ CJK"/>
                <a:cs typeface="UKIJ CJK"/>
              </a:rPr>
              <a:t>决策树构造实例</a:t>
            </a:r>
            <a:endParaRPr sz="24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2300">
              <a:latin typeface="UKIJ CJK"/>
              <a:cs typeface="UKIJ CJK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UKIJ CJK"/>
                <a:cs typeface="UKIJ CJK"/>
              </a:rPr>
              <a:t>数据</a:t>
            </a:r>
            <a:r>
              <a:rPr sz="2400" spc="50" dirty="0">
                <a:latin typeface="UKIJ CJK"/>
                <a:cs typeface="UKIJ CJK"/>
              </a:rPr>
              <a:t>：14</a:t>
            </a:r>
            <a:r>
              <a:rPr sz="2400" spc="-5" dirty="0">
                <a:latin typeface="UKIJ CJK"/>
                <a:cs typeface="UKIJ CJK"/>
              </a:rPr>
              <a:t>天打球情况</a:t>
            </a:r>
            <a:endParaRPr sz="2400">
              <a:latin typeface="UKIJ CJK"/>
              <a:cs typeface="UKIJ CJK"/>
            </a:endParaRPr>
          </a:p>
          <a:p>
            <a:pPr marL="304800" marR="182880">
              <a:lnSpc>
                <a:spcPts val="9720"/>
              </a:lnSpc>
              <a:spcBef>
                <a:spcPts val="570"/>
              </a:spcBef>
            </a:pPr>
            <a:r>
              <a:rPr sz="2400" dirty="0">
                <a:latin typeface="UKIJ CJK"/>
                <a:cs typeface="UKIJ CJK"/>
              </a:rPr>
              <a:t>特征：</a:t>
            </a:r>
            <a:r>
              <a:rPr sz="2400" spc="80" dirty="0">
                <a:latin typeface="UKIJ CJK"/>
                <a:cs typeface="UKIJ CJK"/>
              </a:rPr>
              <a:t>4</a:t>
            </a:r>
            <a:r>
              <a:rPr sz="2400" dirty="0">
                <a:latin typeface="UKIJ CJK"/>
                <a:cs typeface="UKIJ CJK"/>
              </a:rPr>
              <a:t>种环境变化 目标：构造决策树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66489" y="1134236"/>
            <a:ext cx="7991855" cy="483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4951</Words>
  <Application>WPS 演示</Application>
  <PresentationFormat>On-screen Show (4:3)</PresentationFormat>
  <Paragraphs>345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宋体</vt:lpstr>
      <vt:lpstr>Wingdings</vt:lpstr>
      <vt:lpstr>Droid Sans Fallback</vt:lpstr>
      <vt:lpstr>UKIJ CJK</vt:lpstr>
      <vt:lpstr>Segoe Print</vt:lpstr>
      <vt:lpstr>Impact</vt:lpstr>
      <vt:lpstr>Calibri</vt:lpstr>
      <vt:lpstr>微软雅黑</vt:lpstr>
      <vt:lpstr>Arial Unicode MS</vt:lpstr>
      <vt:lpstr>BatangChe</vt:lpstr>
      <vt:lpstr>仿宋</vt:lpstr>
      <vt:lpstr>Office Theme</vt:lpstr>
      <vt:lpstr>Equation.KSEE3</vt:lpstr>
      <vt:lpstr>机器学习算法的评估</vt:lpstr>
      <vt:lpstr>PowerPoint 演示文稿</vt:lpstr>
      <vt:lpstr>决策树</vt:lpstr>
      <vt:lpstr>使用决策树做预测需要以下过程：</vt:lpstr>
      <vt:lpstr>决策树</vt:lpstr>
      <vt:lpstr>决策树</vt:lpstr>
      <vt:lpstr>一个关于信息熵的例子： </vt:lpstr>
      <vt:lpstr>决策树</vt:lpstr>
      <vt:lpstr>决策树</vt:lpstr>
      <vt:lpstr>决策树</vt:lpstr>
      <vt:lpstr>决策树</vt:lpstr>
      <vt:lpstr>决策树</vt:lpstr>
      <vt:lpstr>决策树</vt:lpstr>
      <vt:lpstr>PowerPoint 演示文稿</vt:lpstr>
      <vt:lpstr>连续值怎么办？</vt:lpstr>
      <vt:lpstr>PowerPoint 演示文稿</vt:lpstr>
      <vt:lpstr>造成过拟合的原因：</vt:lpstr>
      <vt:lpstr>决策树</vt:lpstr>
      <vt:lpstr>剪枝的方法：</vt:lpstr>
      <vt:lpstr>决策树</vt:lpstr>
      <vt:lpstr>PowerPoint 演示文稿</vt:lpstr>
      <vt:lpstr>决策树的优缺点 优点</vt:lpstr>
      <vt:lpstr>缺点 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  <vt:lpstr>集成算法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user</dc:creator>
  <cp:lastModifiedBy>╰︶￣ 莫等闲</cp:lastModifiedBy>
  <cp:revision>7</cp:revision>
  <dcterms:created xsi:type="dcterms:W3CDTF">2020-05-19T14:26:00Z</dcterms:created>
  <dcterms:modified xsi:type="dcterms:W3CDTF">2020-05-23T03:25:43Z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2020-05-19T00:00:00Z</vt:filetime>
  </property>
  <property fmtid="{D5CDD505-2E9C-101B-9397-08002B2CF9AE}" pid="5" name="KSOProductBuildVer">
    <vt:lpwstr>2052-11.3.0.9228</vt:lpwstr>
  </property>
</Properties>
</file>