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6.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9" r:id="rId2"/>
    <p:sldMasterId id="2147483759" r:id="rId3"/>
    <p:sldMasterId id="2147483772" r:id="rId4"/>
    <p:sldMasterId id="2147483792" r:id="rId5"/>
    <p:sldMasterId id="2147483805" r:id="rId6"/>
    <p:sldMasterId id="2147483825" r:id="rId7"/>
  </p:sldMasterIdLst>
  <p:notesMasterIdLst>
    <p:notesMasterId r:id="rId142"/>
  </p:notesMasterIdLst>
  <p:handoutMasterIdLst>
    <p:handoutMasterId r:id="rId143"/>
  </p:handoutMasterIdLst>
  <p:sldIdLst>
    <p:sldId id="604" r:id="rId8"/>
    <p:sldId id="533" r:id="rId9"/>
    <p:sldId id="260" r:id="rId10"/>
    <p:sldId id="408" r:id="rId11"/>
    <p:sldId id="409" r:id="rId12"/>
    <p:sldId id="568" r:id="rId13"/>
    <p:sldId id="268" r:id="rId14"/>
    <p:sldId id="557" r:id="rId15"/>
    <p:sldId id="280" r:id="rId16"/>
    <p:sldId id="548" r:id="rId17"/>
    <p:sldId id="270" r:id="rId18"/>
    <p:sldId id="549" r:id="rId19"/>
    <p:sldId id="550" r:id="rId20"/>
    <p:sldId id="552" r:id="rId21"/>
    <p:sldId id="558" r:id="rId22"/>
    <p:sldId id="559" r:id="rId23"/>
    <p:sldId id="560" r:id="rId24"/>
    <p:sldId id="272" r:id="rId25"/>
    <p:sldId id="357" r:id="rId26"/>
    <p:sldId id="554" r:id="rId27"/>
    <p:sldId id="555" r:id="rId28"/>
    <p:sldId id="328" r:id="rId29"/>
    <p:sldId id="327" r:id="rId30"/>
    <p:sldId id="348" r:id="rId31"/>
    <p:sldId id="371" r:id="rId32"/>
    <p:sldId id="370" r:id="rId33"/>
    <p:sldId id="378" r:id="rId34"/>
    <p:sldId id="382" r:id="rId35"/>
    <p:sldId id="563" r:id="rId36"/>
    <p:sldId id="561" r:id="rId37"/>
    <p:sldId id="564" r:id="rId38"/>
    <p:sldId id="562" r:id="rId39"/>
    <p:sldId id="581" r:id="rId40"/>
    <p:sldId id="583" r:id="rId41"/>
    <p:sldId id="605" r:id="rId42"/>
    <p:sldId id="421" r:id="rId43"/>
    <p:sldId id="422" r:id="rId44"/>
    <p:sldId id="423" r:id="rId45"/>
    <p:sldId id="556" r:id="rId46"/>
    <p:sldId id="425" r:id="rId47"/>
    <p:sldId id="567" r:id="rId48"/>
    <p:sldId id="426" r:id="rId49"/>
    <p:sldId id="427" r:id="rId50"/>
    <p:sldId id="428" r:id="rId51"/>
    <p:sldId id="429" r:id="rId52"/>
    <p:sldId id="430" r:id="rId53"/>
    <p:sldId id="431" r:id="rId54"/>
    <p:sldId id="432" r:id="rId55"/>
    <p:sldId id="433" r:id="rId56"/>
    <p:sldId id="434" r:id="rId57"/>
    <p:sldId id="435" r:id="rId58"/>
    <p:sldId id="436" r:id="rId59"/>
    <p:sldId id="572" r:id="rId60"/>
    <p:sldId id="573" r:id="rId61"/>
    <p:sldId id="534" r:id="rId62"/>
    <p:sldId id="537" r:id="rId63"/>
    <p:sldId id="437" r:id="rId64"/>
    <p:sldId id="438" r:id="rId65"/>
    <p:sldId id="439" r:id="rId66"/>
    <p:sldId id="440" r:id="rId67"/>
    <p:sldId id="538" r:id="rId68"/>
    <p:sldId id="539" r:id="rId69"/>
    <p:sldId id="442" r:id="rId70"/>
    <p:sldId id="443" r:id="rId71"/>
    <p:sldId id="516" r:id="rId72"/>
    <p:sldId id="444" r:id="rId73"/>
    <p:sldId id="449" r:id="rId74"/>
    <p:sldId id="606" r:id="rId75"/>
    <p:sldId id="450" r:id="rId76"/>
    <p:sldId id="607" r:id="rId77"/>
    <p:sldId id="608" r:id="rId78"/>
    <p:sldId id="609" r:id="rId79"/>
    <p:sldId id="458" r:id="rId80"/>
    <p:sldId id="574" r:id="rId81"/>
    <p:sldId id="571" r:id="rId82"/>
    <p:sldId id="543" r:id="rId83"/>
    <p:sldId id="588" r:id="rId84"/>
    <p:sldId id="544" r:id="rId85"/>
    <p:sldId id="461" r:id="rId86"/>
    <p:sldId id="470" r:id="rId87"/>
    <p:sldId id="473" r:id="rId88"/>
    <p:sldId id="474" r:id="rId89"/>
    <p:sldId id="475" r:id="rId90"/>
    <p:sldId id="476" r:id="rId91"/>
    <p:sldId id="477" r:id="rId92"/>
    <p:sldId id="576" r:id="rId93"/>
    <p:sldId id="478" r:id="rId94"/>
    <p:sldId id="479" r:id="rId95"/>
    <p:sldId id="480" r:id="rId96"/>
    <p:sldId id="481" r:id="rId97"/>
    <p:sldId id="579" r:id="rId98"/>
    <p:sldId id="580" r:id="rId99"/>
    <p:sldId id="577" r:id="rId100"/>
    <p:sldId id="578" r:id="rId101"/>
    <p:sldId id="487" r:id="rId102"/>
    <p:sldId id="488" r:id="rId103"/>
    <p:sldId id="489" r:id="rId104"/>
    <p:sldId id="593" r:id="rId105"/>
    <p:sldId id="594" r:id="rId106"/>
    <p:sldId id="595" r:id="rId107"/>
    <p:sldId id="596" r:id="rId108"/>
    <p:sldId id="491" r:id="rId109"/>
    <p:sldId id="493" r:id="rId110"/>
    <p:sldId id="494" r:id="rId111"/>
    <p:sldId id="496" r:id="rId112"/>
    <p:sldId id="497" r:id="rId113"/>
    <p:sldId id="500" r:id="rId114"/>
    <p:sldId id="585" r:id="rId115"/>
    <p:sldId id="598" r:id="rId116"/>
    <p:sldId id="504" r:id="rId117"/>
    <p:sldId id="505" r:id="rId118"/>
    <p:sldId id="506" r:id="rId119"/>
    <p:sldId id="511" r:id="rId120"/>
    <p:sldId id="510" r:id="rId121"/>
    <p:sldId id="517" r:id="rId122"/>
    <p:sldId id="518" r:id="rId123"/>
    <p:sldId id="590" r:id="rId124"/>
    <p:sldId id="589" r:id="rId125"/>
    <p:sldId id="610" r:id="rId126"/>
    <p:sldId id="519" r:id="rId127"/>
    <p:sldId id="520" r:id="rId128"/>
    <p:sldId id="591" r:id="rId129"/>
    <p:sldId id="522" r:id="rId130"/>
    <p:sldId id="592" r:id="rId131"/>
    <p:sldId id="521" r:id="rId132"/>
    <p:sldId id="524" r:id="rId133"/>
    <p:sldId id="547" r:id="rId134"/>
    <p:sldId id="527" r:id="rId135"/>
    <p:sldId id="528" r:id="rId136"/>
    <p:sldId id="529" r:id="rId137"/>
    <p:sldId id="531" r:id="rId138"/>
    <p:sldId id="601" r:id="rId139"/>
    <p:sldId id="541" r:id="rId140"/>
    <p:sldId id="602" r:id="rId141"/>
  </p:sldIdLst>
  <p:sldSz cx="9144000" cy="6858000" type="screen4x3"/>
  <p:notesSz cx="9942513" cy="6761163"/>
  <p:defaultTextStyle>
    <a:defPPr>
      <a:defRPr lang="zh-CN"/>
    </a:defPPr>
    <a:lvl1pPr algn="ctr" rtl="0" fontAlgn="ctr">
      <a:spcBef>
        <a:spcPct val="0"/>
      </a:spcBef>
      <a:spcAft>
        <a:spcPct val="0"/>
      </a:spcAft>
      <a:defRPr sz="2800" kern="1200">
        <a:solidFill>
          <a:schemeClr val="tx1"/>
        </a:solidFill>
        <a:latin typeface="Arial" charset="0"/>
        <a:ea typeface="宋体" pitchFamily="2" charset="-122"/>
        <a:cs typeface="+mn-cs"/>
      </a:defRPr>
    </a:lvl1pPr>
    <a:lvl2pPr marL="457200" algn="ctr" rtl="0" fontAlgn="ctr">
      <a:spcBef>
        <a:spcPct val="0"/>
      </a:spcBef>
      <a:spcAft>
        <a:spcPct val="0"/>
      </a:spcAft>
      <a:defRPr sz="2800" kern="1200">
        <a:solidFill>
          <a:schemeClr val="tx1"/>
        </a:solidFill>
        <a:latin typeface="Arial" charset="0"/>
        <a:ea typeface="宋体" pitchFamily="2" charset="-122"/>
        <a:cs typeface="+mn-cs"/>
      </a:defRPr>
    </a:lvl2pPr>
    <a:lvl3pPr marL="914400" algn="ctr" rtl="0" fontAlgn="ctr">
      <a:spcBef>
        <a:spcPct val="0"/>
      </a:spcBef>
      <a:spcAft>
        <a:spcPct val="0"/>
      </a:spcAft>
      <a:defRPr sz="2800" kern="1200">
        <a:solidFill>
          <a:schemeClr val="tx1"/>
        </a:solidFill>
        <a:latin typeface="Arial" charset="0"/>
        <a:ea typeface="宋体" pitchFamily="2" charset="-122"/>
        <a:cs typeface="+mn-cs"/>
      </a:defRPr>
    </a:lvl3pPr>
    <a:lvl4pPr marL="1371600" algn="ctr" rtl="0" fontAlgn="ctr">
      <a:spcBef>
        <a:spcPct val="0"/>
      </a:spcBef>
      <a:spcAft>
        <a:spcPct val="0"/>
      </a:spcAft>
      <a:defRPr sz="2800" kern="1200">
        <a:solidFill>
          <a:schemeClr val="tx1"/>
        </a:solidFill>
        <a:latin typeface="Arial" charset="0"/>
        <a:ea typeface="宋体" pitchFamily="2" charset="-122"/>
        <a:cs typeface="+mn-cs"/>
      </a:defRPr>
    </a:lvl4pPr>
    <a:lvl5pPr marL="1828800" algn="ctr" rtl="0" fontAlgn="ctr">
      <a:spcBef>
        <a:spcPct val="0"/>
      </a:spcBef>
      <a:spcAft>
        <a:spcPct val="0"/>
      </a:spcAft>
      <a:defRPr sz="2800" kern="1200">
        <a:solidFill>
          <a:schemeClr val="tx1"/>
        </a:solidFill>
        <a:latin typeface="Arial" charset="0"/>
        <a:ea typeface="宋体" pitchFamily="2" charset="-122"/>
        <a:cs typeface="+mn-cs"/>
      </a:defRPr>
    </a:lvl5pPr>
    <a:lvl6pPr marL="2286000" algn="l" defTabSz="914400" rtl="0" eaLnBrk="1" latinLnBrk="0" hangingPunct="1">
      <a:defRPr sz="2800" kern="1200">
        <a:solidFill>
          <a:schemeClr val="tx1"/>
        </a:solidFill>
        <a:latin typeface="Arial" charset="0"/>
        <a:ea typeface="宋体" pitchFamily="2" charset="-122"/>
        <a:cs typeface="+mn-cs"/>
      </a:defRPr>
    </a:lvl6pPr>
    <a:lvl7pPr marL="2743200" algn="l" defTabSz="914400" rtl="0" eaLnBrk="1" latinLnBrk="0" hangingPunct="1">
      <a:defRPr sz="2800" kern="1200">
        <a:solidFill>
          <a:schemeClr val="tx1"/>
        </a:solidFill>
        <a:latin typeface="Arial" charset="0"/>
        <a:ea typeface="宋体" pitchFamily="2" charset="-122"/>
        <a:cs typeface="+mn-cs"/>
      </a:defRPr>
    </a:lvl7pPr>
    <a:lvl8pPr marL="3200400" algn="l" defTabSz="914400" rtl="0" eaLnBrk="1" latinLnBrk="0" hangingPunct="1">
      <a:defRPr sz="2800" kern="1200">
        <a:solidFill>
          <a:schemeClr val="tx1"/>
        </a:solidFill>
        <a:latin typeface="Arial" charset="0"/>
        <a:ea typeface="宋体" pitchFamily="2" charset="-122"/>
        <a:cs typeface="+mn-cs"/>
      </a:defRPr>
    </a:lvl8pPr>
    <a:lvl9pPr marL="3657600" algn="l" defTabSz="914400" rtl="0" eaLnBrk="1" latinLnBrk="0" hangingPunct="1">
      <a:defRPr sz="2800"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FF"/>
    <a:srgbClr val="B3E6EB"/>
    <a:srgbClr val="FFCCFF"/>
    <a:srgbClr val="336600"/>
    <a:srgbClr val="000066"/>
    <a:srgbClr val="FDFFD1"/>
    <a:srgbClr val="E7F7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660"/>
  </p:normalViewPr>
  <p:slideViewPr>
    <p:cSldViewPr>
      <p:cViewPr varScale="1">
        <p:scale>
          <a:sx n="83" d="100"/>
          <a:sy n="83" d="100"/>
        </p:scale>
        <p:origin x="1454" y="62"/>
      </p:cViewPr>
      <p:guideLst>
        <p:guide orient="horz" pos="2160"/>
        <p:guide pos="2880"/>
      </p:guideLst>
    </p:cSldViewPr>
  </p:slid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117" Type="http://schemas.openxmlformats.org/officeDocument/2006/relationships/slide" Target="slides/slide110.xml"/><Relationship Id="rId21" Type="http://schemas.openxmlformats.org/officeDocument/2006/relationships/slide" Target="slides/slide14.xml"/><Relationship Id="rId42" Type="http://schemas.openxmlformats.org/officeDocument/2006/relationships/slide" Target="slides/slide35.xml"/><Relationship Id="rId63" Type="http://schemas.openxmlformats.org/officeDocument/2006/relationships/slide" Target="slides/slide56.xml"/><Relationship Id="rId84" Type="http://schemas.openxmlformats.org/officeDocument/2006/relationships/slide" Target="slides/slide77.xml"/><Relationship Id="rId138" Type="http://schemas.openxmlformats.org/officeDocument/2006/relationships/slide" Target="slides/slide131.xml"/><Relationship Id="rId107" Type="http://schemas.openxmlformats.org/officeDocument/2006/relationships/slide" Target="slides/slide100.xml"/><Relationship Id="rId11" Type="http://schemas.openxmlformats.org/officeDocument/2006/relationships/slide" Target="slides/slide4.xml"/><Relationship Id="rId32" Type="http://schemas.openxmlformats.org/officeDocument/2006/relationships/slide" Target="slides/slide25.xml"/><Relationship Id="rId53" Type="http://schemas.openxmlformats.org/officeDocument/2006/relationships/slide" Target="slides/slide46.xml"/><Relationship Id="rId74" Type="http://schemas.openxmlformats.org/officeDocument/2006/relationships/slide" Target="slides/slide67.xml"/><Relationship Id="rId128" Type="http://schemas.openxmlformats.org/officeDocument/2006/relationships/slide" Target="slides/slide121.xml"/><Relationship Id="rId5" Type="http://schemas.openxmlformats.org/officeDocument/2006/relationships/slideMaster" Target="slideMasters/slideMaster5.xml"/><Relationship Id="rId90" Type="http://schemas.openxmlformats.org/officeDocument/2006/relationships/slide" Target="slides/slide83.xml"/><Relationship Id="rId95" Type="http://schemas.openxmlformats.org/officeDocument/2006/relationships/slide" Target="slides/slide88.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113" Type="http://schemas.openxmlformats.org/officeDocument/2006/relationships/slide" Target="slides/slide106.xml"/><Relationship Id="rId118" Type="http://schemas.openxmlformats.org/officeDocument/2006/relationships/slide" Target="slides/slide111.xml"/><Relationship Id="rId134" Type="http://schemas.openxmlformats.org/officeDocument/2006/relationships/slide" Target="slides/slide127.xml"/><Relationship Id="rId139" Type="http://schemas.openxmlformats.org/officeDocument/2006/relationships/slide" Target="slides/slide132.xml"/><Relationship Id="rId80" Type="http://schemas.openxmlformats.org/officeDocument/2006/relationships/slide" Target="slides/slide73.xml"/><Relationship Id="rId85" Type="http://schemas.openxmlformats.org/officeDocument/2006/relationships/slide" Target="slides/slide78.xml"/><Relationship Id="rId12" Type="http://schemas.openxmlformats.org/officeDocument/2006/relationships/slide" Target="slides/slide5.xml"/><Relationship Id="rId17" Type="http://schemas.openxmlformats.org/officeDocument/2006/relationships/slide" Target="slides/slide10.xml"/><Relationship Id="rId33" Type="http://schemas.openxmlformats.org/officeDocument/2006/relationships/slide" Target="slides/slide26.xml"/><Relationship Id="rId38" Type="http://schemas.openxmlformats.org/officeDocument/2006/relationships/slide" Target="slides/slide31.xml"/><Relationship Id="rId59" Type="http://schemas.openxmlformats.org/officeDocument/2006/relationships/slide" Target="slides/slide52.xml"/><Relationship Id="rId103" Type="http://schemas.openxmlformats.org/officeDocument/2006/relationships/slide" Target="slides/slide96.xml"/><Relationship Id="rId108" Type="http://schemas.openxmlformats.org/officeDocument/2006/relationships/slide" Target="slides/slide101.xml"/><Relationship Id="rId124" Type="http://schemas.openxmlformats.org/officeDocument/2006/relationships/slide" Target="slides/slide117.xml"/><Relationship Id="rId129" Type="http://schemas.openxmlformats.org/officeDocument/2006/relationships/slide" Target="slides/slide122.xml"/><Relationship Id="rId54" Type="http://schemas.openxmlformats.org/officeDocument/2006/relationships/slide" Target="slides/slide47.xml"/><Relationship Id="rId70" Type="http://schemas.openxmlformats.org/officeDocument/2006/relationships/slide" Target="slides/slide63.xml"/><Relationship Id="rId75" Type="http://schemas.openxmlformats.org/officeDocument/2006/relationships/slide" Target="slides/slide68.xml"/><Relationship Id="rId91" Type="http://schemas.openxmlformats.org/officeDocument/2006/relationships/slide" Target="slides/slide84.xml"/><Relationship Id="rId96" Type="http://schemas.openxmlformats.org/officeDocument/2006/relationships/slide" Target="slides/slide89.xml"/><Relationship Id="rId140" Type="http://schemas.openxmlformats.org/officeDocument/2006/relationships/slide" Target="slides/slide133.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6.xml"/><Relationship Id="rId28" Type="http://schemas.openxmlformats.org/officeDocument/2006/relationships/slide" Target="slides/slide21.xml"/><Relationship Id="rId49" Type="http://schemas.openxmlformats.org/officeDocument/2006/relationships/slide" Target="slides/slide42.xml"/><Relationship Id="rId114" Type="http://schemas.openxmlformats.org/officeDocument/2006/relationships/slide" Target="slides/slide107.xml"/><Relationship Id="rId119" Type="http://schemas.openxmlformats.org/officeDocument/2006/relationships/slide" Target="slides/slide112.xml"/><Relationship Id="rId44" Type="http://schemas.openxmlformats.org/officeDocument/2006/relationships/slide" Target="slides/slide37.xml"/><Relationship Id="rId60" Type="http://schemas.openxmlformats.org/officeDocument/2006/relationships/slide" Target="slides/slide53.xml"/><Relationship Id="rId65" Type="http://schemas.openxmlformats.org/officeDocument/2006/relationships/slide" Target="slides/slide58.xml"/><Relationship Id="rId81" Type="http://schemas.openxmlformats.org/officeDocument/2006/relationships/slide" Target="slides/slide74.xml"/><Relationship Id="rId86" Type="http://schemas.openxmlformats.org/officeDocument/2006/relationships/slide" Target="slides/slide79.xml"/><Relationship Id="rId130" Type="http://schemas.openxmlformats.org/officeDocument/2006/relationships/slide" Target="slides/slide123.xml"/><Relationship Id="rId135" Type="http://schemas.openxmlformats.org/officeDocument/2006/relationships/slide" Target="slides/slide128.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109" Type="http://schemas.openxmlformats.org/officeDocument/2006/relationships/slide" Target="slides/slide10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slide" Target="slides/slide97.xml"/><Relationship Id="rId120" Type="http://schemas.openxmlformats.org/officeDocument/2006/relationships/slide" Target="slides/slide113.xml"/><Relationship Id="rId125" Type="http://schemas.openxmlformats.org/officeDocument/2006/relationships/slide" Target="slides/slide118.xml"/><Relationship Id="rId141" Type="http://schemas.openxmlformats.org/officeDocument/2006/relationships/slide" Target="slides/slide134.xml"/><Relationship Id="rId146" Type="http://schemas.openxmlformats.org/officeDocument/2006/relationships/theme" Target="theme/theme1.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110" Type="http://schemas.openxmlformats.org/officeDocument/2006/relationships/slide" Target="slides/slide103.xml"/><Relationship Id="rId115" Type="http://schemas.openxmlformats.org/officeDocument/2006/relationships/slide" Target="slides/slide108.xml"/><Relationship Id="rId131" Type="http://schemas.openxmlformats.org/officeDocument/2006/relationships/slide" Target="slides/slide124.xml"/><Relationship Id="rId136" Type="http://schemas.openxmlformats.org/officeDocument/2006/relationships/slide" Target="slides/slide129.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slide" Target="slides/slide98.xml"/><Relationship Id="rId126" Type="http://schemas.openxmlformats.org/officeDocument/2006/relationships/slide" Target="slides/slide119.xml"/><Relationship Id="rId147" Type="http://schemas.openxmlformats.org/officeDocument/2006/relationships/tableStyles" Target="tableStyles.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slide" Target="slides/slide86.xml"/><Relationship Id="rId98" Type="http://schemas.openxmlformats.org/officeDocument/2006/relationships/slide" Target="slides/slide91.xml"/><Relationship Id="rId121" Type="http://schemas.openxmlformats.org/officeDocument/2006/relationships/slide" Target="slides/slide114.xml"/><Relationship Id="rId142" Type="http://schemas.openxmlformats.org/officeDocument/2006/relationships/notesMaster" Target="notesMasters/notesMaster1.xml"/><Relationship Id="rId3" Type="http://schemas.openxmlformats.org/officeDocument/2006/relationships/slideMaster" Target="slideMasters/slideMaster3.xml"/><Relationship Id="rId25" Type="http://schemas.openxmlformats.org/officeDocument/2006/relationships/slide" Target="slides/slide18.xml"/><Relationship Id="rId46" Type="http://schemas.openxmlformats.org/officeDocument/2006/relationships/slide" Target="slides/slide39.xml"/><Relationship Id="rId67" Type="http://schemas.openxmlformats.org/officeDocument/2006/relationships/slide" Target="slides/slide60.xml"/><Relationship Id="rId116" Type="http://schemas.openxmlformats.org/officeDocument/2006/relationships/slide" Target="slides/slide109.xml"/><Relationship Id="rId137" Type="http://schemas.openxmlformats.org/officeDocument/2006/relationships/slide" Target="slides/slide130.xml"/><Relationship Id="rId20" Type="http://schemas.openxmlformats.org/officeDocument/2006/relationships/slide" Target="slides/slide13.xml"/><Relationship Id="rId41" Type="http://schemas.openxmlformats.org/officeDocument/2006/relationships/slide" Target="slides/slide34.xml"/><Relationship Id="rId62" Type="http://schemas.openxmlformats.org/officeDocument/2006/relationships/slide" Target="slides/slide55.xml"/><Relationship Id="rId83" Type="http://schemas.openxmlformats.org/officeDocument/2006/relationships/slide" Target="slides/slide76.xml"/><Relationship Id="rId88" Type="http://schemas.openxmlformats.org/officeDocument/2006/relationships/slide" Target="slides/slide81.xml"/><Relationship Id="rId111" Type="http://schemas.openxmlformats.org/officeDocument/2006/relationships/slide" Target="slides/slide104.xml"/><Relationship Id="rId132" Type="http://schemas.openxmlformats.org/officeDocument/2006/relationships/slide" Target="slides/slide125.xml"/><Relationship Id="rId15" Type="http://schemas.openxmlformats.org/officeDocument/2006/relationships/slide" Target="slides/slide8.xml"/><Relationship Id="rId36" Type="http://schemas.openxmlformats.org/officeDocument/2006/relationships/slide" Target="slides/slide29.xml"/><Relationship Id="rId57" Type="http://schemas.openxmlformats.org/officeDocument/2006/relationships/slide" Target="slides/slide50.xml"/><Relationship Id="rId106" Type="http://schemas.openxmlformats.org/officeDocument/2006/relationships/slide" Target="slides/slide99.xml"/><Relationship Id="rId127" Type="http://schemas.openxmlformats.org/officeDocument/2006/relationships/slide" Target="slides/slide120.xml"/><Relationship Id="rId10" Type="http://schemas.openxmlformats.org/officeDocument/2006/relationships/slide" Target="slides/slide3.xml"/><Relationship Id="rId31" Type="http://schemas.openxmlformats.org/officeDocument/2006/relationships/slide" Target="slides/slide24.xml"/><Relationship Id="rId52" Type="http://schemas.openxmlformats.org/officeDocument/2006/relationships/slide" Target="slides/slide45.xml"/><Relationship Id="rId73" Type="http://schemas.openxmlformats.org/officeDocument/2006/relationships/slide" Target="slides/slide66.xml"/><Relationship Id="rId78" Type="http://schemas.openxmlformats.org/officeDocument/2006/relationships/slide" Target="slides/slide71.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slide" Target="slides/slide94.xml"/><Relationship Id="rId122" Type="http://schemas.openxmlformats.org/officeDocument/2006/relationships/slide" Target="slides/slide115.xml"/><Relationship Id="rId143"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2.xml"/><Relationship Id="rId26" Type="http://schemas.openxmlformats.org/officeDocument/2006/relationships/slide" Target="slides/slide19.xml"/><Relationship Id="rId47" Type="http://schemas.openxmlformats.org/officeDocument/2006/relationships/slide" Target="slides/slide40.xml"/><Relationship Id="rId68" Type="http://schemas.openxmlformats.org/officeDocument/2006/relationships/slide" Target="slides/slide61.xml"/><Relationship Id="rId89" Type="http://schemas.openxmlformats.org/officeDocument/2006/relationships/slide" Target="slides/slide82.xml"/><Relationship Id="rId112" Type="http://schemas.openxmlformats.org/officeDocument/2006/relationships/slide" Target="slides/slide105.xml"/><Relationship Id="rId133" Type="http://schemas.openxmlformats.org/officeDocument/2006/relationships/slide" Target="slides/slide126.xml"/><Relationship Id="rId16" Type="http://schemas.openxmlformats.org/officeDocument/2006/relationships/slide" Target="slides/slide9.xml"/><Relationship Id="rId37" Type="http://schemas.openxmlformats.org/officeDocument/2006/relationships/slide" Target="slides/slide30.xml"/><Relationship Id="rId58" Type="http://schemas.openxmlformats.org/officeDocument/2006/relationships/slide" Target="slides/slide51.xml"/><Relationship Id="rId79" Type="http://schemas.openxmlformats.org/officeDocument/2006/relationships/slide" Target="slides/slide72.xml"/><Relationship Id="rId102" Type="http://schemas.openxmlformats.org/officeDocument/2006/relationships/slide" Target="slides/slide95.xml"/><Relationship Id="rId123" Type="http://schemas.openxmlformats.org/officeDocument/2006/relationships/slide" Target="slides/slide116.xml"/><Relationship Id="rId14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4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5" Type="http://schemas.openxmlformats.org/officeDocument/2006/relationships/image" Target="../media/image55.wmf"/><Relationship Id="rId4" Type="http://schemas.openxmlformats.org/officeDocument/2006/relationships/image" Target="../media/image5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5" Type="http://schemas.openxmlformats.org/officeDocument/2006/relationships/image" Target="../media/image62.wmf"/><Relationship Id="rId4" Type="http://schemas.openxmlformats.org/officeDocument/2006/relationships/image" Target="../media/image6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 Id="rId4" Type="http://schemas.openxmlformats.org/officeDocument/2006/relationships/image" Target="../media/image86.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87.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1.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95.wmf"/><Relationship Id="rId1" Type="http://schemas.openxmlformats.org/officeDocument/2006/relationships/image" Target="../media/image94.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5" Type="http://schemas.openxmlformats.org/officeDocument/2006/relationships/image" Target="../media/image14.wmf"/><Relationship Id="rId4" Type="http://schemas.openxmlformats.org/officeDocument/2006/relationships/image" Target="../media/image13.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07.wmf"/><Relationship Id="rId7" Type="http://schemas.openxmlformats.org/officeDocument/2006/relationships/image" Target="../media/image111.wmf"/><Relationship Id="rId2" Type="http://schemas.openxmlformats.org/officeDocument/2006/relationships/image" Target="../media/image106.wmf"/><Relationship Id="rId1" Type="http://schemas.openxmlformats.org/officeDocument/2006/relationships/image" Target="../media/image105.wmf"/><Relationship Id="rId6" Type="http://schemas.openxmlformats.org/officeDocument/2006/relationships/image" Target="../media/image110.wmf"/><Relationship Id="rId5" Type="http://schemas.openxmlformats.org/officeDocument/2006/relationships/image" Target="../media/image109.wmf"/><Relationship Id="rId4" Type="http://schemas.openxmlformats.org/officeDocument/2006/relationships/image" Target="../media/image108.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12.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14.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 Id="rId4" Type="http://schemas.openxmlformats.org/officeDocument/2006/relationships/image" Target="../media/image120.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 Id="rId4" Type="http://schemas.openxmlformats.org/officeDocument/2006/relationships/image" Target="../media/image125.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26.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128.wmf"/><Relationship Id="rId1" Type="http://schemas.openxmlformats.org/officeDocument/2006/relationships/image" Target="../media/image127.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30.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132.wmf"/><Relationship Id="rId1" Type="http://schemas.openxmlformats.org/officeDocument/2006/relationships/image" Target="../media/image131.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3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136.wmf"/><Relationship Id="rId1" Type="http://schemas.openxmlformats.org/officeDocument/2006/relationships/image" Target="../media/image135.wmf"/></Relationships>
</file>

<file path=ppt/drawings/_rels/vmlDrawing51.vml.rels><?xml version="1.0" encoding="UTF-8" standalone="yes"?>
<Relationships xmlns="http://schemas.openxmlformats.org/package/2006/relationships"><Relationship Id="rId8" Type="http://schemas.openxmlformats.org/officeDocument/2006/relationships/image" Target="../media/image144.wmf"/><Relationship Id="rId3" Type="http://schemas.openxmlformats.org/officeDocument/2006/relationships/image" Target="../media/image139.wmf"/><Relationship Id="rId7" Type="http://schemas.openxmlformats.org/officeDocument/2006/relationships/image" Target="../media/image143.wmf"/><Relationship Id="rId2" Type="http://schemas.openxmlformats.org/officeDocument/2006/relationships/image" Target="../media/image138.wmf"/><Relationship Id="rId1" Type="http://schemas.openxmlformats.org/officeDocument/2006/relationships/image" Target="../media/image137.wmf"/><Relationship Id="rId6" Type="http://schemas.openxmlformats.org/officeDocument/2006/relationships/image" Target="../media/image142.wmf"/><Relationship Id="rId5" Type="http://schemas.openxmlformats.org/officeDocument/2006/relationships/image" Target="../media/image141.wmf"/><Relationship Id="rId4" Type="http://schemas.openxmlformats.org/officeDocument/2006/relationships/image" Target="../media/image140.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154.wmf"/><Relationship Id="rId2" Type="http://schemas.openxmlformats.org/officeDocument/2006/relationships/image" Target="../media/image153.wmf"/><Relationship Id="rId1" Type="http://schemas.openxmlformats.org/officeDocument/2006/relationships/image" Target="../media/image152.wmf"/><Relationship Id="rId6" Type="http://schemas.openxmlformats.org/officeDocument/2006/relationships/image" Target="../media/image157.wmf"/><Relationship Id="rId5" Type="http://schemas.openxmlformats.org/officeDocument/2006/relationships/image" Target="../media/image156.wmf"/><Relationship Id="rId4" Type="http://schemas.openxmlformats.org/officeDocument/2006/relationships/image" Target="../media/image155.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160.wmf"/><Relationship Id="rId2" Type="http://schemas.openxmlformats.org/officeDocument/2006/relationships/image" Target="../media/image159.wmf"/><Relationship Id="rId1" Type="http://schemas.openxmlformats.org/officeDocument/2006/relationships/image" Target="../media/image158.w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165.wmf"/><Relationship Id="rId1" Type="http://schemas.openxmlformats.org/officeDocument/2006/relationships/image" Target="../media/image164.wmf"/></Relationships>
</file>

<file path=ppt/drawings/_rels/vmlDrawing56.vml.rels><?xml version="1.0" encoding="UTF-8" standalone="yes"?>
<Relationships xmlns="http://schemas.openxmlformats.org/package/2006/relationships"><Relationship Id="rId2" Type="http://schemas.openxmlformats.org/officeDocument/2006/relationships/image" Target="../media/image167.wmf"/><Relationship Id="rId1" Type="http://schemas.openxmlformats.org/officeDocument/2006/relationships/image" Target="../media/image166.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170.wmf"/><Relationship Id="rId2" Type="http://schemas.openxmlformats.org/officeDocument/2006/relationships/image" Target="../media/image169.wmf"/><Relationship Id="rId1" Type="http://schemas.openxmlformats.org/officeDocument/2006/relationships/image" Target="../media/image168.wmf"/><Relationship Id="rId6" Type="http://schemas.openxmlformats.org/officeDocument/2006/relationships/image" Target="../media/image173.wmf"/><Relationship Id="rId5" Type="http://schemas.openxmlformats.org/officeDocument/2006/relationships/image" Target="../media/image172.wmf"/><Relationship Id="rId4" Type="http://schemas.openxmlformats.org/officeDocument/2006/relationships/image" Target="../media/image171.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176.wmf"/><Relationship Id="rId2" Type="http://schemas.openxmlformats.org/officeDocument/2006/relationships/image" Target="../media/image175.wmf"/><Relationship Id="rId1" Type="http://schemas.openxmlformats.org/officeDocument/2006/relationships/image" Target="../media/image174.wmf"/><Relationship Id="rId4" Type="http://schemas.openxmlformats.org/officeDocument/2006/relationships/image" Target="../media/image177.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7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17.wmf"/><Relationship Id="rId5" Type="http://schemas.openxmlformats.org/officeDocument/2006/relationships/image" Target="../media/image22.wmf"/><Relationship Id="rId4" Type="http://schemas.openxmlformats.org/officeDocument/2006/relationships/image" Target="../media/image21.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181.wmf"/><Relationship Id="rId2" Type="http://schemas.openxmlformats.org/officeDocument/2006/relationships/image" Target="../media/image180.wmf"/><Relationship Id="rId1" Type="http://schemas.openxmlformats.org/officeDocument/2006/relationships/image" Target="../media/image179.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183.wmf"/><Relationship Id="rId2" Type="http://schemas.openxmlformats.org/officeDocument/2006/relationships/image" Target="../media/image174.wmf"/><Relationship Id="rId1" Type="http://schemas.openxmlformats.org/officeDocument/2006/relationships/image" Target="../media/image182.wmf"/></Relationships>
</file>

<file path=ppt/drawings/_rels/vmlDrawing62.vml.rels><?xml version="1.0" encoding="UTF-8" standalone="yes"?>
<Relationships xmlns="http://schemas.openxmlformats.org/package/2006/relationships"><Relationship Id="rId2" Type="http://schemas.openxmlformats.org/officeDocument/2006/relationships/image" Target="../media/image185.wmf"/><Relationship Id="rId1" Type="http://schemas.openxmlformats.org/officeDocument/2006/relationships/image" Target="../media/image184.w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186.w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187.wmf"/></Relationships>
</file>

<file path=ppt/drawings/_rels/vmlDrawing65.vml.rels><?xml version="1.0" encoding="UTF-8" standalone="yes"?>
<Relationships xmlns="http://schemas.openxmlformats.org/package/2006/relationships"><Relationship Id="rId2" Type="http://schemas.openxmlformats.org/officeDocument/2006/relationships/image" Target="../media/image189.wmf"/><Relationship Id="rId1" Type="http://schemas.openxmlformats.org/officeDocument/2006/relationships/image" Target="../media/image188.w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190.wmf"/></Relationships>
</file>

<file path=ppt/drawings/_rels/vmlDrawing67.vml.rels><?xml version="1.0" encoding="UTF-8" standalone="yes"?>
<Relationships xmlns="http://schemas.openxmlformats.org/package/2006/relationships"><Relationship Id="rId2" Type="http://schemas.openxmlformats.org/officeDocument/2006/relationships/image" Target="../media/image192.wmf"/><Relationship Id="rId1" Type="http://schemas.openxmlformats.org/officeDocument/2006/relationships/image" Target="../media/image191.wmf"/></Relationships>
</file>

<file path=ppt/drawings/_rels/vmlDrawing68.vml.rels><?xml version="1.0" encoding="UTF-8" standalone="yes"?>
<Relationships xmlns="http://schemas.openxmlformats.org/package/2006/relationships"><Relationship Id="rId2" Type="http://schemas.openxmlformats.org/officeDocument/2006/relationships/image" Target="../media/image194.wmf"/><Relationship Id="rId1" Type="http://schemas.openxmlformats.org/officeDocument/2006/relationships/image" Target="../media/image193.wmf"/></Relationships>
</file>

<file path=ppt/drawings/_rels/vmlDrawing69.vml.rels><?xml version="1.0" encoding="UTF-8" standalone="yes"?>
<Relationships xmlns="http://schemas.openxmlformats.org/package/2006/relationships"><Relationship Id="rId2" Type="http://schemas.openxmlformats.org/officeDocument/2006/relationships/image" Target="../media/image196.wmf"/><Relationship Id="rId1" Type="http://schemas.openxmlformats.org/officeDocument/2006/relationships/image" Target="../media/image19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5" Type="http://schemas.openxmlformats.org/officeDocument/2006/relationships/image" Target="../media/image27.wmf"/><Relationship Id="rId4" Type="http://schemas.openxmlformats.org/officeDocument/2006/relationships/image" Target="../media/image26.wmf"/></Relationships>
</file>

<file path=ppt/drawings/_rels/vmlDrawing70.vml.rels><?xml version="1.0" encoding="UTF-8" standalone="yes"?>
<Relationships xmlns="http://schemas.openxmlformats.org/package/2006/relationships"><Relationship Id="rId2" Type="http://schemas.openxmlformats.org/officeDocument/2006/relationships/image" Target="../media/image198.wmf"/><Relationship Id="rId1" Type="http://schemas.openxmlformats.org/officeDocument/2006/relationships/image" Target="../media/image197.wmf"/></Relationships>
</file>

<file path=ppt/drawings/_rels/vmlDrawing71.vml.rels><?xml version="1.0" encoding="UTF-8" standalone="yes"?>
<Relationships xmlns="http://schemas.openxmlformats.org/package/2006/relationships"><Relationship Id="rId2" Type="http://schemas.openxmlformats.org/officeDocument/2006/relationships/image" Target="../media/image201.wmf"/><Relationship Id="rId1" Type="http://schemas.openxmlformats.org/officeDocument/2006/relationships/image" Target="../media/image200.wmf"/></Relationships>
</file>

<file path=ppt/drawings/_rels/vmlDrawing72.vml.rels><?xml version="1.0" encoding="UTF-8" standalone="yes"?>
<Relationships xmlns="http://schemas.openxmlformats.org/package/2006/relationships"><Relationship Id="rId2" Type="http://schemas.openxmlformats.org/officeDocument/2006/relationships/image" Target="../media/image203.wmf"/><Relationship Id="rId1" Type="http://schemas.openxmlformats.org/officeDocument/2006/relationships/image" Target="../media/image202.wmf"/></Relationships>
</file>

<file path=ppt/drawings/_rels/vmlDrawing73.vml.rels><?xml version="1.0" encoding="UTF-8" standalone="yes"?>
<Relationships xmlns="http://schemas.openxmlformats.org/package/2006/relationships"><Relationship Id="rId3" Type="http://schemas.openxmlformats.org/officeDocument/2006/relationships/image" Target="../media/image206.wmf"/><Relationship Id="rId2" Type="http://schemas.openxmlformats.org/officeDocument/2006/relationships/image" Target="../media/image205.wmf"/><Relationship Id="rId1" Type="http://schemas.openxmlformats.org/officeDocument/2006/relationships/image" Target="../media/image204.wmf"/></Relationships>
</file>

<file path=ppt/drawings/_rels/vmlDrawing74.vml.rels><?xml version="1.0" encoding="UTF-8" standalone="yes"?>
<Relationships xmlns="http://schemas.openxmlformats.org/package/2006/relationships"><Relationship Id="rId3" Type="http://schemas.openxmlformats.org/officeDocument/2006/relationships/image" Target="../media/image209.wmf"/><Relationship Id="rId2" Type="http://schemas.openxmlformats.org/officeDocument/2006/relationships/image" Target="../media/image208.wmf"/><Relationship Id="rId1" Type="http://schemas.openxmlformats.org/officeDocument/2006/relationships/image" Target="../media/image207.wmf"/><Relationship Id="rId4" Type="http://schemas.openxmlformats.org/officeDocument/2006/relationships/image" Target="../media/image210.wmf"/></Relationships>
</file>

<file path=ppt/drawings/_rels/vmlDrawing75.vml.rels><?xml version="1.0" encoding="UTF-8" standalone="yes"?>
<Relationships xmlns="http://schemas.openxmlformats.org/package/2006/relationships"><Relationship Id="rId2" Type="http://schemas.openxmlformats.org/officeDocument/2006/relationships/image" Target="../media/image212.wmf"/><Relationship Id="rId1" Type="http://schemas.openxmlformats.org/officeDocument/2006/relationships/image" Target="../media/image211.wmf"/></Relationships>
</file>

<file path=ppt/drawings/_rels/vmlDrawing76.vml.rels><?xml version="1.0" encoding="UTF-8" standalone="yes"?>
<Relationships xmlns="http://schemas.openxmlformats.org/package/2006/relationships"><Relationship Id="rId3" Type="http://schemas.openxmlformats.org/officeDocument/2006/relationships/image" Target="../media/image215.wmf"/><Relationship Id="rId2" Type="http://schemas.openxmlformats.org/officeDocument/2006/relationships/image" Target="../media/image214.wmf"/><Relationship Id="rId1" Type="http://schemas.openxmlformats.org/officeDocument/2006/relationships/image" Target="../media/image213.wmf"/><Relationship Id="rId4" Type="http://schemas.openxmlformats.org/officeDocument/2006/relationships/image" Target="../media/image216.wmf"/></Relationships>
</file>

<file path=ppt/drawings/_rels/vmlDrawing77.vml.rels><?xml version="1.0" encoding="UTF-8" standalone="yes"?>
<Relationships xmlns="http://schemas.openxmlformats.org/package/2006/relationships"><Relationship Id="rId2" Type="http://schemas.openxmlformats.org/officeDocument/2006/relationships/image" Target="../media/image218.wmf"/><Relationship Id="rId1" Type="http://schemas.openxmlformats.org/officeDocument/2006/relationships/image" Target="../media/image217.wmf"/></Relationships>
</file>

<file path=ppt/drawings/_rels/vmlDrawing78.vml.rels><?xml version="1.0" encoding="UTF-8" standalone="yes"?>
<Relationships xmlns="http://schemas.openxmlformats.org/package/2006/relationships"><Relationship Id="rId2" Type="http://schemas.openxmlformats.org/officeDocument/2006/relationships/image" Target="../media/image220.wmf"/><Relationship Id="rId1" Type="http://schemas.openxmlformats.org/officeDocument/2006/relationships/image" Target="../media/image219.wmf"/></Relationships>
</file>

<file path=ppt/drawings/_rels/vmlDrawing79.vml.rels><?xml version="1.0" encoding="UTF-8" standalone="yes"?>
<Relationships xmlns="http://schemas.openxmlformats.org/package/2006/relationships"><Relationship Id="rId3" Type="http://schemas.openxmlformats.org/officeDocument/2006/relationships/image" Target="../media/image222.wmf"/><Relationship Id="rId2" Type="http://schemas.openxmlformats.org/officeDocument/2006/relationships/image" Target="../media/image221.wmf"/><Relationship Id="rId1" Type="http://schemas.openxmlformats.org/officeDocument/2006/relationships/image" Target="../media/image21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223.w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22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28.wmf"/><Relationship Id="rId4"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bwMode="auto">
          <a:xfrm>
            <a:off x="1" y="0"/>
            <a:ext cx="4309428" cy="338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974" tIns="43987" rIns="87974" bIns="43987" numCol="1" anchor="t" anchorCtr="0" compatLnSpc="1">
            <a:prstTxWarp prst="textNoShape">
              <a:avLst/>
            </a:prstTxWarp>
          </a:bodyPr>
          <a:lstStyle>
            <a:lvl1pPr algn="l" defTabSz="879475" fontAlgn="base">
              <a:defRPr sz="1200" smtClean="0"/>
            </a:lvl1pPr>
          </a:lstStyle>
          <a:p>
            <a:pPr>
              <a:defRPr/>
            </a:pPr>
            <a:endParaRPr lang="zh-CN" altLang="en-US"/>
          </a:p>
        </p:txBody>
      </p:sp>
      <p:sp>
        <p:nvSpPr>
          <p:cNvPr id="135171" name="Rectangle 3"/>
          <p:cNvSpPr>
            <a:spLocks noGrp="1" noChangeArrowheads="1"/>
          </p:cNvSpPr>
          <p:nvPr>
            <p:ph type="dt" sz="quarter" idx="1"/>
          </p:nvPr>
        </p:nvSpPr>
        <p:spPr bwMode="auto">
          <a:xfrm>
            <a:off x="5630768" y="0"/>
            <a:ext cx="4309426" cy="338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974" tIns="43987" rIns="87974" bIns="43987" numCol="1" anchor="t" anchorCtr="0" compatLnSpc="1">
            <a:prstTxWarp prst="textNoShape">
              <a:avLst/>
            </a:prstTxWarp>
          </a:bodyPr>
          <a:lstStyle>
            <a:lvl1pPr algn="r" defTabSz="879475" fontAlgn="base">
              <a:defRPr sz="1200" smtClean="0"/>
            </a:lvl1pPr>
          </a:lstStyle>
          <a:p>
            <a:pPr>
              <a:defRPr/>
            </a:pPr>
            <a:endParaRPr lang="en-US" altLang="zh-CN"/>
          </a:p>
        </p:txBody>
      </p:sp>
      <p:sp>
        <p:nvSpPr>
          <p:cNvPr id="135172" name="Rectangle 4"/>
          <p:cNvSpPr>
            <a:spLocks noGrp="1" noChangeArrowheads="1"/>
          </p:cNvSpPr>
          <p:nvPr>
            <p:ph type="ftr" sz="quarter" idx="2"/>
          </p:nvPr>
        </p:nvSpPr>
        <p:spPr bwMode="auto">
          <a:xfrm>
            <a:off x="1" y="6422943"/>
            <a:ext cx="4309428" cy="337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974" tIns="43987" rIns="87974" bIns="43987" numCol="1" anchor="b" anchorCtr="0" compatLnSpc="1">
            <a:prstTxWarp prst="textNoShape">
              <a:avLst/>
            </a:prstTxWarp>
          </a:bodyPr>
          <a:lstStyle>
            <a:lvl1pPr algn="l" defTabSz="879475" fontAlgn="base">
              <a:defRPr sz="1200" smtClean="0"/>
            </a:lvl1pPr>
          </a:lstStyle>
          <a:p>
            <a:pPr>
              <a:defRPr/>
            </a:pPr>
            <a:endParaRPr lang="en-US" altLang="zh-CN"/>
          </a:p>
        </p:txBody>
      </p:sp>
      <p:sp>
        <p:nvSpPr>
          <p:cNvPr id="135173" name="Rectangle 5"/>
          <p:cNvSpPr>
            <a:spLocks noGrp="1" noChangeArrowheads="1"/>
          </p:cNvSpPr>
          <p:nvPr>
            <p:ph type="sldNum" sz="quarter" idx="3"/>
          </p:nvPr>
        </p:nvSpPr>
        <p:spPr bwMode="auto">
          <a:xfrm>
            <a:off x="5630768" y="6422943"/>
            <a:ext cx="4309426" cy="337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974" tIns="43987" rIns="87974" bIns="43987" numCol="1" anchor="b" anchorCtr="0" compatLnSpc="1">
            <a:prstTxWarp prst="textNoShape">
              <a:avLst/>
            </a:prstTxWarp>
          </a:bodyPr>
          <a:lstStyle>
            <a:lvl1pPr algn="r" defTabSz="879475" fontAlgn="base">
              <a:defRPr sz="1200" smtClean="0"/>
            </a:lvl1pPr>
          </a:lstStyle>
          <a:p>
            <a:pPr>
              <a:defRPr/>
            </a:pPr>
            <a:fld id="{71EBC3C9-768B-4372-8983-A46778431E47}" type="slidenum">
              <a:rPr lang="zh-CN" altLang="en-US"/>
              <a:pPr>
                <a:defRPr/>
              </a:pPr>
              <a:t>‹#›</a:t>
            </a:fld>
            <a:endParaRPr lang="en-US" altLang="zh-CN"/>
          </a:p>
        </p:txBody>
      </p:sp>
    </p:spTree>
    <p:extLst>
      <p:ext uri="{BB962C8B-B14F-4D97-AF65-F5344CB8AC3E}">
        <p14:creationId xmlns:p14="http://schemas.microsoft.com/office/powerpoint/2010/main" val="11383104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1" y="0"/>
            <a:ext cx="4309428" cy="338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974" tIns="43987" rIns="87974" bIns="43987" numCol="1" anchor="t" anchorCtr="0" compatLnSpc="1">
            <a:prstTxWarp prst="textNoShape">
              <a:avLst/>
            </a:prstTxWarp>
          </a:bodyPr>
          <a:lstStyle>
            <a:lvl1pPr algn="l" defTabSz="879475" fontAlgn="base">
              <a:defRPr sz="1200" smtClean="0"/>
            </a:lvl1pPr>
          </a:lstStyle>
          <a:p>
            <a:pPr>
              <a:defRPr/>
            </a:pPr>
            <a:endParaRPr lang="zh-CN" altLang="en-US"/>
          </a:p>
        </p:txBody>
      </p:sp>
      <p:sp>
        <p:nvSpPr>
          <p:cNvPr id="4099" name="Rectangle 3"/>
          <p:cNvSpPr>
            <a:spLocks noGrp="1" noChangeArrowheads="1"/>
          </p:cNvSpPr>
          <p:nvPr>
            <p:ph type="dt" idx="1"/>
          </p:nvPr>
        </p:nvSpPr>
        <p:spPr bwMode="auto">
          <a:xfrm>
            <a:off x="5630768" y="0"/>
            <a:ext cx="4309426" cy="338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974" tIns="43987" rIns="87974" bIns="43987" numCol="1" anchor="t" anchorCtr="0" compatLnSpc="1">
            <a:prstTxWarp prst="textNoShape">
              <a:avLst/>
            </a:prstTxWarp>
          </a:bodyPr>
          <a:lstStyle>
            <a:lvl1pPr algn="r" defTabSz="879475" fontAlgn="base">
              <a:defRPr sz="1200" smtClean="0"/>
            </a:lvl1pPr>
          </a:lstStyle>
          <a:p>
            <a:pPr>
              <a:defRPr/>
            </a:pPr>
            <a:endParaRPr lang="en-US" altLang="zh-CN"/>
          </a:p>
        </p:txBody>
      </p:sp>
      <p:sp>
        <p:nvSpPr>
          <p:cNvPr id="133124" name="Rectangle 4"/>
          <p:cNvSpPr>
            <a:spLocks noGrp="1" noRot="1" noChangeAspect="1" noChangeArrowheads="1"/>
          </p:cNvSpPr>
          <p:nvPr>
            <p:ph type="sldImg" idx="2"/>
          </p:nvPr>
        </p:nvSpPr>
        <p:spPr bwMode="auto">
          <a:xfrm>
            <a:off x="3282950" y="508000"/>
            <a:ext cx="3379788" cy="253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4101" name="Rectangle 5"/>
          <p:cNvSpPr>
            <a:spLocks noGrp="1" noRot="1" noChangeArrowheads="1"/>
          </p:cNvSpPr>
          <p:nvPr>
            <p:ph type="body" sz="quarter" idx="3"/>
          </p:nvPr>
        </p:nvSpPr>
        <p:spPr bwMode="auto">
          <a:xfrm>
            <a:off x="994485" y="3211472"/>
            <a:ext cx="7953546" cy="3041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974" tIns="43987" rIns="87974" bIns="43987"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1" y="6422943"/>
            <a:ext cx="4309428" cy="337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974" tIns="43987" rIns="87974" bIns="43987" numCol="1" anchor="b" anchorCtr="0" compatLnSpc="1">
            <a:prstTxWarp prst="textNoShape">
              <a:avLst/>
            </a:prstTxWarp>
          </a:bodyPr>
          <a:lstStyle>
            <a:lvl1pPr algn="l" defTabSz="879475" fontAlgn="base">
              <a:defRPr sz="1200" smtClean="0"/>
            </a:lvl1pPr>
          </a:lstStyle>
          <a:p>
            <a:pPr>
              <a:defRPr/>
            </a:pPr>
            <a:endParaRPr lang="en-US" altLang="zh-CN"/>
          </a:p>
        </p:txBody>
      </p:sp>
      <p:sp>
        <p:nvSpPr>
          <p:cNvPr id="4103" name="Rectangle 7"/>
          <p:cNvSpPr>
            <a:spLocks noGrp="1" noChangeArrowheads="1"/>
          </p:cNvSpPr>
          <p:nvPr>
            <p:ph type="sldNum" sz="quarter" idx="5"/>
          </p:nvPr>
        </p:nvSpPr>
        <p:spPr bwMode="auto">
          <a:xfrm>
            <a:off x="5630768" y="6422943"/>
            <a:ext cx="4309426" cy="337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974" tIns="43987" rIns="87974" bIns="43987" numCol="1" anchor="b" anchorCtr="0" compatLnSpc="1">
            <a:prstTxWarp prst="textNoShape">
              <a:avLst/>
            </a:prstTxWarp>
          </a:bodyPr>
          <a:lstStyle>
            <a:lvl1pPr algn="r" defTabSz="879475" fontAlgn="base">
              <a:defRPr sz="1200" smtClean="0"/>
            </a:lvl1pPr>
          </a:lstStyle>
          <a:p>
            <a:pPr>
              <a:defRPr/>
            </a:pPr>
            <a:fld id="{406DF06F-BF8F-41BE-BEC3-DD72285C1C2C}" type="slidenum">
              <a:rPr lang="zh-CN" altLang="en-US"/>
              <a:pPr>
                <a:defRPr/>
              </a:pPr>
              <a:t>‹#›</a:t>
            </a:fld>
            <a:endParaRPr lang="en-US" altLang="zh-CN"/>
          </a:p>
        </p:txBody>
      </p:sp>
    </p:spTree>
    <p:extLst>
      <p:ext uri="{BB962C8B-B14F-4D97-AF65-F5344CB8AC3E}">
        <p14:creationId xmlns:p14="http://schemas.microsoft.com/office/powerpoint/2010/main" val="23180360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80A520B-1857-41B1-97D3-DA3A336EC44E}" type="slidenum">
              <a:rPr lang="en-US" altLang="zh-CN" smtClean="0">
                <a:solidFill>
                  <a:srgbClr val="000000"/>
                </a:solidFill>
              </a:rPr>
              <a:pPr>
                <a:defRPr/>
              </a:pPr>
              <a:t>1</a:t>
            </a:fld>
            <a:endParaRPr lang="en-US" altLang="zh-CN">
              <a:solidFill>
                <a:srgbClr val="000000"/>
              </a:solidFill>
            </a:endParaRPr>
          </a:p>
        </p:txBody>
      </p:sp>
    </p:spTree>
    <p:extLst>
      <p:ext uri="{BB962C8B-B14F-4D97-AF65-F5344CB8AC3E}">
        <p14:creationId xmlns:p14="http://schemas.microsoft.com/office/powerpoint/2010/main" val="1551634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06DF06F-BF8F-41BE-BEC3-DD72285C1C2C}" type="slidenum">
              <a:rPr lang="zh-CN" altLang="en-US" smtClean="0"/>
              <a:pPr>
                <a:defRPr/>
              </a:pPr>
              <a:t>130</a:t>
            </a:fld>
            <a:endParaRPr lang="en-US" altLang="zh-CN"/>
          </a:p>
        </p:txBody>
      </p:sp>
    </p:spTree>
    <p:extLst>
      <p:ext uri="{BB962C8B-B14F-4D97-AF65-F5344CB8AC3E}">
        <p14:creationId xmlns:p14="http://schemas.microsoft.com/office/powerpoint/2010/main" val="3860101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619FA60-9CB7-4AFC-9A40-DF8B979F86FB}" type="slidenum">
              <a:rPr lang="zh-CN" altLang="en-US"/>
              <a:pPr>
                <a:defRPr/>
              </a:pPr>
              <a:t>‹#›</a:t>
            </a:fld>
            <a:endParaRPr lang="en-US" altLang="zh-CN"/>
          </a:p>
        </p:txBody>
      </p:sp>
    </p:spTree>
    <p:extLst>
      <p:ext uri="{BB962C8B-B14F-4D97-AF65-F5344CB8AC3E}">
        <p14:creationId xmlns:p14="http://schemas.microsoft.com/office/powerpoint/2010/main" val="1965075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C8AC6C4-6230-4F64-8202-73DFBE1CD229}" type="slidenum">
              <a:rPr lang="zh-CN" altLang="en-US"/>
              <a:pPr>
                <a:defRPr/>
              </a:pPr>
              <a:t>‹#›</a:t>
            </a:fld>
            <a:endParaRPr lang="en-US" altLang="zh-CN"/>
          </a:p>
        </p:txBody>
      </p:sp>
    </p:spTree>
    <p:extLst>
      <p:ext uri="{BB962C8B-B14F-4D97-AF65-F5344CB8AC3E}">
        <p14:creationId xmlns:p14="http://schemas.microsoft.com/office/powerpoint/2010/main" val="10617664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5724525" y="212726"/>
            <a:ext cx="3455988" cy="584775"/>
          </a:xfrm>
          <a:prstGeom prst="rect">
            <a:avLst/>
          </a:prstGeom>
          <a:noFill/>
          <a:ln>
            <a:noFill/>
          </a:ln>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defRPr/>
            </a:pPr>
            <a:r>
              <a:rPr lang="zh-CN" altLang="en-US" sz="1600" smtClean="0">
                <a:solidFill>
                  <a:srgbClr val="FFFFFF"/>
                </a:solidFill>
                <a:ea typeface="黑体" panose="02010609060101010101" pitchFamily="49" charset="-122"/>
              </a:rPr>
              <a:t>统计学院“十年腾飞”学科规划汇报</a:t>
            </a:r>
            <a:endParaRPr lang="en-US" altLang="zh-CN" sz="1600" smtClean="0">
              <a:solidFill>
                <a:srgbClr val="FFFFFF"/>
              </a:solidFill>
              <a:ea typeface="黑体" panose="02010609060101010101" pitchFamily="49" charset="-122"/>
            </a:endParaRPr>
          </a:p>
        </p:txBody>
      </p:sp>
    </p:spTree>
    <p:extLst>
      <p:ext uri="{BB962C8B-B14F-4D97-AF65-F5344CB8AC3E}">
        <p14:creationId xmlns:p14="http://schemas.microsoft.com/office/powerpoint/2010/main" val="364695184"/>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10956339"/>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编辑母版文本样式</a:t>
            </a:r>
          </a:p>
        </p:txBody>
      </p:sp>
    </p:spTree>
    <p:extLst>
      <p:ext uri="{BB962C8B-B14F-4D97-AF65-F5344CB8AC3E}">
        <p14:creationId xmlns:p14="http://schemas.microsoft.com/office/powerpoint/2010/main" val="2897751355"/>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3213" y="1700213"/>
            <a:ext cx="403860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94213" y="1700213"/>
            <a:ext cx="403860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61288116"/>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63848188"/>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169955378"/>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188852"/>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2298133262"/>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4099317131"/>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3344606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545ED8E-5D20-4BE6-8A57-CF6C9E03E808}" type="slidenum">
              <a:rPr lang="zh-CN" altLang="en-US"/>
              <a:pPr>
                <a:defRPr/>
              </a:pPr>
              <a:t>‹#›</a:t>
            </a:fld>
            <a:endParaRPr lang="en-US" altLang="zh-CN"/>
          </a:p>
        </p:txBody>
      </p:sp>
    </p:spTree>
    <p:extLst>
      <p:ext uri="{BB962C8B-B14F-4D97-AF65-F5344CB8AC3E}">
        <p14:creationId xmlns:p14="http://schemas.microsoft.com/office/powerpoint/2010/main" val="225615701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62714" y="404813"/>
            <a:ext cx="2070100" cy="56880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6" y="404813"/>
            <a:ext cx="6059488" cy="5688012"/>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27690220"/>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50826" y="404815"/>
            <a:ext cx="6626225" cy="7524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03213" y="1700213"/>
            <a:ext cx="8229600" cy="4392612"/>
          </a:xfrm>
        </p:spPr>
        <p:txBody>
          <a:bodyPr/>
          <a:lstStyle/>
          <a:p>
            <a:pPr lvl="0"/>
            <a:r>
              <a:rPr lang="zh-CN" altLang="en-US" noProof="0" smtClean="0"/>
              <a:t>单击图标添加表格</a:t>
            </a:r>
            <a:endParaRPr lang="zh-CN" altLang="en-US" noProof="0" smtClean="0"/>
          </a:p>
        </p:txBody>
      </p:sp>
    </p:spTree>
    <p:extLst>
      <p:ext uri="{BB962C8B-B14F-4D97-AF65-F5344CB8AC3E}">
        <p14:creationId xmlns:p14="http://schemas.microsoft.com/office/powerpoint/2010/main" val="7292356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9D1E395E-9852-4F5C-B10C-290EDA4F6186}" type="slidenum">
              <a:rPr lang="zh-CN" altLang="en-US"/>
              <a:pPr>
                <a:defRPr/>
              </a:pPr>
              <a:t>‹#›</a:t>
            </a:fld>
            <a:endParaRPr lang="en-US" altLang="zh-CN"/>
          </a:p>
        </p:txBody>
      </p:sp>
    </p:spTree>
    <p:extLst>
      <p:ext uri="{BB962C8B-B14F-4D97-AF65-F5344CB8AC3E}">
        <p14:creationId xmlns:p14="http://schemas.microsoft.com/office/powerpoint/2010/main" val="4215067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DFAC66A-7389-4AA5-AF53-07E643891D87}" type="slidenum">
              <a:rPr lang="zh-CN" altLang="en-US"/>
              <a:pPr>
                <a:defRPr/>
              </a:pPr>
              <a:t>‹#›</a:t>
            </a:fld>
            <a:endParaRPr lang="en-US" altLang="zh-CN"/>
          </a:p>
        </p:txBody>
      </p:sp>
    </p:spTree>
    <p:extLst>
      <p:ext uri="{BB962C8B-B14F-4D97-AF65-F5344CB8AC3E}">
        <p14:creationId xmlns:p14="http://schemas.microsoft.com/office/powerpoint/2010/main" val="3028518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5FCED2C8-EDCE-40D4-8027-0CDF16989326}" type="slidenum">
              <a:rPr lang="zh-CN" altLang="en-US"/>
              <a:pPr>
                <a:defRPr/>
              </a:pPr>
              <a:t>‹#›</a:t>
            </a:fld>
            <a:endParaRPr lang="en-US" altLang="zh-CN"/>
          </a:p>
        </p:txBody>
      </p:sp>
    </p:spTree>
    <p:extLst>
      <p:ext uri="{BB962C8B-B14F-4D97-AF65-F5344CB8AC3E}">
        <p14:creationId xmlns:p14="http://schemas.microsoft.com/office/powerpoint/2010/main" val="50369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7E6DF532-C828-4265-8EA1-9D6F90637A88}" type="slidenum">
              <a:rPr lang="zh-CN" altLang="en-US"/>
              <a:pPr>
                <a:defRPr/>
              </a:pPr>
              <a:t>‹#›</a:t>
            </a:fld>
            <a:endParaRPr lang="en-US" altLang="zh-CN"/>
          </a:p>
        </p:txBody>
      </p:sp>
    </p:spTree>
    <p:extLst>
      <p:ext uri="{BB962C8B-B14F-4D97-AF65-F5344CB8AC3E}">
        <p14:creationId xmlns:p14="http://schemas.microsoft.com/office/powerpoint/2010/main" val="830323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6178A34-AFB8-45FC-ADCB-4D963920A742}" type="slidenum">
              <a:rPr lang="zh-CN" altLang="en-US"/>
              <a:pPr>
                <a:defRPr/>
              </a:pPr>
              <a:t>‹#›</a:t>
            </a:fld>
            <a:endParaRPr lang="en-US" altLang="zh-CN"/>
          </a:p>
        </p:txBody>
      </p:sp>
    </p:spTree>
    <p:extLst>
      <p:ext uri="{BB962C8B-B14F-4D97-AF65-F5344CB8AC3E}">
        <p14:creationId xmlns:p14="http://schemas.microsoft.com/office/powerpoint/2010/main" val="39719195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48B53EB7-ED33-42CA-8027-3CFA0554400C}" type="slidenum">
              <a:rPr lang="zh-CN" altLang="en-US" smtClean="0"/>
              <a:pPr>
                <a:defRPr/>
              </a:pPr>
              <a:t>‹#›</a:t>
            </a:fld>
            <a:endParaRPr lang="en-US" altLang="zh-CN"/>
          </a:p>
        </p:txBody>
      </p:sp>
    </p:spTree>
    <p:extLst>
      <p:ext uri="{BB962C8B-B14F-4D97-AF65-F5344CB8AC3E}">
        <p14:creationId xmlns:p14="http://schemas.microsoft.com/office/powerpoint/2010/main" val="306063348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a:prstGeom prst="rect">
            <a:avLst/>
          </a:prstGeom>
        </p:spPr>
        <p:txBody>
          <a:bodyPr/>
          <a:lstStyle>
            <a:lvl1pPr>
              <a:defRPr sz="4000">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sz="2400">
                <a:latin typeface="黑体" panose="02010609060101010101" pitchFamily="49" charset="-122"/>
                <a:ea typeface="黑体" panose="02010609060101010101" pitchFamily="49"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单击以编辑母版副标题样式</a:t>
            </a:r>
            <a:endParaRPr lang="zh-CN" altLang="en-US" dirty="0"/>
          </a:p>
        </p:txBody>
      </p:sp>
      <p:sp>
        <p:nvSpPr>
          <p:cNvPr id="4" name="日期占位符 3"/>
          <p:cNvSpPr>
            <a:spLocks noGrp="1"/>
          </p:cNvSpPr>
          <p:nvPr>
            <p:ph type="dt" sz="half" idx="10"/>
          </p:nvPr>
        </p:nvSpPr>
        <p:spPr/>
        <p:txBody>
          <a:bodyPr/>
          <a:lstStyle>
            <a:lvl1pPr>
              <a:defRPr/>
            </a:lvl1pPr>
          </a:lstStyle>
          <a:p>
            <a:pPr>
              <a:buFontTx/>
              <a:buNone/>
              <a:defRPr/>
            </a:pPr>
            <a:fld id="{FBF9AB59-BEC3-4625-9A55-9E57F1D394F5}" type="datetime1">
              <a:rPr lang="zh-CN" altLang="en-US" smtClean="0">
                <a:solidFill>
                  <a:srgbClr val="000000"/>
                </a:solidFill>
              </a:rPr>
              <a:pPr>
                <a:buFontTx/>
                <a:buNone/>
                <a:defRPr/>
              </a:pPr>
              <a:t>2018/9/24</a:t>
            </a:fld>
            <a:endParaRPr lang="en-US" altLang="zh-CN" dirty="0">
              <a:solidFill>
                <a:srgbClr val="000000"/>
              </a:solidFill>
            </a:endParaRPr>
          </a:p>
        </p:txBody>
      </p:sp>
      <p:sp>
        <p:nvSpPr>
          <p:cNvPr id="5" name="页脚占位符 4"/>
          <p:cNvSpPr>
            <a:spLocks noGrp="1"/>
          </p:cNvSpPr>
          <p:nvPr>
            <p:ph type="ftr" sz="quarter" idx="11"/>
          </p:nvPr>
        </p:nvSpPr>
        <p:spPr/>
        <p:txBody>
          <a:bodyPr/>
          <a:lstStyle>
            <a:lvl1pPr>
              <a:buNone/>
              <a:defRPr/>
            </a:lvl1pPr>
          </a:lstStyle>
          <a:p>
            <a:pPr>
              <a:defRPr/>
            </a:pPr>
            <a:endParaRPr lang="en-US" altLang="zh-CN" dirty="0">
              <a:solidFill>
                <a:srgbClr val="000000"/>
              </a:solidFill>
            </a:endParaRPr>
          </a:p>
        </p:txBody>
      </p:sp>
      <p:sp>
        <p:nvSpPr>
          <p:cNvPr id="6" name="灯片编号占位符 5"/>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B765765F-A95D-4680-8E91-37BC2C404936}" type="slidenum">
              <a:rPr lang="en-US" altLang="zh-CN" smtClean="0">
                <a:solidFill>
                  <a:srgbClr val="000000"/>
                </a:solidFill>
              </a:rPr>
              <a:pPr>
                <a:buFontTx/>
                <a:buNone/>
              </a:pPr>
              <a:t>‹#›</a:t>
            </a:fld>
            <a:endParaRPr lang="zh-CN" altLang="en-US" dirty="0">
              <a:solidFill>
                <a:srgbClr val="000000"/>
              </a:solidFill>
            </a:endParaRPr>
          </a:p>
        </p:txBody>
      </p:sp>
    </p:spTree>
    <p:extLst>
      <p:ext uri="{BB962C8B-B14F-4D97-AF65-F5344CB8AC3E}">
        <p14:creationId xmlns:p14="http://schemas.microsoft.com/office/powerpoint/2010/main" val="154689675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11797"/>
            <a:ext cx="8229600" cy="789140"/>
          </a:xfrm>
          <a:prstGeom prst="rect">
            <a:avLst/>
          </a:prstGeom>
        </p:spPr>
        <p:txBody>
          <a:bodyPr/>
          <a:lstStyle>
            <a:lvl1pPr>
              <a:defRPr sz="3600" b="1">
                <a:latin typeface="黑体" pitchFamily="49" charset="-122"/>
                <a:ea typeface="黑体" pitchFamily="49"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57200" y="1684255"/>
            <a:ext cx="8229600" cy="4382717"/>
          </a:xfrm>
        </p:spPr>
        <p:txBody>
          <a:bodyPr/>
          <a:lstStyle>
            <a:lvl1pPr>
              <a:lnSpc>
                <a:spcPct val="150000"/>
              </a:lnSpc>
              <a:spcBef>
                <a:spcPts val="0"/>
              </a:spcBef>
              <a:defRPr sz="2800" b="1">
                <a:latin typeface="黑体" panose="02010609060101010101" pitchFamily="49" charset="-122"/>
                <a:ea typeface="黑体" panose="02010609060101010101" pitchFamily="49" charset="-122"/>
              </a:defRPr>
            </a:lvl1pPr>
            <a:lvl2pPr>
              <a:lnSpc>
                <a:spcPct val="150000"/>
              </a:lnSpc>
              <a:spcBef>
                <a:spcPts val="0"/>
              </a:spcBef>
              <a:defRPr sz="2400">
                <a:latin typeface="黑体" panose="02010609060101010101" pitchFamily="49" charset="-122"/>
                <a:ea typeface="黑体" panose="02010609060101010101" pitchFamily="49" charset="-122"/>
              </a:defRPr>
            </a:lvl2pPr>
            <a:lvl3pPr>
              <a:lnSpc>
                <a:spcPct val="150000"/>
              </a:lnSpc>
              <a:spcBef>
                <a:spcPts val="0"/>
              </a:spcBef>
              <a:defRPr>
                <a:latin typeface="黑体" panose="02010609060101010101" pitchFamily="49" charset="-122"/>
                <a:ea typeface="黑体" panose="02010609060101010101" pitchFamily="49" charset="-122"/>
              </a:defRPr>
            </a:lvl3pPr>
            <a:lvl4pPr>
              <a:lnSpc>
                <a:spcPct val="150000"/>
              </a:lnSpc>
              <a:spcBef>
                <a:spcPts val="0"/>
              </a:spcBef>
              <a:defRPr>
                <a:latin typeface="楷体" pitchFamily="49" charset="-122"/>
                <a:ea typeface="楷体" pitchFamily="49" charset="-122"/>
              </a:defRPr>
            </a:lvl4pPr>
            <a:lvl5pPr>
              <a:lnSpc>
                <a:spcPct val="150000"/>
              </a:lnSpc>
              <a:spcBef>
                <a:spcPts val="0"/>
              </a:spcBef>
              <a:defRPr>
                <a:latin typeface="楷体" pitchFamily="49" charset="-122"/>
                <a:ea typeface="楷体" pitchFamily="49"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buFontTx/>
              <a:buNone/>
              <a:defRPr/>
            </a:pPr>
            <a:fld id="{2411E7B0-A2B7-4742-A41D-25E4B9BCF84B}" type="datetime1">
              <a:rPr lang="zh-CN" altLang="en-US" smtClean="0">
                <a:solidFill>
                  <a:srgbClr val="000000"/>
                </a:solidFill>
              </a:rPr>
              <a:pPr>
                <a:buFontTx/>
                <a:buNone/>
                <a:defRPr/>
              </a:pPr>
              <a:t>2018/9/24</a:t>
            </a:fld>
            <a:endParaRPr lang="en-US" altLang="zh-CN" dirty="0">
              <a:solidFill>
                <a:srgbClr val="000000"/>
              </a:solidFill>
            </a:endParaRPr>
          </a:p>
        </p:txBody>
      </p:sp>
      <p:sp>
        <p:nvSpPr>
          <p:cNvPr id="5" name="页脚占位符 4"/>
          <p:cNvSpPr>
            <a:spLocks noGrp="1"/>
          </p:cNvSpPr>
          <p:nvPr>
            <p:ph type="ftr" sz="quarter" idx="11"/>
          </p:nvPr>
        </p:nvSpPr>
        <p:spPr/>
        <p:txBody>
          <a:bodyPr/>
          <a:lstStyle>
            <a:lvl1pPr>
              <a:buNone/>
              <a:defRPr/>
            </a:lvl1pPr>
          </a:lstStyle>
          <a:p>
            <a:pPr>
              <a:defRPr/>
            </a:pPr>
            <a:endParaRPr lang="en-US" altLang="zh-CN" dirty="0">
              <a:solidFill>
                <a:srgbClr val="000000"/>
              </a:solidFill>
            </a:endParaRPr>
          </a:p>
        </p:txBody>
      </p:sp>
      <p:sp>
        <p:nvSpPr>
          <p:cNvPr id="6" name="灯片编号占位符 5"/>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lang="en-US" altLang="zh-CN" smtClean="0">
                <a:solidFill>
                  <a:srgbClr val="000000"/>
                </a:solidFill>
              </a:rPr>
              <a:pPr>
                <a:buFontTx/>
                <a:buNone/>
              </a:pPr>
              <a:t>‹#›</a:t>
            </a:fld>
            <a:endParaRPr lang="zh-CN" altLang="en-US" dirty="0">
              <a:solidFill>
                <a:srgbClr val="000000"/>
              </a:solidFill>
            </a:endParaRPr>
          </a:p>
        </p:txBody>
      </p:sp>
    </p:spTree>
    <p:extLst>
      <p:ext uri="{BB962C8B-B14F-4D97-AF65-F5344CB8AC3E}">
        <p14:creationId xmlns:p14="http://schemas.microsoft.com/office/powerpoint/2010/main" val="37247560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7F939C6-56B5-4C59-A8F1-006D8D67E42F}" type="slidenum">
              <a:rPr lang="zh-CN" altLang="en-US"/>
              <a:pPr>
                <a:defRPr/>
              </a:pPr>
              <a:t>‹#›</a:t>
            </a:fld>
            <a:endParaRPr lang="en-US" altLang="zh-CN"/>
          </a:p>
        </p:txBody>
      </p:sp>
    </p:spTree>
    <p:extLst>
      <p:ext uri="{BB962C8B-B14F-4D97-AF65-F5344CB8AC3E}">
        <p14:creationId xmlns:p14="http://schemas.microsoft.com/office/powerpoint/2010/main" val="4149439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pPr>
              <a:buFontTx/>
              <a:buNone/>
              <a:defRPr/>
            </a:pPr>
            <a:fld id="{28E4D08C-431F-4BD1-878D-9BF294FE8703}" type="datetime1">
              <a:rPr lang="zh-CN" altLang="en-US" smtClean="0">
                <a:solidFill>
                  <a:srgbClr val="000000"/>
                </a:solidFill>
              </a:rPr>
              <a:pPr>
                <a:buFontTx/>
                <a:buNone/>
                <a:defRPr/>
              </a:pPr>
              <a:t>2018/9/24</a:t>
            </a:fld>
            <a:endParaRPr lang="en-US" altLang="zh-CN" dirty="0">
              <a:solidFill>
                <a:srgbClr val="000000"/>
              </a:solidFill>
            </a:endParaRPr>
          </a:p>
        </p:txBody>
      </p:sp>
      <p:sp>
        <p:nvSpPr>
          <p:cNvPr id="5" name="页脚占位符 4"/>
          <p:cNvSpPr>
            <a:spLocks noGrp="1"/>
          </p:cNvSpPr>
          <p:nvPr>
            <p:ph type="ftr" sz="quarter" idx="11"/>
          </p:nvPr>
        </p:nvSpPr>
        <p:spPr/>
        <p:txBody>
          <a:bodyPr/>
          <a:lstStyle>
            <a:lvl1pPr>
              <a:buNone/>
              <a:defRPr/>
            </a:lvl1pPr>
          </a:lstStyle>
          <a:p>
            <a:pPr>
              <a:defRPr/>
            </a:pPr>
            <a:endParaRPr lang="en-US" altLang="zh-CN" dirty="0">
              <a:solidFill>
                <a:srgbClr val="000000"/>
              </a:solidFill>
            </a:endParaRPr>
          </a:p>
        </p:txBody>
      </p:sp>
      <p:sp>
        <p:nvSpPr>
          <p:cNvPr id="6" name="灯片编号占位符 5"/>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lang="en-US" altLang="zh-CN" smtClean="0">
                <a:solidFill>
                  <a:srgbClr val="000000"/>
                </a:solidFill>
              </a:rPr>
              <a:pPr>
                <a:buFontTx/>
                <a:buNone/>
              </a:pPr>
              <a:t>‹#›</a:t>
            </a:fld>
            <a:endParaRPr lang="zh-CN" altLang="en-US" dirty="0">
              <a:solidFill>
                <a:srgbClr val="000000"/>
              </a:solidFill>
            </a:endParaRPr>
          </a:p>
        </p:txBody>
      </p:sp>
      <p:sp>
        <p:nvSpPr>
          <p:cNvPr id="7" name="矩形 6"/>
          <p:cNvSpPr/>
          <p:nvPr/>
        </p:nvSpPr>
        <p:spPr>
          <a:xfrm>
            <a:off x="6019800" y="-17417"/>
            <a:ext cx="2978331" cy="511187"/>
          </a:xfrm>
          <a:prstGeom prst="rect">
            <a:avLst/>
          </a:prstGeom>
          <a:solidFill>
            <a:srgbClr val="A83240"/>
          </a:solidFill>
          <a:ln>
            <a:solidFill>
              <a:srgbClr val="A83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943564" y="76288"/>
            <a:ext cx="3727269" cy="565861"/>
          </a:xfrm>
          <a:prstGeom prst="rect">
            <a:avLst/>
          </a:prstGeom>
          <a:noFill/>
        </p:spPr>
        <p:txBody>
          <a:bodyPr wrap="square" rtlCol="0">
            <a:spAutoFit/>
          </a:bodyPr>
          <a:lstStyle/>
          <a:p>
            <a:pPr>
              <a:buNone/>
            </a:pPr>
            <a:r>
              <a:rPr lang="zh-CN" altLang="en-US" sz="2400" dirty="0" smtClean="0">
                <a:solidFill>
                  <a:schemeClr val="bg1"/>
                </a:solidFill>
                <a:latin typeface="华文楷体" panose="02010600040101010101" pitchFamily="2" charset="-122"/>
                <a:ea typeface="华文楷体" panose="02010600040101010101" pitchFamily="2" charset="-122"/>
                <a:cs typeface="ZWAdobeF" pitchFamily="2" charset="0"/>
              </a:rPr>
              <a:t>对外经济贸易大学</a:t>
            </a:r>
            <a:endParaRPr lang="zh-CN" altLang="en-US" sz="2400" dirty="0">
              <a:solidFill>
                <a:schemeClr val="bg1"/>
              </a:solidFill>
              <a:latin typeface="华文楷体" panose="02010600040101010101" pitchFamily="2" charset="-122"/>
              <a:ea typeface="华文楷体" panose="02010600040101010101" pitchFamily="2" charset="-122"/>
              <a:cs typeface="ZWAdobeF" pitchFamily="2" charset="0"/>
            </a:endParaRPr>
          </a:p>
        </p:txBody>
      </p:sp>
    </p:spTree>
    <p:extLst>
      <p:ext uri="{BB962C8B-B14F-4D97-AF65-F5344CB8AC3E}">
        <p14:creationId xmlns:p14="http://schemas.microsoft.com/office/powerpoint/2010/main" val="162939228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3"/>
          </a:xfrm>
        </p:spPr>
        <p:txBody>
          <a:bodyPr/>
          <a:lstStyle>
            <a:lvl1pPr>
              <a:defRPr sz="2800">
                <a:latin typeface="黑体" panose="02010609060101010101" pitchFamily="49" charset="-122"/>
                <a:ea typeface="黑体" panose="02010609060101010101" pitchFamily="49" charset="-122"/>
              </a:defRPr>
            </a:lvl1pPr>
            <a:lvl2pPr>
              <a:defRPr sz="2400">
                <a:latin typeface="黑体" panose="02010609060101010101" pitchFamily="49" charset="-122"/>
                <a:ea typeface="黑体" panose="02010609060101010101" pitchFamily="49" charset="-122"/>
              </a:defRPr>
            </a:lvl2pPr>
            <a:lvl3pPr>
              <a:defRPr sz="2000">
                <a:latin typeface="黑体" panose="02010609060101010101" pitchFamily="49" charset="-122"/>
                <a:ea typeface="黑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48200" y="1600202"/>
            <a:ext cx="4038600" cy="4525963"/>
          </a:xfrm>
        </p:spPr>
        <p:txBody>
          <a:bodyPr/>
          <a:lstStyle>
            <a:lvl1pPr>
              <a:defRPr sz="2800">
                <a:latin typeface="黑体" panose="02010609060101010101" pitchFamily="49" charset="-122"/>
                <a:ea typeface="黑体" panose="02010609060101010101" pitchFamily="49" charset="-122"/>
              </a:defRPr>
            </a:lvl1pPr>
            <a:lvl2pPr>
              <a:defRPr sz="2400">
                <a:latin typeface="黑体" panose="02010609060101010101" pitchFamily="49" charset="-122"/>
                <a:ea typeface="黑体" panose="02010609060101010101" pitchFamily="49" charset="-122"/>
              </a:defRPr>
            </a:lvl2pPr>
            <a:lvl3pPr>
              <a:defRPr sz="2000">
                <a:latin typeface="黑体" panose="02010609060101010101" pitchFamily="49" charset="-122"/>
                <a:ea typeface="黑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lvl1pPr>
              <a:defRPr/>
            </a:lvl1pPr>
          </a:lstStyle>
          <a:p>
            <a:pPr>
              <a:defRPr/>
            </a:pPr>
            <a:fld id="{540B1F74-6003-405E-BBDF-A077AD9DFAF5}" type="datetime1">
              <a:rPr lang="zh-CN" altLang="en-US" smtClean="0">
                <a:solidFill>
                  <a:srgbClr val="000000"/>
                </a:solidFill>
              </a:rPr>
              <a:pPr>
                <a:defRPr/>
              </a:pPr>
              <a:t>2018/9/24</a:t>
            </a:fld>
            <a:endParaRPr lang="zh-CN" altLang="en-US">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en-US">
              <a:solidFill>
                <a:srgbClr val="000000"/>
              </a:solidFill>
            </a:endParaRPr>
          </a:p>
        </p:txBody>
      </p:sp>
      <p:sp>
        <p:nvSpPr>
          <p:cNvPr id="7" name="灯片编号占位符 6"/>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zh-CN" altLang="en-US" smtClean="0"/>
            </a:lvl1pPr>
          </a:lstStyle>
          <a:p>
            <a:pPr>
              <a:buFontTx/>
              <a:buNone/>
            </a:pPr>
            <a:fld id="{D8F76D13-C729-4B8F-B6CA-FD324BF34F27}" type="slidenum">
              <a:rPr lang="en-US" altLang="zh-CN" smtClean="0">
                <a:solidFill>
                  <a:srgbClr val="000000"/>
                </a:solidFill>
              </a:rPr>
              <a:pPr>
                <a:buFontTx/>
                <a:buNone/>
              </a:pPr>
              <a:t>‹#›</a:t>
            </a:fld>
            <a:endParaRPr lang="en-US" altLang="zh-CN">
              <a:solidFill>
                <a:srgbClr val="000000"/>
              </a:solidFill>
            </a:endParaRPr>
          </a:p>
        </p:txBody>
      </p:sp>
      <p:sp>
        <p:nvSpPr>
          <p:cNvPr id="10" name="矩形 9"/>
          <p:cNvSpPr/>
          <p:nvPr/>
        </p:nvSpPr>
        <p:spPr>
          <a:xfrm>
            <a:off x="6019800" y="-17417"/>
            <a:ext cx="2978331" cy="511187"/>
          </a:xfrm>
          <a:prstGeom prst="rect">
            <a:avLst/>
          </a:prstGeom>
          <a:solidFill>
            <a:srgbClr val="A83240"/>
          </a:solidFill>
          <a:ln>
            <a:solidFill>
              <a:srgbClr val="A83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943564" y="-12561"/>
            <a:ext cx="3727269" cy="565861"/>
          </a:xfrm>
          <a:prstGeom prst="rect">
            <a:avLst/>
          </a:prstGeom>
          <a:noFill/>
        </p:spPr>
        <p:txBody>
          <a:bodyPr wrap="square" rtlCol="0">
            <a:spAutoFit/>
          </a:bodyPr>
          <a:lstStyle/>
          <a:p>
            <a:pPr>
              <a:buNone/>
            </a:pPr>
            <a:r>
              <a:rPr lang="zh-CN" altLang="en-US" sz="2400" dirty="0" smtClean="0">
                <a:solidFill>
                  <a:schemeClr val="bg1"/>
                </a:solidFill>
                <a:latin typeface="华文楷体" panose="02010600040101010101" pitchFamily="2" charset="-122"/>
                <a:ea typeface="华文楷体" panose="02010600040101010101" pitchFamily="2" charset="-122"/>
                <a:cs typeface="ZWAdobeF" pitchFamily="2" charset="0"/>
              </a:rPr>
              <a:t>对外经济贸易大学</a:t>
            </a:r>
            <a:endParaRPr lang="zh-CN" altLang="en-US" sz="2400" dirty="0">
              <a:solidFill>
                <a:schemeClr val="bg1"/>
              </a:solidFill>
              <a:latin typeface="华文楷体" panose="02010600040101010101" pitchFamily="2" charset="-122"/>
              <a:ea typeface="华文楷体" panose="02010600040101010101" pitchFamily="2" charset="-122"/>
              <a:cs typeface="ZWAdobeF" pitchFamily="2" charset="0"/>
            </a:endParaRPr>
          </a:p>
        </p:txBody>
      </p:sp>
    </p:spTree>
    <p:extLst>
      <p:ext uri="{BB962C8B-B14F-4D97-AF65-F5344CB8AC3E}">
        <p14:creationId xmlns:p14="http://schemas.microsoft.com/office/powerpoint/2010/main" val="278871840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F18E7B73-644F-4ABA-9B08-45D6A1502684}" type="datetime1">
              <a:rPr lang="zh-CN" altLang="en-US" smtClean="0">
                <a:solidFill>
                  <a:srgbClr val="000000"/>
                </a:solidFill>
              </a:rPr>
              <a:pPr>
                <a:defRPr/>
              </a:pPr>
              <a:t>2018/9/24</a:t>
            </a:fld>
            <a:endParaRPr lang="en-US" altLang="zh-CN" dirty="0">
              <a:solidFill>
                <a:srgbClr val="000000"/>
              </a:solidFill>
            </a:endParaRPr>
          </a:p>
        </p:txBody>
      </p:sp>
      <p:sp>
        <p:nvSpPr>
          <p:cNvPr id="8" name="页脚占位符 7"/>
          <p:cNvSpPr>
            <a:spLocks noGrp="1"/>
          </p:cNvSpPr>
          <p:nvPr>
            <p:ph type="ftr" sz="quarter" idx="11"/>
          </p:nvPr>
        </p:nvSpPr>
        <p:spPr/>
        <p:txBody>
          <a:bodyPr/>
          <a:lstStyle>
            <a:lvl1pPr>
              <a:defRPr/>
            </a:lvl1pPr>
          </a:lstStyle>
          <a:p>
            <a:pPr>
              <a:defRPr/>
            </a:pPr>
            <a:endParaRPr lang="en-US" altLang="zh-CN" dirty="0">
              <a:solidFill>
                <a:srgbClr val="000000"/>
              </a:solidFill>
            </a:endParaRPr>
          </a:p>
        </p:txBody>
      </p:sp>
      <p:sp>
        <p:nvSpPr>
          <p:cNvPr id="9" name="灯片编号占位符 8"/>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lang="en-US" altLang="zh-CN" smtClean="0">
                <a:solidFill>
                  <a:srgbClr val="000000"/>
                </a:solidFill>
              </a:rPr>
              <a:pPr>
                <a:buFontTx/>
                <a:buNone/>
              </a:pPr>
              <a:t>‹#›</a:t>
            </a:fld>
            <a:endParaRPr lang="zh-CN" altLang="en-US" dirty="0">
              <a:solidFill>
                <a:srgbClr val="000000"/>
              </a:solidFill>
            </a:endParaRPr>
          </a:p>
        </p:txBody>
      </p:sp>
      <p:sp>
        <p:nvSpPr>
          <p:cNvPr id="10" name="矩形 9"/>
          <p:cNvSpPr/>
          <p:nvPr/>
        </p:nvSpPr>
        <p:spPr>
          <a:xfrm>
            <a:off x="6019800" y="-17417"/>
            <a:ext cx="2978331" cy="511187"/>
          </a:xfrm>
          <a:prstGeom prst="rect">
            <a:avLst/>
          </a:prstGeom>
          <a:solidFill>
            <a:srgbClr val="A83240"/>
          </a:solidFill>
          <a:ln>
            <a:solidFill>
              <a:srgbClr val="A83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999081" y="-17417"/>
            <a:ext cx="3727269" cy="565861"/>
          </a:xfrm>
          <a:prstGeom prst="rect">
            <a:avLst/>
          </a:prstGeom>
          <a:noFill/>
        </p:spPr>
        <p:txBody>
          <a:bodyPr wrap="square" rtlCol="0">
            <a:spAutoFit/>
          </a:bodyPr>
          <a:lstStyle/>
          <a:p>
            <a:pPr>
              <a:buNone/>
            </a:pPr>
            <a:r>
              <a:rPr lang="zh-CN" altLang="en-US" sz="2400" dirty="0" smtClean="0">
                <a:solidFill>
                  <a:schemeClr val="bg1"/>
                </a:solidFill>
                <a:latin typeface="华文楷体" panose="02010600040101010101" pitchFamily="2" charset="-122"/>
                <a:ea typeface="华文楷体" panose="02010600040101010101" pitchFamily="2" charset="-122"/>
                <a:cs typeface="ZWAdobeF" pitchFamily="2" charset="0"/>
              </a:rPr>
              <a:t>对外经济贸易大学</a:t>
            </a:r>
            <a:endParaRPr lang="zh-CN" altLang="en-US" sz="2400" dirty="0">
              <a:solidFill>
                <a:schemeClr val="bg1"/>
              </a:solidFill>
              <a:latin typeface="华文楷体" panose="02010600040101010101" pitchFamily="2" charset="-122"/>
              <a:ea typeface="华文楷体" panose="02010600040101010101" pitchFamily="2" charset="-122"/>
              <a:cs typeface="ZWAdobeF" pitchFamily="2" charset="0"/>
            </a:endParaRPr>
          </a:p>
        </p:txBody>
      </p:sp>
    </p:spTree>
    <p:extLst>
      <p:ext uri="{BB962C8B-B14F-4D97-AF65-F5344CB8AC3E}">
        <p14:creationId xmlns:p14="http://schemas.microsoft.com/office/powerpoint/2010/main" val="408545706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13783A4D-8CC0-4218-BC96-A24A66EA9BD2}" type="datetime1">
              <a:rPr lang="zh-CN" altLang="en-US" smtClean="0">
                <a:solidFill>
                  <a:srgbClr val="000000"/>
                </a:solidFill>
              </a:rPr>
              <a:pPr>
                <a:defRPr/>
              </a:pPr>
              <a:t>2018/9/24</a:t>
            </a:fld>
            <a:endParaRPr lang="en-US" altLang="zh-CN" dirty="0">
              <a:solidFill>
                <a:srgbClr val="000000"/>
              </a:solidFill>
            </a:endParaRPr>
          </a:p>
        </p:txBody>
      </p:sp>
      <p:sp>
        <p:nvSpPr>
          <p:cNvPr id="4" name="页脚占位符 3"/>
          <p:cNvSpPr>
            <a:spLocks noGrp="1"/>
          </p:cNvSpPr>
          <p:nvPr>
            <p:ph type="ftr" sz="quarter" idx="11"/>
          </p:nvPr>
        </p:nvSpPr>
        <p:spPr/>
        <p:txBody>
          <a:bodyPr/>
          <a:lstStyle/>
          <a:p>
            <a:pPr>
              <a:defRPr/>
            </a:pPr>
            <a:endParaRPr lang="en-US" altLang="zh-CN" dirty="0">
              <a:solidFill>
                <a:srgbClr val="000000"/>
              </a:solidFill>
            </a:endParaRPr>
          </a:p>
        </p:txBody>
      </p:sp>
      <p:sp>
        <p:nvSpPr>
          <p:cNvPr id="5" name="灯片编号占位符 4"/>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lang="en-US" altLang="zh-CN" smtClean="0">
                <a:solidFill>
                  <a:srgbClr val="000000"/>
                </a:solidFill>
              </a:rPr>
              <a:pPr>
                <a:buFontTx/>
                <a:buNone/>
              </a:pPr>
              <a:t>‹#›</a:t>
            </a:fld>
            <a:endParaRPr lang="zh-CN" altLang="en-US" dirty="0">
              <a:solidFill>
                <a:srgbClr val="000000"/>
              </a:solidFill>
            </a:endParaRPr>
          </a:p>
        </p:txBody>
      </p:sp>
      <p:sp>
        <p:nvSpPr>
          <p:cNvPr id="6" name="矩形 5"/>
          <p:cNvSpPr/>
          <p:nvPr/>
        </p:nvSpPr>
        <p:spPr>
          <a:xfrm>
            <a:off x="6019800" y="-17417"/>
            <a:ext cx="2978331" cy="511187"/>
          </a:xfrm>
          <a:prstGeom prst="rect">
            <a:avLst/>
          </a:prstGeom>
          <a:solidFill>
            <a:srgbClr val="A83240"/>
          </a:solidFill>
          <a:ln>
            <a:solidFill>
              <a:srgbClr val="A83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989261" y="0"/>
            <a:ext cx="3727269" cy="565861"/>
          </a:xfrm>
          <a:prstGeom prst="rect">
            <a:avLst/>
          </a:prstGeom>
          <a:noFill/>
        </p:spPr>
        <p:txBody>
          <a:bodyPr wrap="square" rtlCol="0">
            <a:spAutoFit/>
          </a:bodyPr>
          <a:lstStyle/>
          <a:p>
            <a:pPr>
              <a:buNone/>
            </a:pPr>
            <a:r>
              <a:rPr lang="zh-CN" altLang="en-US" sz="2400" dirty="0" smtClean="0">
                <a:solidFill>
                  <a:schemeClr val="bg1"/>
                </a:solidFill>
                <a:latin typeface="华文楷体" panose="02010600040101010101" pitchFamily="2" charset="-122"/>
                <a:ea typeface="华文楷体" panose="02010600040101010101" pitchFamily="2" charset="-122"/>
                <a:cs typeface="ZWAdobeF" pitchFamily="2" charset="0"/>
              </a:rPr>
              <a:t>对外经济贸易大学</a:t>
            </a:r>
            <a:endParaRPr lang="zh-CN" altLang="en-US" sz="2400" dirty="0">
              <a:solidFill>
                <a:schemeClr val="bg1"/>
              </a:solidFill>
              <a:latin typeface="华文楷体" panose="02010600040101010101" pitchFamily="2" charset="-122"/>
              <a:ea typeface="华文楷体" panose="02010600040101010101" pitchFamily="2" charset="-122"/>
              <a:cs typeface="ZWAdobeF" pitchFamily="2" charset="0"/>
            </a:endParaRPr>
          </a:p>
        </p:txBody>
      </p:sp>
    </p:spTree>
    <p:extLst>
      <p:ext uri="{BB962C8B-B14F-4D97-AF65-F5344CB8AC3E}">
        <p14:creationId xmlns:p14="http://schemas.microsoft.com/office/powerpoint/2010/main" val="393129275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15E30672-E6D3-469A-91E5-3BE97731462B}" type="datetime1">
              <a:rPr lang="zh-CN" altLang="en-US" smtClean="0">
                <a:solidFill>
                  <a:srgbClr val="000000"/>
                </a:solidFill>
              </a:rPr>
              <a:pPr>
                <a:defRPr/>
              </a:pPr>
              <a:t>2018/9/24</a:t>
            </a:fld>
            <a:endParaRPr lang="en-US" altLang="zh-CN" dirty="0">
              <a:solidFill>
                <a:srgbClr val="000000"/>
              </a:solidFill>
            </a:endParaRPr>
          </a:p>
        </p:txBody>
      </p:sp>
      <p:sp>
        <p:nvSpPr>
          <p:cNvPr id="4" name="页脚占位符 3"/>
          <p:cNvSpPr>
            <a:spLocks noGrp="1"/>
          </p:cNvSpPr>
          <p:nvPr>
            <p:ph type="ftr" sz="quarter" idx="11"/>
          </p:nvPr>
        </p:nvSpPr>
        <p:spPr/>
        <p:txBody>
          <a:bodyPr/>
          <a:lstStyle>
            <a:lvl1pPr>
              <a:defRPr/>
            </a:lvl1pPr>
          </a:lstStyle>
          <a:p>
            <a:pPr>
              <a:defRPr/>
            </a:pPr>
            <a:endParaRPr lang="en-US" altLang="zh-CN" dirty="0">
              <a:solidFill>
                <a:srgbClr val="000000"/>
              </a:solidFill>
            </a:endParaRPr>
          </a:p>
        </p:txBody>
      </p:sp>
      <p:sp>
        <p:nvSpPr>
          <p:cNvPr id="5" name="灯片编号占位符 4"/>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lang="en-US" altLang="zh-CN" smtClean="0">
                <a:solidFill>
                  <a:srgbClr val="000000"/>
                </a:solidFill>
              </a:rPr>
              <a:pPr>
                <a:buFontTx/>
                <a:buNone/>
              </a:pPr>
              <a:t>‹#›</a:t>
            </a:fld>
            <a:endParaRPr lang="zh-CN" altLang="en-US" dirty="0">
              <a:solidFill>
                <a:srgbClr val="000000"/>
              </a:solidFill>
            </a:endParaRPr>
          </a:p>
        </p:txBody>
      </p:sp>
      <p:sp>
        <p:nvSpPr>
          <p:cNvPr id="6" name="矩形 5"/>
          <p:cNvSpPr/>
          <p:nvPr/>
        </p:nvSpPr>
        <p:spPr>
          <a:xfrm>
            <a:off x="6019800" y="-17417"/>
            <a:ext cx="2978331" cy="511187"/>
          </a:xfrm>
          <a:prstGeom prst="rect">
            <a:avLst/>
          </a:prstGeom>
          <a:solidFill>
            <a:srgbClr val="A83240"/>
          </a:solidFill>
          <a:ln>
            <a:solidFill>
              <a:srgbClr val="A83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867366" y="-8293"/>
            <a:ext cx="3727269" cy="565861"/>
          </a:xfrm>
          <a:prstGeom prst="rect">
            <a:avLst/>
          </a:prstGeom>
          <a:noFill/>
        </p:spPr>
        <p:txBody>
          <a:bodyPr wrap="square" rtlCol="0">
            <a:spAutoFit/>
          </a:bodyPr>
          <a:lstStyle/>
          <a:p>
            <a:pPr>
              <a:buNone/>
            </a:pPr>
            <a:r>
              <a:rPr lang="zh-CN" altLang="en-US" sz="2400" dirty="0" smtClean="0">
                <a:solidFill>
                  <a:schemeClr val="bg1"/>
                </a:solidFill>
                <a:latin typeface="华文楷体" panose="02010600040101010101" pitchFamily="2" charset="-122"/>
                <a:ea typeface="华文楷体" panose="02010600040101010101" pitchFamily="2" charset="-122"/>
                <a:cs typeface="ZWAdobeF" pitchFamily="2" charset="0"/>
              </a:rPr>
              <a:t>对外经济贸易大学</a:t>
            </a:r>
            <a:endParaRPr lang="zh-CN" altLang="en-US" sz="2400" dirty="0">
              <a:solidFill>
                <a:schemeClr val="bg1"/>
              </a:solidFill>
              <a:latin typeface="华文楷体" panose="02010600040101010101" pitchFamily="2" charset="-122"/>
              <a:ea typeface="华文楷体" panose="02010600040101010101" pitchFamily="2" charset="-122"/>
              <a:cs typeface="ZWAdobeF" pitchFamily="2" charset="0"/>
            </a:endParaRPr>
          </a:p>
        </p:txBody>
      </p:sp>
    </p:spTree>
    <p:extLst>
      <p:ext uri="{BB962C8B-B14F-4D97-AF65-F5344CB8AC3E}">
        <p14:creationId xmlns:p14="http://schemas.microsoft.com/office/powerpoint/2010/main" val="365219399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676A6CC9-7E25-4CA4-8BD1-8E218075AACA}" type="datetime1">
              <a:rPr lang="zh-CN" altLang="en-US" smtClean="0">
                <a:solidFill>
                  <a:srgbClr val="000000"/>
                </a:solidFill>
              </a:rPr>
              <a:pPr/>
              <a:t>2018/9/24</a:t>
            </a:fld>
            <a:endParaRPr lang="en-US">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zh-CN" altLang="en-US">
              <a:solidFill>
                <a:srgbClr val="000000"/>
              </a:solidFill>
            </a:endParaRPr>
          </a:p>
        </p:txBody>
      </p:sp>
      <p:sp>
        <p:nvSpPr>
          <p:cNvPr id="4" name="灯片编号占位符 3"/>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zh-CN" altLang="en-US" smtClean="0"/>
            </a:lvl1pPr>
          </a:lstStyle>
          <a:p>
            <a:pPr>
              <a:buFontTx/>
              <a:buNone/>
            </a:pPr>
            <a:fld id="{E7128283-1589-4972-82BE-045635513151}" type="slidenum">
              <a:rPr lang="en-US" altLang="zh-CN" smtClean="0">
                <a:solidFill>
                  <a:srgbClr val="000000"/>
                </a:solidFill>
              </a:rPr>
              <a:pPr>
                <a:buFontTx/>
                <a:buNone/>
              </a:pPr>
              <a:t>‹#›</a:t>
            </a:fld>
            <a:endParaRPr lang="en-US">
              <a:solidFill>
                <a:srgbClr val="000000"/>
              </a:solidFill>
            </a:endParaRPr>
          </a:p>
        </p:txBody>
      </p:sp>
      <p:sp>
        <p:nvSpPr>
          <p:cNvPr id="5" name="矩形 4"/>
          <p:cNvSpPr/>
          <p:nvPr/>
        </p:nvSpPr>
        <p:spPr>
          <a:xfrm>
            <a:off x="6019800" y="-17417"/>
            <a:ext cx="2978331" cy="511187"/>
          </a:xfrm>
          <a:prstGeom prst="rect">
            <a:avLst/>
          </a:prstGeom>
          <a:solidFill>
            <a:srgbClr val="A83240"/>
          </a:solidFill>
          <a:ln>
            <a:solidFill>
              <a:srgbClr val="A83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943564" y="0"/>
            <a:ext cx="3727269" cy="565861"/>
          </a:xfrm>
          <a:prstGeom prst="rect">
            <a:avLst/>
          </a:prstGeom>
          <a:noFill/>
        </p:spPr>
        <p:txBody>
          <a:bodyPr wrap="square" rtlCol="0">
            <a:spAutoFit/>
          </a:bodyPr>
          <a:lstStyle/>
          <a:p>
            <a:pPr>
              <a:buNone/>
            </a:pPr>
            <a:r>
              <a:rPr lang="zh-CN" altLang="en-US" sz="2400" dirty="0" smtClean="0">
                <a:solidFill>
                  <a:schemeClr val="bg1"/>
                </a:solidFill>
                <a:latin typeface="华文楷体" panose="02010600040101010101" pitchFamily="2" charset="-122"/>
                <a:ea typeface="华文楷体" panose="02010600040101010101" pitchFamily="2" charset="-122"/>
                <a:cs typeface="ZWAdobeF" pitchFamily="2" charset="0"/>
              </a:rPr>
              <a:t>对外经济贸易大学</a:t>
            </a:r>
            <a:endParaRPr lang="zh-CN" altLang="en-US" sz="2400" dirty="0">
              <a:solidFill>
                <a:schemeClr val="bg1"/>
              </a:solidFill>
              <a:latin typeface="华文楷体" panose="02010600040101010101" pitchFamily="2" charset="-122"/>
              <a:ea typeface="华文楷体" panose="02010600040101010101" pitchFamily="2" charset="-122"/>
              <a:cs typeface="ZWAdobeF" pitchFamily="2" charset="0"/>
            </a:endParaRPr>
          </a:p>
        </p:txBody>
      </p:sp>
    </p:spTree>
    <p:extLst>
      <p:ext uri="{BB962C8B-B14F-4D97-AF65-F5344CB8AC3E}">
        <p14:creationId xmlns:p14="http://schemas.microsoft.com/office/powerpoint/2010/main" val="42036605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fld id="{E4625D28-3E65-45F8-B554-203226C392CA}" type="datetime1">
              <a:rPr lang="zh-CN" altLang="en-US" smtClean="0">
                <a:solidFill>
                  <a:srgbClr val="000000"/>
                </a:solidFill>
              </a:rPr>
              <a:pPr/>
              <a:t>2018/9/24</a:t>
            </a:fld>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D150E68F-F507-451A-9D67-67B52CEB2145}" type="slidenum">
              <a:rPr lang="en-US" altLang="zh-CN" smtClean="0">
                <a:solidFill>
                  <a:srgbClr val="000000"/>
                </a:solidFill>
              </a:rPr>
              <a:pPr>
                <a:buFontTx/>
                <a:buNone/>
              </a:pPr>
              <a:t>‹#›</a:t>
            </a:fld>
            <a:endParaRPr lang="en-US" altLang="zh-CN">
              <a:solidFill>
                <a:srgbClr val="000000"/>
              </a:solidFill>
            </a:endParaRPr>
          </a:p>
        </p:txBody>
      </p:sp>
      <p:sp>
        <p:nvSpPr>
          <p:cNvPr id="8" name="矩形 7"/>
          <p:cNvSpPr/>
          <p:nvPr/>
        </p:nvSpPr>
        <p:spPr>
          <a:xfrm>
            <a:off x="6019800" y="-17417"/>
            <a:ext cx="2978331" cy="511187"/>
          </a:xfrm>
          <a:prstGeom prst="rect">
            <a:avLst/>
          </a:prstGeom>
          <a:solidFill>
            <a:srgbClr val="A83240"/>
          </a:solidFill>
          <a:ln>
            <a:solidFill>
              <a:srgbClr val="A83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986737" y="0"/>
            <a:ext cx="3727269" cy="565861"/>
          </a:xfrm>
          <a:prstGeom prst="rect">
            <a:avLst/>
          </a:prstGeom>
          <a:noFill/>
        </p:spPr>
        <p:txBody>
          <a:bodyPr wrap="square" rtlCol="0">
            <a:spAutoFit/>
          </a:bodyPr>
          <a:lstStyle/>
          <a:p>
            <a:pPr>
              <a:buNone/>
            </a:pPr>
            <a:r>
              <a:rPr lang="zh-CN" altLang="en-US" sz="2400" dirty="0" smtClean="0">
                <a:solidFill>
                  <a:schemeClr val="bg1"/>
                </a:solidFill>
                <a:latin typeface="华文楷体" panose="02010600040101010101" pitchFamily="2" charset="-122"/>
                <a:ea typeface="华文楷体" panose="02010600040101010101" pitchFamily="2" charset="-122"/>
                <a:cs typeface="ZWAdobeF" pitchFamily="2" charset="0"/>
              </a:rPr>
              <a:t>对外经济贸易大学</a:t>
            </a:r>
            <a:endParaRPr lang="zh-CN" altLang="en-US" sz="2400" dirty="0">
              <a:solidFill>
                <a:schemeClr val="bg1"/>
              </a:solidFill>
              <a:latin typeface="华文楷体" panose="02010600040101010101" pitchFamily="2" charset="-122"/>
              <a:ea typeface="华文楷体" panose="02010600040101010101" pitchFamily="2" charset="-122"/>
              <a:cs typeface="ZWAdobeF" pitchFamily="2" charset="0"/>
            </a:endParaRPr>
          </a:p>
        </p:txBody>
      </p:sp>
    </p:spTree>
    <p:extLst>
      <p:ext uri="{BB962C8B-B14F-4D97-AF65-F5344CB8AC3E}">
        <p14:creationId xmlns:p14="http://schemas.microsoft.com/office/powerpoint/2010/main" val="268216514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pPr>
              <a:defRPr/>
            </a:pPr>
            <a:fld id="{64A5B3B6-0CE9-41AF-8C08-C00F12DE3106}" type="datetime1">
              <a:rPr lang="zh-CN" altLang="en-US" smtClean="0">
                <a:solidFill>
                  <a:srgbClr val="000000"/>
                </a:solidFill>
              </a:rPr>
              <a:pPr>
                <a:defRPr/>
              </a:pPr>
              <a:t>2018/9/24</a:t>
            </a:fld>
            <a:endParaRPr lang="en-US" altLang="zh-CN" dirty="0">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en-US" altLang="zh-CN" dirty="0">
              <a:solidFill>
                <a:srgbClr val="000000"/>
              </a:solidFill>
            </a:endParaRPr>
          </a:p>
        </p:txBody>
      </p:sp>
      <p:sp>
        <p:nvSpPr>
          <p:cNvPr id="7" name="灯片编号占位符 6"/>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lang="en-US" altLang="zh-CN" smtClean="0">
                <a:solidFill>
                  <a:srgbClr val="000000"/>
                </a:solidFill>
              </a:rPr>
              <a:pPr>
                <a:buFontTx/>
                <a:buNone/>
              </a:pPr>
              <a:t>‹#›</a:t>
            </a:fld>
            <a:endParaRPr lang="zh-CN" altLang="en-US" dirty="0">
              <a:solidFill>
                <a:srgbClr val="000000"/>
              </a:solidFill>
            </a:endParaRPr>
          </a:p>
        </p:txBody>
      </p:sp>
      <p:sp>
        <p:nvSpPr>
          <p:cNvPr id="8" name="矩形 7"/>
          <p:cNvSpPr/>
          <p:nvPr/>
        </p:nvSpPr>
        <p:spPr>
          <a:xfrm>
            <a:off x="6019800" y="-17417"/>
            <a:ext cx="2978331" cy="511187"/>
          </a:xfrm>
          <a:prstGeom prst="rect">
            <a:avLst/>
          </a:prstGeom>
          <a:solidFill>
            <a:srgbClr val="A83240"/>
          </a:solidFill>
          <a:ln>
            <a:solidFill>
              <a:srgbClr val="A83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994982" y="10401"/>
            <a:ext cx="3727269" cy="565861"/>
          </a:xfrm>
          <a:prstGeom prst="rect">
            <a:avLst/>
          </a:prstGeom>
          <a:noFill/>
        </p:spPr>
        <p:txBody>
          <a:bodyPr wrap="square" rtlCol="0">
            <a:spAutoFit/>
          </a:bodyPr>
          <a:lstStyle/>
          <a:p>
            <a:pPr>
              <a:buNone/>
            </a:pPr>
            <a:r>
              <a:rPr lang="zh-CN" altLang="en-US" sz="2400" dirty="0" smtClean="0">
                <a:solidFill>
                  <a:schemeClr val="bg1"/>
                </a:solidFill>
                <a:latin typeface="华文楷体" panose="02010600040101010101" pitchFamily="2" charset="-122"/>
                <a:ea typeface="华文楷体" panose="02010600040101010101" pitchFamily="2" charset="-122"/>
                <a:cs typeface="ZWAdobeF" pitchFamily="2" charset="0"/>
              </a:rPr>
              <a:t>对外经济贸易大学</a:t>
            </a:r>
            <a:endParaRPr lang="zh-CN" altLang="en-US" sz="2400" dirty="0">
              <a:solidFill>
                <a:schemeClr val="bg1"/>
              </a:solidFill>
              <a:latin typeface="华文楷体" panose="02010600040101010101" pitchFamily="2" charset="-122"/>
              <a:ea typeface="华文楷体" panose="02010600040101010101" pitchFamily="2" charset="-122"/>
              <a:cs typeface="ZWAdobeF" pitchFamily="2" charset="0"/>
            </a:endParaRPr>
          </a:p>
        </p:txBody>
      </p:sp>
    </p:spTree>
    <p:extLst>
      <p:ext uri="{BB962C8B-B14F-4D97-AF65-F5344CB8AC3E}">
        <p14:creationId xmlns:p14="http://schemas.microsoft.com/office/powerpoint/2010/main" val="175550912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B24348A-96B1-4517-BB67-3B1581B8E309}" type="datetime1">
              <a:rPr lang="zh-CN" altLang="en-US" smtClean="0">
                <a:solidFill>
                  <a:srgbClr val="000000"/>
                </a:solidFill>
              </a:rPr>
              <a:pPr>
                <a:defRPr/>
              </a:pPr>
              <a:t>2018/9/24</a:t>
            </a:fld>
            <a:endParaRPr lang="en-US" altLang="zh-CN" dirty="0">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dirty="0">
              <a:solidFill>
                <a:srgbClr val="000000"/>
              </a:solidFill>
            </a:endParaRPr>
          </a:p>
        </p:txBody>
      </p:sp>
      <p:sp>
        <p:nvSpPr>
          <p:cNvPr id="6" name="灯片编号占位符 5"/>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lang="en-US" altLang="zh-CN" smtClean="0">
                <a:solidFill>
                  <a:srgbClr val="000000"/>
                </a:solidFill>
              </a:rPr>
              <a:pPr>
                <a:buFontTx/>
                <a:buNone/>
              </a:pPr>
              <a:t>‹#›</a:t>
            </a:fld>
            <a:endParaRPr lang="zh-CN" altLang="en-US" dirty="0">
              <a:solidFill>
                <a:srgbClr val="000000"/>
              </a:solidFill>
            </a:endParaRPr>
          </a:p>
        </p:txBody>
      </p:sp>
      <p:sp>
        <p:nvSpPr>
          <p:cNvPr id="7" name="矩形 6"/>
          <p:cNvSpPr/>
          <p:nvPr/>
        </p:nvSpPr>
        <p:spPr>
          <a:xfrm>
            <a:off x="6019800" y="-17417"/>
            <a:ext cx="2978331" cy="511187"/>
          </a:xfrm>
          <a:prstGeom prst="rect">
            <a:avLst/>
          </a:prstGeom>
          <a:solidFill>
            <a:srgbClr val="A83240"/>
          </a:solidFill>
          <a:ln>
            <a:solidFill>
              <a:srgbClr val="A83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019800" y="-8738"/>
            <a:ext cx="3727269" cy="565861"/>
          </a:xfrm>
          <a:prstGeom prst="rect">
            <a:avLst/>
          </a:prstGeom>
          <a:noFill/>
        </p:spPr>
        <p:txBody>
          <a:bodyPr wrap="square" rtlCol="0">
            <a:spAutoFit/>
          </a:bodyPr>
          <a:lstStyle/>
          <a:p>
            <a:pPr>
              <a:buNone/>
            </a:pPr>
            <a:r>
              <a:rPr lang="zh-CN" altLang="en-US" sz="2400" dirty="0" smtClean="0">
                <a:solidFill>
                  <a:schemeClr val="bg1"/>
                </a:solidFill>
                <a:latin typeface="华文楷体" panose="02010600040101010101" pitchFamily="2" charset="-122"/>
                <a:ea typeface="华文楷体" panose="02010600040101010101" pitchFamily="2" charset="-122"/>
                <a:cs typeface="ZWAdobeF" pitchFamily="2" charset="0"/>
              </a:rPr>
              <a:t>对外经济贸易大学</a:t>
            </a:r>
            <a:endParaRPr lang="zh-CN" altLang="en-US" sz="2400" dirty="0">
              <a:solidFill>
                <a:schemeClr val="bg1"/>
              </a:solidFill>
              <a:latin typeface="华文楷体" panose="02010600040101010101" pitchFamily="2" charset="-122"/>
              <a:ea typeface="华文楷体" panose="02010600040101010101" pitchFamily="2" charset="-122"/>
              <a:cs typeface="ZWAdobeF" pitchFamily="2" charset="0"/>
            </a:endParaRPr>
          </a:p>
        </p:txBody>
      </p:sp>
    </p:spTree>
    <p:extLst>
      <p:ext uri="{BB962C8B-B14F-4D97-AF65-F5344CB8AC3E}">
        <p14:creationId xmlns:p14="http://schemas.microsoft.com/office/powerpoint/2010/main" val="1523717100"/>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2124629-BB37-4738-868A-694567712E05}" type="datetime1">
              <a:rPr lang="zh-CN" altLang="en-US" smtClean="0">
                <a:solidFill>
                  <a:srgbClr val="000000"/>
                </a:solidFill>
              </a:rPr>
              <a:pPr>
                <a:defRPr/>
              </a:pPr>
              <a:t>2018/9/24</a:t>
            </a:fld>
            <a:endParaRPr lang="en-US" altLang="zh-CN" dirty="0">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dirty="0">
              <a:solidFill>
                <a:srgbClr val="000000"/>
              </a:solidFill>
            </a:endParaRPr>
          </a:p>
        </p:txBody>
      </p:sp>
      <p:sp>
        <p:nvSpPr>
          <p:cNvPr id="6" name="灯片编号占位符 5"/>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lang="en-US" altLang="zh-CN" smtClean="0">
                <a:solidFill>
                  <a:srgbClr val="000000"/>
                </a:solidFill>
              </a:rPr>
              <a:pPr>
                <a:buFontTx/>
                <a:buNone/>
              </a:pPr>
              <a:t>‹#›</a:t>
            </a:fld>
            <a:endParaRPr lang="zh-CN" altLang="en-US" dirty="0">
              <a:solidFill>
                <a:srgbClr val="000000"/>
              </a:solidFill>
            </a:endParaRPr>
          </a:p>
        </p:txBody>
      </p:sp>
      <p:sp>
        <p:nvSpPr>
          <p:cNvPr id="7" name="矩形 6"/>
          <p:cNvSpPr/>
          <p:nvPr/>
        </p:nvSpPr>
        <p:spPr>
          <a:xfrm>
            <a:off x="6019800" y="-17417"/>
            <a:ext cx="2978331" cy="511187"/>
          </a:xfrm>
          <a:prstGeom prst="rect">
            <a:avLst/>
          </a:prstGeom>
          <a:solidFill>
            <a:srgbClr val="A83240"/>
          </a:solidFill>
          <a:ln>
            <a:solidFill>
              <a:srgbClr val="A83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019800" y="46970"/>
            <a:ext cx="3727269" cy="565861"/>
          </a:xfrm>
          <a:prstGeom prst="rect">
            <a:avLst/>
          </a:prstGeom>
          <a:noFill/>
        </p:spPr>
        <p:txBody>
          <a:bodyPr wrap="square" rtlCol="0">
            <a:spAutoFit/>
          </a:bodyPr>
          <a:lstStyle/>
          <a:p>
            <a:pPr>
              <a:buNone/>
            </a:pPr>
            <a:r>
              <a:rPr lang="zh-CN" altLang="en-US" sz="2400" dirty="0" smtClean="0">
                <a:solidFill>
                  <a:schemeClr val="bg1"/>
                </a:solidFill>
                <a:latin typeface="华文楷体" panose="02010600040101010101" pitchFamily="2" charset="-122"/>
                <a:ea typeface="华文楷体" panose="02010600040101010101" pitchFamily="2" charset="-122"/>
                <a:cs typeface="ZWAdobeF" pitchFamily="2" charset="0"/>
              </a:rPr>
              <a:t>对外经济贸易大学</a:t>
            </a:r>
            <a:endParaRPr lang="zh-CN" altLang="en-US" sz="2400" dirty="0">
              <a:solidFill>
                <a:schemeClr val="bg1"/>
              </a:solidFill>
              <a:latin typeface="华文楷体" panose="02010600040101010101" pitchFamily="2" charset="-122"/>
              <a:ea typeface="华文楷体" panose="02010600040101010101" pitchFamily="2" charset="-122"/>
              <a:cs typeface="ZWAdobeF" pitchFamily="2" charset="0"/>
            </a:endParaRPr>
          </a:p>
        </p:txBody>
      </p:sp>
    </p:spTree>
    <p:extLst>
      <p:ext uri="{BB962C8B-B14F-4D97-AF65-F5344CB8AC3E}">
        <p14:creationId xmlns:p14="http://schemas.microsoft.com/office/powerpoint/2010/main" val="33030470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222EC68-029F-46FA-B535-7D82201B3169}" type="slidenum">
              <a:rPr lang="zh-CN" altLang="en-US"/>
              <a:pPr>
                <a:defRPr/>
              </a:pPr>
              <a:t>‹#›</a:t>
            </a:fld>
            <a:endParaRPr lang="en-US" altLang="zh-CN"/>
          </a:p>
        </p:txBody>
      </p:sp>
    </p:spTree>
    <p:extLst>
      <p:ext uri="{BB962C8B-B14F-4D97-AF65-F5344CB8AC3E}">
        <p14:creationId xmlns:p14="http://schemas.microsoft.com/office/powerpoint/2010/main" val="16136374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lgn="l" fontAlgn="base">
              <a:lnSpc>
                <a:spcPct val="140000"/>
              </a:lnSpc>
              <a:spcBef>
                <a:spcPct val="20000"/>
              </a:spcBef>
              <a:defRPr/>
            </a:pPr>
            <a:fld id="{D867D3BC-E722-4E8E-8D82-B9550D6C128A}" type="datetime1">
              <a:rPr lang="zh-CN" altLang="en-US" b="1" smtClean="0">
                <a:solidFill>
                  <a:srgbClr val="000000"/>
                </a:solidFill>
                <a:ea typeface="楷体_GB2312" pitchFamily="49" charset="-122"/>
              </a:rPr>
              <a:pPr algn="l" fontAlgn="base">
                <a:lnSpc>
                  <a:spcPct val="140000"/>
                </a:lnSpc>
                <a:spcBef>
                  <a:spcPct val="20000"/>
                </a:spcBef>
                <a:defRPr/>
              </a:pPr>
              <a:t>2018/9/24</a:t>
            </a:fld>
            <a:endParaRPr lang="en-US" altLang="zh-CN" b="1" dirty="0">
              <a:solidFill>
                <a:srgbClr val="000000"/>
              </a:solidFill>
              <a:ea typeface="楷体_GB2312" pitchFamily="49" charset="-122"/>
            </a:endParaRPr>
          </a:p>
        </p:txBody>
      </p:sp>
      <p:sp>
        <p:nvSpPr>
          <p:cNvPr id="7" name="Rectangle 5"/>
          <p:cNvSpPr>
            <a:spLocks noGrp="1" noChangeArrowheads="1"/>
          </p:cNvSpPr>
          <p:nvPr>
            <p:ph type="ftr" sz="quarter" idx="11"/>
          </p:nvPr>
        </p:nvSpPr>
        <p:spPr>
          <a:ln/>
        </p:spPr>
        <p:txBody>
          <a:bodyPr/>
          <a:lstStyle>
            <a:lvl1pPr>
              <a:defRPr/>
            </a:lvl1pPr>
          </a:lstStyle>
          <a:p>
            <a:pPr fontAlgn="base">
              <a:lnSpc>
                <a:spcPct val="140000"/>
              </a:lnSpc>
              <a:spcBef>
                <a:spcPct val="20000"/>
              </a:spcBef>
              <a:defRPr/>
            </a:pPr>
            <a:endParaRPr lang="en-US" altLang="zh-CN" b="1" dirty="0">
              <a:solidFill>
                <a:srgbClr val="000000"/>
              </a:solidFill>
              <a:ea typeface="楷体_GB2312" pitchFamily="49" charset="-122"/>
            </a:endParaRPr>
          </a:p>
        </p:txBody>
      </p:sp>
      <p:sp>
        <p:nvSpPr>
          <p:cNvPr id="8" name="Rectangle 6"/>
          <p:cNvSpPr>
            <a:spLocks noGrp="1" noChangeArrowheads="1"/>
          </p:cNvSpPr>
          <p:nvPr>
            <p:ph type="sldNum" sz="quarter" idx="12"/>
          </p:nvPr>
        </p:nvSpPr>
        <p:spPr>
          <a:ln/>
        </p:spPr>
        <p:txBody>
          <a:bodyPr/>
          <a:lstStyle>
            <a:lvl1pPr>
              <a:defRPr/>
            </a:lvl1pPr>
          </a:lstStyle>
          <a:p>
            <a:pPr fontAlgn="base">
              <a:lnSpc>
                <a:spcPct val="140000"/>
              </a:lnSpc>
              <a:spcBef>
                <a:spcPct val="20000"/>
              </a:spcBef>
              <a:defRPr/>
            </a:pPr>
            <a:fld id="{62BE8675-7E1E-4F0D-99E8-4CEF8F868FF2}" type="slidenum">
              <a:rPr lang="en-US" altLang="zh-CN" b="1" smtClean="0">
                <a:solidFill>
                  <a:srgbClr val="000000"/>
                </a:solidFill>
              </a:rPr>
              <a:pPr fontAlgn="base">
                <a:lnSpc>
                  <a:spcPct val="140000"/>
                </a:lnSpc>
                <a:spcBef>
                  <a:spcPct val="20000"/>
                </a:spcBef>
                <a:defRPr/>
              </a:pPr>
              <a:t>‹#›</a:t>
            </a:fld>
            <a:endParaRPr lang="en-US" altLang="zh-CN" b="1" dirty="0">
              <a:solidFill>
                <a:srgbClr val="000000"/>
              </a:solidFill>
            </a:endParaRPr>
          </a:p>
        </p:txBody>
      </p:sp>
    </p:spTree>
    <p:extLst>
      <p:ext uri="{BB962C8B-B14F-4D97-AF65-F5344CB8AC3E}">
        <p14:creationId xmlns:p14="http://schemas.microsoft.com/office/powerpoint/2010/main" val="3321377662"/>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lgn="l" fontAlgn="base">
              <a:lnSpc>
                <a:spcPct val="140000"/>
              </a:lnSpc>
              <a:spcBef>
                <a:spcPct val="20000"/>
              </a:spcBef>
              <a:defRPr/>
            </a:pPr>
            <a:fld id="{D867D3BC-E722-4E8E-8D82-B9550D6C128A}" type="datetime1">
              <a:rPr lang="zh-CN" altLang="en-US" b="1" smtClean="0">
                <a:solidFill>
                  <a:srgbClr val="000000"/>
                </a:solidFill>
                <a:ea typeface="楷体_GB2312" pitchFamily="49" charset="-122"/>
              </a:rPr>
              <a:pPr algn="l" fontAlgn="base">
                <a:lnSpc>
                  <a:spcPct val="140000"/>
                </a:lnSpc>
                <a:spcBef>
                  <a:spcPct val="20000"/>
                </a:spcBef>
                <a:defRPr/>
              </a:pPr>
              <a:t>2018/9/24</a:t>
            </a:fld>
            <a:endParaRPr lang="en-US" altLang="zh-CN" b="1" dirty="0">
              <a:solidFill>
                <a:srgbClr val="000000"/>
              </a:solidFill>
              <a:ea typeface="楷体_GB2312" pitchFamily="49" charset="-122"/>
            </a:endParaRPr>
          </a:p>
        </p:txBody>
      </p:sp>
      <p:sp>
        <p:nvSpPr>
          <p:cNvPr id="6" name="Rectangle 5"/>
          <p:cNvSpPr>
            <a:spLocks noGrp="1" noChangeArrowheads="1"/>
          </p:cNvSpPr>
          <p:nvPr>
            <p:ph type="ftr" sz="quarter" idx="11"/>
          </p:nvPr>
        </p:nvSpPr>
        <p:spPr>
          <a:ln/>
        </p:spPr>
        <p:txBody>
          <a:bodyPr/>
          <a:lstStyle>
            <a:lvl1pPr>
              <a:defRPr/>
            </a:lvl1pPr>
          </a:lstStyle>
          <a:p>
            <a:pPr fontAlgn="base">
              <a:lnSpc>
                <a:spcPct val="140000"/>
              </a:lnSpc>
              <a:spcBef>
                <a:spcPct val="20000"/>
              </a:spcBef>
              <a:defRPr/>
            </a:pPr>
            <a:endParaRPr lang="en-US" altLang="zh-CN" b="1" dirty="0">
              <a:solidFill>
                <a:srgbClr val="000000"/>
              </a:solidFill>
              <a:ea typeface="楷体_GB2312" pitchFamily="49" charset="-122"/>
            </a:endParaRPr>
          </a:p>
        </p:txBody>
      </p:sp>
      <p:sp>
        <p:nvSpPr>
          <p:cNvPr id="7" name="Rectangle 6"/>
          <p:cNvSpPr>
            <a:spLocks noGrp="1" noChangeArrowheads="1"/>
          </p:cNvSpPr>
          <p:nvPr>
            <p:ph type="sldNum" sz="quarter" idx="12"/>
          </p:nvPr>
        </p:nvSpPr>
        <p:spPr>
          <a:ln/>
        </p:spPr>
        <p:txBody>
          <a:bodyPr/>
          <a:lstStyle>
            <a:lvl1pPr>
              <a:defRPr/>
            </a:lvl1pPr>
          </a:lstStyle>
          <a:p>
            <a:pPr fontAlgn="base">
              <a:lnSpc>
                <a:spcPct val="140000"/>
              </a:lnSpc>
              <a:spcBef>
                <a:spcPct val="20000"/>
              </a:spcBef>
              <a:defRPr/>
            </a:pPr>
            <a:fld id="{62BE8675-7E1E-4F0D-99E8-4CEF8F868FF2}" type="slidenum">
              <a:rPr lang="en-US" altLang="zh-CN" b="1" smtClean="0">
                <a:solidFill>
                  <a:srgbClr val="000000"/>
                </a:solidFill>
              </a:rPr>
              <a:pPr fontAlgn="base">
                <a:lnSpc>
                  <a:spcPct val="140000"/>
                </a:lnSpc>
                <a:spcBef>
                  <a:spcPct val="20000"/>
                </a:spcBef>
                <a:defRPr/>
              </a:pPr>
              <a:t>‹#›</a:t>
            </a:fld>
            <a:endParaRPr lang="en-US" altLang="zh-CN" b="1" dirty="0">
              <a:solidFill>
                <a:srgbClr val="000000"/>
              </a:solidFill>
            </a:endParaRPr>
          </a:p>
        </p:txBody>
      </p:sp>
    </p:spTree>
    <p:extLst>
      <p:ext uri="{BB962C8B-B14F-4D97-AF65-F5344CB8AC3E}">
        <p14:creationId xmlns:p14="http://schemas.microsoft.com/office/powerpoint/2010/main" val="821897863"/>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lgn="l" fontAlgn="base">
              <a:lnSpc>
                <a:spcPct val="140000"/>
              </a:lnSpc>
              <a:spcBef>
                <a:spcPct val="20000"/>
              </a:spcBef>
              <a:defRPr/>
            </a:pPr>
            <a:fld id="{D867D3BC-E722-4E8E-8D82-B9550D6C128A}" type="datetime1">
              <a:rPr lang="zh-CN" altLang="en-US" b="1" smtClean="0">
                <a:solidFill>
                  <a:srgbClr val="000000"/>
                </a:solidFill>
                <a:ea typeface="楷体_GB2312" pitchFamily="49" charset="-122"/>
              </a:rPr>
              <a:pPr algn="l" fontAlgn="base">
                <a:lnSpc>
                  <a:spcPct val="140000"/>
                </a:lnSpc>
                <a:spcBef>
                  <a:spcPct val="20000"/>
                </a:spcBef>
                <a:defRPr/>
              </a:pPr>
              <a:t>2018/9/24</a:t>
            </a:fld>
            <a:endParaRPr lang="en-US" altLang="zh-CN" b="1" dirty="0">
              <a:solidFill>
                <a:srgbClr val="000000"/>
              </a:solidFill>
              <a:ea typeface="楷体_GB2312" pitchFamily="49" charset="-122"/>
            </a:endParaRPr>
          </a:p>
        </p:txBody>
      </p:sp>
      <p:sp>
        <p:nvSpPr>
          <p:cNvPr id="8" name="Rectangle 5"/>
          <p:cNvSpPr>
            <a:spLocks noGrp="1" noChangeArrowheads="1"/>
          </p:cNvSpPr>
          <p:nvPr>
            <p:ph type="ftr" sz="quarter" idx="11"/>
          </p:nvPr>
        </p:nvSpPr>
        <p:spPr>
          <a:ln/>
        </p:spPr>
        <p:txBody>
          <a:bodyPr/>
          <a:lstStyle>
            <a:lvl1pPr>
              <a:defRPr/>
            </a:lvl1pPr>
          </a:lstStyle>
          <a:p>
            <a:pPr fontAlgn="base">
              <a:lnSpc>
                <a:spcPct val="140000"/>
              </a:lnSpc>
              <a:spcBef>
                <a:spcPct val="20000"/>
              </a:spcBef>
              <a:defRPr/>
            </a:pPr>
            <a:endParaRPr lang="en-US" altLang="zh-CN" b="1" dirty="0">
              <a:solidFill>
                <a:srgbClr val="000000"/>
              </a:solidFill>
              <a:ea typeface="楷体_GB2312" pitchFamily="49" charset="-122"/>
            </a:endParaRPr>
          </a:p>
        </p:txBody>
      </p:sp>
      <p:sp>
        <p:nvSpPr>
          <p:cNvPr id="9" name="Rectangle 6"/>
          <p:cNvSpPr>
            <a:spLocks noGrp="1" noChangeArrowheads="1"/>
          </p:cNvSpPr>
          <p:nvPr>
            <p:ph type="sldNum" sz="quarter" idx="12"/>
          </p:nvPr>
        </p:nvSpPr>
        <p:spPr>
          <a:ln/>
        </p:spPr>
        <p:txBody>
          <a:bodyPr/>
          <a:lstStyle>
            <a:lvl1pPr>
              <a:defRPr/>
            </a:lvl1pPr>
          </a:lstStyle>
          <a:p>
            <a:pPr fontAlgn="base">
              <a:lnSpc>
                <a:spcPct val="140000"/>
              </a:lnSpc>
              <a:spcBef>
                <a:spcPct val="20000"/>
              </a:spcBef>
              <a:defRPr/>
            </a:pPr>
            <a:fld id="{62BE8675-7E1E-4F0D-99E8-4CEF8F868FF2}" type="slidenum">
              <a:rPr lang="en-US" altLang="zh-CN" b="1" smtClean="0">
                <a:solidFill>
                  <a:srgbClr val="000000"/>
                </a:solidFill>
              </a:rPr>
              <a:pPr fontAlgn="base">
                <a:lnSpc>
                  <a:spcPct val="140000"/>
                </a:lnSpc>
                <a:spcBef>
                  <a:spcPct val="20000"/>
                </a:spcBef>
                <a:defRPr/>
              </a:pPr>
              <a:t>‹#›</a:t>
            </a:fld>
            <a:endParaRPr lang="en-US" altLang="zh-CN" b="1" dirty="0">
              <a:solidFill>
                <a:srgbClr val="000000"/>
              </a:solidFill>
            </a:endParaRPr>
          </a:p>
        </p:txBody>
      </p:sp>
    </p:spTree>
    <p:extLst>
      <p:ext uri="{BB962C8B-B14F-4D97-AF65-F5344CB8AC3E}">
        <p14:creationId xmlns:p14="http://schemas.microsoft.com/office/powerpoint/2010/main" val="1830517844"/>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lgn="l" fontAlgn="base">
              <a:lnSpc>
                <a:spcPct val="140000"/>
              </a:lnSpc>
              <a:spcBef>
                <a:spcPct val="20000"/>
              </a:spcBef>
              <a:defRPr/>
            </a:pPr>
            <a:fld id="{D867D3BC-E722-4E8E-8D82-B9550D6C128A}" type="datetime1">
              <a:rPr lang="zh-CN" altLang="en-US" b="1" smtClean="0">
                <a:solidFill>
                  <a:srgbClr val="000000"/>
                </a:solidFill>
                <a:ea typeface="楷体_GB2312" pitchFamily="49" charset="-122"/>
              </a:rPr>
              <a:pPr algn="l" fontAlgn="base">
                <a:lnSpc>
                  <a:spcPct val="140000"/>
                </a:lnSpc>
                <a:spcBef>
                  <a:spcPct val="20000"/>
                </a:spcBef>
                <a:defRPr/>
              </a:pPr>
              <a:t>2018/9/24</a:t>
            </a:fld>
            <a:endParaRPr lang="en-US" altLang="zh-CN" b="1" dirty="0">
              <a:solidFill>
                <a:srgbClr val="000000"/>
              </a:solidFill>
              <a:ea typeface="楷体_GB2312" pitchFamily="49" charset="-122"/>
            </a:endParaRPr>
          </a:p>
        </p:txBody>
      </p:sp>
      <p:sp>
        <p:nvSpPr>
          <p:cNvPr id="4" name="Rectangle 5"/>
          <p:cNvSpPr>
            <a:spLocks noGrp="1" noChangeArrowheads="1"/>
          </p:cNvSpPr>
          <p:nvPr>
            <p:ph type="ftr" sz="quarter" idx="11"/>
          </p:nvPr>
        </p:nvSpPr>
        <p:spPr>
          <a:ln/>
        </p:spPr>
        <p:txBody>
          <a:bodyPr/>
          <a:lstStyle>
            <a:lvl1pPr>
              <a:defRPr/>
            </a:lvl1pPr>
          </a:lstStyle>
          <a:p>
            <a:pPr fontAlgn="base">
              <a:lnSpc>
                <a:spcPct val="140000"/>
              </a:lnSpc>
              <a:spcBef>
                <a:spcPct val="20000"/>
              </a:spcBef>
              <a:defRPr/>
            </a:pPr>
            <a:endParaRPr lang="en-US" altLang="zh-CN" b="1" dirty="0">
              <a:solidFill>
                <a:srgbClr val="000000"/>
              </a:solidFill>
              <a:ea typeface="楷体_GB2312" pitchFamily="49" charset="-122"/>
            </a:endParaRPr>
          </a:p>
        </p:txBody>
      </p:sp>
      <p:sp>
        <p:nvSpPr>
          <p:cNvPr id="5" name="Rectangle 6"/>
          <p:cNvSpPr>
            <a:spLocks noGrp="1" noChangeArrowheads="1"/>
          </p:cNvSpPr>
          <p:nvPr>
            <p:ph type="sldNum" sz="quarter" idx="12"/>
          </p:nvPr>
        </p:nvSpPr>
        <p:spPr>
          <a:ln/>
        </p:spPr>
        <p:txBody>
          <a:bodyPr/>
          <a:lstStyle>
            <a:lvl1pPr>
              <a:defRPr/>
            </a:lvl1pPr>
          </a:lstStyle>
          <a:p>
            <a:pPr fontAlgn="base">
              <a:lnSpc>
                <a:spcPct val="140000"/>
              </a:lnSpc>
              <a:spcBef>
                <a:spcPct val="20000"/>
              </a:spcBef>
              <a:defRPr/>
            </a:pPr>
            <a:fld id="{62BE8675-7E1E-4F0D-99E8-4CEF8F868FF2}" type="slidenum">
              <a:rPr lang="en-US" altLang="zh-CN" b="1" smtClean="0">
                <a:solidFill>
                  <a:srgbClr val="000000"/>
                </a:solidFill>
              </a:rPr>
              <a:pPr fontAlgn="base">
                <a:lnSpc>
                  <a:spcPct val="140000"/>
                </a:lnSpc>
                <a:spcBef>
                  <a:spcPct val="20000"/>
                </a:spcBef>
                <a:defRPr/>
              </a:pPr>
              <a:t>‹#›</a:t>
            </a:fld>
            <a:endParaRPr lang="en-US" altLang="zh-CN" b="1" dirty="0">
              <a:solidFill>
                <a:srgbClr val="000000"/>
              </a:solidFill>
            </a:endParaRPr>
          </a:p>
        </p:txBody>
      </p:sp>
    </p:spTree>
    <p:extLst>
      <p:ext uri="{BB962C8B-B14F-4D97-AF65-F5344CB8AC3E}">
        <p14:creationId xmlns:p14="http://schemas.microsoft.com/office/powerpoint/2010/main" val="2344849061"/>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lgn="l" fontAlgn="base">
              <a:lnSpc>
                <a:spcPct val="140000"/>
              </a:lnSpc>
              <a:spcBef>
                <a:spcPct val="20000"/>
              </a:spcBef>
              <a:defRPr/>
            </a:pPr>
            <a:fld id="{D867D3BC-E722-4E8E-8D82-B9550D6C128A}" type="datetime1">
              <a:rPr lang="zh-CN" altLang="en-US" b="1" smtClean="0">
                <a:solidFill>
                  <a:srgbClr val="000000"/>
                </a:solidFill>
                <a:ea typeface="楷体_GB2312" pitchFamily="49" charset="-122"/>
              </a:rPr>
              <a:pPr algn="l" fontAlgn="base">
                <a:lnSpc>
                  <a:spcPct val="140000"/>
                </a:lnSpc>
                <a:spcBef>
                  <a:spcPct val="20000"/>
                </a:spcBef>
                <a:defRPr/>
              </a:pPr>
              <a:t>2018/9/24</a:t>
            </a:fld>
            <a:endParaRPr lang="en-US" altLang="zh-CN" b="1" dirty="0">
              <a:solidFill>
                <a:srgbClr val="000000"/>
              </a:solidFill>
              <a:ea typeface="楷体_GB2312" pitchFamily="49" charset="-122"/>
            </a:endParaRPr>
          </a:p>
        </p:txBody>
      </p:sp>
      <p:sp>
        <p:nvSpPr>
          <p:cNvPr id="4" name="页脚占位符 3"/>
          <p:cNvSpPr>
            <a:spLocks noGrp="1"/>
          </p:cNvSpPr>
          <p:nvPr>
            <p:ph type="ftr" sz="quarter" idx="11"/>
          </p:nvPr>
        </p:nvSpPr>
        <p:spPr/>
        <p:txBody>
          <a:bodyPr/>
          <a:lstStyle/>
          <a:p>
            <a:pPr fontAlgn="base">
              <a:lnSpc>
                <a:spcPct val="140000"/>
              </a:lnSpc>
              <a:spcBef>
                <a:spcPct val="20000"/>
              </a:spcBef>
              <a:defRPr/>
            </a:pPr>
            <a:endParaRPr lang="en-US" altLang="zh-CN" b="1" dirty="0">
              <a:solidFill>
                <a:srgbClr val="000000"/>
              </a:solidFill>
              <a:ea typeface="楷体_GB2312" pitchFamily="49" charset="-122"/>
            </a:endParaRPr>
          </a:p>
        </p:txBody>
      </p:sp>
      <p:sp>
        <p:nvSpPr>
          <p:cNvPr id="5" name="灯片编号占位符 4"/>
          <p:cNvSpPr>
            <a:spLocks noGrp="1"/>
          </p:cNvSpPr>
          <p:nvPr>
            <p:ph type="sldNum" sz="quarter" idx="12"/>
          </p:nvPr>
        </p:nvSpPr>
        <p:spPr/>
        <p:txBody>
          <a:bodyPr/>
          <a:lstStyle/>
          <a:p>
            <a:pPr fontAlgn="base">
              <a:lnSpc>
                <a:spcPct val="140000"/>
              </a:lnSpc>
              <a:spcBef>
                <a:spcPct val="20000"/>
              </a:spcBef>
              <a:defRPr/>
            </a:pPr>
            <a:fld id="{62BE8675-7E1E-4F0D-99E8-4CEF8F868FF2}" type="slidenum">
              <a:rPr lang="en-US" altLang="zh-CN" b="1" smtClean="0">
                <a:solidFill>
                  <a:srgbClr val="000000"/>
                </a:solidFill>
              </a:rPr>
              <a:pPr fontAlgn="base">
                <a:lnSpc>
                  <a:spcPct val="140000"/>
                </a:lnSpc>
                <a:spcBef>
                  <a:spcPct val="20000"/>
                </a:spcBef>
                <a:defRPr/>
              </a:pPr>
              <a:t>‹#›</a:t>
            </a:fld>
            <a:endParaRPr lang="en-US" altLang="zh-CN" b="1" dirty="0">
              <a:solidFill>
                <a:srgbClr val="000000"/>
              </a:solidFill>
            </a:endParaRPr>
          </a:p>
        </p:txBody>
      </p:sp>
    </p:spTree>
    <p:extLst>
      <p:ext uri="{BB962C8B-B14F-4D97-AF65-F5344CB8AC3E}">
        <p14:creationId xmlns:p14="http://schemas.microsoft.com/office/powerpoint/2010/main" val="3055753915"/>
      </p:ext>
    </p:extLst>
  </p:cSld>
  <p:clrMapOvr>
    <a:masterClrMapping/>
  </p:clrMapOvr>
  <p:timing>
    <p:tnLst>
      <p:par>
        <p:cTn id="1" dur="indefinite" restart="never" nodeType="tmRoot"/>
      </p:par>
    </p:tnLst>
  </p:timing>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r>
              <a:rPr lang="zh-CN" altLang="en-US" noProof="0" smtClean="0"/>
              <a:t>单击图标添加表格</a:t>
            </a:r>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lgn="l" fontAlgn="base">
              <a:lnSpc>
                <a:spcPct val="140000"/>
              </a:lnSpc>
              <a:spcBef>
                <a:spcPct val="20000"/>
              </a:spcBef>
              <a:defRPr/>
            </a:pPr>
            <a:fld id="{D867D3BC-E722-4E8E-8D82-B9550D6C128A}" type="datetime1">
              <a:rPr lang="zh-CN" altLang="en-US" b="1" smtClean="0">
                <a:solidFill>
                  <a:srgbClr val="000000"/>
                </a:solidFill>
                <a:ea typeface="楷体_GB2312" pitchFamily="49" charset="-122"/>
              </a:rPr>
              <a:pPr algn="l" fontAlgn="base">
                <a:lnSpc>
                  <a:spcPct val="140000"/>
                </a:lnSpc>
                <a:spcBef>
                  <a:spcPct val="20000"/>
                </a:spcBef>
                <a:defRPr/>
              </a:pPr>
              <a:t>2018/9/24</a:t>
            </a:fld>
            <a:endParaRPr lang="en-US" altLang="zh-CN" b="1" dirty="0">
              <a:solidFill>
                <a:srgbClr val="000000"/>
              </a:solidFill>
              <a:ea typeface="楷体_GB2312" pitchFamily="49" charset="-122"/>
            </a:endParaRPr>
          </a:p>
        </p:txBody>
      </p:sp>
      <p:sp>
        <p:nvSpPr>
          <p:cNvPr id="5" name="Rectangle 5"/>
          <p:cNvSpPr>
            <a:spLocks noGrp="1" noChangeArrowheads="1"/>
          </p:cNvSpPr>
          <p:nvPr>
            <p:ph type="ftr" sz="quarter" idx="11"/>
          </p:nvPr>
        </p:nvSpPr>
        <p:spPr>
          <a:ln/>
        </p:spPr>
        <p:txBody>
          <a:bodyPr/>
          <a:lstStyle>
            <a:lvl1pPr>
              <a:defRPr/>
            </a:lvl1pPr>
          </a:lstStyle>
          <a:p>
            <a:pPr fontAlgn="base">
              <a:lnSpc>
                <a:spcPct val="140000"/>
              </a:lnSpc>
              <a:spcBef>
                <a:spcPct val="20000"/>
              </a:spcBef>
              <a:defRPr/>
            </a:pPr>
            <a:endParaRPr lang="en-US" altLang="zh-CN" b="1" dirty="0">
              <a:solidFill>
                <a:srgbClr val="000000"/>
              </a:solidFill>
              <a:ea typeface="楷体_GB2312" pitchFamily="49" charset="-122"/>
            </a:endParaRPr>
          </a:p>
        </p:txBody>
      </p:sp>
      <p:sp>
        <p:nvSpPr>
          <p:cNvPr id="6" name="Rectangle 6"/>
          <p:cNvSpPr>
            <a:spLocks noGrp="1" noChangeArrowheads="1"/>
          </p:cNvSpPr>
          <p:nvPr>
            <p:ph type="sldNum" sz="quarter" idx="12"/>
          </p:nvPr>
        </p:nvSpPr>
        <p:spPr>
          <a:ln/>
        </p:spPr>
        <p:txBody>
          <a:bodyPr/>
          <a:lstStyle>
            <a:lvl1pPr>
              <a:defRPr/>
            </a:lvl1pPr>
          </a:lstStyle>
          <a:p>
            <a:pPr fontAlgn="base">
              <a:lnSpc>
                <a:spcPct val="140000"/>
              </a:lnSpc>
              <a:spcBef>
                <a:spcPct val="20000"/>
              </a:spcBef>
              <a:defRPr/>
            </a:pPr>
            <a:fld id="{62BE8675-7E1E-4F0D-99E8-4CEF8F868FF2}" type="slidenum">
              <a:rPr lang="en-US" altLang="zh-CN" b="1" smtClean="0">
                <a:solidFill>
                  <a:srgbClr val="000000"/>
                </a:solidFill>
              </a:rPr>
              <a:pPr fontAlgn="base">
                <a:lnSpc>
                  <a:spcPct val="140000"/>
                </a:lnSpc>
                <a:spcBef>
                  <a:spcPct val="20000"/>
                </a:spcBef>
                <a:defRPr/>
              </a:pPr>
              <a:t>‹#›</a:t>
            </a:fld>
            <a:endParaRPr lang="en-US" altLang="zh-CN" b="1" dirty="0">
              <a:solidFill>
                <a:srgbClr val="000000"/>
              </a:solidFill>
            </a:endParaRPr>
          </a:p>
        </p:txBody>
      </p:sp>
    </p:spTree>
    <p:extLst>
      <p:ext uri="{BB962C8B-B14F-4D97-AF65-F5344CB8AC3E}">
        <p14:creationId xmlns:p14="http://schemas.microsoft.com/office/powerpoint/2010/main" val="447347810"/>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lgn="l" fontAlgn="base">
              <a:lnSpc>
                <a:spcPct val="140000"/>
              </a:lnSpc>
              <a:spcBef>
                <a:spcPct val="20000"/>
              </a:spcBef>
              <a:defRPr/>
            </a:pPr>
            <a:fld id="{D867D3BC-E722-4E8E-8D82-B9550D6C128A}" type="datetime1">
              <a:rPr lang="zh-CN" altLang="en-US" b="1" smtClean="0">
                <a:solidFill>
                  <a:srgbClr val="000000"/>
                </a:solidFill>
                <a:ea typeface="楷体_GB2312" pitchFamily="49" charset="-122"/>
              </a:rPr>
              <a:pPr algn="l" fontAlgn="base">
                <a:lnSpc>
                  <a:spcPct val="140000"/>
                </a:lnSpc>
                <a:spcBef>
                  <a:spcPct val="20000"/>
                </a:spcBef>
                <a:defRPr/>
              </a:pPr>
              <a:t>2018/9/24</a:t>
            </a:fld>
            <a:endParaRPr lang="en-US" altLang="zh-CN" b="1" dirty="0">
              <a:solidFill>
                <a:srgbClr val="000000"/>
              </a:solidFill>
              <a:ea typeface="楷体_GB2312" pitchFamily="49" charset="-122"/>
            </a:endParaRPr>
          </a:p>
        </p:txBody>
      </p:sp>
      <p:sp>
        <p:nvSpPr>
          <p:cNvPr id="4" name="页脚占位符 3"/>
          <p:cNvSpPr>
            <a:spLocks noGrp="1"/>
          </p:cNvSpPr>
          <p:nvPr>
            <p:ph type="ftr" sz="quarter" idx="11"/>
          </p:nvPr>
        </p:nvSpPr>
        <p:spPr/>
        <p:txBody>
          <a:bodyPr/>
          <a:lstStyle/>
          <a:p>
            <a:pPr fontAlgn="base">
              <a:lnSpc>
                <a:spcPct val="140000"/>
              </a:lnSpc>
              <a:spcBef>
                <a:spcPct val="20000"/>
              </a:spcBef>
              <a:defRPr/>
            </a:pPr>
            <a:endParaRPr lang="en-US" altLang="zh-CN" b="1" dirty="0">
              <a:solidFill>
                <a:srgbClr val="000000"/>
              </a:solidFill>
              <a:ea typeface="楷体_GB2312" pitchFamily="49" charset="-122"/>
            </a:endParaRPr>
          </a:p>
        </p:txBody>
      </p:sp>
      <p:sp>
        <p:nvSpPr>
          <p:cNvPr id="5" name="灯片编号占位符 4"/>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fontAlgn="base">
              <a:lnSpc>
                <a:spcPct val="140000"/>
              </a:lnSpc>
              <a:spcBef>
                <a:spcPct val="20000"/>
              </a:spcBef>
              <a:defRPr/>
            </a:pPr>
            <a:fld id="{62BE8675-7E1E-4F0D-99E8-4CEF8F868FF2}" type="slidenum">
              <a:rPr lang="en-US" altLang="zh-CN" b="1" smtClean="0">
                <a:solidFill>
                  <a:srgbClr val="000000"/>
                </a:solidFill>
              </a:rPr>
              <a:pPr fontAlgn="base">
                <a:lnSpc>
                  <a:spcPct val="140000"/>
                </a:lnSpc>
                <a:spcBef>
                  <a:spcPct val="20000"/>
                </a:spcBef>
                <a:defRPr/>
              </a:pPr>
              <a:t>‹#›</a:t>
            </a:fld>
            <a:endParaRPr lang="en-US" altLang="zh-CN" b="1" dirty="0">
              <a:solidFill>
                <a:srgbClr val="000000"/>
              </a:solidFill>
            </a:endParaRPr>
          </a:p>
        </p:txBody>
      </p:sp>
    </p:spTree>
    <p:extLst>
      <p:ext uri="{BB962C8B-B14F-4D97-AF65-F5344CB8AC3E}">
        <p14:creationId xmlns:p14="http://schemas.microsoft.com/office/powerpoint/2010/main" val="202089563"/>
      </p:ext>
    </p:extLst>
  </p:cSld>
  <p:clrMapOvr>
    <a:masterClrMapping/>
  </p:clrMapOvr>
  <p:timing>
    <p:tnLst>
      <p:par>
        <p:cTn id="1" dur="indefinite" restart="never" nodeType="tmRoot"/>
      </p:par>
    </p:tnLst>
  </p:timing>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13783A4D-8CC0-4218-BC96-A24A66EA9BD2}" type="datetime1">
              <a:rPr lang="zh-CN" altLang="en-US" smtClean="0">
                <a:solidFill>
                  <a:srgbClr val="000000"/>
                </a:solidFill>
              </a:rPr>
              <a:pPr>
                <a:defRPr/>
              </a:pPr>
              <a:t>2018/9/24</a:t>
            </a:fld>
            <a:endParaRPr lang="en-US" altLang="zh-CN" dirty="0">
              <a:solidFill>
                <a:srgbClr val="000000"/>
              </a:solidFill>
            </a:endParaRPr>
          </a:p>
        </p:txBody>
      </p:sp>
      <p:sp>
        <p:nvSpPr>
          <p:cNvPr id="4" name="页脚占位符 3"/>
          <p:cNvSpPr>
            <a:spLocks noGrp="1"/>
          </p:cNvSpPr>
          <p:nvPr>
            <p:ph type="ftr" sz="quarter" idx="11"/>
          </p:nvPr>
        </p:nvSpPr>
        <p:spPr/>
        <p:txBody>
          <a:bodyPr/>
          <a:lstStyle/>
          <a:p>
            <a:pPr>
              <a:defRPr/>
            </a:pPr>
            <a:endParaRPr lang="en-US" altLang="zh-CN" dirty="0">
              <a:solidFill>
                <a:srgbClr val="000000"/>
              </a:solidFill>
            </a:endParaRPr>
          </a:p>
        </p:txBody>
      </p:sp>
      <p:sp>
        <p:nvSpPr>
          <p:cNvPr id="5" name="灯片编号占位符 4"/>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a:solidFill>
                  <a:srgbClr val="000000"/>
                </a:solidFill>
              </a:rPr>
              <a:pPr>
                <a:buFontTx/>
                <a:buNone/>
              </a:pPr>
              <a:t>‹#›</a:t>
            </a:fld>
            <a:endParaRPr lang="zh-CN" altLang="en-US" dirty="0">
              <a:solidFill>
                <a:srgbClr val="000000"/>
              </a:solidFill>
            </a:endParaRPr>
          </a:p>
        </p:txBody>
      </p:sp>
    </p:spTree>
    <p:extLst>
      <p:ext uri="{BB962C8B-B14F-4D97-AF65-F5344CB8AC3E}">
        <p14:creationId xmlns:p14="http://schemas.microsoft.com/office/powerpoint/2010/main" val="101511315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5724525" y="212726"/>
            <a:ext cx="3455988" cy="584775"/>
          </a:xfrm>
          <a:prstGeom prst="rect">
            <a:avLst/>
          </a:prstGeom>
          <a:noFill/>
          <a:ln>
            <a:noFill/>
          </a:ln>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defRPr/>
            </a:pPr>
            <a:r>
              <a:rPr lang="zh-CN" altLang="en-US" sz="1600" smtClean="0">
                <a:solidFill>
                  <a:srgbClr val="FFFFFF"/>
                </a:solidFill>
                <a:ea typeface="黑体" panose="02010609060101010101" pitchFamily="49" charset="-122"/>
              </a:rPr>
              <a:t>统计学院“十年腾飞”学科规划汇报</a:t>
            </a:r>
            <a:endParaRPr lang="en-US" altLang="zh-CN" sz="1600" smtClean="0">
              <a:solidFill>
                <a:srgbClr val="FFFFFF"/>
              </a:solidFill>
              <a:ea typeface="黑体" panose="02010609060101010101" pitchFamily="49" charset="-122"/>
            </a:endParaRPr>
          </a:p>
        </p:txBody>
      </p:sp>
    </p:spTree>
    <p:extLst>
      <p:ext uri="{BB962C8B-B14F-4D97-AF65-F5344CB8AC3E}">
        <p14:creationId xmlns:p14="http://schemas.microsoft.com/office/powerpoint/2010/main" val="59636806"/>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0699647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E712280-C1E5-4034-8096-72A65B4CAA4E}" type="slidenum">
              <a:rPr lang="zh-CN" altLang="en-US"/>
              <a:pPr>
                <a:defRPr/>
              </a:pPr>
              <a:t>‹#›</a:t>
            </a:fld>
            <a:endParaRPr lang="en-US" altLang="zh-CN"/>
          </a:p>
        </p:txBody>
      </p:sp>
    </p:spTree>
    <p:extLst>
      <p:ext uri="{BB962C8B-B14F-4D97-AF65-F5344CB8AC3E}">
        <p14:creationId xmlns:p14="http://schemas.microsoft.com/office/powerpoint/2010/main" val="160179149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编辑母版文本样式</a:t>
            </a:r>
          </a:p>
        </p:txBody>
      </p:sp>
    </p:spTree>
    <p:extLst>
      <p:ext uri="{BB962C8B-B14F-4D97-AF65-F5344CB8AC3E}">
        <p14:creationId xmlns:p14="http://schemas.microsoft.com/office/powerpoint/2010/main" val="366017451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3213" y="1700213"/>
            <a:ext cx="403860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94213" y="1700213"/>
            <a:ext cx="403860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98536708"/>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36812925"/>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13619077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24474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1198848721"/>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359796922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4622507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62714" y="404813"/>
            <a:ext cx="2070100" cy="56880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6" y="404813"/>
            <a:ext cx="6059488" cy="5688012"/>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14898747"/>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50826" y="404815"/>
            <a:ext cx="6626225" cy="7524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03213" y="1700213"/>
            <a:ext cx="8229600" cy="4392612"/>
          </a:xfrm>
        </p:spPr>
        <p:txBody>
          <a:bodyPr/>
          <a:lstStyle/>
          <a:p>
            <a:pPr lvl="0"/>
            <a:r>
              <a:rPr lang="zh-CN" altLang="en-US" noProof="0" smtClean="0"/>
              <a:t>单击图标添加表格</a:t>
            </a:r>
            <a:endParaRPr lang="zh-CN" altLang="en-US" noProof="0" smtClean="0"/>
          </a:p>
        </p:txBody>
      </p:sp>
    </p:spTree>
    <p:extLst>
      <p:ext uri="{BB962C8B-B14F-4D97-AF65-F5344CB8AC3E}">
        <p14:creationId xmlns:p14="http://schemas.microsoft.com/office/powerpoint/2010/main" val="355260875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62A15140-449D-4733-AC44-497379A3FA3C}" type="slidenum">
              <a:rPr lang="zh-CN" altLang="en-US"/>
              <a:pPr>
                <a:defRPr/>
              </a:pPr>
              <a:t>‹#›</a:t>
            </a:fld>
            <a:endParaRPr lang="en-US" altLang="zh-CN"/>
          </a:p>
        </p:txBody>
      </p:sp>
    </p:spTree>
    <p:extLst>
      <p:ext uri="{BB962C8B-B14F-4D97-AF65-F5344CB8AC3E}">
        <p14:creationId xmlns:p14="http://schemas.microsoft.com/office/powerpoint/2010/main" val="35348770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a:prstGeom prst="rect">
            <a:avLst/>
          </a:prstGeom>
        </p:spPr>
        <p:txBody>
          <a:bodyPr/>
          <a:lstStyle>
            <a:lvl1pPr>
              <a:defRPr sz="4000">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sz="2400">
                <a:latin typeface="黑体" panose="02010609060101010101" pitchFamily="49" charset="-122"/>
                <a:ea typeface="黑体" panose="02010609060101010101" pitchFamily="49"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单击以编辑母版副标题样式</a:t>
            </a:r>
            <a:endParaRPr lang="zh-CN" altLang="en-US" dirty="0"/>
          </a:p>
        </p:txBody>
      </p:sp>
      <p:sp>
        <p:nvSpPr>
          <p:cNvPr id="4" name="日期占位符 3"/>
          <p:cNvSpPr>
            <a:spLocks noGrp="1"/>
          </p:cNvSpPr>
          <p:nvPr>
            <p:ph type="dt" sz="half" idx="10"/>
          </p:nvPr>
        </p:nvSpPr>
        <p:spPr/>
        <p:txBody>
          <a:bodyPr/>
          <a:lstStyle>
            <a:lvl1pPr>
              <a:defRPr/>
            </a:lvl1pPr>
          </a:lstStyle>
          <a:p>
            <a:pPr>
              <a:buFontTx/>
              <a:buNone/>
              <a:defRPr/>
            </a:pPr>
            <a:fld id="{FBF9AB59-BEC3-4625-9A55-9E57F1D394F5}" type="datetime1">
              <a:rPr lang="zh-CN" altLang="en-US" smtClean="0">
                <a:solidFill>
                  <a:srgbClr val="000000"/>
                </a:solidFill>
              </a:rPr>
              <a:pPr>
                <a:buFontTx/>
                <a:buNone/>
                <a:defRPr/>
              </a:pPr>
              <a:t>2018/9/24</a:t>
            </a:fld>
            <a:endParaRPr lang="en-US" altLang="zh-CN" dirty="0">
              <a:solidFill>
                <a:srgbClr val="000000"/>
              </a:solidFill>
            </a:endParaRPr>
          </a:p>
        </p:txBody>
      </p:sp>
      <p:sp>
        <p:nvSpPr>
          <p:cNvPr id="5" name="页脚占位符 4"/>
          <p:cNvSpPr>
            <a:spLocks noGrp="1"/>
          </p:cNvSpPr>
          <p:nvPr>
            <p:ph type="ftr" sz="quarter" idx="11"/>
          </p:nvPr>
        </p:nvSpPr>
        <p:spPr/>
        <p:txBody>
          <a:bodyPr/>
          <a:lstStyle>
            <a:lvl1pPr>
              <a:buNone/>
              <a:defRPr/>
            </a:lvl1pPr>
          </a:lstStyle>
          <a:p>
            <a:pPr>
              <a:defRPr/>
            </a:pPr>
            <a:endParaRPr lang="en-US" altLang="zh-CN" dirty="0">
              <a:solidFill>
                <a:srgbClr val="000000"/>
              </a:solidFill>
            </a:endParaRPr>
          </a:p>
        </p:txBody>
      </p:sp>
      <p:sp>
        <p:nvSpPr>
          <p:cNvPr id="6" name="灯片编号占位符 5"/>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B765765F-A95D-4680-8E91-37BC2C404936}" type="slidenum">
              <a:rPr lang="en-US" altLang="zh-CN" smtClean="0">
                <a:solidFill>
                  <a:srgbClr val="000000"/>
                </a:solidFill>
              </a:rPr>
              <a:pPr>
                <a:buFontTx/>
                <a:buNone/>
              </a:pPr>
              <a:t>‹#›</a:t>
            </a:fld>
            <a:endParaRPr lang="zh-CN" altLang="en-US" dirty="0">
              <a:solidFill>
                <a:srgbClr val="000000"/>
              </a:solidFill>
            </a:endParaRPr>
          </a:p>
        </p:txBody>
      </p:sp>
    </p:spTree>
    <p:extLst>
      <p:ext uri="{BB962C8B-B14F-4D97-AF65-F5344CB8AC3E}">
        <p14:creationId xmlns:p14="http://schemas.microsoft.com/office/powerpoint/2010/main" val="3513722604"/>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11797"/>
            <a:ext cx="8229600" cy="789140"/>
          </a:xfrm>
          <a:prstGeom prst="rect">
            <a:avLst/>
          </a:prstGeom>
        </p:spPr>
        <p:txBody>
          <a:bodyPr/>
          <a:lstStyle>
            <a:lvl1pPr>
              <a:defRPr sz="3600" b="1">
                <a:latin typeface="黑体" pitchFamily="49" charset="-122"/>
                <a:ea typeface="黑体" pitchFamily="49"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57200" y="1684255"/>
            <a:ext cx="8229600" cy="4382717"/>
          </a:xfrm>
        </p:spPr>
        <p:txBody>
          <a:bodyPr/>
          <a:lstStyle>
            <a:lvl1pPr>
              <a:lnSpc>
                <a:spcPct val="150000"/>
              </a:lnSpc>
              <a:spcBef>
                <a:spcPts val="0"/>
              </a:spcBef>
              <a:defRPr sz="2800" b="1">
                <a:latin typeface="黑体" panose="02010609060101010101" pitchFamily="49" charset="-122"/>
                <a:ea typeface="黑体" panose="02010609060101010101" pitchFamily="49" charset="-122"/>
              </a:defRPr>
            </a:lvl1pPr>
            <a:lvl2pPr>
              <a:lnSpc>
                <a:spcPct val="150000"/>
              </a:lnSpc>
              <a:spcBef>
                <a:spcPts val="0"/>
              </a:spcBef>
              <a:defRPr sz="2400">
                <a:latin typeface="黑体" panose="02010609060101010101" pitchFamily="49" charset="-122"/>
                <a:ea typeface="黑体" panose="02010609060101010101" pitchFamily="49" charset="-122"/>
              </a:defRPr>
            </a:lvl2pPr>
            <a:lvl3pPr>
              <a:lnSpc>
                <a:spcPct val="150000"/>
              </a:lnSpc>
              <a:spcBef>
                <a:spcPts val="0"/>
              </a:spcBef>
              <a:defRPr>
                <a:latin typeface="黑体" panose="02010609060101010101" pitchFamily="49" charset="-122"/>
                <a:ea typeface="黑体" panose="02010609060101010101" pitchFamily="49" charset="-122"/>
              </a:defRPr>
            </a:lvl3pPr>
            <a:lvl4pPr>
              <a:lnSpc>
                <a:spcPct val="150000"/>
              </a:lnSpc>
              <a:spcBef>
                <a:spcPts val="0"/>
              </a:spcBef>
              <a:defRPr>
                <a:latin typeface="楷体" pitchFamily="49" charset="-122"/>
                <a:ea typeface="楷体" pitchFamily="49" charset="-122"/>
              </a:defRPr>
            </a:lvl4pPr>
            <a:lvl5pPr>
              <a:lnSpc>
                <a:spcPct val="150000"/>
              </a:lnSpc>
              <a:spcBef>
                <a:spcPts val="0"/>
              </a:spcBef>
              <a:defRPr>
                <a:latin typeface="楷体" pitchFamily="49" charset="-122"/>
                <a:ea typeface="楷体" pitchFamily="49"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buFontTx/>
              <a:buNone/>
              <a:defRPr/>
            </a:pPr>
            <a:fld id="{2411E7B0-A2B7-4742-A41D-25E4B9BCF84B}" type="datetime1">
              <a:rPr lang="zh-CN" altLang="en-US" smtClean="0">
                <a:solidFill>
                  <a:srgbClr val="000000"/>
                </a:solidFill>
              </a:rPr>
              <a:pPr>
                <a:buFontTx/>
                <a:buNone/>
                <a:defRPr/>
              </a:pPr>
              <a:t>2018/9/24</a:t>
            </a:fld>
            <a:endParaRPr lang="en-US" altLang="zh-CN" dirty="0">
              <a:solidFill>
                <a:srgbClr val="000000"/>
              </a:solidFill>
            </a:endParaRPr>
          </a:p>
        </p:txBody>
      </p:sp>
      <p:sp>
        <p:nvSpPr>
          <p:cNvPr id="5" name="页脚占位符 4"/>
          <p:cNvSpPr>
            <a:spLocks noGrp="1"/>
          </p:cNvSpPr>
          <p:nvPr>
            <p:ph type="ftr" sz="quarter" idx="11"/>
          </p:nvPr>
        </p:nvSpPr>
        <p:spPr/>
        <p:txBody>
          <a:bodyPr/>
          <a:lstStyle>
            <a:lvl1pPr>
              <a:buNone/>
              <a:defRPr/>
            </a:lvl1pPr>
          </a:lstStyle>
          <a:p>
            <a:pPr>
              <a:defRPr/>
            </a:pPr>
            <a:endParaRPr lang="en-US" altLang="zh-CN" dirty="0">
              <a:solidFill>
                <a:srgbClr val="000000"/>
              </a:solidFill>
            </a:endParaRPr>
          </a:p>
        </p:txBody>
      </p:sp>
      <p:sp>
        <p:nvSpPr>
          <p:cNvPr id="6" name="灯片编号占位符 5"/>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lang="en-US" altLang="zh-CN" smtClean="0">
                <a:solidFill>
                  <a:srgbClr val="000000"/>
                </a:solidFill>
              </a:rPr>
              <a:pPr>
                <a:buFontTx/>
                <a:buNone/>
              </a:pPr>
              <a:t>‹#›</a:t>
            </a:fld>
            <a:endParaRPr lang="zh-CN" altLang="en-US" dirty="0">
              <a:solidFill>
                <a:srgbClr val="000000"/>
              </a:solidFill>
            </a:endParaRPr>
          </a:p>
        </p:txBody>
      </p:sp>
    </p:spTree>
    <p:extLst>
      <p:ext uri="{BB962C8B-B14F-4D97-AF65-F5344CB8AC3E}">
        <p14:creationId xmlns:p14="http://schemas.microsoft.com/office/powerpoint/2010/main" val="1929280661"/>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pPr>
              <a:buFontTx/>
              <a:buNone/>
              <a:defRPr/>
            </a:pPr>
            <a:fld id="{28E4D08C-431F-4BD1-878D-9BF294FE8703}" type="datetime1">
              <a:rPr lang="zh-CN" altLang="en-US" smtClean="0">
                <a:solidFill>
                  <a:srgbClr val="000000"/>
                </a:solidFill>
              </a:rPr>
              <a:pPr>
                <a:buFontTx/>
                <a:buNone/>
                <a:defRPr/>
              </a:pPr>
              <a:t>2018/9/24</a:t>
            </a:fld>
            <a:endParaRPr lang="en-US" altLang="zh-CN" dirty="0">
              <a:solidFill>
                <a:srgbClr val="000000"/>
              </a:solidFill>
            </a:endParaRPr>
          </a:p>
        </p:txBody>
      </p:sp>
      <p:sp>
        <p:nvSpPr>
          <p:cNvPr id="5" name="页脚占位符 4"/>
          <p:cNvSpPr>
            <a:spLocks noGrp="1"/>
          </p:cNvSpPr>
          <p:nvPr>
            <p:ph type="ftr" sz="quarter" idx="11"/>
          </p:nvPr>
        </p:nvSpPr>
        <p:spPr/>
        <p:txBody>
          <a:bodyPr/>
          <a:lstStyle>
            <a:lvl1pPr>
              <a:buNone/>
              <a:defRPr/>
            </a:lvl1pPr>
          </a:lstStyle>
          <a:p>
            <a:pPr>
              <a:defRPr/>
            </a:pPr>
            <a:endParaRPr lang="en-US" altLang="zh-CN" dirty="0">
              <a:solidFill>
                <a:srgbClr val="000000"/>
              </a:solidFill>
            </a:endParaRPr>
          </a:p>
        </p:txBody>
      </p:sp>
      <p:sp>
        <p:nvSpPr>
          <p:cNvPr id="6" name="灯片编号占位符 5"/>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lang="en-US" altLang="zh-CN" smtClean="0">
                <a:solidFill>
                  <a:srgbClr val="000000"/>
                </a:solidFill>
              </a:rPr>
              <a:pPr>
                <a:buFontTx/>
                <a:buNone/>
              </a:pPr>
              <a:t>‹#›</a:t>
            </a:fld>
            <a:endParaRPr lang="zh-CN" altLang="en-US" dirty="0">
              <a:solidFill>
                <a:srgbClr val="000000"/>
              </a:solidFill>
            </a:endParaRPr>
          </a:p>
        </p:txBody>
      </p:sp>
      <p:sp>
        <p:nvSpPr>
          <p:cNvPr id="7" name="矩形 6"/>
          <p:cNvSpPr/>
          <p:nvPr/>
        </p:nvSpPr>
        <p:spPr>
          <a:xfrm>
            <a:off x="6019800" y="-17417"/>
            <a:ext cx="2978331" cy="511187"/>
          </a:xfrm>
          <a:prstGeom prst="rect">
            <a:avLst/>
          </a:prstGeom>
          <a:solidFill>
            <a:srgbClr val="A83240"/>
          </a:solidFill>
          <a:ln>
            <a:solidFill>
              <a:srgbClr val="A83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943564" y="76288"/>
            <a:ext cx="3727269" cy="565861"/>
          </a:xfrm>
          <a:prstGeom prst="rect">
            <a:avLst/>
          </a:prstGeom>
          <a:noFill/>
        </p:spPr>
        <p:txBody>
          <a:bodyPr wrap="square" rtlCol="0">
            <a:spAutoFit/>
          </a:bodyPr>
          <a:lstStyle/>
          <a:p>
            <a:pPr>
              <a:buNone/>
            </a:pPr>
            <a:r>
              <a:rPr lang="zh-CN" altLang="en-US" sz="2400" dirty="0" smtClean="0">
                <a:solidFill>
                  <a:schemeClr val="bg1"/>
                </a:solidFill>
                <a:latin typeface="华文楷体" panose="02010600040101010101" pitchFamily="2" charset="-122"/>
                <a:ea typeface="华文楷体" panose="02010600040101010101" pitchFamily="2" charset="-122"/>
                <a:cs typeface="ZWAdobeF" pitchFamily="2" charset="0"/>
              </a:rPr>
              <a:t>对外经济贸易大学</a:t>
            </a:r>
            <a:endParaRPr lang="zh-CN" altLang="en-US" sz="2400" dirty="0">
              <a:solidFill>
                <a:schemeClr val="bg1"/>
              </a:solidFill>
              <a:latin typeface="华文楷体" panose="02010600040101010101" pitchFamily="2" charset="-122"/>
              <a:ea typeface="华文楷体" panose="02010600040101010101" pitchFamily="2" charset="-122"/>
              <a:cs typeface="ZWAdobeF" pitchFamily="2" charset="0"/>
            </a:endParaRPr>
          </a:p>
        </p:txBody>
      </p:sp>
    </p:spTree>
    <p:extLst>
      <p:ext uri="{BB962C8B-B14F-4D97-AF65-F5344CB8AC3E}">
        <p14:creationId xmlns:p14="http://schemas.microsoft.com/office/powerpoint/2010/main" val="4153285921"/>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3"/>
          </a:xfrm>
        </p:spPr>
        <p:txBody>
          <a:bodyPr/>
          <a:lstStyle>
            <a:lvl1pPr>
              <a:defRPr sz="2800">
                <a:latin typeface="黑体" panose="02010609060101010101" pitchFamily="49" charset="-122"/>
                <a:ea typeface="黑体" panose="02010609060101010101" pitchFamily="49" charset="-122"/>
              </a:defRPr>
            </a:lvl1pPr>
            <a:lvl2pPr>
              <a:defRPr sz="2400">
                <a:latin typeface="黑体" panose="02010609060101010101" pitchFamily="49" charset="-122"/>
                <a:ea typeface="黑体" panose="02010609060101010101" pitchFamily="49" charset="-122"/>
              </a:defRPr>
            </a:lvl2pPr>
            <a:lvl3pPr>
              <a:defRPr sz="2000">
                <a:latin typeface="黑体" panose="02010609060101010101" pitchFamily="49" charset="-122"/>
                <a:ea typeface="黑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48200" y="1600202"/>
            <a:ext cx="4038600" cy="4525963"/>
          </a:xfrm>
        </p:spPr>
        <p:txBody>
          <a:bodyPr/>
          <a:lstStyle>
            <a:lvl1pPr>
              <a:defRPr sz="2800">
                <a:latin typeface="黑体" panose="02010609060101010101" pitchFamily="49" charset="-122"/>
                <a:ea typeface="黑体" panose="02010609060101010101" pitchFamily="49" charset="-122"/>
              </a:defRPr>
            </a:lvl1pPr>
            <a:lvl2pPr>
              <a:defRPr sz="2400">
                <a:latin typeface="黑体" panose="02010609060101010101" pitchFamily="49" charset="-122"/>
                <a:ea typeface="黑体" panose="02010609060101010101" pitchFamily="49" charset="-122"/>
              </a:defRPr>
            </a:lvl2pPr>
            <a:lvl3pPr>
              <a:defRPr sz="2000">
                <a:latin typeface="黑体" panose="02010609060101010101" pitchFamily="49" charset="-122"/>
                <a:ea typeface="黑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lvl1pPr>
              <a:defRPr/>
            </a:lvl1pPr>
          </a:lstStyle>
          <a:p>
            <a:pPr>
              <a:defRPr/>
            </a:pPr>
            <a:fld id="{540B1F74-6003-405E-BBDF-A077AD9DFAF5}" type="datetime1">
              <a:rPr lang="zh-CN" altLang="en-US" smtClean="0">
                <a:solidFill>
                  <a:srgbClr val="000000"/>
                </a:solidFill>
              </a:rPr>
              <a:pPr>
                <a:defRPr/>
              </a:pPr>
              <a:t>2018/9/24</a:t>
            </a:fld>
            <a:endParaRPr lang="zh-CN" altLang="en-US">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en-US">
              <a:solidFill>
                <a:srgbClr val="000000"/>
              </a:solidFill>
            </a:endParaRPr>
          </a:p>
        </p:txBody>
      </p:sp>
      <p:sp>
        <p:nvSpPr>
          <p:cNvPr id="7" name="灯片编号占位符 6"/>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zh-CN" altLang="en-US" smtClean="0"/>
            </a:lvl1pPr>
          </a:lstStyle>
          <a:p>
            <a:pPr>
              <a:buFontTx/>
              <a:buNone/>
            </a:pPr>
            <a:fld id="{D8F76D13-C729-4B8F-B6CA-FD324BF34F27}" type="slidenum">
              <a:rPr lang="en-US" altLang="zh-CN" smtClean="0">
                <a:solidFill>
                  <a:srgbClr val="000000"/>
                </a:solidFill>
              </a:rPr>
              <a:pPr>
                <a:buFontTx/>
                <a:buNone/>
              </a:pPr>
              <a:t>‹#›</a:t>
            </a:fld>
            <a:endParaRPr lang="en-US" altLang="zh-CN">
              <a:solidFill>
                <a:srgbClr val="000000"/>
              </a:solidFill>
            </a:endParaRPr>
          </a:p>
        </p:txBody>
      </p:sp>
      <p:sp>
        <p:nvSpPr>
          <p:cNvPr id="10" name="矩形 9"/>
          <p:cNvSpPr/>
          <p:nvPr/>
        </p:nvSpPr>
        <p:spPr>
          <a:xfrm>
            <a:off x="6019800" y="-17417"/>
            <a:ext cx="2978331" cy="511187"/>
          </a:xfrm>
          <a:prstGeom prst="rect">
            <a:avLst/>
          </a:prstGeom>
          <a:solidFill>
            <a:srgbClr val="A83240"/>
          </a:solidFill>
          <a:ln>
            <a:solidFill>
              <a:srgbClr val="A83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943564" y="-12561"/>
            <a:ext cx="3727269" cy="565861"/>
          </a:xfrm>
          <a:prstGeom prst="rect">
            <a:avLst/>
          </a:prstGeom>
          <a:noFill/>
        </p:spPr>
        <p:txBody>
          <a:bodyPr wrap="square" rtlCol="0">
            <a:spAutoFit/>
          </a:bodyPr>
          <a:lstStyle/>
          <a:p>
            <a:pPr>
              <a:buNone/>
            </a:pPr>
            <a:r>
              <a:rPr lang="zh-CN" altLang="en-US" sz="2400" dirty="0" smtClean="0">
                <a:solidFill>
                  <a:schemeClr val="bg1"/>
                </a:solidFill>
                <a:latin typeface="华文楷体" panose="02010600040101010101" pitchFamily="2" charset="-122"/>
                <a:ea typeface="华文楷体" panose="02010600040101010101" pitchFamily="2" charset="-122"/>
                <a:cs typeface="ZWAdobeF" pitchFamily="2" charset="0"/>
              </a:rPr>
              <a:t>对外经济贸易大学</a:t>
            </a:r>
            <a:endParaRPr lang="zh-CN" altLang="en-US" sz="2400" dirty="0">
              <a:solidFill>
                <a:schemeClr val="bg1"/>
              </a:solidFill>
              <a:latin typeface="华文楷体" panose="02010600040101010101" pitchFamily="2" charset="-122"/>
              <a:ea typeface="华文楷体" panose="02010600040101010101" pitchFamily="2" charset="-122"/>
              <a:cs typeface="ZWAdobeF" pitchFamily="2" charset="0"/>
            </a:endParaRPr>
          </a:p>
        </p:txBody>
      </p:sp>
    </p:spTree>
    <p:extLst>
      <p:ext uri="{BB962C8B-B14F-4D97-AF65-F5344CB8AC3E}">
        <p14:creationId xmlns:p14="http://schemas.microsoft.com/office/powerpoint/2010/main" val="2018125690"/>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F18E7B73-644F-4ABA-9B08-45D6A1502684}" type="datetime1">
              <a:rPr lang="zh-CN" altLang="en-US" smtClean="0">
                <a:solidFill>
                  <a:srgbClr val="000000"/>
                </a:solidFill>
              </a:rPr>
              <a:pPr>
                <a:defRPr/>
              </a:pPr>
              <a:t>2018/9/24</a:t>
            </a:fld>
            <a:endParaRPr lang="en-US" altLang="zh-CN" dirty="0">
              <a:solidFill>
                <a:srgbClr val="000000"/>
              </a:solidFill>
            </a:endParaRPr>
          </a:p>
        </p:txBody>
      </p:sp>
      <p:sp>
        <p:nvSpPr>
          <p:cNvPr id="8" name="页脚占位符 7"/>
          <p:cNvSpPr>
            <a:spLocks noGrp="1"/>
          </p:cNvSpPr>
          <p:nvPr>
            <p:ph type="ftr" sz="quarter" idx="11"/>
          </p:nvPr>
        </p:nvSpPr>
        <p:spPr/>
        <p:txBody>
          <a:bodyPr/>
          <a:lstStyle>
            <a:lvl1pPr>
              <a:defRPr/>
            </a:lvl1pPr>
          </a:lstStyle>
          <a:p>
            <a:pPr>
              <a:defRPr/>
            </a:pPr>
            <a:endParaRPr lang="en-US" altLang="zh-CN" dirty="0">
              <a:solidFill>
                <a:srgbClr val="000000"/>
              </a:solidFill>
            </a:endParaRPr>
          </a:p>
        </p:txBody>
      </p:sp>
      <p:sp>
        <p:nvSpPr>
          <p:cNvPr id="9" name="灯片编号占位符 8"/>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lang="en-US" altLang="zh-CN" smtClean="0">
                <a:solidFill>
                  <a:srgbClr val="000000"/>
                </a:solidFill>
              </a:rPr>
              <a:pPr>
                <a:buFontTx/>
                <a:buNone/>
              </a:pPr>
              <a:t>‹#›</a:t>
            </a:fld>
            <a:endParaRPr lang="zh-CN" altLang="en-US" dirty="0">
              <a:solidFill>
                <a:srgbClr val="000000"/>
              </a:solidFill>
            </a:endParaRPr>
          </a:p>
        </p:txBody>
      </p:sp>
      <p:sp>
        <p:nvSpPr>
          <p:cNvPr id="10" name="矩形 9"/>
          <p:cNvSpPr/>
          <p:nvPr/>
        </p:nvSpPr>
        <p:spPr>
          <a:xfrm>
            <a:off x="6019800" y="-17417"/>
            <a:ext cx="2978331" cy="511187"/>
          </a:xfrm>
          <a:prstGeom prst="rect">
            <a:avLst/>
          </a:prstGeom>
          <a:solidFill>
            <a:srgbClr val="A83240"/>
          </a:solidFill>
          <a:ln>
            <a:solidFill>
              <a:srgbClr val="A83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999081" y="-17417"/>
            <a:ext cx="3727269" cy="565861"/>
          </a:xfrm>
          <a:prstGeom prst="rect">
            <a:avLst/>
          </a:prstGeom>
          <a:noFill/>
        </p:spPr>
        <p:txBody>
          <a:bodyPr wrap="square" rtlCol="0">
            <a:spAutoFit/>
          </a:bodyPr>
          <a:lstStyle/>
          <a:p>
            <a:pPr>
              <a:buNone/>
            </a:pPr>
            <a:r>
              <a:rPr lang="zh-CN" altLang="en-US" sz="2400" dirty="0" smtClean="0">
                <a:solidFill>
                  <a:schemeClr val="bg1"/>
                </a:solidFill>
                <a:latin typeface="华文楷体" panose="02010600040101010101" pitchFamily="2" charset="-122"/>
                <a:ea typeface="华文楷体" panose="02010600040101010101" pitchFamily="2" charset="-122"/>
                <a:cs typeface="ZWAdobeF" pitchFamily="2" charset="0"/>
              </a:rPr>
              <a:t>对外经济贸易大学</a:t>
            </a:r>
            <a:endParaRPr lang="zh-CN" altLang="en-US" sz="2400" dirty="0">
              <a:solidFill>
                <a:schemeClr val="bg1"/>
              </a:solidFill>
              <a:latin typeface="华文楷体" panose="02010600040101010101" pitchFamily="2" charset="-122"/>
              <a:ea typeface="华文楷体" panose="02010600040101010101" pitchFamily="2" charset="-122"/>
              <a:cs typeface="ZWAdobeF" pitchFamily="2" charset="0"/>
            </a:endParaRPr>
          </a:p>
        </p:txBody>
      </p:sp>
    </p:spTree>
    <p:extLst>
      <p:ext uri="{BB962C8B-B14F-4D97-AF65-F5344CB8AC3E}">
        <p14:creationId xmlns:p14="http://schemas.microsoft.com/office/powerpoint/2010/main" val="3727981561"/>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13783A4D-8CC0-4218-BC96-A24A66EA9BD2}" type="datetime1">
              <a:rPr lang="zh-CN" altLang="en-US" smtClean="0">
                <a:solidFill>
                  <a:srgbClr val="000000"/>
                </a:solidFill>
              </a:rPr>
              <a:pPr>
                <a:defRPr/>
              </a:pPr>
              <a:t>2018/9/24</a:t>
            </a:fld>
            <a:endParaRPr lang="en-US" altLang="zh-CN" dirty="0">
              <a:solidFill>
                <a:srgbClr val="000000"/>
              </a:solidFill>
            </a:endParaRPr>
          </a:p>
        </p:txBody>
      </p:sp>
      <p:sp>
        <p:nvSpPr>
          <p:cNvPr id="4" name="页脚占位符 3"/>
          <p:cNvSpPr>
            <a:spLocks noGrp="1"/>
          </p:cNvSpPr>
          <p:nvPr>
            <p:ph type="ftr" sz="quarter" idx="11"/>
          </p:nvPr>
        </p:nvSpPr>
        <p:spPr/>
        <p:txBody>
          <a:bodyPr/>
          <a:lstStyle/>
          <a:p>
            <a:pPr>
              <a:defRPr/>
            </a:pPr>
            <a:endParaRPr lang="en-US" altLang="zh-CN" dirty="0">
              <a:solidFill>
                <a:srgbClr val="000000"/>
              </a:solidFill>
            </a:endParaRPr>
          </a:p>
        </p:txBody>
      </p:sp>
      <p:sp>
        <p:nvSpPr>
          <p:cNvPr id="5" name="灯片编号占位符 4"/>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lang="en-US" altLang="zh-CN" smtClean="0">
                <a:solidFill>
                  <a:srgbClr val="000000"/>
                </a:solidFill>
              </a:rPr>
              <a:pPr>
                <a:buFontTx/>
                <a:buNone/>
              </a:pPr>
              <a:t>‹#›</a:t>
            </a:fld>
            <a:endParaRPr lang="zh-CN" altLang="en-US" dirty="0">
              <a:solidFill>
                <a:srgbClr val="000000"/>
              </a:solidFill>
            </a:endParaRPr>
          </a:p>
        </p:txBody>
      </p:sp>
      <p:sp>
        <p:nvSpPr>
          <p:cNvPr id="6" name="矩形 5"/>
          <p:cNvSpPr/>
          <p:nvPr/>
        </p:nvSpPr>
        <p:spPr>
          <a:xfrm>
            <a:off x="6019800" y="-17417"/>
            <a:ext cx="2978331" cy="511187"/>
          </a:xfrm>
          <a:prstGeom prst="rect">
            <a:avLst/>
          </a:prstGeom>
          <a:solidFill>
            <a:srgbClr val="A83240"/>
          </a:solidFill>
          <a:ln>
            <a:solidFill>
              <a:srgbClr val="A83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989261" y="0"/>
            <a:ext cx="3727269" cy="565861"/>
          </a:xfrm>
          <a:prstGeom prst="rect">
            <a:avLst/>
          </a:prstGeom>
          <a:noFill/>
        </p:spPr>
        <p:txBody>
          <a:bodyPr wrap="square" rtlCol="0">
            <a:spAutoFit/>
          </a:bodyPr>
          <a:lstStyle/>
          <a:p>
            <a:pPr>
              <a:buNone/>
            </a:pPr>
            <a:r>
              <a:rPr lang="zh-CN" altLang="en-US" sz="2400" dirty="0" smtClean="0">
                <a:solidFill>
                  <a:schemeClr val="bg1"/>
                </a:solidFill>
                <a:latin typeface="华文楷体" panose="02010600040101010101" pitchFamily="2" charset="-122"/>
                <a:ea typeface="华文楷体" panose="02010600040101010101" pitchFamily="2" charset="-122"/>
                <a:cs typeface="ZWAdobeF" pitchFamily="2" charset="0"/>
              </a:rPr>
              <a:t>对外经济贸易大学</a:t>
            </a:r>
            <a:endParaRPr lang="zh-CN" altLang="en-US" sz="2400" dirty="0">
              <a:solidFill>
                <a:schemeClr val="bg1"/>
              </a:solidFill>
              <a:latin typeface="华文楷体" panose="02010600040101010101" pitchFamily="2" charset="-122"/>
              <a:ea typeface="华文楷体" panose="02010600040101010101" pitchFamily="2" charset="-122"/>
              <a:cs typeface="ZWAdobeF" pitchFamily="2" charset="0"/>
            </a:endParaRPr>
          </a:p>
        </p:txBody>
      </p:sp>
    </p:spTree>
    <p:extLst>
      <p:ext uri="{BB962C8B-B14F-4D97-AF65-F5344CB8AC3E}">
        <p14:creationId xmlns:p14="http://schemas.microsoft.com/office/powerpoint/2010/main" val="740453139"/>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15E30672-E6D3-469A-91E5-3BE97731462B}" type="datetime1">
              <a:rPr lang="zh-CN" altLang="en-US" smtClean="0">
                <a:solidFill>
                  <a:srgbClr val="000000"/>
                </a:solidFill>
              </a:rPr>
              <a:pPr>
                <a:defRPr/>
              </a:pPr>
              <a:t>2018/9/24</a:t>
            </a:fld>
            <a:endParaRPr lang="en-US" altLang="zh-CN" dirty="0">
              <a:solidFill>
                <a:srgbClr val="000000"/>
              </a:solidFill>
            </a:endParaRPr>
          </a:p>
        </p:txBody>
      </p:sp>
      <p:sp>
        <p:nvSpPr>
          <p:cNvPr id="4" name="页脚占位符 3"/>
          <p:cNvSpPr>
            <a:spLocks noGrp="1"/>
          </p:cNvSpPr>
          <p:nvPr>
            <p:ph type="ftr" sz="quarter" idx="11"/>
          </p:nvPr>
        </p:nvSpPr>
        <p:spPr/>
        <p:txBody>
          <a:bodyPr/>
          <a:lstStyle>
            <a:lvl1pPr>
              <a:defRPr/>
            </a:lvl1pPr>
          </a:lstStyle>
          <a:p>
            <a:pPr>
              <a:defRPr/>
            </a:pPr>
            <a:endParaRPr lang="en-US" altLang="zh-CN" dirty="0">
              <a:solidFill>
                <a:srgbClr val="000000"/>
              </a:solidFill>
            </a:endParaRPr>
          </a:p>
        </p:txBody>
      </p:sp>
      <p:sp>
        <p:nvSpPr>
          <p:cNvPr id="5" name="灯片编号占位符 4"/>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lang="en-US" altLang="zh-CN" smtClean="0">
                <a:solidFill>
                  <a:srgbClr val="000000"/>
                </a:solidFill>
              </a:rPr>
              <a:pPr>
                <a:buFontTx/>
                <a:buNone/>
              </a:pPr>
              <a:t>‹#›</a:t>
            </a:fld>
            <a:endParaRPr lang="zh-CN" altLang="en-US" dirty="0">
              <a:solidFill>
                <a:srgbClr val="000000"/>
              </a:solidFill>
            </a:endParaRPr>
          </a:p>
        </p:txBody>
      </p:sp>
      <p:sp>
        <p:nvSpPr>
          <p:cNvPr id="6" name="矩形 5"/>
          <p:cNvSpPr/>
          <p:nvPr/>
        </p:nvSpPr>
        <p:spPr>
          <a:xfrm>
            <a:off x="6019800" y="-17417"/>
            <a:ext cx="2978331" cy="511187"/>
          </a:xfrm>
          <a:prstGeom prst="rect">
            <a:avLst/>
          </a:prstGeom>
          <a:solidFill>
            <a:srgbClr val="A83240"/>
          </a:solidFill>
          <a:ln>
            <a:solidFill>
              <a:srgbClr val="A83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867366" y="-8293"/>
            <a:ext cx="3727269" cy="565861"/>
          </a:xfrm>
          <a:prstGeom prst="rect">
            <a:avLst/>
          </a:prstGeom>
          <a:noFill/>
        </p:spPr>
        <p:txBody>
          <a:bodyPr wrap="square" rtlCol="0">
            <a:spAutoFit/>
          </a:bodyPr>
          <a:lstStyle/>
          <a:p>
            <a:pPr>
              <a:buNone/>
            </a:pPr>
            <a:r>
              <a:rPr lang="zh-CN" altLang="en-US" sz="2400" dirty="0" smtClean="0">
                <a:solidFill>
                  <a:schemeClr val="bg1"/>
                </a:solidFill>
                <a:latin typeface="华文楷体" panose="02010600040101010101" pitchFamily="2" charset="-122"/>
                <a:ea typeface="华文楷体" panose="02010600040101010101" pitchFamily="2" charset="-122"/>
                <a:cs typeface="ZWAdobeF" pitchFamily="2" charset="0"/>
              </a:rPr>
              <a:t>对外经济贸易大学</a:t>
            </a:r>
            <a:endParaRPr lang="zh-CN" altLang="en-US" sz="2400" dirty="0">
              <a:solidFill>
                <a:schemeClr val="bg1"/>
              </a:solidFill>
              <a:latin typeface="华文楷体" panose="02010600040101010101" pitchFamily="2" charset="-122"/>
              <a:ea typeface="华文楷体" panose="02010600040101010101" pitchFamily="2" charset="-122"/>
              <a:cs typeface="ZWAdobeF" pitchFamily="2" charset="0"/>
            </a:endParaRPr>
          </a:p>
        </p:txBody>
      </p:sp>
    </p:spTree>
    <p:extLst>
      <p:ext uri="{BB962C8B-B14F-4D97-AF65-F5344CB8AC3E}">
        <p14:creationId xmlns:p14="http://schemas.microsoft.com/office/powerpoint/2010/main" val="3844508450"/>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676A6CC9-7E25-4CA4-8BD1-8E218075AACA}" type="datetime1">
              <a:rPr lang="zh-CN" altLang="en-US" smtClean="0">
                <a:solidFill>
                  <a:srgbClr val="000000"/>
                </a:solidFill>
              </a:rPr>
              <a:pPr/>
              <a:t>2018/9/24</a:t>
            </a:fld>
            <a:endParaRPr lang="en-US">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zh-CN" altLang="en-US">
              <a:solidFill>
                <a:srgbClr val="000000"/>
              </a:solidFill>
            </a:endParaRPr>
          </a:p>
        </p:txBody>
      </p:sp>
      <p:sp>
        <p:nvSpPr>
          <p:cNvPr id="4" name="灯片编号占位符 3"/>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zh-CN" altLang="en-US" smtClean="0"/>
            </a:lvl1pPr>
          </a:lstStyle>
          <a:p>
            <a:pPr>
              <a:buFontTx/>
              <a:buNone/>
            </a:pPr>
            <a:fld id="{E7128283-1589-4972-82BE-045635513151}" type="slidenum">
              <a:rPr lang="en-US" altLang="zh-CN" smtClean="0">
                <a:solidFill>
                  <a:srgbClr val="000000"/>
                </a:solidFill>
              </a:rPr>
              <a:pPr>
                <a:buFontTx/>
                <a:buNone/>
              </a:pPr>
              <a:t>‹#›</a:t>
            </a:fld>
            <a:endParaRPr lang="en-US">
              <a:solidFill>
                <a:srgbClr val="000000"/>
              </a:solidFill>
            </a:endParaRPr>
          </a:p>
        </p:txBody>
      </p:sp>
      <p:sp>
        <p:nvSpPr>
          <p:cNvPr id="5" name="矩形 4"/>
          <p:cNvSpPr/>
          <p:nvPr/>
        </p:nvSpPr>
        <p:spPr>
          <a:xfrm>
            <a:off x="6019800" y="-17417"/>
            <a:ext cx="2978331" cy="511187"/>
          </a:xfrm>
          <a:prstGeom prst="rect">
            <a:avLst/>
          </a:prstGeom>
          <a:solidFill>
            <a:srgbClr val="A83240"/>
          </a:solidFill>
          <a:ln>
            <a:solidFill>
              <a:srgbClr val="A83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943564" y="0"/>
            <a:ext cx="3727269" cy="565861"/>
          </a:xfrm>
          <a:prstGeom prst="rect">
            <a:avLst/>
          </a:prstGeom>
          <a:noFill/>
        </p:spPr>
        <p:txBody>
          <a:bodyPr wrap="square" rtlCol="0">
            <a:spAutoFit/>
          </a:bodyPr>
          <a:lstStyle/>
          <a:p>
            <a:pPr>
              <a:buNone/>
            </a:pPr>
            <a:r>
              <a:rPr lang="zh-CN" altLang="en-US" sz="2400" dirty="0" smtClean="0">
                <a:solidFill>
                  <a:schemeClr val="bg1"/>
                </a:solidFill>
                <a:latin typeface="华文楷体" panose="02010600040101010101" pitchFamily="2" charset="-122"/>
                <a:ea typeface="华文楷体" panose="02010600040101010101" pitchFamily="2" charset="-122"/>
                <a:cs typeface="ZWAdobeF" pitchFamily="2" charset="0"/>
              </a:rPr>
              <a:t>对外经济贸易大学</a:t>
            </a:r>
            <a:endParaRPr lang="zh-CN" altLang="en-US" sz="2400" dirty="0">
              <a:solidFill>
                <a:schemeClr val="bg1"/>
              </a:solidFill>
              <a:latin typeface="华文楷体" panose="02010600040101010101" pitchFamily="2" charset="-122"/>
              <a:ea typeface="华文楷体" panose="02010600040101010101" pitchFamily="2" charset="-122"/>
              <a:cs typeface="ZWAdobeF" pitchFamily="2" charset="0"/>
            </a:endParaRPr>
          </a:p>
        </p:txBody>
      </p:sp>
    </p:spTree>
    <p:extLst>
      <p:ext uri="{BB962C8B-B14F-4D97-AF65-F5344CB8AC3E}">
        <p14:creationId xmlns:p14="http://schemas.microsoft.com/office/powerpoint/2010/main" val="3817696370"/>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fld id="{E4625D28-3E65-45F8-B554-203226C392CA}" type="datetime1">
              <a:rPr lang="zh-CN" altLang="en-US" smtClean="0">
                <a:solidFill>
                  <a:srgbClr val="000000"/>
                </a:solidFill>
              </a:rPr>
              <a:pPr/>
              <a:t>2018/9/24</a:t>
            </a:fld>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D150E68F-F507-451A-9D67-67B52CEB2145}" type="slidenum">
              <a:rPr lang="en-US" altLang="zh-CN" smtClean="0">
                <a:solidFill>
                  <a:srgbClr val="000000"/>
                </a:solidFill>
              </a:rPr>
              <a:pPr>
                <a:buFontTx/>
                <a:buNone/>
              </a:pPr>
              <a:t>‹#›</a:t>
            </a:fld>
            <a:endParaRPr lang="en-US" altLang="zh-CN">
              <a:solidFill>
                <a:srgbClr val="000000"/>
              </a:solidFill>
            </a:endParaRPr>
          </a:p>
        </p:txBody>
      </p:sp>
      <p:sp>
        <p:nvSpPr>
          <p:cNvPr id="8" name="矩形 7"/>
          <p:cNvSpPr/>
          <p:nvPr/>
        </p:nvSpPr>
        <p:spPr>
          <a:xfrm>
            <a:off x="6019800" y="-17417"/>
            <a:ext cx="2978331" cy="511187"/>
          </a:xfrm>
          <a:prstGeom prst="rect">
            <a:avLst/>
          </a:prstGeom>
          <a:solidFill>
            <a:srgbClr val="A83240"/>
          </a:solidFill>
          <a:ln>
            <a:solidFill>
              <a:srgbClr val="A83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986737" y="0"/>
            <a:ext cx="3727269" cy="565861"/>
          </a:xfrm>
          <a:prstGeom prst="rect">
            <a:avLst/>
          </a:prstGeom>
          <a:noFill/>
        </p:spPr>
        <p:txBody>
          <a:bodyPr wrap="square" rtlCol="0">
            <a:spAutoFit/>
          </a:bodyPr>
          <a:lstStyle/>
          <a:p>
            <a:pPr>
              <a:buNone/>
            </a:pPr>
            <a:r>
              <a:rPr lang="zh-CN" altLang="en-US" sz="2400" dirty="0" smtClean="0">
                <a:solidFill>
                  <a:schemeClr val="bg1"/>
                </a:solidFill>
                <a:latin typeface="华文楷体" panose="02010600040101010101" pitchFamily="2" charset="-122"/>
                <a:ea typeface="华文楷体" panose="02010600040101010101" pitchFamily="2" charset="-122"/>
                <a:cs typeface="ZWAdobeF" pitchFamily="2" charset="0"/>
              </a:rPr>
              <a:t>对外经济贸易大学</a:t>
            </a:r>
            <a:endParaRPr lang="zh-CN" altLang="en-US" sz="2400" dirty="0">
              <a:solidFill>
                <a:schemeClr val="bg1"/>
              </a:solidFill>
              <a:latin typeface="华文楷体" panose="02010600040101010101" pitchFamily="2" charset="-122"/>
              <a:ea typeface="华文楷体" panose="02010600040101010101" pitchFamily="2" charset="-122"/>
              <a:cs typeface="ZWAdobeF" pitchFamily="2" charset="0"/>
            </a:endParaRPr>
          </a:p>
        </p:txBody>
      </p:sp>
    </p:spTree>
    <p:extLst>
      <p:ext uri="{BB962C8B-B14F-4D97-AF65-F5344CB8AC3E}">
        <p14:creationId xmlns:p14="http://schemas.microsoft.com/office/powerpoint/2010/main" val="379398104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pPr>
              <a:defRPr/>
            </a:pPr>
            <a:fld id="{64A5B3B6-0CE9-41AF-8C08-C00F12DE3106}" type="datetime1">
              <a:rPr lang="zh-CN" altLang="en-US" smtClean="0">
                <a:solidFill>
                  <a:srgbClr val="000000"/>
                </a:solidFill>
              </a:rPr>
              <a:pPr>
                <a:defRPr/>
              </a:pPr>
              <a:t>2018/9/24</a:t>
            </a:fld>
            <a:endParaRPr lang="en-US" altLang="zh-CN" dirty="0">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en-US" altLang="zh-CN" dirty="0">
              <a:solidFill>
                <a:srgbClr val="000000"/>
              </a:solidFill>
            </a:endParaRPr>
          </a:p>
        </p:txBody>
      </p:sp>
      <p:sp>
        <p:nvSpPr>
          <p:cNvPr id="7" name="灯片编号占位符 6"/>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lang="en-US" altLang="zh-CN" smtClean="0">
                <a:solidFill>
                  <a:srgbClr val="000000"/>
                </a:solidFill>
              </a:rPr>
              <a:pPr>
                <a:buFontTx/>
                <a:buNone/>
              </a:pPr>
              <a:t>‹#›</a:t>
            </a:fld>
            <a:endParaRPr lang="zh-CN" altLang="en-US" dirty="0">
              <a:solidFill>
                <a:srgbClr val="000000"/>
              </a:solidFill>
            </a:endParaRPr>
          </a:p>
        </p:txBody>
      </p:sp>
      <p:sp>
        <p:nvSpPr>
          <p:cNvPr id="8" name="矩形 7"/>
          <p:cNvSpPr/>
          <p:nvPr/>
        </p:nvSpPr>
        <p:spPr>
          <a:xfrm>
            <a:off x="6019800" y="-17417"/>
            <a:ext cx="2978331" cy="511187"/>
          </a:xfrm>
          <a:prstGeom prst="rect">
            <a:avLst/>
          </a:prstGeom>
          <a:solidFill>
            <a:srgbClr val="A83240"/>
          </a:solidFill>
          <a:ln>
            <a:solidFill>
              <a:srgbClr val="A83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994982" y="10401"/>
            <a:ext cx="3727269" cy="565861"/>
          </a:xfrm>
          <a:prstGeom prst="rect">
            <a:avLst/>
          </a:prstGeom>
          <a:noFill/>
        </p:spPr>
        <p:txBody>
          <a:bodyPr wrap="square" rtlCol="0">
            <a:spAutoFit/>
          </a:bodyPr>
          <a:lstStyle/>
          <a:p>
            <a:pPr>
              <a:buNone/>
            </a:pPr>
            <a:r>
              <a:rPr lang="zh-CN" altLang="en-US" sz="2400" dirty="0" smtClean="0">
                <a:solidFill>
                  <a:schemeClr val="bg1"/>
                </a:solidFill>
                <a:latin typeface="华文楷体" panose="02010600040101010101" pitchFamily="2" charset="-122"/>
                <a:ea typeface="华文楷体" panose="02010600040101010101" pitchFamily="2" charset="-122"/>
                <a:cs typeface="ZWAdobeF" pitchFamily="2" charset="0"/>
              </a:rPr>
              <a:t>对外经济贸易大学</a:t>
            </a:r>
            <a:endParaRPr lang="zh-CN" altLang="en-US" sz="2400" dirty="0">
              <a:solidFill>
                <a:schemeClr val="bg1"/>
              </a:solidFill>
              <a:latin typeface="华文楷体" panose="02010600040101010101" pitchFamily="2" charset="-122"/>
              <a:ea typeface="华文楷体" panose="02010600040101010101" pitchFamily="2" charset="-122"/>
              <a:cs typeface="ZWAdobeF" pitchFamily="2" charset="0"/>
            </a:endParaRPr>
          </a:p>
        </p:txBody>
      </p:sp>
    </p:spTree>
    <p:extLst>
      <p:ext uri="{BB962C8B-B14F-4D97-AF65-F5344CB8AC3E}">
        <p14:creationId xmlns:p14="http://schemas.microsoft.com/office/powerpoint/2010/main" val="6050503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53B605FB-8C78-456B-BFC1-2A5FBAB1FF6B}" type="slidenum">
              <a:rPr lang="zh-CN" altLang="en-US"/>
              <a:pPr>
                <a:defRPr/>
              </a:pPr>
              <a:t>‹#›</a:t>
            </a:fld>
            <a:endParaRPr lang="en-US" altLang="zh-CN"/>
          </a:p>
        </p:txBody>
      </p:sp>
    </p:spTree>
    <p:extLst>
      <p:ext uri="{BB962C8B-B14F-4D97-AF65-F5344CB8AC3E}">
        <p14:creationId xmlns:p14="http://schemas.microsoft.com/office/powerpoint/2010/main" val="110307403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B24348A-96B1-4517-BB67-3B1581B8E309}" type="datetime1">
              <a:rPr lang="zh-CN" altLang="en-US" smtClean="0">
                <a:solidFill>
                  <a:srgbClr val="000000"/>
                </a:solidFill>
              </a:rPr>
              <a:pPr>
                <a:defRPr/>
              </a:pPr>
              <a:t>2018/9/24</a:t>
            </a:fld>
            <a:endParaRPr lang="en-US" altLang="zh-CN" dirty="0">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dirty="0">
              <a:solidFill>
                <a:srgbClr val="000000"/>
              </a:solidFill>
            </a:endParaRPr>
          </a:p>
        </p:txBody>
      </p:sp>
      <p:sp>
        <p:nvSpPr>
          <p:cNvPr id="6" name="灯片编号占位符 5"/>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lang="en-US" altLang="zh-CN" smtClean="0">
                <a:solidFill>
                  <a:srgbClr val="000000"/>
                </a:solidFill>
              </a:rPr>
              <a:pPr>
                <a:buFontTx/>
                <a:buNone/>
              </a:pPr>
              <a:t>‹#›</a:t>
            </a:fld>
            <a:endParaRPr lang="zh-CN" altLang="en-US" dirty="0">
              <a:solidFill>
                <a:srgbClr val="000000"/>
              </a:solidFill>
            </a:endParaRPr>
          </a:p>
        </p:txBody>
      </p:sp>
      <p:sp>
        <p:nvSpPr>
          <p:cNvPr id="7" name="矩形 6"/>
          <p:cNvSpPr/>
          <p:nvPr/>
        </p:nvSpPr>
        <p:spPr>
          <a:xfrm>
            <a:off x="6019800" y="-17417"/>
            <a:ext cx="2978331" cy="511187"/>
          </a:xfrm>
          <a:prstGeom prst="rect">
            <a:avLst/>
          </a:prstGeom>
          <a:solidFill>
            <a:srgbClr val="A83240"/>
          </a:solidFill>
          <a:ln>
            <a:solidFill>
              <a:srgbClr val="A83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019800" y="-8738"/>
            <a:ext cx="3727269" cy="565861"/>
          </a:xfrm>
          <a:prstGeom prst="rect">
            <a:avLst/>
          </a:prstGeom>
          <a:noFill/>
        </p:spPr>
        <p:txBody>
          <a:bodyPr wrap="square" rtlCol="0">
            <a:spAutoFit/>
          </a:bodyPr>
          <a:lstStyle/>
          <a:p>
            <a:pPr>
              <a:buNone/>
            </a:pPr>
            <a:r>
              <a:rPr lang="zh-CN" altLang="en-US" sz="2400" dirty="0" smtClean="0">
                <a:solidFill>
                  <a:schemeClr val="bg1"/>
                </a:solidFill>
                <a:latin typeface="华文楷体" panose="02010600040101010101" pitchFamily="2" charset="-122"/>
                <a:ea typeface="华文楷体" panose="02010600040101010101" pitchFamily="2" charset="-122"/>
                <a:cs typeface="ZWAdobeF" pitchFamily="2" charset="0"/>
              </a:rPr>
              <a:t>对外经济贸易大学</a:t>
            </a:r>
            <a:endParaRPr lang="zh-CN" altLang="en-US" sz="2400" dirty="0">
              <a:solidFill>
                <a:schemeClr val="bg1"/>
              </a:solidFill>
              <a:latin typeface="华文楷体" panose="02010600040101010101" pitchFamily="2" charset="-122"/>
              <a:ea typeface="华文楷体" panose="02010600040101010101" pitchFamily="2" charset="-122"/>
              <a:cs typeface="ZWAdobeF" pitchFamily="2" charset="0"/>
            </a:endParaRPr>
          </a:p>
        </p:txBody>
      </p:sp>
    </p:spTree>
    <p:extLst>
      <p:ext uri="{BB962C8B-B14F-4D97-AF65-F5344CB8AC3E}">
        <p14:creationId xmlns:p14="http://schemas.microsoft.com/office/powerpoint/2010/main" val="3950763450"/>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2124629-BB37-4738-868A-694567712E05}" type="datetime1">
              <a:rPr lang="zh-CN" altLang="en-US" smtClean="0">
                <a:solidFill>
                  <a:srgbClr val="000000"/>
                </a:solidFill>
              </a:rPr>
              <a:pPr>
                <a:defRPr/>
              </a:pPr>
              <a:t>2018/9/24</a:t>
            </a:fld>
            <a:endParaRPr lang="en-US" altLang="zh-CN" dirty="0">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dirty="0">
              <a:solidFill>
                <a:srgbClr val="000000"/>
              </a:solidFill>
            </a:endParaRPr>
          </a:p>
        </p:txBody>
      </p:sp>
      <p:sp>
        <p:nvSpPr>
          <p:cNvPr id="6" name="灯片编号占位符 5"/>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lang="en-US" altLang="zh-CN" smtClean="0">
                <a:solidFill>
                  <a:srgbClr val="000000"/>
                </a:solidFill>
              </a:rPr>
              <a:pPr>
                <a:buFontTx/>
                <a:buNone/>
              </a:pPr>
              <a:t>‹#›</a:t>
            </a:fld>
            <a:endParaRPr lang="zh-CN" altLang="en-US" dirty="0">
              <a:solidFill>
                <a:srgbClr val="000000"/>
              </a:solidFill>
            </a:endParaRPr>
          </a:p>
        </p:txBody>
      </p:sp>
      <p:sp>
        <p:nvSpPr>
          <p:cNvPr id="7" name="矩形 6"/>
          <p:cNvSpPr/>
          <p:nvPr/>
        </p:nvSpPr>
        <p:spPr>
          <a:xfrm>
            <a:off x="6019800" y="-17417"/>
            <a:ext cx="2978331" cy="511187"/>
          </a:xfrm>
          <a:prstGeom prst="rect">
            <a:avLst/>
          </a:prstGeom>
          <a:solidFill>
            <a:srgbClr val="A83240"/>
          </a:solidFill>
          <a:ln>
            <a:solidFill>
              <a:srgbClr val="A83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019800" y="46970"/>
            <a:ext cx="3727269" cy="565861"/>
          </a:xfrm>
          <a:prstGeom prst="rect">
            <a:avLst/>
          </a:prstGeom>
          <a:noFill/>
        </p:spPr>
        <p:txBody>
          <a:bodyPr wrap="square" rtlCol="0">
            <a:spAutoFit/>
          </a:bodyPr>
          <a:lstStyle/>
          <a:p>
            <a:pPr>
              <a:buNone/>
            </a:pPr>
            <a:r>
              <a:rPr lang="zh-CN" altLang="en-US" sz="2400" dirty="0" smtClean="0">
                <a:solidFill>
                  <a:schemeClr val="bg1"/>
                </a:solidFill>
                <a:latin typeface="华文楷体" panose="02010600040101010101" pitchFamily="2" charset="-122"/>
                <a:ea typeface="华文楷体" panose="02010600040101010101" pitchFamily="2" charset="-122"/>
                <a:cs typeface="ZWAdobeF" pitchFamily="2" charset="0"/>
              </a:rPr>
              <a:t>对外经济贸易大学</a:t>
            </a:r>
            <a:endParaRPr lang="zh-CN" altLang="en-US" sz="2400" dirty="0">
              <a:solidFill>
                <a:schemeClr val="bg1"/>
              </a:solidFill>
              <a:latin typeface="华文楷体" panose="02010600040101010101" pitchFamily="2" charset="-122"/>
              <a:ea typeface="华文楷体" panose="02010600040101010101" pitchFamily="2" charset="-122"/>
              <a:cs typeface="ZWAdobeF" pitchFamily="2" charset="0"/>
            </a:endParaRPr>
          </a:p>
        </p:txBody>
      </p:sp>
    </p:spTree>
    <p:extLst>
      <p:ext uri="{BB962C8B-B14F-4D97-AF65-F5344CB8AC3E}">
        <p14:creationId xmlns:p14="http://schemas.microsoft.com/office/powerpoint/2010/main" val="1551294582"/>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lgn="l" fontAlgn="base">
              <a:lnSpc>
                <a:spcPct val="140000"/>
              </a:lnSpc>
              <a:spcBef>
                <a:spcPct val="20000"/>
              </a:spcBef>
              <a:defRPr/>
            </a:pPr>
            <a:fld id="{D867D3BC-E722-4E8E-8D82-B9550D6C128A}" type="datetime1">
              <a:rPr lang="zh-CN" altLang="en-US" b="1" smtClean="0">
                <a:solidFill>
                  <a:srgbClr val="000000"/>
                </a:solidFill>
                <a:ea typeface="楷体_GB2312" pitchFamily="49" charset="-122"/>
              </a:rPr>
              <a:pPr algn="l" fontAlgn="base">
                <a:lnSpc>
                  <a:spcPct val="140000"/>
                </a:lnSpc>
                <a:spcBef>
                  <a:spcPct val="20000"/>
                </a:spcBef>
                <a:defRPr/>
              </a:pPr>
              <a:t>2018/9/24</a:t>
            </a:fld>
            <a:endParaRPr lang="en-US" altLang="zh-CN" b="1" dirty="0">
              <a:solidFill>
                <a:srgbClr val="000000"/>
              </a:solidFill>
              <a:ea typeface="楷体_GB2312" pitchFamily="49" charset="-122"/>
            </a:endParaRPr>
          </a:p>
        </p:txBody>
      </p:sp>
      <p:sp>
        <p:nvSpPr>
          <p:cNvPr id="7" name="Rectangle 5"/>
          <p:cNvSpPr>
            <a:spLocks noGrp="1" noChangeArrowheads="1"/>
          </p:cNvSpPr>
          <p:nvPr>
            <p:ph type="ftr" sz="quarter" idx="11"/>
          </p:nvPr>
        </p:nvSpPr>
        <p:spPr>
          <a:ln/>
        </p:spPr>
        <p:txBody>
          <a:bodyPr/>
          <a:lstStyle>
            <a:lvl1pPr>
              <a:defRPr/>
            </a:lvl1pPr>
          </a:lstStyle>
          <a:p>
            <a:pPr fontAlgn="base">
              <a:lnSpc>
                <a:spcPct val="140000"/>
              </a:lnSpc>
              <a:spcBef>
                <a:spcPct val="20000"/>
              </a:spcBef>
              <a:defRPr/>
            </a:pPr>
            <a:endParaRPr lang="en-US" altLang="zh-CN" b="1" dirty="0">
              <a:solidFill>
                <a:srgbClr val="000000"/>
              </a:solidFill>
              <a:ea typeface="楷体_GB2312" pitchFamily="49" charset="-122"/>
            </a:endParaRPr>
          </a:p>
        </p:txBody>
      </p:sp>
      <p:sp>
        <p:nvSpPr>
          <p:cNvPr id="8" name="Rectangle 6"/>
          <p:cNvSpPr>
            <a:spLocks noGrp="1" noChangeArrowheads="1"/>
          </p:cNvSpPr>
          <p:nvPr>
            <p:ph type="sldNum" sz="quarter" idx="12"/>
          </p:nvPr>
        </p:nvSpPr>
        <p:spPr>
          <a:ln/>
        </p:spPr>
        <p:txBody>
          <a:bodyPr/>
          <a:lstStyle>
            <a:lvl1pPr>
              <a:defRPr/>
            </a:lvl1pPr>
          </a:lstStyle>
          <a:p>
            <a:pPr fontAlgn="base">
              <a:lnSpc>
                <a:spcPct val="140000"/>
              </a:lnSpc>
              <a:spcBef>
                <a:spcPct val="20000"/>
              </a:spcBef>
              <a:defRPr/>
            </a:pPr>
            <a:fld id="{62BE8675-7E1E-4F0D-99E8-4CEF8F868FF2}" type="slidenum">
              <a:rPr lang="en-US" altLang="zh-CN" b="1" smtClean="0">
                <a:solidFill>
                  <a:srgbClr val="000000"/>
                </a:solidFill>
              </a:rPr>
              <a:pPr fontAlgn="base">
                <a:lnSpc>
                  <a:spcPct val="140000"/>
                </a:lnSpc>
                <a:spcBef>
                  <a:spcPct val="20000"/>
                </a:spcBef>
                <a:defRPr/>
              </a:pPr>
              <a:t>‹#›</a:t>
            </a:fld>
            <a:endParaRPr lang="en-US" altLang="zh-CN" b="1" dirty="0">
              <a:solidFill>
                <a:srgbClr val="000000"/>
              </a:solidFill>
            </a:endParaRPr>
          </a:p>
        </p:txBody>
      </p:sp>
    </p:spTree>
    <p:extLst>
      <p:ext uri="{BB962C8B-B14F-4D97-AF65-F5344CB8AC3E}">
        <p14:creationId xmlns:p14="http://schemas.microsoft.com/office/powerpoint/2010/main" val="359791172"/>
      </p:ext>
    </p:extLst>
  </p:cSld>
  <p:clrMapOvr>
    <a:masterClrMapping/>
  </p:clrMapOvr>
  <p:hf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lgn="l" fontAlgn="base">
              <a:lnSpc>
                <a:spcPct val="140000"/>
              </a:lnSpc>
              <a:spcBef>
                <a:spcPct val="20000"/>
              </a:spcBef>
              <a:defRPr/>
            </a:pPr>
            <a:fld id="{D867D3BC-E722-4E8E-8D82-B9550D6C128A}" type="datetime1">
              <a:rPr lang="zh-CN" altLang="en-US" b="1" smtClean="0">
                <a:solidFill>
                  <a:srgbClr val="000000"/>
                </a:solidFill>
                <a:ea typeface="楷体_GB2312" pitchFamily="49" charset="-122"/>
              </a:rPr>
              <a:pPr algn="l" fontAlgn="base">
                <a:lnSpc>
                  <a:spcPct val="140000"/>
                </a:lnSpc>
                <a:spcBef>
                  <a:spcPct val="20000"/>
                </a:spcBef>
                <a:defRPr/>
              </a:pPr>
              <a:t>2018/9/24</a:t>
            </a:fld>
            <a:endParaRPr lang="en-US" altLang="zh-CN" b="1" dirty="0">
              <a:solidFill>
                <a:srgbClr val="000000"/>
              </a:solidFill>
              <a:ea typeface="楷体_GB2312" pitchFamily="49" charset="-122"/>
            </a:endParaRPr>
          </a:p>
        </p:txBody>
      </p:sp>
      <p:sp>
        <p:nvSpPr>
          <p:cNvPr id="6" name="Rectangle 5"/>
          <p:cNvSpPr>
            <a:spLocks noGrp="1" noChangeArrowheads="1"/>
          </p:cNvSpPr>
          <p:nvPr>
            <p:ph type="ftr" sz="quarter" idx="11"/>
          </p:nvPr>
        </p:nvSpPr>
        <p:spPr>
          <a:ln/>
        </p:spPr>
        <p:txBody>
          <a:bodyPr/>
          <a:lstStyle>
            <a:lvl1pPr>
              <a:defRPr/>
            </a:lvl1pPr>
          </a:lstStyle>
          <a:p>
            <a:pPr fontAlgn="base">
              <a:lnSpc>
                <a:spcPct val="140000"/>
              </a:lnSpc>
              <a:spcBef>
                <a:spcPct val="20000"/>
              </a:spcBef>
              <a:defRPr/>
            </a:pPr>
            <a:endParaRPr lang="en-US" altLang="zh-CN" b="1" dirty="0">
              <a:solidFill>
                <a:srgbClr val="000000"/>
              </a:solidFill>
              <a:ea typeface="楷体_GB2312" pitchFamily="49" charset="-122"/>
            </a:endParaRPr>
          </a:p>
        </p:txBody>
      </p:sp>
      <p:sp>
        <p:nvSpPr>
          <p:cNvPr id="7" name="Rectangle 6"/>
          <p:cNvSpPr>
            <a:spLocks noGrp="1" noChangeArrowheads="1"/>
          </p:cNvSpPr>
          <p:nvPr>
            <p:ph type="sldNum" sz="quarter" idx="12"/>
          </p:nvPr>
        </p:nvSpPr>
        <p:spPr>
          <a:ln/>
        </p:spPr>
        <p:txBody>
          <a:bodyPr/>
          <a:lstStyle>
            <a:lvl1pPr>
              <a:defRPr/>
            </a:lvl1pPr>
          </a:lstStyle>
          <a:p>
            <a:pPr fontAlgn="base">
              <a:lnSpc>
                <a:spcPct val="140000"/>
              </a:lnSpc>
              <a:spcBef>
                <a:spcPct val="20000"/>
              </a:spcBef>
              <a:defRPr/>
            </a:pPr>
            <a:fld id="{62BE8675-7E1E-4F0D-99E8-4CEF8F868FF2}" type="slidenum">
              <a:rPr lang="en-US" altLang="zh-CN" b="1" smtClean="0">
                <a:solidFill>
                  <a:srgbClr val="000000"/>
                </a:solidFill>
              </a:rPr>
              <a:pPr fontAlgn="base">
                <a:lnSpc>
                  <a:spcPct val="140000"/>
                </a:lnSpc>
                <a:spcBef>
                  <a:spcPct val="20000"/>
                </a:spcBef>
                <a:defRPr/>
              </a:pPr>
              <a:t>‹#›</a:t>
            </a:fld>
            <a:endParaRPr lang="en-US" altLang="zh-CN" b="1" dirty="0">
              <a:solidFill>
                <a:srgbClr val="000000"/>
              </a:solidFill>
            </a:endParaRPr>
          </a:p>
        </p:txBody>
      </p:sp>
    </p:spTree>
    <p:extLst>
      <p:ext uri="{BB962C8B-B14F-4D97-AF65-F5344CB8AC3E}">
        <p14:creationId xmlns:p14="http://schemas.microsoft.com/office/powerpoint/2010/main" val="583810888"/>
      </p:ext>
    </p:extLst>
  </p:cSld>
  <p:clrMapOvr>
    <a:masterClrMapping/>
  </p:clrMapOvr>
  <p:hf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lgn="l" fontAlgn="base">
              <a:lnSpc>
                <a:spcPct val="140000"/>
              </a:lnSpc>
              <a:spcBef>
                <a:spcPct val="20000"/>
              </a:spcBef>
              <a:defRPr/>
            </a:pPr>
            <a:fld id="{D867D3BC-E722-4E8E-8D82-B9550D6C128A}" type="datetime1">
              <a:rPr lang="zh-CN" altLang="en-US" b="1" smtClean="0">
                <a:solidFill>
                  <a:srgbClr val="000000"/>
                </a:solidFill>
                <a:ea typeface="楷体_GB2312" pitchFamily="49" charset="-122"/>
              </a:rPr>
              <a:pPr algn="l" fontAlgn="base">
                <a:lnSpc>
                  <a:spcPct val="140000"/>
                </a:lnSpc>
                <a:spcBef>
                  <a:spcPct val="20000"/>
                </a:spcBef>
                <a:defRPr/>
              </a:pPr>
              <a:t>2018/9/24</a:t>
            </a:fld>
            <a:endParaRPr lang="en-US" altLang="zh-CN" b="1" dirty="0">
              <a:solidFill>
                <a:srgbClr val="000000"/>
              </a:solidFill>
              <a:ea typeface="楷体_GB2312" pitchFamily="49" charset="-122"/>
            </a:endParaRPr>
          </a:p>
        </p:txBody>
      </p:sp>
      <p:sp>
        <p:nvSpPr>
          <p:cNvPr id="8" name="Rectangle 5"/>
          <p:cNvSpPr>
            <a:spLocks noGrp="1" noChangeArrowheads="1"/>
          </p:cNvSpPr>
          <p:nvPr>
            <p:ph type="ftr" sz="quarter" idx="11"/>
          </p:nvPr>
        </p:nvSpPr>
        <p:spPr>
          <a:ln/>
        </p:spPr>
        <p:txBody>
          <a:bodyPr/>
          <a:lstStyle>
            <a:lvl1pPr>
              <a:defRPr/>
            </a:lvl1pPr>
          </a:lstStyle>
          <a:p>
            <a:pPr fontAlgn="base">
              <a:lnSpc>
                <a:spcPct val="140000"/>
              </a:lnSpc>
              <a:spcBef>
                <a:spcPct val="20000"/>
              </a:spcBef>
              <a:defRPr/>
            </a:pPr>
            <a:endParaRPr lang="en-US" altLang="zh-CN" b="1" dirty="0">
              <a:solidFill>
                <a:srgbClr val="000000"/>
              </a:solidFill>
              <a:ea typeface="楷体_GB2312" pitchFamily="49" charset="-122"/>
            </a:endParaRPr>
          </a:p>
        </p:txBody>
      </p:sp>
      <p:sp>
        <p:nvSpPr>
          <p:cNvPr id="9" name="Rectangle 6"/>
          <p:cNvSpPr>
            <a:spLocks noGrp="1" noChangeArrowheads="1"/>
          </p:cNvSpPr>
          <p:nvPr>
            <p:ph type="sldNum" sz="quarter" idx="12"/>
          </p:nvPr>
        </p:nvSpPr>
        <p:spPr>
          <a:ln/>
        </p:spPr>
        <p:txBody>
          <a:bodyPr/>
          <a:lstStyle>
            <a:lvl1pPr>
              <a:defRPr/>
            </a:lvl1pPr>
          </a:lstStyle>
          <a:p>
            <a:pPr fontAlgn="base">
              <a:lnSpc>
                <a:spcPct val="140000"/>
              </a:lnSpc>
              <a:spcBef>
                <a:spcPct val="20000"/>
              </a:spcBef>
              <a:defRPr/>
            </a:pPr>
            <a:fld id="{62BE8675-7E1E-4F0D-99E8-4CEF8F868FF2}" type="slidenum">
              <a:rPr lang="en-US" altLang="zh-CN" b="1" smtClean="0">
                <a:solidFill>
                  <a:srgbClr val="000000"/>
                </a:solidFill>
              </a:rPr>
              <a:pPr fontAlgn="base">
                <a:lnSpc>
                  <a:spcPct val="140000"/>
                </a:lnSpc>
                <a:spcBef>
                  <a:spcPct val="20000"/>
                </a:spcBef>
                <a:defRPr/>
              </a:pPr>
              <a:t>‹#›</a:t>
            </a:fld>
            <a:endParaRPr lang="en-US" altLang="zh-CN" b="1" dirty="0">
              <a:solidFill>
                <a:srgbClr val="000000"/>
              </a:solidFill>
            </a:endParaRPr>
          </a:p>
        </p:txBody>
      </p:sp>
    </p:spTree>
    <p:extLst>
      <p:ext uri="{BB962C8B-B14F-4D97-AF65-F5344CB8AC3E}">
        <p14:creationId xmlns:p14="http://schemas.microsoft.com/office/powerpoint/2010/main" val="2428458324"/>
      </p:ext>
    </p:extLst>
  </p:cSld>
  <p:clrMapOvr>
    <a:masterClrMapping/>
  </p:clrMapOvr>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lgn="l" fontAlgn="base">
              <a:lnSpc>
                <a:spcPct val="140000"/>
              </a:lnSpc>
              <a:spcBef>
                <a:spcPct val="20000"/>
              </a:spcBef>
              <a:defRPr/>
            </a:pPr>
            <a:fld id="{D867D3BC-E722-4E8E-8D82-B9550D6C128A}" type="datetime1">
              <a:rPr lang="zh-CN" altLang="en-US" b="1" smtClean="0">
                <a:solidFill>
                  <a:srgbClr val="000000"/>
                </a:solidFill>
                <a:ea typeface="楷体_GB2312" pitchFamily="49" charset="-122"/>
              </a:rPr>
              <a:pPr algn="l" fontAlgn="base">
                <a:lnSpc>
                  <a:spcPct val="140000"/>
                </a:lnSpc>
                <a:spcBef>
                  <a:spcPct val="20000"/>
                </a:spcBef>
                <a:defRPr/>
              </a:pPr>
              <a:t>2018/9/24</a:t>
            </a:fld>
            <a:endParaRPr lang="en-US" altLang="zh-CN" b="1" dirty="0">
              <a:solidFill>
                <a:srgbClr val="000000"/>
              </a:solidFill>
              <a:ea typeface="楷体_GB2312" pitchFamily="49" charset="-122"/>
            </a:endParaRPr>
          </a:p>
        </p:txBody>
      </p:sp>
      <p:sp>
        <p:nvSpPr>
          <p:cNvPr id="4" name="Rectangle 5"/>
          <p:cNvSpPr>
            <a:spLocks noGrp="1" noChangeArrowheads="1"/>
          </p:cNvSpPr>
          <p:nvPr>
            <p:ph type="ftr" sz="quarter" idx="11"/>
          </p:nvPr>
        </p:nvSpPr>
        <p:spPr>
          <a:ln/>
        </p:spPr>
        <p:txBody>
          <a:bodyPr/>
          <a:lstStyle>
            <a:lvl1pPr>
              <a:defRPr/>
            </a:lvl1pPr>
          </a:lstStyle>
          <a:p>
            <a:pPr fontAlgn="base">
              <a:lnSpc>
                <a:spcPct val="140000"/>
              </a:lnSpc>
              <a:spcBef>
                <a:spcPct val="20000"/>
              </a:spcBef>
              <a:defRPr/>
            </a:pPr>
            <a:endParaRPr lang="en-US" altLang="zh-CN" b="1" dirty="0">
              <a:solidFill>
                <a:srgbClr val="000000"/>
              </a:solidFill>
              <a:ea typeface="楷体_GB2312" pitchFamily="49" charset="-122"/>
            </a:endParaRPr>
          </a:p>
        </p:txBody>
      </p:sp>
      <p:sp>
        <p:nvSpPr>
          <p:cNvPr id="5" name="Rectangle 6"/>
          <p:cNvSpPr>
            <a:spLocks noGrp="1" noChangeArrowheads="1"/>
          </p:cNvSpPr>
          <p:nvPr>
            <p:ph type="sldNum" sz="quarter" idx="12"/>
          </p:nvPr>
        </p:nvSpPr>
        <p:spPr>
          <a:ln/>
        </p:spPr>
        <p:txBody>
          <a:bodyPr/>
          <a:lstStyle>
            <a:lvl1pPr>
              <a:defRPr/>
            </a:lvl1pPr>
          </a:lstStyle>
          <a:p>
            <a:pPr fontAlgn="base">
              <a:lnSpc>
                <a:spcPct val="140000"/>
              </a:lnSpc>
              <a:spcBef>
                <a:spcPct val="20000"/>
              </a:spcBef>
              <a:defRPr/>
            </a:pPr>
            <a:fld id="{62BE8675-7E1E-4F0D-99E8-4CEF8F868FF2}" type="slidenum">
              <a:rPr lang="en-US" altLang="zh-CN" b="1" smtClean="0">
                <a:solidFill>
                  <a:srgbClr val="000000"/>
                </a:solidFill>
              </a:rPr>
              <a:pPr fontAlgn="base">
                <a:lnSpc>
                  <a:spcPct val="140000"/>
                </a:lnSpc>
                <a:spcBef>
                  <a:spcPct val="20000"/>
                </a:spcBef>
                <a:defRPr/>
              </a:pPr>
              <a:t>‹#›</a:t>
            </a:fld>
            <a:endParaRPr lang="en-US" altLang="zh-CN" b="1" dirty="0">
              <a:solidFill>
                <a:srgbClr val="000000"/>
              </a:solidFill>
            </a:endParaRPr>
          </a:p>
        </p:txBody>
      </p:sp>
    </p:spTree>
    <p:extLst>
      <p:ext uri="{BB962C8B-B14F-4D97-AF65-F5344CB8AC3E}">
        <p14:creationId xmlns:p14="http://schemas.microsoft.com/office/powerpoint/2010/main" val="3040182705"/>
      </p:ext>
    </p:extLst>
  </p:cSld>
  <p:clrMapOvr>
    <a:masterClrMapping/>
  </p:clrMapOvr>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lgn="l" fontAlgn="base">
              <a:lnSpc>
                <a:spcPct val="140000"/>
              </a:lnSpc>
              <a:spcBef>
                <a:spcPct val="20000"/>
              </a:spcBef>
              <a:defRPr/>
            </a:pPr>
            <a:fld id="{D867D3BC-E722-4E8E-8D82-B9550D6C128A}" type="datetime1">
              <a:rPr lang="zh-CN" altLang="en-US" b="1" smtClean="0">
                <a:solidFill>
                  <a:srgbClr val="000000"/>
                </a:solidFill>
                <a:ea typeface="楷体_GB2312" pitchFamily="49" charset="-122"/>
              </a:rPr>
              <a:pPr algn="l" fontAlgn="base">
                <a:lnSpc>
                  <a:spcPct val="140000"/>
                </a:lnSpc>
                <a:spcBef>
                  <a:spcPct val="20000"/>
                </a:spcBef>
                <a:defRPr/>
              </a:pPr>
              <a:t>2018/9/24</a:t>
            </a:fld>
            <a:endParaRPr lang="en-US" altLang="zh-CN" b="1" dirty="0">
              <a:solidFill>
                <a:srgbClr val="000000"/>
              </a:solidFill>
              <a:ea typeface="楷体_GB2312" pitchFamily="49" charset="-122"/>
            </a:endParaRPr>
          </a:p>
        </p:txBody>
      </p:sp>
      <p:sp>
        <p:nvSpPr>
          <p:cNvPr id="4" name="页脚占位符 3"/>
          <p:cNvSpPr>
            <a:spLocks noGrp="1"/>
          </p:cNvSpPr>
          <p:nvPr>
            <p:ph type="ftr" sz="quarter" idx="11"/>
          </p:nvPr>
        </p:nvSpPr>
        <p:spPr/>
        <p:txBody>
          <a:bodyPr/>
          <a:lstStyle/>
          <a:p>
            <a:pPr fontAlgn="base">
              <a:lnSpc>
                <a:spcPct val="140000"/>
              </a:lnSpc>
              <a:spcBef>
                <a:spcPct val="20000"/>
              </a:spcBef>
              <a:defRPr/>
            </a:pPr>
            <a:endParaRPr lang="en-US" altLang="zh-CN" b="1" dirty="0">
              <a:solidFill>
                <a:srgbClr val="000000"/>
              </a:solidFill>
              <a:ea typeface="楷体_GB2312" pitchFamily="49" charset="-122"/>
            </a:endParaRPr>
          </a:p>
        </p:txBody>
      </p:sp>
      <p:sp>
        <p:nvSpPr>
          <p:cNvPr id="5" name="灯片编号占位符 4"/>
          <p:cNvSpPr>
            <a:spLocks noGrp="1"/>
          </p:cNvSpPr>
          <p:nvPr>
            <p:ph type="sldNum" sz="quarter" idx="12"/>
          </p:nvPr>
        </p:nvSpPr>
        <p:spPr/>
        <p:txBody>
          <a:bodyPr/>
          <a:lstStyle/>
          <a:p>
            <a:pPr fontAlgn="base">
              <a:lnSpc>
                <a:spcPct val="140000"/>
              </a:lnSpc>
              <a:spcBef>
                <a:spcPct val="20000"/>
              </a:spcBef>
              <a:defRPr/>
            </a:pPr>
            <a:fld id="{62BE8675-7E1E-4F0D-99E8-4CEF8F868FF2}" type="slidenum">
              <a:rPr lang="en-US" altLang="zh-CN" b="1" smtClean="0">
                <a:solidFill>
                  <a:srgbClr val="000000"/>
                </a:solidFill>
              </a:rPr>
              <a:pPr fontAlgn="base">
                <a:lnSpc>
                  <a:spcPct val="140000"/>
                </a:lnSpc>
                <a:spcBef>
                  <a:spcPct val="20000"/>
                </a:spcBef>
                <a:defRPr/>
              </a:pPr>
              <a:t>‹#›</a:t>
            </a:fld>
            <a:endParaRPr lang="en-US" altLang="zh-CN" b="1" dirty="0">
              <a:solidFill>
                <a:srgbClr val="000000"/>
              </a:solidFill>
            </a:endParaRPr>
          </a:p>
        </p:txBody>
      </p:sp>
    </p:spTree>
    <p:extLst>
      <p:ext uri="{BB962C8B-B14F-4D97-AF65-F5344CB8AC3E}">
        <p14:creationId xmlns:p14="http://schemas.microsoft.com/office/powerpoint/2010/main" val="242622680"/>
      </p:ext>
    </p:extLst>
  </p:cSld>
  <p:clrMapOvr>
    <a:masterClrMapping/>
  </p:clrMapOvr>
  <p:timing>
    <p:tnLst>
      <p:par>
        <p:cTn id="1" dur="indefinite" restart="never" nodeType="tmRoot"/>
      </p:par>
    </p:tnLst>
  </p:timing>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r>
              <a:rPr lang="zh-CN" altLang="en-US" noProof="0" smtClean="0"/>
              <a:t>单击图标添加表格</a:t>
            </a:r>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lgn="l" fontAlgn="base">
              <a:lnSpc>
                <a:spcPct val="140000"/>
              </a:lnSpc>
              <a:spcBef>
                <a:spcPct val="20000"/>
              </a:spcBef>
              <a:defRPr/>
            </a:pPr>
            <a:fld id="{D867D3BC-E722-4E8E-8D82-B9550D6C128A}" type="datetime1">
              <a:rPr lang="zh-CN" altLang="en-US" b="1" smtClean="0">
                <a:solidFill>
                  <a:srgbClr val="000000"/>
                </a:solidFill>
                <a:ea typeface="楷体_GB2312" pitchFamily="49" charset="-122"/>
              </a:rPr>
              <a:pPr algn="l" fontAlgn="base">
                <a:lnSpc>
                  <a:spcPct val="140000"/>
                </a:lnSpc>
                <a:spcBef>
                  <a:spcPct val="20000"/>
                </a:spcBef>
                <a:defRPr/>
              </a:pPr>
              <a:t>2018/9/24</a:t>
            </a:fld>
            <a:endParaRPr lang="en-US" altLang="zh-CN" b="1" dirty="0">
              <a:solidFill>
                <a:srgbClr val="000000"/>
              </a:solidFill>
              <a:ea typeface="楷体_GB2312" pitchFamily="49" charset="-122"/>
            </a:endParaRPr>
          </a:p>
        </p:txBody>
      </p:sp>
      <p:sp>
        <p:nvSpPr>
          <p:cNvPr id="5" name="Rectangle 5"/>
          <p:cNvSpPr>
            <a:spLocks noGrp="1" noChangeArrowheads="1"/>
          </p:cNvSpPr>
          <p:nvPr>
            <p:ph type="ftr" sz="quarter" idx="11"/>
          </p:nvPr>
        </p:nvSpPr>
        <p:spPr>
          <a:ln/>
        </p:spPr>
        <p:txBody>
          <a:bodyPr/>
          <a:lstStyle>
            <a:lvl1pPr>
              <a:defRPr/>
            </a:lvl1pPr>
          </a:lstStyle>
          <a:p>
            <a:pPr fontAlgn="base">
              <a:lnSpc>
                <a:spcPct val="140000"/>
              </a:lnSpc>
              <a:spcBef>
                <a:spcPct val="20000"/>
              </a:spcBef>
              <a:defRPr/>
            </a:pPr>
            <a:endParaRPr lang="en-US" altLang="zh-CN" b="1" dirty="0">
              <a:solidFill>
                <a:srgbClr val="000000"/>
              </a:solidFill>
              <a:ea typeface="楷体_GB2312" pitchFamily="49" charset="-122"/>
            </a:endParaRPr>
          </a:p>
        </p:txBody>
      </p:sp>
      <p:sp>
        <p:nvSpPr>
          <p:cNvPr id="6" name="Rectangle 6"/>
          <p:cNvSpPr>
            <a:spLocks noGrp="1" noChangeArrowheads="1"/>
          </p:cNvSpPr>
          <p:nvPr>
            <p:ph type="sldNum" sz="quarter" idx="12"/>
          </p:nvPr>
        </p:nvSpPr>
        <p:spPr>
          <a:ln/>
        </p:spPr>
        <p:txBody>
          <a:bodyPr/>
          <a:lstStyle>
            <a:lvl1pPr>
              <a:defRPr/>
            </a:lvl1pPr>
          </a:lstStyle>
          <a:p>
            <a:pPr fontAlgn="base">
              <a:lnSpc>
                <a:spcPct val="140000"/>
              </a:lnSpc>
              <a:spcBef>
                <a:spcPct val="20000"/>
              </a:spcBef>
              <a:defRPr/>
            </a:pPr>
            <a:fld id="{62BE8675-7E1E-4F0D-99E8-4CEF8F868FF2}" type="slidenum">
              <a:rPr lang="en-US" altLang="zh-CN" b="1" smtClean="0">
                <a:solidFill>
                  <a:srgbClr val="000000"/>
                </a:solidFill>
              </a:rPr>
              <a:pPr fontAlgn="base">
                <a:lnSpc>
                  <a:spcPct val="140000"/>
                </a:lnSpc>
                <a:spcBef>
                  <a:spcPct val="20000"/>
                </a:spcBef>
                <a:defRPr/>
              </a:pPr>
              <a:t>‹#›</a:t>
            </a:fld>
            <a:endParaRPr lang="en-US" altLang="zh-CN" b="1" dirty="0">
              <a:solidFill>
                <a:srgbClr val="000000"/>
              </a:solidFill>
            </a:endParaRPr>
          </a:p>
        </p:txBody>
      </p:sp>
    </p:spTree>
    <p:extLst>
      <p:ext uri="{BB962C8B-B14F-4D97-AF65-F5344CB8AC3E}">
        <p14:creationId xmlns:p14="http://schemas.microsoft.com/office/powerpoint/2010/main" val="4009137736"/>
      </p:ext>
    </p:extLst>
  </p:cSld>
  <p:clrMapOvr>
    <a:masterClrMapping/>
  </p:clrMapOvr>
  <p:hf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lgn="l" fontAlgn="base">
              <a:lnSpc>
                <a:spcPct val="140000"/>
              </a:lnSpc>
              <a:spcBef>
                <a:spcPct val="20000"/>
              </a:spcBef>
              <a:defRPr/>
            </a:pPr>
            <a:fld id="{D867D3BC-E722-4E8E-8D82-B9550D6C128A}" type="datetime1">
              <a:rPr lang="zh-CN" altLang="en-US" b="1" smtClean="0">
                <a:solidFill>
                  <a:srgbClr val="000000"/>
                </a:solidFill>
                <a:ea typeface="楷体_GB2312" pitchFamily="49" charset="-122"/>
              </a:rPr>
              <a:pPr algn="l" fontAlgn="base">
                <a:lnSpc>
                  <a:spcPct val="140000"/>
                </a:lnSpc>
                <a:spcBef>
                  <a:spcPct val="20000"/>
                </a:spcBef>
                <a:defRPr/>
              </a:pPr>
              <a:t>2018/9/24</a:t>
            </a:fld>
            <a:endParaRPr lang="en-US" altLang="zh-CN" b="1" dirty="0">
              <a:solidFill>
                <a:srgbClr val="000000"/>
              </a:solidFill>
              <a:ea typeface="楷体_GB2312" pitchFamily="49" charset="-122"/>
            </a:endParaRPr>
          </a:p>
        </p:txBody>
      </p:sp>
      <p:sp>
        <p:nvSpPr>
          <p:cNvPr id="4" name="页脚占位符 3"/>
          <p:cNvSpPr>
            <a:spLocks noGrp="1"/>
          </p:cNvSpPr>
          <p:nvPr>
            <p:ph type="ftr" sz="quarter" idx="11"/>
          </p:nvPr>
        </p:nvSpPr>
        <p:spPr/>
        <p:txBody>
          <a:bodyPr/>
          <a:lstStyle/>
          <a:p>
            <a:pPr fontAlgn="base">
              <a:lnSpc>
                <a:spcPct val="140000"/>
              </a:lnSpc>
              <a:spcBef>
                <a:spcPct val="20000"/>
              </a:spcBef>
              <a:defRPr/>
            </a:pPr>
            <a:endParaRPr lang="en-US" altLang="zh-CN" b="1" dirty="0">
              <a:solidFill>
                <a:srgbClr val="000000"/>
              </a:solidFill>
              <a:ea typeface="楷体_GB2312" pitchFamily="49" charset="-122"/>
            </a:endParaRPr>
          </a:p>
        </p:txBody>
      </p:sp>
      <p:sp>
        <p:nvSpPr>
          <p:cNvPr id="5" name="灯片编号占位符 4"/>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fontAlgn="base">
              <a:lnSpc>
                <a:spcPct val="140000"/>
              </a:lnSpc>
              <a:spcBef>
                <a:spcPct val="20000"/>
              </a:spcBef>
              <a:defRPr/>
            </a:pPr>
            <a:fld id="{62BE8675-7E1E-4F0D-99E8-4CEF8F868FF2}" type="slidenum">
              <a:rPr lang="en-US" altLang="zh-CN" b="1" smtClean="0">
                <a:solidFill>
                  <a:srgbClr val="000000"/>
                </a:solidFill>
              </a:rPr>
              <a:pPr fontAlgn="base">
                <a:lnSpc>
                  <a:spcPct val="140000"/>
                </a:lnSpc>
                <a:spcBef>
                  <a:spcPct val="20000"/>
                </a:spcBef>
                <a:defRPr/>
              </a:pPr>
              <a:t>‹#›</a:t>
            </a:fld>
            <a:endParaRPr lang="en-US" altLang="zh-CN" b="1" dirty="0">
              <a:solidFill>
                <a:srgbClr val="000000"/>
              </a:solidFill>
            </a:endParaRPr>
          </a:p>
        </p:txBody>
      </p:sp>
    </p:spTree>
    <p:extLst>
      <p:ext uri="{BB962C8B-B14F-4D97-AF65-F5344CB8AC3E}">
        <p14:creationId xmlns:p14="http://schemas.microsoft.com/office/powerpoint/2010/main" val="809668113"/>
      </p:ext>
    </p:extLst>
  </p:cSld>
  <p:clrMapOvr>
    <a:masterClrMapping/>
  </p:clrMapOvr>
  <p:timing>
    <p:tnLst>
      <p:par>
        <p:cTn id="1" dur="indefinite" restart="never" nodeType="tmRoot"/>
      </p:par>
    </p:tnLst>
  </p:timing>
  <p:hf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5724525" y="212726"/>
            <a:ext cx="3455988" cy="584775"/>
          </a:xfrm>
          <a:prstGeom prst="rect">
            <a:avLst/>
          </a:prstGeom>
          <a:noFill/>
          <a:ln>
            <a:noFill/>
          </a:ln>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defRPr/>
            </a:pPr>
            <a:r>
              <a:rPr lang="zh-CN" altLang="en-US" sz="1600" smtClean="0">
                <a:solidFill>
                  <a:srgbClr val="FFFFFF"/>
                </a:solidFill>
                <a:ea typeface="黑体" panose="02010609060101010101" pitchFamily="49" charset="-122"/>
              </a:rPr>
              <a:t>统计学院“十年腾飞”学科规划汇报</a:t>
            </a:r>
            <a:endParaRPr lang="en-US" altLang="zh-CN" sz="1600" smtClean="0">
              <a:solidFill>
                <a:srgbClr val="FFFFFF"/>
              </a:solidFill>
              <a:ea typeface="黑体" panose="02010609060101010101" pitchFamily="49" charset="-122"/>
            </a:endParaRPr>
          </a:p>
        </p:txBody>
      </p:sp>
    </p:spTree>
    <p:extLst>
      <p:ext uri="{BB962C8B-B14F-4D97-AF65-F5344CB8AC3E}">
        <p14:creationId xmlns:p14="http://schemas.microsoft.com/office/powerpoint/2010/main" val="29941899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0FA0BB78-806E-449E-80D7-5FA53C6FBAA8}" type="slidenum">
              <a:rPr lang="zh-CN" altLang="en-US"/>
              <a:pPr>
                <a:defRPr/>
              </a:pPr>
              <a:t>‹#›</a:t>
            </a:fld>
            <a:endParaRPr lang="en-US" altLang="zh-CN"/>
          </a:p>
        </p:txBody>
      </p:sp>
    </p:spTree>
    <p:extLst>
      <p:ext uri="{BB962C8B-B14F-4D97-AF65-F5344CB8AC3E}">
        <p14:creationId xmlns:p14="http://schemas.microsoft.com/office/powerpoint/2010/main" val="192520765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89111547"/>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编辑母版文本样式</a:t>
            </a:r>
          </a:p>
        </p:txBody>
      </p:sp>
    </p:spTree>
    <p:extLst>
      <p:ext uri="{BB962C8B-B14F-4D97-AF65-F5344CB8AC3E}">
        <p14:creationId xmlns:p14="http://schemas.microsoft.com/office/powerpoint/2010/main" val="391593266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3213" y="1700213"/>
            <a:ext cx="403860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94213" y="1700213"/>
            <a:ext cx="403860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44561384"/>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66775983"/>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254441342"/>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0380794"/>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2464350282"/>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3542058361"/>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16689053"/>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62714" y="404813"/>
            <a:ext cx="2070100" cy="56880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6" y="404813"/>
            <a:ext cx="6059488" cy="5688012"/>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505227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85710AB-85EE-4018-9B02-13B6A173605D}" type="slidenum">
              <a:rPr lang="zh-CN" altLang="en-US"/>
              <a:pPr>
                <a:defRPr/>
              </a:pPr>
              <a:t>‹#›</a:t>
            </a:fld>
            <a:endParaRPr lang="en-US" altLang="zh-CN"/>
          </a:p>
        </p:txBody>
      </p:sp>
    </p:spTree>
    <p:extLst>
      <p:ext uri="{BB962C8B-B14F-4D97-AF65-F5344CB8AC3E}">
        <p14:creationId xmlns:p14="http://schemas.microsoft.com/office/powerpoint/2010/main" val="120958196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50826" y="404815"/>
            <a:ext cx="6626225" cy="7524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03213" y="1700213"/>
            <a:ext cx="8229600" cy="4392612"/>
          </a:xfrm>
        </p:spPr>
        <p:txBody>
          <a:bodyPr/>
          <a:lstStyle/>
          <a:p>
            <a:pPr lvl="0"/>
            <a:r>
              <a:rPr lang="zh-CN" altLang="en-US" noProof="0" smtClean="0"/>
              <a:t>单击图标添加表格</a:t>
            </a:r>
            <a:endParaRPr lang="zh-CN" altLang="en-US" noProof="0" smtClean="0"/>
          </a:p>
        </p:txBody>
      </p:sp>
    </p:spTree>
    <p:extLst>
      <p:ext uri="{BB962C8B-B14F-4D97-AF65-F5344CB8AC3E}">
        <p14:creationId xmlns:p14="http://schemas.microsoft.com/office/powerpoint/2010/main" val="1049701384"/>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a:prstGeom prst="rect">
            <a:avLst/>
          </a:prstGeom>
        </p:spPr>
        <p:txBody>
          <a:bodyPr/>
          <a:lstStyle>
            <a:lvl1pPr>
              <a:defRPr sz="4000">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sz="2400">
                <a:latin typeface="黑体" panose="02010609060101010101" pitchFamily="49" charset="-122"/>
                <a:ea typeface="黑体" panose="02010609060101010101" pitchFamily="49"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单击以编辑母版副标题样式</a:t>
            </a:r>
            <a:endParaRPr lang="zh-CN" altLang="en-US" dirty="0"/>
          </a:p>
        </p:txBody>
      </p:sp>
      <p:sp>
        <p:nvSpPr>
          <p:cNvPr id="4" name="日期占位符 3"/>
          <p:cNvSpPr>
            <a:spLocks noGrp="1"/>
          </p:cNvSpPr>
          <p:nvPr>
            <p:ph type="dt" sz="half" idx="10"/>
          </p:nvPr>
        </p:nvSpPr>
        <p:spPr/>
        <p:txBody>
          <a:bodyPr/>
          <a:lstStyle>
            <a:lvl1pPr>
              <a:defRPr/>
            </a:lvl1pPr>
          </a:lstStyle>
          <a:p>
            <a:pPr>
              <a:buFontTx/>
              <a:buNone/>
              <a:defRPr/>
            </a:pPr>
            <a:fld id="{FBF9AB59-BEC3-4625-9A55-9E57F1D394F5}" type="datetime1">
              <a:rPr lang="zh-CN" altLang="en-US" smtClean="0">
                <a:solidFill>
                  <a:srgbClr val="000000"/>
                </a:solidFill>
              </a:rPr>
              <a:pPr>
                <a:buFontTx/>
                <a:buNone/>
                <a:defRPr/>
              </a:pPr>
              <a:t>2018/9/24</a:t>
            </a:fld>
            <a:endParaRPr lang="en-US" altLang="zh-CN" dirty="0">
              <a:solidFill>
                <a:srgbClr val="000000"/>
              </a:solidFill>
            </a:endParaRPr>
          </a:p>
        </p:txBody>
      </p:sp>
      <p:sp>
        <p:nvSpPr>
          <p:cNvPr id="5" name="页脚占位符 4"/>
          <p:cNvSpPr>
            <a:spLocks noGrp="1"/>
          </p:cNvSpPr>
          <p:nvPr>
            <p:ph type="ftr" sz="quarter" idx="11"/>
          </p:nvPr>
        </p:nvSpPr>
        <p:spPr/>
        <p:txBody>
          <a:bodyPr/>
          <a:lstStyle>
            <a:lvl1pPr>
              <a:buNone/>
              <a:defRPr/>
            </a:lvl1pPr>
          </a:lstStyle>
          <a:p>
            <a:pPr>
              <a:defRPr/>
            </a:pPr>
            <a:endParaRPr lang="en-US" altLang="zh-CN" dirty="0">
              <a:solidFill>
                <a:srgbClr val="000000"/>
              </a:solidFill>
            </a:endParaRPr>
          </a:p>
        </p:txBody>
      </p:sp>
      <p:sp>
        <p:nvSpPr>
          <p:cNvPr id="6" name="灯片编号占位符 5"/>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B765765F-A95D-4680-8E91-37BC2C404936}" type="slidenum">
              <a:rPr lang="en-US" altLang="zh-CN" smtClean="0">
                <a:solidFill>
                  <a:srgbClr val="000000"/>
                </a:solidFill>
              </a:rPr>
              <a:pPr>
                <a:buFontTx/>
                <a:buNone/>
              </a:pPr>
              <a:t>‹#›</a:t>
            </a:fld>
            <a:endParaRPr lang="zh-CN" altLang="en-US" dirty="0">
              <a:solidFill>
                <a:srgbClr val="000000"/>
              </a:solidFill>
            </a:endParaRPr>
          </a:p>
        </p:txBody>
      </p:sp>
    </p:spTree>
    <p:extLst>
      <p:ext uri="{BB962C8B-B14F-4D97-AF65-F5344CB8AC3E}">
        <p14:creationId xmlns:p14="http://schemas.microsoft.com/office/powerpoint/2010/main" val="3590847027"/>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11797"/>
            <a:ext cx="8229600" cy="789140"/>
          </a:xfrm>
          <a:prstGeom prst="rect">
            <a:avLst/>
          </a:prstGeom>
        </p:spPr>
        <p:txBody>
          <a:bodyPr/>
          <a:lstStyle>
            <a:lvl1pPr>
              <a:defRPr sz="3600" b="1">
                <a:latin typeface="黑体" pitchFamily="49" charset="-122"/>
                <a:ea typeface="黑体" pitchFamily="49"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57200" y="1684255"/>
            <a:ext cx="8229600" cy="4382717"/>
          </a:xfrm>
        </p:spPr>
        <p:txBody>
          <a:bodyPr/>
          <a:lstStyle>
            <a:lvl1pPr>
              <a:lnSpc>
                <a:spcPct val="150000"/>
              </a:lnSpc>
              <a:spcBef>
                <a:spcPts val="0"/>
              </a:spcBef>
              <a:defRPr sz="2800" b="1">
                <a:latin typeface="黑体" panose="02010609060101010101" pitchFamily="49" charset="-122"/>
                <a:ea typeface="黑体" panose="02010609060101010101" pitchFamily="49" charset="-122"/>
              </a:defRPr>
            </a:lvl1pPr>
            <a:lvl2pPr>
              <a:lnSpc>
                <a:spcPct val="150000"/>
              </a:lnSpc>
              <a:spcBef>
                <a:spcPts val="0"/>
              </a:spcBef>
              <a:defRPr sz="2400">
                <a:latin typeface="黑体" panose="02010609060101010101" pitchFamily="49" charset="-122"/>
                <a:ea typeface="黑体" panose="02010609060101010101" pitchFamily="49" charset="-122"/>
              </a:defRPr>
            </a:lvl2pPr>
            <a:lvl3pPr>
              <a:lnSpc>
                <a:spcPct val="150000"/>
              </a:lnSpc>
              <a:spcBef>
                <a:spcPts val="0"/>
              </a:spcBef>
              <a:defRPr>
                <a:latin typeface="黑体" panose="02010609060101010101" pitchFamily="49" charset="-122"/>
                <a:ea typeface="黑体" panose="02010609060101010101" pitchFamily="49" charset="-122"/>
              </a:defRPr>
            </a:lvl3pPr>
            <a:lvl4pPr>
              <a:lnSpc>
                <a:spcPct val="150000"/>
              </a:lnSpc>
              <a:spcBef>
                <a:spcPts val="0"/>
              </a:spcBef>
              <a:defRPr>
                <a:latin typeface="楷体" pitchFamily="49" charset="-122"/>
                <a:ea typeface="楷体" pitchFamily="49" charset="-122"/>
              </a:defRPr>
            </a:lvl4pPr>
            <a:lvl5pPr>
              <a:lnSpc>
                <a:spcPct val="150000"/>
              </a:lnSpc>
              <a:spcBef>
                <a:spcPts val="0"/>
              </a:spcBef>
              <a:defRPr>
                <a:latin typeface="楷体" pitchFamily="49" charset="-122"/>
                <a:ea typeface="楷体" pitchFamily="49"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buFontTx/>
              <a:buNone/>
              <a:defRPr/>
            </a:pPr>
            <a:fld id="{2411E7B0-A2B7-4742-A41D-25E4B9BCF84B}" type="datetime1">
              <a:rPr lang="zh-CN" altLang="en-US" smtClean="0">
                <a:solidFill>
                  <a:srgbClr val="000000"/>
                </a:solidFill>
              </a:rPr>
              <a:pPr>
                <a:buFontTx/>
                <a:buNone/>
                <a:defRPr/>
              </a:pPr>
              <a:t>2018/9/24</a:t>
            </a:fld>
            <a:endParaRPr lang="en-US" altLang="zh-CN" dirty="0">
              <a:solidFill>
                <a:srgbClr val="000000"/>
              </a:solidFill>
            </a:endParaRPr>
          </a:p>
        </p:txBody>
      </p:sp>
      <p:sp>
        <p:nvSpPr>
          <p:cNvPr id="5" name="页脚占位符 4"/>
          <p:cNvSpPr>
            <a:spLocks noGrp="1"/>
          </p:cNvSpPr>
          <p:nvPr>
            <p:ph type="ftr" sz="quarter" idx="11"/>
          </p:nvPr>
        </p:nvSpPr>
        <p:spPr/>
        <p:txBody>
          <a:bodyPr/>
          <a:lstStyle>
            <a:lvl1pPr>
              <a:buNone/>
              <a:defRPr/>
            </a:lvl1pPr>
          </a:lstStyle>
          <a:p>
            <a:pPr>
              <a:defRPr/>
            </a:pPr>
            <a:endParaRPr lang="en-US" altLang="zh-CN" dirty="0">
              <a:solidFill>
                <a:srgbClr val="000000"/>
              </a:solidFill>
            </a:endParaRPr>
          </a:p>
        </p:txBody>
      </p:sp>
      <p:sp>
        <p:nvSpPr>
          <p:cNvPr id="6" name="灯片编号占位符 5"/>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lang="en-US" altLang="zh-CN" smtClean="0">
                <a:solidFill>
                  <a:srgbClr val="000000"/>
                </a:solidFill>
              </a:rPr>
              <a:pPr>
                <a:buFontTx/>
                <a:buNone/>
              </a:pPr>
              <a:t>‹#›</a:t>
            </a:fld>
            <a:endParaRPr lang="zh-CN" altLang="en-US" dirty="0">
              <a:solidFill>
                <a:srgbClr val="000000"/>
              </a:solidFill>
            </a:endParaRPr>
          </a:p>
        </p:txBody>
      </p:sp>
    </p:spTree>
    <p:extLst>
      <p:ext uri="{BB962C8B-B14F-4D97-AF65-F5344CB8AC3E}">
        <p14:creationId xmlns:p14="http://schemas.microsoft.com/office/powerpoint/2010/main" val="1229503446"/>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pPr>
              <a:buFontTx/>
              <a:buNone/>
              <a:defRPr/>
            </a:pPr>
            <a:fld id="{28E4D08C-431F-4BD1-878D-9BF294FE8703}" type="datetime1">
              <a:rPr lang="zh-CN" altLang="en-US" smtClean="0">
                <a:solidFill>
                  <a:srgbClr val="000000"/>
                </a:solidFill>
              </a:rPr>
              <a:pPr>
                <a:buFontTx/>
                <a:buNone/>
                <a:defRPr/>
              </a:pPr>
              <a:t>2018/9/24</a:t>
            </a:fld>
            <a:endParaRPr lang="en-US" altLang="zh-CN" dirty="0">
              <a:solidFill>
                <a:srgbClr val="000000"/>
              </a:solidFill>
            </a:endParaRPr>
          </a:p>
        </p:txBody>
      </p:sp>
      <p:sp>
        <p:nvSpPr>
          <p:cNvPr id="5" name="页脚占位符 4"/>
          <p:cNvSpPr>
            <a:spLocks noGrp="1"/>
          </p:cNvSpPr>
          <p:nvPr>
            <p:ph type="ftr" sz="quarter" idx="11"/>
          </p:nvPr>
        </p:nvSpPr>
        <p:spPr/>
        <p:txBody>
          <a:bodyPr/>
          <a:lstStyle>
            <a:lvl1pPr>
              <a:buNone/>
              <a:defRPr/>
            </a:lvl1pPr>
          </a:lstStyle>
          <a:p>
            <a:pPr>
              <a:defRPr/>
            </a:pPr>
            <a:endParaRPr lang="en-US" altLang="zh-CN" dirty="0">
              <a:solidFill>
                <a:srgbClr val="000000"/>
              </a:solidFill>
            </a:endParaRPr>
          </a:p>
        </p:txBody>
      </p:sp>
      <p:sp>
        <p:nvSpPr>
          <p:cNvPr id="6" name="灯片编号占位符 5"/>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lang="en-US" altLang="zh-CN" smtClean="0">
                <a:solidFill>
                  <a:srgbClr val="000000"/>
                </a:solidFill>
              </a:rPr>
              <a:pPr>
                <a:buFontTx/>
                <a:buNone/>
              </a:pPr>
              <a:t>‹#›</a:t>
            </a:fld>
            <a:endParaRPr lang="zh-CN" altLang="en-US" dirty="0">
              <a:solidFill>
                <a:srgbClr val="000000"/>
              </a:solidFill>
            </a:endParaRPr>
          </a:p>
        </p:txBody>
      </p:sp>
      <p:sp>
        <p:nvSpPr>
          <p:cNvPr id="7" name="矩形 6"/>
          <p:cNvSpPr/>
          <p:nvPr/>
        </p:nvSpPr>
        <p:spPr>
          <a:xfrm>
            <a:off x="6019800" y="-17417"/>
            <a:ext cx="2978331" cy="511187"/>
          </a:xfrm>
          <a:prstGeom prst="rect">
            <a:avLst/>
          </a:prstGeom>
          <a:solidFill>
            <a:srgbClr val="A83240"/>
          </a:solidFill>
          <a:ln>
            <a:solidFill>
              <a:srgbClr val="A83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943564" y="76288"/>
            <a:ext cx="3727269" cy="565861"/>
          </a:xfrm>
          <a:prstGeom prst="rect">
            <a:avLst/>
          </a:prstGeom>
          <a:noFill/>
        </p:spPr>
        <p:txBody>
          <a:bodyPr wrap="square" rtlCol="0">
            <a:spAutoFit/>
          </a:bodyPr>
          <a:lstStyle/>
          <a:p>
            <a:pPr>
              <a:buNone/>
            </a:pPr>
            <a:r>
              <a:rPr lang="zh-CN" altLang="en-US" sz="2400" dirty="0" smtClean="0">
                <a:solidFill>
                  <a:schemeClr val="bg1"/>
                </a:solidFill>
                <a:latin typeface="华文楷体" panose="02010600040101010101" pitchFamily="2" charset="-122"/>
                <a:ea typeface="华文楷体" panose="02010600040101010101" pitchFamily="2" charset="-122"/>
                <a:cs typeface="ZWAdobeF" pitchFamily="2" charset="0"/>
              </a:rPr>
              <a:t>对外经济贸易大学</a:t>
            </a:r>
            <a:endParaRPr lang="zh-CN" altLang="en-US" sz="2400" dirty="0">
              <a:solidFill>
                <a:schemeClr val="bg1"/>
              </a:solidFill>
              <a:latin typeface="华文楷体" panose="02010600040101010101" pitchFamily="2" charset="-122"/>
              <a:ea typeface="华文楷体" panose="02010600040101010101" pitchFamily="2" charset="-122"/>
              <a:cs typeface="ZWAdobeF" pitchFamily="2" charset="0"/>
            </a:endParaRPr>
          </a:p>
        </p:txBody>
      </p:sp>
    </p:spTree>
    <p:extLst>
      <p:ext uri="{BB962C8B-B14F-4D97-AF65-F5344CB8AC3E}">
        <p14:creationId xmlns:p14="http://schemas.microsoft.com/office/powerpoint/2010/main" val="985875370"/>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3"/>
          </a:xfrm>
        </p:spPr>
        <p:txBody>
          <a:bodyPr/>
          <a:lstStyle>
            <a:lvl1pPr>
              <a:defRPr sz="2800">
                <a:latin typeface="黑体" panose="02010609060101010101" pitchFamily="49" charset="-122"/>
                <a:ea typeface="黑体" panose="02010609060101010101" pitchFamily="49" charset="-122"/>
              </a:defRPr>
            </a:lvl1pPr>
            <a:lvl2pPr>
              <a:defRPr sz="2400">
                <a:latin typeface="黑体" panose="02010609060101010101" pitchFamily="49" charset="-122"/>
                <a:ea typeface="黑体" panose="02010609060101010101" pitchFamily="49" charset="-122"/>
              </a:defRPr>
            </a:lvl2pPr>
            <a:lvl3pPr>
              <a:defRPr sz="2000">
                <a:latin typeface="黑体" panose="02010609060101010101" pitchFamily="49" charset="-122"/>
                <a:ea typeface="黑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48200" y="1600202"/>
            <a:ext cx="4038600" cy="4525963"/>
          </a:xfrm>
        </p:spPr>
        <p:txBody>
          <a:bodyPr/>
          <a:lstStyle>
            <a:lvl1pPr>
              <a:defRPr sz="2800">
                <a:latin typeface="黑体" panose="02010609060101010101" pitchFamily="49" charset="-122"/>
                <a:ea typeface="黑体" panose="02010609060101010101" pitchFamily="49" charset="-122"/>
              </a:defRPr>
            </a:lvl1pPr>
            <a:lvl2pPr>
              <a:defRPr sz="2400">
                <a:latin typeface="黑体" panose="02010609060101010101" pitchFamily="49" charset="-122"/>
                <a:ea typeface="黑体" panose="02010609060101010101" pitchFamily="49" charset="-122"/>
              </a:defRPr>
            </a:lvl2pPr>
            <a:lvl3pPr>
              <a:defRPr sz="2000">
                <a:latin typeface="黑体" panose="02010609060101010101" pitchFamily="49" charset="-122"/>
                <a:ea typeface="黑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lvl1pPr>
              <a:defRPr/>
            </a:lvl1pPr>
          </a:lstStyle>
          <a:p>
            <a:pPr>
              <a:defRPr/>
            </a:pPr>
            <a:fld id="{540B1F74-6003-405E-BBDF-A077AD9DFAF5}" type="datetime1">
              <a:rPr lang="zh-CN" altLang="en-US" smtClean="0">
                <a:solidFill>
                  <a:srgbClr val="000000"/>
                </a:solidFill>
              </a:rPr>
              <a:pPr>
                <a:defRPr/>
              </a:pPr>
              <a:t>2018/9/24</a:t>
            </a:fld>
            <a:endParaRPr lang="zh-CN" altLang="en-US">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en-US">
              <a:solidFill>
                <a:srgbClr val="000000"/>
              </a:solidFill>
            </a:endParaRPr>
          </a:p>
        </p:txBody>
      </p:sp>
      <p:sp>
        <p:nvSpPr>
          <p:cNvPr id="7" name="灯片编号占位符 6"/>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zh-CN" altLang="en-US" smtClean="0"/>
            </a:lvl1pPr>
          </a:lstStyle>
          <a:p>
            <a:pPr>
              <a:buFontTx/>
              <a:buNone/>
            </a:pPr>
            <a:fld id="{D8F76D13-C729-4B8F-B6CA-FD324BF34F27}" type="slidenum">
              <a:rPr lang="en-US" altLang="zh-CN" smtClean="0">
                <a:solidFill>
                  <a:srgbClr val="000000"/>
                </a:solidFill>
              </a:rPr>
              <a:pPr>
                <a:buFontTx/>
                <a:buNone/>
              </a:pPr>
              <a:t>‹#›</a:t>
            </a:fld>
            <a:endParaRPr lang="en-US" altLang="zh-CN">
              <a:solidFill>
                <a:srgbClr val="000000"/>
              </a:solidFill>
            </a:endParaRPr>
          </a:p>
        </p:txBody>
      </p:sp>
      <p:sp>
        <p:nvSpPr>
          <p:cNvPr id="10" name="矩形 9"/>
          <p:cNvSpPr/>
          <p:nvPr/>
        </p:nvSpPr>
        <p:spPr>
          <a:xfrm>
            <a:off x="6019800" y="-17417"/>
            <a:ext cx="2978331" cy="511187"/>
          </a:xfrm>
          <a:prstGeom prst="rect">
            <a:avLst/>
          </a:prstGeom>
          <a:solidFill>
            <a:srgbClr val="A83240"/>
          </a:solidFill>
          <a:ln>
            <a:solidFill>
              <a:srgbClr val="A83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943564" y="-12561"/>
            <a:ext cx="3727269" cy="565861"/>
          </a:xfrm>
          <a:prstGeom prst="rect">
            <a:avLst/>
          </a:prstGeom>
          <a:noFill/>
        </p:spPr>
        <p:txBody>
          <a:bodyPr wrap="square" rtlCol="0">
            <a:spAutoFit/>
          </a:bodyPr>
          <a:lstStyle/>
          <a:p>
            <a:pPr>
              <a:buNone/>
            </a:pPr>
            <a:r>
              <a:rPr lang="zh-CN" altLang="en-US" sz="2400" dirty="0" smtClean="0">
                <a:solidFill>
                  <a:schemeClr val="bg1"/>
                </a:solidFill>
                <a:latin typeface="华文楷体" panose="02010600040101010101" pitchFamily="2" charset="-122"/>
                <a:ea typeface="华文楷体" panose="02010600040101010101" pitchFamily="2" charset="-122"/>
                <a:cs typeface="ZWAdobeF" pitchFamily="2" charset="0"/>
              </a:rPr>
              <a:t>对外经济贸易大学</a:t>
            </a:r>
            <a:endParaRPr lang="zh-CN" altLang="en-US" sz="2400" dirty="0">
              <a:solidFill>
                <a:schemeClr val="bg1"/>
              </a:solidFill>
              <a:latin typeface="华文楷体" panose="02010600040101010101" pitchFamily="2" charset="-122"/>
              <a:ea typeface="华文楷体" panose="02010600040101010101" pitchFamily="2" charset="-122"/>
              <a:cs typeface="ZWAdobeF" pitchFamily="2" charset="0"/>
            </a:endParaRPr>
          </a:p>
        </p:txBody>
      </p:sp>
    </p:spTree>
    <p:extLst>
      <p:ext uri="{BB962C8B-B14F-4D97-AF65-F5344CB8AC3E}">
        <p14:creationId xmlns:p14="http://schemas.microsoft.com/office/powerpoint/2010/main" val="435498246"/>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F18E7B73-644F-4ABA-9B08-45D6A1502684}" type="datetime1">
              <a:rPr lang="zh-CN" altLang="en-US" smtClean="0">
                <a:solidFill>
                  <a:srgbClr val="000000"/>
                </a:solidFill>
              </a:rPr>
              <a:pPr>
                <a:defRPr/>
              </a:pPr>
              <a:t>2018/9/24</a:t>
            </a:fld>
            <a:endParaRPr lang="en-US" altLang="zh-CN" dirty="0">
              <a:solidFill>
                <a:srgbClr val="000000"/>
              </a:solidFill>
            </a:endParaRPr>
          </a:p>
        </p:txBody>
      </p:sp>
      <p:sp>
        <p:nvSpPr>
          <p:cNvPr id="8" name="页脚占位符 7"/>
          <p:cNvSpPr>
            <a:spLocks noGrp="1"/>
          </p:cNvSpPr>
          <p:nvPr>
            <p:ph type="ftr" sz="quarter" idx="11"/>
          </p:nvPr>
        </p:nvSpPr>
        <p:spPr/>
        <p:txBody>
          <a:bodyPr/>
          <a:lstStyle>
            <a:lvl1pPr>
              <a:defRPr/>
            </a:lvl1pPr>
          </a:lstStyle>
          <a:p>
            <a:pPr>
              <a:defRPr/>
            </a:pPr>
            <a:endParaRPr lang="en-US" altLang="zh-CN" dirty="0">
              <a:solidFill>
                <a:srgbClr val="000000"/>
              </a:solidFill>
            </a:endParaRPr>
          </a:p>
        </p:txBody>
      </p:sp>
      <p:sp>
        <p:nvSpPr>
          <p:cNvPr id="9" name="灯片编号占位符 8"/>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lang="en-US" altLang="zh-CN" smtClean="0">
                <a:solidFill>
                  <a:srgbClr val="000000"/>
                </a:solidFill>
              </a:rPr>
              <a:pPr>
                <a:buFontTx/>
                <a:buNone/>
              </a:pPr>
              <a:t>‹#›</a:t>
            </a:fld>
            <a:endParaRPr lang="zh-CN" altLang="en-US" dirty="0">
              <a:solidFill>
                <a:srgbClr val="000000"/>
              </a:solidFill>
            </a:endParaRPr>
          </a:p>
        </p:txBody>
      </p:sp>
      <p:sp>
        <p:nvSpPr>
          <p:cNvPr id="10" name="矩形 9"/>
          <p:cNvSpPr/>
          <p:nvPr/>
        </p:nvSpPr>
        <p:spPr>
          <a:xfrm>
            <a:off x="6019800" y="-17417"/>
            <a:ext cx="2978331" cy="511187"/>
          </a:xfrm>
          <a:prstGeom prst="rect">
            <a:avLst/>
          </a:prstGeom>
          <a:solidFill>
            <a:srgbClr val="A83240"/>
          </a:solidFill>
          <a:ln>
            <a:solidFill>
              <a:srgbClr val="A83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999081" y="-17417"/>
            <a:ext cx="3727269" cy="565861"/>
          </a:xfrm>
          <a:prstGeom prst="rect">
            <a:avLst/>
          </a:prstGeom>
          <a:noFill/>
        </p:spPr>
        <p:txBody>
          <a:bodyPr wrap="square" rtlCol="0">
            <a:spAutoFit/>
          </a:bodyPr>
          <a:lstStyle/>
          <a:p>
            <a:pPr>
              <a:buNone/>
            </a:pPr>
            <a:r>
              <a:rPr lang="zh-CN" altLang="en-US" sz="2400" dirty="0" smtClean="0">
                <a:solidFill>
                  <a:schemeClr val="bg1"/>
                </a:solidFill>
                <a:latin typeface="华文楷体" panose="02010600040101010101" pitchFamily="2" charset="-122"/>
                <a:ea typeface="华文楷体" panose="02010600040101010101" pitchFamily="2" charset="-122"/>
                <a:cs typeface="ZWAdobeF" pitchFamily="2" charset="0"/>
              </a:rPr>
              <a:t>对外经济贸易大学</a:t>
            </a:r>
            <a:endParaRPr lang="zh-CN" altLang="en-US" sz="2400" dirty="0">
              <a:solidFill>
                <a:schemeClr val="bg1"/>
              </a:solidFill>
              <a:latin typeface="华文楷体" panose="02010600040101010101" pitchFamily="2" charset="-122"/>
              <a:ea typeface="华文楷体" panose="02010600040101010101" pitchFamily="2" charset="-122"/>
              <a:cs typeface="ZWAdobeF" pitchFamily="2" charset="0"/>
            </a:endParaRPr>
          </a:p>
        </p:txBody>
      </p:sp>
    </p:spTree>
    <p:extLst>
      <p:ext uri="{BB962C8B-B14F-4D97-AF65-F5344CB8AC3E}">
        <p14:creationId xmlns:p14="http://schemas.microsoft.com/office/powerpoint/2010/main" val="1666929914"/>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13783A4D-8CC0-4218-BC96-A24A66EA9BD2}" type="datetime1">
              <a:rPr lang="zh-CN" altLang="en-US" smtClean="0">
                <a:solidFill>
                  <a:srgbClr val="000000"/>
                </a:solidFill>
              </a:rPr>
              <a:pPr>
                <a:defRPr/>
              </a:pPr>
              <a:t>2018/9/24</a:t>
            </a:fld>
            <a:endParaRPr lang="en-US" altLang="zh-CN" dirty="0">
              <a:solidFill>
                <a:srgbClr val="000000"/>
              </a:solidFill>
            </a:endParaRPr>
          </a:p>
        </p:txBody>
      </p:sp>
      <p:sp>
        <p:nvSpPr>
          <p:cNvPr id="4" name="页脚占位符 3"/>
          <p:cNvSpPr>
            <a:spLocks noGrp="1"/>
          </p:cNvSpPr>
          <p:nvPr>
            <p:ph type="ftr" sz="quarter" idx="11"/>
          </p:nvPr>
        </p:nvSpPr>
        <p:spPr/>
        <p:txBody>
          <a:bodyPr/>
          <a:lstStyle/>
          <a:p>
            <a:pPr>
              <a:defRPr/>
            </a:pPr>
            <a:endParaRPr lang="en-US" altLang="zh-CN" dirty="0">
              <a:solidFill>
                <a:srgbClr val="000000"/>
              </a:solidFill>
            </a:endParaRPr>
          </a:p>
        </p:txBody>
      </p:sp>
      <p:sp>
        <p:nvSpPr>
          <p:cNvPr id="5" name="灯片编号占位符 4"/>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lang="en-US" altLang="zh-CN" smtClean="0">
                <a:solidFill>
                  <a:srgbClr val="000000"/>
                </a:solidFill>
              </a:rPr>
              <a:pPr>
                <a:buFontTx/>
                <a:buNone/>
              </a:pPr>
              <a:t>‹#›</a:t>
            </a:fld>
            <a:endParaRPr lang="zh-CN" altLang="en-US" dirty="0">
              <a:solidFill>
                <a:srgbClr val="000000"/>
              </a:solidFill>
            </a:endParaRPr>
          </a:p>
        </p:txBody>
      </p:sp>
      <p:sp>
        <p:nvSpPr>
          <p:cNvPr id="6" name="矩形 5"/>
          <p:cNvSpPr/>
          <p:nvPr/>
        </p:nvSpPr>
        <p:spPr>
          <a:xfrm>
            <a:off x="6019800" y="-17417"/>
            <a:ext cx="2978331" cy="511187"/>
          </a:xfrm>
          <a:prstGeom prst="rect">
            <a:avLst/>
          </a:prstGeom>
          <a:solidFill>
            <a:srgbClr val="A83240"/>
          </a:solidFill>
          <a:ln>
            <a:solidFill>
              <a:srgbClr val="A83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989261" y="0"/>
            <a:ext cx="3727269" cy="565861"/>
          </a:xfrm>
          <a:prstGeom prst="rect">
            <a:avLst/>
          </a:prstGeom>
          <a:noFill/>
        </p:spPr>
        <p:txBody>
          <a:bodyPr wrap="square" rtlCol="0">
            <a:spAutoFit/>
          </a:bodyPr>
          <a:lstStyle/>
          <a:p>
            <a:pPr>
              <a:buNone/>
            </a:pPr>
            <a:r>
              <a:rPr lang="zh-CN" altLang="en-US" sz="2400" dirty="0" smtClean="0">
                <a:solidFill>
                  <a:schemeClr val="bg1"/>
                </a:solidFill>
                <a:latin typeface="华文楷体" panose="02010600040101010101" pitchFamily="2" charset="-122"/>
                <a:ea typeface="华文楷体" panose="02010600040101010101" pitchFamily="2" charset="-122"/>
                <a:cs typeface="ZWAdobeF" pitchFamily="2" charset="0"/>
              </a:rPr>
              <a:t>对外经济贸易大学</a:t>
            </a:r>
            <a:endParaRPr lang="zh-CN" altLang="en-US" sz="2400" dirty="0">
              <a:solidFill>
                <a:schemeClr val="bg1"/>
              </a:solidFill>
              <a:latin typeface="华文楷体" panose="02010600040101010101" pitchFamily="2" charset="-122"/>
              <a:ea typeface="华文楷体" panose="02010600040101010101" pitchFamily="2" charset="-122"/>
              <a:cs typeface="ZWAdobeF" pitchFamily="2" charset="0"/>
            </a:endParaRPr>
          </a:p>
        </p:txBody>
      </p:sp>
    </p:spTree>
    <p:extLst>
      <p:ext uri="{BB962C8B-B14F-4D97-AF65-F5344CB8AC3E}">
        <p14:creationId xmlns:p14="http://schemas.microsoft.com/office/powerpoint/2010/main" val="1112560194"/>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15E30672-E6D3-469A-91E5-3BE97731462B}" type="datetime1">
              <a:rPr lang="zh-CN" altLang="en-US" smtClean="0">
                <a:solidFill>
                  <a:srgbClr val="000000"/>
                </a:solidFill>
              </a:rPr>
              <a:pPr>
                <a:defRPr/>
              </a:pPr>
              <a:t>2018/9/24</a:t>
            </a:fld>
            <a:endParaRPr lang="en-US" altLang="zh-CN" dirty="0">
              <a:solidFill>
                <a:srgbClr val="000000"/>
              </a:solidFill>
            </a:endParaRPr>
          </a:p>
        </p:txBody>
      </p:sp>
      <p:sp>
        <p:nvSpPr>
          <p:cNvPr id="4" name="页脚占位符 3"/>
          <p:cNvSpPr>
            <a:spLocks noGrp="1"/>
          </p:cNvSpPr>
          <p:nvPr>
            <p:ph type="ftr" sz="quarter" idx="11"/>
          </p:nvPr>
        </p:nvSpPr>
        <p:spPr/>
        <p:txBody>
          <a:bodyPr/>
          <a:lstStyle>
            <a:lvl1pPr>
              <a:defRPr/>
            </a:lvl1pPr>
          </a:lstStyle>
          <a:p>
            <a:pPr>
              <a:defRPr/>
            </a:pPr>
            <a:endParaRPr lang="en-US" altLang="zh-CN" dirty="0">
              <a:solidFill>
                <a:srgbClr val="000000"/>
              </a:solidFill>
            </a:endParaRPr>
          </a:p>
        </p:txBody>
      </p:sp>
      <p:sp>
        <p:nvSpPr>
          <p:cNvPr id="5" name="灯片编号占位符 4"/>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lang="en-US" altLang="zh-CN" smtClean="0">
                <a:solidFill>
                  <a:srgbClr val="000000"/>
                </a:solidFill>
              </a:rPr>
              <a:pPr>
                <a:buFontTx/>
                <a:buNone/>
              </a:pPr>
              <a:t>‹#›</a:t>
            </a:fld>
            <a:endParaRPr lang="zh-CN" altLang="en-US" dirty="0">
              <a:solidFill>
                <a:srgbClr val="000000"/>
              </a:solidFill>
            </a:endParaRPr>
          </a:p>
        </p:txBody>
      </p:sp>
      <p:sp>
        <p:nvSpPr>
          <p:cNvPr id="6" name="矩形 5"/>
          <p:cNvSpPr/>
          <p:nvPr/>
        </p:nvSpPr>
        <p:spPr>
          <a:xfrm>
            <a:off x="6019800" y="-17417"/>
            <a:ext cx="2978331" cy="511187"/>
          </a:xfrm>
          <a:prstGeom prst="rect">
            <a:avLst/>
          </a:prstGeom>
          <a:solidFill>
            <a:srgbClr val="A83240"/>
          </a:solidFill>
          <a:ln>
            <a:solidFill>
              <a:srgbClr val="A83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867366" y="-8293"/>
            <a:ext cx="3727269" cy="565861"/>
          </a:xfrm>
          <a:prstGeom prst="rect">
            <a:avLst/>
          </a:prstGeom>
          <a:noFill/>
        </p:spPr>
        <p:txBody>
          <a:bodyPr wrap="square" rtlCol="0">
            <a:spAutoFit/>
          </a:bodyPr>
          <a:lstStyle/>
          <a:p>
            <a:pPr>
              <a:buNone/>
            </a:pPr>
            <a:r>
              <a:rPr lang="zh-CN" altLang="en-US" sz="2400" dirty="0" smtClean="0">
                <a:solidFill>
                  <a:schemeClr val="bg1"/>
                </a:solidFill>
                <a:latin typeface="华文楷体" panose="02010600040101010101" pitchFamily="2" charset="-122"/>
                <a:ea typeface="华文楷体" panose="02010600040101010101" pitchFamily="2" charset="-122"/>
                <a:cs typeface="ZWAdobeF" pitchFamily="2" charset="0"/>
              </a:rPr>
              <a:t>对外经济贸易大学</a:t>
            </a:r>
            <a:endParaRPr lang="zh-CN" altLang="en-US" sz="2400" dirty="0">
              <a:solidFill>
                <a:schemeClr val="bg1"/>
              </a:solidFill>
              <a:latin typeface="华文楷体" panose="02010600040101010101" pitchFamily="2" charset="-122"/>
              <a:ea typeface="华文楷体" panose="02010600040101010101" pitchFamily="2" charset="-122"/>
              <a:cs typeface="ZWAdobeF" pitchFamily="2" charset="0"/>
            </a:endParaRPr>
          </a:p>
        </p:txBody>
      </p:sp>
    </p:spTree>
    <p:extLst>
      <p:ext uri="{BB962C8B-B14F-4D97-AF65-F5344CB8AC3E}">
        <p14:creationId xmlns:p14="http://schemas.microsoft.com/office/powerpoint/2010/main" val="805006367"/>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676A6CC9-7E25-4CA4-8BD1-8E218075AACA}" type="datetime1">
              <a:rPr lang="zh-CN" altLang="en-US" smtClean="0">
                <a:solidFill>
                  <a:srgbClr val="000000"/>
                </a:solidFill>
              </a:rPr>
              <a:pPr/>
              <a:t>2018/9/24</a:t>
            </a:fld>
            <a:endParaRPr lang="en-US">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zh-CN" altLang="en-US">
              <a:solidFill>
                <a:srgbClr val="000000"/>
              </a:solidFill>
            </a:endParaRPr>
          </a:p>
        </p:txBody>
      </p:sp>
      <p:sp>
        <p:nvSpPr>
          <p:cNvPr id="4" name="灯片编号占位符 3"/>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zh-CN" altLang="en-US" smtClean="0"/>
            </a:lvl1pPr>
          </a:lstStyle>
          <a:p>
            <a:pPr>
              <a:buFontTx/>
              <a:buNone/>
            </a:pPr>
            <a:fld id="{E7128283-1589-4972-82BE-045635513151}" type="slidenum">
              <a:rPr lang="en-US" altLang="zh-CN" smtClean="0">
                <a:solidFill>
                  <a:srgbClr val="000000"/>
                </a:solidFill>
              </a:rPr>
              <a:pPr>
                <a:buFontTx/>
                <a:buNone/>
              </a:pPr>
              <a:t>‹#›</a:t>
            </a:fld>
            <a:endParaRPr lang="en-US">
              <a:solidFill>
                <a:srgbClr val="000000"/>
              </a:solidFill>
            </a:endParaRPr>
          </a:p>
        </p:txBody>
      </p:sp>
      <p:sp>
        <p:nvSpPr>
          <p:cNvPr id="5" name="矩形 4"/>
          <p:cNvSpPr/>
          <p:nvPr/>
        </p:nvSpPr>
        <p:spPr>
          <a:xfrm>
            <a:off x="6019800" y="-17417"/>
            <a:ext cx="2978331" cy="511187"/>
          </a:xfrm>
          <a:prstGeom prst="rect">
            <a:avLst/>
          </a:prstGeom>
          <a:solidFill>
            <a:srgbClr val="A83240"/>
          </a:solidFill>
          <a:ln>
            <a:solidFill>
              <a:srgbClr val="A83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943564" y="0"/>
            <a:ext cx="3727269" cy="565861"/>
          </a:xfrm>
          <a:prstGeom prst="rect">
            <a:avLst/>
          </a:prstGeom>
          <a:noFill/>
        </p:spPr>
        <p:txBody>
          <a:bodyPr wrap="square" rtlCol="0">
            <a:spAutoFit/>
          </a:bodyPr>
          <a:lstStyle/>
          <a:p>
            <a:pPr>
              <a:buNone/>
            </a:pPr>
            <a:r>
              <a:rPr lang="zh-CN" altLang="en-US" sz="2400" dirty="0" smtClean="0">
                <a:solidFill>
                  <a:schemeClr val="bg1"/>
                </a:solidFill>
                <a:latin typeface="华文楷体" panose="02010600040101010101" pitchFamily="2" charset="-122"/>
                <a:ea typeface="华文楷体" panose="02010600040101010101" pitchFamily="2" charset="-122"/>
                <a:cs typeface="ZWAdobeF" pitchFamily="2" charset="0"/>
              </a:rPr>
              <a:t>对外经济贸易大学</a:t>
            </a:r>
            <a:endParaRPr lang="zh-CN" altLang="en-US" sz="2400" dirty="0">
              <a:solidFill>
                <a:schemeClr val="bg1"/>
              </a:solidFill>
              <a:latin typeface="华文楷体" panose="02010600040101010101" pitchFamily="2" charset="-122"/>
              <a:ea typeface="华文楷体" panose="02010600040101010101" pitchFamily="2" charset="-122"/>
              <a:cs typeface="ZWAdobeF" pitchFamily="2" charset="0"/>
            </a:endParaRPr>
          </a:p>
        </p:txBody>
      </p:sp>
    </p:spTree>
    <p:extLst>
      <p:ext uri="{BB962C8B-B14F-4D97-AF65-F5344CB8AC3E}">
        <p14:creationId xmlns:p14="http://schemas.microsoft.com/office/powerpoint/2010/main" val="2617645397"/>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fld id="{E4625D28-3E65-45F8-B554-203226C392CA}" type="datetime1">
              <a:rPr lang="zh-CN" altLang="en-US" smtClean="0">
                <a:solidFill>
                  <a:srgbClr val="000000"/>
                </a:solidFill>
              </a:rPr>
              <a:pPr/>
              <a:t>2018/9/24</a:t>
            </a:fld>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D150E68F-F507-451A-9D67-67B52CEB2145}" type="slidenum">
              <a:rPr lang="en-US" altLang="zh-CN" smtClean="0">
                <a:solidFill>
                  <a:srgbClr val="000000"/>
                </a:solidFill>
              </a:rPr>
              <a:pPr>
                <a:buFontTx/>
                <a:buNone/>
              </a:pPr>
              <a:t>‹#›</a:t>
            </a:fld>
            <a:endParaRPr lang="en-US" altLang="zh-CN">
              <a:solidFill>
                <a:srgbClr val="000000"/>
              </a:solidFill>
            </a:endParaRPr>
          </a:p>
        </p:txBody>
      </p:sp>
      <p:sp>
        <p:nvSpPr>
          <p:cNvPr id="8" name="矩形 7"/>
          <p:cNvSpPr/>
          <p:nvPr/>
        </p:nvSpPr>
        <p:spPr>
          <a:xfrm>
            <a:off x="6019800" y="-17417"/>
            <a:ext cx="2978331" cy="511187"/>
          </a:xfrm>
          <a:prstGeom prst="rect">
            <a:avLst/>
          </a:prstGeom>
          <a:solidFill>
            <a:srgbClr val="A83240"/>
          </a:solidFill>
          <a:ln>
            <a:solidFill>
              <a:srgbClr val="A83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986737" y="0"/>
            <a:ext cx="3727269" cy="565861"/>
          </a:xfrm>
          <a:prstGeom prst="rect">
            <a:avLst/>
          </a:prstGeom>
          <a:noFill/>
        </p:spPr>
        <p:txBody>
          <a:bodyPr wrap="square" rtlCol="0">
            <a:spAutoFit/>
          </a:bodyPr>
          <a:lstStyle/>
          <a:p>
            <a:pPr>
              <a:buNone/>
            </a:pPr>
            <a:r>
              <a:rPr lang="zh-CN" altLang="en-US" sz="2400" dirty="0" smtClean="0">
                <a:solidFill>
                  <a:schemeClr val="bg1"/>
                </a:solidFill>
                <a:latin typeface="华文楷体" panose="02010600040101010101" pitchFamily="2" charset="-122"/>
                <a:ea typeface="华文楷体" panose="02010600040101010101" pitchFamily="2" charset="-122"/>
                <a:cs typeface="ZWAdobeF" pitchFamily="2" charset="0"/>
              </a:rPr>
              <a:t>对外经济贸易大学</a:t>
            </a:r>
            <a:endParaRPr lang="zh-CN" altLang="en-US" sz="2400" dirty="0">
              <a:solidFill>
                <a:schemeClr val="bg1"/>
              </a:solidFill>
              <a:latin typeface="华文楷体" panose="02010600040101010101" pitchFamily="2" charset="-122"/>
              <a:ea typeface="华文楷体" panose="02010600040101010101" pitchFamily="2" charset="-122"/>
              <a:cs typeface="ZWAdobeF" pitchFamily="2" charset="0"/>
            </a:endParaRPr>
          </a:p>
        </p:txBody>
      </p:sp>
    </p:spTree>
    <p:extLst>
      <p:ext uri="{BB962C8B-B14F-4D97-AF65-F5344CB8AC3E}">
        <p14:creationId xmlns:p14="http://schemas.microsoft.com/office/powerpoint/2010/main" val="38348854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038257A-26AF-47F3-9D37-2EA0C17C4AB0}" type="slidenum">
              <a:rPr lang="zh-CN" altLang="en-US"/>
              <a:pPr>
                <a:defRPr/>
              </a:pPr>
              <a:t>‹#›</a:t>
            </a:fld>
            <a:endParaRPr lang="en-US" altLang="zh-CN"/>
          </a:p>
        </p:txBody>
      </p:sp>
    </p:spTree>
    <p:extLst>
      <p:ext uri="{BB962C8B-B14F-4D97-AF65-F5344CB8AC3E}">
        <p14:creationId xmlns:p14="http://schemas.microsoft.com/office/powerpoint/2010/main" val="163265081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pPr>
              <a:defRPr/>
            </a:pPr>
            <a:fld id="{64A5B3B6-0CE9-41AF-8C08-C00F12DE3106}" type="datetime1">
              <a:rPr lang="zh-CN" altLang="en-US" smtClean="0">
                <a:solidFill>
                  <a:srgbClr val="000000"/>
                </a:solidFill>
              </a:rPr>
              <a:pPr>
                <a:defRPr/>
              </a:pPr>
              <a:t>2018/9/24</a:t>
            </a:fld>
            <a:endParaRPr lang="en-US" altLang="zh-CN" dirty="0">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en-US" altLang="zh-CN" dirty="0">
              <a:solidFill>
                <a:srgbClr val="000000"/>
              </a:solidFill>
            </a:endParaRPr>
          </a:p>
        </p:txBody>
      </p:sp>
      <p:sp>
        <p:nvSpPr>
          <p:cNvPr id="7" name="灯片编号占位符 6"/>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lang="en-US" altLang="zh-CN" smtClean="0">
                <a:solidFill>
                  <a:srgbClr val="000000"/>
                </a:solidFill>
              </a:rPr>
              <a:pPr>
                <a:buFontTx/>
                <a:buNone/>
              </a:pPr>
              <a:t>‹#›</a:t>
            </a:fld>
            <a:endParaRPr lang="zh-CN" altLang="en-US" dirty="0">
              <a:solidFill>
                <a:srgbClr val="000000"/>
              </a:solidFill>
            </a:endParaRPr>
          </a:p>
        </p:txBody>
      </p:sp>
      <p:sp>
        <p:nvSpPr>
          <p:cNvPr id="8" name="矩形 7"/>
          <p:cNvSpPr/>
          <p:nvPr/>
        </p:nvSpPr>
        <p:spPr>
          <a:xfrm>
            <a:off x="6019800" y="-17417"/>
            <a:ext cx="2978331" cy="511187"/>
          </a:xfrm>
          <a:prstGeom prst="rect">
            <a:avLst/>
          </a:prstGeom>
          <a:solidFill>
            <a:srgbClr val="A83240"/>
          </a:solidFill>
          <a:ln>
            <a:solidFill>
              <a:srgbClr val="A83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994982" y="10401"/>
            <a:ext cx="3727269" cy="565861"/>
          </a:xfrm>
          <a:prstGeom prst="rect">
            <a:avLst/>
          </a:prstGeom>
          <a:noFill/>
        </p:spPr>
        <p:txBody>
          <a:bodyPr wrap="square" rtlCol="0">
            <a:spAutoFit/>
          </a:bodyPr>
          <a:lstStyle/>
          <a:p>
            <a:pPr>
              <a:buNone/>
            </a:pPr>
            <a:r>
              <a:rPr lang="zh-CN" altLang="en-US" sz="2400" dirty="0" smtClean="0">
                <a:solidFill>
                  <a:schemeClr val="bg1"/>
                </a:solidFill>
                <a:latin typeface="华文楷体" panose="02010600040101010101" pitchFamily="2" charset="-122"/>
                <a:ea typeface="华文楷体" panose="02010600040101010101" pitchFamily="2" charset="-122"/>
                <a:cs typeface="ZWAdobeF" pitchFamily="2" charset="0"/>
              </a:rPr>
              <a:t>对外经济贸易大学</a:t>
            </a:r>
            <a:endParaRPr lang="zh-CN" altLang="en-US" sz="2400" dirty="0">
              <a:solidFill>
                <a:schemeClr val="bg1"/>
              </a:solidFill>
              <a:latin typeface="华文楷体" panose="02010600040101010101" pitchFamily="2" charset="-122"/>
              <a:ea typeface="华文楷体" panose="02010600040101010101" pitchFamily="2" charset="-122"/>
              <a:cs typeface="ZWAdobeF" pitchFamily="2" charset="0"/>
            </a:endParaRPr>
          </a:p>
        </p:txBody>
      </p:sp>
    </p:spTree>
    <p:extLst>
      <p:ext uri="{BB962C8B-B14F-4D97-AF65-F5344CB8AC3E}">
        <p14:creationId xmlns:p14="http://schemas.microsoft.com/office/powerpoint/2010/main" val="958814626"/>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B24348A-96B1-4517-BB67-3B1581B8E309}" type="datetime1">
              <a:rPr lang="zh-CN" altLang="en-US" smtClean="0">
                <a:solidFill>
                  <a:srgbClr val="000000"/>
                </a:solidFill>
              </a:rPr>
              <a:pPr>
                <a:defRPr/>
              </a:pPr>
              <a:t>2018/9/24</a:t>
            </a:fld>
            <a:endParaRPr lang="en-US" altLang="zh-CN" dirty="0">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dirty="0">
              <a:solidFill>
                <a:srgbClr val="000000"/>
              </a:solidFill>
            </a:endParaRPr>
          </a:p>
        </p:txBody>
      </p:sp>
      <p:sp>
        <p:nvSpPr>
          <p:cNvPr id="6" name="灯片编号占位符 5"/>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lang="en-US" altLang="zh-CN" smtClean="0">
                <a:solidFill>
                  <a:srgbClr val="000000"/>
                </a:solidFill>
              </a:rPr>
              <a:pPr>
                <a:buFontTx/>
                <a:buNone/>
              </a:pPr>
              <a:t>‹#›</a:t>
            </a:fld>
            <a:endParaRPr lang="zh-CN" altLang="en-US" dirty="0">
              <a:solidFill>
                <a:srgbClr val="000000"/>
              </a:solidFill>
            </a:endParaRPr>
          </a:p>
        </p:txBody>
      </p:sp>
      <p:sp>
        <p:nvSpPr>
          <p:cNvPr id="7" name="矩形 6"/>
          <p:cNvSpPr/>
          <p:nvPr/>
        </p:nvSpPr>
        <p:spPr>
          <a:xfrm>
            <a:off x="6019800" y="-17417"/>
            <a:ext cx="2978331" cy="511187"/>
          </a:xfrm>
          <a:prstGeom prst="rect">
            <a:avLst/>
          </a:prstGeom>
          <a:solidFill>
            <a:srgbClr val="A83240"/>
          </a:solidFill>
          <a:ln>
            <a:solidFill>
              <a:srgbClr val="A83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019800" y="-8738"/>
            <a:ext cx="3727269" cy="565861"/>
          </a:xfrm>
          <a:prstGeom prst="rect">
            <a:avLst/>
          </a:prstGeom>
          <a:noFill/>
        </p:spPr>
        <p:txBody>
          <a:bodyPr wrap="square" rtlCol="0">
            <a:spAutoFit/>
          </a:bodyPr>
          <a:lstStyle/>
          <a:p>
            <a:pPr>
              <a:buNone/>
            </a:pPr>
            <a:r>
              <a:rPr lang="zh-CN" altLang="en-US" sz="2400" dirty="0" smtClean="0">
                <a:solidFill>
                  <a:schemeClr val="bg1"/>
                </a:solidFill>
                <a:latin typeface="华文楷体" panose="02010600040101010101" pitchFamily="2" charset="-122"/>
                <a:ea typeface="华文楷体" panose="02010600040101010101" pitchFamily="2" charset="-122"/>
                <a:cs typeface="ZWAdobeF" pitchFamily="2" charset="0"/>
              </a:rPr>
              <a:t>对外经济贸易大学</a:t>
            </a:r>
            <a:endParaRPr lang="zh-CN" altLang="en-US" sz="2400" dirty="0">
              <a:solidFill>
                <a:schemeClr val="bg1"/>
              </a:solidFill>
              <a:latin typeface="华文楷体" panose="02010600040101010101" pitchFamily="2" charset="-122"/>
              <a:ea typeface="华文楷体" panose="02010600040101010101" pitchFamily="2" charset="-122"/>
              <a:cs typeface="ZWAdobeF" pitchFamily="2" charset="0"/>
            </a:endParaRPr>
          </a:p>
        </p:txBody>
      </p:sp>
    </p:spTree>
    <p:extLst>
      <p:ext uri="{BB962C8B-B14F-4D97-AF65-F5344CB8AC3E}">
        <p14:creationId xmlns:p14="http://schemas.microsoft.com/office/powerpoint/2010/main" val="3988229266"/>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2124629-BB37-4738-868A-694567712E05}" type="datetime1">
              <a:rPr lang="zh-CN" altLang="en-US" smtClean="0">
                <a:solidFill>
                  <a:srgbClr val="000000"/>
                </a:solidFill>
              </a:rPr>
              <a:pPr>
                <a:defRPr/>
              </a:pPr>
              <a:t>2018/9/24</a:t>
            </a:fld>
            <a:endParaRPr lang="en-US" altLang="zh-CN" dirty="0">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dirty="0">
              <a:solidFill>
                <a:srgbClr val="000000"/>
              </a:solidFill>
            </a:endParaRPr>
          </a:p>
        </p:txBody>
      </p:sp>
      <p:sp>
        <p:nvSpPr>
          <p:cNvPr id="6" name="灯片编号占位符 5"/>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lang="en-US" altLang="zh-CN" smtClean="0">
                <a:solidFill>
                  <a:srgbClr val="000000"/>
                </a:solidFill>
              </a:rPr>
              <a:pPr>
                <a:buFontTx/>
                <a:buNone/>
              </a:pPr>
              <a:t>‹#›</a:t>
            </a:fld>
            <a:endParaRPr lang="zh-CN" altLang="en-US" dirty="0">
              <a:solidFill>
                <a:srgbClr val="000000"/>
              </a:solidFill>
            </a:endParaRPr>
          </a:p>
        </p:txBody>
      </p:sp>
      <p:sp>
        <p:nvSpPr>
          <p:cNvPr id="7" name="矩形 6"/>
          <p:cNvSpPr/>
          <p:nvPr/>
        </p:nvSpPr>
        <p:spPr>
          <a:xfrm>
            <a:off x="6019800" y="-17417"/>
            <a:ext cx="2978331" cy="511187"/>
          </a:xfrm>
          <a:prstGeom prst="rect">
            <a:avLst/>
          </a:prstGeom>
          <a:solidFill>
            <a:srgbClr val="A83240"/>
          </a:solidFill>
          <a:ln>
            <a:solidFill>
              <a:srgbClr val="A83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019800" y="46970"/>
            <a:ext cx="3727269" cy="565861"/>
          </a:xfrm>
          <a:prstGeom prst="rect">
            <a:avLst/>
          </a:prstGeom>
          <a:noFill/>
        </p:spPr>
        <p:txBody>
          <a:bodyPr wrap="square" rtlCol="0">
            <a:spAutoFit/>
          </a:bodyPr>
          <a:lstStyle/>
          <a:p>
            <a:pPr>
              <a:buNone/>
            </a:pPr>
            <a:r>
              <a:rPr lang="zh-CN" altLang="en-US" sz="2400" dirty="0" smtClean="0">
                <a:solidFill>
                  <a:schemeClr val="bg1"/>
                </a:solidFill>
                <a:latin typeface="华文楷体" panose="02010600040101010101" pitchFamily="2" charset="-122"/>
                <a:ea typeface="华文楷体" panose="02010600040101010101" pitchFamily="2" charset="-122"/>
                <a:cs typeface="ZWAdobeF" pitchFamily="2" charset="0"/>
              </a:rPr>
              <a:t>对外经济贸易大学</a:t>
            </a:r>
            <a:endParaRPr lang="zh-CN" altLang="en-US" sz="2400" dirty="0">
              <a:solidFill>
                <a:schemeClr val="bg1"/>
              </a:solidFill>
              <a:latin typeface="华文楷体" panose="02010600040101010101" pitchFamily="2" charset="-122"/>
              <a:ea typeface="华文楷体" panose="02010600040101010101" pitchFamily="2" charset="-122"/>
              <a:cs typeface="ZWAdobeF" pitchFamily="2" charset="0"/>
            </a:endParaRPr>
          </a:p>
        </p:txBody>
      </p:sp>
    </p:spTree>
    <p:extLst>
      <p:ext uri="{BB962C8B-B14F-4D97-AF65-F5344CB8AC3E}">
        <p14:creationId xmlns:p14="http://schemas.microsoft.com/office/powerpoint/2010/main" val="3104667733"/>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lgn="l" fontAlgn="base">
              <a:lnSpc>
                <a:spcPct val="140000"/>
              </a:lnSpc>
              <a:spcBef>
                <a:spcPct val="20000"/>
              </a:spcBef>
              <a:defRPr/>
            </a:pPr>
            <a:fld id="{D867D3BC-E722-4E8E-8D82-B9550D6C128A}" type="datetime1">
              <a:rPr lang="zh-CN" altLang="en-US" b="1" smtClean="0">
                <a:solidFill>
                  <a:srgbClr val="000000"/>
                </a:solidFill>
                <a:ea typeface="楷体_GB2312" pitchFamily="49" charset="-122"/>
              </a:rPr>
              <a:pPr algn="l" fontAlgn="base">
                <a:lnSpc>
                  <a:spcPct val="140000"/>
                </a:lnSpc>
                <a:spcBef>
                  <a:spcPct val="20000"/>
                </a:spcBef>
                <a:defRPr/>
              </a:pPr>
              <a:t>2018/9/24</a:t>
            </a:fld>
            <a:endParaRPr lang="en-US" altLang="zh-CN" b="1" dirty="0">
              <a:solidFill>
                <a:srgbClr val="000000"/>
              </a:solidFill>
              <a:ea typeface="楷体_GB2312" pitchFamily="49" charset="-122"/>
            </a:endParaRPr>
          </a:p>
        </p:txBody>
      </p:sp>
      <p:sp>
        <p:nvSpPr>
          <p:cNvPr id="7" name="Rectangle 5"/>
          <p:cNvSpPr>
            <a:spLocks noGrp="1" noChangeArrowheads="1"/>
          </p:cNvSpPr>
          <p:nvPr>
            <p:ph type="ftr" sz="quarter" idx="11"/>
          </p:nvPr>
        </p:nvSpPr>
        <p:spPr>
          <a:ln/>
        </p:spPr>
        <p:txBody>
          <a:bodyPr/>
          <a:lstStyle>
            <a:lvl1pPr>
              <a:defRPr/>
            </a:lvl1pPr>
          </a:lstStyle>
          <a:p>
            <a:pPr fontAlgn="base">
              <a:lnSpc>
                <a:spcPct val="140000"/>
              </a:lnSpc>
              <a:spcBef>
                <a:spcPct val="20000"/>
              </a:spcBef>
              <a:defRPr/>
            </a:pPr>
            <a:endParaRPr lang="en-US" altLang="zh-CN" b="1" dirty="0">
              <a:solidFill>
                <a:srgbClr val="000000"/>
              </a:solidFill>
              <a:ea typeface="楷体_GB2312" pitchFamily="49" charset="-122"/>
            </a:endParaRPr>
          </a:p>
        </p:txBody>
      </p:sp>
      <p:sp>
        <p:nvSpPr>
          <p:cNvPr id="8" name="Rectangle 6"/>
          <p:cNvSpPr>
            <a:spLocks noGrp="1" noChangeArrowheads="1"/>
          </p:cNvSpPr>
          <p:nvPr>
            <p:ph type="sldNum" sz="quarter" idx="12"/>
          </p:nvPr>
        </p:nvSpPr>
        <p:spPr>
          <a:ln/>
        </p:spPr>
        <p:txBody>
          <a:bodyPr/>
          <a:lstStyle>
            <a:lvl1pPr>
              <a:defRPr/>
            </a:lvl1pPr>
          </a:lstStyle>
          <a:p>
            <a:pPr fontAlgn="base">
              <a:lnSpc>
                <a:spcPct val="140000"/>
              </a:lnSpc>
              <a:spcBef>
                <a:spcPct val="20000"/>
              </a:spcBef>
              <a:defRPr/>
            </a:pPr>
            <a:fld id="{62BE8675-7E1E-4F0D-99E8-4CEF8F868FF2}" type="slidenum">
              <a:rPr lang="en-US" altLang="zh-CN" b="1" smtClean="0">
                <a:solidFill>
                  <a:srgbClr val="000000"/>
                </a:solidFill>
              </a:rPr>
              <a:pPr fontAlgn="base">
                <a:lnSpc>
                  <a:spcPct val="140000"/>
                </a:lnSpc>
                <a:spcBef>
                  <a:spcPct val="20000"/>
                </a:spcBef>
                <a:defRPr/>
              </a:pPr>
              <a:t>‹#›</a:t>
            </a:fld>
            <a:endParaRPr lang="en-US" altLang="zh-CN" b="1" dirty="0">
              <a:solidFill>
                <a:srgbClr val="000000"/>
              </a:solidFill>
            </a:endParaRPr>
          </a:p>
        </p:txBody>
      </p:sp>
    </p:spTree>
    <p:extLst>
      <p:ext uri="{BB962C8B-B14F-4D97-AF65-F5344CB8AC3E}">
        <p14:creationId xmlns:p14="http://schemas.microsoft.com/office/powerpoint/2010/main" val="2775000914"/>
      </p:ext>
    </p:extLst>
  </p:cSld>
  <p:clrMapOvr>
    <a:masterClrMapping/>
  </p:clrMapOvr>
  <p:hf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lgn="l" fontAlgn="base">
              <a:lnSpc>
                <a:spcPct val="140000"/>
              </a:lnSpc>
              <a:spcBef>
                <a:spcPct val="20000"/>
              </a:spcBef>
              <a:defRPr/>
            </a:pPr>
            <a:fld id="{D867D3BC-E722-4E8E-8D82-B9550D6C128A}" type="datetime1">
              <a:rPr lang="zh-CN" altLang="en-US" b="1" smtClean="0">
                <a:solidFill>
                  <a:srgbClr val="000000"/>
                </a:solidFill>
                <a:ea typeface="楷体_GB2312" pitchFamily="49" charset="-122"/>
              </a:rPr>
              <a:pPr algn="l" fontAlgn="base">
                <a:lnSpc>
                  <a:spcPct val="140000"/>
                </a:lnSpc>
                <a:spcBef>
                  <a:spcPct val="20000"/>
                </a:spcBef>
                <a:defRPr/>
              </a:pPr>
              <a:t>2018/9/24</a:t>
            </a:fld>
            <a:endParaRPr lang="en-US" altLang="zh-CN" b="1" dirty="0">
              <a:solidFill>
                <a:srgbClr val="000000"/>
              </a:solidFill>
              <a:ea typeface="楷体_GB2312" pitchFamily="49" charset="-122"/>
            </a:endParaRPr>
          </a:p>
        </p:txBody>
      </p:sp>
      <p:sp>
        <p:nvSpPr>
          <p:cNvPr id="6" name="Rectangle 5"/>
          <p:cNvSpPr>
            <a:spLocks noGrp="1" noChangeArrowheads="1"/>
          </p:cNvSpPr>
          <p:nvPr>
            <p:ph type="ftr" sz="quarter" idx="11"/>
          </p:nvPr>
        </p:nvSpPr>
        <p:spPr>
          <a:ln/>
        </p:spPr>
        <p:txBody>
          <a:bodyPr/>
          <a:lstStyle>
            <a:lvl1pPr>
              <a:defRPr/>
            </a:lvl1pPr>
          </a:lstStyle>
          <a:p>
            <a:pPr fontAlgn="base">
              <a:lnSpc>
                <a:spcPct val="140000"/>
              </a:lnSpc>
              <a:spcBef>
                <a:spcPct val="20000"/>
              </a:spcBef>
              <a:defRPr/>
            </a:pPr>
            <a:endParaRPr lang="en-US" altLang="zh-CN" b="1" dirty="0">
              <a:solidFill>
                <a:srgbClr val="000000"/>
              </a:solidFill>
              <a:ea typeface="楷体_GB2312" pitchFamily="49" charset="-122"/>
            </a:endParaRPr>
          </a:p>
        </p:txBody>
      </p:sp>
      <p:sp>
        <p:nvSpPr>
          <p:cNvPr id="7" name="Rectangle 6"/>
          <p:cNvSpPr>
            <a:spLocks noGrp="1" noChangeArrowheads="1"/>
          </p:cNvSpPr>
          <p:nvPr>
            <p:ph type="sldNum" sz="quarter" idx="12"/>
          </p:nvPr>
        </p:nvSpPr>
        <p:spPr>
          <a:ln/>
        </p:spPr>
        <p:txBody>
          <a:bodyPr/>
          <a:lstStyle>
            <a:lvl1pPr>
              <a:defRPr/>
            </a:lvl1pPr>
          </a:lstStyle>
          <a:p>
            <a:pPr fontAlgn="base">
              <a:lnSpc>
                <a:spcPct val="140000"/>
              </a:lnSpc>
              <a:spcBef>
                <a:spcPct val="20000"/>
              </a:spcBef>
              <a:defRPr/>
            </a:pPr>
            <a:fld id="{62BE8675-7E1E-4F0D-99E8-4CEF8F868FF2}" type="slidenum">
              <a:rPr lang="en-US" altLang="zh-CN" b="1" smtClean="0">
                <a:solidFill>
                  <a:srgbClr val="000000"/>
                </a:solidFill>
              </a:rPr>
              <a:pPr fontAlgn="base">
                <a:lnSpc>
                  <a:spcPct val="140000"/>
                </a:lnSpc>
                <a:spcBef>
                  <a:spcPct val="20000"/>
                </a:spcBef>
                <a:defRPr/>
              </a:pPr>
              <a:t>‹#›</a:t>
            </a:fld>
            <a:endParaRPr lang="en-US" altLang="zh-CN" b="1" dirty="0">
              <a:solidFill>
                <a:srgbClr val="000000"/>
              </a:solidFill>
            </a:endParaRPr>
          </a:p>
        </p:txBody>
      </p:sp>
    </p:spTree>
    <p:extLst>
      <p:ext uri="{BB962C8B-B14F-4D97-AF65-F5344CB8AC3E}">
        <p14:creationId xmlns:p14="http://schemas.microsoft.com/office/powerpoint/2010/main" val="876996248"/>
      </p:ext>
    </p:extLst>
  </p:cSld>
  <p:clrMapOvr>
    <a:masterClrMapping/>
  </p:clrMapOvr>
  <p:hf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lgn="l" fontAlgn="base">
              <a:lnSpc>
                <a:spcPct val="140000"/>
              </a:lnSpc>
              <a:spcBef>
                <a:spcPct val="20000"/>
              </a:spcBef>
              <a:defRPr/>
            </a:pPr>
            <a:fld id="{D867D3BC-E722-4E8E-8D82-B9550D6C128A}" type="datetime1">
              <a:rPr lang="zh-CN" altLang="en-US" b="1" smtClean="0">
                <a:solidFill>
                  <a:srgbClr val="000000"/>
                </a:solidFill>
                <a:ea typeface="楷体_GB2312" pitchFamily="49" charset="-122"/>
              </a:rPr>
              <a:pPr algn="l" fontAlgn="base">
                <a:lnSpc>
                  <a:spcPct val="140000"/>
                </a:lnSpc>
                <a:spcBef>
                  <a:spcPct val="20000"/>
                </a:spcBef>
                <a:defRPr/>
              </a:pPr>
              <a:t>2018/9/24</a:t>
            </a:fld>
            <a:endParaRPr lang="en-US" altLang="zh-CN" b="1" dirty="0">
              <a:solidFill>
                <a:srgbClr val="000000"/>
              </a:solidFill>
              <a:ea typeface="楷体_GB2312" pitchFamily="49" charset="-122"/>
            </a:endParaRPr>
          </a:p>
        </p:txBody>
      </p:sp>
      <p:sp>
        <p:nvSpPr>
          <p:cNvPr id="8" name="Rectangle 5"/>
          <p:cNvSpPr>
            <a:spLocks noGrp="1" noChangeArrowheads="1"/>
          </p:cNvSpPr>
          <p:nvPr>
            <p:ph type="ftr" sz="quarter" idx="11"/>
          </p:nvPr>
        </p:nvSpPr>
        <p:spPr>
          <a:ln/>
        </p:spPr>
        <p:txBody>
          <a:bodyPr/>
          <a:lstStyle>
            <a:lvl1pPr>
              <a:defRPr/>
            </a:lvl1pPr>
          </a:lstStyle>
          <a:p>
            <a:pPr fontAlgn="base">
              <a:lnSpc>
                <a:spcPct val="140000"/>
              </a:lnSpc>
              <a:spcBef>
                <a:spcPct val="20000"/>
              </a:spcBef>
              <a:defRPr/>
            </a:pPr>
            <a:endParaRPr lang="en-US" altLang="zh-CN" b="1" dirty="0">
              <a:solidFill>
                <a:srgbClr val="000000"/>
              </a:solidFill>
              <a:ea typeface="楷体_GB2312" pitchFamily="49" charset="-122"/>
            </a:endParaRPr>
          </a:p>
        </p:txBody>
      </p:sp>
      <p:sp>
        <p:nvSpPr>
          <p:cNvPr id="9" name="Rectangle 6"/>
          <p:cNvSpPr>
            <a:spLocks noGrp="1" noChangeArrowheads="1"/>
          </p:cNvSpPr>
          <p:nvPr>
            <p:ph type="sldNum" sz="quarter" idx="12"/>
          </p:nvPr>
        </p:nvSpPr>
        <p:spPr>
          <a:ln/>
        </p:spPr>
        <p:txBody>
          <a:bodyPr/>
          <a:lstStyle>
            <a:lvl1pPr>
              <a:defRPr/>
            </a:lvl1pPr>
          </a:lstStyle>
          <a:p>
            <a:pPr fontAlgn="base">
              <a:lnSpc>
                <a:spcPct val="140000"/>
              </a:lnSpc>
              <a:spcBef>
                <a:spcPct val="20000"/>
              </a:spcBef>
              <a:defRPr/>
            </a:pPr>
            <a:fld id="{62BE8675-7E1E-4F0D-99E8-4CEF8F868FF2}" type="slidenum">
              <a:rPr lang="en-US" altLang="zh-CN" b="1" smtClean="0">
                <a:solidFill>
                  <a:srgbClr val="000000"/>
                </a:solidFill>
              </a:rPr>
              <a:pPr fontAlgn="base">
                <a:lnSpc>
                  <a:spcPct val="140000"/>
                </a:lnSpc>
                <a:spcBef>
                  <a:spcPct val="20000"/>
                </a:spcBef>
                <a:defRPr/>
              </a:pPr>
              <a:t>‹#›</a:t>
            </a:fld>
            <a:endParaRPr lang="en-US" altLang="zh-CN" b="1" dirty="0">
              <a:solidFill>
                <a:srgbClr val="000000"/>
              </a:solidFill>
            </a:endParaRPr>
          </a:p>
        </p:txBody>
      </p:sp>
    </p:spTree>
    <p:extLst>
      <p:ext uri="{BB962C8B-B14F-4D97-AF65-F5344CB8AC3E}">
        <p14:creationId xmlns:p14="http://schemas.microsoft.com/office/powerpoint/2010/main" val="3843223125"/>
      </p:ext>
    </p:extLst>
  </p:cSld>
  <p:clrMapOvr>
    <a:masterClrMapping/>
  </p:clrMapOvr>
  <p:hf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lgn="l" fontAlgn="base">
              <a:lnSpc>
                <a:spcPct val="140000"/>
              </a:lnSpc>
              <a:spcBef>
                <a:spcPct val="20000"/>
              </a:spcBef>
              <a:defRPr/>
            </a:pPr>
            <a:fld id="{D867D3BC-E722-4E8E-8D82-B9550D6C128A}" type="datetime1">
              <a:rPr lang="zh-CN" altLang="en-US" b="1" smtClean="0">
                <a:solidFill>
                  <a:srgbClr val="000000"/>
                </a:solidFill>
                <a:ea typeface="楷体_GB2312" pitchFamily="49" charset="-122"/>
              </a:rPr>
              <a:pPr algn="l" fontAlgn="base">
                <a:lnSpc>
                  <a:spcPct val="140000"/>
                </a:lnSpc>
                <a:spcBef>
                  <a:spcPct val="20000"/>
                </a:spcBef>
                <a:defRPr/>
              </a:pPr>
              <a:t>2018/9/24</a:t>
            </a:fld>
            <a:endParaRPr lang="en-US" altLang="zh-CN" b="1" dirty="0">
              <a:solidFill>
                <a:srgbClr val="000000"/>
              </a:solidFill>
              <a:ea typeface="楷体_GB2312" pitchFamily="49" charset="-122"/>
            </a:endParaRPr>
          </a:p>
        </p:txBody>
      </p:sp>
      <p:sp>
        <p:nvSpPr>
          <p:cNvPr id="4" name="Rectangle 5"/>
          <p:cNvSpPr>
            <a:spLocks noGrp="1" noChangeArrowheads="1"/>
          </p:cNvSpPr>
          <p:nvPr>
            <p:ph type="ftr" sz="quarter" idx="11"/>
          </p:nvPr>
        </p:nvSpPr>
        <p:spPr>
          <a:ln/>
        </p:spPr>
        <p:txBody>
          <a:bodyPr/>
          <a:lstStyle>
            <a:lvl1pPr>
              <a:defRPr/>
            </a:lvl1pPr>
          </a:lstStyle>
          <a:p>
            <a:pPr fontAlgn="base">
              <a:lnSpc>
                <a:spcPct val="140000"/>
              </a:lnSpc>
              <a:spcBef>
                <a:spcPct val="20000"/>
              </a:spcBef>
              <a:defRPr/>
            </a:pPr>
            <a:endParaRPr lang="en-US" altLang="zh-CN" b="1" dirty="0">
              <a:solidFill>
                <a:srgbClr val="000000"/>
              </a:solidFill>
              <a:ea typeface="楷体_GB2312" pitchFamily="49" charset="-122"/>
            </a:endParaRPr>
          </a:p>
        </p:txBody>
      </p:sp>
      <p:sp>
        <p:nvSpPr>
          <p:cNvPr id="5" name="Rectangle 6"/>
          <p:cNvSpPr>
            <a:spLocks noGrp="1" noChangeArrowheads="1"/>
          </p:cNvSpPr>
          <p:nvPr>
            <p:ph type="sldNum" sz="quarter" idx="12"/>
          </p:nvPr>
        </p:nvSpPr>
        <p:spPr>
          <a:ln/>
        </p:spPr>
        <p:txBody>
          <a:bodyPr/>
          <a:lstStyle>
            <a:lvl1pPr>
              <a:defRPr/>
            </a:lvl1pPr>
          </a:lstStyle>
          <a:p>
            <a:pPr fontAlgn="base">
              <a:lnSpc>
                <a:spcPct val="140000"/>
              </a:lnSpc>
              <a:spcBef>
                <a:spcPct val="20000"/>
              </a:spcBef>
              <a:defRPr/>
            </a:pPr>
            <a:fld id="{62BE8675-7E1E-4F0D-99E8-4CEF8F868FF2}" type="slidenum">
              <a:rPr lang="en-US" altLang="zh-CN" b="1" smtClean="0">
                <a:solidFill>
                  <a:srgbClr val="000000"/>
                </a:solidFill>
              </a:rPr>
              <a:pPr fontAlgn="base">
                <a:lnSpc>
                  <a:spcPct val="140000"/>
                </a:lnSpc>
                <a:spcBef>
                  <a:spcPct val="20000"/>
                </a:spcBef>
                <a:defRPr/>
              </a:pPr>
              <a:t>‹#›</a:t>
            </a:fld>
            <a:endParaRPr lang="en-US" altLang="zh-CN" b="1" dirty="0">
              <a:solidFill>
                <a:srgbClr val="000000"/>
              </a:solidFill>
            </a:endParaRPr>
          </a:p>
        </p:txBody>
      </p:sp>
    </p:spTree>
    <p:extLst>
      <p:ext uri="{BB962C8B-B14F-4D97-AF65-F5344CB8AC3E}">
        <p14:creationId xmlns:p14="http://schemas.microsoft.com/office/powerpoint/2010/main" val="3125557041"/>
      </p:ext>
    </p:extLst>
  </p:cSld>
  <p:clrMapOvr>
    <a:masterClrMapping/>
  </p:clrMapOvr>
  <p:hf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lgn="l" fontAlgn="base">
              <a:lnSpc>
                <a:spcPct val="140000"/>
              </a:lnSpc>
              <a:spcBef>
                <a:spcPct val="20000"/>
              </a:spcBef>
              <a:defRPr/>
            </a:pPr>
            <a:fld id="{D867D3BC-E722-4E8E-8D82-B9550D6C128A}" type="datetime1">
              <a:rPr lang="zh-CN" altLang="en-US" b="1" smtClean="0">
                <a:solidFill>
                  <a:srgbClr val="000000"/>
                </a:solidFill>
                <a:ea typeface="楷体_GB2312" pitchFamily="49" charset="-122"/>
              </a:rPr>
              <a:pPr algn="l" fontAlgn="base">
                <a:lnSpc>
                  <a:spcPct val="140000"/>
                </a:lnSpc>
                <a:spcBef>
                  <a:spcPct val="20000"/>
                </a:spcBef>
                <a:defRPr/>
              </a:pPr>
              <a:t>2018/9/24</a:t>
            </a:fld>
            <a:endParaRPr lang="en-US" altLang="zh-CN" b="1" dirty="0">
              <a:solidFill>
                <a:srgbClr val="000000"/>
              </a:solidFill>
              <a:ea typeface="楷体_GB2312" pitchFamily="49" charset="-122"/>
            </a:endParaRPr>
          </a:p>
        </p:txBody>
      </p:sp>
      <p:sp>
        <p:nvSpPr>
          <p:cNvPr id="4" name="页脚占位符 3"/>
          <p:cNvSpPr>
            <a:spLocks noGrp="1"/>
          </p:cNvSpPr>
          <p:nvPr>
            <p:ph type="ftr" sz="quarter" idx="11"/>
          </p:nvPr>
        </p:nvSpPr>
        <p:spPr/>
        <p:txBody>
          <a:bodyPr/>
          <a:lstStyle/>
          <a:p>
            <a:pPr fontAlgn="base">
              <a:lnSpc>
                <a:spcPct val="140000"/>
              </a:lnSpc>
              <a:spcBef>
                <a:spcPct val="20000"/>
              </a:spcBef>
              <a:defRPr/>
            </a:pPr>
            <a:endParaRPr lang="en-US" altLang="zh-CN" b="1" dirty="0">
              <a:solidFill>
                <a:srgbClr val="000000"/>
              </a:solidFill>
              <a:ea typeface="楷体_GB2312" pitchFamily="49" charset="-122"/>
            </a:endParaRPr>
          </a:p>
        </p:txBody>
      </p:sp>
      <p:sp>
        <p:nvSpPr>
          <p:cNvPr id="5" name="灯片编号占位符 4"/>
          <p:cNvSpPr>
            <a:spLocks noGrp="1"/>
          </p:cNvSpPr>
          <p:nvPr>
            <p:ph type="sldNum" sz="quarter" idx="12"/>
          </p:nvPr>
        </p:nvSpPr>
        <p:spPr/>
        <p:txBody>
          <a:bodyPr/>
          <a:lstStyle/>
          <a:p>
            <a:pPr fontAlgn="base">
              <a:lnSpc>
                <a:spcPct val="140000"/>
              </a:lnSpc>
              <a:spcBef>
                <a:spcPct val="20000"/>
              </a:spcBef>
              <a:defRPr/>
            </a:pPr>
            <a:fld id="{62BE8675-7E1E-4F0D-99E8-4CEF8F868FF2}" type="slidenum">
              <a:rPr lang="en-US" altLang="zh-CN" b="1" smtClean="0">
                <a:solidFill>
                  <a:srgbClr val="000000"/>
                </a:solidFill>
              </a:rPr>
              <a:pPr fontAlgn="base">
                <a:lnSpc>
                  <a:spcPct val="140000"/>
                </a:lnSpc>
                <a:spcBef>
                  <a:spcPct val="20000"/>
                </a:spcBef>
                <a:defRPr/>
              </a:pPr>
              <a:t>‹#›</a:t>
            </a:fld>
            <a:endParaRPr lang="en-US" altLang="zh-CN" b="1" dirty="0">
              <a:solidFill>
                <a:srgbClr val="000000"/>
              </a:solidFill>
            </a:endParaRPr>
          </a:p>
        </p:txBody>
      </p:sp>
    </p:spTree>
    <p:extLst>
      <p:ext uri="{BB962C8B-B14F-4D97-AF65-F5344CB8AC3E}">
        <p14:creationId xmlns:p14="http://schemas.microsoft.com/office/powerpoint/2010/main" val="3737026116"/>
      </p:ext>
    </p:extLst>
  </p:cSld>
  <p:clrMapOvr>
    <a:masterClrMapping/>
  </p:clrMapOvr>
  <p:timing>
    <p:tnLst>
      <p:par>
        <p:cTn id="1" dur="indefinite" restart="never" nodeType="tmRoot"/>
      </p:par>
    </p:tnLst>
  </p:timing>
  <p:hf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r>
              <a:rPr lang="zh-CN" altLang="en-US" noProof="0" smtClean="0"/>
              <a:t>单击图标添加表格</a:t>
            </a:r>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lgn="l" fontAlgn="base">
              <a:lnSpc>
                <a:spcPct val="140000"/>
              </a:lnSpc>
              <a:spcBef>
                <a:spcPct val="20000"/>
              </a:spcBef>
              <a:defRPr/>
            </a:pPr>
            <a:fld id="{D867D3BC-E722-4E8E-8D82-B9550D6C128A}" type="datetime1">
              <a:rPr lang="zh-CN" altLang="en-US" b="1" smtClean="0">
                <a:solidFill>
                  <a:srgbClr val="000000"/>
                </a:solidFill>
                <a:ea typeface="楷体_GB2312" pitchFamily="49" charset="-122"/>
              </a:rPr>
              <a:pPr algn="l" fontAlgn="base">
                <a:lnSpc>
                  <a:spcPct val="140000"/>
                </a:lnSpc>
                <a:spcBef>
                  <a:spcPct val="20000"/>
                </a:spcBef>
                <a:defRPr/>
              </a:pPr>
              <a:t>2018/9/24</a:t>
            </a:fld>
            <a:endParaRPr lang="en-US" altLang="zh-CN" b="1" dirty="0">
              <a:solidFill>
                <a:srgbClr val="000000"/>
              </a:solidFill>
              <a:ea typeface="楷体_GB2312" pitchFamily="49" charset="-122"/>
            </a:endParaRPr>
          </a:p>
        </p:txBody>
      </p:sp>
      <p:sp>
        <p:nvSpPr>
          <p:cNvPr id="5" name="Rectangle 5"/>
          <p:cNvSpPr>
            <a:spLocks noGrp="1" noChangeArrowheads="1"/>
          </p:cNvSpPr>
          <p:nvPr>
            <p:ph type="ftr" sz="quarter" idx="11"/>
          </p:nvPr>
        </p:nvSpPr>
        <p:spPr>
          <a:ln/>
        </p:spPr>
        <p:txBody>
          <a:bodyPr/>
          <a:lstStyle>
            <a:lvl1pPr>
              <a:defRPr/>
            </a:lvl1pPr>
          </a:lstStyle>
          <a:p>
            <a:pPr fontAlgn="base">
              <a:lnSpc>
                <a:spcPct val="140000"/>
              </a:lnSpc>
              <a:spcBef>
                <a:spcPct val="20000"/>
              </a:spcBef>
              <a:defRPr/>
            </a:pPr>
            <a:endParaRPr lang="en-US" altLang="zh-CN" b="1" dirty="0">
              <a:solidFill>
                <a:srgbClr val="000000"/>
              </a:solidFill>
              <a:ea typeface="楷体_GB2312" pitchFamily="49" charset="-122"/>
            </a:endParaRPr>
          </a:p>
        </p:txBody>
      </p:sp>
      <p:sp>
        <p:nvSpPr>
          <p:cNvPr id="6" name="Rectangle 6"/>
          <p:cNvSpPr>
            <a:spLocks noGrp="1" noChangeArrowheads="1"/>
          </p:cNvSpPr>
          <p:nvPr>
            <p:ph type="sldNum" sz="quarter" idx="12"/>
          </p:nvPr>
        </p:nvSpPr>
        <p:spPr>
          <a:ln/>
        </p:spPr>
        <p:txBody>
          <a:bodyPr/>
          <a:lstStyle>
            <a:lvl1pPr>
              <a:defRPr/>
            </a:lvl1pPr>
          </a:lstStyle>
          <a:p>
            <a:pPr fontAlgn="base">
              <a:lnSpc>
                <a:spcPct val="140000"/>
              </a:lnSpc>
              <a:spcBef>
                <a:spcPct val="20000"/>
              </a:spcBef>
              <a:defRPr/>
            </a:pPr>
            <a:fld id="{62BE8675-7E1E-4F0D-99E8-4CEF8F868FF2}" type="slidenum">
              <a:rPr lang="en-US" altLang="zh-CN" b="1" smtClean="0">
                <a:solidFill>
                  <a:srgbClr val="000000"/>
                </a:solidFill>
              </a:rPr>
              <a:pPr fontAlgn="base">
                <a:lnSpc>
                  <a:spcPct val="140000"/>
                </a:lnSpc>
                <a:spcBef>
                  <a:spcPct val="20000"/>
                </a:spcBef>
                <a:defRPr/>
              </a:pPr>
              <a:t>‹#›</a:t>
            </a:fld>
            <a:endParaRPr lang="en-US" altLang="zh-CN" b="1" dirty="0">
              <a:solidFill>
                <a:srgbClr val="000000"/>
              </a:solidFill>
            </a:endParaRPr>
          </a:p>
        </p:txBody>
      </p:sp>
    </p:spTree>
    <p:extLst>
      <p:ext uri="{BB962C8B-B14F-4D97-AF65-F5344CB8AC3E}">
        <p14:creationId xmlns:p14="http://schemas.microsoft.com/office/powerpoint/2010/main" val="1448152424"/>
      </p:ext>
    </p:extLst>
  </p:cSld>
  <p:clrMapOvr>
    <a:masterClrMapping/>
  </p:clrMapOvr>
  <p:hf hdr="0" ftr="0" dt="0"/>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lgn="l" fontAlgn="base">
              <a:lnSpc>
                <a:spcPct val="140000"/>
              </a:lnSpc>
              <a:spcBef>
                <a:spcPct val="20000"/>
              </a:spcBef>
              <a:defRPr/>
            </a:pPr>
            <a:fld id="{D867D3BC-E722-4E8E-8D82-B9550D6C128A}" type="datetime1">
              <a:rPr lang="zh-CN" altLang="en-US" b="1" smtClean="0">
                <a:solidFill>
                  <a:srgbClr val="000000"/>
                </a:solidFill>
                <a:ea typeface="楷体_GB2312" pitchFamily="49" charset="-122"/>
              </a:rPr>
              <a:pPr algn="l" fontAlgn="base">
                <a:lnSpc>
                  <a:spcPct val="140000"/>
                </a:lnSpc>
                <a:spcBef>
                  <a:spcPct val="20000"/>
                </a:spcBef>
                <a:defRPr/>
              </a:pPr>
              <a:t>2018/9/24</a:t>
            </a:fld>
            <a:endParaRPr lang="en-US" altLang="zh-CN" b="1" dirty="0">
              <a:solidFill>
                <a:srgbClr val="000000"/>
              </a:solidFill>
              <a:ea typeface="楷体_GB2312" pitchFamily="49" charset="-122"/>
            </a:endParaRPr>
          </a:p>
        </p:txBody>
      </p:sp>
      <p:sp>
        <p:nvSpPr>
          <p:cNvPr id="4" name="页脚占位符 3"/>
          <p:cNvSpPr>
            <a:spLocks noGrp="1"/>
          </p:cNvSpPr>
          <p:nvPr>
            <p:ph type="ftr" sz="quarter" idx="11"/>
          </p:nvPr>
        </p:nvSpPr>
        <p:spPr/>
        <p:txBody>
          <a:bodyPr/>
          <a:lstStyle/>
          <a:p>
            <a:pPr fontAlgn="base">
              <a:lnSpc>
                <a:spcPct val="140000"/>
              </a:lnSpc>
              <a:spcBef>
                <a:spcPct val="20000"/>
              </a:spcBef>
              <a:defRPr/>
            </a:pPr>
            <a:endParaRPr lang="en-US" altLang="zh-CN" b="1" dirty="0">
              <a:solidFill>
                <a:srgbClr val="000000"/>
              </a:solidFill>
              <a:ea typeface="楷体_GB2312" pitchFamily="49" charset="-122"/>
            </a:endParaRPr>
          </a:p>
        </p:txBody>
      </p:sp>
      <p:sp>
        <p:nvSpPr>
          <p:cNvPr id="5" name="灯片编号占位符 4"/>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fontAlgn="base">
              <a:lnSpc>
                <a:spcPct val="140000"/>
              </a:lnSpc>
              <a:spcBef>
                <a:spcPct val="20000"/>
              </a:spcBef>
              <a:defRPr/>
            </a:pPr>
            <a:fld id="{62BE8675-7E1E-4F0D-99E8-4CEF8F868FF2}" type="slidenum">
              <a:rPr lang="en-US" altLang="zh-CN" b="1" smtClean="0">
                <a:solidFill>
                  <a:srgbClr val="000000"/>
                </a:solidFill>
              </a:rPr>
              <a:pPr fontAlgn="base">
                <a:lnSpc>
                  <a:spcPct val="140000"/>
                </a:lnSpc>
                <a:spcBef>
                  <a:spcPct val="20000"/>
                </a:spcBef>
                <a:defRPr/>
              </a:pPr>
              <a:t>‹#›</a:t>
            </a:fld>
            <a:endParaRPr lang="en-US" altLang="zh-CN" b="1" dirty="0">
              <a:solidFill>
                <a:srgbClr val="000000"/>
              </a:solidFill>
            </a:endParaRPr>
          </a:p>
        </p:txBody>
      </p:sp>
    </p:spTree>
    <p:extLst>
      <p:ext uri="{BB962C8B-B14F-4D97-AF65-F5344CB8AC3E}">
        <p14:creationId xmlns:p14="http://schemas.microsoft.com/office/powerpoint/2010/main" val="4211313216"/>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theme" Target="../theme/theme2.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slideLayout" Target="../slideLayouts/slideLayout37.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3.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18" Type="http://schemas.openxmlformats.org/officeDocument/2006/relationships/slideLayout" Target="../slideLayouts/slideLayout67.xml"/><Relationship Id="rId3" Type="http://schemas.openxmlformats.org/officeDocument/2006/relationships/slideLayout" Target="../slideLayouts/slideLayout52.xml"/><Relationship Id="rId21" Type="http://schemas.openxmlformats.org/officeDocument/2006/relationships/image" Target="../media/image1.jpeg"/><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slideLayout" Target="../slideLayouts/slideLayout66.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20" Type="http://schemas.openxmlformats.org/officeDocument/2006/relationships/theme" Target="../theme/theme4.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10" Type="http://schemas.openxmlformats.org/officeDocument/2006/relationships/slideLayout" Target="../slideLayouts/slideLayout59.xml"/><Relationship Id="rId19" Type="http://schemas.openxmlformats.org/officeDocument/2006/relationships/slideLayout" Target="../slideLayouts/slideLayout68.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theme" Target="../theme/theme5.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slideLayout" Target="../slideLayouts/slideLayout98.xml"/><Relationship Id="rId3" Type="http://schemas.openxmlformats.org/officeDocument/2006/relationships/slideLayout" Target="../slideLayouts/slideLayout83.xml"/><Relationship Id="rId21" Type="http://schemas.openxmlformats.org/officeDocument/2006/relationships/image" Target="../media/image1.jpeg"/><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theme" Target="../theme/theme6.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theme" Target="../theme/theme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slideLayout" Target="../slideLayouts/slideLayout111.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fontAlgn="base">
              <a:defRPr sz="1400" smtClean="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fontAlgn="base">
              <a:defRPr sz="1400" smtClean="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fontAlgn="base">
              <a:defRPr sz="1400" smtClean="0"/>
            </a:lvl1pPr>
          </a:lstStyle>
          <a:p>
            <a:pPr>
              <a:defRPr/>
            </a:pPr>
            <a:fld id="{48B53EB7-ED33-42CA-8027-3CFA0554400C}"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25" r:id="rId17"/>
  </p:sldLayoutIdLst>
  <p:timing>
    <p:tnLst>
      <p:par>
        <p:cTn id="1" dur="indefinite" restart="never" nodeType="tmRoot"/>
      </p:par>
    </p:tnLst>
  </p:timing>
  <p:hf hdr="0" ftr="0" dt="0"/>
  <p:txStyles>
    <p:titleStyle>
      <a:lvl1pPr algn="ctr" rtl="0" eaLnBrk="0" fontAlgn="base" hangingPunct="0">
        <a:spcBef>
          <a:spcPct val="0"/>
        </a:spcBef>
        <a:spcAft>
          <a:spcPct val="0"/>
        </a:spcAft>
        <a:defRPr sz="2800" b="1">
          <a:solidFill>
            <a:srgbClr val="000099"/>
          </a:solidFill>
          <a:latin typeface="+mj-lt"/>
          <a:ea typeface="+mj-ea"/>
          <a:cs typeface="+mj-cs"/>
        </a:defRPr>
      </a:lvl1pPr>
      <a:lvl2pPr algn="ctr" rtl="0" eaLnBrk="0" fontAlgn="base" hangingPunct="0">
        <a:spcBef>
          <a:spcPct val="0"/>
        </a:spcBef>
        <a:spcAft>
          <a:spcPct val="0"/>
        </a:spcAft>
        <a:defRPr sz="2800" b="1">
          <a:solidFill>
            <a:srgbClr val="000099"/>
          </a:solidFill>
          <a:latin typeface="Arial" charset="0"/>
          <a:ea typeface="宋体" pitchFamily="2" charset="-122"/>
        </a:defRPr>
      </a:lvl2pPr>
      <a:lvl3pPr algn="ctr" rtl="0" eaLnBrk="0" fontAlgn="base" hangingPunct="0">
        <a:spcBef>
          <a:spcPct val="0"/>
        </a:spcBef>
        <a:spcAft>
          <a:spcPct val="0"/>
        </a:spcAft>
        <a:defRPr sz="2800" b="1">
          <a:solidFill>
            <a:srgbClr val="000099"/>
          </a:solidFill>
          <a:latin typeface="Arial" charset="0"/>
          <a:ea typeface="宋体" pitchFamily="2" charset="-122"/>
        </a:defRPr>
      </a:lvl3pPr>
      <a:lvl4pPr algn="ctr" rtl="0" eaLnBrk="0" fontAlgn="base" hangingPunct="0">
        <a:spcBef>
          <a:spcPct val="0"/>
        </a:spcBef>
        <a:spcAft>
          <a:spcPct val="0"/>
        </a:spcAft>
        <a:defRPr sz="2800" b="1">
          <a:solidFill>
            <a:srgbClr val="000099"/>
          </a:solidFill>
          <a:latin typeface="Arial" charset="0"/>
          <a:ea typeface="宋体" pitchFamily="2" charset="-122"/>
        </a:defRPr>
      </a:lvl4pPr>
      <a:lvl5pPr algn="ctr" rtl="0" eaLnBrk="0" fontAlgn="base" hangingPunct="0">
        <a:spcBef>
          <a:spcPct val="0"/>
        </a:spcBef>
        <a:spcAft>
          <a:spcPct val="0"/>
        </a:spcAft>
        <a:defRPr sz="2800" b="1">
          <a:solidFill>
            <a:srgbClr val="000099"/>
          </a:solidFill>
          <a:latin typeface="Arial" charset="0"/>
          <a:ea typeface="宋体" pitchFamily="2" charset="-122"/>
        </a:defRPr>
      </a:lvl5pPr>
      <a:lvl6pPr marL="457200" algn="ctr" rtl="0" fontAlgn="base">
        <a:spcBef>
          <a:spcPct val="0"/>
        </a:spcBef>
        <a:spcAft>
          <a:spcPct val="0"/>
        </a:spcAft>
        <a:defRPr sz="2800" b="1">
          <a:solidFill>
            <a:srgbClr val="000099"/>
          </a:solidFill>
          <a:latin typeface="Arial" charset="0"/>
          <a:ea typeface="宋体" pitchFamily="2" charset="-122"/>
        </a:defRPr>
      </a:lvl6pPr>
      <a:lvl7pPr marL="914400" algn="ctr" rtl="0" fontAlgn="base">
        <a:spcBef>
          <a:spcPct val="0"/>
        </a:spcBef>
        <a:spcAft>
          <a:spcPct val="0"/>
        </a:spcAft>
        <a:defRPr sz="2800" b="1">
          <a:solidFill>
            <a:srgbClr val="000099"/>
          </a:solidFill>
          <a:latin typeface="Arial" charset="0"/>
          <a:ea typeface="宋体" pitchFamily="2" charset="-122"/>
        </a:defRPr>
      </a:lvl7pPr>
      <a:lvl8pPr marL="1371600" algn="ctr" rtl="0" fontAlgn="base">
        <a:spcBef>
          <a:spcPct val="0"/>
        </a:spcBef>
        <a:spcAft>
          <a:spcPct val="0"/>
        </a:spcAft>
        <a:defRPr sz="2800" b="1">
          <a:solidFill>
            <a:srgbClr val="000099"/>
          </a:solidFill>
          <a:latin typeface="Arial" charset="0"/>
          <a:ea typeface="宋体" pitchFamily="2" charset="-122"/>
        </a:defRPr>
      </a:lvl8pPr>
      <a:lvl9pPr marL="1828800" algn="ctr" rtl="0" fontAlgn="base">
        <a:spcBef>
          <a:spcPct val="0"/>
        </a:spcBef>
        <a:spcAft>
          <a:spcPct val="0"/>
        </a:spcAft>
        <a:defRPr sz="2800" b="1">
          <a:solidFill>
            <a:srgbClr val="000099"/>
          </a:solidFill>
          <a:latin typeface="Arial" charset="0"/>
          <a:ea typeface="宋体" pitchFamily="2" charset="-122"/>
        </a:defRPr>
      </a:lvl9pPr>
    </p:titleStyle>
    <p:bodyStyle>
      <a:lvl1pPr marL="342900" indent="-342900" algn="l" rtl="0" eaLnBrk="0" fontAlgn="base" hangingPunct="0">
        <a:lnSpc>
          <a:spcPct val="120000"/>
        </a:lnSpc>
        <a:spcBef>
          <a:spcPct val="50000"/>
        </a:spcBef>
        <a:spcAft>
          <a:spcPct val="0"/>
        </a:spcAft>
        <a:buClr>
          <a:srgbClr val="000066"/>
        </a:buClr>
        <a:buSzPct val="70000"/>
        <a:buFont typeface="Wingdings" pitchFamily="2" charset="2"/>
        <a:buChar char="l"/>
        <a:defRPr sz="2400">
          <a:solidFill>
            <a:schemeClr val="tx1"/>
          </a:solidFill>
          <a:latin typeface="+mn-lt"/>
          <a:ea typeface="+mn-ea"/>
          <a:cs typeface="+mn-cs"/>
        </a:defRPr>
      </a:lvl1pPr>
      <a:lvl2pPr marL="742950" indent="-285750" algn="l" rtl="0" eaLnBrk="0" fontAlgn="base" hangingPunct="0">
        <a:lnSpc>
          <a:spcPct val="120000"/>
        </a:lnSpc>
        <a:spcBef>
          <a:spcPct val="50000"/>
        </a:spcBef>
        <a:spcAft>
          <a:spcPct val="0"/>
        </a:spcAft>
        <a:buClr>
          <a:schemeClr val="hlink"/>
        </a:buClr>
        <a:buSzPct val="60000"/>
        <a:buFont typeface="Wingdings" pitchFamily="2" charset="2"/>
        <a:buChar char="l"/>
        <a:defRPr sz="2400">
          <a:solidFill>
            <a:schemeClr val="tx1"/>
          </a:solidFill>
          <a:latin typeface="+mn-lt"/>
          <a:ea typeface="+mn-ea"/>
        </a:defRPr>
      </a:lvl2pPr>
      <a:lvl3pPr marL="1143000" indent="-228600" algn="l" rtl="0" eaLnBrk="0" fontAlgn="base" hangingPunct="0">
        <a:lnSpc>
          <a:spcPct val="120000"/>
        </a:lnSpc>
        <a:spcBef>
          <a:spcPct val="50000"/>
        </a:spcBef>
        <a:spcAft>
          <a:spcPct val="0"/>
        </a:spcAft>
        <a:buClr>
          <a:srgbClr val="CC9900"/>
        </a:buClr>
        <a:buSzPct val="50000"/>
        <a:buFont typeface="Wingdings" pitchFamily="2" charset="2"/>
        <a:buChar char="l"/>
        <a:defRPr sz="2400">
          <a:solidFill>
            <a:schemeClr val="tx1"/>
          </a:solidFill>
          <a:latin typeface="+mn-lt"/>
          <a:ea typeface="+mn-ea"/>
        </a:defRPr>
      </a:lvl3pPr>
      <a:lvl4pPr marL="1600200" indent="-228600" algn="l" rtl="0" eaLnBrk="0" fontAlgn="base" hangingPunct="0">
        <a:lnSpc>
          <a:spcPct val="120000"/>
        </a:lnSpc>
        <a:spcBef>
          <a:spcPct val="50000"/>
        </a:spcBef>
        <a:spcAft>
          <a:spcPct val="0"/>
        </a:spcAft>
        <a:buChar char="–"/>
        <a:defRPr sz="2400">
          <a:solidFill>
            <a:schemeClr val="tx1"/>
          </a:solidFill>
          <a:latin typeface="+mn-lt"/>
          <a:ea typeface="+mn-ea"/>
        </a:defRPr>
      </a:lvl4pPr>
      <a:lvl5pPr marL="2057400" indent="-228600" algn="l" rtl="0" eaLnBrk="0" fontAlgn="base" hangingPunct="0">
        <a:lnSpc>
          <a:spcPct val="120000"/>
        </a:lnSpc>
        <a:spcBef>
          <a:spcPct val="50000"/>
        </a:spcBef>
        <a:spcAft>
          <a:spcPct val="0"/>
        </a:spcAft>
        <a:buChar char="»"/>
        <a:defRPr sz="2400">
          <a:solidFill>
            <a:schemeClr val="tx1"/>
          </a:solidFill>
          <a:latin typeface="+mn-lt"/>
          <a:ea typeface="+mn-ea"/>
        </a:defRPr>
      </a:lvl5pPr>
      <a:lvl6pPr marL="2514600" indent="-228600" algn="l" rtl="0" fontAlgn="base">
        <a:lnSpc>
          <a:spcPct val="120000"/>
        </a:lnSpc>
        <a:spcBef>
          <a:spcPct val="50000"/>
        </a:spcBef>
        <a:spcAft>
          <a:spcPct val="0"/>
        </a:spcAft>
        <a:buChar char="»"/>
        <a:defRPr sz="2400">
          <a:solidFill>
            <a:schemeClr val="tx1"/>
          </a:solidFill>
          <a:latin typeface="+mn-lt"/>
          <a:ea typeface="+mn-ea"/>
        </a:defRPr>
      </a:lvl6pPr>
      <a:lvl7pPr marL="2971800" indent="-228600" algn="l" rtl="0" fontAlgn="base">
        <a:lnSpc>
          <a:spcPct val="120000"/>
        </a:lnSpc>
        <a:spcBef>
          <a:spcPct val="50000"/>
        </a:spcBef>
        <a:spcAft>
          <a:spcPct val="0"/>
        </a:spcAft>
        <a:buChar char="»"/>
        <a:defRPr sz="2400">
          <a:solidFill>
            <a:schemeClr val="tx1"/>
          </a:solidFill>
          <a:latin typeface="+mn-lt"/>
          <a:ea typeface="+mn-ea"/>
        </a:defRPr>
      </a:lvl7pPr>
      <a:lvl8pPr marL="3429000" indent="-228600" algn="l" rtl="0" fontAlgn="base">
        <a:lnSpc>
          <a:spcPct val="120000"/>
        </a:lnSpc>
        <a:spcBef>
          <a:spcPct val="50000"/>
        </a:spcBef>
        <a:spcAft>
          <a:spcPct val="0"/>
        </a:spcAft>
        <a:buChar char="»"/>
        <a:defRPr sz="2400">
          <a:solidFill>
            <a:schemeClr val="tx1"/>
          </a:solidFill>
          <a:latin typeface="+mn-lt"/>
          <a:ea typeface="+mn-ea"/>
        </a:defRPr>
      </a:lvl8pPr>
      <a:lvl9pPr marL="3886200" indent="-228600" algn="l" rtl="0" fontAlgn="base">
        <a:lnSpc>
          <a:spcPct val="120000"/>
        </a:lnSpc>
        <a:spcBef>
          <a:spcPct val="50000"/>
        </a:spcBef>
        <a:spcAft>
          <a:spcPct val="0"/>
        </a:spcAft>
        <a:buChar char="»"/>
        <a:defRPr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457200" y="1600202"/>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buNone/>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ea"/>
                <a:ea typeface="+mn-ea"/>
              </a:defRPr>
            </a:lvl1pPr>
          </a:lstStyle>
          <a:p>
            <a:pPr>
              <a:defRPr/>
            </a:pPr>
            <a:fld id="{48B53EB7-ED33-42CA-8027-3CFA0554400C}" type="slidenum">
              <a:rPr lang="zh-CN" altLang="en-US" smtClean="0"/>
              <a:pPr>
                <a:defRPr/>
              </a:pPr>
              <a:t>‹#›</a:t>
            </a:fld>
            <a:endParaRPr lang="en-US" altLang="zh-CN"/>
          </a:p>
        </p:txBody>
      </p:sp>
      <p:pic>
        <p:nvPicPr>
          <p:cNvPr id="7" name="Picture 5" descr="082"/>
          <p:cNvPicPr>
            <a:picLocks noChangeAspect="1" noChangeArrowheads="1"/>
          </p:cNvPicPr>
          <p:nvPr/>
        </p:nvPicPr>
        <p:blipFill>
          <a:blip r:embed="rId22">
            <a:extLst>
              <a:ext uri="{28A0092B-C50C-407E-A947-70E740481C1C}">
                <a14:useLocalDpi xmlns:a14="http://schemas.microsoft.com/office/drawing/2010/main" val="0"/>
              </a:ext>
            </a:extLst>
          </a:blip>
          <a:srcRect l="17889" t="33676" r="7799" b="55194"/>
          <a:stretch>
            <a:fillRect/>
          </a:stretch>
        </p:blipFill>
        <p:spPr bwMode="auto">
          <a:xfrm>
            <a:off x="6446839" y="-26988"/>
            <a:ext cx="27336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082"/>
          <p:cNvPicPr>
            <a:picLocks noChangeAspect="1" noChangeArrowheads="1"/>
          </p:cNvPicPr>
          <p:nvPr/>
        </p:nvPicPr>
        <p:blipFill>
          <a:blip r:embed="rId22">
            <a:extLst>
              <a:ext uri="{28A0092B-C50C-407E-A947-70E740481C1C}">
                <a14:useLocalDpi xmlns:a14="http://schemas.microsoft.com/office/drawing/2010/main" val="0"/>
              </a:ext>
            </a:extLst>
          </a:blip>
          <a:srcRect l="79816" t="33676" r="9175" b="55194"/>
          <a:stretch>
            <a:fillRect/>
          </a:stretch>
        </p:blipFill>
        <p:spPr bwMode="auto">
          <a:xfrm>
            <a:off x="0" y="-26988"/>
            <a:ext cx="646588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6019800" y="-17417"/>
            <a:ext cx="2978331" cy="511187"/>
          </a:xfrm>
          <a:prstGeom prst="rect">
            <a:avLst/>
          </a:prstGeom>
          <a:solidFill>
            <a:srgbClr val="A83240"/>
          </a:solidFill>
          <a:ln>
            <a:solidFill>
              <a:srgbClr val="A83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5967725" y="17198"/>
            <a:ext cx="3727269" cy="565861"/>
          </a:xfrm>
          <a:prstGeom prst="rect">
            <a:avLst/>
          </a:prstGeom>
          <a:noFill/>
        </p:spPr>
        <p:txBody>
          <a:bodyPr wrap="square" rtlCol="0">
            <a:spAutoFit/>
          </a:bodyPr>
          <a:lstStyle/>
          <a:p>
            <a:pPr>
              <a:buNone/>
            </a:pPr>
            <a:r>
              <a:rPr lang="zh-CN" altLang="en-US" sz="2400" dirty="0" smtClean="0">
                <a:solidFill>
                  <a:schemeClr val="bg1"/>
                </a:solidFill>
                <a:latin typeface="华文楷体" panose="02010600040101010101" pitchFamily="2" charset="-122"/>
                <a:ea typeface="华文楷体" panose="02010600040101010101" pitchFamily="2" charset="-122"/>
                <a:cs typeface="ZWAdobeF" pitchFamily="2" charset="0"/>
              </a:rPr>
              <a:t>对外经济贸易大学</a:t>
            </a:r>
            <a:endParaRPr lang="zh-CN" altLang="en-US" sz="2400" dirty="0">
              <a:solidFill>
                <a:schemeClr val="bg1"/>
              </a:solidFill>
              <a:latin typeface="华文楷体" panose="02010600040101010101" pitchFamily="2" charset="-122"/>
              <a:ea typeface="华文楷体" panose="02010600040101010101" pitchFamily="2" charset="-122"/>
              <a:cs typeface="ZWAdobeF" pitchFamily="2" charset="0"/>
            </a:endParaRPr>
          </a:p>
        </p:txBody>
      </p:sp>
      <p:pic>
        <p:nvPicPr>
          <p:cNvPr id="11" name="Picture 5" descr="082"/>
          <p:cNvPicPr>
            <a:picLocks noChangeAspect="1" noChangeArrowheads="1"/>
          </p:cNvPicPr>
          <p:nvPr userDrawn="1"/>
        </p:nvPicPr>
        <p:blipFill>
          <a:blip r:embed="rId22">
            <a:extLst>
              <a:ext uri="{28A0092B-C50C-407E-A947-70E740481C1C}">
                <a14:useLocalDpi xmlns:a14="http://schemas.microsoft.com/office/drawing/2010/main" val="0"/>
              </a:ext>
            </a:extLst>
          </a:blip>
          <a:srcRect l="17889" t="33676" r="7799" b="55194"/>
          <a:stretch>
            <a:fillRect/>
          </a:stretch>
        </p:blipFill>
        <p:spPr bwMode="auto">
          <a:xfrm>
            <a:off x="6446839" y="-26988"/>
            <a:ext cx="27336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6" descr="082"/>
          <p:cNvPicPr>
            <a:picLocks noChangeAspect="1" noChangeArrowheads="1"/>
          </p:cNvPicPr>
          <p:nvPr userDrawn="1"/>
        </p:nvPicPr>
        <p:blipFill>
          <a:blip r:embed="rId22">
            <a:extLst>
              <a:ext uri="{28A0092B-C50C-407E-A947-70E740481C1C}">
                <a14:useLocalDpi xmlns:a14="http://schemas.microsoft.com/office/drawing/2010/main" val="0"/>
              </a:ext>
            </a:extLst>
          </a:blip>
          <a:srcRect l="79816" t="33676" r="9175" b="55194"/>
          <a:stretch>
            <a:fillRect/>
          </a:stretch>
        </p:blipFill>
        <p:spPr bwMode="auto">
          <a:xfrm>
            <a:off x="0" y="-26988"/>
            <a:ext cx="646588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5831412"/>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 id="2147483757" r:id="rId18"/>
    <p:sldLayoutId id="2147483758" r:id="rId19"/>
    <p:sldLayoutId id="2147483732" r:id="rId20"/>
  </p:sldLayoutIdLst>
  <p:timing>
    <p:tnLst>
      <p:par>
        <p:cTn id="1" dur="indefinite" restart="never" nodeType="tmRoot"/>
      </p:par>
    </p:tnLst>
  </p:timing>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charset="-122"/>
        </a:defRPr>
      </a:lvl2pPr>
      <a:lvl3pPr algn="ctr" rtl="0" eaLnBrk="1" fontAlgn="base" hangingPunct="1">
        <a:spcBef>
          <a:spcPct val="0"/>
        </a:spcBef>
        <a:spcAft>
          <a:spcPct val="0"/>
        </a:spcAft>
        <a:defRPr sz="4400">
          <a:solidFill>
            <a:schemeClr val="tx2"/>
          </a:solidFill>
          <a:latin typeface="Arial" charset="0"/>
          <a:ea typeface="宋体" charset="-122"/>
        </a:defRPr>
      </a:lvl3pPr>
      <a:lvl4pPr algn="ctr" rtl="0" eaLnBrk="1" fontAlgn="base" hangingPunct="1">
        <a:spcBef>
          <a:spcPct val="0"/>
        </a:spcBef>
        <a:spcAft>
          <a:spcPct val="0"/>
        </a:spcAft>
        <a:defRPr sz="4400">
          <a:solidFill>
            <a:schemeClr val="tx2"/>
          </a:solidFill>
          <a:latin typeface="Arial" charset="0"/>
          <a:ea typeface="宋体" charset="-122"/>
        </a:defRPr>
      </a:lvl4pPr>
      <a:lvl5pPr algn="ctr" rtl="0" eaLnBrk="1" fontAlgn="base" hangingPunct="1">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1" fontAlgn="base" hangingPunct="1">
        <a:spcBef>
          <a:spcPct val="20000"/>
        </a:spcBef>
        <a:spcAft>
          <a:spcPct val="0"/>
        </a:spcAft>
        <a:buChar char="•"/>
        <a:defRPr sz="2400">
          <a:solidFill>
            <a:schemeClr val="tx1"/>
          </a:solidFill>
          <a:latin typeface="黑体" panose="02010609060101010101" pitchFamily="49" charset="-122"/>
          <a:ea typeface="黑体" panose="02010609060101010101" pitchFamily="49" charset="-122"/>
          <a:cs typeface="+mn-cs"/>
        </a:defRPr>
      </a:lvl1pPr>
      <a:lvl2pPr marL="742950" indent="-285750" algn="l" rtl="0" eaLnBrk="1" fontAlgn="base" hangingPunct="1">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2pPr>
      <a:lvl3pPr marL="1143000" indent="-228600" algn="l" rtl="0" eaLnBrk="1" fontAlgn="base" hangingPunct="1">
        <a:spcBef>
          <a:spcPct val="20000"/>
        </a:spcBef>
        <a:spcAft>
          <a:spcPct val="0"/>
        </a:spcAft>
        <a:buChar char="•"/>
        <a:defRPr sz="2400">
          <a:solidFill>
            <a:schemeClr val="tx1"/>
          </a:solidFill>
          <a:latin typeface="楷体" pitchFamily="49" charset="-122"/>
          <a:ea typeface="楷体" pitchFamily="49" charset="-122"/>
        </a:defRPr>
      </a:lvl3pPr>
      <a:lvl4pPr marL="1600200" indent="-228600" algn="l" rtl="0" eaLnBrk="1" fontAlgn="base" hangingPunct="1">
        <a:spcBef>
          <a:spcPct val="20000"/>
        </a:spcBef>
        <a:spcAft>
          <a:spcPct val="0"/>
        </a:spcAft>
        <a:buChar char="–"/>
        <a:defRPr sz="2000">
          <a:solidFill>
            <a:schemeClr val="tx1"/>
          </a:solidFill>
          <a:latin typeface="楷体" pitchFamily="49" charset="-122"/>
          <a:ea typeface="楷体" pitchFamily="49" charset="-122"/>
        </a:defRPr>
      </a:lvl4pPr>
      <a:lvl5pPr marL="2057400" indent="-228600" algn="l" rtl="0" eaLnBrk="1" fontAlgn="base" hangingPunct="1">
        <a:spcBef>
          <a:spcPct val="20000"/>
        </a:spcBef>
        <a:spcAft>
          <a:spcPct val="0"/>
        </a:spcAft>
        <a:buChar char="»"/>
        <a:defRPr sz="2000">
          <a:solidFill>
            <a:schemeClr val="tx1"/>
          </a:solidFill>
          <a:latin typeface="楷体" pitchFamily="49" charset="-122"/>
          <a:ea typeface="楷体" pitchFamily="49"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50826" y="404815"/>
            <a:ext cx="662622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303213" y="1700213"/>
            <a:ext cx="8229600"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Text Box 6"/>
          <p:cNvSpPr txBox="1">
            <a:spLocks noChangeArrowheads="1"/>
          </p:cNvSpPr>
          <p:nvPr/>
        </p:nvSpPr>
        <p:spPr bwMode="auto">
          <a:xfrm>
            <a:off x="5580063" y="6332538"/>
            <a:ext cx="3600450" cy="336550"/>
          </a:xfrm>
          <a:prstGeom prst="rect">
            <a:avLst/>
          </a:prstGeom>
          <a:noFill/>
          <a:ln>
            <a:noFill/>
          </a:ln>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defRPr/>
            </a:pPr>
            <a:r>
              <a:rPr lang="zh-CN" altLang="en-US" sz="1600" smtClean="0">
                <a:solidFill>
                  <a:srgbClr val="000000"/>
                </a:solidFill>
                <a:ea typeface="黑体" panose="02010609060101010101" pitchFamily="49" charset="-122"/>
              </a:rPr>
              <a:t>统计学院“十年腾飞”学科规划汇报</a:t>
            </a:r>
            <a:endParaRPr lang="en-US" altLang="zh-CN" sz="1600" smtClean="0">
              <a:solidFill>
                <a:srgbClr val="000000"/>
              </a:solidFill>
              <a:ea typeface="黑体" panose="02010609060101010101" pitchFamily="49" charset="-122"/>
            </a:endParaRPr>
          </a:p>
        </p:txBody>
      </p:sp>
    </p:spTree>
    <p:extLst>
      <p:ext uri="{BB962C8B-B14F-4D97-AF65-F5344CB8AC3E}">
        <p14:creationId xmlns:p14="http://schemas.microsoft.com/office/powerpoint/2010/main" val="3096410558"/>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Lst>
  <p:transition>
    <p:fade/>
  </p:transition>
  <p:timing>
    <p:tnLst>
      <p:par>
        <p:cTn id="1" dur="indefinite" restart="never" nodeType="tmRoot"/>
      </p:par>
    </p:tnLst>
  </p:timing>
  <p:txStyles>
    <p:titleStyle>
      <a:lvl1pPr algn="l" rtl="0" eaLnBrk="1" fontAlgn="base" hangingPunct="1">
        <a:spcBef>
          <a:spcPct val="0"/>
        </a:spcBef>
        <a:spcAft>
          <a:spcPct val="0"/>
        </a:spcAft>
        <a:defRPr sz="2800" b="1">
          <a:solidFill>
            <a:srgbClr val="FFFFFF"/>
          </a:solidFill>
          <a:latin typeface="+mj-lt"/>
          <a:ea typeface="+mj-ea"/>
          <a:cs typeface="+mj-cs"/>
        </a:defRPr>
      </a:lvl1pPr>
      <a:lvl2pPr algn="l" rtl="0" eaLnBrk="1" fontAlgn="base" hangingPunct="1">
        <a:spcBef>
          <a:spcPct val="0"/>
        </a:spcBef>
        <a:spcAft>
          <a:spcPct val="0"/>
        </a:spcAft>
        <a:defRPr sz="2800" b="1">
          <a:solidFill>
            <a:srgbClr val="FFFFFF"/>
          </a:solidFill>
          <a:latin typeface="Arial" pitchFamily="34" charset="0"/>
          <a:ea typeface="黑体" pitchFamily="49" charset="-122"/>
        </a:defRPr>
      </a:lvl2pPr>
      <a:lvl3pPr algn="l" rtl="0" eaLnBrk="1" fontAlgn="base" hangingPunct="1">
        <a:spcBef>
          <a:spcPct val="0"/>
        </a:spcBef>
        <a:spcAft>
          <a:spcPct val="0"/>
        </a:spcAft>
        <a:defRPr sz="2800" b="1">
          <a:solidFill>
            <a:srgbClr val="FFFFFF"/>
          </a:solidFill>
          <a:latin typeface="Arial" pitchFamily="34" charset="0"/>
          <a:ea typeface="黑体" pitchFamily="49" charset="-122"/>
        </a:defRPr>
      </a:lvl3pPr>
      <a:lvl4pPr algn="l" rtl="0" eaLnBrk="1" fontAlgn="base" hangingPunct="1">
        <a:spcBef>
          <a:spcPct val="0"/>
        </a:spcBef>
        <a:spcAft>
          <a:spcPct val="0"/>
        </a:spcAft>
        <a:defRPr sz="2800" b="1">
          <a:solidFill>
            <a:srgbClr val="FFFFFF"/>
          </a:solidFill>
          <a:latin typeface="Arial" pitchFamily="34" charset="0"/>
          <a:ea typeface="黑体" pitchFamily="49" charset="-122"/>
        </a:defRPr>
      </a:lvl4pPr>
      <a:lvl5pPr algn="l" rtl="0" eaLnBrk="1" fontAlgn="base" hangingPunct="1">
        <a:spcBef>
          <a:spcPct val="0"/>
        </a:spcBef>
        <a:spcAft>
          <a:spcPct val="0"/>
        </a:spcAft>
        <a:defRPr sz="2800" b="1">
          <a:solidFill>
            <a:srgbClr val="FFFFFF"/>
          </a:solidFill>
          <a:latin typeface="Arial" pitchFamily="34" charset="0"/>
          <a:ea typeface="黑体" pitchFamily="49" charset="-122"/>
        </a:defRPr>
      </a:lvl5pPr>
      <a:lvl6pPr marL="457200" algn="l" rtl="0" eaLnBrk="1" fontAlgn="base" hangingPunct="1">
        <a:spcBef>
          <a:spcPct val="0"/>
        </a:spcBef>
        <a:spcAft>
          <a:spcPct val="0"/>
        </a:spcAft>
        <a:defRPr sz="2800" b="1">
          <a:solidFill>
            <a:srgbClr val="FFFFFF"/>
          </a:solidFill>
          <a:latin typeface="Arial" pitchFamily="34" charset="0"/>
          <a:ea typeface="黑体" pitchFamily="49" charset="-122"/>
        </a:defRPr>
      </a:lvl6pPr>
      <a:lvl7pPr marL="914400" algn="l" rtl="0" eaLnBrk="1" fontAlgn="base" hangingPunct="1">
        <a:spcBef>
          <a:spcPct val="0"/>
        </a:spcBef>
        <a:spcAft>
          <a:spcPct val="0"/>
        </a:spcAft>
        <a:defRPr sz="2800" b="1">
          <a:solidFill>
            <a:srgbClr val="FFFFFF"/>
          </a:solidFill>
          <a:latin typeface="Arial" pitchFamily="34" charset="0"/>
          <a:ea typeface="黑体" pitchFamily="49" charset="-122"/>
        </a:defRPr>
      </a:lvl7pPr>
      <a:lvl8pPr marL="1371600" algn="l" rtl="0" eaLnBrk="1" fontAlgn="base" hangingPunct="1">
        <a:spcBef>
          <a:spcPct val="0"/>
        </a:spcBef>
        <a:spcAft>
          <a:spcPct val="0"/>
        </a:spcAft>
        <a:defRPr sz="2800" b="1">
          <a:solidFill>
            <a:srgbClr val="FFFFFF"/>
          </a:solidFill>
          <a:latin typeface="Arial" pitchFamily="34" charset="0"/>
          <a:ea typeface="黑体" pitchFamily="49" charset="-122"/>
        </a:defRPr>
      </a:lvl8pPr>
      <a:lvl9pPr marL="1828800" algn="l" rtl="0" eaLnBrk="1" fontAlgn="base" hangingPunct="1">
        <a:spcBef>
          <a:spcPct val="0"/>
        </a:spcBef>
        <a:spcAft>
          <a:spcPct val="0"/>
        </a:spcAft>
        <a:defRPr sz="2800" b="1">
          <a:solidFill>
            <a:srgbClr val="FFFFFF"/>
          </a:solidFill>
          <a:latin typeface="Arial" pitchFamily="34" charset="0"/>
          <a:ea typeface="黑体" pitchFamily="49" charset="-122"/>
        </a:defRPr>
      </a:lvl9pPr>
    </p:titleStyle>
    <p:bodyStyle>
      <a:lvl1pPr marL="469900" indent="-469900" algn="l" rtl="0" eaLnBrk="1" fontAlgn="base" hangingPunct="1">
        <a:spcBef>
          <a:spcPct val="20000"/>
        </a:spcBef>
        <a:spcAft>
          <a:spcPct val="0"/>
        </a:spcAft>
        <a:buClr>
          <a:srgbClr val="0066FF"/>
        </a:buClr>
        <a:buFont typeface="Wingdings" pitchFamily="2" charset="2"/>
        <a:buChar char="o"/>
        <a:defRPr sz="3000" b="1">
          <a:solidFill>
            <a:srgbClr val="000000"/>
          </a:solidFill>
          <a:latin typeface="+mn-lt"/>
          <a:ea typeface="+mn-ea"/>
          <a:cs typeface="+mn-cs"/>
        </a:defRPr>
      </a:lvl1pPr>
      <a:lvl2pPr marL="908050" indent="-436563" algn="l" rtl="0" eaLnBrk="1" fontAlgn="base" hangingPunct="1">
        <a:spcBef>
          <a:spcPct val="20000"/>
        </a:spcBef>
        <a:spcAft>
          <a:spcPct val="0"/>
        </a:spcAft>
        <a:buClr>
          <a:srgbClr val="0066FF"/>
        </a:buClr>
        <a:buFont typeface="Wingdings" pitchFamily="2" charset="2"/>
        <a:buChar char="n"/>
        <a:defRPr sz="2600" b="1">
          <a:solidFill>
            <a:srgbClr val="000000"/>
          </a:solidFill>
          <a:latin typeface="+mn-lt"/>
          <a:ea typeface="+mn-ea"/>
        </a:defRPr>
      </a:lvl2pPr>
      <a:lvl3pPr marL="1304925" indent="-395288" algn="l" rtl="0" eaLnBrk="1" fontAlgn="base" hangingPunct="1">
        <a:spcBef>
          <a:spcPct val="20000"/>
        </a:spcBef>
        <a:spcAft>
          <a:spcPct val="0"/>
        </a:spcAft>
        <a:buClr>
          <a:srgbClr val="0066FF"/>
        </a:buClr>
        <a:buFont typeface="Wingdings" pitchFamily="2" charset="2"/>
        <a:buChar char="o"/>
        <a:defRPr sz="2300" b="1">
          <a:solidFill>
            <a:srgbClr val="000000"/>
          </a:solidFill>
          <a:latin typeface="+mn-lt"/>
          <a:ea typeface="+mn-ea"/>
        </a:defRPr>
      </a:lvl3pPr>
      <a:lvl4pPr marL="1693863" indent="-387350" algn="l" rtl="0" eaLnBrk="1" fontAlgn="base" hangingPunct="1">
        <a:spcBef>
          <a:spcPct val="20000"/>
        </a:spcBef>
        <a:spcAft>
          <a:spcPct val="0"/>
        </a:spcAft>
        <a:buClr>
          <a:srgbClr val="0066FF"/>
        </a:buClr>
        <a:buFont typeface="Wingdings" pitchFamily="2" charset="2"/>
        <a:buChar char="n"/>
        <a:defRPr sz="2000" b="1">
          <a:solidFill>
            <a:srgbClr val="000000"/>
          </a:solidFill>
          <a:latin typeface="+mn-lt"/>
          <a:ea typeface="+mn-ea"/>
        </a:defRPr>
      </a:lvl4pPr>
      <a:lvl5pPr marL="2093913" indent="-398463" algn="l" rtl="0" eaLnBrk="1" fontAlgn="base" hangingPunct="1">
        <a:spcBef>
          <a:spcPct val="25000"/>
        </a:spcBef>
        <a:spcAft>
          <a:spcPct val="0"/>
        </a:spcAft>
        <a:buClr>
          <a:srgbClr val="0066FF"/>
        </a:buClr>
        <a:buFont typeface="Wingdings" pitchFamily="2" charset="2"/>
        <a:buChar char="§"/>
        <a:defRPr sz="2000" b="1">
          <a:solidFill>
            <a:srgbClr val="000000"/>
          </a:solidFill>
          <a:latin typeface="+mn-lt"/>
          <a:ea typeface="+mn-ea"/>
        </a:defRPr>
      </a:lvl5pPr>
      <a:lvl6pPr marL="2551113" indent="-398463" algn="l" rtl="0" eaLnBrk="1" fontAlgn="base" hangingPunct="1">
        <a:spcBef>
          <a:spcPct val="25000"/>
        </a:spcBef>
        <a:spcAft>
          <a:spcPct val="0"/>
        </a:spcAft>
        <a:buClr>
          <a:srgbClr val="0066FF"/>
        </a:buClr>
        <a:buFont typeface="Wingdings" pitchFamily="2" charset="2"/>
        <a:buChar char="§"/>
        <a:defRPr sz="2000" b="1">
          <a:solidFill>
            <a:srgbClr val="000000"/>
          </a:solidFill>
          <a:latin typeface="+mn-lt"/>
          <a:ea typeface="+mn-ea"/>
        </a:defRPr>
      </a:lvl6pPr>
      <a:lvl7pPr marL="3008313" indent="-398463" algn="l" rtl="0" eaLnBrk="1" fontAlgn="base" hangingPunct="1">
        <a:spcBef>
          <a:spcPct val="25000"/>
        </a:spcBef>
        <a:spcAft>
          <a:spcPct val="0"/>
        </a:spcAft>
        <a:buClr>
          <a:srgbClr val="0066FF"/>
        </a:buClr>
        <a:buFont typeface="Wingdings" pitchFamily="2" charset="2"/>
        <a:buChar char="§"/>
        <a:defRPr sz="2000" b="1">
          <a:solidFill>
            <a:srgbClr val="000000"/>
          </a:solidFill>
          <a:latin typeface="+mn-lt"/>
          <a:ea typeface="+mn-ea"/>
        </a:defRPr>
      </a:lvl7pPr>
      <a:lvl8pPr marL="3465513" indent="-398463" algn="l" rtl="0" eaLnBrk="1" fontAlgn="base" hangingPunct="1">
        <a:spcBef>
          <a:spcPct val="25000"/>
        </a:spcBef>
        <a:spcAft>
          <a:spcPct val="0"/>
        </a:spcAft>
        <a:buClr>
          <a:srgbClr val="0066FF"/>
        </a:buClr>
        <a:buFont typeface="Wingdings" pitchFamily="2" charset="2"/>
        <a:buChar char="§"/>
        <a:defRPr sz="2000" b="1">
          <a:solidFill>
            <a:srgbClr val="000000"/>
          </a:solidFill>
          <a:latin typeface="+mn-lt"/>
          <a:ea typeface="+mn-ea"/>
        </a:defRPr>
      </a:lvl8pPr>
      <a:lvl9pPr marL="3922713" indent="-398463" algn="l" rtl="0" eaLnBrk="1" fontAlgn="base" hangingPunct="1">
        <a:spcBef>
          <a:spcPct val="25000"/>
        </a:spcBef>
        <a:spcAft>
          <a:spcPct val="0"/>
        </a:spcAft>
        <a:buClr>
          <a:srgbClr val="0066FF"/>
        </a:buClr>
        <a:buFont typeface="Wingdings" pitchFamily="2" charset="2"/>
        <a:buChar char="§"/>
        <a:defRPr sz="2000" b="1">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457200" y="1600202"/>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buNone/>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ea"/>
                <a:ea typeface="+mn-ea"/>
              </a:defRPr>
            </a:lvl1pPr>
          </a:lstStyle>
          <a:p>
            <a:pPr>
              <a:defRPr/>
            </a:pPr>
            <a:fld id="{48B53EB7-ED33-42CA-8027-3CFA0554400C}" type="slidenum">
              <a:rPr lang="zh-CN" altLang="en-US" smtClean="0"/>
              <a:pPr>
                <a:defRPr/>
              </a:pPr>
              <a:t>‹#›</a:t>
            </a:fld>
            <a:endParaRPr lang="en-US" altLang="zh-CN"/>
          </a:p>
        </p:txBody>
      </p:sp>
      <p:pic>
        <p:nvPicPr>
          <p:cNvPr id="7" name="Picture 5" descr="082"/>
          <p:cNvPicPr>
            <a:picLocks noChangeAspect="1" noChangeArrowheads="1"/>
          </p:cNvPicPr>
          <p:nvPr/>
        </p:nvPicPr>
        <p:blipFill>
          <a:blip r:embed="rId21">
            <a:extLst>
              <a:ext uri="{28A0092B-C50C-407E-A947-70E740481C1C}">
                <a14:useLocalDpi xmlns:a14="http://schemas.microsoft.com/office/drawing/2010/main" val="0"/>
              </a:ext>
            </a:extLst>
          </a:blip>
          <a:srcRect l="17889" t="33676" r="7799" b="55194"/>
          <a:stretch>
            <a:fillRect/>
          </a:stretch>
        </p:blipFill>
        <p:spPr bwMode="auto">
          <a:xfrm>
            <a:off x="6446839" y="-26988"/>
            <a:ext cx="27336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082"/>
          <p:cNvPicPr>
            <a:picLocks noChangeAspect="1" noChangeArrowheads="1"/>
          </p:cNvPicPr>
          <p:nvPr/>
        </p:nvPicPr>
        <p:blipFill>
          <a:blip r:embed="rId21">
            <a:extLst>
              <a:ext uri="{28A0092B-C50C-407E-A947-70E740481C1C}">
                <a14:useLocalDpi xmlns:a14="http://schemas.microsoft.com/office/drawing/2010/main" val="0"/>
              </a:ext>
            </a:extLst>
          </a:blip>
          <a:srcRect l="79816" t="33676" r="9175" b="55194"/>
          <a:stretch>
            <a:fillRect/>
          </a:stretch>
        </p:blipFill>
        <p:spPr bwMode="auto">
          <a:xfrm>
            <a:off x="0" y="-26988"/>
            <a:ext cx="646588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6019800" y="-17417"/>
            <a:ext cx="2978331" cy="511187"/>
          </a:xfrm>
          <a:prstGeom prst="rect">
            <a:avLst/>
          </a:prstGeom>
          <a:solidFill>
            <a:srgbClr val="A83240"/>
          </a:solidFill>
          <a:ln>
            <a:solidFill>
              <a:srgbClr val="A83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5967725" y="17198"/>
            <a:ext cx="3727269" cy="565861"/>
          </a:xfrm>
          <a:prstGeom prst="rect">
            <a:avLst/>
          </a:prstGeom>
          <a:noFill/>
        </p:spPr>
        <p:txBody>
          <a:bodyPr wrap="square" rtlCol="0">
            <a:spAutoFit/>
          </a:bodyPr>
          <a:lstStyle/>
          <a:p>
            <a:pPr>
              <a:buNone/>
            </a:pPr>
            <a:r>
              <a:rPr lang="zh-CN" altLang="en-US" sz="2400" dirty="0" smtClean="0">
                <a:solidFill>
                  <a:schemeClr val="bg1"/>
                </a:solidFill>
                <a:latin typeface="华文楷体" panose="02010600040101010101" pitchFamily="2" charset="-122"/>
                <a:ea typeface="华文楷体" panose="02010600040101010101" pitchFamily="2" charset="-122"/>
                <a:cs typeface="ZWAdobeF" pitchFamily="2" charset="0"/>
              </a:rPr>
              <a:t>对外经济贸易大学</a:t>
            </a:r>
            <a:endParaRPr lang="zh-CN" altLang="en-US" sz="2400" dirty="0">
              <a:solidFill>
                <a:schemeClr val="bg1"/>
              </a:solidFill>
              <a:latin typeface="华文楷体" panose="02010600040101010101" pitchFamily="2" charset="-122"/>
              <a:ea typeface="华文楷体" panose="02010600040101010101" pitchFamily="2" charset="-122"/>
              <a:cs typeface="ZWAdobeF" pitchFamily="2" charset="0"/>
            </a:endParaRPr>
          </a:p>
        </p:txBody>
      </p:sp>
      <p:pic>
        <p:nvPicPr>
          <p:cNvPr id="11" name="Picture 5" descr="082"/>
          <p:cNvPicPr>
            <a:picLocks noChangeAspect="1" noChangeArrowheads="1"/>
          </p:cNvPicPr>
          <p:nvPr userDrawn="1"/>
        </p:nvPicPr>
        <p:blipFill>
          <a:blip r:embed="rId21">
            <a:extLst>
              <a:ext uri="{28A0092B-C50C-407E-A947-70E740481C1C}">
                <a14:useLocalDpi xmlns:a14="http://schemas.microsoft.com/office/drawing/2010/main" val="0"/>
              </a:ext>
            </a:extLst>
          </a:blip>
          <a:srcRect l="17889" t="33676" r="7799" b="55194"/>
          <a:stretch>
            <a:fillRect/>
          </a:stretch>
        </p:blipFill>
        <p:spPr bwMode="auto">
          <a:xfrm>
            <a:off x="6446839" y="-26988"/>
            <a:ext cx="27336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6" descr="082"/>
          <p:cNvPicPr>
            <a:picLocks noChangeAspect="1" noChangeArrowheads="1"/>
          </p:cNvPicPr>
          <p:nvPr userDrawn="1"/>
        </p:nvPicPr>
        <p:blipFill>
          <a:blip r:embed="rId21">
            <a:extLst>
              <a:ext uri="{28A0092B-C50C-407E-A947-70E740481C1C}">
                <a14:useLocalDpi xmlns:a14="http://schemas.microsoft.com/office/drawing/2010/main" val="0"/>
              </a:ext>
            </a:extLst>
          </a:blip>
          <a:srcRect l="79816" t="33676" r="9175" b="55194"/>
          <a:stretch>
            <a:fillRect/>
          </a:stretch>
        </p:blipFill>
        <p:spPr bwMode="auto">
          <a:xfrm>
            <a:off x="0" y="-26988"/>
            <a:ext cx="646588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4059633"/>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 id="2147483789" r:id="rId17"/>
    <p:sldLayoutId id="2147483790" r:id="rId18"/>
    <p:sldLayoutId id="2147483791" r:id="rId19"/>
  </p:sldLayoutIdLst>
  <p:timing>
    <p:tnLst>
      <p:par>
        <p:cTn id="1" dur="indefinite" restart="never" nodeType="tmRoot"/>
      </p:par>
    </p:tnLst>
  </p:timing>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charset="-122"/>
        </a:defRPr>
      </a:lvl2pPr>
      <a:lvl3pPr algn="ctr" rtl="0" eaLnBrk="1" fontAlgn="base" hangingPunct="1">
        <a:spcBef>
          <a:spcPct val="0"/>
        </a:spcBef>
        <a:spcAft>
          <a:spcPct val="0"/>
        </a:spcAft>
        <a:defRPr sz="4400">
          <a:solidFill>
            <a:schemeClr val="tx2"/>
          </a:solidFill>
          <a:latin typeface="Arial" charset="0"/>
          <a:ea typeface="宋体" charset="-122"/>
        </a:defRPr>
      </a:lvl3pPr>
      <a:lvl4pPr algn="ctr" rtl="0" eaLnBrk="1" fontAlgn="base" hangingPunct="1">
        <a:spcBef>
          <a:spcPct val="0"/>
        </a:spcBef>
        <a:spcAft>
          <a:spcPct val="0"/>
        </a:spcAft>
        <a:defRPr sz="4400">
          <a:solidFill>
            <a:schemeClr val="tx2"/>
          </a:solidFill>
          <a:latin typeface="Arial" charset="0"/>
          <a:ea typeface="宋体" charset="-122"/>
        </a:defRPr>
      </a:lvl4pPr>
      <a:lvl5pPr algn="ctr" rtl="0" eaLnBrk="1" fontAlgn="base" hangingPunct="1">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1" fontAlgn="base" hangingPunct="1">
        <a:spcBef>
          <a:spcPct val="20000"/>
        </a:spcBef>
        <a:spcAft>
          <a:spcPct val="0"/>
        </a:spcAft>
        <a:buChar char="•"/>
        <a:defRPr sz="2400">
          <a:solidFill>
            <a:schemeClr val="tx1"/>
          </a:solidFill>
          <a:latin typeface="黑体" panose="02010609060101010101" pitchFamily="49" charset="-122"/>
          <a:ea typeface="黑体" panose="02010609060101010101" pitchFamily="49" charset="-122"/>
          <a:cs typeface="+mn-cs"/>
        </a:defRPr>
      </a:lvl1pPr>
      <a:lvl2pPr marL="742950" indent="-285750" algn="l" rtl="0" eaLnBrk="1" fontAlgn="base" hangingPunct="1">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2pPr>
      <a:lvl3pPr marL="1143000" indent="-228600" algn="l" rtl="0" eaLnBrk="1" fontAlgn="base" hangingPunct="1">
        <a:spcBef>
          <a:spcPct val="20000"/>
        </a:spcBef>
        <a:spcAft>
          <a:spcPct val="0"/>
        </a:spcAft>
        <a:buChar char="•"/>
        <a:defRPr sz="2400">
          <a:solidFill>
            <a:schemeClr val="tx1"/>
          </a:solidFill>
          <a:latin typeface="楷体" pitchFamily="49" charset="-122"/>
          <a:ea typeface="楷体" pitchFamily="49" charset="-122"/>
        </a:defRPr>
      </a:lvl3pPr>
      <a:lvl4pPr marL="1600200" indent="-228600" algn="l" rtl="0" eaLnBrk="1" fontAlgn="base" hangingPunct="1">
        <a:spcBef>
          <a:spcPct val="20000"/>
        </a:spcBef>
        <a:spcAft>
          <a:spcPct val="0"/>
        </a:spcAft>
        <a:buChar char="–"/>
        <a:defRPr sz="2000">
          <a:solidFill>
            <a:schemeClr val="tx1"/>
          </a:solidFill>
          <a:latin typeface="楷体" pitchFamily="49" charset="-122"/>
          <a:ea typeface="楷体" pitchFamily="49" charset="-122"/>
        </a:defRPr>
      </a:lvl4pPr>
      <a:lvl5pPr marL="2057400" indent="-228600" algn="l" rtl="0" eaLnBrk="1" fontAlgn="base" hangingPunct="1">
        <a:spcBef>
          <a:spcPct val="20000"/>
        </a:spcBef>
        <a:spcAft>
          <a:spcPct val="0"/>
        </a:spcAft>
        <a:buChar char="»"/>
        <a:defRPr sz="2000">
          <a:solidFill>
            <a:schemeClr val="tx1"/>
          </a:solidFill>
          <a:latin typeface="楷体" pitchFamily="49" charset="-122"/>
          <a:ea typeface="楷体" pitchFamily="49"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50826" y="404815"/>
            <a:ext cx="662622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303213" y="1700213"/>
            <a:ext cx="8229600"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Text Box 6"/>
          <p:cNvSpPr txBox="1">
            <a:spLocks noChangeArrowheads="1"/>
          </p:cNvSpPr>
          <p:nvPr/>
        </p:nvSpPr>
        <p:spPr bwMode="auto">
          <a:xfrm>
            <a:off x="5580063" y="6332538"/>
            <a:ext cx="3600450" cy="336550"/>
          </a:xfrm>
          <a:prstGeom prst="rect">
            <a:avLst/>
          </a:prstGeom>
          <a:noFill/>
          <a:ln>
            <a:noFill/>
          </a:ln>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defRPr/>
            </a:pPr>
            <a:r>
              <a:rPr lang="zh-CN" altLang="en-US" sz="1600" smtClean="0">
                <a:solidFill>
                  <a:srgbClr val="000000"/>
                </a:solidFill>
                <a:ea typeface="黑体" panose="02010609060101010101" pitchFamily="49" charset="-122"/>
              </a:rPr>
              <a:t>统计学院“十年腾飞”学科规划汇报</a:t>
            </a:r>
            <a:endParaRPr lang="en-US" altLang="zh-CN" sz="1600" smtClean="0">
              <a:solidFill>
                <a:srgbClr val="000000"/>
              </a:solidFill>
              <a:ea typeface="黑体" panose="02010609060101010101" pitchFamily="49" charset="-122"/>
            </a:endParaRPr>
          </a:p>
        </p:txBody>
      </p:sp>
    </p:spTree>
    <p:extLst>
      <p:ext uri="{BB962C8B-B14F-4D97-AF65-F5344CB8AC3E}">
        <p14:creationId xmlns:p14="http://schemas.microsoft.com/office/powerpoint/2010/main" val="3113151471"/>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Lst>
  <p:transition>
    <p:fade/>
  </p:transition>
  <p:timing>
    <p:tnLst>
      <p:par>
        <p:cTn id="1" dur="indefinite" restart="never" nodeType="tmRoot"/>
      </p:par>
    </p:tnLst>
  </p:timing>
  <p:txStyles>
    <p:titleStyle>
      <a:lvl1pPr algn="l" rtl="0" eaLnBrk="1" fontAlgn="base" hangingPunct="1">
        <a:spcBef>
          <a:spcPct val="0"/>
        </a:spcBef>
        <a:spcAft>
          <a:spcPct val="0"/>
        </a:spcAft>
        <a:defRPr sz="2800" b="1">
          <a:solidFill>
            <a:srgbClr val="FFFFFF"/>
          </a:solidFill>
          <a:latin typeface="+mj-lt"/>
          <a:ea typeface="+mj-ea"/>
          <a:cs typeface="+mj-cs"/>
        </a:defRPr>
      </a:lvl1pPr>
      <a:lvl2pPr algn="l" rtl="0" eaLnBrk="1" fontAlgn="base" hangingPunct="1">
        <a:spcBef>
          <a:spcPct val="0"/>
        </a:spcBef>
        <a:spcAft>
          <a:spcPct val="0"/>
        </a:spcAft>
        <a:defRPr sz="2800" b="1">
          <a:solidFill>
            <a:srgbClr val="FFFFFF"/>
          </a:solidFill>
          <a:latin typeface="Arial" pitchFamily="34" charset="0"/>
          <a:ea typeface="黑体" pitchFamily="49" charset="-122"/>
        </a:defRPr>
      </a:lvl2pPr>
      <a:lvl3pPr algn="l" rtl="0" eaLnBrk="1" fontAlgn="base" hangingPunct="1">
        <a:spcBef>
          <a:spcPct val="0"/>
        </a:spcBef>
        <a:spcAft>
          <a:spcPct val="0"/>
        </a:spcAft>
        <a:defRPr sz="2800" b="1">
          <a:solidFill>
            <a:srgbClr val="FFFFFF"/>
          </a:solidFill>
          <a:latin typeface="Arial" pitchFamily="34" charset="0"/>
          <a:ea typeface="黑体" pitchFamily="49" charset="-122"/>
        </a:defRPr>
      </a:lvl3pPr>
      <a:lvl4pPr algn="l" rtl="0" eaLnBrk="1" fontAlgn="base" hangingPunct="1">
        <a:spcBef>
          <a:spcPct val="0"/>
        </a:spcBef>
        <a:spcAft>
          <a:spcPct val="0"/>
        </a:spcAft>
        <a:defRPr sz="2800" b="1">
          <a:solidFill>
            <a:srgbClr val="FFFFFF"/>
          </a:solidFill>
          <a:latin typeface="Arial" pitchFamily="34" charset="0"/>
          <a:ea typeface="黑体" pitchFamily="49" charset="-122"/>
        </a:defRPr>
      </a:lvl4pPr>
      <a:lvl5pPr algn="l" rtl="0" eaLnBrk="1" fontAlgn="base" hangingPunct="1">
        <a:spcBef>
          <a:spcPct val="0"/>
        </a:spcBef>
        <a:spcAft>
          <a:spcPct val="0"/>
        </a:spcAft>
        <a:defRPr sz="2800" b="1">
          <a:solidFill>
            <a:srgbClr val="FFFFFF"/>
          </a:solidFill>
          <a:latin typeface="Arial" pitchFamily="34" charset="0"/>
          <a:ea typeface="黑体" pitchFamily="49" charset="-122"/>
        </a:defRPr>
      </a:lvl5pPr>
      <a:lvl6pPr marL="457200" algn="l" rtl="0" eaLnBrk="1" fontAlgn="base" hangingPunct="1">
        <a:spcBef>
          <a:spcPct val="0"/>
        </a:spcBef>
        <a:spcAft>
          <a:spcPct val="0"/>
        </a:spcAft>
        <a:defRPr sz="2800" b="1">
          <a:solidFill>
            <a:srgbClr val="FFFFFF"/>
          </a:solidFill>
          <a:latin typeface="Arial" pitchFamily="34" charset="0"/>
          <a:ea typeface="黑体" pitchFamily="49" charset="-122"/>
        </a:defRPr>
      </a:lvl6pPr>
      <a:lvl7pPr marL="914400" algn="l" rtl="0" eaLnBrk="1" fontAlgn="base" hangingPunct="1">
        <a:spcBef>
          <a:spcPct val="0"/>
        </a:spcBef>
        <a:spcAft>
          <a:spcPct val="0"/>
        </a:spcAft>
        <a:defRPr sz="2800" b="1">
          <a:solidFill>
            <a:srgbClr val="FFFFFF"/>
          </a:solidFill>
          <a:latin typeface="Arial" pitchFamily="34" charset="0"/>
          <a:ea typeface="黑体" pitchFamily="49" charset="-122"/>
        </a:defRPr>
      </a:lvl7pPr>
      <a:lvl8pPr marL="1371600" algn="l" rtl="0" eaLnBrk="1" fontAlgn="base" hangingPunct="1">
        <a:spcBef>
          <a:spcPct val="0"/>
        </a:spcBef>
        <a:spcAft>
          <a:spcPct val="0"/>
        </a:spcAft>
        <a:defRPr sz="2800" b="1">
          <a:solidFill>
            <a:srgbClr val="FFFFFF"/>
          </a:solidFill>
          <a:latin typeface="Arial" pitchFamily="34" charset="0"/>
          <a:ea typeface="黑体" pitchFamily="49" charset="-122"/>
        </a:defRPr>
      </a:lvl8pPr>
      <a:lvl9pPr marL="1828800" algn="l" rtl="0" eaLnBrk="1" fontAlgn="base" hangingPunct="1">
        <a:spcBef>
          <a:spcPct val="0"/>
        </a:spcBef>
        <a:spcAft>
          <a:spcPct val="0"/>
        </a:spcAft>
        <a:defRPr sz="2800" b="1">
          <a:solidFill>
            <a:srgbClr val="FFFFFF"/>
          </a:solidFill>
          <a:latin typeface="Arial" pitchFamily="34" charset="0"/>
          <a:ea typeface="黑体" pitchFamily="49" charset="-122"/>
        </a:defRPr>
      </a:lvl9pPr>
    </p:titleStyle>
    <p:bodyStyle>
      <a:lvl1pPr marL="469900" indent="-469900" algn="l" rtl="0" eaLnBrk="1" fontAlgn="base" hangingPunct="1">
        <a:spcBef>
          <a:spcPct val="20000"/>
        </a:spcBef>
        <a:spcAft>
          <a:spcPct val="0"/>
        </a:spcAft>
        <a:buClr>
          <a:srgbClr val="0066FF"/>
        </a:buClr>
        <a:buFont typeface="Wingdings" pitchFamily="2" charset="2"/>
        <a:buChar char="o"/>
        <a:defRPr sz="3000" b="1">
          <a:solidFill>
            <a:srgbClr val="000000"/>
          </a:solidFill>
          <a:latin typeface="+mn-lt"/>
          <a:ea typeface="+mn-ea"/>
          <a:cs typeface="+mn-cs"/>
        </a:defRPr>
      </a:lvl1pPr>
      <a:lvl2pPr marL="908050" indent="-436563" algn="l" rtl="0" eaLnBrk="1" fontAlgn="base" hangingPunct="1">
        <a:spcBef>
          <a:spcPct val="20000"/>
        </a:spcBef>
        <a:spcAft>
          <a:spcPct val="0"/>
        </a:spcAft>
        <a:buClr>
          <a:srgbClr val="0066FF"/>
        </a:buClr>
        <a:buFont typeface="Wingdings" pitchFamily="2" charset="2"/>
        <a:buChar char="n"/>
        <a:defRPr sz="2600" b="1">
          <a:solidFill>
            <a:srgbClr val="000000"/>
          </a:solidFill>
          <a:latin typeface="+mn-lt"/>
          <a:ea typeface="+mn-ea"/>
        </a:defRPr>
      </a:lvl2pPr>
      <a:lvl3pPr marL="1304925" indent="-395288" algn="l" rtl="0" eaLnBrk="1" fontAlgn="base" hangingPunct="1">
        <a:spcBef>
          <a:spcPct val="20000"/>
        </a:spcBef>
        <a:spcAft>
          <a:spcPct val="0"/>
        </a:spcAft>
        <a:buClr>
          <a:srgbClr val="0066FF"/>
        </a:buClr>
        <a:buFont typeface="Wingdings" pitchFamily="2" charset="2"/>
        <a:buChar char="o"/>
        <a:defRPr sz="2300" b="1">
          <a:solidFill>
            <a:srgbClr val="000000"/>
          </a:solidFill>
          <a:latin typeface="+mn-lt"/>
          <a:ea typeface="+mn-ea"/>
        </a:defRPr>
      </a:lvl3pPr>
      <a:lvl4pPr marL="1693863" indent="-387350" algn="l" rtl="0" eaLnBrk="1" fontAlgn="base" hangingPunct="1">
        <a:spcBef>
          <a:spcPct val="20000"/>
        </a:spcBef>
        <a:spcAft>
          <a:spcPct val="0"/>
        </a:spcAft>
        <a:buClr>
          <a:srgbClr val="0066FF"/>
        </a:buClr>
        <a:buFont typeface="Wingdings" pitchFamily="2" charset="2"/>
        <a:buChar char="n"/>
        <a:defRPr sz="2000" b="1">
          <a:solidFill>
            <a:srgbClr val="000000"/>
          </a:solidFill>
          <a:latin typeface="+mn-lt"/>
          <a:ea typeface="+mn-ea"/>
        </a:defRPr>
      </a:lvl4pPr>
      <a:lvl5pPr marL="2093913" indent="-398463" algn="l" rtl="0" eaLnBrk="1" fontAlgn="base" hangingPunct="1">
        <a:spcBef>
          <a:spcPct val="25000"/>
        </a:spcBef>
        <a:spcAft>
          <a:spcPct val="0"/>
        </a:spcAft>
        <a:buClr>
          <a:srgbClr val="0066FF"/>
        </a:buClr>
        <a:buFont typeface="Wingdings" pitchFamily="2" charset="2"/>
        <a:buChar char="§"/>
        <a:defRPr sz="2000" b="1">
          <a:solidFill>
            <a:srgbClr val="000000"/>
          </a:solidFill>
          <a:latin typeface="+mn-lt"/>
          <a:ea typeface="+mn-ea"/>
        </a:defRPr>
      </a:lvl5pPr>
      <a:lvl6pPr marL="2551113" indent="-398463" algn="l" rtl="0" eaLnBrk="1" fontAlgn="base" hangingPunct="1">
        <a:spcBef>
          <a:spcPct val="25000"/>
        </a:spcBef>
        <a:spcAft>
          <a:spcPct val="0"/>
        </a:spcAft>
        <a:buClr>
          <a:srgbClr val="0066FF"/>
        </a:buClr>
        <a:buFont typeface="Wingdings" pitchFamily="2" charset="2"/>
        <a:buChar char="§"/>
        <a:defRPr sz="2000" b="1">
          <a:solidFill>
            <a:srgbClr val="000000"/>
          </a:solidFill>
          <a:latin typeface="+mn-lt"/>
          <a:ea typeface="+mn-ea"/>
        </a:defRPr>
      </a:lvl6pPr>
      <a:lvl7pPr marL="3008313" indent="-398463" algn="l" rtl="0" eaLnBrk="1" fontAlgn="base" hangingPunct="1">
        <a:spcBef>
          <a:spcPct val="25000"/>
        </a:spcBef>
        <a:spcAft>
          <a:spcPct val="0"/>
        </a:spcAft>
        <a:buClr>
          <a:srgbClr val="0066FF"/>
        </a:buClr>
        <a:buFont typeface="Wingdings" pitchFamily="2" charset="2"/>
        <a:buChar char="§"/>
        <a:defRPr sz="2000" b="1">
          <a:solidFill>
            <a:srgbClr val="000000"/>
          </a:solidFill>
          <a:latin typeface="+mn-lt"/>
          <a:ea typeface="+mn-ea"/>
        </a:defRPr>
      </a:lvl7pPr>
      <a:lvl8pPr marL="3465513" indent="-398463" algn="l" rtl="0" eaLnBrk="1" fontAlgn="base" hangingPunct="1">
        <a:spcBef>
          <a:spcPct val="25000"/>
        </a:spcBef>
        <a:spcAft>
          <a:spcPct val="0"/>
        </a:spcAft>
        <a:buClr>
          <a:srgbClr val="0066FF"/>
        </a:buClr>
        <a:buFont typeface="Wingdings" pitchFamily="2" charset="2"/>
        <a:buChar char="§"/>
        <a:defRPr sz="2000" b="1">
          <a:solidFill>
            <a:srgbClr val="000000"/>
          </a:solidFill>
          <a:latin typeface="+mn-lt"/>
          <a:ea typeface="+mn-ea"/>
        </a:defRPr>
      </a:lvl8pPr>
      <a:lvl9pPr marL="3922713" indent="-398463" algn="l" rtl="0" eaLnBrk="1" fontAlgn="base" hangingPunct="1">
        <a:spcBef>
          <a:spcPct val="25000"/>
        </a:spcBef>
        <a:spcAft>
          <a:spcPct val="0"/>
        </a:spcAft>
        <a:buClr>
          <a:srgbClr val="0066FF"/>
        </a:buClr>
        <a:buFont typeface="Wingdings" pitchFamily="2" charset="2"/>
        <a:buChar char="§"/>
        <a:defRPr sz="2000" b="1">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457200" y="1600202"/>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buNone/>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ea"/>
                <a:ea typeface="+mn-ea"/>
              </a:defRPr>
            </a:lvl1pPr>
          </a:lstStyle>
          <a:p>
            <a:pPr>
              <a:defRPr/>
            </a:pPr>
            <a:fld id="{48B53EB7-ED33-42CA-8027-3CFA0554400C}" type="slidenum">
              <a:rPr lang="zh-CN" altLang="en-US" smtClean="0"/>
              <a:pPr>
                <a:defRPr/>
              </a:pPr>
              <a:t>‹#›</a:t>
            </a:fld>
            <a:endParaRPr lang="en-US" altLang="zh-CN"/>
          </a:p>
        </p:txBody>
      </p:sp>
      <p:pic>
        <p:nvPicPr>
          <p:cNvPr id="7" name="Picture 5" descr="082"/>
          <p:cNvPicPr>
            <a:picLocks noChangeAspect="1" noChangeArrowheads="1"/>
          </p:cNvPicPr>
          <p:nvPr/>
        </p:nvPicPr>
        <p:blipFill>
          <a:blip r:embed="rId21">
            <a:extLst>
              <a:ext uri="{28A0092B-C50C-407E-A947-70E740481C1C}">
                <a14:useLocalDpi xmlns:a14="http://schemas.microsoft.com/office/drawing/2010/main" val="0"/>
              </a:ext>
            </a:extLst>
          </a:blip>
          <a:srcRect l="17889" t="33676" r="7799" b="55194"/>
          <a:stretch>
            <a:fillRect/>
          </a:stretch>
        </p:blipFill>
        <p:spPr bwMode="auto">
          <a:xfrm>
            <a:off x="6446839" y="-26988"/>
            <a:ext cx="27336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082"/>
          <p:cNvPicPr>
            <a:picLocks noChangeAspect="1" noChangeArrowheads="1"/>
          </p:cNvPicPr>
          <p:nvPr/>
        </p:nvPicPr>
        <p:blipFill>
          <a:blip r:embed="rId21">
            <a:extLst>
              <a:ext uri="{28A0092B-C50C-407E-A947-70E740481C1C}">
                <a14:useLocalDpi xmlns:a14="http://schemas.microsoft.com/office/drawing/2010/main" val="0"/>
              </a:ext>
            </a:extLst>
          </a:blip>
          <a:srcRect l="79816" t="33676" r="9175" b="55194"/>
          <a:stretch>
            <a:fillRect/>
          </a:stretch>
        </p:blipFill>
        <p:spPr bwMode="auto">
          <a:xfrm>
            <a:off x="0" y="-26988"/>
            <a:ext cx="646588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6019800" y="-17417"/>
            <a:ext cx="2978331" cy="511187"/>
          </a:xfrm>
          <a:prstGeom prst="rect">
            <a:avLst/>
          </a:prstGeom>
          <a:solidFill>
            <a:srgbClr val="A83240"/>
          </a:solidFill>
          <a:ln>
            <a:solidFill>
              <a:srgbClr val="A83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5967725" y="17198"/>
            <a:ext cx="3727269" cy="565861"/>
          </a:xfrm>
          <a:prstGeom prst="rect">
            <a:avLst/>
          </a:prstGeom>
          <a:noFill/>
        </p:spPr>
        <p:txBody>
          <a:bodyPr wrap="square" rtlCol="0">
            <a:spAutoFit/>
          </a:bodyPr>
          <a:lstStyle/>
          <a:p>
            <a:pPr>
              <a:buNone/>
            </a:pPr>
            <a:r>
              <a:rPr lang="zh-CN" altLang="en-US" sz="2400" dirty="0" smtClean="0">
                <a:solidFill>
                  <a:schemeClr val="bg1"/>
                </a:solidFill>
                <a:latin typeface="华文楷体" panose="02010600040101010101" pitchFamily="2" charset="-122"/>
                <a:ea typeface="华文楷体" panose="02010600040101010101" pitchFamily="2" charset="-122"/>
                <a:cs typeface="ZWAdobeF" pitchFamily="2" charset="0"/>
              </a:rPr>
              <a:t>对外经济贸易大学</a:t>
            </a:r>
            <a:endParaRPr lang="zh-CN" altLang="en-US" sz="2400" dirty="0">
              <a:solidFill>
                <a:schemeClr val="bg1"/>
              </a:solidFill>
              <a:latin typeface="华文楷体" panose="02010600040101010101" pitchFamily="2" charset="-122"/>
              <a:ea typeface="华文楷体" panose="02010600040101010101" pitchFamily="2" charset="-122"/>
              <a:cs typeface="ZWAdobeF" pitchFamily="2" charset="0"/>
            </a:endParaRPr>
          </a:p>
        </p:txBody>
      </p:sp>
      <p:pic>
        <p:nvPicPr>
          <p:cNvPr id="11" name="Picture 5" descr="082"/>
          <p:cNvPicPr>
            <a:picLocks noChangeAspect="1" noChangeArrowheads="1"/>
          </p:cNvPicPr>
          <p:nvPr userDrawn="1"/>
        </p:nvPicPr>
        <p:blipFill>
          <a:blip r:embed="rId21">
            <a:extLst>
              <a:ext uri="{28A0092B-C50C-407E-A947-70E740481C1C}">
                <a14:useLocalDpi xmlns:a14="http://schemas.microsoft.com/office/drawing/2010/main" val="0"/>
              </a:ext>
            </a:extLst>
          </a:blip>
          <a:srcRect l="17889" t="33676" r="7799" b="55194"/>
          <a:stretch>
            <a:fillRect/>
          </a:stretch>
        </p:blipFill>
        <p:spPr bwMode="auto">
          <a:xfrm>
            <a:off x="6446839" y="-26988"/>
            <a:ext cx="27336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6" descr="082"/>
          <p:cNvPicPr>
            <a:picLocks noChangeAspect="1" noChangeArrowheads="1"/>
          </p:cNvPicPr>
          <p:nvPr userDrawn="1"/>
        </p:nvPicPr>
        <p:blipFill>
          <a:blip r:embed="rId21">
            <a:extLst>
              <a:ext uri="{28A0092B-C50C-407E-A947-70E740481C1C}">
                <a14:useLocalDpi xmlns:a14="http://schemas.microsoft.com/office/drawing/2010/main" val="0"/>
              </a:ext>
            </a:extLst>
          </a:blip>
          <a:srcRect l="79816" t="33676" r="9175" b="55194"/>
          <a:stretch>
            <a:fillRect/>
          </a:stretch>
        </p:blipFill>
        <p:spPr bwMode="auto">
          <a:xfrm>
            <a:off x="0" y="-26988"/>
            <a:ext cx="646588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5542683"/>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 id="2147483823" r:id="rId18"/>
    <p:sldLayoutId id="2147483824" r:id="rId19"/>
  </p:sldLayoutIdLst>
  <p:timing>
    <p:tnLst>
      <p:par>
        <p:cTn id="1" dur="indefinite" restart="never" nodeType="tmRoot"/>
      </p:par>
    </p:tnLst>
  </p:timing>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charset="-122"/>
        </a:defRPr>
      </a:lvl2pPr>
      <a:lvl3pPr algn="ctr" rtl="0" eaLnBrk="1" fontAlgn="base" hangingPunct="1">
        <a:spcBef>
          <a:spcPct val="0"/>
        </a:spcBef>
        <a:spcAft>
          <a:spcPct val="0"/>
        </a:spcAft>
        <a:defRPr sz="4400">
          <a:solidFill>
            <a:schemeClr val="tx2"/>
          </a:solidFill>
          <a:latin typeface="Arial" charset="0"/>
          <a:ea typeface="宋体" charset="-122"/>
        </a:defRPr>
      </a:lvl3pPr>
      <a:lvl4pPr algn="ctr" rtl="0" eaLnBrk="1" fontAlgn="base" hangingPunct="1">
        <a:spcBef>
          <a:spcPct val="0"/>
        </a:spcBef>
        <a:spcAft>
          <a:spcPct val="0"/>
        </a:spcAft>
        <a:defRPr sz="4400">
          <a:solidFill>
            <a:schemeClr val="tx2"/>
          </a:solidFill>
          <a:latin typeface="Arial" charset="0"/>
          <a:ea typeface="宋体" charset="-122"/>
        </a:defRPr>
      </a:lvl4pPr>
      <a:lvl5pPr algn="ctr" rtl="0" eaLnBrk="1" fontAlgn="base" hangingPunct="1">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1" fontAlgn="base" hangingPunct="1">
        <a:spcBef>
          <a:spcPct val="20000"/>
        </a:spcBef>
        <a:spcAft>
          <a:spcPct val="0"/>
        </a:spcAft>
        <a:buChar char="•"/>
        <a:defRPr sz="2400">
          <a:solidFill>
            <a:schemeClr val="tx1"/>
          </a:solidFill>
          <a:latin typeface="黑体" panose="02010609060101010101" pitchFamily="49" charset="-122"/>
          <a:ea typeface="黑体" panose="02010609060101010101" pitchFamily="49" charset="-122"/>
          <a:cs typeface="+mn-cs"/>
        </a:defRPr>
      </a:lvl1pPr>
      <a:lvl2pPr marL="742950" indent="-285750" algn="l" rtl="0" eaLnBrk="1" fontAlgn="base" hangingPunct="1">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2pPr>
      <a:lvl3pPr marL="1143000" indent="-228600" algn="l" rtl="0" eaLnBrk="1" fontAlgn="base" hangingPunct="1">
        <a:spcBef>
          <a:spcPct val="20000"/>
        </a:spcBef>
        <a:spcAft>
          <a:spcPct val="0"/>
        </a:spcAft>
        <a:buChar char="•"/>
        <a:defRPr sz="2400">
          <a:solidFill>
            <a:schemeClr val="tx1"/>
          </a:solidFill>
          <a:latin typeface="楷体" pitchFamily="49" charset="-122"/>
          <a:ea typeface="楷体" pitchFamily="49" charset="-122"/>
        </a:defRPr>
      </a:lvl3pPr>
      <a:lvl4pPr marL="1600200" indent="-228600" algn="l" rtl="0" eaLnBrk="1" fontAlgn="base" hangingPunct="1">
        <a:spcBef>
          <a:spcPct val="20000"/>
        </a:spcBef>
        <a:spcAft>
          <a:spcPct val="0"/>
        </a:spcAft>
        <a:buChar char="–"/>
        <a:defRPr sz="2000">
          <a:solidFill>
            <a:schemeClr val="tx1"/>
          </a:solidFill>
          <a:latin typeface="楷体" pitchFamily="49" charset="-122"/>
          <a:ea typeface="楷体" pitchFamily="49" charset="-122"/>
        </a:defRPr>
      </a:lvl4pPr>
      <a:lvl5pPr marL="2057400" indent="-228600" algn="l" rtl="0" eaLnBrk="1" fontAlgn="base" hangingPunct="1">
        <a:spcBef>
          <a:spcPct val="20000"/>
        </a:spcBef>
        <a:spcAft>
          <a:spcPct val="0"/>
        </a:spcAft>
        <a:buChar char="»"/>
        <a:defRPr sz="2000">
          <a:solidFill>
            <a:schemeClr val="tx1"/>
          </a:solidFill>
          <a:latin typeface="楷体" pitchFamily="49" charset="-122"/>
          <a:ea typeface="楷体" pitchFamily="49"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50826" y="404815"/>
            <a:ext cx="662622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303213" y="1700213"/>
            <a:ext cx="8229600"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Text Box 6"/>
          <p:cNvSpPr txBox="1">
            <a:spLocks noChangeArrowheads="1"/>
          </p:cNvSpPr>
          <p:nvPr/>
        </p:nvSpPr>
        <p:spPr bwMode="auto">
          <a:xfrm>
            <a:off x="5580063" y="6332538"/>
            <a:ext cx="3600450" cy="336550"/>
          </a:xfrm>
          <a:prstGeom prst="rect">
            <a:avLst/>
          </a:prstGeom>
          <a:noFill/>
          <a:ln>
            <a:noFill/>
          </a:ln>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defRPr/>
            </a:pPr>
            <a:r>
              <a:rPr lang="zh-CN" altLang="en-US" sz="1600" smtClean="0">
                <a:solidFill>
                  <a:srgbClr val="000000"/>
                </a:solidFill>
                <a:ea typeface="黑体" panose="02010609060101010101" pitchFamily="49" charset="-122"/>
              </a:rPr>
              <a:t>统计学院“十年腾飞”学科规划汇报</a:t>
            </a:r>
            <a:endParaRPr lang="en-US" altLang="zh-CN" sz="1600" smtClean="0">
              <a:solidFill>
                <a:srgbClr val="000000"/>
              </a:solidFill>
              <a:ea typeface="黑体" panose="02010609060101010101" pitchFamily="49" charset="-122"/>
            </a:endParaRPr>
          </a:p>
        </p:txBody>
      </p:sp>
    </p:spTree>
    <p:extLst>
      <p:ext uri="{BB962C8B-B14F-4D97-AF65-F5344CB8AC3E}">
        <p14:creationId xmlns:p14="http://schemas.microsoft.com/office/powerpoint/2010/main" val="2414780662"/>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Lst>
  <p:transition>
    <p:fade/>
  </p:transition>
  <p:timing>
    <p:tnLst>
      <p:par>
        <p:cTn id="1" dur="indefinite" restart="never" nodeType="tmRoot"/>
      </p:par>
    </p:tnLst>
  </p:timing>
  <p:txStyles>
    <p:titleStyle>
      <a:lvl1pPr algn="l" rtl="0" eaLnBrk="1" fontAlgn="base" hangingPunct="1">
        <a:spcBef>
          <a:spcPct val="0"/>
        </a:spcBef>
        <a:spcAft>
          <a:spcPct val="0"/>
        </a:spcAft>
        <a:defRPr sz="2800" b="1">
          <a:solidFill>
            <a:srgbClr val="FFFFFF"/>
          </a:solidFill>
          <a:latin typeface="+mj-lt"/>
          <a:ea typeface="+mj-ea"/>
          <a:cs typeface="+mj-cs"/>
        </a:defRPr>
      </a:lvl1pPr>
      <a:lvl2pPr algn="l" rtl="0" eaLnBrk="1" fontAlgn="base" hangingPunct="1">
        <a:spcBef>
          <a:spcPct val="0"/>
        </a:spcBef>
        <a:spcAft>
          <a:spcPct val="0"/>
        </a:spcAft>
        <a:defRPr sz="2800" b="1">
          <a:solidFill>
            <a:srgbClr val="FFFFFF"/>
          </a:solidFill>
          <a:latin typeface="Arial" pitchFamily="34" charset="0"/>
          <a:ea typeface="黑体" pitchFamily="49" charset="-122"/>
        </a:defRPr>
      </a:lvl2pPr>
      <a:lvl3pPr algn="l" rtl="0" eaLnBrk="1" fontAlgn="base" hangingPunct="1">
        <a:spcBef>
          <a:spcPct val="0"/>
        </a:spcBef>
        <a:spcAft>
          <a:spcPct val="0"/>
        </a:spcAft>
        <a:defRPr sz="2800" b="1">
          <a:solidFill>
            <a:srgbClr val="FFFFFF"/>
          </a:solidFill>
          <a:latin typeface="Arial" pitchFamily="34" charset="0"/>
          <a:ea typeface="黑体" pitchFamily="49" charset="-122"/>
        </a:defRPr>
      </a:lvl3pPr>
      <a:lvl4pPr algn="l" rtl="0" eaLnBrk="1" fontAlgn="base" hangingPunct="1">
        <a:spcBef>
          <a:spcPct val="0"/>
        </a:spcBef>
        <a:spcAft>
          <a:spcPct val="0"/>
        </a:spcAft>
        <a:defRPr sz="2800" b="1">
          <a:solidFill>
            <a:srgbClr val="FFFFFF"/>
          </a:solidFill>
          <a:latin typeface="Arial" pitchFamily="34" charset="0"/>
          <a:ea typeface="黑体" pitchFamily="49" charset="-122"/>
        </a:defRPr>
      </a:lvl4pPr>
      <a:lvl5pPr algn="l" rtl="0" eaLnBrk="1" fontAlgn="base" hangingPunct="1">
        <a:spcBef>
          <a:spcPct val="0"/>
        </a:spcBef>
        <a:spcAft>
          <a:spcPct val="0"/>
        </a:spcAft>
        <a:defRPr sz="2800" b="1">
          <a:solidFill>
            <a:srgbClr val="FFFFFF"/>
          </a:solidFill>
          <a:latin typeface="Arial" pitchFamily="34" charset="0"/>
          <a:ea typeface="黑体" pitchFamily="49" charset="-122"/>
        </a:defRPr>
      </a:lvl5pPr>
      <a:lvl6pPr marL="457200" algn="l" rtl="0" eaLnBrk="1" fontAlgn="base" hangingPunct="1">
        <a:spcBef>
          <a:spcPct val="0"/>
        </a:spcBef>
        <a:spcAft>
          <a:spcPct val="0"/>
        </a:spcAft>
        <a:defRPr sz="2800" b="1">
          <a:solidFill>
            <a:srgbClr val="FFFFFF"/>
          </a:solidFill>
          <a:latin typeface="Arial" pitchFamily="34" charset="0"/>
          <a:ea typeface="黑体" pitchFamily="49" charset="-122"/>
        </a:defRPr>
      </a:lvl6pPr>
      <a:lvl7pPr marL="914400" algn="l" rtl="0" eaLnBrk="1" fontAlgn="base" hangingPunct="1">
        <a:spcBef>
          <a:spcPct val="0"/>
        </a:spcBef>
        <a:spcAft>
          <a:spcPct val="0"/>
        </a:spcAft>
        <a:defRPr sz="2800" b="1">
          <a:solidFill>
            <a:srgbClr val="FFFFFF"/>
          </a:solidFill>
          <a:latin typeface="Arial" pitchFamily="34" charset="0"/>
          <a:ea typeface="黑体" pitchFamily="49" charset="-122"/>
        </a:defRPr>
      </a:lvl7pPr>
      <a:lvl8pPr marL="1371600" algn="l" rtl="0" eaLnBrk="1" fontAlgn="base" hangingPunct="1">
        <a:spcBef>
          <a:spcPct val="0"/>
        </a:spcBef>
        <a:spcAft>
          <a:spcPct val="0"/>
        </a:spcAft>
        <a:defRPr sz="2800" b="1">
          <a:solidFill>
            <a:srgbClr val="FFFFFF"/>
          </a:solidFill>
          <a:latin typeface="Arial" pitchFamily="34" charset="0"/>
          <a:ea typeface="黑体" pitchFamily="49" charset="-122"/>
        </a:defRPr>
      </a:lvl8pPr>
      <a:lvl9pPr marL="1828800" algn="l" rtl="0" eaLnBrk="1" fontAlgn="base" hangingPunct="1">
        <a:spcBef>
          <a:spcPct val="0"/>
        </a:spcBef>
        <a:spcAft>
          <a:spcPct val="0"/>
        </a:spcAft>
        <a:defRPr sz="2800" b="1">
          <a:solidFill>
            <a:srgbClr val="FFFFFF"/>
          </a:solidFill>
          <a:latin typeface="Arial" pitchFamily="34" charset="0"/>
          <a:ea typeface="黑体" pitchFamily="49" charset="-122"/>
        </a:defRPr>
      </a:lvl9pPr>
    </p:titleStyle>
    <p:bodyStyle>
      <a:lvl1pPr marL="469900" indent="-469900" algn="l" rtl="0" eaLnBrk="1" fontAlgn="base" hangingPunct="1">
        <a:spcBef>
          <a:spcPct val="20000"/>
        </a:spcBef>
        <a:spcAft>
          <a:spcPct val="0"/>
        </a:spcAft>
        <a:buClr>
          <a:srgbClr val="0066FF"/>
        </a:buClr>
        <a:buFont typeface="Wingdings" pitchFamily="2" charset="2"/>
        <a:buChar char="o"/>
        <a:defRPr sz="3000" b="1">
          <a:solidFill>
            <a:srgbClr val="000000"/>
          </a:solidFill>
          <a:latin typeface="+mn-lt"/>
          <a:ea typeface="+mn-ea"/>
          <a:cs typeface="+mn-cs"/>
        </a:defRPr>
      </a:lvl1pPr>
      <a:lvl2pPr marL="908050" indent="-436563" algn="l" rtl="0" eaLnBrk="1" fontAlgn="base" hangingPunct="1">
        <a:spcBef>
          <a:spcPct val="20000"/>
        </a:spcBef>
        <a:spcAft>
          <a:spcPct val="0"/>
        </a:spcAft>
        <a:buClr>
          <a:srgbClr val="0066FF"/>
        </a:buClr>
        <a:buFont typeface="Wingdings" pitchFamily="2" charset="2"/>
        <a:buChar char="n"/>
        <a:defRPr sz="2600" b="1">
          <a:solidFill>
            <a:srgbClr val="000000"/>
          </a:solidFill>
          <a:latin typeface="+mn-lt"/>
          <a:ea typeface="+mn-ea"/>
        </a:defRPr>
      </a:lvl2pPr>
      <a:lvl3pPr marL="1304925" indent="-395288" algn="l" rtl="0" eaLnBrk="1" fontAlgn="base" hangingPunct="1">
        <a:spcBef>
          <a:spcPct val="20000"/>
        </a:spcBef>
        <a:spcAft>
          <a:spcPct val="0"/>
        </a:spcAft>
        <a:buClr>
          <a:srgbClr val="0066FF"/>
        </a:buClr>
        <a:buFont typeface="Wingdings" pitchFamily="2" charset="2"/>
        <a:buChar char="o"/>
        <a:defRPr sz="2300" b="1">
          <a:solidFill>
            <a:srgbClr val="000000"/>
          </a:solidFill>
          <a:latin typeface="+mn-lt"/>
          <a:ea typeface="+mn-ea"/>
        </a:defRPr>
      </a:lvl3pPr>
      <a:lvl4pPr marL="1693863" indent="-387350" algn="l" rtl="0" eaLnBrk="1" fontAlgn="base" hangingPunct="1">
        <a:spcBef>
          <a:spcPct val="20000"/>
        </a:spcBef>
        <a:spcAft>
          <a:spcPct val="0"/>
        </a:spcAft>
        <a:buClr>
          <a:srgbClr val="0066FF"/>
        </a:buClr>
        <a:buFont typeface="Wingdings" pitchFamily="2" charset="2"/>
        <a:buChar char="n"/>
        <a:defRPr sz="2000" b="1">
          <a:solidFill>
            <a:srgbClr val="000000"/>
          </a:solidFill>
          <a:latin typeface="+mn-lt"/>
          <a:ea typeface="+mn-ea"/>
        </a:defRPr>
      </a:lvl4pPr>
      <a:lvl5pPr marL="2093913" indent="-398463" algn="l" rtl="0" eaLnBrk="1" fontAlgn="base" hangingPunct="1">
        <a:spcBef>
          <a:spcPct val="25000"/>
        </a:spcBef>
        <a:spcAft>
          <a:spcPct val="0"/>
        </a:spcAft>
        <a:buClr>
          <a:srgbClr val="0066FF"/>
        </a:buClr>
        <a:buFont typeface="Wingdings" pitchFamily="2" charset="2"/>
        <a:buChar char="§"/>
        <a:defRPr sz="2000" b="1">
          <a:solidFill>
            <a:srgbClr val="000000"/>
          </a:solidFill>
          <a:latin typeface="+mn-lt"/>
          <a:ea typeface="+mn-ea"/>
        </a:defRPr>
      </a:lvl5pPr>
      <a:lvl6pPr marL="2551113" indent="-398463" algn="l" rtl="0" eaLnBrk="1" fontAlgn="base" hangingPunct="1">
        <a:spcBef>
          <a:spcPct val="25000"/>
        </a:spcBef>
        <a:spcAft>
          <a:spcPct val="0"/>
        </a:spcAft>
        <a:buClr>
          <a:srgbClr val="0066FF"/>
        </a:buClr>
        <a:buFont typeface="Wingdings" pitchFamily="2" charset="2"/>
        <a:buChar char="§"/>
        <a:defRPr sz="2000" b="1">
          <a:solidFill>
            <a:srgbClr val="000000"/>
          </a:solidFill>
          <a:latin typeface="+mn-lt"/>
          <a:ea typeface="+mn-ea"/>
        </a:defRPr>
      </a:lvl6pPr>
      <a:lvl7pPr marL="3008313" indent="-398463" algn="l" rtl="0" eaLnBrk="1" fontAlgn="base" hangingPunct="1">
        <a:spcBef>
          <a:spcPct val="25000"/>
        </a:spcBef>
        <a:spcAft>
          <a:spcPct val="0"/>
        </a:spcAft>
        <a:buClr>
          <a:srgbClr val="0066FF"/>
        </a:buClr>
        <a:buFont typeface="Wingdings" pitchFamily="2" charset="2"/>
        <a:buChar char="§"/>
        <a:defRPr sz="2000" b="1">
          <a:solidFill>
            <a:srgbClr val="000000"/>
          </a:solidFill>
          <a:latin typeface="+mn-lt"/>
          <a:ea typeface="+mn-ea"/>
        </a:defRPr>
      </a:lvl7pPr>
      <a:lvl8pPr marL="3465513" indent="-398463" algn="l" rtl="0" eaLnBrk="1" fontAlgn="base" hangingPunct="1">
        <a:spcBef>
          <a:spcPct val="25000"/>
        </a:spcBef>
        <a:spcAft>
          <a:spcPct val="0"/>
        </a:spcAft>
        <a:buClr>
          <a:srgbClr val="0066FF"/>
        </a:buClr>
        <a:buFont typeface="Wingdings" pitchFamily="2" charset="2"/>
        <a:buChar char="§"/>
        <a:defRPr sz="2000" b="1">
          <a:solidFill>
            <a:srgbClr val="000000"/>
          </a:solidFill>
          <a:latin typeface="+mn-lt"/>
          <a:ea typeface="+mn-ea"/>
        </a:defRPr>
      </a:lvl8pPr>
      <a:lvl9pPr marL="3922713" indent="-398463" algn="l" rtl="0" eaLnBrk="1" fontAlgn="base" hangingPunct="1">
        <a:spcBef>
          <a:spcPct val="25000"/>
        </a:spcBef>
        <a:spcAft>
          <a:spcPct val="0"/>
        </a:spcAft>
        <a:buClr>
          <a:srgbClr val="0066FF"/>
        </a:buClr>
        <a:buFont typeface="Wingdings" pitchFamily="2" charset="2"/>
        <a:buChar char="§"/>
        <a:defRPr sz="2000" b="1">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2.xml"/></Relationships>
</file>

<file path=ppt/slides/_rels/slide10.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4.wmf"/><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11.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9.bin"/></Relationships>
</file>

<file path=ppt/slides/_rels/slide100.xml.rels><?xml version="1.0" encoding="UTF-8" standalone="yes"?>
<Relationships xmlns="http://schemas.openxmlformats.org/package/2006/relationships"><Relationship Id="rId2" Type="http://schemas.openxmlformats.org/officeDocument/2006/relationships/image" Target="../media/image162.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163.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144.bin"/><Relationship Id="rId2" Type="http://schemas.openxmlformats.org/officeDocument/2006/relationships/slideLayout" Target="../slideLayouts/slideLayout2.xml"/><Relationship Id="rId1" Type="http://schemas.openxmlformats.org/officeDocument/2006/relationships/vmlDrawing" Target="../drawings/vmlDrawing55.vml"/><Relationship Id="rId6" Type="http://schemas.openxmlformats.org/officeDocument/2006/relationships/image" Target="../media/image165.wmf"/><Relationship Id="rId5" Type="http://schemas.openxmlformats.org/officeDocument/2006/relationships/oleObject" Target="../embeddings/oleObject145.bin"/><Relationship Id="rId4" Type="http://schemas.openxmlformats.org/officeDocument/2006/relationships/image" Target="../media/image164.wmf"/></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146.bin"/><Relationship Id="rId2" Type="http://schemas.openxmlformats.org/officeDocument/2006/relationships/slideLayout" Target="../slideLayouts/slideLayout13.xml"/><Relationship Id="rId1" Type="http://schemas.openxmlformats.org/officeDocument/2006/relationships/vmlDrawing" Target="../drawings/vmlDrawing56.vml"/><Relationship Id="rId6" Type="http://schemas.openxmlformats.org/officeDocument/2006/relationships/image" Target="../media/image167.wmf"/><Relationship Id="rId5" Type="http://schemas.openxmlformats.org/officeDocument/2006/relationships/oleObject" Target="../embeddings/oleObject147.bin"/><Relationship Id="rId4" Type="http://schemas.openxmlformats.org/officeDocument/2006/relationships/image" Target="../media/image166.wmf"/></Relationships>
</file>

<file path=ppt/slides/_rels/slide104.xml.rels><?xml version="1.0" encoding="UTF-8" standalone="yes"?>
<Relationships xmlns="http://schemas.openxmlformats.org/package/2006/relationships"><Relationship Id="rId8" Type="http://schemas.openxmlformats.org/officeDocument/2006/relationships/image" Target="../media/image170.wmf"/><Relationship Id="rId13" Type="http://schemas.openxmlformats.org/officeDocument/2006/relationships/oleObject" Target="../embeddings/oleObject153.bin"/><Relationship Id="rId3" Type="http://schemas.openxmlformats.org/officeDocument/2006/relationships/oleObject" Target="../embeddings/oleObject148.bin"/><Relationship Id="rId7" Type="http://schemas.openxmlformats.org/officeDocument/2006/relationships/oleObject" Target="../embeddings/oleObject150.bin"/><Relationship Id="rId12" Type="http://schemas.openxmlformats.org/officeDocument/2006/relationships/image" Target="../media/image172.wmf"/><Relationship Id="rId2" Type="http://schemas.openxmlformats.org/officeDocument/2006/relationships/slideLayout" Target="../slideLayouts/slideLayout2.xml"/><Relationship Id="rId1" Type="http://schemas.openxmlformats.org/officeDocument/2006/relationships/vmlDrawing" Target="../drawings/vmlDrawing57.vml"/><Relationship Id="rId6" Type="http://schemas.openxmlformats.org/officeDocument/2006/relationships/image" Target="../media/image169.wmf"/><Relationship Id="rId11" Type="http://schemas.openxmlformats.org/officeDocument/2006/relationships/oleObject" Target="../embeddings/oleObject152.bin"/><Relationship Id="rId5" Type="http://schemas.openxmlformats.org/officeDocument/2006/relationships/oleObject" Target="../embeddings/oleObject149.bin"/><Relationship Id="rId10" Type="http://schemas.openxmlformats.org/officeDocument/2006/relationships/image" Target="../media/image171.wmf"/><Relationship Id="rId4" Type="http://schemas.openxmlformats.org/officeDocument/2006/relationships/image" Target="../media/image168.wmf"/><Relationship Id="rId9" Type="http://schemas.openxmlformats.org/officeDocument/2006/relationships/oleObject" Target="../embeddings/oleObject151.bin"/><Relationship Id="rId14" Type="http://schemas.openxmlformats.org/officeDocument/2006/relationships/image" Target="../media/image173.wmf"/></Relationships>
</file>

<file path=ppt/slides/_rels/slide105.xml.rels><?xml version="1.0" encoding="UTF-8" standalone="yes"?>
<Relationships xmlns="http://schemas.openxmlformats.org/package/2006/relationships"><Relationship Id="rId8" Type="http://schemas.openxmlformats.org/officeDocument/2006/relationships/image" Target="../media/image176.wmf"/><Relationship Id="rId3" Type="http://schemas.openxmlformats.org/officeDocument/2006/relationships/oleObject" Target="../embeddings/oleObject154.bin"/><Relationship Id="rId7" Type="http://schemas.openxmlformats.org/officeDocument/2006/relationships/oleObject" Target="../embeddings/oleObject156.bin"/><Relationship Id="rId2" Type="http://schemas.openxmlformats.org/officeDocument/2006/relationships/slideLayout" Target="../slideLayouts/slideLayout7.xml"/><Relationship Id="rId1" Type="http://schemas.openxmlformats.org/officeDocument/2006/relationships/vmlDrawing" Target="../drawings/vmlDrawing58.vml"/><Relationship Id="rId6" Type="http://schemas.openxmlformats.org/officeDocument/2006/relationships/image" Target="../media/image175.wmf"/><Relationship Id="rId5" Type="http://schemas.openxmlformats.org/officeDocument/2006/relationships/oleObject" Target="../embeddings/oleObject155.bin"/><Relationship Id="rId10" Type="http://schemas.openxmlformats.org/officeDocument/2006/relationships/image" Target="../media/image177.wmf"/><Relationship Id="rId4" Type="http://schemas.openxmlformats.org/officeDocument/2006/relationships/image" Target="../media/image174.wmf"/><Relationship Id="rId9" Type="http://schemas.openxmlformats.org/officeDocument/2006/relationships/oleObject" Target="../embeddings/oleObject157.bin"/></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158.bin"/><Relationship Id="rId2" Type="http://schemas.openxmlformats.org/officeDocument/2006/relationships/slideLayout" Target="../slideLayouts/slideLayout7.xml"/><Relationship Id="rId1" Type="http://schemas.openxmlformats.org/officeDocument/2006/relationships/vmlDrawing" Target="../drawings/vmlDrawing59.vml"/><Relationship Id="rId4" Type="http://schemas.openxmlformats.org/officeDocument/2006/relationships/image" Target="../media/image178.wmf"/></Relationships>
</file>

<file path=ppt/slides/_rels/slide107.xml.rels><?xml version="1.0" encoding="UTF-8" standalone="yes"?>
<Relationships xmlns="http://schemas.openxmlformats.org/package/2006/relationships"><Relationship Id="rId8" Type="http://schemas.openxmlformats.org/officeDocument/2006/relationships/image" Target="../media/image181.wmf"/><Relationship Id="rId3" Type="http://schemas.openxmlformats.org/officeDocument/2006/relationships/oleObject" Target="../embeddings/oleObject159.bin"/><Relationship Id="rId7" Type="http://schemas.openxmlformats.org/officeDocument/2006/relationships/oleObject" Target="../embeddings/oleObject161.bin"/><Relationship Id="rId2" Type="http://schemas.openxmlformats.org/officeDocument/2006/relationships/slideLayout" Target="../slideLayouts/slideLayout2.xml"/><Relationship Id="rId1" Type="http://schemas.openxmlformats.org/officeDocument/2006/relationships/vmlDrawing" Target="../drawings/vmlDrawing60.vml"/><Relationship Id="rId6" Type="http://schemas.openxmlformats.org/officeDocument/2006/relationships/image" Target="../media/image180.wmf"/><Relationship Id="rId5" Type="http://schemas.openxmlformats.org/officeDocument/2006/relationships/oleObject" Target="../embeddings/oleObject160.bin"/><Relationship Id="rId4" Type="http://schemas.openxmlformats.org/officeDocument/2006/relationships/image" Target="../media/image179.wmf"/></Relationships>
</file>

<file path=ppt/slides/_rels/slide108.xml.rels><?xml version="1.0" encoding="UTF-8" standalone="yes"?>
<Relationships xmlns="http://schemas.openxmlformats.org/package/2006/relationships"><Relationship Id="rId8" Type="http://schemas.openxmlformats.org/officeDocument/2006/relationships/image" Target="../media/image183.wmf"/><Relationship Id="rId3" Type="http://schemas.openxmlformats.org/officeDocument/2006/relationships/oleObject" Target="../embeddings/oleObject162.bin"/><Relationship Id="rId7" Type="http://schemas.openxmlformats.org/officeDocument/2006/relationships/oleObject" Target="../embeddings/oleObject164.bin"/><Relationship Id="rId2" Type="http://schemas.openxmlformats.org/officeDocument/2006/relationships/slideLayout" Target="../slideLayouts/slideLayout2.xml"/><Relationship Id="rId1" Type="http://schemas.openxmlformats.org/officeDocument/2006/relationships/vmlDrawing" Target="../drawings/vmlDrawing61.vml"/><Relationship Id="rId6" Type="http://schemas.openxmlformats.org/officeDocument/2006/relationships/image" Target="../media/image174.wmf"/><Relationship Id="rId5" Type="http://schemas.openxmlformats.org/officeDocument/2006/relationships/oleObject" Target="../embeddings/oleObject163.bin"/><Relationship Id="rId4" Type="http://schemas.openxmlformats.org/officeDocument/2006/relationships/image" Target="../media/image182.wmf"/></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165.bin"/><Relationship Id="rId2" Type="http://schemas.openxmlformats.org/officeDocument/2006/relationships/slideLayout" Target="../slideLayouts/slideLayout2.xml"/><Relationship Id="rId1" Type="http://schemas.openxmlformats.org/officeDocument/2006/relationships/vmlDrawing" Target="../drawings/vmlDrawing62.vml"/><Relationship Id="rId6" Type="http://schemas.openxmlformats.org/officeDocument/2006/relationships/image" Target="../media/image185.wmf"/><Relationship Id="rId5" Type="http://schemas.openxmlformats.org/officeDocument/2006/relationships/oleObject" Target="../embeddings/oleObject166.bin"/><Relationship Id="rId4" Type="http://schemas.openxmlformats.org/officeDocument/2006/relationships/image" Target="../media/image184.wmf"/></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167.bin"/><Relationship Id="rId2" Type="http://schemas.openxmlformats.org/officeDocument/2006/relationships/slideLayout" Target="../slideLayouts/slideLayout2.xml"/><Relationship Id="rId1" Type="http://schemas.openxmlformats.org/officeDocument/2006/relationships/vmlDrawing" Target="../drawings/vmlDrawing63.vml"/><Relationship Id="rId4" Type="http://schemas.openxmlformats.org/officeDocument/2006/relationships/image" Target="../media/image186.wmf"/></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168.bin"/><Relationship Id="rId2" Type="http://schemas.openxmlformats.org/officeDocument/2006/relationships/slideLayout" Target="../slideLayouts/slideLayout2.xml"/><Relationship Id="rId1" Type="http://schemas.openxmlformats.org/officeDocument/2006/relationships/vmlDrawing" Target="../drawings/vmlDrawing64.vml"/><Relationship Id="rId4" Type="http://schemas.openxmlformats.org/officeDocument/2006/relationships/image" Target="../media/image187.wmf"/></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169.bin"/><Relationship Id="rId2" Type="http://schemas.openxmlformats.org/officeDocument/2006/relationships/slideLayout" Target="../slideLayouts/slideLayout2.xml"/><Relationship Id="rId1" Type="http://schemas.openxmlformats.org/officeDocument/2006/relationships/vmlDrawing" Target="../drawings/vmlDrawing65.vml"/><Relationship Id="rId6" Type="http://schemas.openxmlformats.org/officeDocument/2006/relationships/image" Target="../media/image189.wmf"/><Relationship Id="rId5" Type="http://schemas.openxmlformats.org/officeDocument/2006/relationships/oleObject" Target="../embeddings/oleObject170.bin"/><Relationship Id="rId4" Type="http://schemas.openxmlformats.org/officeDocument/2006/relationships/image" Target="../media/image188.wmf"/></Relationships>
</file>

<file path=ppt/slides/_rels/slide116.xml.rels><?xml version="1.0" encoding="UTF-8" standalone="yes"?>
<Relationships xmlns="http://schemas.openxmlformats.org/package/2006/relationships"><Relationship Id="rId3" Type="http://schemas.openxmlformats.org/officeDocument/2006/relationships/oleObject" Target="../embeddings/oleObject171.bin"/><Relationship Id="rId2" Type="http://schemas.openxmlformats.org/officeDocument/2006/relationships/slideLayout" Target="../slideLayouts/slideLayout7.xml"/><Relationship Id="rId1" Type="http://schemas.openxmlformats.org/officeDocument/2006/relationships/vmlDrawing" Target="../drawings/vmlDrawing66.vml"/><Relationship Id="rId4" Type="http://schemas.openxmlformats.org/officeDocument/2006/relationships/image" Target="../media/image190.wmf"/></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172.bin"/><Relationship Id="rId2" Type="http://schemas.openxmlformats.org/officeDocument/2006/relationships/slideLayout" Target="../slideLayouts/slideLayout7.xml"/><Relationship Id="rId1" Type="http://schemas.openxmlformats.org/officeDocument/2006/relationships/vmlDrawing" Target="../drawings/vmlDrawing67.vml"/><Relationship Id="rId6" Type="http://schemas.openxmlformats.org/officeDocument/2006/relationships/image" Target="../media/image192.wmf"/><Relationship Id="rId5" Type="http://schemas.openxmlformats.org/officeDocument/2006/relationships/oleObject" Target="../embeddings/oleObject173.bin"/><Relationship Id="rId4" Type="http://schemas.openxmlformats.org/officeDocument/2006/relationships/image" Target="../media/image191.wmf"/></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174.bin"/><Relationship Id="rId2" Type="http://schemas.openxmlformats.org/officeDocument/2006/relationships/slideLayout" Target="../slideLayouts/slideLayout7.xml"/><Relationship Id="rId1" Type="http://schemas.openxmlformats.org/officeDocument/2006/relationships/vmlDrawing" Target="../drawings/vmlDrawing68.vml"/><Relationship Id="rId6" Type="http://schemas.openxmlformats.org/officeDocument/2006/relationships/image" Target="../media/image194.wmf"/><Relationship Id="rId5" Type="http://schemas.openxmlformats.org/officeDocument/2006/relationships/oleObject" Target="../embeddings/oleObject175.bin"/><Relationship Id="rId4" Type="http://schemas.openxmlformats.org/officeDocument/2006/relationships/image" Target="../media/image193.wmf"/></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176.bin"/><Relationship Id="rId2" Type="http://schemas.openxmlformats.org/officeDocument/2006/relationships/slideLayout" Target="../slideLayouts/slideLayout7.xml"/><Relationship Id="rId1" Type="http://schemas.openxmlformats.org/officeDocument/2006/relationships/vmlDrawing" Target="../drawings/vmlDrawing69.vml"/><Relationship Id="rId6" Type="http://schemas.openxmlformats.org/officeDocument/2006/relationships/image" Target="../media/image196.wmf"/><Relationship Id="rId5" Type="http://schemas.openxmlformats.org/officeDocument/2006/relationships/oleObject" Target="../embeddings/oleObject177.bin"/><Relationship Id="rId4" Type="http://schemas.openxmlformats.org/officeDocument/2006/relationships/image" Target="../media/image195.wmf"/></Relationships>
</file>

<file path=ppt/slides/_rels/slide12.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12.bin"/><Relationship Id="rId4" Type="http://schemas.openxmlformats.org/officeDocument/2006/relationships/image" Target="../media/image15.wmf"/></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178.bin"/><Relationship Id="rId2" Type="http://schemas.openxmlformats.org/officeDocument/2006/relationships/slideLayout" Target="../slideLayouts/slideLayout2.xml"/><Relationship Id="rId1" Type="http://schemas.openxmlformats.org/officeDocument/2006/relationships/vmlDrawing" Target="../drawings/vmlDrawing70.vml"/><Relationship Id="rId6" Type="http://schemas.openxmlformats.org/officeDocument/2006/relationships/image" Target="../media/image198.wmf"/><Relationship Id="rId5" Type="http://schemas.openxmlformats.org/officeDocument/2006/relationships/oleObject" Target="../embeddings/oleObject179.bin"/><Relationship Id="rId4" Type="http://schemas.openxmlformats.org/officeDocument/2006/relationships/image" Target="../media/image197.wmf"/></Relationships>
</file>

<file path=ppt/slides/_rels/slide121.xml.rels><?xml version="1.0" encoding="UTF-8" standalone="yes"?>
<Relationships xmlns="http://schemas.openxmlformats.org/package/2006/relationships"><Relationship Id="rId2" Type="http://schemas.openxmlformats.org/officeDocument/2006/relationships/image" Target="../media/image199.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oleObject" Target="../embeddings/oleObject180.bin"/><Relationship Id="rId2" Type="http://schemas.openxmlformats.org/officeDocument/2006/relationships/slideLayout" Target="../slideLayouts/slideLayout7.xml"/><Relationship Id="rId1" Type="http://schemas.openxmlformats.org/officeDocument/2006/relationships/vmlDrawing" Target="../drawings/vmlDrawing71.vml"/><Relationship Id="rId6" Type="http://schemas.openxmlformats.org/officeDocument/2006/relationships/image" Target="../media/image201.wmf"/><Relationship Id="rId5" Type="http://schemas.openxmlformats.org/officeDocument/2006/relationships/oleObject" Target="../embeddings/oleObject181.bin"/><Relationship Id="rId4" Type="http://schemas.openxmlformats.org/officeDocument/2006/relationships/image" Target="../media/image200.wmf"/></Relationships>
</file>

<file path=ppt/slides/_rels/slide123.xml.rels><?xml version="1.0" encoding="UTF-8" standalone="yes"?>
<Relationships xmlns="http://schemas.openxmlformats.org/package/2006/relationships"><Relationship Id="rId3" Type="http://schemas.openxmlformats.org/officeDocument/2006/relationships/oleObject" Target="../embeddings/oleObject182.bin"/><Relationship Id="rId2" Type="http://schemas.openxmlformats.org/officeDocument/2006/relationships/slideLayout" Target="../slideLayouts/slideLayout7.xml"/><Relationship Id="rId1" Type="http://schemas.openxmlformats.org/officeDocument/2006/relationships/vmlDrawing" Target="../drawings/vmlDrawing72.vml"/><Relationship Id="rId6" Type="http://schemas.openxmlformats.org/officeDocument/2006/relationships/image" Target="../media/image203.wmf"/><Relationship Id="rId5" Type="http://schemas.openxmlformats.org/officeDocument/2006/relationships/oleObject" Target="../embeddings/oleObject183.bin"/><Relationship Id="rId4" Type="http://schemas.openxmlformats.org/officeDocument/2006/relationships/image" Target="../media/image202.wmf"/></Relationships>
</file>

<file path=ppt/slides/_rels/slide124.xml.rels><?xml version="1.0" encoding="UTF-8" standalone="yes"?>
<Relationships xmlns="http://schemas.openxmlformats.org/package/2006/relationships"><Relationship Id="rId8" Type="http://schemas.openxmlformats.org/officeDocument/2006/relationships/image" Target="../media/image206.wmf"/><Relationship Id="rId3" Type="http://schemas.openxmlformats.org/officeDocument/2006/relationships/oleObject" Target="../embeddings/oleObject184.bin"/><Relationship Id="rId7" Type="http://schemas.openxmlformats.org/officeDocument/2006/relationships/oleObject" Target="../embeddings/oleObject186.bin"/><Relationship Id="rId2" Type="http://schemas.openxmlformats.org/officeDocument/2006/relationships/slideLayout" Target="../slideLayouts/slideLayout7.xml"/><Relationship Id="rId1" Type="http://schemas.openxmlformats.org/officeDocument/2006/relationships/vmlDrawing" Target="../drawings/vmlDrawing73.vml"/><Relationship Id="rId6" Type="http://schemas.openxmlformats.org/officeDocument/2006/relationships/image" Target="../media/image205.wmf"/><Relationship Id="rId5" Type="http://schemas.openxmlformats.org/officeDocument/2006/relationships/oleObject" Target="../embeddings/oleObject185.bin"/><Relationship Id="rId4" Type="http://schemas.openxmlformats.org/officeDocument/2006/relationships/image" Target="../media/image204.wmf"/></Relationships>
</file>

<file path=ppt/slides/_rels/slide125.xml.rels><?xml version="1.0" encoding="UTF-8" standalone="yes"?>
<Relationships xmlns="http://schemas.openxmlformats.org/package/2006/relationships"><Relationship Id="rId8" Type="http://schemas.openxmlformats.org/officeDocument/2006/relationships/image" Target="../media/image209.wmf"/><Relationship Id="rId3" Type="http://schemas.openxmlformats.org/officeDocument/2006/relationships/oleObject" Target="../embeddings/oleObject187.bin"/><Relationship Id="rId7" Type="http://schemas.openxmlformats.org/officeDocument/2006/relationships/oleObject" Target="../embeddings/oleObject189.bin"/><Relationship Id="rId2" Type="http://schemas.openxmlformats.org/officeDocument/2006/relationships/slideLayout" Target="../slideLayouts/slideLayout7.xml"/><Relationship Id="rId1" Type="http://schemas.openxmlformats.org/officeDocument/2006/relationships/vmlDrawing" Target="../drawings/vmlDrawing74.vml"/><Relationship Id="rId6" Type="http://schemas.openxmlformats.org/officeDocument/2006/relationships/image" Target="../media/image208.wmf"/><Relationship Id="rId5" Type="http://schemas.openxmlformats.org/officeDocument/2006/relationships/oleObject" Target="../embeddings/oleObject188.bin"/><Relationship Id="rId10" Type="http://schemas.openxmlformats.org/officeDocument/2006/relationships/image" Target="../media/image210.wmf"/><Relationship Id="rId4" Type="http://schemas.openxmlformats.org/officeDocument/2006/relationships/image" Target="../media/image207.wmf"/><Relationship Id="rId9" Type="http://schemas.openxmlformats.org/officeDocument/2006/relationships/oleObject" Target="../embeddings/oleObject190.bin"/></Relationships>
</file>

<file path=ppt/slides/_rels/slide126.xml.rels><?xml version="1.0" encoding="UTF-8" standalone="yes"?>
<Relationships xmlns="http://schemas.openxmlformats.org/package/2006/relationships"><Relationship Id="rId3" Type="http://schemas.openxmlformats.org/officeDocument/2006/relationships/oleObject" Target="../embeddings/oleObject191.bin"/><Relationship Id="rId7" Type="http://schemas.openxmlformats.org/officeDocument/2006/relationships/image" Target="../media/image214.png"/><Relationship Id="rId2" Type="http://schemas.openxmlformats.org/officeDocument/2006/relationships/slideLayout" Target="../slideLayouts/slideLayout7.xml"/><Relationship Id="rId1" Type="http://schemas.openxmlformats.org/officeDocument/2006/relationships/vmlDrawing" Target="../drawings/vmlDrawing75.vml"/><Relationship Id="rId6" Type="http://schemas.openxmlformats.org/officeDocument/2006/relationships/image" Target="../media/image212.wmf"/><Relationship Id="rId5" Type="http://schemas.openxmlformats.org/officeDocument/2006/relationships/oleObject" Target="../embeddings/oleObject192.bin"/><Relationship Id="rId4" Type="http://schemas.openxmlformats.org/officeDocument/2006/relationships/image" Target="../media/image211.wmf"/></Relationships>
</file>

<file path=ppt/slides/_rels/slide127.xml.rels><?xml version="1.0" encoding="UTF-8" standalone="yes"?>
<Relationships xmlns="http://schemas.openxmlformats.org/package/2006/relationships"><Relationship Id="rId8" Type="http://schemas.openxmlformats.org/officeDocument/2006/relationships/image" Target="../media/image215.wmf"/><Relationship Id="rId3" Type="http://schemas.openxmlformats.org/officeDocument/2006/relationships/oleObject" Target="../embeddings/oleObject193.bin"/><Relationship Id="rId7" Type="http://schemas.openxmlformats.org/officeDocument/2006/relationships/oleObject" Target="../embeddings/oleObject195.bin"/><Relationship Id="rId2" Type="http://schemas.openxmlformats.org/officeDocument/2006/relationships/slideLayout" Target="../slideLayouts/slideLayout7.xml"/><Relationship Id="rId1" Type="http://schemas.openxmlformats.org/officeDocument/2006/relationships/vmlDrawing" Target="../drawings/vmlDrawing76.vml"/><Relationship Id="rId6" Type="http://schemas.openxmlformats.org/officeDocument/2006/relationships/image" Target="../media/image214.wmf"/><Relationship Id="rId5" Type="http://schemas.openxmlformats.org/officeDocument/2006/relationships/oleObject" Target="../embeddings/oleObject194.bin"/><Relationship Id="rId10" Type="http://schemas.openxmlformats.org/officeDocument/2006/relationships/image" Target="../media/image216.wmf"/><Relationship Id="rId4" Type="http://schemas.openxmlformats.org/officeDocument/2006/relationships/image" Target="../media/image213.wmf"/><Relationship Id="rId9" Type="http://schemas.openxmlformats.org/officeDocument/2006/relationships/oleObject" Target="../embeddings/oleObject196.bin"/></Relationships>
</file>

<file path=ppt/slides/_rels/slide128.xml.rels><?xml version="1.0" encoding="UTF-8" standalone="yes"?>
<Relationships xmlns="http://schemas.openxmlformats.org/package/2006/relationships"><Relationship Id="rId3" Type="http://schemas.openxmlformats.org/officeDocument/2006/relationships/oleObject" Target="../embeddings/oleObject197.bin"/><Relationship Id="rId2" Type="http://schemas.openxmlformats.org/officeDocument/2006/relationships/slideLayout" Target="../slideLayouts/slideLayout2.xml"/><Relationship Id="rId1" Type="http://schemas.openxmlformats.org/officeDocument/2006/relationships/vmlDrawing" Target="../drawings/vmlDrawing77.vml"/><Relationship Id="rId6" Type="http://schemas.openxmlformats.org/officeDocument/2006/relationships/image" Target="../media/image218.wmf"/><Relationship Id="rId5" Type="http://schemas.openxmlformats.org/officeDocument/2006/relationships/oleObject" Target="../embeddings/oleObject198.bin"/><Relationship Id="rId4" Type="http://schemas.openxmlformats.org/officeDocument/2006/relationships/image" Target="../media/image217.wmf"/></Relationships>
</file>

<file path=ppt/slides/_rels/slide129.xml.rels><?xml version="1.0" encoding="UTF-8" standalone="yes"?>
<Relationships xmlns="http://schemas.openxmlformats.org/package/2006/relationships"><Relationship Id="rId3" Type="http://schemas.openxmlformats.org/officeDocument/2006/relationships/oleObject" Target="../embeddings/oleObject199.bin"/><Relationship Id="rId2" Type="http://schemas.openxmlformats.org/officeDocument/2006/relationships/slideLayout" Target="../slideLayouts/slideLayout2.xml"/><Relationship Id="rId1" Type="http://schemas.openxmlformats.org/officeDocument/2006/relationships/vmlDrawing" Target="../drawings/vmlDrawing78.vml"/><Relationship Id="rId6" Type="http://schemas.openxmlformats.org/officeDocument/2006/relationships/image" Target="../media/image220.wmf"/><Relationship Id="rId5" Type="http://schemas.openxmlformats.org/officeDocument/2006/relationships/oleObject" Target="../embeddings/oleObject200.bin"/><Relationship Id="rId4" Type="http://schemas.openxmlformats.org/officeDocument/2006/relationships/image" Target="../media/image219.wmf"/></Relationships>
</file>

<file path=ppt/slides/_rels/slide13.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oleObject" Target="../embeddings/oleObject19.bin"/><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22.wmf"/><Relationship Id="rId2" Type="http://schemas.openxmlformats.org/officeDocument/2006/relationships/slideLayout" Target="../slideLayouts/slideLayout14.xml"/><Relationship Id="rId1" Type="http://schemas.openxmlformats.org/officeDocument/2006/relationships/vmlDrawing" Target="../drawings/vmlDrawing6.vml"/><Relationship Id="rId6" Type="http://schemas.openxmlformats.org/officeDocument/2006/relationships/image" Target="../media/image19.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17.bin"/><Relationship Id="rId14" Type="http://schemas.openxmlformats.org/officeDocument/2006/relationships/image" Target="../media/image17.wmf"/></Relationships>
</file>

<file path=ppt/slides/_rels/slide130.xml.rels><?xml version="1.0" encoding="UTF-8" standalone="yes"?>
<Relationships xmlns="http://schemas.openxmlformats.org/package/2006/relationships"><Relationship Id="rId8" Type="http://schemas.openxmlformats.org/officeDocument/2006/relationships/oleObject" Target="../embeddings/oleObject203.bin"/><Relationship Id="rId3" Type="http://schemas.openxmlformats.org/officeDocument/2006/relationships/notesSlide" Target="../notesSlides/notesSlide2.xml"/><Relationship Id="rId7" Type="http://schemas.openxmlformats.org/officeDocument/2006/relationships/image" Target="../media/image221.wmf"/><Relationship Id="rId2" Type="http://schemas.openxmlformats.org/officeDocument/2006/relationships/slideLayout" Target="../slideLayouts/slideLayout2.xml"/><Relationship Id="rId1" Type="http://schemas.openxmlformats.org/officeDocument/2006/relationships/vmlDrawing" Target="../drawings/vmlDrawing79.vml"/><Relationship Id="rId6" Type="http://schemas.openxmlformats.org/officeDocument/2006/relationships/oleObject" Target="../embeddings/oleObject202.bin"/><Relationship Id="rId5" Type="http://schemas.openxmlformats.org/officeDocument/2006/relationships/image" Target="../media/image219.wmf"/><Relationship Id="rId4" Type="http://schemas.openxmlformats.org/officeDocument/2006/relationships/oleObject" Target="../embeddings/oleObject201.bin"/><Relationship Id="rId9" Type="http://schemas.openxmlformats.org/officeDocument/2006/relationships/image" Target="../media/image222.wmf"/></Relationships>
</file>

<file path=ppt/slides/_rels/slide131.xml.rels><?xml version="1.0" encoding="UTF-8" standalone="yes"?>
<Relationships xmlns="http://schemas.openxmlformats.org/package/2006/relationships"><Relationship Id="rId3" Type="http://schemas.openxmlformats.org/officeDocument/2006/relationships/oleObject" Target="../embeddings/oleObject204.bin"/><Relationship Id="rId2" Type="http://schemas.openxmlformats.org/officeDocument/2006/relationships/slideLayout" Target="../slideLayouts/slideLayout2.xml"/><Relationship Id="rId1" Type="http://schemas.openxmlformats.org/officeDocument/2006/relationships/vmlDrawing" Target="../drawings/vmlDrawing80.vml"/><Relationship Id="rId4" Type="http://schemas.openxmlformats.org/officeDocument/2006/relationships/image" Target="../media/image223.wmf"/></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oleObject" Target="../embeddings/oleObject205.bin"/><Relationship Id="rId2" Type="http://schemas.openxmlformats.org/officeDocument/2006/relationships/slideLayout" Target="../slideLayouts/slideLayout2.xml"/><Relationship Id="rId1" Type="http://schemas.openxmlformats.org/officeDocument/2006/relationships/vmlDrawing" Target="../drawings/vmlDrawing81.vml"/><Relationship Id="rId4" Type="http://schemas.openxmlformats.org/officeDocument/2006/relationships/image" Target="../media/image224.wmf"/></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27.wmf"/><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image" Target="../media/image24.wmf"/><Relationship Id="rId11" Type="http://schemas.openxmlformats.org/officeDocument/2006/relationships/oleObject" Target="../embeddings/oleObject24.bin"/><Relationship Id="rId5" Type="http://schemas.openxmlformats.org/officeDocument/2006/relationships/oleObject" Target="../embeddings/oleObject21.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23.bin"/></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9.wmf"/><Relationship Id="rId5" Type="http://schemas.openxmlformats.org/officeDocument/2006/relationships/oleObject" Target="../embeddings/oleObject26.bin"/><Relationship Id="rId4" Type="http://schemas.openxmlformats.org/officeDocument/2006/relationships/image" Target="../media/image28.wmf"/></Relationships>
</file>

<file path=ppt/slides/_rels/slide19.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1.wmf"/><Relationship Id="rId5" Type="http://schemas.openxmlformats.org/officeDocument/2006/relationships/oleObject" Target="../embeddings/oleObject29.bin"/><Relationship Id="rId10" Type="http://schemas.openxmlformats.org/officeDocument/2006/relationships/image" Target="../media/image33.wmf"/><Relationship Id="rId4" Type="http://schemas.openxmlformats.org/officeDocument/2006/relationships/image" Target="../media/image28.wmf"/><Relationship Id="rId9" Type="http://schemas.openxmlformats.org/officeDocument/2006/relationships/oleObject" Target="../embeddings/oleObject3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image" Target="../media/image35.wmf"/><Relationship Id="rId5" Type="http://schemas.openxmlformats.org/officeDocument/2006/relationships/oleObject" Target="../embeddings/oleObject33.bin"/><Relationship Id="rId4" Type="http://schemas.openxmlformats.org/officeDocument/2006/relationships/image" Target="../media/image34.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image" Target="../media/image37.wmf"/><Relationship Id="rId5" Type="http://schemas.openxmlformats.org/officeDocument/2006/relationships/oleObject" Target="../embeddings/oleObject35.bin"/><Relationship Id="rId4" Type="http://schemas.openxmlformats.org/officeDocument/2006/relationships/image" Target="../media/image36.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8.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0.wmf"/><Relationship Id="rId5" Type="http://schemas.openxmlformats.org/officeDocument/2006/relationships/oleObject" Target="../embeddings/oleObject38.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40.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43.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5.wmf"/><Relationship Id="rId5" Type="http://schemas.openxmlformats.org/officeDocument/2006/relationships/oleObject" Target="../embeddings/oleObject43.bin"/><Relationship Id="rId4" Type="http://schemas.openxmlformats.org/officeDocument/2006/relationships/image" Target="../media/image44.wmf"/></Relationships>
</file>

<file path=ppt/slides/_rels/slide28.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image" Target="../media/image47.wmf"/><Relationship Id="rId5" Type="http://schemas.openxmlformats.org/officeDocument/2006/relationships/oleObject" Target="../embeddings/oleObject45.bin"/><Relationship Id="rId4" Type="http://schemas.openxmlformats.org/officeDocument/2006/relationships/image" Target="../media/image46.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47.bin"/><Relationship Id="rId7" Type="http://schemas.openxmlformats.org/officeDocument/2006/relationships/oleObject" Target="../embeddings/oleObject49.bin"/><Relationship Id="rId12" Type="http://schemas.openxmlformats.org/officeDocument/2006/relationships/image" Target="../media/image55.wmf"/><Relationship Id="rId2" Type="http://schemas.openxmlformats.org/officeDocument/2006/relationships/slideLayout" Target="../slideLayouts/slideLayout17.xml"/><Relationship Id="rId1" Type="http://schemas.openxmlformats.org/officeDocument/2006/relationships/vmlDrawing" Target="../drawings/vmlDrawing17.vml"/><Relationship Id="rId6" Type="http://schemas.openxmlformats.org/officeDocument/2006/relationships/image" Target="../media/image52.wmf"/><Relationship Id="rId11" Type="http://schemas.openxmlformats.org/officeDocument/2006/relationships/oleObject" Target="../embeddings/oleObject51.bin"/><Relationship Id="rId5" Type="http://schemas.openxmlformats.org/officeDocument/2006/relationships/oleObject" Target="../embeddings/oleObject48.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50.bin"/></Relationships>
</file>

<file path=ppt/slides/_rels/slide3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17.xml"/><Relationship Id="rId1" Type="http://schemas.openxmlformats.org/officeDocument/2006/relationships/vmlDrawing" Target="../drawings/vmlDrawing18.vml"/><Relationship Id="rId4" Type="http://schemas.openxmlformats.org/officeDocument/2006/relationships/image" Target="../media/image57.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62.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9.wmf"/><Relationship Id="rId11" Type="http://schemas.openxmlformats.org/officeDocument/2006/relationships/oleObject" Target="../embeddings/oleObject57.bin"/><Relationship Id="rId5" Type="http://schemas.openxmlformats.org/officeDocument/2006/relationships/oleObject" Target="../embeddings/oleObject54.bin"/><Relationship Id="rId10" Type="http://schemas.openxmlformats.org/officeDocument/2006/relationships/image" Target="../media/image61.wmf"/><Relationship Id="rId4" Type="http://schemas.openxmlformats.org/officeDocument/2006/relationships/image" Target="../media/image58.wmf"/><Relationship Id="rId9" Type="http://schemas.openxmlformats.org/officeDocument/2006/relationships/oleObject" Target="../embeddings/oleObject56.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63.wmf"/></Relationships>
</file>

<file path=ppt/slides/_rels/slide4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65.wmf"/></Relationships>
</file>

<file path=ppt/slides/_rels/slide45.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60.bin"/><Relationship Id="rId7"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67.wmf"/><Relationship Id="rId5" Type="http://schemas.openxmlformats.org/officeDocument/2006/relationships/oleObject" Target="../embeddings/oleObject61.bin"/><Relationship Id="rId4" Type="http://schemas.openxmlformats.org/officeDocument/2006/relationships/image" Target="../media/image66.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15.xml"/><Relationship Id="rId1" Type="http://schemas.openxmlformats.org/officeDocument/2006/relationships/vmlDrawing" Target="../drawings/vmlDrawing23.vml"/><Relationship Id="rId6" Type="http://schemas.openxmlformats.org/officeDocument/2006/relationships/image" Target="../media/image70.wmf"/><Relationship Id="rId5" Type="http://schemas.openxmlformats.org/officeDocument/2006/relationships/oleObject" Target="../embeddings/oleObject64.bin"/><Relationship Id="rId4" Type="http://schemas.openxmlformats.org/officeDocument/2006/relationships/image" Target="../media/image69.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72.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73.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74.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76.wmf"/><Relationship Id="rId5" Type="http://schemas.openxmlformats.org/officeDocument/2006/relationships/oleObject" Target="../embeddings/oleObject70.bin"/><Relationship Id="rId4" Type="http://schemas.openxmlformats.org/officeDocument/2006/relationships/image" Target="../media/image75.wmf"/></Relationships>
</file>

<file path=ppt/slides/_rels/slide52.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71.bin"/><Relationship Id="rId7" Type="http://schemas.openxmlformats.org/officeDocument/2006/relationships/oleObject" Target="../embeddings/oleObject73.bin"/><Relationship Id="rId2" Type="http://schemas.openxmlformats.org/officeDocument/2006/relationships/slideLayout" Target="../slideLayouts/slideLayout12.xml"/><Relationship Id="rId1" Type="http://schemas.openxmlformats.org/officeDocument/2006/relationships/vmlDrawing" Target="../drawings/vmlDrawing28.vml"/><Relationship Id="rId6" Type="http://schemas.openxmlformats.org/officeDocument/2006/relationships/image" Target="../media/image78.wmf"/><Relationship Id="rId5" Type="http://schemas.openxmlformats.org/officeDocument/2006/relationships/oleObject" Target="../embeddings/oleObject72.bin"/><Relationship Id="rId4" Type="http://schemas.openxmlformats.org/officeDocument/2006/relationships/image" Target="../media/image77.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oleObject" Target="../embeddings/oleObject74.bin"/><Relationship Id="rId7" Type="http://schemas.openxmlformats.org/officeDocument/2006/relationships/oleObject" Target="../embeddings/oleObject76.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81.wmf"/><Relationship Id="rId5" Type="http://schemas.openxmlformats.org/officeDocument/2006/relationships/oleObject" Target="../embeddings/oleObject75.bin"/><Relationship Id="rId4" Type="http://schemas.openxmlformats.org/officeDocument/2006/relationships/image" Target="../media/image80.wmf"/></Relationships>
</file>

<file path=ppt/slides/_rels/slide56.x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oleObject" Target="../embeddings/oleObject77.bin"/><Relationship Id="rId7" Type="http://schemas.openxmlformats.org/officeDocument/2006/relationships/oleObject" Target="../embeddings/oleObject79.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84.wmf"/><Relationship Id="rId5" Type="http://schemas.openxmlformats.org/officeDocument/2006/relationships/oleObject" Target="../embeddings/oleObject78.bin"/><Relationship Id="rId10" Type="http://schemas.openxmlformats.org/officeDocument/2006/relationships/image" Target="../media/image86.wmf"/><Relationship Id="rId4" Type="http://schemas.openxmlformats.org/officeDocument/2006/relationships/image" Target="../media/image83.wmf"/><Relationship Id="rId9" Type="http://schemas.openxmlformats.org/officeDocument/2006/relationships/oleObject" Target="../embeddings/oleObject80.bin"/></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88.wmf"/><Relationship Id="rId5" Type="http://schemas.openxmlformats.org/officeDocument/2006/relationships/oleObject" Target="../embeddings/oleObject82.bin"/><Relationship Id="rId4" Type="http://schemas.openxmlformats.org/officeDocument/2006/relationships/image" Target="../media/image87.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90.wmf"/><Relationship Id="rId5" Type="http://schemas.openxmlformats.org/officeDocument/2006/relationships/oleObject" Target="../embeddings/oleObject84.bin"/><Relationship Id="rId4" Type="http://schemas.openxmlformats.org/officeDocument/2006/relationships/image" Target="../media/image89.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92.wmf"/><Relationship Id="rId5" Type="http://schemas.openxmlformats.org/officeDocument/2006/relationships/oleObject" Target="../embeddings/oleObject86.bin"/><Relationship Id="rId4" Type="http://schemas.openxmlformats.org/officeDocument/2006/relationships/image" Target="../media/image91.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93.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95.wmf"/><Relationship Id="rId5" Type="http://schemas.openxmlformats.org/officeDocument/2006/relationships/oleObject" Target="../embeddings/oleObject89.bin"/><Relationship Id="rId4" Type="http://schemas.openxmlformats.org/officeDocument/2006/relationships/image" Target="../media/image94.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7.xml"/><Relationship Id="rId1" Type="http://schemas.openxmlformats.org/officeDocument/2006/relationships/vmlDrawing" Target="../drawings/vmlDrawing36.vml"/><Relationship Id="rId5" Type="http://schemas.openxmlformats.org/officeDocument/2006/relationships/image" Target="../media/image97.png"/><Relationship Id="rId4" Type="http://schemas.openxmlformats.org/officeDocument/2006/relationships/image" Target="../media/image96.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oleObject" Target="../embeddings/oleObject91.bin"/><Relationship Id="rId7" Type="http://schemas.openxmlformats.org/officeDocument/2006/relationships/oleObject" Target="../embeddings/oleObject93.bin"/><Relationship Id="rId2" Type="http://schemas.openxmlformats.org/officeDocument/2006/relationships/slideLayout" Target="../slideLayouts/slideLayout4.xml"/><Relationship Id="rId1" Type="http://schemas.openxmlformats.org/officeDocument/2006/relationships/vmlDrawing" Target="../drawings/vmlDrawing37.vml"/><Relationship Id="rId6" Type="http://schemas.openxmlformats.org/officeDocument/2006/relationships/image" Target="../media/image99.wmf"/><Relationship Id="rId5" Type="http://schemas.openxmlformats.org/officeDocument/2006/relationships/oleObject" Target="../embeddings/oleObject92.bin"/><Relationship Id="rId4" Type="http://schemas.openxmlformats.org/officeDocument/2006/relationships/image" Target="../media/image98.wmf"/></Relationships>
</file>

<file path=ppt/slides/_rels/slide65.x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oleObject" Target="../embeddings/oleObject94.bin"/><Relationship Id="rId7" Type="http://schemas.openxmlformats.org/officeDocument/2006/relationships/oleObject" Target="../embeddings/oleObject96.bin"/><Relationship Id="rId2" Type="http://schemas.openxmlformats.org/officeDocument/2006/relationships/slideLayout" Target="../slideLayouts/slideLayout4.xml"/><Relationship Id="rId1" Type="http://schemas.openxmlformats.org/officeDocument/2006/relationships/vmlDrawing" Target="../drawings/vmlDrawing38.vml"/><Relationship Id="rId6" Type="http://schemas.openxmlformats.org/officeDocument/2006/relationships/image" Target="../media/image102.wmf"/><Relationship Id="rId5" Type="http://schemas.openxmlformats.org/officeDocument/2006/relationships/oleObject" Target="../embeddings/oleObject95.bin"/><Relationship Id="rId4" Type="http://schemas.openxmlformats.org/officeDocument/2006/relationships/image" Target="../media/image101.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2.xml"/><Relationship Id="rId1" Type="http://schemas.openxmlformats.org/officeDocument/2006/relationships/vmlDrawing" Target="../drawings/vmlDrawing39.vml"/><Relationship Id="rId4" Type="http://schemas.openxmlformats.org/officeDocument/2006/relationships/image" Target="../media/image104.wmf"/></Relationships>
</file>

<file path=ppt/slides/_rels/slide68.xml.rels><?xml version="1.0" encoding="UTF-8" standalone="yes"?>
<Relationships xmlns="http://schemas.openxmlformats.org/package/2006/relationships"><Relationship Id="rId8" Type="http://schemas.openxmlformats.org/officeDocument/2006/relationships/image" Target="../media/image107.wmf"/><Relationship Id="rId13" Type="http://schemas.openxmlformats.org/officeDocument/2006/relationships/oleObject" Target="../embeddings/oleObject103.bin"/><Relationship Id="rId3" Type="http://schemas.openxmlformats.org/officeDocument/2006/relationships/oleObject" Target="../embeddings/oleObject98.bin"/><Relationship Id="rId7" Type="http://schemas.openxmlformats.org/officeDocument/2006/relationships/oleObject" Target="../embeddings/oleObject100.bin"/><Relationship Id="rId12" Type="http://schemas.openxmlformats.org/officeDocument/2006/relationships/image" Target="../media/image109.wmf"/><Relationship Id="rId2" Type="http://schemas.openxmlformats.org/officeDocument/2006/relationships/slideLayout" Target="../slideLayouts/slideLayout7.xml"/><Relationship Id="rId16" Type="http://schemas.openxmlformats.org/officeDocument/2006/relationships/image" Target="../media/image111.wmf"/><Relationship Id="rId1" Type="http://schemas.openxmlformats.org/officeDocument/2006/relationships/vmlDrawing" Target="../drawings/vmlDrawing40.vml"/><Relationship Id="rId6" Type="http://schemas.openxmlformats.org/officeDocument/2006/relationships/image" Target="../media/image106.wmf"/><Relationship Id="rId11" Type="http://schemas.openxmlformats.org/officeDocument/2006/relationships/oleObject" Target="../embeddings/oleObject102.bin"/><Relationship Id="rId5" Type="http://schemas.openxmlformats.org/officeDocument/2006/relationships/oleObject" Target="../embeddings/oleObject99.bin"/><Relationship Id="rId15" Type="http://schemas.openxmlformats.org/officeDocument/2006/relationships/oleObject" Target="../embeddings/oleObject104.bin"/><Relationship Id="rId10" Type="http://schemas.openxmlformats.org/officeDocument/2006/relationships/image" Target="../media/image108.wmf"/><Relationship Id="rId4" Type="http://schemas.openxmlformats.org/officeDocument/2006/relationships/image" Target="../media/image105.wmf"/><Relationship Id="rId9" Type="http://schemas.openxmlformats.org/officeDocument/2006/relationships/oleObject" Target="../embeddings/oleObject101.bin"/><Relationship Id="rId14" Type="http://schemas.openxmlformats.org/officeDocument/2006/relationships/image" Target="../media/image110.wmf"/></Relationships>
</file>

<file path=ppt/slides/_rels/slide69.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slideLayout" Target="../slideLayouts/slideLayout13.xml"/><Relationship Id="rId1" Type="http://schemas.openxmlformats.org/officeDocument/2006/relationships/vmlDrawing" Target="../drawings/vmlDrawing41.vml"/><Relationship Id="rId5" Type="http://schemas.openxmlformats.org/officeDocument/2006/relationships/image" Target="../media/image112.wmf"/><Relationship Id="rId4" Type="http://schemas.openxmlformats.org/officeDocument/2006/relationships/oleObject" Target="../embeddings/oleObject105.bin"/></Relationships>
</file>

<file path=ppt/slides/_rels/slide7.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6.wmf"/></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06.bin"/><Relationship Id="rId2" Type="http://schemas.openxmlformats.org/officeDocument/2006/relationships/slideLayout" Target="../slideLayouts/slideLayout7.xml"/><Relationship Id="rId1" Type="http://schemas.openxmlformats.org/officeDocument/2006/relationships/vmlDrawing" Target="../drawings/vmlDrawing42.vml"/><Relationship Id="rId4" Type="http://schemas.openxmlformats.org/officeDocument/2006/relationships/image" Target="../media/image114.wmf"/></Relationships>
</file>

<file path=ppt/slides/_rels/slide71.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8" Type="http://schemas.openxmlformats.org/officeDocument/2006/relationships/image" Target="../media/image119.wmf"/><Relationship Id="rId3" Type="http://schemas.openxmlformats.org/officeDocument/2006/relationships/oleObject" Target="../embeddings/oleObject107.bin"/><Relationship Id="rId7" Type="http://schemas.openxmlformats.org/officeDocument/2006/relationships/oleObject" Target="../embeddings/oleObject109.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118.wmf"/><Relationship Id="rId5" Type="http://schemas.openxmlformats.org/officeDocument/2006/relationships/oleObject" Target="../embeddings/oleObject108.bin"/><Relationship Id="rId10" Type="http://schemas.openxmlformats.org/officeDocument/2006/relationships/image" Target="../media/image120.wmf"/><Relationship Id="rId4" Type="http://schemas.openxmlformats.org/officeDocument/2006/relationships/image" Target="../media/image117.wmf"/><Relationship Id="rId9" Type="http://schemas.openxmlformats.org/officeDocument/2006/relationships/oleObject" Target="../embeddings/oleObject110.bin"/></Relationships>
</file>

<file path=ppt/slides/_rels/slide74.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60.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8" Type="http://schemas.openxmlformats.org/officeDocument/2006/relationships/image" Target="../media/image124.wmf"/><Relationship Id="rId3" Type="http://schemas.openxmlformats.org/officeDocument/2006/relationships/oleObject" Target="../embeddings/oleObject111.bin"/><Relationship Id="rId7" Type="http://schemas.openxmlformats.org/officeDocument/2006/relationships/oleObject" Target="../embeddings/oleObject113.bin"/><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123.wmf"/><Relationship Id="rId5" Type="http://schemas.openxmlformats.org/officeDocument/2006/relationships/oleObject" Target="../embeddings/oleObject112.bin"/><Relationship Id="rId10" Type="http://schemas.openxmlformats.org/officeDocument/2006/relationships/image" Target="../media/image125.wmf"/><Relationship Id="rId4" Type="http://schemas.openxmlformats.org/officeDocument/2006/relationships/image" Target="../media/image122.wmf"/><Relationship Id="rId9" Type="http://schemas.openxmlformats.org/officeDocument/2006/relationships/oleObject" Target="../embeddings/oleObject114.bin"/></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15.bin"/><Relationship Id="rId2" Type="http://schemas.openxmlformats.org/officeDocument/2006/relationships/slideLayout" Target="../slideLayouts/slideLayout2.xml"/><Relationship Id="rId1" Type="http://schemas.openxmlformats.org/officeDocument/2006/relationships/vmlDrawing" Target="../drawings/vmlDrawing45.vml"/><Relationship Id="rId4" Type="http://schemas.openxmlformats.org/officeDocument/2006/relationships/image" Target="../media/image126.w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16.bin"/><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128.wmf"/><Relationship Id="rId5" Type="http://schemas.openxmlformats.org/officeDocument/2006/relationships/oleObject" Target="../embeddings/oleObject117.bin"/><Relationship Id="rId4" Type="http://schemas.openxmlformats.org/officeDocument/2006/relationships/image" Target="../media/image127.wmf"/></Relationships>
</file>

<file path=ppt/slides/_rels/slide79.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18.bin"/><Relationship Id="rId2" Type="http://schemas.openxmlformats.org/officeDocument/2006/relationships/slideLayout" Target="../slideLayouts/slideLayout16.xml"/><Relationship Id="rId1" Type="http://schemas.openxmlformats.org/officeDocument/2006/relationships/vmlDrawing" Target="../drawings/vmlDrawing47.vml"/><Relationship Id="rId4" Type="http://schemas.openxmlformats.org/officeDocument/2006/relationships/image" Target="../media/image130.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19.bin"/><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image" Target="../media/image132.wmf"/><Relationship Id="rId5" Type="http://schemas.openxmlformats.org/officeDocument/2006/relationships/oleObject" Target="../embeddings/oleObject120.bin"/><Relationship Id="rId4" Type="http://schemas.openxmlformats.org/officeDocument/2006/relationships/image" Target="../media/image131.w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121.bin"/><Relationship Id="rId2" Type="http://schemas.openxmlformats.org/officeDocument/2006/relationships/slideLayout" Target="../slideLayouts/slideLayout7.xml"/><Relationship Id="rId1" Type="http://schemas.openxmlformats.org/officeDocument/2006/relationships/vmlDrawing" Target="../drawings/vmlDrawing49.vml"/><Relationship Id="rId4" Type="http://schemas.openxmlformats.org/officeDocument/2006/relationships/image" Target="../media/image133.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image" Target="../media/image134.emf"/><Relationship Id="rId1" Type="http://schemas.openxmlformats.org/officeDocument/2006/relationships/slideLayout" Target="../slideLayouts/slideLayout17.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22.bin"/><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image" Target="../media/image136.wmf"/><Relationship Id="rId5" Type="http://schemas.openxmlformats.org/officeDocument/2006/relationships/oleObject" Target="../embeddings/oleObject123.bin"/><Relationship Id="rId4" Type="http://schemas.openxmlformats.org/officeDocument/2006/relationships/image" Target="../media/image135.wmf"/></Relationships>
</file>

<file path=ppt/slides/_rels/slide88.xml.rels><?xml version="1.0" encoding="UTF-8" standalone="yes"?>
<Relationships xmlns="http://schemas.openxmlformats.org/package/2006/relationships"><Relationship Id="rId8" Type="http://schemas.openxmlformats.org/officeDocument/2006/relationships/image" Target="../media/image139.wmf"/><Relationship Id="rId13" Type="http://schemas.openxmlformats.org/officeDocument/2006/relationships/oleObject" Target="../embeddings/oleObject129.bin"/><Relationship Id="rId18" Type="http://schemas.openxmlformats.org/officeDocument/2006/relationships/image" Target="../media/image144.wmf"/><Relationship Id="rId3" Type="http://schemas.openxmlformats.org/officeDocument/2006/relationships/oleObject" Target="../embeddings/oleObject124.bin"/><Relationship Id="rId7" Type="http://schemas.openxmlformats.org/officeDocument/2006/relationships/oleObject" Target="../embeddings/oleObject126.bin"/><Relationship Id="rId12" Type="http://schemas.openxmlformats.org/officeDocument/2006/relationships/image" Target="../media/image141.wmf"/><Relationship Id="rId17" Type="http://schemas.openxmlformats.org/officeDocument/2006/relationships/oleObject" Target="../embeddings/oleObject131.bin"/><Relationship Id="rId2" Type="http://schemas.openxmlformats.org/officeDocument/2006/relationships/slideLayout" Target="../slideLayouts/slideLayout7.xml"/><Relationship Id="rId16" Type="http://schemas.openxmlformats.org/officeDocument/2006/relationships/image" Target="../media/image143.wmf"/><Relationship Id="rId1" Type="http://schemas.openxmlformats.org/officeDocument/2006/relationships/vmlDrawing" Target="../drawings/vmlDrawing51.vml"/><Relationship Id="rId6" Type="http://schemas.openxmlformats.org/officeDocument/2006/relationships/image" Target="../media/image138.wmf"/><Relationship Id="rId11" Type="http://schemas.openxmlformats.org/officeDocument/2006/relationships/oleObject" Target="../embeddings/oleObject128.bin"/><Relationship Id="rId5" Type="http://schemas.openxmlformats.org/officeDocument/2006/relationships/oleObject" Target="../embeddings/oleObject125.bin"/><Relationship Id="rId15" Type="http://schemas.openxmlformats.org/officeDocument/2006/relationships/oleObject" Target="../embeddings/oleObject130.bin"/><Relationship Id="rId10" Type="http://schemas.openxmlformats.org/officeDocument/2006/relationships/image" Target="../media/image140.wmf"/><Relationship Id="rId4" Type="http://schemas.openxmlformats.org/officeDocument/2006/relationships/image" Target="../media/image137.wmf"/><Relationship Id="rId9" Type="http://schemas.openxmlformats.org/officeDocument/2006/relationships/oleObject" Target="../embeddings/oleObject127.bin"/><Relationship Id="rId14" Type="http://schemas.openxmlformats.org/officeDocument/2006/relationships/image" Target="../media/image142.w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image" Target="../media/image145.emf"/><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146.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147.emf"/><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148.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8" Type="http://schemas.openxmlformats.org/officeDocument/2006/relationships/image" Target="../media/image151.wmf"/><Relationship Id="rId3" Type="http://schemas.openxmlformats.org/officeDocument/2006/relationships/oleObject" Target="../embeddings/oleObject132.bin"/><Relationship Id="rId7" Type="http://schemas.openxmlformats.org/officeDocument/2006/relationships/oleObject" Target="../embeddings/oleObject134.bin"/><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image" Target="../media/image150.wmf"/><Relationship Id="rId5" Type="http://schemas.openxmlformats.org/officeDocument/2006/relationships/oleObject" Target="../embeddings/oleObject133.bin"/><Relationship Id="rId4" Type="http://schemas.openxmlformats.org/officeDocument/2006/relationships/image" Target="../media/image149.wmf"/></Relationships>
</file>

<file path=ppt/slides/_rels/slide96.xml.rels><?xml version="1.0" encoding="UTF-8" standalone="yes"?>
<Relationships xmlns="http://schemas.openxmlformats.org/package/2006/relationships"><Relationship Id="rId8" Type="http://schemas.openxmlformats.org/officeDocument/2006/relationships/image" Target="../media/image154.wmf"/><Relationship Id="rId13" Type="http://schemas.openxmlformats.org/officeDocument/2006/relationships/oleObject" Target="../embeddings/oleObject140.bin"/><Relationship Id="rId3" Type="http://schemas.openxmlformats.org/officeDocument/2006/relationships/oleObject" Target="../embeddings/oleObject135.bin"/><Relationship Id="rId7" Type="http://schemas.openxmlformats.org/officeDocument/2006/relationships/oleObject" Target="../embeddings/oleObject137.bin"/><Relationship Id="rId12" Type="http://schemas.openxmlformats.org/officeDocument/2006/relationships/image" Target="../media/image156.wmf"/><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image" Target="../media/image153.wmf"/><Relationship Id="rId11" Type="http://schemas.openxmlformats.org/officeDocument/2006/relationships/oleObject" Target="../embeddings/oleObject139.bin"/><Relationship Id="rId5" Type="http://schemas.openxmlformats.org/officeDocument/2006/relationships/oleObject" Target="../embeddings/oleObject136.bin"/><Relationship Id="rId10" Type="http://schemas.openxmlformats.org/officeDocument/2006/relationships/image" Target="../media/image155.wmf"/><Relationship Id="rId4" Type="http://schemas.openxmlformats.org/officeDocument/2006/relationships/image" Target="../media/image152.wmf"/><Relationship Id="rId9" Type="http://schemas.openxmlformats.org/officeDocument/2006/relationships/oleObject" Target="../embeddings/oleObject138.bin"/><Relationship Id="rId14" Type="http://schemas.openxmlformats.org/officeDocument/2006/relationships/image" Target="../media/image157.wmf"/></Relationships>
</file>

<file path=ppt/slides/_rels/slide97.xml.rels><?xml version="1.0" encoding="UTF-8" standalone="yes"?>
<Relationships xmlns="http://schemas.openxmlformats.org/package/2006/relationships"><Relationship Id="rId8" Type="http://schemas.openxmlformats.org/officeDocument/2006/relationships/image" Target="../media/image160.wmf"/><Relationship Id="rId3" Type="http://schemas.openxmlformats.org/officeDocument/2006/relationships/oleObject" Target="../embeddings/oleObject141.bin"/><Relationship Id="rId7" Type="http://schemas.openxmlformats.org/officeDocument/2006/relationships/oleObject" Target="../embeddings/oleObject143.bin"/><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image" Target="../media/image159.wmf"/><Relationship Id="rId5" Type="http://schemas.openxmlformats.org/officeDocument/2006/relationships/oleObject" Target="../embeddings/oleObject142.bin"/><Relationship Id="rId4" Type="http://schemas.openxmlformats.org/officeDocument/2006/relationships/image" Target="../media/image158.wmf"/></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61.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15696" y="1879057"/>
            <a:ext cx="7772400" cy="1362456"/>
          </a:xfrm>
        </p:spPr>
        <p:txBody>
          <a:bodyPr/>
          <a:lstStyle/>
          <a:p>
            <a:pPr algn="ctr"/>
            <a:r>
              <a:rPr lang="zh-CN" altLang="en-US" sz="4400" dirty="0">
                <a:solidFill>
                  <a:srgbClr val="911720"/>
                </a:solidFill>
                <a:latin typeface="华文新魏" panose="02010800040101010101" pitchFamily="2" charset="-122"/>
                <a:ea typeface="华文新魏" panose="02010800040101010101" pitchFamily="2" charset="-122"/>
              </a:rPr>
              <a:t>损失次数模型</a:t>
            </a:r>
            <a:br>
              <a:rPr lang="zh-CN" altLang="en-US" sz="4400" dirty="0">
                <a:solidFill>
                  <a:srgbClr val="911720"/>
                </a:solidFill>
                <a:latin typeface="华文新魏" panose="02010800040101010101" pitchFamily="2" charset="-122"/>
                <a:ea typeface="华文新魏" panose="02010800040101010101" pitchFamily="2" charset="-122"/>
              </a:rPr>
            </a:br>
            <a:r>
              <a:rPr lang="en-US" altLang="zh-CN" sz="2000" dirty="0">
                <a:solidFill>
                  <a:srgbClr val="911720"/>
                </a:solidFill>
                <a:latin typeface="华文新魏" panose="02010800040101010101" pitchFamily="2" charset="-122"/>
                <a:ea typeface="华文新魏" panose="02010800040101010101" pitchFamily="2" charset="-122"/>
              </a:rPr>
              <a:t>Models of Claim Count</a:t>
            </a:r>
            <a:endParaRPr lang="zh-CN" altLang="en-US" sz="2000" dirty="0">
              <a:solidFill>
                <a:srgbClr val="911720"/>
              </a:solidFill>
              <a:latin typeface="华文新魏" panose="02010800040101010101" pitchFamily="2" charset="-122"/>
              <a:ea typeface="华文新魏" panose="02010800040101010101" pitchFamily="2" charset="-122"/>
            </a:endParaRPr>
          </a:p>
        </p:txBody>
      </p:sp>
      <p:sp>
        <p:nvSpPr>
          <p:cNvPr id="9" name="Rectangle 3"/>
          <p:cNvSpPr txBox="1">
            <a:spLocks noChangeArrowheads="1"/>
          </p:cNvSpPr>
          <p:nvPr/>
        </p:nvSpPr>
        <p:spPr>
          <a:xfrm>
            <a:off x="574548" y="3581396"/>
            <a:ext cx="7854696" cy="2798277"/>
          </a:xfrm>
          <a:prstGeom prst="rect">
            <a:avLst/>
          </a:prstGeom>
        </p:spPr>
        <p:txBody>
          <a:bodyPr vert="horz" lIns="45720" rIns="45720" anchor="t">
            <a:normAutofit/>
          </a:bodyPr>
          <a:lstStyle>
            <a:lvl1pPr marL="0" indent="0" algn="l" rtl="0" eaLnBrk="1" latinLnBrk="0" hangingPunct="1">
              <a:spcBef>
                <a:spcPct val="20000"/>
              </a:spcBef>
              <a:buClr>
                <a:schemeClr val="accent3"/>
              </a:buClr>
              <a:buSzPct val="95000"/>
              <a:buFont typeface="Wingdings 2"/>
              <a:buNone/>
              <a:defRPr kumimoji="0" sz="22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None/>
              <a:defRPr kumimoji="0" sz="1800" kern="1200">
                <a:solidFill>
                  <a:schemeClr val="tx1">
                    <a:tint val="75000"/>
                  </a:schemeClr>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None/>
              <a:defRPr kumimoji="0" sz="1600" kern="1200">
                <a:solidFill>
                  <a:schemeClr val="tx1">
                    <a:tint val="75000"/>
                  </a:schemeClr>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None/>
              <a:defRPr kumimoji="0" sz="1400" kern="1200">
                <a:solidFill>
                  <a:schemeClr val="tx1">
                    <a:tint val="75000"/>
                  </a:schemeClr>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None/>
              <a:defRPr kumimoji="0" sz="1400" kern="1200">
                <a:solidFill>
                  <a:schemeClr val="tx1">
                    <a:tint val="75000"/>
                  </a:schemeClr>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ctr" fontAlgn="auto">
              <a:lnSpc>
                <a:spcPct val="140000"/>
              </a:lnSpc>
              <a:spcAft>
                <a:spcPts val="0"/>
              </a:spcAft>
              <a:buClr>
                <a:srgbClr val="FFFFFF"/>
              </a:buClr>
            </a:pPr>
            <a:r>
              <a:rPr lang="zh-CN" altLang="en-US" sz="3200" dirty="0" smtClean="0">
                <a:solidFill>
                  <a:srgbClr val="911720"/>
                </a:solidFill>
                <a:latin typeface="华文新魏" pitchFamily="2" charset="-122"/>
                <a:ea typeface="华文新魏" pitchFamily="2" charset="-122"/>
              </a:rPr>
              <a:t>李政宵</a:t>
            </a:r>
            <a:endParaRPr lang="en-US" altLang="zh-CN" sz="3200" dirty="0" smtClean="0">
              <a:solidFill>
                <a:srgbClr val="911720"/>
              </a:solidFill>
              <a:latin typeface="华文新魏" pitchFamily="2" charset="-122"/>
              <a:ea typeface="华文新魏" pitchFamily="2" charset="-122"/>
            </a:endParaRPr>
          </a:p>
          <a:p>
            <a:pPr algn="ctr" fontAlgn="auto">
              <a:lnSpc>
                <a:spcPct val="140000"/>
              </a:lnSpc>
              <a:spcAft>
                <a:spcPts val="0"/>
              </a:spcAft>
              <a:buClr>
                <a:srgbClr val="FFFFFF"/>
              </a:buClr>
            </a:pPr>
            <a:r>
              <a:rPr lang="zh-CN" altLang="en-US" sz="3200" dirty="0" smtClean="0">
                <a:solidFill>
                  <a:srgbClr val="911720"/>
                </a:solidFill>
                <a:latin typeface="华文新魏" pitchFamily="2" charset="-122"/>
                <a:ea typeface="华文新魏" pitchFamily="2" charset="-122"/>
              </a:rPr>
              <a:t>    对外经济贸易大学保险学院</a:t>
            </a:r>
            <a:endParaRPr lang="en-US" altLang="zh-CN" sz="3200" dirty="0" smtClean="0">
              <a:solidFill>
                <a:srgbClr val="911720"/>
              </a:solidFill>
              <a:latin typeface="华文新魏" pitchFamily="2" charset="-122"/>
              <a:ea typeface="华文新魏" pitchFamily="2" charset="-122"/>
            </a:endParaRPr>
          </a:p>
        </p:txBody>
      </p:sp>
    </p:spTree>
    <p:extLst>
      <p:ext uri="{BB962C8B-B14F-4D97-AF65-F5344CB8AC3E}">
        <p14:creationId xmlns:p14="http://schemas.microsoft.com/office/powerpoint/2010/main" val="29599763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7"/>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3A44F687-B305-4C37-89AE-29087FE3DB0A}" type="slidenum">
              <a:rPr lang="zh-CN" altLang="en-US" sz="1400">
                <a:solidFill>
                  <a:srgbClr val="000000"/>
                </a:solidFill>
              </a:rPr>
              <a:pPr eaLnBrk="1" hangingPunct="1"/>
              <a:t>10</a:t>
            </a:fld>
            <a:endParaRPr lang="en-US" altLang="zh-CN" sz="1400">
              <a:solidFill>
                <a:srgbClr val="000000"/>
              </a:solidFill>
            </a:endParaRPr>
          </a:p>
        </p:txBody>
      </p:sp>
      <p:sp>
        <p:nvSpPr>
          <p:cNvPr id="14339" name="Rectangle 2"/>
          <p:cNvSpPr>
            <a:spLocks noGrp="1" noChangeArrowheads="1"/>
          </p:cNvSpPr>
          <p:nvPr>
            <p:ph type="title"/>
          </p:nvPr>
        </p:nvSpPr>
        <p:spPr/>
        <p:txBody>
          <a:bodyPr/>
          <a:lstStyle/>
          <a:p>
            <a:pPr eaLnBrk="1" hangingPunct="1"/>
            <a:r>
              <a:rPr lang="zh-CN" altLang="en-US" smtClean="0"/>
              <a:t>泊松分布的可加性</a:t>
            </a:r>
          </a:p>
        </p:txBody>
      </p:sp>
      <p:sp>
        <p:nvSpPr>
          <p:cNvPr id="2" name="Rectangle 3"/>
          <p:cNvSpPr>
            <a:spLocks noGrp="1" noChangeArrowheads="1"/>
          </p:cNvSpPr>
          <p:nvPr>
            <p:ph type="body" sz="half" idx="1"/>
          </p:nvPr>
        </p:nvSpPr>
        <p:spPr>
          <a:xfrm>
            <a:off x="457200" y="1600200"/>
            <a:ext cx="3886200" cy="4525963"/>
          </a:xfrm>
          <a:ln>
            <a:solidFill>
              <a:schemeClr val="hlink"/>
            </a:solidFill>
            <a:miter lim="800000"/>
            <a:headEnd/>
            <a:tailEnd/>
          </a:ln>
        </p:spPr>
        <p:txBody>
          <a:bodyPr/>
          <a:lstStyle/>
          <a:p>
            <a:pPr eaLnBrk="1" hangingPunct="1">
              <a:lnSpc>
                <a:spcPct val="130000"/>
              </a:lnSpc>
            </a:pPr>
            <a:r>
              <a:rPr lang="zh-CN" altLang="en-US" b="1" dirty="0" smtClean="0"/>
              <a:t>可加性</a:t>
            </a:r>
            <a:r>
              <a:rPr lang="zh-CN" altLang="en-US" dirty="0" smtClean="0"/>
              <a:t>：如果</a:t>
            </a:r>
            <a:r>
              <a:rPr lang="en-US" altLang="zh-CN" i="1" dirty="0" err="1" smtClean="0">
                <a:latin typeface="Times New Roman" pitchFamily="18" charset="0"/>
              </a:rPr>
              <a:t>N</a:t>
            </a:r>
            <a:r>
              <a:rPr lang="en-US" altLang="zh-CN" baseline="-25000" dirty="0" err="1" smtClean="0">
                <a:latin typeface="Times New Roman" pitchFamily="18" charset="0"/>
              </a:rPr>
              <a:t>1</a:t>
            </a:r>
            <a:r>
              <a:rPr lang="zh-CN" altLang="en-US" dirty="0" smtClean="0">
                <a:latin typeface="Times New Roman" pitchFamily="18" charset="0"/>
              </a:rPr>
              <a:t>和</a:t>
            </a:r>
            <a:r>
              <a:rPr lang="en-US" altLang="zh-CN" i="1" dirty="0" err="1" smtClean="0">
                <a:latin typeface="Times New Roman" pitchFamily="18" charset="0"/>
              </a:rPr>
              <a:t>N</a:t>
            </a:r>
            <a:r>
              <a:rPr lang="en-US" altLang="zh-CN" baseline="-25000" dirty="0" err="1" smtClean="0">
                <a:latin typeface="Times New Roman" pitchFamily="18" charset="0"/>
              </a:rPr>
              <a:t>2</a:t>
            </a:r>
            <a:r>
              <a:rPr lang="zh-CN" altLang="en-US" dirty="0" smtClean="0"/>
              <a:t>分别是参数为</a:t>
            </a:r>
            <a:r>
              <a:rPr lang="en-US" altLang="zh-CN" dirty="0" err="1" smtClean="0">
                <a:latin typeface="Symbol" pitchFamily="18" charset="2"/>
              </a:rPr>
              <a:t>l</a:t>
            </a:r>
            <a:r>
              <a:rPr lang="en-US" altLang="zh-CN" baseline="-25000" dirty="0" err="1" smtClean="0">
                <a:latin typeface="Symbol" pitchFamily="18" charset="2"/>
              </a:rPr>
              <a:t>1</a:t>
            </a:r>
            <a:r>
              <a:rPr lang="zh-CN" altLang="en-US" dirty="0" smtClean="0"/>
              <a:t>和</a:t>
            </a:r>
            <a:r>
              <a:rPr lang="en-US" altLang="zh-CN" dirty="0" err="1" smtClean="0">
                <a:latin typeface="Symbol" pitchFamily="18" charset="2"/>
              </a:rPr>
              <a:t>l</a:t>
            </a:r>
            <a:r>
              <a:rPr lang="en-US" altLang="zh-CN" baseline="-25000" dirty="0" err="1" smtClean="0">
                <a:latin typeface="Symbol" pitchFamily="18" charset="2"/>
              </a:rPr>
              <a:t>2</a:t>
            </a:r>
            <a:r>
              <a:rPr lang="zh-CN" altLang="en-US" dirty="0" smtClean="0"/>
              <a:t>的相互独立的泊松随机变量，则</a:t>
            </a:r>
          </a:p>
          <a:p>
            <a:pPr eaLnBrk="1" hangingPunct="1">
              <a:lnSpc>
                <a:spcPct val="130000"/>
              </a:lnSpc>
              <a:buFont typeface="Wingdings" pitchFamily="2" charset="2"/>
              <a:buNone/>
            </a:pPr>
            <a:r>
              <a:rPr lang="zh-CN" altLang="en-US" i="1" dirty="0" smtClean="0">
                <a:latin typeface="Times New Roman" pitchFamily="18" charset="0"/>
              </a:rPr>
              <a:t>        </a:t>
            </a:r>
            <a:r>
              <a:rPr lang="en-US" altLang="zh-CN" i="1" dirty="0" smtClean="0">
                <a:latin typeface="Times New Roman" pitchFamily="18" charset="0"/>
              </a:rPr>
              <a:t>N</a:t>
            </a:r>
            <a:r>
              <a:rPr lang="en-US" altLang="zh-CN" dirty="0" smtClean="0"/>
              <a:t>=</a:t>
            </a:r>
            <a:r>
              <a:rPr lang="en-US" altLang="zh-CN" i="1" dirty="0" err="1" smtClean="0">
                <a:latin typeface="Times New Roman" pitchFamily="18" charset="0"/>
              </a:rPr>
              <a:t>N</a:t>
            </a:r>
            <a:r>
              <a:rPr lang="en-US" altLang="zh-CN" baseline="-25000" dirty="0" err="1" smtClean="0"/>
              <a:t>1</a:t>
            </a:r>
            <a:r>
              <a:rPr lang="en-US" altLang="zh-CN" dirty="0" err="1" smtClean="0"/>
              <a:t>+</a:t>
            </a:r>
            <a:r>
              <a:rPr lang="en-US" altLang="zh-CN" i="1" dirty="0" err="1" smtClean="0">
                <a:latin typeface="Times New Roman" pitchFamily="18" charset="0"/>
              </a:rPr>
              <a:t>N</a:t>
            </a:r>
            <a:r>
              <a:rPr lang="en-US" altLang="zh-CN" baseline="-25000" dirty="0" err="1" smtClean="0"/>
              <a:t>2</a:t>
            </a:r>
            <a:endParaRPr lang="en-US" altLang="zh-CN" baseline="-25000" dirty="0" smtClean="0"/>
          </a:p>
          <a:p>
            <a:pPr eaLnBrk="1" hangingPunct="1">
              <a:lnSpc>
                <a:spcPct val="130000"/>
              </a:lnSpc>
              <a:buFont typeface="Wingdings" pitchFamily="2" charset="2"/>
              <a:buNone/>
            </a:pPr>
            <a:r>
              <a:rPr lang="en-US" altLang="zh-CN" dirty="0" smtClean="0"/>
              <a:t>   </a:t>
            </a:r>
            <a:r>
              <a:rPr lang="zh-CN" altLang="en-US" dirty="0" smtClean="0"/>
              <a:t>是参数为</a:t>
            </a:r>
            <a:r>
              <a:rPr lang="en-US" altLang="zh-CN" dirty="0" smtClean="0"/>
              <a:t>(</a:t>
            </a:r>
            <a:r>
              <a:rPr lang="en-US" altLang="zh-CN" dirty="0" err="1" smtClean="0">
                <a:latin typeface="Symbol" pitchFamily="18" charset="2"/>
              </a:rPr>
              <a:t>l</a:t>
            </a:r>
            <a:r>
              <a:rPr lang="en-US" altLang="zh-CN" baseline="-25000" dirty="0" err="1" smtClean="0">
                <a:latin typeface="Symbol" pitchFamily="18" charset="2"/>
              </a:rPr>
              <a:t>1</a:t>
            </a:r>
            <a:r>
              <a:rPr lang="en-US" altLang="zh-CN" dirty="0" err="1" smtClean="0">
                <a:latin typeface="Symbol" pitchFamily="18" charset="2"/>
              </a:rPr>
              <a:t>+l</a:t>
            </a:r>
            <a:r>
              <a:rPr lang="en-US" altLang="zh-CN" baseline="-25000" dirty="0" err="1" smtClean="0">
                <a:latin typeface="Symbol" pitchFamily="18" charset="2"/>
              </a:rPr>
              <a:t>2</a:t>
            </a:r>
            <a:r>
              <a:rPr lang="en-US" altLang="zh-CN" dirty="0" smtClean="0">
                <a:latin typeface="Symbol" pitchFamily="18" charset="2"/>
              </a:rPr>
              <a:t>)</a:t>
            </a:r>
            <a:r>
              <a:rPr lang="zh-CN" altLang="en-US" dirty="0" smtClean="0"/>
              <a:t>的泊松随机变量。</a:t>
            </a:r>
          </a:p>
          <a:p>
            <a:pPr eaLnBrk="1" hangingPunct="1">
              <a:lnSpc>
                <a:spcPct val="130000"/>
              </a:lnSpc>
            </a:pPr>
            <a:r>
              <a:rPr lang="zh-CN" altLang="en-US" b="1" dirty="0" smtClean="0"/>
              <a:t>证明</a:t>
            </a:r>
            <a:r>
              <a:rPr lang="zh-CN" altLang="en-US" dirty="0" smtClean="0"/>
              <a:t>： </a:t>
            </a:r>
          </a:p>
        </p:txBody>
      </p:sp>
      <p:graphicFrame>
        <p:nvGraphicFramePr>
          <p:cNvPr id="14340" name="Object 4"/>
          <p:cNvGraphicFramePr>
            <a:graphicFrameLocks noGrp="1" noChangeAspect="1"/>
          </p:cNvGraphicFramePr>
          <p:nvPr>
            <p:ph sz="quarter" idx="2"/>
          </p:nvPr>
        </p:nvGraphicFramePr>
        <p:xfrm>
          <a:off x="5410200" y="2870200"/>
          <a:ext cx="2573338" cy="530225"/>
        </p:xfrm>
        <a:graphic>
          <a:graphicData uri="http://schemas.openxmlformats.org/presentationml/2006/ole">
            <mc:AlternateContent xmlns:mc="http://schemas.openxmlformats.org/markup-compatibility/2006">
              <mc:Choice xmlns:v="urn:schemas-microsoft-com:vml" Requires="v">
                <p:oleObj spid="_x0000_s195727" r:id="rId3" imgW="990170" imgH="203112" progId="Equation.DSMT4">
                  <p:embed/>
                </p:oleObj>
              </mc:Choice>
              <mc:Fallback>
                <p:oleObj r:id="rId3" imgW="990170" imgH="203112"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2870200"/>
                        <a:ext cx="257333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2"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solidFill>
                <a:srgbClr val="000000"/>
              </a:solidFill>
            </a:endParaRPr>
          </a:p>
        </p:txBody>
      </p:sp>
      <p:graphicFrame>
        <p:nvGraphicFramePr>
          <p:cNvPr id="3" name="Object 6"/>
          <p:cNvGraphicFramePr>
            <a:graphicFrameLocks noChangeAspect="1"/>
          </p:cNvGraphicFramePr>
          <p:nvPr/>
        </p:nvGraphicFramePr>
        <p:xfrm>
          <a:off x="4495800" y="1828800"/>
          <a:ext cx="3048000" cy="539750"/>
        </p:xfrm>
        <a:graphic>
          <a:graphicData uri="http://schemas.openxmlformats.org/presentationml/2006/ole">
            <mc:AlternateContent xmlns:mc="http://schemas.openxmlformats.org/markup-compatibility/2006">
              <mc:Choice xmlns:v="urn:schemas-microsoft-com:vml" Requires="v">
                <p:oleObj spid="_x0000_s195728" r:id="rId5" imgW="1384300" imgH="241300" progId="Equation.DSMT4">
                  <p:embed/>
                </p:oleObj>
              </mc:Choice>
              <mc:Fallback>
                <p:oleObj r:id="rId5" imgW="1384300" imgH="2413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1828800"/>
                        <a:ext cx="30480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3" name="Object 7"/>
          <p:cNvGraphicFramePr>
            <a:graphicFrameLocks noGrp="1" noChangeAspect="1"/>
          </p:cNvGraphicFramePr>
          <p:nvPr>
            <p:ph sz="quarter" idx="3"/>
          </p:nvPr>
        </p:nvGraphicFramePr>
        <p:xfrm>
          <a:off x="5486400" y="4022725"/>
          <a:ext cx="1889125" cy="511175"/>
        </p:xfrm>
        <a:graphic>
          <a:graphicData uri="http://schemas.openxmlformats.org/presentationml/2006/ole">
            <mc:AlternateContent xmlns:mc="http://schemas.openxmlformats.org/markup-compatibility/2006">
              <mc:Choice xmlns:v="urn:schemas-microsoft-com:vml" Requires="v">
                <p:oleObj spid="_x0000_s195729" r:id="rId7" imgW="749300" imgH="203200" progId="Equation.DSMT4">
                  <p:embed/>
                </p:oleObj>
              </mc:Choice>
              <mc:Fallback>
                <p:oleObj r:id="rId7" imgW="749300" imgH="203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6400" y="4022725"/>
                        <a:ext cx="188912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4" name="Object 8"/>
          <p:cNvGraphicFramePr>
            <a:graphicFrameLocks noChangeAspect="1"/>
          </p:cNvGraphicFramePr>
          <p:nvPr/>
        </p:nvGraphicFramePr>
        <p:xfrm>
          <a:off x="5562600" y="5121275"/>
          <a:ext cx="1371600" cy="547688"/>
        </p:xfrm>
        <a:graphic>
          <a:graphicData uri="http://schemas.openxmlformats.org/presentationml/2006/ole">
            <mc:AlternateContent xmlns:mc="http://schemas.openxmlformats.org/markup-compatibility/2006">
              <mc:Choice xmlns:v="urn:schemas-microsoft-com:vml" Requires="v">
                <p:oleObj spid="_x0000_s195730" r:id="rId9" imgW="508000" imgH="203200" progId="Equation.DSMT4">
                  <p:embed/>
                </p:oleObj>
              </mc:Choice>
              <mc:Fallback>
                <p:oleObj r:id="rId9" imgW="508000" imgH="2032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62600" y="5121275"/>
                        <a:ext cx="13716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5" name="Object 9"/>
          <p:cNvGraphicFramePr>
            <a:graphicFrameLocks noChangeAspect="1"/>
          </p:cNvGraphicFramePr>
          <p:nvPr/>
        </p:nvGraphicFramePr>
        <p:xfrm>
          <a:off x="6781800" y="609600"/>
          <a:ext cx="1676400" cy="473075"/>
        </p:xfrm>
        <a:graphic>
          <a:graphicData uri="http://schemas.openxmlformats.org/presentationml/2006/ole">
            <mc:AlternateContent xmlns:mc="http://schemas.openxmlformats.org/markup-compatibility/2006">
              <mc:Choice xmlns:v="urn:schemas-microsoft-com:vml" Requires="v">
                <p:oleObj spid="_x0000_s195731" r:id="rId11" imgW="812800" imgH="228600" progId="Equation.DSMT4">
                  <p:embed/>
                </p:oleObj>
              </mc:Choice>
              <mc:Fallback>
                <p:oleObj r:id="rId11" imgW="812800" imgH="228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81800" y="609600"/>
                        <a:ext cx="1676400" cy="473075"/>
                      </a:xfrm>
                      <a:prstGeom prst="rect">
                        <a:avLst/>
                      </a:prstGeom>
                      <a:solidFill>
                        <a:srgbClr val="E7F7F9"/>
                      </a:solidFill>
                      <a:ln w="9525">
                        <a:solidFill>
                          <a:srgbClr val="FF0000"/>
                        </a:solidFill>
                        <a:miter lim="800000"/>
                        <a:headEnd/>
                        <a:tailEnd/>
                      </a:ln>
                    </p:spPr>
                  </p:pic>
                </p:oleObj>
              </mc:Fallback>
            </mc:AlternateContent>
          </a:graphicData>
        </a:graphic>
      </p:graphicFrame>
    </p:spTree>
    <p:extLst>
      <p:ext uri="{BB962C8B-B14F-4D97-AF65-F5344CB8AC3E}">
        <p14:creationId xmlns:p14="http://schemas.microsoft.com/office/powerpoint/2010/main" val="40470203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blinds(horizontal)">
                                      <p:cBhvr>
                                        <p:cTn id="7" dur="500"/>
                                        <p:tgtEl>
                                          <p:spTgt spid="2">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linds(horizontal)">
                                      <p:cBhvr>
                                        <p:cTn id="17" dur="500"/>
                                        <p:tgtEl>
                                          <p:spTgt spid="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blinds(horizontal)">
                                      <p:cBhvr>
                                        <p:cTn id="22" dur="500"/>
                                        <p:tgtEl>
                                          <p:spTgt spid="2">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blinds(horizontal)">
                                      <p:cBhvr>
                                        <p:cTn id="27" dur="500"/>
                                        <p:tgtEl>
                                          <p:spTgt spid="2">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4345"/>
                                        </p:tgtEl>
                                        <p:attrNameLst>
                                          <p:attrName>style.visibility</p:attrName>
                                        </p:attrNameLst>
                                      </p:cBhvr>
                                      <p:to>
                                        <p:strVal val="visible"/>
                                      </p:to>
                                    </p:set>
                                    <p:animEffect transition="in" filter="blinds(horizontal)">
                                      <p:cBhvr>
                                        <p:cTn id="37" dur="500"/>
                                        <p:tgtEl>
                                          <p:spTgt spid="1434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4340"/>
                                        </p:tgtEl>
                                        <p:attrNameLst>
                                          <p:attrName>style.visibility</p:attrName>
                                        </p:attrNameLst>
                                      </p:cBhvr>
                                      <p:to>
                                        <p:strVal val="visible"/>
                                      </p:to>
                                    </p:set>
                                    <p:animEffect transition="in" filter="blinds(horizontal)">
                                      <p:cBhvr>
                                        <p:cTn id="42" dur="500"/>
                                        <p:tgtEl>
                                          <p:spTgt spid="1434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4343"/>
                                        </p:tgtEl>
                                        <p:attrNameLst>
                                          <p:attrName>style.visibility</p:attrName>
                                        </p:attrNameLst>
                                      </p:cBhvr>
                                      <p:to>
                                        <p:strVal val="visible"/>
                                      </p:to>
                                    </p:set>
                                    <p:animEffect transition="in" filter="blinds(horizontal)">
                                      <p:cBhvr>
                                        <p:cTn id="47" dur="500"/>
                                        <p:tgtEl>
                                          <p:spTgt spid="1434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14344"/>
                                        </p:tgtEl>
                                        <p:attrNameLst>
                                          <p:attrName>style.visibility</p:attrName>
                                        </p:attrNameLst>
                                      </p:cBhvr>
                                      <p:to>
                                        <p:strVal val="visible"/>
                                      </p:to>
                                    </p:set>
                                    <p:animEffect transition="in" filter="blinds(horizontal)">
                                      <p:cBhvr>
                                        <p:cTn id="52" dur="500"/>
                                        <p:tgtEl>
                                          <p:spTgt spid="14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FA0BB78-806E-449E-80D7-5FA53C6FBAA8}" type="slidenum">
              <a:rPr lang="zh-CN" altLang="en-US" smtClean="0"/>
              <a:pPr>
                <a:defRPr/>
              </a:pPr>
              <a:t>100</a:t>
            </a:fld>
            <a:endParaRPr lang="en-US" altLang="zh-CN"/>
          </a:p>
        </p:txBody>
      </p:sp>
      <p:pic>
        <p:nvPicPr>
          <p:cNvPr id="1781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38" y="271463"/>
            <a:ext cx="7704137" cy="631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016753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FA0BB78-806E-449E-80D7-5FA53C6FBAA8}" type="slidenum">
              <a:rPr lang="zh-CN" altLang="en-US" smtClean="0"/>
              <a:pPr>
                <a:defRPr/>
              </a:pPr>
              <a:t>101</a:t>
            </a:fld>
            <a:endParaRPr lang="en-US" altLang="zh-CN"/>
          </a:p>
        </p:txBody>
      </p:sp>
      <p:sp>
        <p:nvSpPr>
          <p:cNvPr id="3" name="TextBox 2"/>
          <p:cNvSpPr txBox="1"/>
          <p:nvPr/>
        </p:nvSpPr>
        <p:spPr>
          <a:xfrm>
            <a:off x="990694" y="669814"/>
            <a:ext cx="6866727" cy="1384995"/>
          </a:xfrm>
          <a:prstGeom prst="rect">
            <a:avLst/>
          </a:prstGeom>
          <a:noFill/>
        </p:spPr>
        <p:txBody>
          <a:bodyPr wrap="square" rtlCol="0">
            <a:spAutoFit/>
          </a:bodyPr>
          <a:lstStyle/>
          <a:p>
            <a:pPr algn="l"/>
            <a:r>
              <a:rPr lang="zh-CN" altLang="en-US" dirty="0" smtClean="0"/>
              <a:t>如果是</a:t>
            </a:r>
            <a:r>
              <a:rPr lang="en-US" altLang="zh-CN" dirty="0"/>
              <a:t>5</a:t>
            </a:r>
            <a:r>
              <a:rPr lang="en-US" altLang="zh-CN" dirty="0" smtClean="0"/>
              <a:t>0</a:t>
            </a:r>
            <a:r>
              <a:rPr lang="zh-CN" altLang="en-US" dirty="0" smtClean="0"/>
              <a:t>个服从负二项分布的保单组合，它们的参数分别为 </a:t>
            </a:r>
            <a:r>
              <a:rPr lang="en-US" altLang="zh-CN" dirty="0" smtClean="0"/>
              <a:t>r = 1:50, </a:t>
            </a:r>
            <a:r>
              <a:rPr lang="el-GR" altLang="zh-CN" dirty="0" smtClean="0"/>
              <a:t>β</a:t>
            </a:r>
            <a:r>
              <a:rPr lang="en-US" altLang="zh-CN" dirty="0" smtClean="0"/>
              <a:t> = 1:50,</a:t>
            </a:r>
            <a:r>
              <a:rPr lang="zh-CN" altLang="en-US" dirty="0" smtClean="0"/>
              <a:t>则合并后的分布如下图：</a:t>
            </a:r>
            <a:endParaRPr lang="zh-CN" altLang="en-US" dirty="0"/>
          </a:p>
        </p:txBody>
      </p:sp>
      <p:pic>
        <p:nvPicPr>
          <p:cNvPr id="17715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68" y="2054809"/>
            <a:ext cx="5224426" cy="42824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765253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947F9A94-49D2-4258-B752-BDB33F4CE3CB}" type="slidenum">
              <a:rPr lang="zh-CN" altLang="en-US" sz="1400"/>
              <a:pPr eaLnBrk="1" hangingPunct="1"/>
              <a:t>102</a:t>
            </a:fld>
            <a:endParaRPr lang="en-US" altLang="zh-CN" sz="1400"/>
          </a:p>
        </p:txBody>
      </p:sp>
      <p:sp>
        <p:nvSpPr>
          <p:cNvPr id="101379" name="Rectangle 2"/>
          <p:cNvSpPr>
            <a:spLocks noGrp="1" noChangeArrowheads="1"/>
          </p:cNvSpPr>
          <p:nvPr>
            <p:ph type="title"/>
          </p:nvPr>
        </p:nvSpPr>
        <p:spPr/>
        <p:txBody>
          <a:bodyPr/>
          <a:lstStyle/>
          <a:p>
            <a:pPr eaLnBrk="1" hangingPunct="1"/>
            <a:r>
              <a:rPr lang="zh-CN" altLang="en-US" smtClean="0"/>
              <a:t>例：</a:t>
            </a:r>
            <a:r>
              <a:rPr lang="zh-CN" altLang="en-US" sz="2400" smtClean="0"/>
              <a:t>复合负二项分布也可以表示为复合泊松分布</a:t>
            </a:r>
          </a:p>
        </p:txBody>
      </p:sp>
      <p:sp>
        <p:nvSpPr>
          <p:cNvPr id="101380" name="Text Box 3"/>
          <p:cNvSpPr txBox="1">
            <a:spLocks noChangeArrowheads="1"/>
          </p:cNvSpPr>
          <p:nvPr/>
        </p:nvSpPr>
        <p:spPr bwMode="auto">
          <a:xfrm>
            <a:off x="952500" y="2241550"/>
            <a:ext cx="327555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a:latin typeface="Times New Roman" pitchFamily="18" charset="0"/>
                <a:cs typeface="Times New Roman" pitchFamily="18" charset="0"/>
              </a:rPr>
              <a:t>负二项分布的母函数：</a:t>
            </a:r>
          </a:p>
        </p:txBody>
      </p:sp>
      <p:graphicFrame>
        <p:nvGraphicFramePr>
          <p:cNvPr id="101381" name="Object 4"/>
          <p:cNvGraphicFramePr>
            <a:graphicFrameLocks noChangeAspect="1"/>
          </p:cNvGraphicFramePr>
          <p:nvPr>
            <p:extLst>
              <p:ext uri="{D42A27DB-BD31-4B8C-83A1-F6EECF244321}">
                <p14:modId xmlns:p14="http://schemas.microsoft.com/office/powerpoint/2010/main" val="1692103064"/>
              </p:ext>
            </p:extLst>
          </p:nvPr>
        </p:nvGraphicFramePr>
        <p:xfrm>
          <a:off x="4067175" y="2205038"/>
          <a:ext cx="2890838" cy="571500"/>
        </p:xfrm>
        <a:graphic>
          <a:graphicData uri="http://schemas.openxmlformats.org/presentationml/2006/ole">
            <mc:AlternateContent xmlns:mc="http://schemas.openxmlformats.org/markup-compatibility/2006">
              <mc:Choice xmlns:v="urn:schemas-microsoft-com:vml" Requires="v">
                <p:oleObj spid="_x0000_s101979" r:id="rId3" imgW="1219200" imgH="241300" progId="Equation.DSMT4">
                  <p:embed/>
                </p:oleObj>
              </mc:Choice>
              <mc:Fallback>
                <p:oleObj r:id="rId3" imgW="1219200" imgH="2413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2205038"/>
                        <a:ext cx="2890838"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1382" name="Text Box 5"/>
          <p:cNvSpPr txBox="1">
            <a:spLocks noChangeArrowheads="1"/>
          </p:cNvSpPr>
          <p:nvPr/>
        </p:nvSpPr>
        <p:spPr bwMode="auto">
          <a:xfrm>
            <a:off x="1025525" y="4402138"/>
            <a:ext cx="389431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a:latin typeface="Times New Roman" pitchFamily="18" charset="0"/>
                <a:cs typeface="Times New Roman" pitchFamily="18" charset="0"/>
              </a:rPr>
              <a:t>复合负二项分布的母函数：</a:t>
            </a:r>
          </a:p>
        </p:txBody>
      </p:sp>
      <p:graphicFrame>
        <p:nvGraphicFramePr>
          <p:cNvPr id="101383" name="Object 6"/>
          <p:cNvGraphicFramePr>
            <a:graphicFrameLocks noChangeAspect="1"/>
          </p:cNvGraphicFramePr>
          <p:nvPr>
            <p:extLst>
              <p:ext uri="{D42A27DB-BD31-4B8C-83A1-F6EECF244321}">
                <p14:modId xmlns:p14="http://schemas.microsoft.com/office/powerpoint/2010/main" val="342409398"/>
              </p:ext>
            </p:extLst>
          </p:nvPr>
        </p:nvGraphicFramePr>
        <p:xfrm>
          <a:off x="4957763" y="4365625"/>
          <a:ext cx="3548062" cy="550863"/>
        </p:xfrm>
        <a:graphic>
          <a:graphicData uri="http://schemas.openxmlformats.org/presentationml/2006/ole">
            <mc:AlternateContent xmlns:mc="http://schemas.openxmlformats.org/markup-compatibility/2006">
              <mc:Choice xmlns:v="urn:schemas-microsoft-com:vml" Requires="v">
                <p:oleObj spid="_x0000_s101980" name="Equation" r:id="rId5" imgW="1803240" imgH="279360" progId="Equation.DSMT4">
                  <p:embed/>
                </p:oleObj>
              </mc:Choice>
              <mc:Fallback>
                <p:oleObj name="Equation" r:id="rId5" imgW="1803240" imgH="279360" progId="Equation.DSMT4">
                  <p:embed/>
                  <p:pic>
                    <p:nvPicPr>
                      <p:cNvPr id="0" name="Object 6"/>
                      <p:cNvPicPr>
                        <a:picLocks noChangeAspect="1" noChangeArrowheads="1"/>
                      </p:cNvPicPr>
                      <p:nvPr/>
                    </p:nvPicPr>
                    <p:blipFill>
                      <a:blip r:embed="rId6"/>
                      <a:srcRect/>
                      <a:stretch>
                        <a:fillRect/>
                      </a:stretch>
                    </p:blipFill>
                    <p:spPr bwMode="auto">
                      <a:xfrm>
                        <a:off x="4957763" y="4365625"/>
                        <a:ext cx="3548062"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1384" name="Line 7"/>
          <p:cNvSpPr>
            <a:spLocks noChangeShapeType="1"/>
          </p:cNvSpPr>
          <p:nvPr/>
        </p:nvSpPr>
        <p:spPr bwMode="auto">
          <a:xfrm flipV="1">
            <a:off x="5605463" y="2781300"/>
            <a:ext cx="0" cy="36036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101385" name="Line 8"/>
          <p:cNvSpPr>
            <a:spLocks noChangeShapeType="1"/>
          </p:cNvSpPr>
          <p:nvPr/>
        </p:nvSpPr>
        <p:spPr bwMode="auto">
          <a:xfrm flipV="1">
            <a:off x="6254750" y="2781300"/>
            <a:ext cx="0" cy="36036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101386" name="Line 9"/>
          <p:cNvSpPr>
            <a:spLocks noChangeShapeType="1"/>
          </p:cNvSpPr>
          <p:nvPr/>
        </p:nvSpPr>
        <p:spPr bwMode="auto">
          <a:xfrm flipV="1">
            <a:off x="5219700" y="4941888"/>
            <a:ext cx="0" cy="36036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101387" name="Line 10"/>
          <p:cNvSpPr>
            <a:spLocks noChangeShapeType="1"/>
          </p:cNvSpPr>
          <p:nvPr/>
        </p:nvSpPr>
        <p:spPr bwMode="auto">
          <a:xfrm flipV="1">
            <a:off x="5651500" y="4941888"/>
            <a:ext cx="0" cy="36036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101388" name="Line 11"/>
          <p:cNvSpPr>
            <a:spLocks noChangeShapeType="1"/>
          </p:cNvSpPr>
          <p:nvPr/>
        </p:nvSpPr>
        <p:spPr bwMode="auto">
          <a:xfrm flipV="1">
            <a:off x="6732588" y="4941888"/>
            <a:ext cx="0" cy="36036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101389" name="Line 12"/>
          <p:cNvSpPr>
            <a:spLocks noChangeShapeType="1"/>
          </p:cNvSpPr>
          <p:nvPr/>
        </p:nvSpPr>
        <p:spPr bwMode="auto">
          <a:xfrm flipV="1">
            <a:off x="7308850" y="4940300"/>
            <a:ext cx="0" cy="36036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101390" name="Line 13"/>
          <p:cNvSpPr>
            <a:spLocks noChangeShapeType="1"/>
          </p:cNvSpPr>
          <p:nvPr/>
        </p:nvSpPr>
        <p:spPr bwMode="auto">
          <a:xfrm flipV="1">
            <a:off x="7885113" y="4940300"/>
            <a:ext cx="0" cy="36036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101391" name="Text Box 14"/>
          <p:cNvSpPr txBox="1">
            <a:spLocks noChangeArrowheads="1"/>
          </p:cNvSpPr>
          <p:nvPr/>
        </p:nvSpPr>
        <p:spPr bwMode="auto">
          <a:xfrm>
            <a:off x="5385804" y="3213100"/>
            <a:ext cx="489534" cy="60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000" b="1">
                <a:solidFill>
                  <a:srgbClr val="FF0000"/>
                </a:solidFill>
                <a:latin typeface="Times New Roman" pitchFamily="18" charset="0"/>
                <a:cs typeface="Times New Roman" pitchFamily="18" charset="0"/>
              </a:rPr>
              <a:t>泊松</a:t>
            </a:r>
          </a:p>
        </p:txBody>
      </p:sp>
      <p:sp>
        <p:nvSpPr>
          <p:cNvPr id="101392" name="Text Box 15"/>
          <p:cNvSpPr txBox="1">
            <a:spLocks noChangeArrowheads="1"/>
          </p:cNvSpPr>
          <p:nvPr/>
        </p:nvSpPr>
        <p:spPr bwMode="auto">
          <a:xfrm>
            <a:off x="6512929" y="5373688"/>
            <a:ext cx="489534" cy="60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000" b="1">
                <a:solidFill>
                  <a:srgbClr val="FF0000"/>
                </a:solidFill>
                <a:latin typeface="Times New Roman" pitchFamily="18" charset="0"/>
                <a:cs typeface="Times New Roman" pitchFamily="18" charset="0"/>
              </a:rPr>
              <a:t>泊松</a:t>
            </a:r>
          </a:p>
        </p:txBody>
      </p:sp>
      <p:sp>
        <p:nvSpPr>
          <p:cNvPr id="101393" name="Text Box 16"/>
          <p:cNvSpPr txBox="1">
            <a:spLocks noChangeArrowheads="1"/>
          </p:cNvSpPr>
          <p:nvPr/>
        </p:nvSpPr>
        <p:spPr bwMode="auto">
          <a:xfrm>
            <a:off x="6027154" y="3238500"/>
            <a:ext cx="489534" cy="60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000" b="1">
                <a:solidFill>
                  <a:srgbClr val="FF0000"/>
                </a:solidFill>
                <a:latin typeface="Times New Roman" pitchFamily="18" charset="0"/>
                <a:cs typeface="Times New Roman" pitchFamily="18" charset="0"/>
              </a:rPr>
              <a:t>对数</a:t>
            </a:r>
          </a:p>
        </p:txBody>
      </p:sp>
      <p:sp>
        <p:nvSpPr>
          <p:cNvPr id="101394" name="Text Box 17"/>
          <p:cNvSpPr txBox="1">
            <a:spLocks noChangeArrowheads="1"/>
          </p:cNvSpPr>
          <p:nvPr/>
        </p:nvSpPr>
        <p:spPr bwMode="auto">
          <a:xfrm>
            <a:off x="7089191" y="5373688"/>
            <a:ext cx="489534" cy="60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000" b="1">
                <a:solidFill>
                  <a:srgbClr val="FF0000"/>
                </a:solidFill>
                <a:latin typeface="Times New Roman" pitchFamily="18" charset="0"/>
                <a:cs typeface="Times New Roman" pitchFamily="18" charset="0"/>
              </a:rPr>
              <a:t>对数</a:t>
            </a:r>
          </a:p>
        </p:txBody>
      </p:sp>
      <p:sp>
        <p:nvSpPr>
          <p:cNvPr id="101395" name="Text Box 18"/>
          <p:cNvSpPr txBox="1">
            <a:spLocks noChangeArrowheads="1"/>
          </p:cNvSpPr>
          <p:nvPr/>
        </p:nvSpPr>
        <p:spPr bwMode="auto">
          <a:xfrm>
            <a:off x="5019091" y="5399088"/>
            <a:ext cx="489534" cy="85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000" b="1">
                <a:solidFill>
                  <a:srgbClr val="FF0000"/>
                </a:solidFill>
                <a:latin typeface="Times New Roman" pitchFamily="18" charset="0"/>
                <a:cs typeface="Times New Roman" pitchFamily="18" charset="0"/>
              </a:rPr>
              <a:t>负二项</a:t>
            </a:r>
          </a:p>
        </p:txBody>
      </p:sp>
      <p:sp>
        <p:nvSpPr>
          <p:cNvPr id="101396" name="Text Box 19"/>
          <p:cNvSpPr txBox="1">
            <a:spLocks noChangeArrowheads="1"/>
          </p:cNvSpPr>
          <p:nvPr/>
        </p:nvSpPr>
        <p:spPr bwMode="auto">
          <a:xfrm>
            <a:off x="5431841" y="5345113"/>
            <a:ext cx="489534" cy="110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000" b="1">
                <a:latin typeface="Times New Roman" pitchFamily="18" charset="0"/>
                <a:cs typeface="Times New Roman" pitchFamily="18" charset="0"/>
              </a:rPr>
              <a:t>任意分布</a:t>
            </a:r>
          </a:p>
        </p:txBody>
      </p:sp>
      <p:sp>
        <p:nvSpPr>
          <p:cNvPr id="101397" name="Text Box 20"/>
          <p:cNvSpPr txBox="1">
            <a:spLocks noChangeArrowheads="1"/>
          </p:cNvSpPr>
          <p:nvPr/>
        </p:nvSpPr>
        <p:spPr bwMode="auto">
          <a:xfrm>
            <a:off x="7663866" y="5373688"/>
            <a:ext cx="489534" cy="110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000" b="1">
                <a:latin typeface="Times New Roman" pitchFamily="18" charset="0"/>
                <a:cs typeface="Times New Roman" pitchFamily="18" charset="0"/>
              </a:rPr>
              <a:t>任意分布</a:t>
            </a:r>
          </a:p>
        </p:txBody>
      </p:sp>
      <p:sp>
        <p:nvSpPr>
          <p:cNvPr id="101398" name="Text Box 21"/>
          <p:cNvSpPr txBox="1">
            <a:spLocks noChangeArrowheads="1"/>
          </p:cNvSpPr>
          <p:nvPr/>
        </p:nvSpPr>
        <p:spPr bwMode="auto">
          <a:xfrm>
            <a:off x="1258888" y="1268413"/>
            <a:ext cx="5684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a:solidFill>
                  <a:srgbClr val="0000CC"/>
                </a:solidFill>
                <a:latin typeface="Times New Roman" pitchFamily="18" charset="0"/>
                <a:cs typeface="Times New Roman" pitchFamily="18" charset="0"/>
              </a:rPr>
              <a:t>注：可参见</a:t>
            </a:r>
            <a:r>
              <a:rPr lang="en-US" altLang="zh-CN" sz="2400">
                <a:solidFill>
                  <a:srgbClr val="0000CC"/>
                </a:solidFill>
                <a:latin typeface="Times New Roman" pitchFamily="18" charset="0"/>
                <a:cs typeface="Times New Roman" pitchFamily="18" charset="0"/>
              </a:rPr>
              <a:t>Kaas P.51</a:t>
            </a:r>
            <a:r>
              <a:rPr lang="zh-CN" altLang="en-US" sz="2400">
                <a:solidFill>
                  <a:srgbClr val="0000CC"/>
                </a:solidFill>
                <a:latin typeface="Times New Roman" pitchFamily="18" charset="0"/>
                <a:cs typeface="Times New Roman" pitchFamily="18" charset="0"/>
              </a:rPr>
              <a:t>的另一种证明方法。</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6"/>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4AC5C8B0-3A34-45B9-8881-F95793B11E62}" type="slidenum">
              <a:rPr lang="zh-CN" altLang="en-US" sz="1400"/>
              <a:pPr eaLnBrk="1" hangingPunct="1"/>
              <a:t>103</a:t>
            </a:fld>
            <a:endParaRPr lang="en-US" altLang="zh-CN" sz="1400"/>
          </a:p>
        </p:txBody>
      </p:sp>
      <p:sp>
        <p:nvSpPr>
          <p:cNvPr id="102403" name="Rectangle 2"/>
          <p:cNvSpPr>
            <a:spLocks noGrp="1" noChangeArrowheads="1"/>
          </p:cNvSpPr>
          <p:nvPr>
            <p:ph type="title"/>
          </p:nvPr>
        </p:nvSpPr>
        <p:spPr/>
        <p:txBody>
          <a:bodyPr/>
          <a:lstStyle/>
          <a:p>
            <a:pPr algn="l" eaLnBrk="1" hangingPunct="1"/>
            <a:r>
              <a:rPr lang="zh-CN" altLang="en-US" dirty="0" smtClean="0"/>
              <a:t>混合泊松与复合泊松的关系</a:t>
            </a:r>
          </a:p>
        </p:txBody>
      </p:sp>
      <p:sp>
        <p:nvSpPr>
          <p:cNvPr id="102404" name="Rectangle 3"/>
          <p:cNvSpPr>
            <a:spLocks noGrp="1" noChangeArrowheads="1"/>
          </p:cNvSpPr>
          <p:nvPr>
            <p:ph type="body" sz="half" idx="1"/>
          </p:nvPr>
        </p:nvSpPr>
        <p:spPr>
          <a:xfrm>
            <a:off x="457200" y="1600200"/>
            <a:ext cx="8002588" cy="4525963"/>
          </a:xfrm>
        </p:spPr>
        <p:txBody>
          <a:bodyPr/>
          <a:lstStyle/>
          <a:p>
            <a:pPr eaLnBrk="1" hangingPunct="1">
              <a:lnSpc>
                <a:spcPct val="130000"/>
              </a:lnSpc>
            </a:pPr>
            <a:r>
              <a:rPr lang="zh-CN" altLang="en-US" b="1" dirty="0" smtClean="0">
                <a:latin typeface="Times New Roman" pitchFamily="18" charset="0"/>
              </a:rPr>
              <a:t>假设混合泊松分布的结构函数是</a:t>
            </a:r>
            <a:r>
              <a:rPr lang="zh-CN" altLang="en-US" b="1" dirty="0" smtClean="0">
                <a:solidFill>
                  <a:srgbClr val="FF3300"/>
                </a:solidFill>
                <a:latin typeface="Times New Roman" pitchFamily="18" charset="0"/>
              </a:rPr>
              <a:t>无限可分</a:t>
            </a:r>
            <a:r>
              <a:rPr lang="zh-CN" altLang="en-US" b="1" dirty="0" smtClean="0">
                <a:latin typeface="Times New Roman" pitchFamily="18" charset="0"/>
              </a:rPr>
              <a:t>的，则其母函数可以表示为复合泊松分布的母函数形式：</a:t>
            </a:r>
          </a:p>
          <a:p>
            <a:pPr eaLnBrk="1" hangingPunct="1"/>
            <a:endParaRPr lang="zh-CN" altLang="en-US" b="1" dirty="0" smtClean="0"/>
          </a:p>
        </p:txBody>
      </p:sp>
      <p:graphicFrame>
        <p:nvGraphicFramePr>
          <p:cNvPr id="102405" name="Object 4"/>
          <p:cNvGraphicFramePr>
            <a:graphicFrameLocks noGrp="1" noChangeAspect="1"/>
          </p:cNvGraphicFramePr>
          <p:nvPr>
            <p:ph sz="half" idx="2"/>
            <p:extLst>
              <p:ext uri="{D42A27DB-BD31-4B8C-83A1-F6EECF244321}">
                <p14:modId xmlns:p14="http://schemas.microsoft.com/office/powerpoint/2010/main" val="1536169256"/>
              </p:ext>
            </p:extLst>
          </p:nvPr>
        </p:nvGraphicFramePr>
        <p:xfrm>
          <a:off x="2971842" y="3048010"/>
          <a:ext cx="3008682" cy="761990"/>
        </p:xfrm>
        <a:graphic>
          <a:graphicData uri="http://schemas.openxmlformats.org/presentationml/2006/ole">
            <mc:AlternateContent xmlns:mc="http://schemas.openxmlformats.org/markup-compatibility/2006">
              <mc:Choice xmlns:v="urn:schemas-microsoft-com:vml" Requires="v">
                <p:oleObj spid="_x0000_s102881" name="Equation" r:id="rId3" imgW="952200" imgH="241200" progId="Equation.DSMT4">
                  <p:embed/>
                </p:oleObj>
              </mc:Choice>
              <mc:Fallback>
                <p:oleObj name="Equation" r:id="rId3" imgW="952200" imgH="241200" progId="Equation.DSMT4">
                  <p:embed/>
                  <p:pic>
                    <p:nvPicPr>
                      <p:cNvPr id="0" name="Object 4"/>
                      <p:cNvPicPr>
                        <a:picLocks noChangeAspect="1" noChangeArrowheads="1"/>
                      </p:cNvPicPr>
                      <p:nvPr/>
                    </p:nvPicPr>
                    <p:blipFill>
                      <a:blip r:embed="rId4"/>
                      <a:srcRect/>
                      <a:stretch>
                        <a:fillRect/>
                      </a:stretch>
                    </p:blipFill>
                    <p:spPr bwMode="auto">
                      <a:xfrm>
                        <a:off x="2971842" y="3048010"/>
                        <a:ext cx="3008682" cy="761990"/>
                      </a:xfrm>
                      <a:prstGeom prst="rect">
                        <a:avLst/>
                      </a:prstGeom>
                      <a:solidFill>
                        <a:schemeClr val="accent1"/>
                      </a:solidFill>
                      <a:ln>
                        <a:noFill/>
                      </a:ln>
                      <a:effectLst/>
                      <a:extLst/>
                    </p:spPr>
                  </p:pic>
                </p:oleObj>
              </mc:Fallback>
            </mc:AlternateContent>
          </a:graphicData>
        </a:graphic>
      </p:graphicFrame>
      <p:sp>
        <p:nvSpPr>
          <p:cNvPr id="102406" name="Text Box 5"/>
          <p:cNvSpPr txBox="1">
            <a:spLocks noChangeArrowheads="1"/>
          </p:cNvSpPr>
          <p:nvPr/>
        </p:nvSpPr>
        <p:spPr bwMode="auto">
          <a:xfrm>
            <a:off x="990694" y="4190980"/>
            <a:ext cx="33201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2400" b="1" dirty="0"/>
              <a:t>其中</a:t>
            </a:r>
            <a:r>
              <a:rPr lang="en-US" altLang="zh-CN" sz="2400" b="1" i="1" dirty="0" err="1">
                <a:latin typeface="Times New Roman" pitchFamily="18" charset="0"/>
              </a:rPr>
              <a:t>P</a:t>
            </a:r>
            <a:r>
              <a:rPr lang="en-US" altLang="zh-CN" sz="2400" b="1" baseline="-25000" dirty="0" err="1"/>
              <a:t>2</a:t>
            </a:r>
            <a:r>
              <a:rPr lang="en-US" altLang="zh-CN" sz="2400" b="1" dirty="0"/>
              <a:t>(</a:t>
            </a:r>
            <a:r>
              <a:rPr lang="en-US" altLang="zh-CN" sz="2400" b="1" i="1" dirty="0">
                <a:latin typeface="+mn-lt"/>
                <a:cs typeface="Segoe UI Light" panose="020B0502040204020203" pitchFamily="34" charset="0"/>
              </a:rPr>
              <a:t>z</a:t>
            </a:r>
            <a:r>
              <a:rPr lang="en-US" altLang="zh-CN" sz="2400" b="1" dirty="0"/>
              <a:t>)</a:t>
            </a:r>
            <a:r>
              <a:rPr lang="zh-CN" altLang="en-US" sz="2400" b="1" dirty="0"/>
              <a:t>是个母函数。</a:t>
            </a:r>
          </a:p>
        </p:txBody>
      </p:sp>
      <p:graphicFrame>
        <p:nvGraphicFramePr>
          <p:cNvPr id="2" name="对象 1"/>
          <p:cNvGraphicFramePr>
            <a:graphicFrameLocks noChangeAspect="1"/>
          </p:cNvGraphicFramePr>
          <p:nvPr>
            <p:extLst>
              <p:ext uri="{D42A27DB-BD31-4B8C-83A1-F6EECF244321}">
                <p14:modId xmlns:p14="http://schemas.microsoft.com/office/powerpoint/2010/main" val="754119497"/>
              </p:ext>
            </p:extLst>
          </p:nvPr>
        </p:nvGraphicFramePr>
        <p:xfrm>
          <a:off x="1752674" y="5486346"/>
          <a:ext cx="5408612" cy="473075"/>
        </p:xfrm>
        <a:graphic>
          <a:graphicData uri="http://schemas.openxmlformats.org/presentationml/2006/ole">
            <mc:AlternateContent xmlns:mc="http://schemas.openxmlformats.org/markup-compatibility/2006">
              <mc:Choice xmlns:v="urn:schemas-microsoft-com:vml" Requires="v">
                <p:oleObj spid="_x0000_s102882" name="Equation" r:id="rId5" imgW="2616120" imgH="228600" progId="Equation.DSMT4">
                  <p:embed/>
                </p:oleObj>
              </mc:Choice>
              <mc:Fallback>
                <p:oleObj name="Equation" r:id="rId5" imgW="2616120" imgH="228600" progId="Equation.DSMT4">
                  <p:embed/>
                  <p:pic>
                    <p:nvPicPr>
                      <p:cNvPr id="0" name="对象 8"/>
                      <p:cNvPicPr>
                        <a:picLocks noChangeAspect="1" noChangeArrowheads="1"/>
                      </p:cNvPicPr>
                      <p:nvPr/>
                    </p:nvPicPr>
                    <p:blipFill>
                      <a:blip r:embed="rId6"/>
                      <a:srcRect/>
                      <a:stretch>
                        <a:fillRect/>
                      </a:stretch>
                    </p:blipFill>
                    <p:spPr bwMode="auto">
                      <a:xfrm>
                        <a:off x="1752674" y="5486346"/>
                        <a:ext cx="5408612" cy="473075"/>
                      </a:xfrm>
                      <a:prstGeom prst="rect">
                        <a:avLst/>
                      </a:prstGeom>
                      <a:solidFill>
                        <a:schemeClr val="accent1"/>
                      </a:solidFill>
                      <a:ln>
                        <a:solidFill>
                          <a:schemeClr val="accent1"/>
                        </a:solid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7AC2FFC2-47DF-42A8-A6C6-184B3F4DB176}" type="slidenum">
              <a:rPr lang="zh-CN" altLang="en-US" sz="1400"/>
              <a:pPr eaLnBrk="1" hangingPunct="1"/>
              <a:t>104</a:t>
            </a:fld>
            <a:endParaRPr lang="en-US" altLang="zh-CN" sz="1400"/>
          </a:p>
        </p:txBody>
      </p:sp>
      <p:sp>
        <p:nvSpPr>
          <p:cNvPr id="103427" name="Rectangle 2"/>
          <p:cNvSpPr>
            <a:spLocks noGrp="1" noChangeArrowheads="1"/>
          </p:cNvSpPr>
          <p:nvPr>
            <p:ph type="title"/>
          </p:nvPr>
        </p:nvSpPr>
        <p:spPr/>
        <p:txBody>
          <a:bodyPr/>
          <a:lstStyle/>
          <a:p>
            <a:pPr eaLnBrk="1" hangingPunct="1"/>
            <a:r>
              <a:rPr lang="zh-CN" altLang="en-US" dirty="0" smtClean="0"/>
              <a:t>特征函数与无限可分分布</a:t>
            </a:r>
          </a:p>
        </p:txBody>
      </p:sp>
      <p:sp>
        <p:nvSpPr>
          <p:cNvPr id="105475" name="Rectangle 3"/>
          <p:cNvSpPr>
            <a:spLocks noGrp="1" noChangeArrowheads="1"/>
          </p:cNvSpPr>
          <p:nvPr>
            <p:ph type="body" idx="1"/>
          </p:nvPr>
        </p:nvSpPr>
        <p:spPr>
          <a:xfrm>
            <a:off x="457200" y="1600200"/>
            <a:ext cx="8229600" cy="3844925"/>
          </a:xfrm>
        </p:spPr>
        <p:txBody>
          <a:bodyPr/>
          <a:lstStyle/>
          <a:p>
            <a:pPr eaLnBrk="1" hangingPunct="1">
              <a:lnSpc>
                <a:spcPct val="160000"/>
              </a:lnSpc>
            </a:pPr>
            <a:r>
              <a:rPr lang="en-US" altLang="zh-CN" smtClean="0"/>
              <a:t>Characteristic function</a:t>
            </a:r>
          </a:p>
          <a:p>
            <a:pPr eaLnBrk="1" hangingPunct="1">
              <a:lnSpc>
                <a:spcPct val="160000"/>
              </a:lnSpc>
            </a:pPr>
            <a:r>
              <a:rPr lang="en-US" altLang="zh-CN" smtClean="0">
                <a:solidFill>
                  <a:srgbClr val="FF3300"/>
                </a:solidFill>
              </a:rPr>
              <a:t>Moment generating function</a:t>
            </a:r>
          </a:p>
          <a:p>
            <a:pPr eaLnBrk="1" hangingPunct="1">
              <a:lnSpc>
                <a:spcPct val="160000"/>
              </a:lnSpc>
            </a:pPr>
            <a:r>
              <a:rPr lang="en-US" altLang="zh-CN" smtClean="0"/>
              <a:t>Laplace transform </a:t>
            </a:r>
          </a:p>
          <a:p>
            <a:pPr eaLnBrk="1" hangingPunct="1">
              <a:lnSpc>
                <a:spcPct val="160000"/>
              </a:lnSpc>
            </a:pPr>
            <a:r>
              <a:rPr lang="en-US" altLang="zh-CN" smtClean="0">
                <a:solidFill>
                  <a:srgbClr val="FF3300"/>
                </a:solidFill>
              </a:rPr>
              <a:t>Probability generating function</a:t>
            </a:r>
          </a:p>
          <a:p>
            <a:pPr eaLnBrk="1" hangingPunct="1">
              <a:lnSpc>
                <a:spcPct val="160000"/>
              </a:lnSpc>
            </a:pPr>
            <a:r>
              <a:rPr lang="zh-CN" altLang="en-US" b="1" smtClean="0"/>
              <a:t>无限可分分布</a:t>
            </a:r>
            <a:r>
              <a:rPr lang="zh-CN" altLang="en-US" smtClean="0"/>
              <a:t>：对所有的</a:t>
            </a:r>
            <a:r>
              <a:rPr lang="en-US" altLang="zh-CN" i="1" smtClean="0">
                <a:latin typeface="Times New Roman" pitchFamily="18" charset="0"/>
              </a:rPr>
              <a:t>n</a:t>
            </a:r>
            <a:r>
              <a:rPr lang="en-US" altLang="zh-CN" smtClean="0"/>
              <a:t> =</a:t>
            </a:r>
            <a:r>
              <a:rPr lang="en-US" altLang="zh-CN" smtClean="0">
                <a:latin typeface="Times New Roman" pitchFamily="18" charset="0"/>
                <a:cs typeface="Times New Roman" pitchFamily="18" charset="0"/>
              </a:rPr>
              <a:t>1,2 …,</a:t>
            </a:r>
            <a:r>
              <a:rPr lang="en-US" altLang="zh-CN" smtClean="0"/>
              <a:t> </a:t>
            </a:r>
            <a:r>
              <a:rPr lang="zh-CN" altLang="en-US" smtClean="0"/>
              <a:t>，特征函数可表示为</a:t>
            </a:r>
          </a:p>
        </p:txBody>
      </p:sp>
      <p:sp>
        <p:nvSpPr>
          <p:cNvPr id="103429" name="Rectangle 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5477" name="Object 5"/>
          <p:cNvGraphicFramePr>
            <a:graphicFrameLocks noChangeAspect="1"/>
          </p:cNvGraphicFramePr>
          <p:nvPr/>
        </p:nvGraphicFramePr>
        <p:xfrm>
          <a:off x="6372225" y="1628775"/>
          <a:ext cx="2303463" cy="487363"/>
        </p:xfrm>
        <a:graphic>
          <a:graphicData uri="http://schemas.openxmlformats.org/presentationml/2006/ole">
            <mc:AlternateContent xmlns:mc="http://schemas.openxmlformats.org/markup-compatibility/2006">
              <mc:Choice xmlns:v="urn:schemas-microsoft-com:vml" Requires="v">
                <p:oleObj spid="_x0000_s179934" r:id="rId3" imgW="990600" imgH="241300" progId="Equation.DSMT4">
                  <p:embed/>
                </p:oleObj>
              </mc:Choice>
              <mc:Fallback>
                <p:oleObj r:id="rId3" imgW="990600" imgH="2413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25" y="1628775"/>
                        <a:ext cx="2303463"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431"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5479" name="Object 7"/>
          <p:cNvGraphicFramePr>
            <a:graphicFrameLocks noChangeAspect="1"/>
          </p:cNvGraphicFramePr>
          <p:nvPr/>
        </p:nvGraphicFramePr>
        <p:xfrm>
          <a:off x="6372225" y="2420938"/>
          <a:ext cx="2305050" cy="468312"/>
        </p:xfrm>
        <a:graphic>
          <a:graphicData uri="http://schemas.openxmlformats.org/presentationml/2006/ole">
            <mc:AlternateContent xmlns:mc="http://schemas.openxmlformats.org/markup-compatibility/2006">
              <mc:Choice xmlns:v="urn:schemas-microsoft-com:vml" Requires="v">
                <p:oleObj spid="_x0000_s179935" r:id="rId5" imgW="1028700" imgH="241300" progId="Equation.DSMT4">
                  <p:embed/>
                </p:oleObj>
              </mc:Choice>
              <mc:Fallback>
                <p:oleObj r:id="rId5" imgW="1028700" imgH="2413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2225" y="2420938"/>
                        <a:ext cx="23050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433"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5481" name="Object 9"/>
          <p:cNvGraphicFramePr>
            <a:graphicFrameLocks noChangeAspect="1"/>
          </p:cNvGraphicFramePr>
          <p:nvPr/>
        </p:nvGraphicFramePr>
        <p:xfrm>
          <a:off x="6443663" y="3789363"/>
          <a:ext cx="2232025" cy="503237"/>
        </p:xfrm>
        <a:graphic>
          <a:graphicData uri="http://schemas.openxmlformats.org/presentationml/2006/ole">
            <mc:AlternateContent xmlns:mc="http://schemas.openxmlformats.org/markup-compatibility/2006">
              <mc:Choice xmlns:v="urn:schemas-microsoft-com:vml" Requires="v">
                <p:oleObj spid="_x0000_s179936" r:id="rId7" imgW="927100" imgH="241300" progId="Equation.DSMT4">
                  <p:embed/>
                </p:oleObj>
              </mc:Choice>
              <mc:Fallback>
                <p:oleObj r:id="rId7" imgW="927100" imgH="2413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43663" y="3789363"/>
                        <a:ext cx="223202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5482" name="Object 10"/>
          <p:cNvGraphicFramePr>
            <a:graphicFrameLocks noChangeAspect="1"/>
          </p:cNvGraphicFramePr>
          <p:nvPr/>
        </p:nvGraphicFramePr>
        <p:xfrm>
          <a:off x="6443663" y="3068638"/>
          <a:ext cx="2160587" cy="490537"/>
        </p:xfrm>
        <a:graphic>
          <a:graphicData uri="http://schemas.openxmlformats.org/presentationml/2006/ole">
            <mc:AlternateContent xmlns:mc="http://schemas.openxmlformats.org/markup-compatibility/2006">
              <mc:Choice xmlns:v="urn:schemas-microsoft-com:vml" Requires="v">
                <p:oleObj spid="_x0000_s179937" r:id="rId9" imgW="1016441" imgH="241405" progId="Equation.DSMT4">
                  <p:embed/>
                </p:oleObj>
              </mc:Choice>
              <mc:Fallback>
                <p:oleObj r:id="rId9" imgW="1016441" imgH="241405"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43663" y="3068638"/>
                        <a:ext cx="2160587"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436"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5484" name="Object 12"/>
          <p:cNvGraphicFramePr>
            <a:graphicFrameLocks noChangeAspect="1"/>
          </p:cNvGraphicFramePr>
          <p:nvPr>
            <p:extLst>
              <p:ext uri="{D42A27DB-BD31-4B8C-83A1-F6EECF244321}">
                <p14:modId xmlns:p14="http://schemas.microsoft.com/office/powerpoint/2010/main" val="4082147791"/>
              </p:ext>
            </p:extLst>
          </p:nvPr>
        </p:nvGraphicFramePr>
        <p:xfrm>
          <a:off x="3157538" y="5422900"/>
          <a:ext cx="1684337" cy="506413"/>
        </p:xfrm>
        <a:graphic>
          <a:graphicData uri="http://schemas.openxmlformats.org/presentationml/2006/ole">
            <mc:AlternateContent xmlns:mc="http://schemas.openxmlformats.org/markup-compatibility/2006">
              <mc:Choice xmlns:v="urn:schemas-microsoft-com:vml" Requires="v">
                <p:oleObj spid="_x0000_s179938" name="Equation" r:id="rId11" imgW="952200" imgH="279360" progId="Equation.DSMT4">
                  <p:embed/>
                </p:oleObj>
              </mc:Choice>
              <mc:Fallback>
                <p:oleObj name="Equation" r:id="rId11" imgW="952200" imgH="279360" progId="Equation.DSMT4">
                  <p:embed/>
                  <p:pic>
                    <p:nvPicPr>
                      <p:cNvPr id="0" name="Object 12"/>
                      <p:cNvPicPr>
                        <a:picLocks noChangeAspect="1" noChangeArrowheads="1"/>
                      </p:cNvPicPr>
                      <p:nvPr/>
                    </p:nvPicPr>
                    <p:blipFill>
                      <a:blip r:embed="rId12"/>
                      <a:srcRect/>
                      <a:stretch>
                        <a:fillRect/>
                      </a:stretch>
                    </p:blipFill>
                    <p:spPr bwMode="auto">
                      <a:xfrm>
                        <a:off x="3157538" y="5422900"/>
                        <a:ext cx="1684337"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5485" name="Text Box 13"/>
          <p:cNvSpPr txBox="1">
            <a:spLocks noChangeArrowheads="1"/>
          </p:cNvSpPr>
          <p:nvPr/>
        </p:nvSpPr>
        <p:spPr bwMode="auto">
          <a:xfrm>
            <a:off x="1042988" y="597535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2400"/>
              <a:t>其中</a:t>
            </a:r>
          </a:p>
        </p:txBody>
      </p:sp>
      <p:sp>
        <p:nvSpPr>
          <p:cNvPr id="103439"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5487" name="Object 15"/>
          <p:cNvGraphicFramePr>
            <a:graphicFrameLocks noChangeAspect="1"/>
          </p:cNvGraphicFramePr>
          <p:nvPr/>
        </p:nvGraphicFramePr>
        <p:xfrm>
          <a:off x="1828800" y="6019800"/>
          <a:ext cx="719138" cy="482600"/>
        </p:xfrm>
        <a:graphic>
          <a:graphicData uri="http://schemas.openxmlformats.org/presentationml/2006/ole">
            <mc:AlternateContent xmlns:mc="http://schemas.openxmlformats.org/markup-compatibility/2006">
              <mc:Choice xmlns:v="urn:schemas-microsoft-com:vml" Requires="v">
                <p:oleObj spid="_x0000_s179939" r:id="rId13" imgW="355754" imgH="203288" progId="Equation.DSMT4">
                  <p:embed/>
                </p:oleObj>
              </mc:Choice>
              <mc:Fallback>
                <p:oleObj r:id="rId13" imgW="355754" imgH="203288" progId="Equation.DSMT4">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28800" y="6019800"/>
                        <a:ext cx="7191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5488" name="Text Box 16"/>
          <p:cNvSpPr txBox="1">
            <a:spLocks noChangeArrowheads="1"/>
          </p:cNvSpPr>
          <p:nvPr/>
        </p:nvSpPr>
        <p:spPr bwMode="auto">
          <a:xfrm>
            <a:off x="2484438" y="5994400"/>
            <a:ext cx="46085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2400"/>
              <a:t>是某个随机变量的特征函数。</a:t>
            </a:r>
          </a:p>
        </p:txBody>
      </p:sp>
      <p:sp>
        <p:nvSpPr>
          <p:cNvPr id="2" name="TextBox 1"/>
          <p:cNvSpPr txBox="1"/>
          <p:nvPr/>
        </p:nvSpPr>
        <p:spPr>
          <a:xfrm>
            <a:off x="5534689" y="76288"/>
            <a:ext cx="3560877" cy="430887"/>
          </a:xfrm>
          <a:prstGeom prst="rect">
            <a:avLst/>
          </a:prstGeom>
          <a:solidFill>
            <a:schemeClr val="accent1"/>
          </a:solidFill>
          <a:ln>
            <a:solidFill>
              <a:schemeClr val="accent1"/>
            </a:solidFill>
          </a:ln>
        </p:spPr>
        <p:txBody>
          <a:bodyPr wrap="square" rtlCol="0">
            <a:spAutoFit/>
          </a:bodyPr>
          <a:lstStyle/>
          <a:p>
            <a:pPr algn="l"/>
            <a:r>
              <a:rPr lang="zh-CN" altLang="en-US" sz="1100" b="1" dirty="0" smtClean="0"/>
              <a:t>注：</a:t>
            </a:r>
            <a:r>
              <a:rPr lang="zh-CN" altLang="en-US" sz="1100" b="1" dirty="0" smtClean="0">
                <a:latin typeface="Times New Roman" pitchFamily="18" charset="0"/>
              </a:rPr>
              <a:t>可以</a:t>
            </a:r>
            <a:r>
              <a:rPr lang="zh-CN" altLang="en-US" sz="1100" b="1" dirty="0">
                <a:latin typeface="Times New Roman" pitchFamily="18" charset="0"/>
              </a:rPr>
              <a:t>用其他</a:t>
            </a:r>
            <a:r>
              <a:rPr lang="zh-CN" altLang="en-US" sz="1100" b="1" dirty="0" smtClean="0">
                <a:latin typeface="Times New Roman" pitchFamily="18" charset="0"/>
              </a:rPr>
              <a:t>变换定义无限可分分布。</a:t>
            </a:r>
            <a:r>
              <a:rPr lang="zh-CN" altLang="en-US" sz="1100" b="1" dirty="0">
                <a:latin typeface="Times New Roman" pitchFamily="18" charset="0"/>
              </a:rPr>
              <a:t>之所以使用特征函数，是</a:t>
            </a:r>
            <a:r>
              <a:rPr lang="zh-CN" altLang="en-US" sz="1100" b="1" dirty="0" smtClean="0">
                <a:latin typeface="Times New Roman" pitchFamily="18" charset="0"/>
              </a:rPr>
              <a:t>因为其对</a:t>
            </a:r>
            <a:r>
              <a:rPr lang="zh-CN" altLang="en-US" sz="1100" b="1" dirty="0">
                <a:latin typeface="Times New Roman" pitchFamily="18" charset="0"/>
              </a:rPr>
              <a:t>任何分布都存在</a:t>
            </a:r>
            <a:r>
              <a:rPr lang="zh-CN" altLang="en-US" sz="1100" b="1" dirty="0" smtClean="0">
                <a:latin typeface="Times New Roman" pitchFamily="18" charset="0"/>
              </a:rPr>
              <a:t>。</a:t>
            </a:r>
            <a:endParaRPr lang="zh-CN" altLang="en-US" sz="1100" b="1"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anim calcmode="lin" valueType="num">
                                      <p:cBhvr additive="base">
                                        <p:cTn id="7" dur="500" fill="hold"/>
                                        <p:tgtEl>
                                          <p:spTgt spid="1054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54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5477"/>
                                        </p:tgtEl>
                                        <p:attrNameLst>
                                          <p:attrName>style.visibility</p:attrName>
                                        </p:attrNameLst>
                                      </p:cBhvr>
                                      <p:to>
                                        <p:strVal val="visible"/>
                                      </p:to>
                                    </p:set>
                                    <p:anim calcmode="lin" valueType="num">
                                      <p:cBhvr additive="base">
                                        <p:cTn id="13" dur="500" fill="hold"/>
                                        <p:tgtEl>
                                          <p:spTgt spid="105477"/>
                                        </p:tgtEl>
                                        <p:attrNameLst>
                                          <p:attrName>ppt_x</p:attrName>
                                        </p:attrNameLst>
                                      </p:cBhvr>
                                      <p:tavLst>
                                        <p:tav tm="0">
                                          <p:val>
                                            <p:strVal val="#ppt_x"/>
                                          </p:val>
                                        </p:tav>
                                        <p:tav tm="100000">
                                          <p:val>
                                            <p:strVal val="#ppt_x"/>
                                          </p:val>
                                        </p:tav>
                                      </p:tavLst>
                                    </p:anim>
                                    <p:anim calcmode="lin" valueType="num">
                                      <p:cBhvr additive="base">
                                        <p:cTn id="14" dur="500" fill="hold"/>
                                        <p:tgtEl>
                                          <p:spTgt spid="10547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5475">
                                            <p:txEl>
                                              <p:pRg st="1" end="1"/>
                                            </p:txEl>
                                          </p:spTgt>
                                        </p:tgtEl>
                                        <p:attrNameLst>
                                          <p:attrName>style.visibility</p:attrName>
                                        </p:attrNameLst>
                                      </p:cBhvr>
                                      <p:to>
                                        <p:strVal val="visible"/>
                                      </p:to>
                                    </p:set>
                                    <p:anim calcmode="lin" valueType="num">
                                      <p:cBhvr additive="base">
                                        <p:cTn id="19" dur="500" fill="hold"/>
                                        <p:tgtEl>
                                          <p:spTgt spid="10547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54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05479"/>
                                        </p:tgtEl>
                                        <p:attrNameLst>
                                          <p:attrName>style.visibility</p:attrName>
                                        </p:attrNameLst>
                                      </p:cBhvr>
                                      <p:to>
                                        <p:strVal val="visible"/>
                                      </p:to>
                                    </p:set>
                                    <p:anim calcmode="lin" valueType="num">
                                      <p:cBhvr additive="base">
                                        <p:cTn id="25" dur="500" fill="hold"/>
                                        <p:tgtEl>
                                          <p:spTgt spid="105479"/>
                                        </p:tgtEl>
                                        <p:attrNameLst>
                                          <p:attrName>ppt_x</p:attrName>
                                        </p:attrNameLst>
                                      </p:cBhvr>
                                      <p:tavLst>
                                        <p:tav tm="0">
                                          <p:val>
                                            <p:strVal val="#ppt_x"/>
                                          </p:val>
                                        </p:tav>
                                        <p:tav tm="100000">
                                          <p:val>
                                            <p:strVal val="#ppt_x"/>
                                          </p:val>
                                        </p:tav>
                                      </p:tavLst>
                                    </p:anim>
                                    <p:anim calcmode="lin" valueType="num">
                                      <p:cBhvr additive="base">
                                        <p:cTn id="26" dur="500" fill="hold"/>
                                        <p:tgtEl>
                                          <p:spTgt spid="10547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05475">
                                            <p:txEl>
                                              <p:pRg st="2" end="2"/>
                                            </p:txEl>
                                          </p:spTgt>
                                        </p:tgtEl>
                                        <p:attrNameLst>
                                          <p:attrName>style.visibility</p:attrName>
                                        </p:attrNameLst>
                                      </p:cBhvr>
                                      <p:to>
                                        <p:strVal val="visible"/>
                                      </p:to>
                                    </p:set>
                                    <p:anim calcmode="lin" valueType="num">
                                      <p:cBhvr additive="base">
                                        <p:cTn id="31" dur="500" fill="hold"/>
                                        <p:tgtEl>
                                          <p:spTgt spid="105475">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54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05482"/>
                                        </p:tgtEl>
                                        <p:attrNameLst>
                                          <p:attrName>style.visibility</p:attrName>
                                        </p:attrNameLst>
                                      </p:cBhvr>
                                      <p:to>
                                        <p:strVal val="visible"/>
                                      </p:to>
                                    </p:set>
                                    <p:anim calcmode="lin" valueType="num">
                                      <p:cBhvr additive="base">
                                        <p:cTn id="37" dur="500" fill="hold"/>
                                        <p:tgtEl>
                                          <p:spTgt spid="105482"/>
                                        </p:tgtEl>
                                        <p:attrNameLst>
                                          <p:attrName>ppt_x</p:attrName>
                                        </p:attrNameLst>
                                      </p:cBhvr>
                                      <p:tavLst>
                                        <p:tav tm="0">
                                          <p:val>
                                            <p:strVal val="#ppt_x"/>
                                          </p:val>
                                        </p:tav>
                                        <p:tav tm="100000">
                                          <p:val>
                                            <p:strVal val="#ppt_x"/>
                                          </p:val>
                                        </p:tav>
                                      </p:tavLst>
                                    </p:anim>
                                    <p:anim calcmode="lin" valueType="num">
                                      <p:cBhvr additive="base">
                                        <p:cTn id="38" dur="500" fill="hold"/>
                                        <p:tgtEl>
                                          <p:spTgt spid="105482"/>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05475">
                                            <p:txEl>
                                              <p:pRg st="3" end="3"/>
                                            </p:txEl>
                                          </p:spTgt>
                                        </p:tgtEl>
                                        <p:attrNameLst>
                                          <p:attrName>style.visibility</p:attrName>
                                        </p:attrNameLst>
                                      </p:cBhvr>
                                      <p:to>
                                        <p:strVal val="visible"/>
                                      </p:to>
                                    </p:set>
                                    <p:anim calcmode="lin" valueType="num">
                                      <p:cBhvr additive="base">
                                        <p:cTn id="43" dur="500" fill="hold"/>
                                        <p:tgtEl>
                                          <p:spTgt spid="105475">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54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05481"/>
                                        </p:tgtEl>
                                        <p:attrNameLst>
                                          <p:attrName>style.visibility</p:attrName>
                                        </p:attrNameLst>
                                      </p:cBhvr>
                                      <p:to>
                                        <p:strVal val="visible"/>
                                      </p:to>
                                    </p:set>
                                    <p:anim calcmode="lin" valueType="num">
                                      <p:cBhvr additive="base">
                                        <p:cTn id="49" dur="500" fill="hold"/>
                                        <p:tgtEl>
                                          <p:spTgt spid="105481"/>
                                        </p:tgtEl>
                                        <p:attrNameLst>
                                          <p:attrName>ppt_x</p:attrName>
                                        </p:attrNameLst>
                                      </p:cBhvr>
                                      <p:tavLst>
                                        <p:tav tm="0">
                                          <p:val>
                                            <p:strVal val="#ppt_x"/>
                                          </p:val>
                                        </p:tav>
                                        <p:tav tm="100000">
                                          <p:val>
                                            <p:strVal val="#ppt_x"/>
                                          </p:val>
                                        </p:tav>
                                      </p:tavLst>
                                    </p:anim>
                                    <p:anim calcmode="lin" valueType="num">
                                      <p:cBhvr additive="base">
                                        <p:cTn id="50" dur="500" fill="hold"/>
                                        <p:tgtEl>
                                          <p:spTgt spid="105481"/>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105475">
                                            <p:txEl>
                                              <p:pRg st="4" end="4"/>
                                            </p:txEl>
                                          </p:spTgt>
                                        </p:tgtEl>
                                        <p:attrNameLst>
                                          <p:attrName>style.visibility</p:attrName>
                                        </p:attrNameLst>
                                      </p:cBhvr>
                                      <p:to>
                                        <p:strVal val="visible"/>
                                      </p:to>
                                    </p:set>
                                    <p:anim calcmode="lin" valueType="num">
                                      <p:cBhvr additive="base">
                                        <p:cTn id="55" dur="500" fill="hold"/>
                                        <p:tgtEl>
                                          <p:spTgt spid="105475">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54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105484"/>
                                        </p:tgtEl>
                                        <p:attrNameLst>
                                          <p:attrName>style.visibility</p:attrName>
                                        </p:attrNameLst>
                                      </p:cBhvr>
                                      <p:to>
                                        <p:strVal val="visible"/>
                                      </p:to>
                                    </p:set>
                                    <p:anim calcmode="lin" valueType="num">
                                      <p:cBhvr additive="base">
                                        <p:cTn id="61" dur="500" fill="hold"/>
                                        <p:tgtEl>
                                          <p:spTgt spid="105484"/>
                                        </p:tgtEl>
                                        <p:attrNameLst>
                                          <p:attrName>ppt_x</p:attrName>
                                        </p:attrNameLst>
                                      </p:cBhvr>
                                      <p:tavLst>
                                        <p:tav tm="0">
                                          <p:val>
                                            <p:strVal val="#ppt_x"/>
                                          </p:val>
                                        </p:tav>
                                        <p:tav tm="100000">
                                          <p:val>
                                            <p:strVal val="#ppt_x"/>
                                          </p:val>
                                        </p:tav>
                                      </p:tavLst>
                                    </p:anim>
                                    <p:anim calcmode="lin" valueType="num">
                                      <p:cBhvr additive="base">
                                        <p:cTn id="62" dur="500" fill="hold"/>
                                        <p:tgtEl>
                                          <p:spTgt spid="10548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05485"/>
                                        </p:tgtEl>
                                        <p:attrNameLst>
                                          <p:attrName>style.visibility</p:attrName>
                                        </p:attrNameLst>
                                      </p:cBhvr>
                                      <p:to>
                                        <p:strVal val="visible"/>
                                      </p:to>
                                    </p:set>
                                    <p:anim calcmode="lin" valueType="num">
                                      <p:cBhvr additive="base">
                                        <p:cTn id="65" dur="500" fill="hold"/>
                                        <p:tgtEl>
                                          <p:spTgt spid="105485"/>
                                        </p:tgtEl>
                                        <p:attrNameLst>
                                          <p:attrName>ppt_x</p:attrName>
                                        </p:attrNameLst>
                                      </p:cBhvr>
                                      <p:tavLst>
                                        <p:tav tm="0">
                                          <p:val>
                                            <p:strVal val="#ppt_x"/>
                                          </p:val>
                                        </p:tav>
                                        <p:tav tm="100000">
                                          <p:val>
                                            <p:strVal val="#ppt_x"/>
                                          </p:val>
                                        </p:tav>
                                      </p:tavLst>
                                    </p:anim>
                                    <p:anim calcmode="lin" valueType="num">
                                      <p:cBhvr additive="base">
                                        <p:cTn id="66" dur="500" fill="hold"/>
                                        <p:tgtEl>
                                          <p:spTgt spid="105485"/>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05487"/>
                                        </p:tgtEl>
                                        <p:attrNameLst>
                                          <p:attrName>style.visibility</p:attrName>
                                        </p:attrNameLst>
                                      </p:cBhvr>
                                      <p:to>
                                        <p:strVal val="visible"/>
                                      </p:to>
                                    </p:set>
                                    <p:anim calcmode="lin" valueType="num">
                                      <p:cBhvr additive="base">
                                        <p:cTn id="69" dur="500" fill="hold"/>
                                        <p:tgtEl>
                                          <p:spTgt spid="105487"/>
                                        </p:tgtEl>
                                        <p:attrNameLst>
                                          <p:attrName>ppt_x</p:attrName>
                                        </p:attrNameLst>
                                      </p:cBhvr>
                                      <p:tavLst>
                                        <p:tav tm="0">
                                          <p:val>
                                            <p:strVal val="#ppt_x"/>
                                          </p:val>
                                        </p:tav>
                                        <p:tav tm="100000">
                                          <p:val>
                                            <p:strVal val="#ppt_x"/>
                                          </p:val>
                                        </p:tav>
                                      </p:tavLst>
                                    </p:anim>
                                    <p:anim calcmode="lin" valueType="num">
                                      <p:cBhvr additive="base">
                                        <p:cTn id="70" dur="500" fill="hold"/>
                                        <p:tgtEl>
                                          <p:spTgt spid="105487"/>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05488"/>
                                        </p:tgtEl>
                                        <p:attrNameLst>
                                          <p:attrName>style.visibility</p:attrName>
                                        </p:attrNameLst>
                                      </p:cBhvr>
                                      <p:to>
                                        <p:strVal val="visible"/>
                                      </p:to>
                                    </p:set>
                                    <p:anim calcmode="lin" valueType="num">
                                      <p:cBhvr additive="base">
                                        <p:cTn id="73" dur="500" fill="hold"/>
                                        <p:tgtEl>
                                          <p:spTgt spid="105488"/>
                                        </p:tgtEl>
                                        <p:attrNameLst>
                                          <p:attrName>ppt_x</p:attrName>
                                        </p:attrNameLst>
                                      </p:cBhvr>
                                      <p:tavLst>
                                        <p:tav tm="0">
                                          <p:val>
                                            <p:strVal val="#ppt_x"/>
                                          </p:val>
                                        </p:tav>
                                        <p:tav tm="100000">
                                          <p:val>
                                            <p:strVal val="#ppt_x"/>
                                          </p:val>
                                        </p:tav>
                                      </p:tavLst>
                                    </p:anim>
                                    <p:anim calcmode="lin" valueType="num">
                                      <p:cBhvr additive="base">
                                        <p:cTn id="74" dur="500" fill="hold"/>
                                        <p:tgtEl>
                                          <p:spTgt spid="1054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autoUpdateAnimBg="0"/>
      <p:bldP spid="105485" grpId="0" autoUpdateAnimBg="0"/>
      <p:bldP spid="105488"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3"/>
          <p:cNvSpPr>
            <a:spLocks noGrp="1"/>
          </p:cNvSpPr>
          <p:nvPr>
            <p:ph type="sldNum" sz="quarter" idx="12"/>
          </p:nvPr>
        </p:nvSpPr>
        <p:spPr>
          <a:xfrm>
            <a:off x="6553200" y="6305462"/>
            <a:ext cx="2133600" cy="476250"/>
          </a:xfrm>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3E50D604-1E72-4F5F-A5FF-A359427CDA3C}" type="slidenum">
              <a:rPr lang="zh-CN" altLang="en-US" sz="1400"/>
              <a:pPr eaLnBrk="1" hangingPunct="1"/>
              <a:t>105</a:t>
            </a:fld>
            <a:endParaRPr lang="en-US" altLang="zh-CN" sz="1400" dirty="0"/>
          </a:p>
        </p:txBody>
      </p:sp>
      <p:sp>
        <p:nvSpPr>
          <p:cNvPr id="105475" name="Rectangle 2"/>
          <p:cNvSpPr>
            <a:spLocks noGrp="1" noChangeArrowheads="1"/>
          </p:cNvSpPr>
          <p:nvPr>
            <p:ph type="title" idx="4294967295"/>
          </p:nvPr>
        </p:nvSpPr>
        <p:spPr>
          <a:xfrm>
            <a:off x="611188" y="333375"/>
            <a:ext cx="8229600" cy="719138"/>
          </a:xfrm>
        </p:spPr>
        <p:txBody>
          <a:bodyPr/>
          <a:lstStyle/>
          <a:p>
            <a:pPr algn="l" eaLnBrk="1" hangingPunct="1"/>
            <a:r>
              <a:rPr lang="zh-CN" altLang="en-US" sz="2400" dirty="0" smtClean="0">
                <a:solidFill>
                  <a:srgbClr val="0000FF"/>
                </a:solidFill>
              </a:rPr>
              <a:t>例：无限可分分布</a:t>
            </a:r>
          </a:p>
        </p:txBody>
      </p:sp>
      <p:graphicFrame>
        <p:nvGraphicFramePr>
          <p:cNvPr id="107523" name="Object 3"/>
          <p:cNvGraphicFramePr>
            <a:graphicFrameLocks noChangeAspect="1"/>
          </p:cNvGraphicFramePr>
          <p:nvPr>
            <p:extLst>
              <p:ext uri="{D42A27DB-BD31-4B8C-83A1-F6EECF244321}">
                <p14:modId xmlns:p14="http://schemas.microsoft.com/office/powerpoint/2010/main" val="1277058839"/>
              </p:ext>
            </p:extLst>
          </p:nvPr>
        </p:nvGraphicFramePr>
        <p:xfrm>
          <a:off x="1908175" y="1371600"/>
          <a:ext cx="1989138" cy="511175"/>
        </p:xfrm>
        <a:graphic>
          <a:graphicData uri="http://schemas.openxmlformats.org/presentationml/2006/ole">
            <mc:AlternateContent xmlns:mc="http://schemas.openxmlformats.org/markup-compatibility/2006">
              <mc:Choice xmlns:v="urn:schemas-microsoft-com:vml" Requires="v">
                <p:oleObj spid="_x0000_s186596" r:id="rId3" imgW="825500" imgH="228600" progId="Equation.DSMT4">
                  <p:embed/>
                </p:oleObj>
              </mc:Choice>
              <mc:Fallback>
                <p:oleObj r:id="rId3" imgW="825500" imgH="2286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1371600"/>
                        <a:ext cx="1989138"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524" name="Object 4"/>
          <p:cNvGraphicFramePr>
            <a:graphicFrameLocks noChangeAspect="1"/>
          </p:cNvGraphicFramePr>
          <p:nvPr>
            <p:extLst>
              <p:ext uri="{D42A27DB-BD31-4B8C-83A1-F6EECF244321}">
                <p14:modId xmlns:p14="http://schemas.microsoft.com/office/powerpoint/2010/main" val="2897872998"/>
              </p:ext>
            </p:extLst>
          </p:nvPr>
        </p:nvGraphicFramePr>
        <p:xfrm>
          <a:off x="1895475" y="2306638"/>
          <a:ext cx="2978150" cy="620712"/>
        </p:xfrm>
        <a:graphic>
          <a:graphicData uri="http://schemas.openxmlformats.org/presentationml/2006/ole">
            <mc:AlternateContent xmlns:mc="http://schemas.openxmlformats.org/markup-compatibility/2006">
              <mc:Choice xmlns:v="urn:schemas-microsoft-com:vml" Requires="v">
                <p:oleObj spid="_x0000_s186597" name="Equation" r:id="rId5" imgW="1333440" imgH="279360" progId="Equation.DSMT4">
                  <p:embed/>
                </p:oleObj>
              </mc:Choice>
              <mc:Fallback>
                <p:oleObj name="Equation" r:id="rId5" imgW="1333440" imgH="279360" progId="Equation.DSMT4">
                  <p:embed/>
                  <p:pic>
                    <p:nvPicPr>
                      <p:cNvPr id="0" name="Object 4"/>
                      <p:cNvPicPr>
                        <a:picLocks noChangeAspect="1" noChangeArrowheads="1"/>
                      </p:cNvPicPr>
                      <p:nvPr/>
                    </p:nvPicPr>
                    <p:blipFill>
                      <a:blip r:embed="rId6"/>
                      <a:srcRect/>
                      <a:stretch>
                        <a:fillRect/>
                      </a:stretch>
                    </p:blipFill>
                    <p:spPr bwMode="auto">
                      <a:xfrm>
                        <a:off x="1895475" y="2306638"/>
                        <a:ext cx="2978150"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7526" name="Text Box 6"/>
          <p:cNvSpPr txBox="1">
            <a:spLocks noChangeArrowheads="1"/>
          </p:cNvSpPr>
          <p:nvPr/>
        </p:nvSpPr>
        <p:spPr bwMode="auto">
          <a:xfrm>
            <a:off x="5868988" y="1443038"/>
            <a:ext cx="15792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1800" b="1"/>
              <a:t>（泊松分布）</a:t>
            </a:r>
          </a:p>
        </p:txBody>
      </p:sp>
      <p:sp>
        <p:nvSpPr>
          <p:cNvPr id="107527" name="Text Box 7"/>
          <p:cNvSpPr txBox="1">
            <a:spLocks noChangeArrowheads="1"/>
          </p:cNvSpPr>
          <p:nvPr/>
        </p:nvSpPr>
        <p:spPr bwMode="auto">
          <a:xfrm>
            <a:off x="5940425" y="2433638"/>
            <a:ext cx="18117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1800" b="1"/>
              <a:t>（负二项分布）</a:t>
            </a:r>
          </a:p>
        </p:txBody>
      </p:sp>
      <p:graphicFrame>
        <p:nvGraphicFramePr>
          <p:cNvPr id="107529" name="Object 9"/>
          <p:cNvGraphicFramePr>
            <a:graphicFrameLocks noChangeAspect="1"/>
          </p:cNvGraphicFramePr>
          <p:nvPr>
            <p:extLst>
              <p:ext uri="{D42A27DB-BD31-4B8C-83A1-F6EECF244321}">
                <p14:modId xmlns:p14="http://schemas.microsoft.com/office/powerpoint/2010/main" val="2207236207"/>
              </p:ext>
            </p:extLst>
          </p:nvPr>
        </p:nvGraphicFramePr>
        <p:xfrm>
          <a:off x="1919288" y="3640138"/>
          <a:ext cx="2274887" cy="490537"/>
        </p:xfrm>
        <a:graphic>
          <a:graphicData uri="http://schemas.openxmlformats.org/presentationml/2006/ole">
            <mc:AlternateContent xmlns:mc="http://schemas.openxmlformats.org/markup-compatibility/2006">
              <mc:Choice xmlns:v="urn:schemas-microsoft-com:vml" Requires="v">
                <p:oleObj spid="_x0000_s186598" name="Equation" r:id="rId7" imgW="1054080" imgH="279360" progId="Equation.DSMT4">
                  <p:embed/>
                </p:oleObj>
              </mc:Choice>
              <mc:Fallback>
                <p:oleObj name="Equation" r:id="rId7" imgW="1054080" imgH="279360" progId="Equation.DSMT4">
                  <p:embed/>
                  <p:pic>
                    <p:nvPicPr>
                      <p:cNvPr id="0" name="Object 9"/>
                      <p:cNvPicPr>
                        <a:picLocks noChangeAspect="1" noChangeArrowheads="1"/>
                      </p:cNvPicPr>
                      <p:nvPr/>
                    </p:nvPicPr>
                    <p:blipFill>
                      <a:blip r:embed="rId8"/>
                      <a:srcRect/>
                      <a:stretch>
                        <a:fillRect/>
                      </a:stretch>
                    </p:blipFill>
                    <p:spPr bwMode="auto">
                      <a:xfrm>
                        <a:off x="1919288" y="3640138"/>
                        <a:ext cx="2274887"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530" name="Text Box 10"/>
          <p:cNvSpPr txBox="1">
            <a:spLocks noChangeArrowheads="1"/>
          </p:cNvSpPr>
          <p:nvPr/>
        </p:nvSpPr>
        <p:spPr bwMode="auto">
          <a:xfrm>
            <a:off x="6156325" y="3886195"/>
            <a:ext cx="14237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en-US" altLang="zh-CN" sz="1800" b="1"/>
              <a:t>(</a:t>
            </a:r>
            <a:r>
              <a:rPr lang="zh-CN" altLang="en-US" sz="1800" b="1"/>
              <a:t>伽马分布）</a:t>
            </a:r>
          </a:p>
        </p:txBody>
      </p:sp>
      <p:graphicFrame>
        <p:nvGraphicFramePr>
          <p:cNvPr id="107531" name="Object 11"/>
          <p:cNvGraphicFramePr>
            <a:graphicFrameLocks noChangeAspect="1"/>
          </p:cNvGraphicFramePr>
          <p:nvPr>
            <p:extLst>
              <p:ext uri="{D42A27DB-BD31-4B8C-83A1-F6EECF244321}">
                <p14:modId xmlns:p14="http://schemas.microsoft.com/office/powerpoint/2010/main" val="404998626"/>
              </p:ext>
            </p:extLst>
          </p:nvPr>
        </p:nvGraphicFramePr>
        <p:xfrm>
          <a:off x="1905070" y="4858533"/>
          <a:ext cx="3751263" cy="808038"/>
        </p:xfrm>
        <a:graphic>
          <a:graphicData uri="http://schemas.openxmlformats.org/presentationml/2006/ole">
            <mc:AlternateContent xmlns:mc="http://schemas.openxmlformats.org/markup-compatibility/2006">
              <mc:Choice xmlns:v="urn:schemas-microsoft-com:vml" Requires="v">
                <p:oleObj spid="_x0000_s186599" r:id="rId9" imgW="2121821" imgH="457399" progId="Equation.DSMT4">
                  <p:embed/>
                </p:oleObj>
              </mc:Choice>
              <mc:Fallback>
                <p:oleObj r:id="rId9" imgW="2121821" imgH="457399"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5070" y="4858533"/>
                        <a:ext cx="3751263"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532" name="Text Box 12"/>
          <p:cNvSpPr txBox="1">
            <a:spLocks noChangeArrowheads="1"/>
          </p:cNvSpPr>
          <p:nvPr/>
        </p:nvSpPr>
        <p:spPr bwMode="auto">
          <a:xfrm>
            <a:off x="6064250" y="4972045"/>
            <a:ext cx="18117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1800" b="1"/>
              <a:t>（逆高斯分布）</a:t>
            </a:r>
          </a:p>
        </p:txBody>
      </p:sp>
      <p:sp>
        <p:nvSpPr>
          <p:cNvPr id="107533" name="Text Box 13"/>
          <p:cNvSpPr txBox="1">
            <a:spLocks noChangeArrowheads="1"/>
          </p:cNvSpPr>
          <p:nvPr/>
        </p:nvSpPr>
        <p:spPr bwMode="auto">
          <a:xfrm>
            <a:off x="1910035" y="6060792"/>
            <a:ext cx="61670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1800" b="1" dirty="0">
                <a:solidFill>
                  <a:srgbClr val="000099"/>
                </a:solidFill>
              </a:rPr>
              <a:t>（注：此处逆高斯的矩母函数</a:t>
            </a:r>
            <a:r>
              <a:rPr lang="zh-CN" altLang="en-US" sz="1800" b="1" dirty="0" smtClean="0">
                <a:solidFill>
                  <a:srgbClr val="000099"/>
                </a:solidFill>
              </a:rPr>
              <a:t>与</a:t>
            </a:r>
            <a:r>
              <a:rPr lang="en-US" altLang="zh-CN" sz="1800" b="1" dirty="0" smtClean="0">
                <a:solidFill>
                  <a:srgbClr val="000099"/>
                </a:solidFill>
              </a:rPr>
              <a:t>loss models</a:t>
            </a:r>
            <a:r>
              <a:rPr lang="zh-CN" altLang="en-US" sz="1800" b="1" dirty="0" smtClean="0">
                <a:solidFill>
                  <a:srgbClr val="000099"/>
                </a:solidFill>
              </a:rPr>
              <a:t>的附录</a:t>
            </a:r>
            <a:r>
              <a:rPr lang="zh-CN" altLang="en-US" sz="1800" b="1" dirty="0">
                <a:solidFill>
                  <a:srgbClr val="000099"/>
                </a:solidFill>
              </a:rPr>
              <a:t>不同）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7523"/>
                                        </p:tgtEl>
                                        <p:attrNameLst>
                                          <p:attrName>style.visibility</p:attrName>
                                        </p:attrNameLst>
                                      </p:cBhvr>
                                      <p:to>
                                        <p:strVal val="visible"/>
                                      </p:to>
                                    </p:set>
                                    <p:anim calcmode="lin" valueType="num">
                                      <p:cBhvr additive="base">
                                        <p:cTn id="7" dur="500" fill="hold"/>
                                        <p:tgtEl>
                                          <p:spTgt spid="107523"/>
                                        </p:tgtEl>
                                        <p:attrNameLst>
                                          <p:attrName>ppt_x</p:attrName>
                                        </p:attrNameLst>
                                      </p:cBhvr>
                                      <p:tavLst>
                                        <p:tav tm="0">
                                          <p:val>
                                            <p:strVal val="#ppt_x"/>
                                          </p:val>
                                        </p:tav>
                                        <p:tav tm="100000">
                                          <p:val>
                                            <p:strVal val="#ppt_x"/>
                                          </p:val>
                                        </p:tav>
                                      </p:tavLst>
                                    </p:anim>
                                    <p:anim calcmode="lin" valueType="num">
                                      <p:cBhvr additive="base">
                                        <p:cTn id="8" dur="500" fill="hold"/>
                                        <p:tgtEl>
                                          <p:spTgt spid="1075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7526"/>
                                        </p:tgtEl>
                                        <p:attrNameLst>
                                          <p:attrName>style.visibility</p:attrName>
                                        </p:attrNameLst>
                                      </p:cBhvr>
                                      <p:to>
                                        <p:strVal val="visible"/>
                                      </p:to>
                                    </p:set>
                                    <p:anim calcmode="lin" valueType="num">
                                      <p:cBhvr additive="base">
                                        <p:cTn id="11" dur="500" fill="hold"/>
                                        <p:tgtEl>
                                          <p:spTgt spid="107526"/>
                                        </p:tgtEl>
                                        <p:attrNameLst>
                                          <p:attrName>ppt_x</p:attrName>
                                        </p:attrNameLst>
                                      </p:cBhvr>
                                      <p:tavLst>
                                        <p:tav tm="0">
                                          <p:val>
                                            <p:strVal val="#ppt_x"/>
                                          </p:val>
                                        </p:tav>
                                        <p:tav tm="100000">
                                          <p:val>
                                            <p:strVal val="#ppt_x"/>
                                          </p:val>
                                        </p:tav>
                                      </p:tavLst>
                                    </p:anim>
                                    <p:anim calcmode="lin" valueType="num">
                                      <p:cBhvr additive="base">
                                        <p:cTn id="12" dur="500" fill="hold"/>
                                        <p:tgtEl>
                                          <p:spTgt spid="107526"/>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07524"/>
                                        </p:tgtEl>
                                        <p:attrNameLst>
                                          <p:attrName>style.visibility</p:attrName>
                                        </p:attrNameLst>
                                      </p:cBhvr>
                                      <p:to>
                                        <p:strVal val="visible"/>
                                      </p:to>
                                    </p:set>
                                    <p:anim calcmode="lin" valueType="num">
                                      <p:cBhvr additive="base">
                                        <p:cTn id="17" dur="500" fill="hold"/>
                                        <p:tgtEl>
                                          <p:spTgt spid="107524"/>
                                        </p:tgtEl>
                                        <p:attrNameLst>
                                          <p:attrName>ppt_x</p:attrName>
                                        </p:attrNameLst>
                                      </p:cBhvr>
                                      <p:tavLst>
                                        <p:tav tm="0">
                                          <p:val>
                                            <p:strVal val="#ppt_x"/>
                                          </p:val>
                                        </p:tav>
                                        <p:tav tm="100000">
                                          <p:val>
                                            <p:strVal val="#ppt_x"/>
                                          </p:val>
                                        </p:tav>
                                      </p:tavLst>
                                    </p:anim>
                                    <p:anim calcmode="lin" valueType="num">
                                      <p:cBhvr additive="base">
                                        <p:cTn id="18" dur="500" fill="hold"/>
                                        <p:tgtEl>
                                          <p:spTgt spid="10752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7527"/>
                                        </p:tgtEl>
                                        <p:attrNameLst>
                                          <p:attrName>style.visibility</p:attrName>
                                        </p:attrNameLst>
                                      </p:cBhvr>
                                      <p:to>
                                        <p:strVal val="visible"/>
                                      </p:to>
                                    </p:set>
                                    <p:anim calcmode="lin" valueType="num">
                                      <p:cBhvr additive="base">
                                        <p:cTn id="21" dur="500" fill="hold"/>
                                        <p:tgtEl>
                                          <p:spTgt spid="107527"/>
                                        </p:tgtEl>
                                        <p:attrNameLst>
                                          <p:attrName>ppt_x</p:attrName>
                                        </p:attrNameLst>
                                      </p:cBhvr>
                                      <p:tavLst>
                                        <p:tav tm="0">
                                          <p:val>
                                            <p:strVal val="#ppt_x"/>
                                          </p:val>
                                        </p:tav>
                                        <p:tav tm="100000">
                                          <p:val>
                                            <p:strVal val="#ppt_x"/>
                                          </p:val>
                                        </p:tav>
                                      </p:tavLst>
                                    </p:anim>
                                    <p:anim calcmode="lin" valueType="num">
                                      <p:cBhvr additive="base">
                                        <p:cTn id="22" dur="500" fill="hold"/>
                                        <p:tgtEl>
                                          <p:spTgt spid="107527"/>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107529"/>
                                        </p:tgtEl>
                                        <p:attrNameLst>
                                          <p:attrName>style.visibility</p:attrName>
                                        </p:attrNameLst>
                                      </p:cBhvr>
                                      <p:to>
                                        <p:strVal val="visible"/>
                                      </p:to>
                                    </p:set>
                                    <p:anim calcmode="lin" valueType="num">
                                      <p:cBhvr additive="base">
                                        <p:cTn id="27" dur="500" fill="hold"/>
                                        <p:tgtEl>
                                          <p:spTgt spid="107529"/>
                                        </p:tgtEl>
                                        <p:attrNameLst>
                                          <p:attrName>ppt_x</p:attrName>
                                        </p:attrNameLst>
                                      </p:cBhvr>
                                      <p:tavLst>
                                        <p:tav tm="0">
                                          <p:val>
                                            <p:strVal val="#ppt_x"/>
                                          </p:val>
                                        </p:tav>
                                        <p:tav tm="100000">
                                          <p:val>
                                            <p:strVal val="#ppt_x"/>
                                          </p:val>
                                        </p:tav>
                                      </p:tavLst>
                                    </p:anim>
                                    <p:anim calcmode="lin" valueType="num">
                                      <p:cBhvr additive="base">
                                        <p:cTn id="28" dur="500" fill="hold"/>
                                        <p:tgtEl>
                                          <p:spTgt spid="10752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7530"/>
                                        </p:tgtEl>
                                        <p:attrNameLst>
                                          <p:attrName>style.visibility</p:attrName>
                                        </p:attrNameLst>
                                      </p:cBhvr>
                                      <p:to>
                                        <p:strVal val="visible"/>
                                      </p:to>
                                    </p:set>
                                    <p:anim calcmode="lin" valueType="num">
                                      <p:cBhvr additive="base">
                                        <p:cTn id="31" dur="500" fill="hold"/>
                                        <p:tgtEl>
                                          <p:spTgt spid="107530"/>
                                        </p:tgtEl>
                                        <p:attrNameLst>
                                          <p:attrName>ppt_x</p:attrName>
                                        </p:attrNameLst>
                                      </p:cBhvr>
                                      <p:tavLst>
                                        <p:tav tm="0">
                                          <p:val>
                                            <p:strVal val="#ppt_x"/>
                                          </p:val>
                                        </p:tav>
                                        <p:tav tm="100000">
                                          <p:val>
                                            <p:strVal val="#ppt_x"/>
                                          </p:val>
                                        </p:tav>
                                      </p:tavLst>
                                    </p:anim>
                                    <p:anim calcmode="lin" valueType="num">
                                      <p:cBhvr additive="base">
                                        <p:cTn id="32" dur="500" fill="hold"/>
                                        <p:tgtEl>
                                          <p:spTgt spid="107530"/>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07531"/>
                                        </p:tgtEl>
                                        <p:attrNameLst>
                                          <p:attrName>style.visibility</p:attrName>
                                        </p:attrNameLst>
                                      </p:cBhvr>
                                      <p:to>
                                        <p:strVal val="visible"/>
                                      </p:to>
                                    </p:set>
                                    <p:anim calcmode="lin" valueType="num">
                                      <p:cBhvr additive="base">
                                        <p:cTn id="37" dur="500" fill="hold"/>
                                        <p:tgtEl>
                                          <p:spTgt spid="107531"/>
                                        </p:tgtEl>
                                        <p:attrNameLst>
                                          <p:attrName>ppt_x</p:attrName>
                                        </p:attrNameLst>
                                      </p:cBhvr>
                                      <p:tavLst>
                                        <p:tav tm="0">
                                          <p:val>
                                            <p:strVal val="#ppt_x"/>
                                          </p:val>
                                        </p:tav>
                                        <p:tav tm="100000">
                                          <p:val>
                                            <p:strVal val="#ppt_x"/>
                                          </p:val>
                                        </p:tav>
                                      </p:tavLst>
                                    </p:anim>
                                    <p:anim calcmode="lin" valueType="num">
                                      <p:cBhvr additive="base">
                                        <p:cTn id="38" dur="500" fill="hold"/>
                                        <p:tgtEl>
                                          <p:spTgt spid="10753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07532"/>
                                        </p:tgtEl>
                                        <p:attrNameLst>
                                          <p:attrName>style.visibility</p:attrName>
                                        </p:attrNameLst>
                                      </p:cBhvr>
                                      <p:to>
                                        <p:strVal val="visible"/>
                                      </p:to>
                                    </p:set>
                                    <p:anim calcmode="lin" valueType="num">
                                      <p:cBhvr additive="base">
                                        <p:cTn id="41" dur="500" fill="hold"/>
                                        <p:tgtEl>
                                          <p:spTgt spid="107532"/>
                                        </p:tgtEl>
                                        <p:attrNameLst>
                                          <p:attrName>ppt_x</p:attrName>
                                        </p:attrNameLst>
                                      </p:cBhvr>
                                      <p:tavLst>
                                        <p:tav tm="0">
                                          <p:val>
                                            <p:strVal val="#ppt_x"/>
                                          </p:val>
                                        </p:tav>
                                        <p:tav tm="100000">
                                          <p:val>
                                            <p:strVal val="#ppt_x"/>
                                          </p:val>
                                        </p:tav>
                                      </p:tavLst>
                                    </p:anim>
                                    <p:anim calcmode="lin" valueType="num">
                                      <p:cBhvr additive="base">
                                        <p:cTn id="42" dur="500" fill="hold"/>
                                        <p:tgtEl>
                                          <p:spTgt spid="10753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07533"/>
                                        </p:tgtEl>
                                        <p:attrNameLst>
                                          <p:attrName>style.visibility</p:attrName>
                                        </p:attrNameLst>
                                      </p:cBhvr>
                                      <p:to>
                                        <p:strVal val="visible"/>
                                      </p:to>
                                    </p:set>
                                    <p:anim calcmode="lin" valueType="num">
                                      <p:cBhvr additive="base">
                                        <p:cTn id="45" dur="500" fill="hold"/>
                                        <p:tgtEl>
                                          <p:spTgt spid="107533"/>
                                        </p:tgtEl>
                                        <p:attrNameLst>
                                          <p:attrName>ppt_x</p:attrName>
                                        </p:attrNameLst>
                                      </p:cBhvr>
                                      <p:tavLst>
                                        <p:tav tm="0">
                                          <p:val>
                                            <p:strVal val="#ppt_x"/>
                                          </p:val>
                                        </p:tav>
                                        <p:tav tm="100000">
                                          <p:val>
                                            <p:strVal val="#ppt_x"/>
                                          </p:val>
                                        </p:tav>
                                      </p:tavLst>
                                    </p:anim>
                                    <p:anim calcmode="lin" valueType="num">
                                      <p:cBhvr additive="base">
                                        <p:cTn id="46" dur="500" fill="hold"/>
                                        <p:tgtEl>
                                          <p:spTgt spid="1075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6" grpId="0" autoUpdateAnimBg="0"/>
      <p:bldP spid="107527" grpId="0" autoUpdateAnimBg="0"/>
      <p:bldP spid="107530" grpId="0" autoUpdateAnimBg="0"/>
      <p:bldP spid="107532" grpId="0" autoUpdateAnimBg="0"/>
      <p:bldP spid="107533" grpId="0"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3"/>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91C97560-BE1C-41A8-9EFE-F2B713C4E7FB}" type="slidenum">
              <a:rPr lang="zh-CN" altLang="en-US" sz="1400"/>
              <a:pPr eaLnBrk="1" hangingPunct="1"/>
              <a:t>106</a:t>
            </a:fld>
            <a:endParaRPr lang="en-US" altLang="zh-CN" sz="1400"/>
          </a:p>
        </p:txBody>
      </p:sp>
      <p:graphicFrame>
        <p:nvGraphicFramePr>
          <p:cNvPr id="108546" name="Object 2"/>
          <p:cNvGraphicFramePr>
            <a:graphicFrameLocks noChangeAspect="1"/>
          </p:cNvGraphicFramePr>
          <p:nvPr>
            <p:extLst>
              <p:ext uri="{D42A27DB-BD31-4B8C-83A1-F6EECF244321}">
                <p14:modId xmlns:p14="http://schemas.microsoft.com/office/powerpoint/2010/main" val="2070294533"/>
              </p:ext>
            </p:extLst>
          </p:nvPr>
        </p:nvGraphicFramePr>
        <p:xfrm>
          <a:off x="3071038" y="3733792"/>
          <a:ext cx="2690813" cy="587375"/>
        </p:xfrm>
        <a:graphic>
          <a:graphicData uri="http://schemas.openxmlformats.org/presentationml/2006/ole">
            <mc:AlternateContent xmlns:mc="http://schemas.openxmlformats.org/markup-compatibility/2006">
              <mc:Choice xmlns:v="urn:schemas-microsoft-com:vml" Requires="v">
                <p:oleObj spid="_x0000_s106794" name="Equation" r:id="rId3" imgW="1282680" imgH="279360" progId="Equation.DSMT4">
                  <p:embed/>
                </p:oleObj>
              </mc:Choice>
              <mc:Fallback>
                <p:oleObj name="Equation" r:id="rId3" imgW="1282680" imgH="279360" progId="Equation.DSMT4">
                  <p:embed/>
                  <p:pic>
                    <p:nvPicPr>
                      <p:cNvPr id="0" name="Object 2"/>
                      <p:cNvPicPr>
                        <a:picLocks noChangeAspect="1" noChangeArrowheads="1"/>
                      </p:cNvPicPr>
                      <p:nvPr/>
                    </p:nvPicPr>
                    <p:blipFill>
                      <a:blip r:embed="rId4"/>
                      <a:srcRect/>
                      <a:stretch>
                        <a:fillRect/>
                      </a:stretch>
                    </p:blipFill>
                    <p:spPr bwMode="auto">
                      <a:xfrm>
                        <a:off x="3071038" y="3733792"/>
                        <a:ext cx="2690813"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8547" name="Text Box 3"/>
          <p:cNvSpPr txBox="1">
            <a:spLocks noChangeArrowheads="1"/>
          </p:cNvSpPr>
          <p:nvPr/>
        </p:nvSpPr>
        <p:spPr bwMode="auto">
          <a:xfrm>
            <a:off x="2057466" y="1650423"/>
            <a:ext cx="471795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2400" b="1" dirty="0">
                <a:solidFill>
                  <a:srgbClr val="FF3300"/>
                </a:solidFill>
              </a:rPr>
              <a:t>不能无限可分的分布：</a:t>
            </a:r>
            <a:r>
              <a:rPr lang="zh-CN" altLang="en-US" sz="2400" b="1" dirty="0" smtClean="0">
                <a:solidFill>
                  <a:srgbClr val="FF3300"/>
                </a:solidFill>
              </a:rPr>
              <a:t>二项分布</a:t>
            </a:r>
            <a:endParaRPr lang="en-US" altLang="zh-CN" sz="2400" b="1" dirty="0" smtClean="0">
              <a:solidFill>
                <a:srgbClr val="FF3300"/>
              </a:solidFill>
            </a:endParaRPr>
          </a:p>
          <a:p>
            <a:pPr algn="l" eaLnBrk="1" fontAlgn="base" hangingPunct="1"/>
            <a:endParaRPr lang="en-US" altLang="zh-CN" sz="2400" b="1" dirty="0" smtClean="0">
              <a:solidFill>
                <a:srgbClr val="FF3300"/>
              </a:solidFill>
            </a:endParaRPr>
          </a:p>
          <a:p>
            <a:pPr algn="l" eaLnBrk="1" fontAlgn="base" hangingPunct="1"/>
            <a:r>
              <a:rPr lang="zh-CN" altLang="en-US" sz="2400" b="1" dirty="0" smtClean="0">
                <a:solidFill>
                  <a:srgbClr val="FF3300"/>
                </a:solidFill>
              </a:rPr>
              <a:t>（</a:t>
            </a:r>
            <a:r>
              <a:rPr lang="en-US" altLang="zh-CN" sz="2400" b="1" dirty="0" smtClean="0">
                <a:solidFill>
                  <a:srgbClr val="FF3300"/>
                </a:solidFill>
              </a:rPr>
              <a:t>m</a:t>
            </a:r>
            <a:r>
              <a:rPr lang="zh-CN" altLang="en-US" sz="2400" b="1" dirty="0">
                <a:solidFill>
                  <a:srgbClr val="FF3300"/>
                </a:solidFill>
              </a:rPr>
              <a:t>是</a:t>
            </a:r>
            <a:r>
              <a:rPr lang="zh-CN" altLang="en-US" sz="2400" b="1" dirty="0" smtClean="0">
                <a:solidFill>
                  <a:srgbClr val="FF3300"/>
                </a:solidFill>
              </a:rPr>
              <a:t>整数，但</a:t>
            </a:r>
            <a:r>
              <a:rPr lang="en-US" altLang="zh-CN" sz="2400" b="1" dirty="0" smtClean="0">
                <a:solidFill>
                  <a:srgbClr val="FF3300"/>
                </a:solidFill>
              </a:rPr>
              <a:t>m/n</a:t>
            </a:r>
            <a:r>
              <a:rPr lang="zh-CN" altLang="en-US" sz="2400" b="1" dirty="0" smtClean="0">
                <a:solidFill>
                  <a:srgbClr val="FF3300"/>
                </a:solidFill>
              </a:rPr>
              <a:t>未必是整数）</a:t>
            </a:r>
            <a:endParaRPr lang="zh-CN" altLang="en-US" sz="2400" b="1" dirty="0">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8547"/>
                                        </p:tgtEl>
                                        <p:attrNameLst>
                                          <p:attrName>style.visibility</p:attrName>
                                        </p:attrNameLst>
                                      </p:cBhvr>
                                      <p:to>
                                        <p:strVal val="visible"/>
                                      </p:to>
                                    </p:set>
                                    <p:anim calcmode="lin" valueType="num">
                                      <p:cBhvr additive="base">
                                        <p:cTn id="7" dur="500" fill="hold"/>
                                        <p:tgtEl>
                                          <p:spTgt spid="108547"/>
                                        </p:tgtEl>
                                        <p:attrNameLst>
                                          <p:attrName>ppt_x</p:attrName>
                                        </p:attrNameLst>
                                      </p:cBhvr>
                                      <p:tavLst>
                                        <p:tav tm="0">
                                          <p:val>
                                            <p:strVal val="#ppt_x"/>
                                          </p:val>
                                        </p:tav>
                                        <p:tav tm="100000">
                                          <p:val>
                                            <p:strVal val="#ppt_x"/>
                                          </p:val>
                                        </p:tav>
                                      </p:tavLst>
                                    </p:anim>
                                    <p:anim calcmode="lin" valueType="num">
                                      <p:cBhvr additive="base">
                                        <p:cTn id="8" dur="500" fill="hold"/>
                                        <p:tgtEl>
                                          <p:spTgt spid="10854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8546"/>
                                        </p:tgtEl>
                                        <p:attrNameLst>
                                          <p:attrName>style.visibility</p:attrName>
                                        </p:attrNameLst>
                                      </p:cBhvr>
                                      <p:to>
                                        <p:strVal val="visible"/>
                                      </p:to>
                                    </p:set>
                                    <p:anim calcmode="lin" valueType="num">
                                      <p:cBhvr additive="base">
                                        <p:cTn id="11" dur="500" fill="hold"/>
                                        <p:tgtEl>
                                          <p:spTgt spid="108546"/>
                                        </p:tgtEl>
                                        <p:attrNameLst>
                                          <p:attrName>ppt_x</p:attrName>
                                        </p:attrNameLst>
                                      </p:cBhvr>
                                      <p:tavLst>
                                        <p:tav tm="0">
                                          <p:val>
                                            <p:strVal val="#ppt_x"/>
                                          </p:val>
                                        </p:tav>
                                        <p:tav tm="100000">
                                          <p:val>
                                            <p:strVal val="#ppt_x"/>
                                          </p:val>
                                        </p:tav>
                                      </p:tavLst>
                                    </p:anim>
                                    <p:anim calcmode="lin" valueType="num">
                                      <p:cBhvr additive="base">
                                        <p:cTn id="12" dur="500" fill="hold"/>
                                        <p:tgtEl>
                                          <p:spTgt spid="1085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F93F522D-176C-44D7-B381-C23466375A88}" type="slidenum">
              <a:rPr lang="zh-CN" altLang="en-US" sz="1400" b="1"/>
              <a:pPr eaLnBrk="1" hangingPunct="1"/>
              <a:t>107</a:t>
            </a:fld>
            <a:endParaRPr lang="en-US" altLang="zh-CN" sz="1400" b="1"/>
          </a:p>
        </p:txBody>
      </p:sp>
      <p:sp>
        <p:nvSpPr>
          <p:cNvPr id="110595" name="Rectangle 3"/>
          <p:cNvSpPr>
            <a:spLocks noGrp="1" noChangeArrowheads="1"/>
          </p:cNvSpPr>
          <p:nvPr>
            <p:ph type="body" idx="1"/>
          </p:nvPr>
        </p:nvSpPr>
        <p:spPr>
          <a:xfrm>
            <a:off x="457200" y="1268413"/>
            <a:ext cx="8229600" cy="865187"/>
          </a:xfrm>
        </p:spPr>
        <p:txBody>
          <a:bodyPr/>
          <a:lstStyle/>
          <a:p>
            <a:pPr marL="0" indent="0" eaLnBrk="1" hangingPunct="1">
              <a:lnSpc>
                <a:spcPct val="150000"/>
              </a:lnSpc>
              <a:buNone/>
            </a:pPr>
            <a:r>
              <a:rPr lang="zh-CN" altLang="en-US" b="1" dirty="0" smtClean="0">
                <a:solidFill>
                  <a:schemeClr val="accent2"/>
                </a:solidFill>
                <a:latin typeface="Times New Roman" pitchFamily="18" charset="0"/>
              </a:rPr>
              <a:t>例：负二项分布是混合泊松分布，结构函数为伽马分布。</a:t>
            </a:r>
          </a:p>
        </p:txBody>
      </p:sp>
      <p:sp>
        <p:nvSpPr>
          <p:cNvPr id="110596" name="Text Box 4"/>
          <p:cNvSpPr txBox="1">
            <a:spLocks noChangeArrowheads="1"/>
          </p:cNvSpPr>
          <p:nvPr/>
        </p:nvSpPr>
        <p:spPr bwMode="auto">
          <a:xfrm>
            <a:off x="827088" y="2781300"/>
            <a:ext cx="295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2400" b="1">
                <a:latin typeface="Times New Roman" pitchFamily="18" charset="0"/>
              </a:rPr>
              <a:t>伽马的矩母函数：  </a:t>
            </a:r>
          </a:p>
        </p:txBody>
      </p:sp>
      <p:graphicFrame>
        <p:nvGraphicFramePr>
          <p:cNvPr id="110597" name="Object 5"/>
          <p:cNvGraphicFramePr>
            <a:graphicFrameLocks noChangeAspect="1"/>
          </p:cNvGraphicFramePr>
          <p:nvPr>
            <p:extLst>
              <p:ext uri="{D42A27DB-BD31-4B8C-83A1-F6EECF244321}">
                <p14:modId xmlns:p14="http://schemas.microsoft.com/office/powerpoint/2010/main" val="1535691629"/>
              </p:ext>
            </p:extLst>
          </p:nvPr>
        </p:nvGraphicFramePr>
        <p:xfrm>
          <a:off x="3648075" y="2760663"/>
          <a:ext cx="2328863" cy="576262"/>
        </p:xfrm>
        <a:graphic>
          <a:graphicData uri="http://schemas.openxmlformats.org/presentationml/2006/ole">
            <mc:AlternateContent xmlns:mc="http://schemas.openxmlformats.org/markup-compatibility/2006">
              <mc:Choice xmlns:v="urn:schemas-microsoft-com:vml" Requires="v">
                <p:oleObj spid="_x0000_s200737" name="Equation" r:id="rId3" imgW="1130040" imgH="279360" progId="Equation.DSMT4">
                  <p:embed/>
                </p:oleObj>
              </mc:Choice>
              <mc:Fallback>
                <p:oleObj name="Equation" r:id="rId3" imgW="1130040" imgH="279360" progId="Equation.DSMT4">
                  <p:embed/>
                  <p:pic>
                    <p:nvPicPr>
                      <p:cNvPr id="0" name="Object 5"/>
                      <p:cNvPicPr>
                        <a:picLocks noChangeAspect="1" noChangeArrowheads="1"/>
                      </p:cNvPicPr>
                      <p:nvPr/>
                    </p:nvPicPr>
                    <p:blipFill>
                      <a:blip r:embed="rId4"/>
                      <a:srcRect/>
                      <a:stretch>
                        <a:fillRect/>
                      </a:stretch>
                    </p:blipFill>
                    <p:spPr bwMode="auto">
                      <a:xfrm>
                        <a:off x="3648075" y="2760663"/>
                        <a:ext cx="2328863"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0598" name="Text Box 6"/>
          <p:cNvSpPr txBox="1">
            <a:spLocks noChangeArrowheads="1"/>
          </p:cNvSpPr>
          <p:nvPr/>
        </p:nvSpPr>
        <p:spPr bwMode="auto">
          <a:xfrm>
            <a:off x="879475" y="3881438"/>
            <a:ext cx="36647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2400" b="1">
                <a:latin typeface="Times New Roman" pitchFamily="18" charset="0"/>
              </a:rPr>
              <a:t>故混合泊松的母函数为： </a:t>
            </a:r>
          </a:p>
        </p:txBody>
      </p:sp>
      <p:graphicFrame>
        <p:nvGraphicFramePr>
          <p:cNvPr id="110599" name="Object 7"/>
          <p:cNvGraphicFramePr>
            <a:graphicFrameLocks noChangeAspect="1"/>
          </p:cNvGraphicFramePr>
          <p:nvPr>
            <p:extLst>
              <p:ext uri="{D42A27DB-BD31-4B8C-83A1-F6EECF244321}">
                <p14:modId xmlns:p14="http://schemas.microsoft.com/office/powerpoint/2010/main" val="661061493"/>
              </p:ext>
            </p:extLst>
          </p:nvPr>
        </p:nvGraphicFramePr>
        <p:xfrm>
          <a:off x="1076325" y="4724400"/>
          <a:ext cx="2598738" cy="473075"/>
        </p:xfrm>
        <a:graphic>
          <a:graphicData uri="http://schemas.openxmlformats.org/presentationml/2006/ole">
            <mc:AlternateContent xmlns:mc="http://schemas.openxmlformats.org/markup-compatibility/2006">
              <mc:Choice xmlns:v="urn:schemas-microsoft-com:vml" Requires="v">
                <p:oleObj spid="_x0000_s200738" r:id="rId5" imgW="1257846" imgH="228699" progId="Equation.DSMT4">
                  <p:embed/>
                </p:oleObj>
              </mc:Choice>
              <mc:Fallback>
                <p:oleObj r:id="rId5" imgW="1257846" imgH="228699"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6325" y="4724400"/>
                        <a:ext cx="2598738"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0600" name="Text Box 8"/>
          <p:cNvSpPr txBox="1">
            <a:spLocks noChangeArrowheads="1"/>
          </p:cNvSpPr>
          <p:nvPr/>
        </p:nvSpPr>
        <p:spPr bwMode="auto">
          <a:xfrm>
            <a:off x="6516688" y="2852738"/>
            <a:ext cx="2447925" cy="466725"/>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2400" b="1"/>
              <a:t>是无限可分的。</a:t>
            </a:r>
          </a:p>
        </p:txBody>
      </p:sp>
      <p:graphicFrame>
        <p:nvGraphicFramePr>
          <p:cNvPr id="110601" name="Object 9"/>
          <p:cNvGraphicFramePr>
            <a:graphicFrameLocks noChangeAspect="1"/>
          </p:cNvGraphicFramePr>
          <p:nvPr>
            <p:extLst>
              <p:ext uri="{D42A27DB-BD31-4B8C-83A1-F6EECF244321}">
                <p14:modId xmlns:p14="http://schemas.microsoft.com/office/powerpoint/2010/main" val="3471746626"/>
              </p:ext>
            </p:extLst>
          </p:nvPr>
        </p:nvGraphicFramePr>
        <p:xfrm>
          <a:off x="3875088" y="4659313"/>
          <a:ext cx="2136775" cy="547687"/>
        </p:xfrm>
        <a:graphic>
          <a:graphicData uri="http://schemas.openxmlformats.org/presentationml/2006/ole">
            <mc:AlternateContent xmlns:mc="http://schemas.openxmlformats.org/markup-compatibility/2006">
              <mc:Choice xmlns:v="urn:schemas-microsoft-com:vml" Requires="v">
                <p:oleObj spid="_x0000_s200739" name="Equation" r:id="rId7" imgW="1091880" imgH="279360" progId="Equation.DSMT4">
                  <p:embed/>
                </p:oleObj>
              </mc:Choice>
              <mc:Fallback>
                <p:oleObj name="Equation" r:id="rId7" imgW="1091880" imgH="279360" progId="Equation.DSMT4">
                  <p:embed/>
                  <p:pic>
                    <p:nvPicPr>
                      <p:cNvPr id="0" name="Object 9"/>
                      <p:cNvPicPr>
                        <a:picLocks noChangeAspect="1" noChangeArrowheads="1"/>
                      </p:cNvPicPr>
                      <p:nvPr/>
                    </p:nvPicPr>
                    <p:blipFill>
                      <a:blip r:embed="rId8"/>
                      <a:srcRect/>
                      <a:stretch>
                        <a:fillRect/>
                      </a:stretch>
                    </p:blipFill>
                    <p:spPr bwMode="auto">
                      <a:xfrm>
                        <a:off x="3875088" y="4659313"/>
                        <a:ext cx="2136775" cy="547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0603" name="Text Box 11"/>
          <p:cNvSpPr txBox="1">
            <a:spLocks noChangeArrowheads="1"/>
          </p:cNvSpPr>
          <p:nvPr/>
        </p:nvSpPr>
        <p:spPr bwMode="auto">
          <a:xfrm>
            <a:off x="971550" y="5661025"/>
            <a:ext cx="59378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2400" b="1">
                <a:latin typeface="Symbol" pitchFamily="18" charset="2"/>
              </a:rPr>
              <a:t>这是负二项分布的母函数，参数为 </a:t>
            </a:r>
            <a:r>
              <a:rPr lang="en-US" altLang="zh-CN" sz="2400" b="1">
                <a:latin typeface="Symbol" pitchFamily="18" charset="2"/>
              </a:rPr>
              <a:t>( a,  ql)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 calcmode="lin" valueType="num">
                                      <p:cBhvr additive="base">
                                        <p:cTn id="7" dur="500" fill="hold"/>
                                        <p:tgtEl>
                                          <p:spTgt spid="1105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05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0596"/>
                                        </p:tgtEl>
                                        <p:attrNameLst>
                                          <p:attrName>style.visibility</p:attrName>
                                        </p:attrNameLst>
                                      </p:cBhvr>
                                      <p:to>
                                        <p:strVal val="visible"/>
                                      </p:to>
                                    </p:set>
                                    <p:anim calcmode="lin" valueType="num">
                                      <p:cBhvr additive="base">
                                        <p:cTn id="13" dur="500" fill="hold"/>
                                        <p:tgtEl>
                                          <p:spTgt spid="110596"/>
                                        </p:tgtEl>
                                        <p:attrNameLst>
                                          <p:attrName>ppt_x</p:attrName>
                                        </p:attrNameLst>
                                      </p:cBhvr>
                                      <p:tavLst>
                                        <p:tav tm="0">
                                          <p:val>
                                            <p:strVal val="#ppt_x"/>
                                          </p:val>
                                        </p:tav>
                                        <p:tav tm="100000">
                                          <p:val>
                                            <p:strVal val="#ppt_x"/>
                                          </p:val>
                                        </p:tav>
                                      </p:tavLst>
                                    </p:anim>
                                    <p:anim calcmode="lin" valueType="num">
                                      <p:cBhvr additive="base">
                                        <p:cTn id="14" dur="500" fill="hold"/>
                                        <p:tgtEl>
                                          <p:spTgt spid="11059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0597"/>
                                        </p:tgtEl>
                                        <p:attrNameLst>
                                          <p:attrName>style.visibility</p:attrName>
                                        </p:attrNameLst>
                                      </p:cBhvr>
                                      <p:to>
                                        <p:strVal val="visible"/>
                                      </p:to>
                                    </p:set>
                                    <p:anim calcmode="lin" valueType="num">
                                      <p:cBhvr additive="base">
                                        <p:cTn id="17" dur="500" fill="hold"/>
                                        <p:tgtEl>
                                          <p:spTgt spid="110597"/>
                                        </p:tgtEl>
                                        <p:attrNameLst>
                                          <p:attrName>ppt_x</p:attrName>
                                        </p:attrNameLst>
                                      </p:cBhvr>
                                      <p:tavLst>
                                        <p:tav tm="0">
                                          <p:val>
                                            <p:strVal val="#ppt_x"/>
                                          </p:val>
                                        </p:tav>
                                        <p:tav tm="100000">
                                          <p:val>
                                            <p:strVal val="#ppt_x"/>
                                          </p:val>
                                        </p:tav>
                                      </p:tavLst>
                                    </p:anim>
                                    <p:anim calcmode="lin" valueType="num">
                                      <p:cBhvr additive="base">
                                        <p:cTn id="18" dur="500" fill="hold"/>
                                        <p:tgtEl>
                                          <p:spTgt spid="11059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0600"/>
                                        </p:tgtEl>
                                        <p:attrNameLst>
                                          <p:attrName>style.visibility</p:attrName>
                                        </p:attrNameLst>
                                      </p:cBhvr>
                                      <p:to>
                                        <p:strVal val="visible"/>
                                      </p:to>
                                    </p:set>
                                    <p:anim calcmode="lin" valueType="num">
                                      <p:cBhvr additive="base">
                                        <p:cTn id="21" dur="500" fill="hold"/>
                                        <p:tgtEl>
                                          <p:spTgt spid="110600"/>
                                        </p:tgtEl>
                                        <p:attrNameLst>
                                          <p:attrName>ppt_x</p:attrName>
                                        </p:attrNameLst>
                                      </p:cBhvr>
                                      <p:tavLst>
                                        <p:tav tm="0">
                                          <p:val>
                                            <p:strVal val="#ppt_x"/>
                                          </p:val>
                                        </p:tav>
                                        <p:tav tm="100000">
                                          <p:val>
                                            <p:strVal val="#ppt_x"/>
                                          </p:val>
                                        </p:tav>
                                      </p:tavLst>
                                    </p:anim>
                                    <p:anim calcmode="lin" valueType="num">
                                      <p:cBhvr additive="base">
                                        <p:cTn id="22" dur="500" fill="hold"/>
                                        <p:tgtEl>
                                          <p:spTgt spid="110600"/>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0598"/>
                                        </p:tgtEl>
                                        <p:attrNameLst>
                                          <p:attrName>style.visibility</p:attrName>
                                        </p:attrNameLst>
                                      </p:cBhvr>
                                      <p:to>
                                        <p:strVal val="visible"/>
                                      </p:to>
                                    </p:set>
                                    <p:anim calcmode="lin" valueType="num">
                                      <p:cBhvr additive="base">
                                        <p:cTn id="27" dur="500" fill="hold"/>
                                        <p:tgtEl>
                                          <p:spTgt spid="110598"/>
                                        </p:tgtEl>
                                        <p:attrNameLst>
                                          <p:attrName>ppt_x</p:attrName>
                                        </p:attrNameLst>
                                      </p:cBhvr>
                                      <p:tavLst>
                                        <p:tav tm="0">
                                          <p:val>
                                            <p:strVal val="#ppt_x"/>
                                          </p:val>
                                        </p:tav>
                                        <p:tav tm="100000">
                                          <p:val>
                                            <p:strVal val="#ppt_x"/>
                                          </p:val>
                                        </p:tav>
                                      </p:tavLst>
                                    </p:anim>
                                    <p:anim calcmode="lin" valueType="num">
                                      <p:cBhvr additive="base">
                                        <p:cTn id="28" dur="500" fill="hold"/>
                                        <p:tgtEl>
                                          <p:spTgt spid="110598"/>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110599"/>
                                        </p:tgtEl>
                                        <p:attrNameLst>
                                          <p:attrName>style.visibility</p:attrName>
                                        </p:attrNameLst>
                                      </p:cBhvr>
                                      <p:to>
                                        <p:strVal val="visible"/>
                                      </p:to>
                                    </p:set>
                                    <p:anim calcmode="lin" valueType="num">
                                      <p:cBhvr additive="base">
                                        <p:cTn id="33" dur="500" fill="hold"/>
                                        <p:tgtEl>
                                          <p:spTgt spid="110599"/>
                                        </p:tgtEl>
                                        <p:attrNameLst>
                                          <p:attrName>ppt_x</p:attrName>
                                        </p:attrNameLst>
                                      </p:cBhvr>
                                      <p:tavLst>
                                        <p:tav tm="0">
                                          <p:val>
                                            <p:strVal val="#ppt_x"/>
                                          </p:val>
                                        </p:tav>
                                        <p:tav tm="100000">
                                          <p:val>
                                            <p:strVal val="#ppt_x"/>
                                          </p:val>
                                        </p:tav>
                                      </p:tavLst>
                                    </p:anim>
                                    <p:anim calcmode="lin" valueType="num">
                                      <p:cBhvr additive="base">
                                        <p:cTn id="34" dur="500" fill="hold"/>
                                        <p:tgtEl>
                                          <p:spTgt spid="110599"/>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110601"/>
                                        </p:tgtEl>
                                        <p:attrNameLst>
                                          <p:attrName>style.visibility</p:attrName>
                                        </p:attrNameLst>
                                      </p:cBhvr>
                                      <p:to>
                                        <p:strVal val="visible"/>
                                      </p:to>
                                    </p:set>
                                    <p:anim calcmode="lin" valueType="num">
                                      <p:cBhvr additive="base">
                                        <p:cTn id="39" dur="500" fill="hold"/>
                                        <p:tgtEl>
                                          <p:spTgt spid="110601"/>
                                        </p:tgtEl>
                                        <p:attrNameLst>
                                          <p:attrName>ppt_x</p:attrName>
                                        </p:attrNameLst>
                                      </p:cBhvr>
                                      <p:tavLst>
                                        <p:tav tm="0">
                                          <p:val>
                                            <p:strVal val="#ppt_x"/>
                                          </p:val>
                                        </p:tav>
                                        <p:tav tm="100000">
                                          <p:val>
                                            <p:strVal val="#ppt_x"/>
                                          </p:val>
                                        </p:tav>
                                      </p:tavLst>
                                    </p:anim>
                                    <p:anim calcmode="lin" valueType="num">
                                      <p:cBhvr additive="base">
                                        <p:cTn id="40" dur="500" fill="hold"/>
                                        <p:tgtEl>
                                          <p:spTgt spid="110601"/>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10603"/>
                                        </p:tgtEl>
                                        <p:attrNameLst>
                                          <p:attrName>style.visibility</p:attrName>
                                        </p:attrNameLst>
                                      </p:cBhvr>
                                      <p:to>
                                        <p:strVal val="visible"/>
                                      </p:to>
                                    </p:set>
                                    <p:anim calcmode="lin" valueType="num">
                                      <p:cBhvr additive="base">
                                        <p:cTn id="45" dur="500" fill="hold"/>
                                        <p:tgtEl>
                                          <p:spTgt spid="110603"/>
                                        </p:tgtEl>
                                        <p:attrNameLst>
                                          <p:attrName>ppt_x</p:attrName>
                                        </p:attrNameLst>
                                      </p:cBhvr>
                                      <p:tavLst>
                                        <p:tav tm="0">
                                          <p:val>
                                            <p:strVal val="#ppt_x"/>
                                          </p:val>
                                        </p:tav>
                                        <p:tav tm="100000">
                                          <p:val>
                                            <p:strVal val="#ppt_x"/>
                                          </p:val>
                                        </p:tav>
                                      </p:tavLst>
                                    </p:anim>
                                    <p:anim calcmode="lin" valueType="num">
                                      <p:cBhvr additive="base">
                                        <p:cTn id="46" dur="500" fill="hold"/>
                                        <p:tgtEl>
                                          <p:spTgt spid="1106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autoUpdateAnimBg="0"/>
      <p:bldP spid="110596" grpId="0" autoUpdateAnimBg="0"/>
      <p:bldP spid="110598" grpId="0" autoUpdateAnimBg="0"/>
      <p:bldP spid="110600" grpId="0" animBg="1" autoUpdateAnimBg="0"/>
      <p:bldP spid="110603" grpId="0"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516" y="457278"/>
            <a:ext cx="8762770" cy="5668885"/>
          </a:xfrm>
        </p:spPr>
        <p:txBody>
          <a:bodyPr/>
          <a:lstStyle/>
          <a:p>
            <a:r>
              <a:rPr lang="zh-CN" altLang="en-US" b="1" dirty="0" smtClean="0"/>
              <a:t>练习：把泊松</a:t>
            </a:r>
            <a:r>
              <a:rPr lang="en-US" altLang="zh-CN" b="1" dirty="0" smtClean="0"/>
              <a:t>-</a:t>
            </a:r>
            <a:r>
              <a:rPr lang="zh-CN" altLang="en-US" b="1" dirty="0" smtClean="0"/>
              <a:t>逆高斯混合分布表示为复合泊松分布的形式。</a:t>
            </a:r>
            <a:endParaRPr lang="zh-CN" altLang="en-US" b="1" dirty="0"/>
          </a:p>
        </p:txBody>
      </p:sp>
      <p:sp>
        <p:nvSpPr>
          <p:cNvPr id="4" name="灯片编号占位符 3"/>
          <p:cNvSpPr>
            <a:spLocks noGrp="1"/>
          </p:cNvSpPr>
          <p:nvPr>
            <p:ph type="sldNum" sz="quarter" idx="12"/>
          </p:nvPr>
        </p:nvSpPr>
        <p:spPr/>
        <p:txBody>
          <a:bodyPr/>
          <a:lstStyle/>
          <a:p>
            <a:pPr>
              <a:defRPr/>
            </a:pPr>
            <a:fld id="{87F939C6-56B5-4C59-A8F1-006D8D67E42F}" type="slidenum">
              <a:rPr lang="zh-CN" altLang="en-US" smtClean="0"/>
              <a:pPr>
                <a:defRPr/>
              </a:pPr>
              <a:t>108</a:t>
            </a:fld>
            <a:endParaRPr lang="en-US" altLang="zh-CN"/>
          </a:p>
        </p:txBody>
      </p:sp>
      <p:graphicFrame>
        <p:nvGraphicFramePr>
          <p:cNvPr id="5" name="Object 11"/>
          <p:cNvGraphicFramePr>
            <a:graphicFrameLocks noChangeAspect="1"/>
          </p:cNvGraphicFramePr>
          <p:nvPr>
            <p:extLst>
              <p:ext uri="{D42A27DB-BD31-4B8C-83A1-F6EECF244321}">
                <p14:modId xmlns:p14="http://schemas.microsoft.com/office/powerpoint/2010/main" val="151496530"/>
              </p:ext>
            </p:extLst>
          </p:nvPr>
        </p:nvGraphicFramePr>
        <p:xfrm>
          <a:off x="1219288" y="5325243"/>
          <a:ext cx="3612298" cy="618291"/>
        </p:xfrm>
        <a:graphic>
          <a:graphicData uri="http://schemas.openxmlformats.org/presentationml/2006/ole">
            <mc:AlternateContent xmlns:mc="http://schemas.openxmlformats.org/markup-compatibility/2006">
              <mc:Choice xmlns:v="urn:schemas-microsoft-com:vml" Requires="v">
                <p:oleObj spid="_x0000_s167476" name="Equation" r:id="rId3" imgW="1930320" imgH="330120" progId="Equation.DSMT4">
                  <p:embed/>
                </p:oleObj>
              </mc:Choice>
              <mc:Fallback>
                <p:oleObj name="Equation" r:id="rId3" imgW="1930320" imgH="330120" progId="Equation.DSMT4">
                  <p:embed/>
                  <p:pic>
                    <p:nvPicPr>
                      <p:cNvPr id="0" name=""/>
                      <p:cNvPicPr>
                        <a:picLocks noChangeAspect="1" noChangeArrowheads="1"/>
                      </p:cNvPicPr>
                      <p:nvPr/>
                    </p:nvPicPr>
                    <p:blipFill>
                      <a:blip r:embed="rId4"/>
                      <a:srcRect/>
                      <a:stretch>
                        <a:fillRect/>
                      </a:stretch>
                    </p:blipFill>
                    <p:spPr bwMode="auto">
                      <a:xfrm>
                        <a:off x="1219288" y="5325243"/>
                        <a:ext cx="3612298" cy="618291"/>
                      </a:xfrm>
                      <a:prstGeom prst="rect">
                        <a:avLst/>
                      </a:prstGeom>
                      <a:noFill/>
                      <a:ln>
                        <a:noFill/>
                      </a:ln>
                      <a:effectLst/>
                      <a:extLst/>
                    </p:spPr>
                  </p:pic>
                </p:oleObj>
              </mc:Fallback>
            </mc:AlternateContent>
          </a:graphicData>
        </a:graphic>
      </p:graphicFrame>
      <p:sp>
        <p:nvSpPr>
          <p:cNvPr id="6" name="Text Box 12"/>
          <p:cNvSpPr txBox="1">
            <a:spLocks noChangeArrowheads="1"/>
          </p:cNvSpPr>
          <p:nvPr/>
        </p:nvSpPr>
        <p:spPr bwMode="auto">
          <a:xfrm>
            <a:off x="5316830" y="5486347"/>
            <a:ext cx="18117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1800" b="1" dirty="0"/>
              <a:t>（逆高斯分布）</a:t>
            </a:r>
          </a:p>
        </p:txBody>
      </p:sp>
      <p:graphicFrame>
        <p:nvGraphicFramePr>
          <p:cNvPr id="7" name="Object 3"/>
          <p:cNvGraphicFramePr>
            <a:graphicFrameLocks noChangeAspect="1"/>
          </p:cNvGraphicFramePr>
          <p:nvPr>
            <p:extLst>
              <p:ext uri="{D42A27DB-BD31-4B8C-83A1-F6EECF244321}">
                <p14:modId xmlns:p14="http://schemas.microsoft.com/office/powerpoint/2010/main" val="3780228279"/>
              </p:ext>
            </p:extLst>
          </p:nvPr>
        </p:nvGraphicFramePr>
        <p:xfrm>
          <a:off x="1219288" y="4030662"/>
          <a:ext cx="1989138" cy="511175"/>
        </p:xfrm>
        <a:graphic>
          <a:graphicData uri="http://schemas.openxmlformats.org/presentationml/2006/ole">
            <mc:AlternateContent xmlns:mc="http://schemas.openxmlformats.org/markup-compatibility/2006">
              <mc:Choice xmlns:v="urn:schemas-microsoft-com:vml" Requires="v">
                <p:oleObj spid="_x0000_s167477" r:id="rId5" imgW="825500" imgH="228600" progId="Equation.DSMT4">
                  <p:embed/>
                </p:oleObj>
              </mc:Choice>
              <mc:Fallback>
                <p:oleObj r:id="rId5" imgW="82550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88" y="4030662"/>
                        <a:ext cx="1989138"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6"/>
          <p:cNvSpPr txBox="1">
            <a:spLocks noChangeArrowheads="1"/>
          </p:cNvSpPr>
          <p:nvPr/>
        </p:nvSpPr>
        <p:spPr bwMode="auto">
          <a:xfrm>
            <a:off x="4103245" y="4202638"/>
            <a:ext cx="15792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1800" b="1" dirty="0"/>
              <a:t>（泊松分布）</a:t>
            </a:r>
          </a:p>
        </p:txBody>
      </p:sp>
      <p:graphicFrame>
        <p:nvGraphicFramePr>
          <p:cNvPr id="9" name="对象 8"/>
          <p:cNvGraphicFramePr>
            <a:graphicFrameLocks noChangeAspect="1"/>
          </p:cNvGraphicFramePr>
          <p:nvPr>
            <p:extLst>
              <p:ext uri="{D42A27DB-BD31-4B8C-83A1-F6EECF244321}">
                <p14:modId xmlns:p14="http://schemas.microsoft.com/office/powerpoint/2010/main" val="2414936594"/>
              </p:ext>
            </p:extLst>
          </p:nvPr>
        </p:nvGraphicFramePr>
        <p:xfrm>
          <a:off x="1905070" y="1600248"/>
          <a:ext cx="5572125" cy="1555750"/>
        </p:xfrm>
        <a:graphic>
          <a:graphicData uri="http://schemas.openxmlformats.org/presentationml/2006/ole">
            <mc:AlternateContent xmlns:mc="http://schemas.openxmlformats.org/markup-compatibility/2006">
              <mc:Choice xmlns:v="urn:schemas-microsoft-com:vml" Requires="v">
                <p:oleObj spid="_x0000_s167478" name="Equation" r:id="rId7" imgW="2641320" imgH="736560" progId="Equation.DSMT4">
                  <p:embed/>
                </p:oleObj>
              </mc:Choice>
              <mc:Fallback>
                <p:oleObj name="Equation" r:id="rId7" imgW="2641320" imgH="736560" progId="Equation.DSMT4">
                  <p:embed/>
                  <p:pic>
                    <p:nvPicPr>
                      <p:cNvPr id="0" name="对象 1"/>
                      <p:cNvPicPr>
                        <a:picLocks noChangeAspect="1" noChangeArrowheads="1"/>
                      </p:cNvPicPr>
                      <p:nvPr/>
                    </p:nvPicPr>
                    <p:blipFill>
                      <a:blip r:embed="rId8"/>
                      <a:srcRect/>
                      <a:stretch>
                        <a:fillRect/>
                      </a:stretch>
                    </p:blipFill>
                    <p:spPr bwMode="auto">
                      <a:xfrm>
                        <a:off x="1905070" y="1600248"/>
                        <a:ext cx="5572125" cy="1555750"/>
                      </a:xfrm>
                      <a:prstGeom prst="rect">
                        <a:avLst/>
                      </a:prstGeom>
                      <a:solidFill>
                        <a:schemeClr val="accent1"/>
                      </a:solidFill>
                      <a:ln>
                        <a:noFill/>
                      </a:ln>
                      <a:effectLst/>
                      <a:extLst/>
                    </p:spPr>
                  </p:pic>
                </p:oleObj>
              </mc:Fallback>
            </mc:AlternateContent>
          </a:graphicData>
        </a:graphic>
      </p:graphicFrame>
    </p:spTree>
    <p:extLst>
      <p:ext uri="{BB962C8B-B14F-4D97-AF65-F5344CB8AC3E}">
        <p14:creationId xmlns:p14="http://schemas.microsoft.com/office/powerpoint/2010/main" val="3136339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5"/>
          <p:cNvSpPr>
            <a:spLocks noGrp="1"/>
          </p:cNvSpPr>
          <p:nvPr>
            <p:ph type="sldNum" sz="quarter" idx="12"/>
          </p:nvPr>
        </p:nvSpPr>
        <p:spPr>
          <a:xfrm>
            <a:off x="6553148" y="6381750"/>
            <a:ext cx="2133600" cy="476250"/>
          </a:xfrm>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E5D904D3-E272-4D97-92A8-E078D75EFD28}" type="slidenum">
              <a:rPr lang="zh-CN" altLang="en-US" sz="1400"/>
              <a:pPr eaLnBrk="1" hangingPunct="1"/>
              <a:t>109</a:t>
            </a:fld>
            <a:endParaRPr lang="en-US" altLang="zh-CN" sz="1400"/>
          </a:p>
        </p:txBody>
      </p:sp>
      <p:sp>
        <p:nvSpPr>
          <p:cNvPr id="107523" name="Rectangle 2"/>
          <p:cNvSpPr>
            <a:spLocks noGrp="1" noChangeArrowheads="1"/>
          </p:cNvSpPr>
          <p:nvPr>
            <p:ph type="title"/>
          </p:nvPr>
        </p:nvSpPr>
        <p:spPr>
          <a:xfrm>
            <a:off x="457200" y="274638"/>
            <a:ext cx="8229600" cy="922337"/>
          </a:xfrm>
        </p:spPr>
        <p:txBody>
          <a:bodyPr/>
          <a:lstStyle/>
          <a:p>
            <a:pPr algn="l" eaLnBrk="1" hangingPunct="1"/>
            <a:r>
              <a:rPr lang="zh-CN" altLang="en-US" sz="2400" dirty="0" smtClean="0">
                <a:solidFill>
                  <a:schemeClr val="accent2"/>
                </a:solidFill>
              </a:rPr>
              <a:t>混合泊松与复合泊松的关系：例</a:t>
            </a:r>
          </a:p>
        </p:txBody>
      </p:sp>
      <p:graphicFrame>
        <p:nvGraphicFramePr>
          <p:cNvPr id="109571" name="Group 3"/>
          <p:cNvGraphicFramePr>
            <a:graphicFrameLocks noGrp="1"/>
          </p:cNvGraphicFramePr>
          <p:nvPr>
            <p:ph idx="1"/>
            <p:extLst>
              <p:ext uri="{D42A27DB-BD31-4B8C-83A1-F6EECF244321}">
                <p14:modId xmlns:p14="http://schemas.microsoft.com/office/powerpoint/2010/main" val="50371304"/>
              </p:ext>
            </p:extLst>
          </p:nvPr>
        </p:nvGraphicFramePr>
        <p:xfrm>
          <a:off x="468313" y="1628775"/>
          <a:ext cx="8229600" cy="3249441"/>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1152353">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分布的名称 </a:t>
                      </a:r>
                    </a:p>
                  </a:txBody>
                  <a:tcPr marT="45728" marB="4572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复合泊松的</a:t>
                      </a:r>
                    </a:p>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次分布</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混合泊松的</a:t>
                      </a:r>
                    </a:p>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结构函数</a:t>
                      </a:r>
                    </a:p>
                  </a:txBody>
                  <a:tcPr marT="45728" marB="4572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944735">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负二项分布</a:t>
                      </a:r>
                    </a:p>
                  </a:txBody>
                  <a:tcPr marT="45728" marB="4572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对数</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伽马</a:t>
                      </a:r>
                    </a:p>
                  </a:txBody>
                  <a:tcPr marT="45728" marB="4572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52353">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泊松</a:t>
                      </a:r>
                      <a:r>
                        <a:rPr kumimoji="0" lang="en-US" altLang="zh-CN" sz="2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a:t>
                      </a:r>
                      <a:r>
                        <a:rPr kumimoji="0" lang="zh-CN" altLang="en-US" sz="2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逆高斯</a:t>
                      </a:r>
                    </a:p>
                  </a:txBody>
                  <a:tcPr marT="45728" marB="4572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零截断负二项</a:t>
                      </a:r>
                    </a:p>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 </a:t>
                      </a:r>
                      <a:r>
                        <a:rPr kumimoji="0" lang="en-US" altLang="zh-CN"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r>
                        <a:rPr kumimoji="0" lang="en-US" altLang="zh-CN" sz="2400" b="0" i="1"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r </a:t>
                      </a:r>
                      <a:r>
                        <a:rPr kumimoji="0" lang="en-US" altLang="zh-CN"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=-0.5)</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逆高斯</a:t>
                      </a:r>
                    </a:p>
                  </a:txBody>
                  <a:tcPr marT="45728" marB="4572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190185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E9F921C0-7DB6-4C85-8923-8CF3838D6F94}" type="slidenum">
              <a:rPr lang="zh-CN" altLang="en-US" sz="1400"/>
              <a:pPr eaLnBrk="1" hangingPunct="1"/>
              <a:t>11</a:t>
            </a:fld>
            <a:endParaRPr lang="en-US" altLang="zh-CN" sz="1400"/>
          </a:p>
        </p:txBody>
      </p:sp>
      <p:sp>
        <p:nvSpPr>
          <p:cNvPr id="15363" name="Rectangle 2"/>
          <p:cNvSpPr>
            <a:spLocks noGrp="1" noChangeArrowheads="1"/>
          </p:cNvSpPr>
          <p:nvPr>
            <p:ph type="title"/>
          </p:nvPr>
        </p:nvSpPr>
        <p:spPr>
          <a:xfrm>
            <a:off x="457200" y="274638"/>
            <a:ext cx="8229600" cy="868362"/>
          </a:xfrm>
        </p:spPr>
        <p:txBody>
          <a:bodyPr/>
          <a:lstStyle/>
          <a:p>
            <a:pPr eaLnBrk="1" hangingPunct="1"/>
            <a:r>
              <a:rPr lang="zh-CN" altLang="en-US" smtClean="0"/>
              <a:t>泊松分布的可分解性</a:t>
            </a:r>
          </a:p>
        </p:txBody>
      </p:sp>
      <p:sp>
        <p:nvSpPr>
          <p:cNvPr id="2" name="Rectangle 3"/>
          <p:cNvSpPr>
            <a:spLocks noGrp="1" noChangeArrowheads="1"/>
          </p:cNvSpPr>
          <p:nvPr>
            <p:ph type="body" idx="1"/>
          </p:nvPr>
        </p:nvSpPr>
        <p:spPr>
          <a:xfrm>
            <a:off x="457200" y="1219200"/>
            <a:ext cx="8229600" cy="5105400"/>
          </a:xfrm>
        </p:spPr>
        <p:txBody>
          <a:bodyPr/>
          <a:lstStyle/>
          <a:p>
            <a:pPr eaLnBrk="1" hangingPunct="1">
              <a:lnSpc>
                <a:spcPct val="110000"/>
              </a:lnSpc>
            </a:pPr>
            <a:r>
              <a:rPr lang="zh-CN" altLang="en-US" sz="2200" b="1" dirty="0" smtClean="0">
                <a:solidFill>
                  <a:srgbClr val="000099"/>
                </a:solidFill>
              </a:rPr>
              <a:t>可分解性</a:t>
            </a:r>
            <a:r>
              <a:rPr lang="zh-CN" altLang="en-US" sz="2200" dirty="0" smtClean="0"/>
              <a:t>：假设两种事故的总索赔次数 </a:t>
            </a:r>
            <a:r>
              <a:rPr lang="en-US" altLang="zh-CN" sz="2200" i="1" dirty="0" smtClean="0">
                <a:latin typeface="Symbol" pitchFamily="18" charset="2"/>
              </a:rPr>
              <a:t>N </a:t>
            </a:r>
            <a:r>
              <a:rPr lang="zh-CN" altLang="en-US" sz="2200" dirty="0" smtClean="0"/>
              <a:t>服从参数为 </a:t>
            </a:r>
            <a:r>
              <a:rPr lang="zh-CN" altLang="en-US" sz="2200" i="1" dirty="0" smtClean="0">
                <a:sym typeface="Symbol" pitchFamily="18" charset="2"/>
              </a:rPr>
              <a:t> </a:t>
            </a:r>
            <a:r>
              <a:rPr lang="zh-CN" altLang="en-US" sz="2200" dirty="0" smtClean="0"/>
              <a:t>的泊松分布，而两种事故相互独立，各自发生的概率分别为 </a:t>
            </a:r>
            <a:r>
              <a:rPr lang="en-US" altLang="zh-CN" sz="2200" i="1" dirty="0" err="1" smtClean="0">
                <a:latin typeface="Times New Roman" pitchFamily="18" charset="0"/>
              </a:rPr>
              <a:t>p</a:t>
            </a:r>
            <a:r>
              <a:rPr lang="en-US" altLang="zh-CN" sz="2200" baseline="-25000" dirty="0" err="1" smtClean="0"/>
              <a:t>1</a:t>
            </a:r>
            <a:r>
              <a:rPr lang="zh-CN" altLang="en-US" sz="2200" dirty="0" smtClean="0"/>
              <a:t>和 </a:t>
            </a:r>
            <a:r>
              <a:rPr lang="en-US" altLang="zh-CN" sz="2200" i="1" dirty="0" err="1" smtClean="0">
                <a:latin typeface="Times New Roman" pitchFamily="18" charset="0"/>
              </a:rPr>
              <a:t>p</a:t>
            </a:r>
            <a:r>
              <a:rPr lang="en-US" altLang="zh-CN" sz="2200" baseline="-25000" dirty="0" err="1" smtClean="0"/>
              <a:t>2</a:t>
            </a:r>
            <a:r>
              <a:rPr lang="zh-CN" altLang="en-US" sz="2200" dirty="0" smtClean="0"/>
              <a:t>，则两种事故的索赔次数 </a:t>
            </a:r>
            <a:r>
              <a:rPr lang="en-US" altLang="zh-CN" sz="2200" i="1" dirty="0" err="1" smtClean="0">
                <a:latin typeface="Times New Roman" pitchFamily="18" charset="0"/>
              </a:rPr>
              <a:t>N</a:t>
            </a:r>
            <a:r>
              <a:rPr lang="en-US" altLang="zh-CN" sz="2200" baseline="-25000" dirty="0" err="1" smtClean="0">
                <a:latin typeface="Times New Roman" pitchFamily="18" charset="0"/>
              </a:rPr>
              <a:t>1</a:t>
            </a:r>
            <a:r>
              <a:rPr lang="zh-CN" altLang="en-US" sz="2200" dirty="0" smtClean="0">
                <a:latin typeface="Times New Roman" pitchFamily="18" charset="0"/>
              </a:rPr>
              <a:t>和 </a:t>
            </a:r>
            <a:r>
              <a:rPr lang="en-US" altLang="zh-CN" sz="2200" i="1" dirty="0" err="1" smtClean="0">
                <a:latin typeface="Times New Roman" pitchFamily="18" charset="0"/>
              </a:rPr>
              <a:t>N</a:t>
            </a:r>
            <a:r>
              <a:rPr lang="en-US" altLang="zh-CN" sz="2200" baseline="-25000" dirty="0" err="1" smtClean="0">
                <a:latin typeface="Times New Roman" pitchFamily="18" charset="0"/>
              </a:rPr>
              <a:t>2</a:t>
            </a:r>
            <a:r>
              <a:rPr lang="zh-CN" altLang="en-US" sz="2200" dirty="0"/>
              <a:t> </a:t>
            </a:r>
            <a:r>
              <a:rPr lang="zh-CN" altLang="en-US" sz="2200" dirty="0" smtClean="0"/>
              <a:t>服从泊松分布，参数分别为 </a:t>
            </a:r>
            <a:r>
              <a:rPr lang="en-US" altLang="zh-CN" sz="2200" dirty="0" err="1" smtClean="0">
                <a:latin typeface="Symbol" pitchFamily="18" charset="2"/>
              </a:rPr>
              <a:t>l</a:t>
            </a:r>
            <a:r>
              <a:rPr lang="en-US" altLang="zh-CN" sz="2200" i="1" dirty="0" err="1" smtClean="0">
                <a:latin typeface="Times New Roman" pitchFamily="18" charset="0"/>
              </a:rPr>
              <a:t>p</a:t>
            </a:r>
            <a:r>
              <a:rPr lang="en-US" altLang="zh-CN" sz="2200" baseline="-25000" dirty="0" err="1" smtClean="0">
                <a:latin typeface="Symbol" pitchFamily="18" charset="2"/>
              </a:rPr>
              <a:t>1</a:t>
            </a:r>
            <a:r>
              <a:rPr lang="zh-CN" altLang="en-US" sz="2200" dirty="0" smtClean="0"/>
              <a:t>和 </a:t>
            </a:r>
            <a:r>
              <a:rPr lang="en-US" altLang="zh-CN" sz="2200" dirty="0" err="1" smtClean="0">
                <a:latin typeface="Symbol" pitchFamily="18" charset="2"/>
              </a:rPr>
              <a:t>l</a:t>
            </a:r>
            <a:r>
              <a:rPr lang="en-US" altLang="zh-CN" sz="2200" i="1" dirty="0" err="1" smtClean="0">
                <a:latin typeface="Times New Roman" pitchFamily="18" charset="0"/>
              </a:rPr>
              <a:t>p</a:t>
            </a:r>
            <a:r>
              <a:rPr lang="en-US" altLang="zh-CN" sz="2200" baseline="-25000" dirty="0" err="1" smtClean="0">
                <a:latin typeface="Symbol" pitchFamily="18" charset="2"/>
              </a:rPr>
              <a:t>2</a:t>
            </a:r>
            <a:r>
              <a:rPr lang="zh-CN" altLang="en-US" sz="2200" dirty="0" smtClean="0"/>
              <a:t>。 </a:t>
            </a:r>
          </a:p>
          <a:p>
            <a:pPr eaLnBrk="1" hangingPunct="1">
              <a:lnSpc>
                <a:spcPct val="110000"/>
              </a:lnSpc>
            </a:pPr>
            <a:r>
              <a:rPr lang="zh-CN" altLang="en-US" sz="2200" b="1" dirty="0" smtClean="0"/>
              <a:t>例</a:t>
            </a:r>
            <a:r>
              <a:rPr lang="en-US" altLang="zh-CN" sz="2200" b="1" dirty="0" smtClean="0"/>
              <a:t>1</a:t>
            </a:r>
            <a:r>
              <a:rPr lang="zh-CN" altLang="en-US" sz="2200" dirty="0" smtClean="0"/>
              <a:t>：假设某险种的索赔次数服从泊松分布，在引入免赔额</a:t>
            </a:r>
            <a:r>
              <a:rPr lang="en-US" altLang="zh-CN" sz="2200" i="1" dirty="0" smtClean="0">
                <a:latin typeface="Times New Roman" pitchFamily="18" charset="0"/>
              </a:rPr>
              <a:t>d</a:t>
            </a:r>
            <a:r>
              <a:rPr lang="zh-CN" altLang="en-US" sz="2200" dirty="0" smtClean="0"/>
              <a:t>后，剩余的索赔次数仍将服从泊松分布，只是泊松参数不同而已。从</a:t>
            </a:r>
            <a:r>
              <a:rPr lang="en-US" altLang="zh-CN" sz="2200" dirty="0" smtClean="0">
                <a:latin typeface="Symbol" pitchFamily="18" charset="2"/>
              </a:rPr>
              <a:t>l</a:t>
            </a:r>
            <a:r>
              <a:rPr lang="zh-CN" altLang="en-US" sz="2200" dirty="0" smtClean="0"/>
              <a:t>变为</a:t>
            </a:r>
            <a:r>
              <a:rPr lang="en-US" altLang="zh-CN" sz="2200" dirty="0" smtClean="0">
                <a:latin typeface="Times New Roman" pitchFamily="18" charset="0"/>
              </a:rPr>
              <a:t>[1</a:t>
            </a:r>
            <a:r>
              <a:rPr lang="en-US" altLang="zh-CN" sz="2200" dirty="0" smtClean="0">
                <a:latin typeface="Symbol" pitchFamily="18" charset="2"/>
              </a:rPr>
              <a:t>-</a:t>
            </a:r>
            <a:r>
              <a:rPr lang="en-US" altLang="zh-CN" sz="2200" i="1" dirty="0" smtClean="0">
                <a:latin typeface="Times New Roman" pitchFamily="18" charset="0"/>
              </a:rPr>
              <a:t>F</a:t>
            </a:r>
            <a:r>
              <a:rPr lang="en-US" altLang="zh-CN" sz="2200" dirty="0" smtClean="0">
                <a:latin typeface="Times New Roman" pitchFamily="18" charset="0"/>
              </a:rPr>
              <a:t>(</a:t>
            </a:r>
            <a:r>
              <a:rPr lang="en-US" altLang="zh-CN" sz="2200" i="1" dirty="0" smtClean="0">
                <a:latin typeface="Times New Roman" pitchFamily="18" charset="0"/>
              </a:rPr>
              <a:t>d</a:t>
            </a:r>
            <a:r>
              <a:rPr lang="en-US" altLang="zh-CN" sz="2200" dirty="0" smtClean="0">
                <a:latin typeface="Times New Roman" pitchFamily="18" charset="0"/>
              </a:rPr>
              <a:t>)]</a:t>
            </a:r>
            <a:r>
              <a:rPr lang="en-US" altLang="zh-CN" sz="2200" dirty="0" smtClean="0">
                <a:latin typeface="Symbol" pitchFamily="18" charset="2"/>
              </a:rPr>
              <a:t>l</a:t>
            </a:r>
          </a:p>
          <a:p>
            <a:pPr eaLnBrk="1" hangingPunct="1">
              <a:lnSpc>
                <a:spcPct val="110000"/>
              </a:lnSpc>
            </a:pPr>
            <a:r>
              <a:rPr lang="zh-CN" altLang="en-US" sz="2200" b="1" dirty="0" smtClean="0"/>
              <a:t>例</a:t>
            </a:r>
            <a:r>
              <a:rPr lang="en-US" altLang="zh-CN" sz="2200" b="1" dirty="0" smtClean="0"/>
              <a:t>2</a:t>
            </a:r>
            <a:r>
              <a:rPr lang="zh-CN" altLang="en-US" sz="2200" dirty="0" smtClean="0"/>
              <a:t>：假设某险种的索赔次数服从参数为</a:t>
            </a:r>
            <a:r>
              <a:rPr lang="en-US" altLang="zh-CN" sz="2200" dirty="0" smtClean="0">
                <a:latin typeface="Times New Roman" pitchFamily="18" charset="0"/>
              </a:rPr>
              <a:t>2</a:t>
            </a:r>
            <a:r>
              <a:rPr lang="zh-CN" altLang="en-US" sz="2200" dirty="0" smtClean="0">
                <a:latin typeface="Times New Roman" pitchFamily="18" charset="0"/>
              </a:rPr>
              <a:t>的泊</a:t>
            </a:r>
            <a:r>
              <a:rPr lang="zh-CN" altLang="en-US" sz="2200" dirty="0" smtClean="0"/>
              <a:t>松分布，如果将保险责任减少一项（假设此项责任的索赔次数占总索赔次数的</a:t>
            </a:r>
            <a:r>
              <a:rPr lang="en-US" altLang="zh-CN" sz="2200" dirty="0" smtClean="0"/>
              <a:t>10</a:t>
            </a:r>
            <a:r>
              <a:rPr lang="zh-CN" altLang="en-US" sz="2200" dirty="0" smtClean="0"/>
              <a:t>％），那么剩余责任的索赔次数仍将服从泊松分布，泊松参数成为</a:t>
            </a:r>
            <a:r>
              <a:rPr lang="en-US" altLang="zh-CN" sz="2200" dirty="0" smtClean="0">
                <a:latin typeface="Times New Roman" pitchFamily="18" charset="0"/>
              </a:rPr>
              <a:t>0.9*2=1.8 </a:t>
            </a:r>
            <a:r>
              <a:rPr lang="zh-CN" altLang="en-US" sz="2200" dirty="0" smtClean="0">
                <a:latin typeface="Times New Roman" pitchFamily="18" charset="0"/>
              </a:rPr>
              <a:t>。</a:t>
            </a:r>
            <a:r>
              <a:rPr lang="zh-CN" altLang="en-US" sz="2200" dirty="0" smtClean="0"/>
              <a:t> </a:t>
            </a:r>
          </a:p>
          <a:p>
            <a:pPr eaLnBrk="1" hangingPunct="1">
              <a:lnSpc>
                <a:spcPct val="110000"/>
              </a:lnSpc>
            </a:pPr>
            <a:r>
              <a:rPr lang="zh-CN" altLang="en-US" sz="2200" b="1" dirty="0" smtClean="0">
                <a:solidFill>
                  <a:srgbClr val="000099"/>
                </a:solidFill>
              </a:rPr>
              <a:t>注意</a:t>
            </a:r>
            <a:r>
              <a:rPr lang="zh-CN" altLang="en-US" sz="2200" dirty="0" smtClean="0"/>
              <a:t>：赔付额会发生变化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4F0EDF53-2027-4C62-A08D-CA2DA888DB10}" type="slidenum">
              <a:rPr lang="zh-CN" altLang="en-US" sz="1400"/>
              <a:pPr eaLnBrk="1" hangingPunct="1"/>
              <a:t>110</a:t>
            </a:fld>
            <a:endParaRPr lang="en-US" altLang="zh-CN" sz="1400"/>
          </a:p>
        </p:txBody>
      </p:sp>
      <p:sp>
        <p:nvSpPr>
          <p:cNvPr id="112643" name="Rectangle 2"/>
          <p:cNvSpPr>
            <a:spLocks noGrp="1" noChangeArrowheads="1"/>
          </p:cNvSpPr>
          <p:nvPr>
            <p:ph type="title"/>
          </p:nvPr>
        </p:nvSpPr>
        <p:spPr/>
        <p:txBody>
          <a:bodyPr/>
          <a:lstStyle/>
          <a:p>
            <a:pPr eaLnBrk="1" hangingPunct="1"/>
            <a:r>
              <a:rPr lang="zh-CN" altLang="en-US">
                <a:solidFill>
                  <a:schemeClr val="accent2"/>
                </a:solidFill>
                <a:latin typeface="Times New Roman" pitchFamily="18" charset="0"/>
              </a:rPr>
              <a:t>业务规模</a:t>
            </a:r>
            <a:r>
              <a:rPr lang="zh-CN" altLang="en-US" smtClean="0">
                <a:solidFill>
                  <a:schemeClr val="accent2"/>
                </a:solidFill>
                <a:latin typeface="Times New Roman" pitchFamily="18" charset="0"/>
              </a:rPr>
              <a:t>对</a:t>
            </a:r>
            <a:r>
              <a:rPr lang="zh-CN" altLang="en-US" dirty="0" smtClean="0">
                <a:solidFill>
                  <a:schemeClr val="accent2"/>
                </a:solidFill>
                <a:latin typeface="Times New Roman" pitchFamily="18" charset="0"/>
              </a:rPr>
              <a:t>索赔次数模型的影响</a:t>
            </a:r>
            <a:br>
              <a:rPr lang="zh-CN" altLang="en-US" dirty="0" smtClean="0">
                <a:solidFill>
                  <a:schemeClr val="accent2"/>
                </a:solidFill>
                <a:latin typeface="Times New Roman" pitchFamily="18" charset="0"/>
              </a:rPr>
            </a:br>
            <a:r>
              <a:rPr lang="en-US" altLang="zh-CN" dirty="0" smtClean="0">
                <a:solidFill>
                  <a:schemeClr val="accent2"/>
                </a:solidFill>
                <a:latin typeface="Times New Roman" pitchFamily="18" charset="0"/>
              </a:rPr>
              <a:t>(Effect of exposure on frequency)</a:t>
            </a:r>
          </a:p>
        </p:txBody>
      </p:sp>
      <p:sp>
        <p:nvSpPr>
          <p:cNvPr id="114691" name="Rectangle 3"/>
          <p:cNvSpPr>
            <a:spLocks noGrp="1" noChangeArrowheads="1"/>
          </p:cNvSpPr>
          <p:nvPr>
            <p:ph type="body" idx="1"/>
          </p:nvPr>
        </p:nvSpPr>
        <p:spPr/>
        <p:txBody>
          <a:bodyPr/>
          <a:lstStyle/>
          <a:p>
            <a:pPr eaLnBrk="1" hangingPunct="1">
              <a:lnSpc>
                <a:spcPct val="200000"/>
              </a:lnSpc>
            </a:pPr>
            <a:r>
              <a:rPr lang="zh-CN" altLang="en-US" b="1" dirty="0" smtClean="0">
                <a:latin typeface="Times New Roman" pitchFamily="18" charset="0"/>
              </a:rPr>
              <a:t>假设保单组合包含有</a:t>
            </a:r>
            <a:r>
              <a:rPr lang="en-US" altLang="zh-CN" b="1" i="1" dirty="0" smtClean="0">
                <a:latin typeface="Times New Roman" pitchFamily="18" charset="0"/>
              </a:rPr>
              <a:t>n</a:t>
            </a:r>
            <a:r>
              <a:rPr lang="zh-CN" altLang="en-US" b="1" dirty="0" smtClean="0">
                <a:latin typeface="Times New Roman" pitchFamily="18" charset="0"/>
              </a:rPr>
              <a:t>份保单，</a:t>
            </a:r>
            <a:r>
              <a:rPr lang="en-US" altLang="zh-CN" b="1" i="1" dirty="0" smtClean="0">
                <a:latin typeface="Times New Roman" pitchFamily="18" charset="0"/>
              </a:rPr>
              <a:t>N</a:t>
            </a:r>
            <a:r>
              <a:rPr lang="en-US" altLang="zh-CN" b="1" i="1" baseline="-25000" dirty="0" smtClean="0">
                <a:latin typeface="Times New Roman" pitchFamily="18" charset="0"/>
              </a:rPr>
              <a:t>i </a:t>
            </a:r>
            <a:r>
              <a:rPr lang="zh-CN" altLang="en-US" b="1" dirty="0" smtClean="0">
                <a:latin typeface="Times New Roman" pitchFamily="18" charset="0"/>
              </a:rPr>
              <a:t>表示第 </a:t>
            </a:r>
            <a:r>
              <a:rPr lang="en-US" altLang="zh-CN" b="1" i="1" dirty="0" err="1" smtClean="0">
                <a:latin typeface="Times New Roman" pitchFamily="18" charset="0"/>
              </a:rPr>
              <a:t>i</a:t>
            </a:r>
            <a:r>
              <a:rPr lang="en-US" altLang="zh-CN" b="1" i="1" dirty="0" smtClean="0">
                <a:latin typeface="Times New Roman" pitchFamily="18" charset="0"/>
              </a:rPr>
              <a:t> </a:t>
            </a:r>
            <a:r>
              <a:rPr lang="zh-CN" altLang="en-US" b="1" dirty="0" smtClean="0">
                <a:latin typeface="Times New Roman" pitchFamily="18" charset="0"/>
              </a:rPr>
              <a:t>份保单的索赔次数，则保单组合的索赔次数可以表示为</a:t>
            </a:r>
          </a:p>
          <a:p>
            <a:pPr eaLnBrk="1" hangingPunct="1">
              <a:lnSpc>
                <a:spcPct val="200000"/>
              </a:lnSpc>
            </a:pPr>
            <a:endParaRPr lang="zh-CN" altLang="en-US" b="1" dirty="0" smtClean="0">
              <a:latin typeface="Times New Roman" pitchFamily="18" charset="0"/>
            </a:endParaRPr>
          </a:p>
          <a:p>
            <a:pPr eaLnBrk="1" hangingPunct="1">
              <a:lnSpc>
                <a:spcPct val="200000"/>
              </a:lnSpc>
            </a:pPr>
            <a:r>
              <a:rPr lang="zh-CN" altLang="en-US" b="1" dirty="0" smtClean="0">
                <a:latin typeface="Times New Roman" pitchFamily="18" charset="0"/>
              </a:rPr>
              <a:t>如果假设 </a:t>
            </a:r>
            <a:r>
              <a:rPr lang="en-US" altLang="zh-CN" b="1" i="1" dirty="0" smtClean="0">
                <a:latin typeface="Times New Roman" pitchFamily="18" charset="0"/>
              </a:rPr>
              <a:t>N</a:t>
            </a:r>
            <a:r>
              <a:rPr lang="en-US" altLang="zh-CN" b="1" i="1" baseline="-25000" dirty="0" smtClean="0">
                <a:latin typeface="Times New Roman" pitchFamily="18" charset="0"/>
              </a:rPr>
              <a:t>i  </a:t>
            </a:r>
            <a:r>
              <a:rPr lang="zh-CN" altLang="en-US" b="1" dirty="0" smtClean="0">
                <a:latin typeface="Times New Roman" pitchFamily="18" charset="0"/>
              </a:rPr>
              <a:t>独立同分布，则 </a:t>
            </a:r>
            <a:r>
              <a:rPr lang="en-US" altLang="zh-CN" b="1" i="1" dirty="0" smtClean="0">
                <a:latin typeface="Times New Roman" pitchFamily="18" charset="0"/>
              </a:rPr>
              <a:t>N </a:t>
            </a:r>
            <a:r>
              <a:rPr lang="zh-CN" altLang="en-US" b="1" dirty="0" smtClean="0">
                <a:latin typeface="Times New Roman" pitchFamily="18" charset="0"/>
              </a:rPr>
              <a:t>的母函数可以表示为</a:t>
            </a:r>
          </a:p>
          <a:p>
            <a:pPr eaLnBrk="1" hangingPunct="1">
              <a:lnSpc>
                <a:spcPct val="200000"/>
              </a:lnSpc>
              <a:buFont typeface="Wingdings" pitchFamily="2" charset="2"/>
              <a:buNone/>
            </a:pPr>
            <a:endParaRPr lang="zh-CN" altLang="en-US" b="1" dirty="0" smtClean="0">
              <a:latin typeface="Times New Roman" pitchFamily="18" charset="0"/>
            </a:endParaRPr>
          </a:p>
        </p:txBody>
      </p:sp>
      <p:sp>
        <p:nvSpPr>
          <p:cNvPr id="112645"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4693" name="Object 5"/>
          <p:cNvGraphicFramePr>
            <a:graphicFrameLocks noChangeAspect="1"/>
          </p:cNvGraphicFramePr>
          <p:nvPr>
            <p:extLst>
              <p:ext uri="{D42A27DB-BD31-4B8C-83A1-F6EECF244321}">
                <p14:modId xmlns:p14="http://schemas.microsoft.com/office/powerpoint/2010/main" val="650849138"/>
              </p:ext>
            </p:extLst>
          </p:nvPr>
        </p:nvGraphicFramePr>
        <p:xfrm>
          <a:off x="2895644" y="3505198"/>
          <a:ext cx="2087562" cy="468312"/>
        </p:xfrm>
        <a:graphic>
          <a:graphicData uri="http://schemas.openxmlformats.org/presentationml/2006/ole">
            <mc:AlternateContent xmlns:mc="http://schemas.openxmlformats.org/markup-compatibility/2006">
              <mc:Choice xmlns:v="urn:schemas-microsoft-com:vml" Requires="v">
                <p:oleObj spid="_x0000_s113230" r:id="rId3" imgW="1016441" imgH="228699" progId="Equation.DSMT4">
                  <p:embed/>
                </p:oleObj>
              </mc:Choice>
              <mc:Fallback>
                <p:oleObj r:id="rId3" imgW="1016441" imgH="228699"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44" y="3505198"/>
                        <a:ext cx="208756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647" name="Rectangle 6"/>
          <p:cNvSpPr>
            <a:spLocks noChangeArrowheads="1"/>
          </p:cNvSpPr>
          <p:nvPr/>
        </p:nvSpPr>
        <p:spPr bwMode="auto">
          <a:xfrm>
            <a:off x="0" y="3271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4695" name="Object 7"/>
          <p:cNvGraphicFramePr>
            <a:graphicFrameLocks noChangeAspect="1"/>
          </p:cNvGraphicFramePr>
          <p:nvPr>
            <p:extLst>
              <p:ext uri="{D42A27DB-BD31-4B8C-83A1-F6EECF244321}">
                <p14:modId xmlns:p14="http://schemas.microsoft.com/office/powerpoint/2010/main" val="78112066"/>
              </p:ext>
            </p:extLst>
          </p:nvPr>
        </p:nvGraphicFramePr>
        <p:xfrm>
          <a:off x="2819446" y="5181554"/>
          <a:ext cx="2305050" cy="655637"/>
        </p:xfrm>
        <a:graphic>
          <a:graphicData uri="http://schemas.openxmlformats.org/presentationml/2006/ole">
            <mc:AlternateContent xmlns:mc="http://schemas.openxmlformats.org/markup-compatibility/2006">
              <mc:Choice xmlns:v="urn:schemas-microsoft-com:vml" Requires="v">
                <p:oleObj spid="_x0000_s113231" r:id="rId5" imgW="1104900" imgH="317500" progId="Equation.DSMT4">
                  <p:embed/>
                </p:oleObj>
              </mc:Choice>
              <mc:Fallback>
                <p:oleObj r:id="rId5" imgW="1104900" imgH="3175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46" y="5181554"/>
                        <a:ext cx="230505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649" name="Rectangle 8"/>
          <p:cNvSpPr>
            <a:spLocks noChangeArrowheads="1"/>
          </p:cNvSpPr>
          <p:nvPr/>
        </p:nvSpPr>
        <p:spPr bwMode="auto">
          <a:xfrm>
            <a:off x="0" y="3271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 calcmode="lin" valueType="num">
                                      <p:cBhvr additive="base">
                                        <p:cTn id="7" dur="500" fill="hold"/>
                                        <p:tgtEl>
                                          <p:spTgt spid="1146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46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4693"/>
                                        </p:tgtEl>
                                        <p:attrNameLst>
                                          <p:attrName>style.visibility</p:attrName>
                                        </p:attrNameLst>
                                      </p:cBhvr>
                                      <p:to>
                                        <p:strVal val="visible"/>
                                      </p:to>
                                    </p:set>
                                    <p:anim calcmode="lin" valueType="num">
                                      <p:cBhvr additive="base">
                                        <p:cTn id="13" dur="500" fill="hold"/>
                                        <p:tgtEl>
                                          <p:spTgt spid="114693"/>
                                        </p:tgtEl>
                                        <p:attrNameLst>
                                          <p:attrName>ppt_x</p:attrName>
                                        </p:attrNameLst>
                                      </p:cBhvr>
                                      <p:tavLst>
                                        <p:tav tm="0">
                                          <p:val>
                                            <p:strVal val="#ppt_x"/>
                                          </p:val>
                                        </p:tav>
                                        <p:tav tm="100000">
                                          <p:val>
                                            <p:strVal val="#ppt_x"/>
                                          </p:val>
                                        </p:tav>
                                      </p:tavLst>
                                    </p:anim>
                                    <p:anim calcmode="lin" valueType="num">
                                      <p:cBhvr additive="base">
                                        <p:cTn id="14" dur="500" fill="hold"/>
                                        <p:tgtEl>
                                          <p:spTgt spid="11469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4691">
                                            <p:txEl>
                                              <p:pRg st="2" end="2"/>
                                            </p:txEl>
                                          </p:spTgt>
                                        </p:tgtEl>
                                        <p:attrNameLst>
                                          <p:attrName>style.visibility</p:attrName>
                                        </p:attrNameLst>
                                      </p:cBhvr>
                                      <p:to>
                                        <p:strVal val="visible"/>
                                      </p:to>
                                    </p:set>
                                    <p:anim calcmode="lin" valueType="num">
                                      <p:cBhvr additive="base">
                                        <p:cTn id="19" dur="500" fill="hold"/>
                                        <p:tgtEl>
                                          <p:spTgt spid="1146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46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14695"/>
                                        </p:tgtEl>
                                        <p:attrNameLst>
                                          <p:attrName>style.visibility</p:attrName>
                                        </p:attrNameLst>
                                      </p:cBhvr>
                                      <p:to>
                                        <p:strVal val="visible"/>
                                      </p:to>
                                    </p:set>
                                    <p:anim calcmode="lin" valueType="num">
                                      <p:cBhvr additive="base">
                                        <p:cTn id="25" dur="500" fill="hold"/>
                                        <p:tgtEl>
                                          <p:spTgt spid="114695"/>
                                        </p:tgtEl>
                                        <p:attrNameLst>
                                          <p:attrName>ppt_x</p:attrName>
                                        </p:attrNameLst>
                                      </p:cBhvr>
                                      <p:tavLst>
                                        <p:tav tm="0">
                                          <p:val>
                                            <p:strVal val="#ppt_x"/>
                                          </p:val>
                                        </p:tav>
                                        <p:tav tm="100000">
                                          <p:val>
                                            <p:strVal val="#ppt_x"/>
                                          </p:val>
                                        </p:tav>
                                      </p:tavLst>
                                    </p:anim>
                                    <p:anim calcmode="lin" valueType="num">
                                      <p:cBhvr additive="base">
                                        <p:cTn id="26" dur="500" fill="hold"/>
                                        <p:tgtEl>
                                          <p:spTgt spid="1146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AAD1231D-8E46-470D-BBC6-5FDD0B7F223B}" type="slidenum">
              <a:rPr lang="zh-CN" altLang="en-US" sz="1400"/>
              <a:pPr eaLnBrk="1" hangingPunct="1"/>
              <a:t>111</a:t>
            </a:fld>
            <a:endParaRPr lang="en-US" altLang="zh-CN" sz="1400"/>
          </a:p>
        </p:txBody>
      </p:sp>
      <p:sp>
        <p:nvSpPr>
          <p:cNvPr id="115714" name="Rectangle 2"/>
          <p:cNvSpPr>
            <a:spLocks noGrp="1" noChangeArrowheads="1"/>
          </p:cNvSpPr>
          <p:nvPr>
            <p:ph type="body" idx="1"/>
          </p:nvPr>
        </p:nvSpPr>
        <p:spPr>
          <a:xfrm>
            <a:off x="468313" y="620713"/>
            <a:ext cx="8229600" cy="5545137"/>
          </a:xfrm>
        </p:spPr>
        <p:txBody>
          <a:bodyPr/>
          <a:lstStyle/>
          <a:p>
            <a:pPr eaLnBrk="1" hangingPunct="1">
              <a:lnSpc>
                <a:spcPct val="200000"/>
              </a:lnSpc>
            </a:pPr>
            <a:r>
              <a:rPr lang="zh-CN" altLang="en-US" b="1" dirty="0" smtClean="0">
                <a:latin typeface="Times New Roman" pitchFamily="18" charset="0"/>
              </a:rPr>
              <a:t>如果保单组合从现在的</a:t>
            </a:r>
            <a:r>
              <a:rPr lang="en-US" altLang="zh-CN" b="1" i="1" dirty="0" smtClean="0">
                <a:latin typeface="Times New Roman" pitchFamily="18" charset="0"/>
              </a:rPr>
              <a:t>n</a:t>
            </a:r>
            <a:r>
              <a:rPr lang="zh-CN" altLang="en-US" b="1" dirty="0" smtClean="0">
                <a:latin typeface="Times New Roman" pitchFamily="18" charset="0"/>
              </a:rPr>
              <a:t>份保单增加到</a:t>
            </a:r>
            <a:r>
              <a:rPr lang="en-US" altLang="zh-CN" b="1" i="1" dirty="0" smtClean="0">
                <a:latin typeface="Times New Roman" pitchFamily="18" charset="0"/>
              </a:rPr>
              <a:t>n</a:t>
            </a:r>
            <a:r>
              <a:rPr lang="en-US" altLang="zh-CN" b="1" dirty="0" smtClean="0">
                <a:latin typeface="Times New Roman" pitchFamily="18" charset="0"/>
              </a:rPr>
              <a:t>*</a:t>
            </a:r>
            <a:r>
              <a:rPr lang="zh-CN" altLang="en-US" b="1" dirty="0" smtClean="0">
                <a:latin typeface="Times New Roman" pitchFamily="18" charset="0"/>
              </a:rPr>
              <a:t>份保单，索赔次数为</a:t>
            </a:r>
            <a:r>
              <a:rPr lang="en-US" altLang="zh-CN" b="1" i="1" dirty="0" smtClean="0">
                <a:latin typeface="Times New Roman" pitchFamily="18" charset="0"/>
              </a:rPr>
              <a:t>N </a:t>
            </a:r>
            <a:r>
              <a:rPr lang="en-US" altLang="zh-CN" b="1" dirty="0" smtClean="0">
                <a:latin typeface="Times New Roman" pitchFamily="18" charset="0"/>
              </a:rPr>
              <a:t>*</a:t>
            </a:r>
            <a:r>
              <a:rPr lang="zh-CN" altLang="en-US" b="1" dirty="0" smtClean="0">
                <a:latin typeface="Times New Roman" pitchFamily="18" charset="0"/>
              </a:rPr>
              <a:t>，则有</a:t>
            </a:r>
          </a:p>
        </p:txBody>
      </p:sp>
      <p:sp>
        <p:nvSpPr>
          <p:cNvPr id="113668" name="Rectangle 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3669" name="Rectangle 4"/>
          <p:cNvSpPr>
            <a:spLocks noChangeArrowheads="1"/>
          </p:cNvSpPr>
          <p:nvPr/>
        </p:nvSpPr>
        <p:spPr bwMode="auto">
          <a:xfrm>
            <a:off x="0" y="3271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3670" name="Rectangle 5"/>
          <p:cNvSpPr>
            <a:spLocks noChangeArrowheads="1"/>
          </p:cNvSpPr>
          <p:nvPr/>
        </p:nvSpPr>
        <p:spPr bwMode="auto">
          <a:xfrm>
            <a:off x="0" y="3271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5718" name="Object 6"/>
          <p:cNvGraphicFramePr>
            <a:graphicFrameLocks noChangeAspect="1"/>
          </p:cNvGraphicFramePr>
          <p:nvPr>
            <p:extLst>
              <p:ext uri="{D42A27DB-BD31-4B8C-83A1-F6EECF244321}">
                <p14:modId xmlns:p14="http://schemas.microsoft.com/office/powerpoint/2010/main" val="2652047833"/>
              </p:ext>
            </p:extLst>
          </p:nvPr>
        </p:nvGraphicFramePr>
        <p:xfrm>
          <a:off x="1227138" y="2565400"/>
          <a:ext cx="6688137" cy="895350"/>
        </p:xfrm>
        <a:graphic>
          <a:graphicData uri="http://schemas.openxmlformats.org/presentationml/2006/ole">
            <mc:AlternateContent xmlns:mc="http://schemas.openxmlformats.org/markup-compatibility/2006">
              <mc:Choice xmlns:v="urn:schemas-microsoft-com:vml" Requires="v">
                <p:oleObj spid="_x0000_s113963" name="Equation" r:id="rId3" imgW="2997000" imgH="406080" progId="Equation.DSMT4">
                  <p:embed/>
                </p:oleObj>
              </mc:Choice>
              <mc:Fallback>
                <p:oleObj name="Equation" r:id="rId3" imgW="2997000" imgH="406080" progId="Equation.DSMT4">
                  <p:embed/>
                  <p:pic>
                    <p:nvPicPr>
                      <p:cNvPr id="0" name="Object 6"/>
                      <p:cNvPicPr>
                        <a:picLocks noChangeAspect="1" noChangeArrowheads="1"/>
                      </p:cNvPicPr>
                      <p:nvPr/>
                    </p:nvPicPr>
                    <p:blipFill>
                      <a:blip r:embed="rId4"/>
                      <a:srcRect/>
                      <a:stretch>
                        <a:fillRect/>
                      </a:stretch>
                    </p:blipFill>
                    <p:spPr bwMode="auto">
                      <a:xfrm>
                        <a:off x="1227138" y="2565400"/>
                        <a:ext cx="6688137"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5719" name="Rectangle 7"/>
          <p:cNvSpPr>
            <a:spLocks noChangeArrowheads="1"/>
          </p:cNvSpPr>
          <p:nvPr/>
        </p:nvSpPr>
        <p:spPr bwMode="auto">
          <a:xfrm>
            <a:off x="611188" y="3852258"/>
            <a:ext cx="824388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200000"/>
              </a:lnSpc>
            </a:pPr>
            <a:r>
              <a:rPr lang="zh-CN" altLang="en-US" sz="2400" b="1" dirty="0">
                <a:solidFill>
                  <a:srgbClr val="000099"/>
                </a:solidFill>
                <a:latin typeface="Times New Roman" pitchFamily="18" charset="0"/>
              </a:rPr>
              <a:t>结论</a:t>
            </a:r>
            <a:r>
              <a:rPr lang="zh-CN" altLang="en-US" sz="2400" dirty="0">
                <a:latin typeface="Times New Roman" pitchFamily="18" charset="0"/>
              </a:rPr>
              <a:t>：</a:t>
            </a:r>
            <a:r>
              <a:rPr lang="zh-CN" altLang="en-US" sz="2400" b="1" dirty="0">
                <a:latin typeface="Times New Roman" pitchFamily="18" charset="0"/>
              </a:rPr>
              <a:t>如果</a:t>
            </a:r>
            <a:r>
              <a:rPr lang="en-US" altLang="zh-CN" sz="2400" b="1" i="1" dirty="0">
                <a:latin typeface="Times New Roman" pitchFamily="18" charset="0"/>
              </a:rPr>
              <a:t>N</a:t>
            </a:r>
            <a:r>
              <a:rPr lang="zh-CN" altLang="en-US" sz="2400" b="1" dirty="0">
                <a:latin typeface="Times New Roman" pitchFamily="18" charset="0"/>
              </a:rPr>
              <a:t>是</a:t>
            </a:r>
            <a:r>
              <a:rPr lang="zh-CN" altLang="en-US" sz="2400" b="1" dirty="0">
                <a:solidFill>
                  <a:srgbClr val="0000CC"/>
                </a:solidFill>
                <a:latin typeface="Times New Roman" pitchFamily="18" charset="0"/>
              </a:rPr>
              <a:t>无限可分</a:t>
            </a:r>
            <a:r>
              <a:rPr lang="zh-CN" altLang="en-US" sz="2400" b="1" dirty="0">
                <a:latin typeface="Times New Roman" pitchFamily="18" charset="0"/>
              </a:rPr>
              <a:t>的随机变量，则</a:t>
            </a:r>
            <a:r>
              <a:rPr lang="en-US" altLang="zh-CN" sz="2400" b="1" i="1" dirty="0">
                <a:latin typeface="Times New Roman" pitchFamily="18" charset="0"/>
              </a:rPr>
              <a:t>N </a:t>
            </a:r>
            <a:r>
              <a:rPr lang="en-US" altLang="zh-CN" sz="2400" b="1" dirty="0">
                <a:latin typeface="Times New Roman" pitchFamily="18" charset="0"/>
              </a:rPr>
              <a:t>*</a:t>
            </a:r>
            <a:r>
              <a:rPr lang="zh-CN" altLang="en-US" sz="2400" b="1" dirty="0">
                <a:latin typeface="Times New Roman" pitchFamily="18" charset="0"/>
              </a:rPr>
              <a:t>将具有与</a:t>
            </a:r>
            <a:r>
              <a:rPr lang="en-US" altLang="zh-CN" sz="2400" b="1" i="1" dirty="0">
                <a:latin typeface="Times New Roman" pitchFamily="18" charset="0"/>
              </a:rPr>
              <a:t>N </a:t>
            </a:r>
            <a:r>
              <a:rPr lang="zh-CN" altLang="en-US" sz="2400" b="1" dirty="0">
                <a:latin typeface="Times New Roman" pitchFamily="18" charset="0"/>
              </a:rPr>
              <a:t>相同的分布形式，只是参数取值</a:t>
            </a:r>
            <a:r>
              <a:rPr lang="zh-CN" altLang="en-US" sz="2400" b="1" dirty="0" smtClean="0">
                <a:latin typeface="Times New Roman" pitchFamily="18" charset="0"/>
              </a:rPr>
              <a:t>不同。</a:t>
            </a:r>
            <a:endParaRPr lang="zh-CN" altLang="en-US" sz="2400" b="1"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5714">
                                            <p:txEl>
                                              <p:pRg st="0" end="0"/>
                                            </p:txEl>
                                          </p:spTgt>
                                        </p:tgtEl>
                                        <p:attrNameLst>
                                          <p:attrName>style.visibility</p:attrName>
                                        </p:attrNameLst>
                                      </p:cBhvr>
                                      <p:to>
                                        <p:strVal val="visible"/>
                                      </p:to>
                                    </p:set>
                                    <p:anim calcmode="lin" valueType="num">
                                      <p:cBhvr additive="base">
                                        <p:cTn id="7" dur="500" fill="hold"/>
                                        <p:tgtEl>
                                          <p:spTgt spid="1157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57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5718"/>
                                        </p:tgtEl>
                                        <p:attrNameLst>
                                          <p:attrName>style.visibility</p:attrName>
                                        </p:attrNameLst>
                                      </p:cBhvr>
                                      <p:to>
                                        <p:strVal val="visible"/>
                                      </p:to>
                                    </p:set>
                                    <p:anim calcmode="lin" valueType="num">
                                      <p:cBhvr additive="base">
                                        <p:cTn id="13" dur="500" fill="hold"/>
                                        <p:tgtEl>
                                          <p:spTgt spid="115718"/>
                                        </p:tgtEl>
                                        <p:attrNameLst>
                                          <p:attrName>ppt_x</p:attrName>
                                        </p:attrNameLst>
                                      </p:cBhvr>
                                      <p:tavLst>
                                        <p:tav tm="0">
                                          <p:val>
                                            <p:strVal val="#ppt_x"/>
                                          </p:val>
                                        </p:tav>
                                        <p:tav tm="100000">
                                          <p:val>
                                            <p:strVal val="#ppt_x"/>
                                          </p:val>
                                        </p:tav>
                                      </p:tavLst>
                                    </p:anim>
                                    <p:anim calcmode="lin" valueType="num">
                                      <p:cBhvr additive="base">
                                        <p:cTn id="14" dur="500" fill="hold"/>
                                        <p:tgtEl>
                                          <p:spTgt spid="11571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5719">
                                            <p:txEl>
                                              <p:pRg st="0" end="0"/>
                                            </p:txEl>
                                          </p:spTgt>
                                        </p:tgtEl>
                                        <p:attrNameLst>
                                          <p:attrName>style.visibility</p:attrName>
                                        </p:attrNameLst>
                                      </p:cBhvr>
                                      <p:to>
                                        <p:strVal val="visible"/>
                                      </p:to>
                                    </p:set>
                                    <p:anim calcmode="lin" valueType="num">
                                      <p:cBhvr additive="base">
                                        <p:cTn id="19" dur="500" fill="hold"/>
                                        <p:tgtEl>
                                          <p:spTgt spid="11571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571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1BBBE92A-6AE3-4D6E-B780-5E74AC42A4E8}" type="slidenum">
              <a:rPr lang="zh-CN" altLang="en-US" sz="1400"/>
              <a:pPr eaLnBrk="1" hangingPunct="1"/>
              <a:t>112</a:t>
            </a:fld>
            <a:endParaRPr lang="en-US" altLang="zh-CN" sz="1400"/>
          </a:p>
        </p:txBody>
      </p:sp>
      <p:sp>
        <p:nvSpPr>
          <p:cNvPr id="114691" name="Rectangle 2"/>
          <p:cNvSpPr>
            <a:spLocks noGrp="1" noChangeArrowheads="1"/>
          </p:cNvSpPr>
          <p:nvPr>
            <p:ph type="title"/>
          </p:nvPr>
        </p:nvSpPr>
        <p:spPr/>
        <p:txBody>
          <a:bodyPr/>
          <a:lstStyle/>
          <a:p>
            <a:pPr eaLnBrk="1" hangingPunct="1"/>
            <a:r>
              <a:rPr lang="zh-CN" altLang="en-US" smtClean="0"/>
              <a:t>哪些索赔次数模型是无限可分的？</a:t>
            </a:r>
          </a:p>
        </p:txBody>
      </p:sp>
      <p:graphicFrame>
        <p:nvGraphicFramePr>
          <p:cNvPr id="114692" name="Object 3"/>
          <p:cNvGraphicFramePr>
            <a:graphicFrameLocks noChangeAspect="1"/>
          </p:cNvGraphicFramePr>
          <p:nvPr>
            <p:extLst>
              <p:ext uri="{D42A27DB-BD31-4B8C-83A1-F6EECF244321}">
                <p14:modId xmlns:p14="http://schemas.microsoft.com/office/powerpoint/2010/main" val="3796268409"/>
              </p:ext>
            </p:extLst>
          </p:nvPr>
        </p:nvGraphicFramePr>
        <p:xfrm>
          <a:off x="2020888" y="1411288"/>
          <a:ext cx="4670425" cy="2976562"/>
        </p:xfrm>
        <a:graphic>
          <a:graphicData uri="http://schemas.openxmlformats.org/presentationml/2006/ole">
            <mc:AlternateContent xmlns:mc="http://schemas.openxmlformats.org/markup-compatibility/2006">
              <mc:Choice xmlns:v="urn:schemas-microsoft-com:vml" Requires="v">
                <p:oleObj spid="_x0000_s114984" name="Equation" r:id="rId3" imgW="2031840" imgH="1295280" progId="Equation.DSMT4">
                  <p:embed/>
                </p:oleObj>
              </mc:Choice>
              <mc:Fallback>
                <p:oleObj name="Equation" r:id="rId3" imgW="2031840" imgH="1295280" progId="Equation.DSMT4">
                  <p:embed/>
                  <p:pic>
                    <p:nvPicPr>
                      <p:cNvPr id="0" name="Object 3"/>
                      <p:cNvPicPr>
                        <a:picLocks noChangeAspect="1" noChangeArrowheads="1"/>
                      </p:cNvPicPr>
                      <p:nvPr/>
                    </p:nvPicPr>
                    <p:blipFill>
                      <a:blip r:embed="rId4"/>
                      <a:srcRect/>
                      <a:stretch>
                        <a:fillRect/>
                      </a:stretch>
                    </p:blipFill>
                    <p:spPr bwMode="auto">
                      <a:xfrm>
                        <a:off x="2020888" y="1411288"/>
                        <a:ext cx="4670425" cy="2976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4693" name="Text Box 4"/>
          <p:cNvSpPr txBox="1">
            <a:spLocks noChangeArrowheads="1"/>
          </p:cNvSpPr>
          <p:nvPr/>
        </p:nvSpPr>
        <p:spPr bwMode="auto">
          <a:xfrm>
            <a:off x="809625" y="4775200"/>
            <a:ext cx="7866063"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dirty="0">
                <a:latin typeface="Times New Roman" pitchFamily="18" charset="0"/>
                <a:cs typeface="Times New Roman" pitchFamily="18" charset="0"/>
              </a:rPr>
              <a:t>例：如果原来有 </a:t>
            </a:r>
            <a:r>
              <a:rPr lang="en-US" altLang="zh-CN" sz="2400" b="1" i="1" dirty="0">
                <a:solidFill>
                  <a:srgbClr val="FF0000"/>
                </a:solidFill>
                <a:latin typeface="Times New Roman" pitchFamily="18" charset="0"/>
                <a:cs typeface="Times New Roman" pitchFamily="18" charset="0"/>
              </a:rPr>
              <a:t>n </a:t>
            </a:r>
            <a:r>
              <a:rPr lang="zh-CN" altLang="en-US" sz="2400" b="1" dirty="0">
                <a:latin typeface="Times New Roman" pitchFamily="18" charset="0"/>
                <a:cs typeface="Times New Roman" pitchFamily="18" charset="0"/>
              </a:rPr>
              <a:t>份保单，索赔次数 </a:t>
            </a:r>
            <a:r>
              <a:rPr lang="en-US" altLang="zh-CN" sz="2400" b="1" i="1" dirty="0">
                <a:solidFill>
                  <a:srgbClr val="FF0000"/>
                </a:solidFill>
                <a:latin typeface="Times New Roman" pitchFamily="18" charset="0"/>
                <a:cs typeface="Times New Roman" pitchFamily="18" charset="0"/>
              </a:rPr>
              <a:t>N </a:t>
            </a:r>
            <a:r>
              <a:rPr lang="zh-CN" altLang="en-US" sz="2400" b="1" dirty="0">
                <a:latin typeface="Times New Roman" pitchFamily="18" charset="0"/>
                <a:cs typeface="Times New Roman" pitchFamily="18" charset="0"/>
              </a:rPr>
              <a:t>服从复合泊松，泊松</a:t>
            </a:r>
            <a:r>
              <a:rPr lang="zh-CN" altLang="en-US" sz="2400" b="1" dirty="0">
                <a:latin typeface="Symbol" pitchFamily="18" charset="2"/>
                <a:cs typeface="Times New Roman" pitchFamily="18" charset="0"/>
              </a:rPr>
              <a:t>参数为 </a:t>
            </a:r>
            <a:r>
              <a:rPr lang="en-US" altLang="zh-CN" sz="2400" b="1" dirty="0">
                <a:solidFill>
                  <a:srgbClr val="FF0000"/>
                </a:solidFill>
                <a:latin typeface="Symbol" pitchFamily="18" charset="2"/>
                <a:cs typeface="Times New Roman" pitchFamily="18" charset="0"/>
              </a:rPr>
              <a:t>l</a:t>
            </a:r>
            <a:r>
              <a:rPr lang="zh-CN" altLang="en-US" sz="2400" b="1" dirty="0">
                <a:latin typeface="Times New Roman" pitchFamily="18" charset="0"/>
                <a:cs typeface="Times New Roman" pitchFamily="18" charset="0"/>
              </a:rPr>
              <a:t>；</a:t>
            </a:r>
          </a:p>
          <a:p>
            <a:pPr algn="l" eaLnBrk="1" hangingPunct="1"/>
            <a:r>
              <a:rPr lang="zh-CN" altLang="en-US" sz="2400" b="1" dirty="0">
                <a:latin typeface="Times New Roman" pitchFamily="18" charset="0"/>
                <a:cs typeface="Times New Roman" pitchFamily="18" charset="0"/>
              </a:rPr>
              <a:t>当保单数增加为</a:t>
            </a:r>
            <a:r>
              <a:rPr lang="en-US" altLang="zh-CN" sz="2400" b="1" i="1" dirty="0">
                <a:solidFill>
                  <a:srgbClr val="FF0000"/>
                </a:solidFill>
                <a:latin typeface="Times New Roman" pitchFamily="18" charset="0"/>
                <a:cs typeface="Times New Roman" pitchFamily="18" charset="0"/>
              </a:rPr>
              <a:t>n</a:t>
            </a:r>
            <a:r>
              <a:rPr lang="en-US" altLang="zh-CN" sz="2400" b="1" baseline="18000" dirty="0">
                <a:solidFill>
                  <a:srgbClr val="FF0000"/>
                </a:solidFill>
                <a:latin typeface="Times New Roman" pitchFamily="18" charset="0"/>
                <a:cs typeface="Times New Roman" pitchFamily="18" charset="0"/>
              </a:rPr>
              <a:t>*</a:t>
            </a:r>
            <a:r>
              <a:rPr lang="zh-CN" altLang="en-US" sz="2400" b="1" dirty="0">
                <a:latin typeface="Times New Roman" pitchFamily="18" charset="0"/>
                <a:cs typeface="Times New Roman" pitchFamily="18" charset="0"/>
              </a:rPr>
              <a:t>以后，其索赔次数</a:t>
            </a:r>
            <a:r>
              <a:rPr lang="en-US" altLang="zh-CN" sz="2400" b="1" i="1" dirty="0">
                <a:solidFill>
                  <a:srgbClr val="FF0000"/>
                </a:solidFill>
                <a:latin typeface="Times New Roman" pitchFamily="18" charset="0"/>
                <a:cs typeface="Times New Roman" pitchFamily="18" charset="0"/>
              </a:rPr>
              <a:t>N</a:t>
            </a:r>
            <a:r>
              <a:rPr lang="en-US" altLang="zh-CN" sz="2400" b="1" baseline="30000" dirty="0">
                <a:solidFill>
                  <a:srgbClr val="FF0000"/>
                </a:solidFill>
                <a:latin typeface="Times New Roman" pitchFamily="18" charset="0"/>
                <a:cs typeface="Times New Roman" pitchFamily="18" charset="0"/>
              </a:rPr>
              <a:t>*</a:t>
            </a:r>
            <a:r>
              <a:rPr lang="zh-CN" altLang="en-US" sz="2400" b="1" dirty="0">
                <a:latin typeface="Times New Roman" pitchFamily="18" charset="0"/>
                <a:cs typeface="Times New Roman" pitchFamily="18" charset="0"/>
              </a:rPr>
              <a:t>仍然服从复合泊松分布，泊松参数为</a:t>
            </a:r>
            <a:r>
              <a:rPr lang="en-US" altLang="zh-CN" sz="2400" b="1" dirty="0">
                <a:solidFill>
                  <a:srgbClr val="FF0000"/>
                </a:solidFill>
                <a:latin typeface="Symbol" pitchFamily="18" charset="2"/>
                <a:cs typeface="Times New Roman" pitchFamily="18" charset="0"/>
              </a:rPr>
              <a:t>l</a:t>
            </a:r>
            <a:r>
              <a:rPr lang="en-US" altLang="zh-CN" sz="2400" b="1" i="1" dirty="0">
                <a:solidFill>
                  <a:srgbClr val="FF0000"/>
                </a:solidFill>
                <a:latin typeface="Times New Roman" pitchFamily="18" charset="0"/>
                <a:cs typeface="Times New Roman" pitchFamily="18" charset="0"/>
              </a:rPr>
              <a:t>n</a:t>
            </a:r>
            <a:r>
              <a:rPr lang="en-US" altLang="zh-CN" sz="2400" b="1" baseline="16000" dirty="0">
                <a:solidFill>
                  <a:srgbClr val="FF0000"/>
                </a:solidFill>
                <a:latin typeface="Times New Roman" pitchFamily="18" charset="0"/>
                <a:cs typeface="Times New Roman" pitchFamily="18" charset="0"/>
              </a:rPr>
              <a:t>*</a:t>
            </a:r>
            <a:r>
              <a:rPr lang="en-US" altLang="zh-CN" sz="2400" b="1" dirty="0">
                <a:solidFill>
                  <a:srgbClr val="FF0000"/>
                </a:solidFill>
                <a:latin typeface="Times New Roman" pitchFamily="18" charset="0"/>
                <a:cs typeface="Times New Roman" pitchFamily="18" charset="0"/>
              </a:rPr>
              <a:t>/</a:t>
            </a:r>
            <a:r>
              <a:rPr lang="en-US" altLang="zh-CN" sz="2400" b="1" i="1" dirty="0">
                <a:solidFill>
                  <a:srgbClr val="FF0000"/>
                </a:solidFill>
                <a:latin typeface="Times New Roman" pitchFamily="18" charset="0"/>
                <a:cs typeface="Times New Roman" pitchFamily="18" charset="0"/>
              </a:rPr>
              <a:t>n</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E6522C98-2AE7-445D-A5C8-12B1900449C9}" type="slidenum">
              <a:rPr lang="zh-CN" altLang="en-US" sz="1400"/>
              <a:pPr eaLnBrk="1" hangingPunct="1"/>
              <a:t>113</a:t>
            </a:fld>
            <a:endParaRPr lang="en-US" altLang="zh-CN" sz="1400"/>
          </a:p>
        </p:txBody>
      </p:sp>
      <p:sp>
        <p:nvSpPr>
          <p:cNvPr id="115715" name="Rectangle 2"/>
          <p:cNvSpPr>
            <a:spLocks noGrp="1" noChangeArrowheads="1"/>
          </p:cNvSpPr>
          <p:nvPr>
            <p:ph type="body" idx="1"/>
          </p:nvPr>
        </p:nvSpPr>
        <p:spPr>
          <a:xfrm>
            <a:off x="381110" y="762070"/>
            <a:ext cx="8229600" cy="5714850"/>
          </a:xfrm>
        </p:spPr>
        <p:txBody>
          <a:bodyPr/>
          <a:lstStyle/>
          <a:p>
            <a:pPr eaLnBrk="1" hangingPunct="1"/>
            <a:r>
              <a:rPr lang="zh-CN" altLang="en-US" b="1" dirty="0" smtClean="0"/>
              <a:t>小结：</a:t>
            </a:r>
            <a:endParaRPr lang="en-US" altLang="zh-CN" b="1" dirty="0" smtClean="0"/>
          </a:p>
          <a:p>
            <a:pPr lvl="1" eaLnBrk="1" hangingPunct="1"/>
            <a:r>
              <a:rPr lang="zh-CN" altLang="en-US" b="1" dirty="0" smtClean="0"/>
              <a:t>如果首分布是（</a:t>
            </a:r>
            <a:r>
              <a:rPr lang="en-US" altLang="zh-CN" b="1" i="1" dirty="0" smtClean="0">
                <a:latin typeface="Times New Roman" pitchFamily="18" charset="0"/>
              </a:rPr>
              <a:t>a, b</a:t>
            </a:r>
            <a:r>
              <a:rPr lang="en-US" altLang="zh-CN" b="1" dirty="0" smtClean="0"/>
              <a:t>, 0</a:t>
            </a:r>
            <a:r>
              <a:rPr lang="zh-CN" altLang="en-US" b="1" dirty="0" smtClean="0"/>
              <a:t>），改变次分布在</a:t>
            </a:r>
            <a:r>
              <a:rPr lang="en-US" altLang="zh-CN" b="1" dirty="0" smtClean="0"/>
              <a:t>0</a:t>
            </a:r>
            <a:r>
              <a:rPr lang="zh-CN" altLang="en-US" b="1" dirty="0" smtClean="0"/>
              <a:t>点的概率不会影响复合分布分布的形式。</a:t>
            </a:r>
          </a:p>
          <a:p>
            <a:pPr lvl="1" eaLnBrk="1" hangingPunct="1"/>
            <a:r>
              <a:rPr lang="zh-CN" altLang="en-US" b="1" dirty="0" smtClean="0"/>
              <a:t>如果结构函数是无限可分的，则混合泊松可以表示为复合泊松。</a:t>
            </a:r>
          </a:p>
          <a:p>
            <a:pPr lvl="1" eaLnBrk="1" hangingPunct="1"/>
            <a:r>
              <a:rPr lang="zh-CN" altLang="en-US" b="1" dirty="0" smtClean="0"/>
              <a:t>如果损失次数分布是无限可分的（如泊松、负二项、复合泊松、复合负二项），则风险单位数的变化只会改变模型的参数，而不会改变模型的形式。</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4"/>
          <p:cNvSpPr>
            <a:spLocks noGrp="1"/>
          </p:cNvSpPr>
          <p:nvPr>
            <p:ph type="sldNum" sz="quarter" idx="12"/>
          </p:nvPr>
        </p:nvSpPr>
        <p:spPr>
          <a:xfrm>
            <a:off x="6553200" y="5891278"/>
            <a:ext cx="2133600" cy="476250"/>
          </a:xfrm>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7235232A-F988-4C2B-8694-AA39FAF3B039}" type="slidenum">
              <a:rPr lang="zh-CN" altLang="en-US" sz="1400"/>
              <a:pPr eaLnBrk="1" hangingPunct="1"/>
              <a:t>114</a:t>
            </a:fld>
            <a:endParaRPr lang="en-US" altLang="zh-CN" sz="1400"/>
          </a:p>
        </p:txBody>
      </p:sp>
      <p:sp>
        <p:nvSpPr>
          <p:cNvPr id="118787" name="Oval 3"/>
          <p:cNvSpPr>
            <a:spLocks noChangeArrowheads="1"/>
          </p:cNvSpPr>
          <p:nvPr/>
        </p:nvSpPr>
        <p:spPr bwMode="auto">
          <a:xfrm>
            <a:off x="3276600" y="914466"/>
            <a:ext cx="2519363" cy="935037"/>
          </a:xfrm>
          <a:prstGeom prst="ellipse">
            <a:avLst/>
          </a:pr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r>
              <a:rPr lang="en-US" altLang="zh-CN" sz="1800" dirty="0">
                <a:latin typeface="Times New Roman" panose="02020603050405020304" pitchFamily="18" charset="0"/>
                <a:cs typeface="Times New Roman" panose="02020603050405020304" pitchFamily="18" charset="0"/>
              </a:rPr>
              <a:t>(</a:t>
            </a:r>
            <a:r>
              <a:rPr lang="en-US" altLang="zh-CN" sz="1800" i="1" dirty="0">
                <a:latin typeface="Times New Roman" panose="02020603050405020304" pitchFamily="18" charset="0"/>
                <a:cs typeface="Times New Roman" panose="02020603050405020304" pitchFamily="18" charset="0"/>
              </a:rPr>
              <a:t>a</a:t>
            </a:r>
            <a:r>
              <a:rPr lang="en-US" altLang="zh-CN" sz="1800" i="1" dirty="0" smtClean="0">
                <a:latin typeface="Times New Roman" panose="02020603050405020304" pitchFamily="18" charset="0"/>
                <a:cs typeface="Times New Roman" panose="02020603050405020304" pitchFamily="18" charset="0"/>
              </a:rPr>
              <a:t>, b</a:t>
            </a:r>
            <a:r>
              <a:rPr lang="en-US" altLang="zh-CN" sz="1800" dirty="0" smtClean="0">
                <a:latin typeface="Times New Roman" panose="02020603050405020304" pitchFamily="18" charset="0"/>
                <a:cs typeface="Times New Roman" panose="02020603050405020304" pitchFamily="18" charset="0"/>
              </a:rPr>
              <a:t>, 0</a:t>
            </a:r>
            <a:r>
              <a:rPr lang="en-US" altLang="zh-CN" sz="1800" dirty="0">
                <a:latin typeface="Times New Roman" panose="02020603050405020304" pitchFamily="18" charset="0"/>
                <a:cs typeface="Times New Roman" panose="02020603050405020304" pitchFamily="18" charset="0"/>
              </a:rPr>
              <a:t>) </a:t>
            </a:r>
          </a:p>
        </p:txBody>
      </p:sp>
      <p:sp>
        <p:nvSpPr>
          <p:cNvPr id="118788" name="Oval 4"/>
          <p:cNvSpPr>
            <a:spLocks noChangeArrowheads="1"/>
          </p:cNvSpPr>
          <p:nvPr/>
        </p:nvSpPr>
        <p:spPr bwMode="auto">
          <a:xfrm>
            <a:off x="2484438" y="2354328"/>
            <a:ext cx="4679950" cy="1152525"/>
          </a:xfrm>
          <a:prstGeom prst="ellipse">
            <a:avLst/>
          </a:pr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r>
              <a:rPr lang="en-US" altLang="zh-CN" sz="1800" dirty="0"/>
              <a:t>(</a:t>
            </a:r>
            <a:r>
              <a:rPr lang="en-US" altLang="zh-CN" sz="1800" i="1" dirty="0" smtClean="0">
                <a:latin typeface="Times New Roman" panose="02020603050405020304" pitchFamily="18" charset="0"/>
                <a:cs typeface="Times New Roman" panose="02020603050405020304" pitchFamily="18" charset="0"/>
              </a:rPr>
              <a:t>a, b</a:t>
            </a:r>
            <a:r>
              <a:rPr lang="en-US" altLang="zh-CN" sz="1800" dirty="0" smtClean="0"/>
              <a:t>, 1</a:t>
            </a:r>
            <a:r>
              <a:rPr lang="en-US" altLang="zh-CN" sz="1800" dirty="0"/>
              <a:t>) </a:t>
            </a:r>
          </a:p>
        </p:txBody>
      </p:sp>
      <p:sp>
        <p:nvSpPr>
          <p:cNvPr id="118789" name="Oval 5"/>
          <p:cNvSpPr>
            <a:spLocks noChangeArrowheads="1"/>
          </p:cNvSpPr>
          <p:nvPr/>
        </p:nvSpPr>
        <p:spPr bwMode="auto">
          <a:xfrm>
            <a:off x="1116013" y="3795778"/>
            <a:ext cx="3600450" cy="863600"/>
          </a:xfrm>
          <a:prstGeom prst="ellipse">
            <a:avLst/>
          </a:pr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r>
              <a:rPr lang="zh-CN" altLang="en-US" sz="1800" dirty="0" smtClean="0"/>
              <a:t>复合</a:t>
            </a:r>
            <a:endParaRPr lang="en-US" altLang="zh-CN" sz="1800" dirty="0"/>
          </a:p>
        </p:txBody>
      </p:sp>
      <p:sp>
        <p:nvSpPr>
          <p:cNvPr id="118790" name="Oval 6"/>
          <p:cNvSpPr>
            <a:spLocks noChangeArrowheads="1"/>
          </p:cNvSpPr>
          <p:nvPr/>
        </p:nvSpPr>
        <p:spPr bwMode="auto">
          <a:xfrm>
            <a:off x="4859338" y="3795778"/>
            <a:ext cx="3455987" cy="863600"/>
          </a:xfrm>
          <a:prstGeom prst="ellipse">
            <a:avLst/>
          </a:pr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r>
              <a:rPr lang="zh-CN" altLang="en-US" sz="1800" dirty="0" smtClean="0"/>
              <a:t>混合</a:t>
            </a:r>
            <a:endParaRPr lang="en-US" altLang="zh-CN" sz="1800" dirty="0"/>
          </a:p>
        </p:txBody>
      </p:sp>
      <p:sp>
        <p:nvSpPr>
          <p:cNvPr id="118791" name="Oval 7"/>
          <p:cNvSpPr>
            <a:spLocks noChangeArrowheads="1"/>
          </p:cNvSpPr>
          <p:nvPr/>
        </p:nvSpPr>
        <p:spPr bwMode="auto">
          <a:xfrm>
            <a:off x="2627313" y="5235641"/>
            <a:ext cx="2089150" cy="576262"/>
          </a:xfrm>
          <a:prstGeom prst="ellipse">
            <a:avLst/>
          </a:pr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r>
              <a:rPr lang="zh-CN" altLang="en-US" sz="1800" dirty="0" smtClean="0"/>
              <a:t>复合泊松</a:t>
            </a:r>
            <a:endParaRPr lang="en-US" altLang="zh-CN" sz="1800" dirty="0"/>
          </a:p>
        </p:txBody>
      </p:sp>
      <p:sp>
        <p:nvSpPr>
          <p:cNvPr id="118792" name="Oval 8"/>
          <p:cNvSpPr>
            <a:spLocks noChangeArrowheads="1"/>
          </p:cNvSpPr>
          <p:nvPr/>
        </p:nvSpPr>
        <p:spPr bwMode="auto">
          <a:xfrm>
            <a:off x="5148263" y="5307078"/>
            <a:ext cx="2160587" cy="576263"/>
          </a:xfrm>
          <a:prstGeom prst="ellipse">
            <a:avLst/>
          </a:pr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r>
              <a:rPr lang="zh-CN" altLang="en-US" sz="1800" dirty="0" smtClean="0"/>
              <a:t>混合泊松</a:t>
            </a:r>
            <a:endParaRPr lang="en-US" altLang="zh-CN" sz="1800" dirty="0"/>
          </a:p>
        </p:txBody>
      </p:sp>
      <p:sp>
        <p:nvSpPr>
          <p:cNvPr id="118793" name="AutoShape 9"/>
          <p:cNvSpPr>
            <a:spLocks noChangeArrowheads="1"/>
          </p:cNvSpPr>
          <p:nvPr/>
        </p:nvSpPr>
        <p:spPr bwMode="auto">
          <a:xfrm>
            <a:off x="3419475" y="3435416"/>
            <a:ext cx="287338" cy="358775"/>
          </a:xfrm>
          <a:prstGeom prst="downArrow">
            <a:avLst>
              <a:gd name="adj1" fmla="val 50000"/>
              <a:gd name="adj2" fmla="val 3121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18794" name="AutoShape 10"/>
          <p:cNvSpPr>
            <a:spLocks noChangeArrowheads="1"/>
          </p:cNvSpPr>
          <p:nvPr/>
        </p:nvSpPr>
        <p:spPr bwMode="auto">
          <a:xfrm>
            <a:off x="4427538" y="1851091"/>
            <a:ext cx="287337" cy="358775"/>
          </a:xfrm>
          <a:prstGeom prst="downArrow">
            <a:avLst>
              <a:gd name="adj1" fmla="val 50000"/>
              <a:gd name="adj2" fmla="val 3121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18795" name="AutoShape 11"/>
          <p:cNvSpPr>
            <a:spLocks noChangeArrowheads="1"/>
          </p:cNvSpPr>
          <p:nvPr/>
        </p:nvSpPr>
        <p:spPr bwMode="auto">
          <a:xfrm>
            <a:off x="5795963" y="3435416"/>
            <a:ext cx="287337" cy="358775"/>
          </a:xfrm>
          <a:prstGeom prst="downArrow">
            <a:avLst>
              <a:gd name="adj1" fmla="val 50000"/>
              <a:gd name="adj2" fmla="val 3121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18796" name="AutoShape 12"/>
          <p:cNvSpPr>
            <a:spLocks noChangeArrowheads="1"/>
          </p:cNvSpPr>
          <p:nvPr/>
        </p:nvSpPr>
        <p:spPr bwMode="auto">
          <a:xfrm>
            <a:off x="3419475" y="4730816"/>
            <a:ext cx="287338" cy="358775"/>
          </a:xfrm>
          <a:prstGeom prst="downArrow">
            <a:avLst>
              <a:gd name="adj1" fmla="val 50000"/>
              <a:gd name="adj2" fmla="val 3121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18797" name="AutoShape 13"/>
          <p:cNvSpPr>
            <a:spLocks noChangeArrowheads="1"/>
          </p:cNvSpPr>
          <p:nvPr/>
        </p:nvSpPr>
        <p:spPr bwMode="auto">
          <a:xfrm>
            <a:off x="5867400" y="4803841"/>
            <a:ext cx="287338" cy="358775"/>
          </a:xfrm>
          <a:prstGeom prst="downArrow">
            <a:avLst>
              <a:gd name="adj1" fmla="val 50000"/>
              <a:gd name="adj2" fmla="val 3121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18798" name="AutoShape 14"/>
          <p:cNvSpPr>
            <a:spLocks noChangeArrowheads="1"/>
          </p:cNvSpPr>
          <p:nvPr/>
        </p:nvSpPr>
        <p:spPr bwMode="auto">
          <a:xfrm>
            <a:off x="4787900" y="5596003"/>
            <a:ext cx="215900" cy="71438"/>
          </a:xfrm>
          <a:prstGeom prst="leftRightArrow">
            <a:avLst>
              <a:gd name="adj1" fmla="val 50000"/>
              <a:gd name="adj2" fmla="val 6044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8787"/>
                                        </p:tgtEl>
                                        <p:attrNameLst>
                                          <p:attrName>style.visibility</p:attrName>
                                        </p:attrNameLst>
                                      </p:cBhvr>
                                      <p:to>
                                        <p:strVal val="visible"/>
                                      </p:to>
                                    </p:set>
                                    <p:anim calcmode="lin" valueType="num">
                                      <p:cBhvr additive="base">
                                        <p:cTn id="7" dur="500" fill="hold"/>
                                        <p:tgtEl>
                                          <p:spTgt spid="118787"/>
                                        </p:tgtEl>
                                        <p:attrNameLst>
                                          <p:attrName>ppt_x</p:attrName>
                                        </p:attrNameLst>
                                      </p:cBhvr>
                                      <p:tavLst>
                                        <p:tav tm="0">
                                          <p:val>
                                            <p:strVal val="#ppt_x"/>
                                          </p:val>
                                        </p:tav>
                                        <p:tav tm="100000">
                                          <p:val>
                                            <p:strVal val="#ppt_x"/>
                                          </p:val>
                                        </p:tav>
                                      </p:tavLst>
                                    </p:anim>
                                    <p:anim calcmode="lin" valueType="num">
                                      <p:cBhvr additive="base">
                                        <p:cTn id="8" dur="500" fill="hold"/>
                                        <p:tgtEl>
                                          <p:spTgt spid="11878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8794"/>
                                        </p:tgtEl>
                                        <p:attrNameLst>
                                          <p:attrName>style.visibility</p:attrName>
                                        </p:attrNameLst>
                                      </p:cBhvr>
                                      <p:to>
                                        <p:strVal val="visible"/>
                                      </p:to>
                                    </p:set>
                                    <p:anim calcmode="lin" valueType="num">
                                      <p:cBhvr additive="base">
                                        <p:cTn id="13" dur="500" fill="hold"/>
                                        <p:tgtEl>
                                          <p:spTgt spid="118794"/>
                                        </p:tgtEl>
                                        <p:attrNameLst>
                                          <p:attrName>ppt_x</p:attrName>
                                        </p:attrNameLst>
                                      </p:cBhvr>
                                      <p:tavLst>
                                        <p:tav tm="0">
                                          <p:val>
                                            <p:strVal val="#ppt_x"/>
                                          </p:val>
                                        </p:tav>
                                        <p:tav tm="100000">
                                          <p:val>
                                            <p:strVal val="#ppt_x"/>
                                          </p:val>
                                        </p:tav>
                                      </p:tavLst>
                                    </p:anim>
                                    <p:anim calcmode="lin" valueType="num">
                                      <p:cBhvr additive="base">
                                        <p:cTn id="14" dur="500" fill="hold"/>
                                        <p:tgtEl>
                                          <p:spTgt spid="11879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8788"/>
                                        </p:tgtEl>
                                        <p:attrNameLst>
                                          <p:attrName>style.visibility</p:attrName>
                                        </p:attrNameLst>
                                      </p:cBhvr>
                                      <p:to>
                                        <p:strVal val="visible"/>
                                      </p:to>
                                    </p:set>
                                    <p:anim calcmode="lin" valueType="num">
                                      <p:cBhvr additive="base">
                                        <p:cTn id="19" dur="500" fill="hold"/>
                                        <p:tgtEl>
                                          <p:spTgt spid="118788"/>
                                        </p:tgtEl>
                                        <p:attrNameLst>
                                          <p:attrName>ppt_x</p:attrName>
                                        </p:attrNameLst>
                                      </p:cBhvr>
                                      <p:tavLst>
                                        <p:tav tm="0">
                                          <p:val>
                                            <p:strVal val="#ppt_x"/>
                                          </p:val>
                                        </p:tav>
                                        <p:tav tm="100000">
                                          <p:val>
                                            <p:strVal val="#ppt_x"/>
                                          </p:val>
                                        </p:tav>
                                      </p:tavLst>
                                    </p:anim>
                                    <p:anim calcmode="lin" valueType="num">
                                      <p:cBhvr additive="base">
                                        <p:cTn id="20" dur="500" fill="hold"/>
                                        <p:tgtEl>
                                          <p:spTgt spid="11878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8793"/>
                                        </p:tgtEl>
                                        <p:attrNameLst>
                                          <p:attrName>style.visibility</p:attrName>
                                        </p:attrNameLst>
                                      </p:cBhvr>
                                      <p:to>
                                        <p:strVal val="visible"/>
                                      </p:to>
                                    </p:set>
                                    <p:anim calcmode="lin" valueType="num">
                                      <p:cBhvr additive="base">
                                        <p:cTn id="25" dur="500" fill="hold"/>
                                        <p:tgtEl>
                                          <p:spTgt spid="118793"/>
                                        </p:tgtEl>
                                        <p:attrNameLst>
                                          <p:attrName>ppt_x</p:attrName>
                                        </p:attrNameLst>
                                      </p:cBhvr>
                                      <p:tavLst>
                                        <p:tav tm="0">
                                          <p:val>
                                            <p:strVal val="#ppt_x"/>
                                          </p:val>
                                        </p:tav>
                                        <p:tav tm="100000">
                                          <p:val>
                                            <p:strVal val="#ppt_x"/>
                                          </p:val>
                                        </p:tav>
                                      </p:tavLst>
                                    </p:anim>
                                    <p:anim calcmode="lin" valueType="num">
                                      <p:cBhvr additive="base">
                                        <p:cTn id="26" dur="500" fill="hold"/>
                                        <p:tgtEl>
                                          <p:spTgt spid="118793"/>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8789"/>
                                        </p:tgtEl>
                                        <p:attrNameLst>
                                          <p:attrName>style.visibility</p:attrName>
                                        </p:attrNameLst>
                                      </p:cBhvr>
                                      <p:to>
                                        <p:strVal val="visible"/>
                                      </p:to>
                                    </p:set>
                                    <p:anim calcmode="lin" valueType="num">
                                      <p:cBhvr additive="base">
                                        <p:cTn id="31" dur="500" fill="hold"/>
                                        <p:tgtEl>
                                          <p:spTgt spid="118789"/>
                                        </p:tgtEl>
                                        <p:attrNameLst>
                                          <p:attrName>ppt_x</p:attrName>
                                        </p:attrNameLst>
                                      </p:cBhvr>
                                      <p:tavLst>
                                        <p:tav tm="0">
                                          <p:val>
                                            <p:strVal val="#ppt_x"/>
                                          </p:val>
                                        </p:tav>
                                        <p:tav tm="100000">
                                          <p:val>
                                            <p:strVal val="#ppt_x"/>
                                          </p:val>
                                        </p:tav>
                                      </p:tavLst>
                                    </p:anim>
                                    <p:anim calcmode="lin" valueType="num">
                                      <p:cBhvr additive="base">
                                        <p:cTn id="32" dur="500" fill="hold"/>
                                        <p:tgtEl>
                                          <p:spTgt spid="118789"/>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8795"/>
                                        </p:tgtEl>
                                        <p:attrNameLst>
                                          <p:attrName>style.visibility</p:attrName>
                                        </p:attrNameLst>
                                      </p:cBhvr>
                                      <p:to>
                                        <p:strVal val="visible"/>
                                      </p:to>
                                    </p:set>
                                    <p:anim calcmode="lin" valueType="num">
                                      <p:cBhvr additive="base">
                                        <p:cTn id="37" dur="500" fill="hold"/>
                                        <p:tgtEl>
                                          <p:spTgt spid="118795"/>
                                        </p:tgtEl>
                                        <p:attrNameLst>
                                          <p:attrName>ppt_x</p:attrName>
                                        </p:attrNameLst>
                                      </p:cBhvr>
                                      <p:tavLst>
                                        <p:tav tm="0">
                                          <p:val>
                                            <p:strVal val="#ppt_x"/>
                                          </p:val>
                                        </p:tav>
                                        <p:tav tm="100000">
                                          <p:val>
                                            <p:strVal val="#ppt_x"/>
                                          </p:val>
                                        </p:tav>
                                      </p:tavLst>
                                    </p:anim>
                                    <p:anim calcmode="lin" valueType="num">
                                      <p:cBhvr additive="base">
                                        <p:cTn id="38" dur="500" fill="hold"/>
                                        <p:tgtEl>
                                          <p:spTgt spid="118795"/>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8790"/>
                                        </p:tgtEl>
                                        <p:attrNameLst>
                                          <p:attrName>style.visibility</p:attrName>
                                        </p:attrNameLst>
                                      </p:cBhvr>
                                      <p:to>
                                        <p:strVal val="visible"/>
                                      </p:to>
                                    </p:set>
                                    <p:anim calcmode="lin" valueType="num">
                                      <p:cBhvr additive="base">
                                        <p:cTn id="43" dur="500" fill="hold"/>
                                        <p:tgtEl>
                                          <p:spTgt spid="118790"/>
                                        </p:tgtEl>
                                        <p:attrNameLst>
                                          <p:attrName>ppt_x</p:attrName>
                                        </p:attrNameLst>
                                      </p:cBhvr>
                                      <p:tavLst>
                                        <p:tav tm="0">
                                          <p:val>
                                            <p:strVal val="#ppt_x"/>
                                          </p:val>
                                        </p:tav>
                                        <p:tav tm="100000">
                                          <p:val>
                                            <p:strVal val="#ppt_x"/>
                                          </p:val>
                                        </p:tav>
                                      </p:tavLst>
                                    </p:anim>
                                    <p:anim calcmode="lin" valueType="num">
                                      <p:cBhvr additive="base">
                                        <p:cTn id="44" dur="500" fill="hold"/>
                                        <p:tgtEl>
                                          <p:spTgt spid="118790"/>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8796"/>
                                        </p:tgtEl>
                                        <p:attrNameLst>
                                          <p:attrName>style.visibility</p:attrName>
                                        </p:attrNameLst>
                                      </p:cBhvr>
                                      <p:to>
                                        <p:strVal val="visible"/>
                                      </p:to>
                                    </p:set>
                                    <p:anim calcmode="lin" valueType="num">
                                      <p:cBhvr additive="base">
                                        <p:cTn id="49" dur="500" fill="hold"/>
                                        <p:tgtEl>
                                          <p:spTgt spid="118796"/>
                                        </p:tgtEl>
                                        <p:attrNameLst>
                                          <p:attrName>ppt_x</p:attrName>
                                        </p:attrNameLst>
                                      </p:cBhvr>
                                      <p:tavLst>
                                        <p:tav tm="0">
                                          <p:val>
                                            <p:strVal val="#ppt_x"/>
                                          </p:val>
                                        </p:tav>
                                        <p:tav tm="100000">
                                          <p:val>
                                            <p:strVal val="#ppt_x"/>
                                          </p:val>
                                        </p:tav>
                                      </p:tavLst>
                                    </p:anim>
                                    <p:anim calcmode="lin" valueType="num">
                                      <p:cBhvr additive="base">
                                        <p:cTn id="50" dur="500" fill="hold"/>
                                        <p:tgtEl>
                                          <p:spTgt spid="118796"/>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8791"/>
                                        </p:tgtEl>
                                        <p:attrNameLst>
                                          <p:attrName>style.visibility</p:attrName>
                                        </p:attrNameLst>
                                      </p:cBhvr>
                                      <p:to>
                                        <p:strVal val="visible"/>
                                      </p:to>
                                    </p:set>
                                    <p:anim calcmode="lin" valueType="num">
                                      <p:cBhvr additive="base">
                                        <p:cTn id="55" dur="500" fill="hold"/>
                                        <p:tgtEl>
                                          <p:spTgt spid="118791"/>
                                        </p:tgtEl>
                                        <p:attrNameLst>
                                          <p:attrName>ppt_x</p:attrName>
                                        </p:attrNameLst>
                                      </p:cBhvr>
                                      <p:tavLst>
                                        <p:tav tm="0">
                                          <p:val>
                                            <p:strVal val="#ppt_x"/>
                                          </p:val>
                                        </p:tav>
                                        <p:tav tm="100000">
                                          <p:val>
                                            <p:strVal val="#ppt_x"/>
                                          </p:val>
                                        </p:tav>
                                      </p:tavLst>
                                    </p:anim>
                                    <p:anim calcmode="lin" valueType="num">
                                      <p:cBhvr additive="base">
                                        <p:cTn id="56" dur="500" fill="hold"/>
                                        <p:tgtEl>
                                          <p:spTgt spid="118791"/>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18797"/>
                                        </p:tgtEl>
                                        <p:attrNameLst>
                                          <p:attrName>style.visibility</p:attrName>
                                        </p:attrNameLst>
                                      </p:cBhvr>
                                      <p:to>
                                        <p:strVal val="visible"/>
                                      </p:to>
                                    </p:set>
                                    <p:anim calcmode="lin" valueType="num">
                                      <p:cBhvr additive="base">
                                        <p:cTn id="61" dur="500" fill="hold"/>
                                        <p:tgtEl>
                                          <p:spTgt spid="118797"/>
                                        </p:tgtEl>
                                        <p:attrNameLst>
                                          <p:attrName>ppt_x</p:attrName>
                                        </p:attrNameLst>
                                      </p:cBhvr>
                                      <p:tavLst>
                                        <p:tav tm="0">
                                          <p:val>
                                            <p:strVal val="#ppt_x"/>
                                          </p:val>
                                        </p:tav>
                                        <p:tav tm="100000">
                                          <p:val>
                                            <p:strVal val="#ppt_x"/>
                                          </p:val>
                                        </p:tav>
                                      </p:tavLst>
                                    </p:anim>
                                    <p:anim calcmode="lin" valueType="num">
                                      <p:cBhvr additive="base">
                                        <p:cTn id="62" dur="500" fill="hold"/>
                                        <p:tgtEl>
                                          <p:spTgt spid="118797"/>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18792"/>
                                        </p:tgtEl>
                                        <p:attrNameLst>
                                          <p:attrName>style.visibility</p:attrName>
                                        </p:attrNameLst>
                                      </p:cBhvr>
                                      <p:to>
                                        <p:strVal val="visible"/>
                                      </p:to>
                                    </p:set>
                                    <p:anim calcmode="lin" valueType="num">
                                      <p:cBhvr additive="base">
                                        <p:cTn id="67" dur="500" fill="hold"/>
                                        <p:tgtEl>
                                          <p:spTgt spid="118792"/>
                                        </p:tgtEl>
                                        <p:attrNameLst>
                                          <p:attrName>ppt_x</p:attrName>
                                        </p:attrNameLst>
                                      </p:cBhvr>
                                      <p:tavLst>
                                        <p:tav tm="0">
                                          <p:val>
                                            <p:strVal val="#ppt_x"/>
                                          </p:val>
                                        </p:tav>
                                        <p:tav tm="100000">
                                          <p:val>
                                            <p:strVal val="#ppt_x"/>
                                          </p:val>
                                        </p:tav>
                                      </p:tavLst>
                                    </p:anim>
                                    <p:anim calcmode="lin" valueType="num">
                                      <p:cBhvr additive="base">
                                        <p:cTn id="68" dur="500" fill="hold"/>
                                        <p:tgtEl>
                                          <p:spTgt spid="118792"/>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18798"/>
                                        </p:tgtEl>
                                        <p:attrNameLst>
                                          <p:attrName>style.visibility</p:attrName>
                                        </p:attrNameLst>
                                      </p:cBhvr>
                                      <p:to>
                                        <p:strVal val="visible"/>
                                      </p:to>
                                    </p:set>
                                    <p:anim calcmode="lin" valueType="num">
                                      <p:cBhvr additive="base">
                                        <p:cTn id="73" dur="500" fill="hold"/>
                                        <p:tgtEl>
                                          <p:spTgt spid="118798"/>
                                        </p:tgtEl>
                                        <p:attrNameLst>
                                          <p:attrName>ppt_x</p:attrName>
                                        </p:attrNameLst>
                                      </p:cBhvr>
                                      <p:tavLst>
                                        <p:tav tm="0">
                                          <p:val>
                                            <p:strVal val="#ppt_x"/>
                                          </p:val>
                                        </p:tav>
                                        <p:tav tm="100000">
                                          <p:val>
                                            <p:strVal val="#ppt_x"/>
                                          </p:val>
                                        </p:tav>
                                      </p:tavLst>
                                    </p:anim>
                                    <p:anim calcmode="lin" valueType="num">
                                      <p:cBhvr additive="base">
                                        <p:cTn id="74" dur="500" fill="hold"/>
                                        <p:tgtEl>
                                          <p:spTgt spid="1187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animBg="1" autoUpdateAnimBg="0"/>
      <p:bldP spid="118788" grpId="0" animBg="1" autoUpdateAnimBg="0"/>
      <p:bldP spid="118789" grpId="0" animBg="1" autoUpdateAnimBg="0"/>
      <p:bldP spid="118790" grpId="0" animBg="1" autoUpdateAnimBg="0"/>
      <p:bldP spid="118791" grpId="0" animBg="1" autoUpdateAnimBg="0"/>
      <p:bldP spid="118792" grpId="0" animBg="1" autoUpdateAnimBg="0"/>
      <p:bldP spid="118793" grpId="0" animBg="1"/>
      <p:bldP spid="118794" grpId="0" animBg="1"/>
      <p:bldP spid="118795" grpId="0" animBg="1"/>
      <p:bldP spid="118796" grpId="0" animBg="1"/>
      <p:bldP spid="118797" grpId="0" animBg="1"/>
      <p:bldP spid="118798"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7F3FFC5D-356C-4E47-BD76-FC7699CD621B}" type="slidenum">
              <a:rPr lang="zh-CN" altLang="en-US" sz="1400"/>
              <a:pPr eaLnBrk="1" hangingPunct="1"/>
              <a:t>115</a:t>
            </a:fld>
            <a:endParaRPr lang="en-US" altLang="zh-CN" sz="1400"/>
          </a:p>
        </p:txBody>
      </p:sp>
      <p:sp>
        <p:nvSpPr>
          <p:cNvPr id="117763" name="Rectangle 2"/>
          <p:cNvSpPr>
            <a:spLocks noGrp="1" noChangeArrowheads="1"/>
          </p:cNvSpPr>
          <p:nvPr>
            <p:ph type="title"/>
          </p:nvPr>
        </p:nvSpPr>
        <p:spPr>
          <a:xfrm>
            <a:off x="457200" y="274638"/>
            <a:ext cx="8229600" cy="631825"/>
          </a:xfrm>
        </p:spPr>
        <p:txBody>
          <a:bodyPr/>
          <a:lstStyle/>
          <a:p>
            <a:pPr algn="ctr" eaLnBrk="1" hangingPunct="1"/>
            <a:r>
              <a:rPr lang="zh-CN" altLang="en-US" dirty="0" smtClean="0">
                <a:latin typeface="黑体" panose="02010609060101010101" pitchFamily="49" charset="-122"/>
                <a:ea typeface="黑体" panose="02010609060101010101" pitchFamily="49" charset="-122"/>
              </a:rPr>
              <a:t>免赔额对索赔次数模型的影响</a:t>
            </a:r>
          </a:p>
        </p:txBody>
      </p:sp>
      <p:sp>
        <p:nvSpPr>
          <p:cNvPr id="119811" name="Rectangle 3"/>
          <p:cNvSpPr>
            <a:spLocks noGrp="1" noChangeArrowheads="1"/>
          </p:cNvSpPr>
          <p:nvPr>
            <p:ph type="body" idx="1"/>
          </p:nvPr>
        </p:nvSpPr>
        <p:spPr>
          <a:xfrm>
            <a:off x="457200" y="1066800"/>
            <a:ext cx="8229600" cy="5334000"/>
          </a:xfrm>
        </p:spPr>
        <p:txBody>
          <a:bodyPr/>
          <a:lstStyle/>
          <a:p>
            <a:pPr eaLnBrk="1" hangingPunct="1">
              <a:lnSpc>
                <a:spcPct val="140000"/>
              </a:lnSpc>
            </a:pPr>
            <a:r>
              <a:rPr lang="en-US" altLang="zh-CN" b="1" i="1" dirty="0" smtClean="0">
                <a:latin typeface="Times New Roman" pitchFamily="18" charset="0"/>
              </a:rPr>
              <a:t>X</a:t>
            </a:r>
            <a:r>
              <a:rPr lang="en-US" altLang="zh-CN" b="1" dirty="0" smtClean="0">
                <a:latin typeface="Times New Roman" pitchFamily="18" charset="0"/>
              </a:rPr>
              <a:t>: </a:t>
            </a:r>
            <a:r>
              <a:rPr lang="zh-CN" altLang="en-US" b="1" dirty="0" smtClean="0">
                <a:latin typeface="Times New Roman" pitchFamily="18" charset="0"/>
              </a:rPr>
              <a:t>原始损失金额</a:t>
            </a:r>
          </a:p>
          <a:p>
            <a:pPr eaLnBrk="1" hangingPunct="1">
              <a:lnSpc>
                <a:spcPct val="140000"/>
              </a:lnSpc>
            </a:pPr>
            <a:r>
              <a:rPr lang="en-US" altLang="zh-CN" b="1" i="1" dirty="0" smtClean="0">
                <a:latin typeface="Times New Roman" pitchFamily="18" charset="0"/>
              </a:rPr>
              <a:t>N</a:t>
            </a:r>
            <a:r>
              <a:rPr lang="en-US" altLang="zh-CN" b="1" i="1" baseline="30000" dirty="0" smtClean="0">
                <a:latin typeface="Times New Roman" pitchFamily="18" charset="0"/>
              </a:rPr>
              <a:t>L</a:t>
            </a:r>
            <a:r>
              <a:rPr lang="en-US" altLang="zh-CN" b="1" dirty="0" smtClean="0">
                <a:latin typeface="Times New Roman" pitchFamily="18" charset="0"/>
              </a:rPr>
              <a:t>: </a:t>
            </a:r>
            <a:r>
              <a:rPr lang="zh-CN" altLang="en-US" b="1" dirty="0" smtClean="0">
                <a:latin typeface="Times New Roman" pitchFamily="18" charset="0"/>
              </a:rPr>
              <a:t>原始损失次数</a:t>
            </a:r>
          </a:p>
          <a:p>
            <a:pPr eaLnBrk="1" hangingPunct="1">
              <a:lnSpc>
                <a:spcPct val="140000"/>
              </a:lnSpc>
            </a:pPr>
            <a:r>
              <a:rPr lang="en-US" altLang="zh-CN" b="1" i="1" dirty="0" smtClean="0">
                <a:latin typeface="Times New Roman" pitchFamily="18" charset="0"/>
              </a:rPr>
              <a:t>d</a:t>
            </a:r>
            <a:r>
              <a:rPr lang="en-US" altLang="zh-CN" b="1" dirty="0" smtClean="0">
                <a:latin typeface="Times New Roman" pitchFamily="18" charset="0"/>
              </a:rPr>
              <a:t>: </a:t>
            </a:r>
            <a:r>
              <a:rPr lang="zh-CN" altLang="en-US" b="1" dirty="0" smtClean="0">
                <a:latin typeface="Times New Roman" pitchFamily="18" charset="0"/>
              </a:rPr>
              <a:t>免赔额</a:t>
            </a:r>
          </a:p>
          <a:p>
            <a:pPr eaLnBrk="1" hangingPunct="1">
              <a:lnSpc>
                <a:spcPct val="140000"/>
              </a:lnSpc>
            </a:pPr>
            <a:r>
              <a:rPr lang="en-US" altLang="zh-CN" b="1" i="1" dirty="0" smtClean="0">
                <a:latin typeface="Times New Roman" pitchFamily="18" charset="0"/>
              </a:rPr>
              <a:t>v</a:t>
            </a:r>
            <a:r>
              <a:rPr lang="en-US" altLang="zh-CN" b="1" dirty="0" smtClean="0">
                <a:latin typeface="Times New Roman" pitchFamily="18" charset="0"/>
              </a:rPr>
              <a:t>: </a:t>
            </a:r>
            <a:r>
              <a:rPr lang="zh-CN" altLang="en-US" b="1" dirty="0" smtClean="0">
                <a:latin typeface="Times New Roman" pitchFamily="18" charset="0"/>
              </a:rPr>
              <a:t>一次损失导致索赔的概率 </a:t>
            </a:r>
            <a:r>
              <a:rPr lang="en-US" altLang="zh-CN" b="1" i="1" dirty="0" smtClean="0">
                <a:latin typeface="Times New Roman" pitchFamily="18" charset="0"/>
              </a:rPr>
              <a:t>v</a:t>
            </a:r>
            <a:r>
              <a:rPr lang="en-US" altLang="zh-CN" b="1" dirty="0" smtClean="0">
                <a:latin typeface="Times New Roman" pitchFamily="18" charset="0"/>
              </a:rPr>
              <a:t> = </a:t>
            </a:r>
            <a:r>
              <a:rPr lang="en-US" altLang="zh-CN" b="1" dirty="0" err="1" smtClean="0">
                <a:latin typeface="Times New Roman" pitchFamily="18" charset="0"/>
              </a:rPr>
              <a:t>Pr</a:t>
            </a:r>
            <a:r>
              <a:rPr lang="en-US" altLang="zh-CN" b="1" dirty="0" smtClean="0">
                <a:latin typeface="Times New Roman" pitchFamily="18" charset="0"/>
              </a:rPr>
              <a:t>(</a:t>
            </a:r>
            <a:r>
              <a:rPr lang="en-US" altLang="zh-CN" b="1" i="1" dirty="0" smtClean="0">
                <a:latin typeface="Times New Roman" pitchFamily="18" charset="0"/>
              </a:rPr>
              <a:t>X </a:t>
            </a:r>
            <a:r>
              <a:rPr lang="en-US" altLang="zh-CN" b="1" dirty="0" smtClean="0">
                <a:latin typeface="Times New Roman" pitchFamily="18" charset="0"/>
              </a:rPr>
              <a:t>&gt; </a:t>
            </a:r>
            <a:r>
              <a:rPr lang="en-US" altLang="zh-CN" b="1" i="1" dirty="0" smtClean="0">
                <a:latin typeface="Times New Roman" pitchFamily="18" charset="0"/>
              </a:rPr>
              <a:t>d</a:t>
            </a:r>
            <a:r>
              <a:rPr lang="en-US" altLang="zh-CN" b="1" dirty="0" smtClean="0">
                <a:latin typeface="Times New Roman" pitchFamily="18" charset="0"/>
              </a:rPr>
              <a:t>)</a:t>
            </a:r>
          </a:p>
          <a:p>
            <a:pPr eaLnBrk="1" hangingPunct="1">
              <a:lnSpc>
                <a:spcPct val="140000"/>
              </a:lnSpc>
            </a:pPr>
            <a:r>
              <a:rPr lang="zh-CN" altLang="en-US" b="1" dirty="0" smtClean="0">
                <a:latin typeface="Times New Roman" pitchFamily="18" charset="0"/>
              </a:rPr>
              <a:t>第 </a:t>
            </a:r>
            <a:r>
              <a:rPr lang="en-US" altLang="zh-CN" b="1" i="1" dirty="0" smtClean="0">
                <a:latin typeface="Times New Roman" pitchFamily="18" charset="0"/>
              </a:rPr>
              <a:t>j </a:t>
            </a:r>
            <a:r>
              <a:rPr lang="zh-CN" altLang="en-US" b="1" dirty="0" smtClean="0">
                <a:latin typeface="Times New Roman" pitchFamily="18" charset="0"/>
              </a:rPr>
              <a:t>次损失导致索赔，</a:t>
            </a:r>
            <a:r>
              <a:rPr lang="en-US" altLang="zh-CN" b="1" i="1" dirty="0" err="1" smtClean="0">
                <a:solidFill>
                  <a:srgbClr val="FF0000"/>
                </a:solidFill>
                <a:latin typeface="Times New Roman" pitchFamily="18" charset="0"/>
              </a:rPr>
              <a:t>I</a:t>
            </a:r>
            <a:r>
              <a:rPr lang="en-US" altLang="zh-CN" b="1" i="1" baseline="-25000" dirty="0" err="1" smtClean="0">
                <a:solidFill>
                  <a:srgbClr val="FF0000"/>
                </a:solidFill>
                <a:latin typeface="Times New Roman" pitchFamily="18" charset="0"/>
              </a:rPr>
              <a:t>j</a:t>
            </a:r>
            <a:r>
              <a:rPr lang="en-US" altLang="zh-CN" b="1" dirty="0" smtClean="0">
                <a:solidFill>
                  <a:srgbClr val="FF0000"/>
                </a:solidFill>
                <a:latin typeface="Times New Roman" pitchFamily="18" charset="0"/>
              </a:rPr>
              <a:t>=1</a:t>
            </a:r>
            <a:r>
              <a:rPr lang="zh-CN" altLang="en-US" b="1" dirty="0" smtClean="0">
                <a:latin typeface="Times New Roman" pitchFamily="18" charset="0"/>
              </a:rPr>
              <a:t>，否则， </a:t>
            </a:r>
            <a:r>
              <a:rPr lang="en-US" altLang="zh-CN" b="1" i="1" dirty="0" err="1" smtClean="0">
                <a:solidFill>
                  <a:srgbClr val="FF0000"/>
                </a:solidFill>
                <a:latin typeface="Times New Roman" pitchFamily="18" charset="0"/>
              </a:rPr>
              <a:t>I</a:t>
            </a:r>
            <a:r>
              <a:rPr lang="en-US" altLang="zh-CN" b="1" i="1" baseline="-25000" dirty="0" err="1">
                <a:solidFill>
                  <a:srgbClr val="FF0000"/>
                </a:solidFill>
                <a:latin typeface="Times New Roman" pitchFamily="18" charset="0"/>
              </a:rPr>
              <a:t>j</a:t>
            </a:r>
            <a:r>
              <a:rPr lang="en-US" altLang="zh-CN" b="1" i="1" baseline="-25000" dirty="0" smtClean="0">
                <a:solidFill>
                  <a:srgbClr val="FF0000"/>
                </a:solidFill>
                <a:latin typeface="Times New Roman" pitchFamily="18" charset="0"/>
              </a:rPr>
              <a:t> </a:t>
            </a:r>
            <a:r>
              <a:rPr lang="en-US" altLang="zh-CN" b="1" dirty="0" smtClean="0">
                <a:solidFill>
                  <a:srgbClr val="FF0000"/>
                </a:solidFill>
                <a:latin typeface="Times New Roman" pitchFamily="18" charset="0"/>
              </a:rPr>
              <a:t>=0</a:t>
            </a:r>
            <a:r>
              <a:rPr lang="zh-CN" altLang="en-US" b="1" dirty="0" smtClean="0">
                <a:latin typeface="Times New Roman" pitchFamily="18" charset="0"/>
              </a:rPr>
              <a:t> </a:t>
            </a:r>
            <a:endParaRPr lang="en-US" altLang="zh-CN" b="1" dirty="0" smtClean="0">
              <a:latin typeface="Times New Roman" pitchFamily="18" charset="0"/>
            </a:endParaRPr>
          </a:p>
          <a:p>
            <a:pPr eaLnBrk="1" hangingPunct="1">
              <a:lnSpc>
                <a:spcPct val="140000"/>
              </a:lnSpc>
            </a:pPr>
            <a:r>
              <a:rPr lang="en-US" altLang="zh-CN" b="1" i="1" dirty="0" err="1" smtClean="0">
                <a:latin typeface="Times New Roman" pitchFamily="18" charset="0"/>
              </a:rPr>
              <a:t>I</a:t>
            </a:r>
            <a:r>
              <a:rPr lang="en-US" altLang="zh-CN" b="1" i="1" baseline="-25000" dirty="0" err="1" smtClean="0">
                <a:latin typeface="Times New Roman" pitchFamily="18" charset="0"/>
              </a:rPr>
              <a:t>j</a:t>
            </a:r>
            <a:r>
              <a:rPr lang="en-US" altLang="zh-CN" b="1" i="1" dirty="0" smtClean="0">
                <a:latin typeface="Times New Roman" pitchFamily="18" charset="0"/>
              </a:rPr>
              <a:t> </a:t>
            </a:r>
            <a:r>
              <a:rPr lang="zh-CN" altLang="en-US" b="1" dirty="0">
                <a:latin typeface="Times New Roman" pitchFamily="18" charset="0"/>
              </a:rPr>
              <a:t>是参数为 </a:t>
            </a:r>
            <a:r>
              <a:rPr lang="en-US" altLang="zh-CN" b="1" i="1" dirty="0" smtClean="0">
                <a:solidFill>
                  <a:srgbClr val="FF0000"/>
                </a:solidFill>
                <a:latin typeface="Times New Roman" pitchFamily="18" charset="0"/>
              </a:rPr>
              <a:t>v</a:t>
            </a:r>
            <a:r>
              <a:rPr lang="zh-CN" altLang="en-US" b="1" dirty="0" smtClean="0">
                <a:latin typeface="Times New Roman" pitchFamily="18" charset="0"/>
              </a:rPr>
              <a:t>的贝努力，母函数</a:t>
            </a:r>
            <a:r>
              <a:rPr lang="en-US" altLang="zh-CN" b="1" dirty="0" smtClean="0">
                <a:latin typeface="Times New Roman" pitchFamily="18" charset="0"/>
              </a:rPr>
              <a:t>:</a:t>
            </a:r>
            <a:endParaRPr lang="en-US" altLang="zh-CN" b="1" i="1" dirty="0" smtClean="0">
              <a:latin typeface="Times New Roman" pitchFamily="18" charset="0"/>
            </a:endParaRPr>
          </a:p>
          <a:p>
            <a:pPr eaLnBrk="1" hangingPunct="1">
              <a:lnSpc>
                <a:spcPct val="140000"/>
              </a:lnSpc>
            </a:pPr>
            <a:r>
              <a:rPr lang="zh-CN" altLang="en-US" b="1" dirty="0" smtClean="0">
                <a:latin typeface="Times New Roman" pitchFamily="18" charset="0"/>
              </a:rPr>
              <a:t>索赔次数</a:t>
            </a:r>
            <a:r>
              <a:rPr lang="en-US" altLang="zh-CN" b="1" dirty="0" smtClean="0">
                <a:latin typeface="Times New Roman" pitchFamily="18" charset="0"/>
              </a:rPr>
              <a:t>:</a:t>
            </a:r>
          </a:p>
        </p:txBody>
      </p:sp>
      <p:graphicFrame>
        <p:nvGraphicFramePr>
          <p:cNvPr id="119812" name="Object 4"/>
          <p:cNvGraphicFramePr>
            <a:graphicFrameLocks noChangeAspect="1"/>
          </p:cNvGraphicFramePr>
          <p:nvPr>
            <p:extLst>
              <p:ext uri="{D42A27DB-BD31-4B8C-83A1-F6EECF244321}">
                <p14:modId xmlns:p14="http://schemas.microsoft.com/office/powerpoint/2010/main" val="1876937626"/>
              </p:ext>
            </p:extLst>
          </p:nvPr>
        </p:nvGraphicFramePr>
        <p:xfrm>
          <a:off x="5179643" y="4648168"/>
          <a:ext cx="3973513" cy="528638"/>
        </p:xfrm>
        <a:graphic>
          <a:graphicData uri="http://schemas.openxmlformats.org/presentationml/2006/ole">
            <mc:AlternateContent xmlns:mc="http://schemas.openxmlformats.org/markup-compatibility/2006">
              <mc:Choice xmlns:v="urn:schemas-microsoft-com:vml" Requires="v">
                <p:oleObj spid="_x0000_s118347" name="Equation" r:id="rId3" imgW="1816100" imgH="241300" progId="Equation.DSMT4">
                  <p:embed/>
                </p:oleObj>
              </mc:Choice>
              <mc:Fallback>
                <p:oleObj name="Equation" r:id="rId3" imgW="1816100" imgH="2413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9643" y="4648168"/>
                        <a:ext cx="3973513"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9813" name="Object 5"/>
          <p:cNvGraphicFramePr>
            <a:graphicFrameLocks noChangeAspect="1"/>
          </p:cNvGraphicFramePr>
          <p:nvPr>
            <p:extLst>
              <p:ext uri="{D42A27DB-BD31-4B8C-83A1-F6EECF244321}">
                <p14:modId xmlns:p14="http://schemas.microsoft.com/office/powerpoint/2010/main" val="3875577880"/>
              </p:ext>
            </p:extLst>
          </p:nvPr>
        </p:nvGraphicFramePr>
        <p:xfrm>
          <a:off x="2590852" y="5714940"/>
          <a:ext cx="3047972" cy="579962"/>
        </p:xfrm>
        <a:graphic>
          <a:graphicData uri="http://schemas.openxmlformats.org/presentationml/2006/ole">
            <mc:AlternateContent xmlns:mc="http://schemas.openxmlformats.org/markup-compatibility/2006">
              <mc:Choice xmlns:v="urn:schemas-microsoft-com:vml" Requires="v">
                <p:oleObj spid="_x0000_s118348" name="Equation" r:id="rId5" imgW="1333500" imgH="254000" progId="Equation.DSMT4">
                  <p:embed/>
                </p:oleObj>
              </mc:Choice>
              <mc:Fallback>
                <p:oleObj name="Equation" r:id="rId5" imgW="1333500" imgH="2540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52" y="5714940"/>
                        <a:ext cx="3047972" cy="579962"/>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 calcmode="lin" valueType="num">
                                      <p:cBhvr additive="base">
                                        <p:cTn id="7" dur="500" fill="hold"/>
                                        <p:tgtEl>
                                          <p:spTgt spid="1198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98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9811">
                                            <p:txEl>
                                              <p:pRg st="1" end="1"/>
                                            </p:txEl>
                                          </p:spTgt>
                                        </p:tgtEl>
                                        <p:attrNameLst>
                                          <p:attrName>style.visibility</p:attrName>
                                        </p:attrNameLst>
                                      </p:cBhvr>
                                      <p:to>
                                        <p:strVal val="visible"/>
                                      </p:to>
                                    </p:set>
                                    <p:anim calcmode="lin" valueType="num">
                                      <p:cBhvr additive="base">
                                        <p:cTn id="13" dur="500" fill="hold"/>
                                        <p:tgtEl>
                                          <p:spTgt spid="1198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98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9811">
                                            <p:txEl>
                                              <p:pRg st="2" end="2"/>
                                            </p:txEl>
                                          </p:spTgt>
                                        </p:tgtEl>
                                        <p:attrNameLst>
                                          <p:attrName>style.visibility</p:attrName>
                                        </p:attrNameLst>
                                      </p:cBhvr>
                                      <p:to>
                                        <p:strVal val="visible"/>
                                      </p:to>
                                    </p:set>
                                    <p:anim calcmode="lin" valueType="num">
                                      <p:cBhvr additive="base">
                                        <p:cTn id="19" dur="500" fill="hold"/>
                                        <p:tgtEl>
                                          <p:spTgt spid="1198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98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9811">
                                            <p:txEl>
                                              <p:pRg st="3" end="3"/>
                                            </p:txEl>
                                          </p:spTgt>
                                        </p:tgtEl>
                                        <p:attrNameLst>
                                          <p:attrName>style.visibility</p:attrName>
                                        </p:attrNameLst>
                                      </p:cBhvr>
                                      <p:to>
                                        <p:strVal val="visible"/>
                                      </p:to>
                                    </p:set>
                                    <p:anim calcmode="lin" valueType="num">
                                      <p:cBhvr additive="base">
                                        <p:cTn id="25" dur="500" fill="hold"/>
                                        <p:tgtEl>
                                          <p:spTgt spid="1198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98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9811">
                                            <p:txEl>
                                              <p:pRg st="4" end="4"/>
                                            </p:txEl>
                                          </p:spTgt>
                                        </p:tgtEl>
                                        <p:attrNameLst>
                                          <p:attrName>style.visibility</p:attrName>
                                        </p:attrNameLst>
                                      </p:cBhvr>
                                      <p:to>
                                        <p:strVal val="visible"/>
                                      </p:to>
                                    </p:set>
                                    <p:anim calcmode="lin" valueType="num">
                                      <p:cBhvr additive="base">
                                        <p:cTn id="31" dur="500" fill="hold"/>
                                        <p:tgtEl>
                                          <p:spTgt spid="1198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98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9811">
                                            <p:txEl>
                                              <p:pRg st="5" end="5"/>
                                            </p:txEl>
                                          </p:spTgt>
                                        </p:tgtEl>
                                        <p:attrNameLst>
                                          <p:attrName>style.visibility</p:attrName>
                                        </p:attrNameLst>
                                      </p:cBhvr>
                                      <p:to>
                                        <p:strVal val="visible"/>
                                      </p:to>
                                    </p:set>
                                    <p:anim calcmode="lin" valueType="num">
                                      <p:cBhvr additive="base">
                                        <p:cTn id="37" dur="500" fill="hold"/>
                                        <p:tgtEl>
                                          <p:spTgt spid="1198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98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9811">
                                            <p:txEl>
                                              <p:pRg st="6" end="6"/>
                                            </p:txEl>
                                          </p:spTgt>
                                        </p:tgtEl>
                                        <p:attrNameLst>
                                          <p:attrName>style.visibility</p:attrName>
                                        </p:attrNameLst>
                                      </p:cBhvr>
                                      <p:to>
                                        <p:strVal val="visible"/>
                                      </p:to>
                                    </p:set>
                                    <p:anim calcmode="lin" valueType="num">
                                      <p:cBhvr additive="base">
                                        <p:cTn id="43" dur="500" fill="hold"/>
                                        <p:tgtEl>
                                          <p:spTgt spid="11981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9811">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19812"/>
                                        </p:tgtEl>
                                        <p:attrNameLst>
                                          <p:attrName>style.visibility</p:attrName>
                                        </p:attrNameLst>
                                      </p:cBhvr>
                                      <p:to>
                                        <p:strVal val="visible"/>
                                      </p:to>
                                    </p:set>
                                    <p:anim calcmode="lin" valueType="num">
                                      <p:cBhvr additive="base">
                                        <p:cTn id="47" dur="500" fill="hold"/>
                                        <p:tgtEl>
                                          <p:spTgt spid="119812"/>
                                        </p:tgtEl>
                                        <p:attrNameLst>
                                          <p:attrName>ppt_x</p:attrName>
                                        </p:attrNameLst>
                                      </p:cBhvr>
                                      <p:tavLst>
                                        <p:tav tm="0">
                                          <p:val>
                                            <p:strVal val="#ppt_x"/>
                                          </p:val>
                                        </p:tav>
                                        <p:tav tm="100000">
                                          <p:val>
                                            <p:strVal val="#ppt_x"/>
                                          </p:val>
                                        </p:tav>
                                      </p:tavLst>
                                    </p:anim>
                                    <p:anim calcmode="lin" valueType="num">
                                      <p:cBhvr additive="base">
                                        <p:cTn id="48" dur="500" fill="hold"/>
                                        <p:tgtEl>
                                          <p:spTgt spid="119812"/>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119813"/>
                                        </p:tgtEl>
                                        <p:attrNameLst>
                                          <p:attrName>style.visibility</p:attrName>
                                        </p:attrNameLst>
                                      </p:cBhvr>
                                      <p:to>
                                        <p:strVal val="visible"/>
                                      </p:to>
                                    </p:set>
                                    <p:anim calcmode="lin" valueType="num">
                                      <p:cBhvr additive="base">
                                        <p:cTn id="53" dur="500" fill="hold"/>
                                        <p:tgtEl>
                                          <p:spTgt spid="119813"/>
                                        </p:tgtEl>
                                        <p:attrNameLst>
                                          <p:attrName>ppt_x</p:attrName>
                                        </p:attrNameLst>
                                      </p:cBhvr>
                                      <p:tavLst>
                                        <p:tav tm="0">
                                          <p:val>
                                            <p:strVal val="#ppt_x"/>
                                          </p:val>
                                        </p:tav>
                                        <p:tav tm="100000">
                                          <p:val>
                                            <p:strVal val="#ppt_x"/>
                                          </p:val>
                                        </p:tav>
                                      </p:tavLst>
                                    </p:anim>
                                    <p:anim calcmode="lin" valueType="num">
                                      <p:cBhvr additive="base">
                                        <p:cTn id="54" dur="500" fill="hold"/>
                                        <p:tgtEl>
                                          <p:spTgt spid="1198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3"/>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6B7FA185-C87B-44E1-9E5E-0E8F0002722C}" type="slidenum">
              <a:rPr lang="zh-CN" altLang="en-US" sz="1400"/>
              <a:pPr eaLnBrk="1" hangingPunct="1"/>
              <a:t>116</a:t>
            </a:fld>
            <a:endParaRPr lang="en-US" altLang="zh-CN" sz="1400"/>
          </a:p>
        </p:txBody>
      </p:sp>
      <p:sp>
        <p:nvSpPr>
          <p:cNvPr id="118787" name="Text Box 2"/>
          <p:cNvSpPr txBox="1">
            <a:spLocks noChangeArrowheads="1"/>
          </p:cNvSpPr>
          <p:nvPr/>
        </p:nvSpPr>
        <p:spPr bwMode="auto">
          <a:xfrm>
            <a:off x="762100" y="1219004"/>
            <a:ext cx="7467600" cy="1163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lnSpc>
                <a:spcPct val="145000"/>
              </a:lnSpc>
            </a:pPr>
            <a:r>
              <a:rPr lang="zh-CN" altLang="en-US" sz="2400" b="1" dirty="0">
                <a:latin typeface="Times New Roman" pitchFamily="18" charset="0"/>
              </a:rPr>
              <a:t>如果</a:t>
            </a:r>
            <a:r>
              <a:rPr lang="zh-CN" altLang="en-US" sz="2400" b="1" dirty="0">
                <a:solidFill>
                  <a:srgbClr val="FF0000"/>
                </a:solidFill>
                <a:latin typeface="Times New Roman" pitchFamily="18" charset="0"/>
              </a:rPr>
              <a:t> </a:t>
            </a:r>
            <a:r>
              <a:rPr lang="en-US" altLang="zh-CN" sz="2400" b="1" i="1" dirty="0" err="1" smtClean="0">
                <a:solidFill>
                  <a:srgbClr val="FF0000"/>
                </a:solidFill>
                <a:latin typeface="Times New Roman" pitchFamily="18" charset="0"/>
              </a:rPr>
              <a:t>I</a:t>
            </a:r>
            <a:r>
              <a:rPr lang="en-US" altLang="zh-CN" sz="2400" b="1" i="1" baseline="-25000" dirty="0" err="1">
                <a:solidFill>
                  <a:srgbClr val="FF0000"/>
                </a:solidFill>
                <a:latin typeface="Times New Roman" pitchFamily="18" charset="0"/>
              </a:rPr>
              <a:t>j</a:t>
            </a:r>
            <a:r>
              <a:rPr lang="en-US" altLang="zh-CN" sz="2400" b="1" i="1" dirty="0" smtClean="0">
                <a:solidFill>
                  <a:srgbClr val="FF0000"/>
                </a:solidFill>
                <a:latin typeface="Times New Roman" pitchFamily="18" charset="0"/>
              </a:rPr>
              <a:t> </a:t>
            </a:r>
            <a:r>
              <a:rPr lang="en-US" altLang="zh-CN" sz="2400" b="1" i="1" dirty="0" smtClean="0">
                <a:latin typeface="Times New Roman" pitchFamily="18" charset="0"/>
              </a:rPr>
              <a:t> </a:t>
            </a:r>
            <a:r>
              <a:rPr lang="zh-CN" altLang="en-US" sz="2400" b="1" dirty="0">
                <a:latin typeface="Times New Roman" pitchFamily="18" charset="0"/>
              </a:rPr>
              <a:t>相互独立，且与  </a:t>
            </a:r>
            <a:r>
              <a:rPr lang="en-US" altLang="zh-CN" sz="2400" b="1" i="1" dirty="0">
                <a:solidFill>
                  <a:srgbClr val="FF0000"/>
                </a:solidFill>
                <a:latin typeface="Times New Roman" pitchFamily="18" charset="0"/>
              </a:rPr>
              <a:t>N</a:t>
            </a:r>
            <a:r>
              <a:rPr lang="en-US" altLang="zh-CN" sz="2400" b="1" i="1" baseline="30000" dirty="0">
                <a:solidFill>
                  <a:srgbClr val="FF0000"/>
                </a:solidFill>
                <a:latin typeface="Times New Roman" pitchFamily="18" charset="0"/>
              </a:rPr>
              <a:t>L</a:t>
            </a:r>
            <a:r>
              <a:rPr lang="en-US" altLang="zh-CN" sz="2400" b="1" i="1" baseline="30000" dirty="0">
                <a:latin typeface="Times New Roman" pitchFamily="18" charset="0"/>
              </a:rPr>
              <a:t> </a:t>
            </a:r>
            <a:r>
              <a:rPr lang="zh-CN" altLang="en-US" sz="2400" b="1" dirty="0">
                <a:latin typeface="Times New Roman" pitchFamily="18" charset="0"/>
              </a:rPr>
              <a:t>独立</a:t>
            </a:r>
            <a:r>
              <a:rPr lang="zh-CN" altLang="en-US" sz="2400" b="1" i="1" dirty="0">
                <a:latin typeface="Times New Roman" pitchFamily="18" charset="0"/>
              </a:rPr>
              <a:t>，</a:t>
            </a:r>
            <a:r>
              <a:rPr lang="zh-CN" altLang="en-US" sz="2400" b="1" dirty="0">
                <a:latin typeface="Times New Roman" pitchFamily="18" charset="0"/>
              </a:rPr>
              <a:t>则 </a:t>
            </a:r>
            <a:r>
              <a:rPr lang="en-US" altLang="zh-CN" sz="2400" b="1" i="1" dirty="0">
                <a:solidFill>
                  <a:srgbClr val="0000CC"/>
                </a:solidFill>
                <a:latin typeface="Times New Roman" pitchFamily="18" charset="0"/>
              </a:rPr>
              <a:t>N</a:t>
            </a:r>
            <a:r>
              <a:rPr lang="en-US" altLang="zh-CN" sz="2400" b="1" i="1" baseline="30000" dirty="0">
                <a:solidFill>
                  <a:srgbClr val="0000CC"/>
                </a:solidFill>
                <a:latin typeface="Times New Roman" pitchFamily="18" charset="0"/>
              </a:rPr>
              <a:t>P</a:t>
            </a:r>
            <a:r>
              <a:rPr lang="en-US" altLang="zh-CN" sz="2400" b="1" dirty="0">
                <a:solidFill>
                  <a:srgbClr val="0000CC"/>
                </a:solidFill>
                <a:latin typeface="Times New Roman" pitchFamily="18" charset="0"/>
              </a:rPr>
              <a:t> </a:t>
            </a:r>
            <a:r>
              <a:rPr lang="zh-CN" altLang="en-US" sz="2400" b="1" dirty="0">
                <a:latin typeface="Times New Roman" pitchFamily="18" charset="0"/>
              </a:rPr>
              <a:t>是复合分布，首分布为  </a:t>
            </a:r>
            <a:r>
              <a:rPr lang="en-US" altLang="zh-CN" sz="2400" b="1" i="1" dirty="0">
                <a:solidFill>
                  <a:srgbClr val="FF0000"/>
                </a:solidFill>
                <a:latin typeface="Times New Roman" pitchFamily="18" charset="0"/>
              </a:rPr>
              <a:t>N</a:t>
            </a:r>
            <a:r>
              <a:rPr lang="en-US" altLang="zh-CN" sz="2400" b="1" i="1" baseline="30000" dirty="0">
                <a:solidFill>
                  <a:srgbClr val="FF0000"/>
                </a:solidFill>
                <a:latin typeface="Times New Roman" pitchFamily="18" charset="0"/>
              </a:rPr>
              <a:t>L</a:t>
            </a:r>
            <a:r>
              <a:rPr lang="en-US" altLang="zh-CN" sz="2400" b="1" i="1" baseline="30000" dirty="0">
                <a:latin typeface="Times New Roman" pitchFamily="18" charset="0"/>
              </a:rPr>
              <a:t> </a:t>
            </a:r>
            <a:r>
              <a:rPr lang="zh-CN" altLang="en-US" sz="2400" b="1" dirty="0">
                <a:latin typeface="Times New Roman" pitchFamily="18" charset="0"/>
              </a:rPr>
              <a:t>的分布，次分布为贝努力分布，故</a:t>
            </a:r>
          </a:p>
        </p:txBody>
      </p:sp>
      <p:graphicFrame>
        <p:nvGraphicFramePr>
          <p:cNvPr id="118788" name="Object 3"/>
          <p:cNvGraphicFramePr>
            <a:graphicFrameLocks noChangeAspect="1"/>
          </p:cNvGraphicFramePr>
          <p:nvPr>
            <p:extLst>
              <p:ext uri="{D42A27DB-BD31-4B8C-83A1-F6EECF244321}">
                <p14:modId xmlns:p14="http://schemas.microsoft.com/office/powerpoint/2010/main" val="456193453"/>
              </p:ext>
            </p:extLst>
          </p:nvPr>
        </p:nvGraphicFramePr>
        <p:xfrm>
          <a:off x="1371684" y="3429000"/>
          <a:ext cx="5556250" cy="701675"/>
        </p:xfrm>
        <a:graphic>
          <a:graphicData uri="http://schemas.openxmlformats.org/presentationml/2006/ole">
            <mc:AlternateContent xmlns:mc="http://schemas.openxmlformats.org/markup-compatibility/2006">
              <mc:Choice xmlns:v="urn:schemas-microsoft-com:vml" Requires="v">
                <p:oleObj spid="_x0000_s119438" name="Equation" r:id="rId3" imgW="2412720" imgH="304560" progId="Equation.DSMT4">
                  <p:embed/>
                </p:oleObj>
              </mc:Choice>
              <mc:Fallback>
                <p:oleObj name="Equation" r:id="rId3" imgW="2412720" imgH="304560" progId="Equation.DSMT4">
                  <p:embed/>
                  <p:pic>
                    <p:nvPicPr>
                      <p:cNvPr id="0" name="Object 3"/>
                      <p:cNvPicPr>
                        <a:picLocks noChangeAspect="1" noChangeArrowheads="1"/>
                      </p:cNvPicPr>
                      <p:nvPr/>
                    </p:nvPicPr>
                    <p:blipFill>
                      <a:blip r:embed="rId4"/>
                      <a:srcRect/>
                      <a:stretch>
                        <a:fillRect/>
                      </a:stretch>
                    </p:blipFill>
                    <p:spPr bwMode="auto">
                      <a:xfrm>
                        <a:off x="1371684" y="3429000"/>
                        <a:ext cx="55562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FA0BB78-806E-449E-80D7-5FA53C6FBAA8}" type="slidenum">
              <a:rPr lang="zh-CN" altLang="en-US" smtClean="0"/>
              <a:pPr>
                <a:defRPr/>
              </a:pPr>
              <a:t>117</a:t>
            </a:fld>
            <a:endParaRPr lang="en-US" altLang="zh-CN"/>
          </a:p>
        </p:txBody>
      </p:sp>
      <p:sp>
        <p:nvSpPr>
          <p:cNvPr id="3" name="矩形 2"/>
          <p:cNvSpPr/>
          <p:nvPr/>
        </p:nvSpPr>
        <p:spPr>
          <a:xfrm>
            <a:off x="499780" y="609674"/>
            <a:ext cx="8275022" cy="461665"/>
          </a:xfrm>
          <a:prstGeom prst="rect">
            <a:avLst/>
          </a:prstGeom>
        </p:spPr>
        <p:txBody>
          <a:bodyPr wrap="none">
            <a:spAutoFit/>
          </a:bodyPr>
          <a:lstStyle/>
          <a:p>
            <a:r>
              <a:rPr lang="zh-CN" altLang="en-US" sz="2400" b="1" dirty="0" smtClean="0">
                <a:solidFill>
                  <a:srgbClr val="0000CC"/>
                </a:solidFill>
                <a:latin typeface="黑体" panose="02010609060101010101" pitchFamily="49" charset="-122"/>
                <a:ea typeface="黑体" panose="02010609060101010101" pitchFamily="49" charset="-122"/>
              </a:rPr>
              <a:t>例</a:t>
            </a:r>
            <a:r>
              <a:rPr lang="en-US" altLang="zh-CN" sz="2400" b="1" dirty="0" smtClean="0">
                <a:solidFill>
                  <a:srgbClr val="0000CC"/>
                </a:solidFill>
                <a:latin typeface="Times New Roman" pitchFamily="18" charset="0"/>
              </a:rPr>
              <a:t>:  </a:t>
            </a:r>
            <a:r>
              <a:rPr lang="zh-CN" altLang="en-US" sz="2400" b="1" dirty="0">
                <a:solidFill>
                  <a:srgbClr val="0000FF"/>
                </a:solidFill>
                <a:latin typeface="Times New Roman" pitchFamily="18" charset="0"/>
              </a:rPr>
              <a:t>若</a:t>
            </a:r>
            <a:r>
              <a:rPr lang="zh-CN" altLang="en-US" sz="2400" b="1" dirty="0" smtClean="0">
                <a:solidFill>
                  <a:srgbClr val="0000FF"/>
                </a:solidFill>
                <a:latin typeface="Times New Roman" pitchFamily="18" charset="0"/>
              </a:rPr>
              <a:t>损失次数是泊松</a:t>
            </a:r>
            <a:r>
              <a:rPr lang="zh-CN" altLang="en-US" sz="2400" b="1" dirty="0" smtClean="0">
                <a:solidFill>
                  <a:srgbClr val="0000FF"/>
                </a:solidFill>
              </a:rPr>
              <a:t>（</a:t>
            </a:r>
            <a:r>
              <a:rPr lang="el-GR" altLang="zh-CN" sz="2400" b="1" i="1" dirty="0" smtClean="0">
                <a:solidFill>
                  <a:srgbClr val="0000FF"/>
                </a:solidFill>
                <a:latin typeface="Times New Roman" panose="02020603050405020304" pitchFamily="18" charset="0"/>
                <a:cs typeface="Times New Roman" panose="02020603050405020304" pitchFamily="18" charset="0"/>
              </a:rPr>
              <a:t>λ</a:t>
            </a:r>
            <a:r>
              <a:rPr lang="zh-CN" altLang="en-US" sz="2400" b="1" dirty="0" smtClean="0">
                <a:solidFill>
                  <a:srgbClr val="0000FF"/>
                </a:solidFill>
              </a:rPr>
              <a:t>），则索赔</a:t>
            </a:r>
            <a:r>
              <a:rPr lang="zh-CN" altLang="en-US" sz="2400" b="1" dirty="0">
                <a:solidFill>
                  <a:srgbClr val="0000FF"/>
                </a:solidFill>
              </a:rPr>
              <a:t>次数也是泊松（</a:t>
            </a:r>
            <a:r>
              <a:rPr lang="en-US" altLang="zh-CN" sz="2400" b="1" i="1" dirty="0">
                <a:solidFill>
                  <a:srgbClr val="0000FF"/>
                </a:solidFill>
                <a:latin typeface="Times New Roman" panose="02020603050405020304" pitchFamily="18" charset="0"/>
                <a:cs typeface="Times New Roman" panose="02020603050405020304" pitchFamily="18" charset="0"/>
              </a:rPr>
              <a:t>v</a:t>
            </a:r>
            <a:r>
              <a:rPr lang="el-GR" altLang="zh-CN" sz="2400" b="1" i="1" dirty="0">
                <a:solidFill>
                  <a:srgbClr val="0000FF"/>
                </a:solidFill>
                <a:latin typeface="Times New Roman" panose="02020603050405020304" pitchFamily="18" charset="0"/>
                <a:cs typeface="Times New Roman" panose="02020603050405020304" pitchFamily="18" charset="0"/>
              </a:rPr>
              <a:t>λ</a:t>
            </a:r>
            <a:r>
              <a:rPr lang="zh-CN" altLang="en-US" sz="2400" b="1" dirty="0">
                <a:solidFill>
                  <a:srgbClr val="0000FF"/>
                </a:solidFill>
              </a:rPr>
              <a:t>）</a:t>
            </a:r>
          </a:p>
        </p:txBody>
      </p:sp>
      <p:graphicFrame>
        <p:nvGraphicFramePr>
          <p:cNvPr id="4" name="对象 3"/>
          <p:cNvGraphicFramePr>
            <a:graphicFrameLocks noChangeAspect="1"/>
          </p:cNvGraphicFramePr>
          <p:nvPr>
            <p:extLst>
              <p:ext uri="{D42A27DB-BD31-4B8C-83A1-F6EECF244321}">
                <p14:modId xmlns:p14="http://schemas.microsoft.com/office/powerpoint/2010/main" val="794909299"/>
              </p:ext>
            </p:extLst>
          </p:nvPr>
        </p:nvGraphicFramePr>
        <p:xfrm>
          <a:off x="2667221" y="3276604"/>
          <a:ext cx="4206875" cy="2816225"/>
        </p:xfrm>
        <a:graphic>
          <a:graphicData uri="http://schemas.openxmlformats.org/presentationml/2006/ole">
            <mc:AlternateContent xmlns:mc="http://schemas.openxmlformats.org/markup-compatibility/2006">
              <mc:Choice xmlns:v="urn:schemas-microsoft-com:vml" Requires="v">
                <p:oleObj spid="_x0000_s170351" name="Equation" r:id="rId3" imgW="1993680" imgH="1333440" progId="Equation.DSMT4">
                  <p:embed/>
                </p:oleObj>
              </mc:Choice>
              <mc:Fallback>
                <p:oleObj name="Equation" r:id="rId3" imgW="1993680" imgH="1333440" progId="Equation.DSMT4">
                  <p:embed/>
                  <p:pic>
                    <p:nvPicPr>
                      <p:cNvPr id="0" name="Object 7"/>
                      <p:cNvPicPr>
                        <a:picLocks noChangeAspect="1" noChangeArrowheads="1"/>
                      </p:cNvPicPr>
                      <p:nvPr/>
                    </p:nvPicPr>
                    <p:blipFill>
                      <a:blip r:embed="rId4"/>
                      <a:srcRect/>
                      <a:stretch>
                        <a:fillRect/>
                      </a:stretch>
                    </p:blipFill>
                    <p:spPr bwMode="auto">
                      <a:xfrm>
                        <a:off x="2667221" y="3276604"/>
                        <a:ext cx="4206875" cy="281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497469478"/>
              </p:ext>
            </p:extLst>
          </p:nvPr>
        </p:nvGraphicFramePr>
        <p:xfrm>
          <a:off x="2620963" y="1604963"/>
          <a:ext cx="2921000" cy="534987"/>
        </p:xfrm>
        <a:graphic>
          <a:graphicData uri="http://schemas.openxmlformats.org/presentationml/2006/ole">
            <mc:AlternateContent xmlns:mc="http://schemas.openxmlformats.org/markup-compatibility/2006">
              <mc:Choice xmlns:v="urn:schemas-microsoft-com:vml" Requires="v">
                <p:oleObj spid="_x0000_s170352" name="Equation" r:id="rId5" imgW="1384200" imgH="253800" progId="Equation.DSMT4">
                  <p:embed/>
                </p:oleObj>
              </mc:Choice>
              <mc:Fallback>
                <p:oleObj name="Equation" r:id="rId5" imgW="1384200" imgH="253800" progId="Equation.DSMT4">
                  <p:embed/>
                  <p:pic>
                    <p:nvPicPr>
                      <p:cNvPr id="0" name="对象 3"/>
                      <p:cNvPicPr>
                        <a:picLocks noChangeAspect="1" noChangeArrowheads="1"/>
                      </p:cNvPicPr>
                      <p:nvPr/>
                    </p:nvPicPr>
                    <p:blipFill>
                      <a:blip r:embed="rId6"/>
                      <a:srcRect/>
                      <a:stretch>
                        <a:fillRect/>
                      </a:stretch>
                    </p:blipFill>
                    <p:spPr bwMode="auto">
                      <a:xfrm>
                        <a:off x="2620963" y="1604963"/>
                        <a:ext cx="2921000" cy="534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Box 5"/>
          <p:cNvSpPr txBox="1"/>
          <p:nvPr/>
        </p:nvSpPr>
        <p:spPr>
          <a:xfrm>
            <a:off x="657167" y="2514624"/>
            <a:ext cx="1980030" cy="523220"/>
          </a:xfrm>
          <a:prstGeom prst="rect">
            <a:avLst/>
          </a:prstGeom>
          <a:noFill/>
        </p:spPr>
        <p:txBody>
          <a:bodyPr wrap="none" rtlCol="0">
            <a:spAutoFit/>
          </a:bodyPr>
          <a:lstStyle/>
          <a:p>
            <a:r>
              <a:rPr lang="zh-CN" altLang="en-US" b="1" dirty="0" smtClean="0"/>
              <a:t>索赔次数：</a:t>
            </a:r>
            <a:endParaRPr lang="zh-CN" altLang="en-US" b="1" dirty="0"/>
          </a:p>
        </p:txBody>
      </p:sp>
      <p:sp>
        <p:nvSpPr>
          <p:cNvPr id="7" name="TextBox 6"/>
          <p:cNvSpPr txBox="1"/>
          <p:nvPr/>
        </p:nvSpPr>
        <p:spPr>
          <a:xfrm>
            <a:off x="609704" y="1600248"/>
            <a:ext cx="1980030" cy="523220"/>
          </a:xfrm>
          <a:prstGeom prst="rect">
            <a:avLst/>
          </a:prstGeom>
          <a:noFill/>
        </p:spPr>
        <p:txBody>
          <a:bodyPr wrap="none" rtlCol="0">
            <a:spAutoFit/>
          </a:bodyPr>
          <a:lstStyle/>
          <a:p>
            <a:r>
              <a:rPr lang="zh-CN" altLang="en-US" b="1" dirty="0"/>
              <a:t>损失</a:t>
            </a:r>
            <a:r>
              <a:rPr lang="zh-CN" altLang="en-US" b="1" dirty="0" smtClean="0"/>
              <a:t>次数：</a:t>
            </a:r>
            <a:endParaRPr lang="zh-CN" altLang="en-US" b="1" dirty="0"/>
          </a:p>
        </p:txBody>
      </p:sp>
    </p:spTree>
    <p:extLst>
      <p:ext uri="{BB962C8B-B14F-4D97-AF65-F5344CB8AC3E}">
        <p14:creationId xmlns:p14="http://schemas.microsoft.com/office/powerpoint/2010/main" val="144044370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FA0BB78-806E-449E-80D7-5FA53C6FBAA8}" type="slidenum">
              <a:rPr lang="zh-CN" altLang="en-US" smtClean="0"/>
              <a:pPr>
                <a:defRPr/>
              </a:pPr>
              <a:t>118</a:t>
            </a:fld>
            <a:endParaRPr lang="en-US" altLang="zh-CN"/>
          </a:p>
        </p:txBody>
      </p:sp>
      <p:graphicFrame>
        <p:nvGraphicFramePr>
          <p:cNvPr id="3" name="Object 7"/>
          <p:cNvGraphicFramePr>
            <a:graphicFrameLocks noChangeAspect="1"/>
          </p:cNvGraphicFramePr>
          <p:nvPr>
            <p:extLst>
              <p:ext uri="{D42A27DB-BD31-4B8C-83A1-F6EECF244321}">
                <p14:modId xmlns:p14="http://schemas.microsoft.com/office/powerpoint/2010/main" val="2285937735"/>
              </p:ext>
            </p:extLst>
          </p:nvPr>
        </p:nvGraphicFramePr>
        <p:xfrm>
          <a:off x="2743248" y="3276604"/>
          <a:ext cx="3886200" cy="2332037"/>
        </p:xfrm>
        <a:graphic>
          <a:graphicData uri="http://schemas.openxmlformats.org/presentationml/2006/ole">
            <mc:AlternateContent xmlns:mc="http://schemas.openxmlformats.org/markup-compatibility/2006">
              <mc:Choice xmlns:v="urn:schemas-microsoft-com:vml" Requires="v">
                <p:oleObj spid="_x0000_s169333" name="Equation" r:id="rId3" imgW="1841400" imgH="1104840" progId="Equation.DSMT4">
                  <p:embed/>
                </p:oleObj>
              </mc:Choice>
              <mc:Fallback>
                <p:oleObj name="Equation" r:id="rId3" imgW="1841400" imgH="1104840" progId="Equation.DSMT4">
                  <p:embed/>
                  <p:pic>
                    <p:nvPicPr>
                      <p:cNvPr id="0" name=""/>
                      <p:cNvPicPr>
                        <a:picLocks noChangeAspect="1" noChangeArrowheads="1"/>
                      </p:cNvPicPr>
                      <p:nvPr/>
                    </p:nvPicPr>
                    <p:blipFill>
                      <a:blip r:embed="rId4"/>
                      <a:srcRect/>
                      <a:stretch>
                        <a:fillRect/>
                      </a:stretch>
                    </p:blipFill>
                    <p:spPr bwMode="auto">
                      <a:xfrm>
                        <a:off x="2743248" y="3276604"/>
                        <a:ext cx="3886200" cy="2332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Text Box 8"/>
          <p:cNvSpPr txBox="1">
            <a:spLocks noChangeArrowheads="1"/>
          </p:cNvSpPr>
          <p:nvPr/>
        </p:nvSpPr>
        <p:spPr bwMode="auto">
          <a:xfrm>
            <a:off x="441695" y="457278"/>
            <a:ext cx="678102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lnSpc>
                <a:spcPct val="200000"/>
              </a:lnSpc>
            </a:pPr>
            <a:r>
              <a:rPr lang="zh-CN" altLang="en-US" sz="2400" b="1" dirty="0">
                <a:latin typeface="黑体" panose="02010609060101010101" pitchFamily="49" charset="-122"/>
                <a:ea typeface="黑体" panose="02010609060101010101" pitchFamily="49" charset="-122"/>
              </a:rPr>
              <a:t>免赔额的影响</a:t>
            </a:r>
            <a:r>
              <a:rPr lang="zh-CN" altLang="en-US" sz="2400" dirty="0" smtClean="0">
                <a:latin typeface="Times New Roman" pitchFamily="18" charset="0"/>
              </a:rPr>
              <a:t>：</a:t>
            </a:r>
            <a:r>
              <a:rPr lang="zh-CN" altLang="en-US" sz="2400" b="1" dirty="0" smtClean="0">
                <a:latin typeface="Times New Roman" pitchFamily="18" charset="0"/>
              </a:rPr>
              <a:t>若损失</a:t>
            </a:r>
            <a:r>
              <a:rPr lang="zh-CN" altLang="en-US" sz="2400" b="1" dirty="0">
                <a:latin typeface="Times New Roman" pitchFamily="18" charset="0"/>
              </a:rPr>
              <a:t>次数 </a:t>
            </a:r>
            <a:r>
              <a:rPr lang="en-US" altLang="zh-CN" sz="2400" b="1" i="1" dirty="0">
                <a:solidFill>
                  <a:srgbClr val="FF0000"/>
                </a:solidFill>
                <a:latin typeface="Times New Roman" pitchFamily="18" charset="0"/>
              </a:rPr>
              <a:t>N</a:t>
            </a:r>
            <a:r>
              <a:rPr lang="en-US" altLang="zh-CN" sz="2400" b="1" i="1" baseline="30000" dirty="0">
                <a:solidFill>
                  <a:srgbClr val="FF0000"/>
                </a:solidFill>
                <a:latin typeface="Times New Roman" pitchFamily="18" charset="0"/>
              </a:rPr>
              <a:t>L </a:t>
            </a:r>
            <a:r>
              <a:rPr lang="zh-CN" altLang="en-US" sz="2400" b="1" dirty="0">
                <a:latin typeface="Times New Roman" pitchFamily="18" charset="0"/>
              </a:rPr>
              <a:t>是（</a:t>
            </a:r>
            <a:r>
              <a:rPr lang="en-US" altLang="zh-CN" sz="2400" b="1" i="1" dirty="0">
                <a:latin typeface="Times New Roman" pitchFamily="18" charset="0"/>
              </a:rPr>
              <a:t>a</a:t>
            </a:r>
            <a:r>
              <a:rPr lang="en-US" altLang="zh-CN" sz="2400" b="1" dirty="0">
                <a:latin typeface="Times New Roman" pitchFamily="18" charset="0"/>
              </a:rPr>
              <a:t>, </a:t>
            </a:r>
            <a:r>
              <a:rPr lang="en-US" altLang="zh-CN" sz="2400" b="1" dirty="0" smtClean="0">
                <a:latin typeface="Times New Roman" pitchFamily="18" charset="0"/>
              </a:rPr>
              <a:t> </a:t>
            </a:r>
            <a:r>
              <a:rPr lang="en-US" altLang="zh-CN" sz="2400" b="1" i="1" dirty="0" smtClean="0">
                <a:latin typeface="Times New Roman" pitchFamily="18" charset="0"/>
              </a:rPr>
              <a:t>b</a:t>
            </a:r>
            <a:r>
              <a:rPr lang="en-US" altLang="zh-CN" sz="2400" b="1" dirty="0">
                <a:latin typeface="Times New Roman" pitchFamily="18" charset="0"/>
              </a:rPr>
              <a:t>, </a:t>
            </a:r>
            <a:r>
              <a:rPr lang="en-US" altLang="zh-CN" sz="2400" b="1" dirty="0" smtClean="0">
                <a:latin typeface="Times New Roman" pitchFamily="18" charset="0"/>
              </a:rPr>
              <a:t> 0</a:t>
            </a:r>
            <a:r>
              <a:rPr lang="zh-CN" altLang="en-US" sz="2400" b="1" dirty="0" smtClean="0">
                <a:latin typeface="Times New Roman" pitchFamily="18" charset="0"/>
              </a:rPr>
              <a:t>），</a:t>
            </a:r>
            <a:endParaRPr lang="en-US" altLang="zh-CN" sz="2400" b="1" dirty="0" smtClean="0">
              <a:latin typeface="Times New Roman" pitchFamily="18" charset="0"/>
            </a:endParaRPr>
          </a:p>
          <a:p>
            <a:pPr algn="l" eaLnBrk="1" fontAlgn="base" hangingPunct="1">
              <a:lnSpc>
                <a:spcPct val="200000"/>
              </a:lnSpc>
            </a:pPr>
            <a:r>
              <a:rPr lang="en-US" altLang="zh-CN" sz="2400" b="1" dirty="0">
                <a:latin typeface="Times New Roman" pitchFamily="18" charset="0"/>
              </a:rPr>
              <a:t> </a:t>
            </a:r>
            <a:r>
              <a:rPr lang="en-US" altLang="zh-CN" sz="2400" b="1" dirty="0" smtClean="0">
                <a:latin typeface="Times New Roman" pitchFamily="18" charset="0"/>
              </a:rPr>
              <a:t>                            </a:t>
            </a:r>
            <a:r>
              <a:rPr lang="zh-CN" altLang="en-US" sz="2400" b="1" dirty="0" smtClean="0">
                <a:latin typeface="Times New Roman" pitchFamily="18" charset="0"/>
              </a:rPr>
              <a:t>则</a:t>
            </a:r>
            <a:r>
              <a:rPr lang="zh-CN" altLang="en-US" sz="2400" b="1" dirty="0">
                <a:latin typeface="Times New Roman" pitchFamily="18" charset="0"/>
              </a:rPr>
              <a:t>索赔次数</a:t>
            </a:r>
            <a:r>
              <a:rPr lang="en-US" altLang="zh-CN" sz="2400" b="1" i="1" dirty="0" smtClean="0">
                <a:solidFill>
                  <a:srgbClr val="FF0000"/>
                </a:solidFill>
                <a:latin typeface="Times New Roman" pitchFamily="18" charset="0"/>
              </a:rPr>
              <a:t>N</a:t>
            </a:r>
            <a:r>
              <a:rPr lang="en-US" altLang="zh-CN" sz="2400" b="1" i="1" baseline="30000" dirty="0" smtClean="0">
                <a:solidFill>
                  <a:srgbClr val="FF0000"/>
                </a:solidFill>
                <a:latin typeface="Times New Roman" pitchFamily="18" charset="0"/>
              </a:rPr>
              <a:t>P</a:t>
            </a:r>
            <a:r>
              <a:rPr lang="zh-CN" altLang="en-US" sz="2400" b="1" dirty="0" smtClean="0">
                <a:latin typeface="Times New Roman" pitchFamily="18" charset="0"/>
              </a:rPr>
              <a:t>与也是</a:t>
            </a:r>
            <a:r>
              <a:rPr lang="zh-CN" altLang="en-US" sz="2400" b="1" dirty="0">
                <a:latin typeface="Times New Roman" pitchFamily="18" charset="0"/>
              </a:rPr>
              <a:t>（</a:t>
            </a:r>
            <a:r>
              <a:rPr lang="en-US" altLang="zh-CN" sz="2400" b="1" i="1" dirty="0">
                <a:latin typeface="Times New Roman" pitchFamily="18" charset="0"/>
              </a:rPr>
              <a:t>a</a:t>
            </a:r>
            <a:r>
              <a:rPr lang="en-US" altLang="zh-CN" sz="2400" b="1" dirty="0">
                <a:latin typeface="Times New Roman" pitchFamily="18" charset="0"/>
              </a:rPr>
              <a:t>, </a:t>
            </a:r>
            <a:r>
              <a:rPr lang="en-US" altLang="zh-CN" sz="2400" b="1" dirty="0" smtClean="0">
                <a:latin typeface="Times New Roman" pitchFamily="18" charset="0"/>
              </a:rPr>
              <a:t> </a:t>
            </a:r>
            <a:r>
              <a:rPr lang="en-US" altLang="zh-CN" sz="2400" b="1" i="1" dirty="0" smtClean="0">
                <a:latin typeface="Times New Roman" pitchFamily="18" charset="0"/>
              </a:rPr>
              <a:t>b</a:t>
            </a:r>
            <a:r>
              <a:rPr lang="en-US" altLang="zh-CN" sz="2400" b="1" dirty="0">
                <a:latin typeface="Times New Roman" pitchFamily="18" charset="0"/>
              </a:rPr>
              <a:t>, </a:t>
            </a:r>
            <a:r>
              <a:rPr lang="en-US" altLang="zh-CN" sz="2400" b="1" dirty="0" smtClean="0">
                <a:latin typeface="Times New Roman" pitchFamily="18" charset="0"/>
              </a:rPr>
              <a:t> 0</a:t>
            </a:r>
            <a:r>
              <a:rPr lang="zh-CN" altLang="en-US" sz="2400" b="1" dirty="0" smtClean="0">
                <a:latin typeface="Times New Roman" pitchFamily="18" charset="0"/>
              </a:rPr>
              <a:t>）</a:t>
            </a:r>
            <a:endParaRPr lang="zh-CN" altLang="en-US" sz="2400" dirty="0">
              <a:latin typeface="Times New Roman"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354186636"/>
              </p:ext>
            </p:extLst>
          </p:nvPr>
        </p:nvGraphicFramePr>
        <p:xfrm>
          <a:off x="2798763" y="2292350"/>
          <a:ext cx="2628900" cy="531813"/>
        </p:xfrm>
        <a:graphic>
          <a:graphicData uri="http://schemas.openxmlformats.org/presentationml/2006/ole">
            <mc:AlternateContent xmlns:mc="http://schemas.openxmlformats.org/markup-compatibility/2006">
              <mc:Choice xmlns:v="urn:schemas-microsoft-com:vml" Requires="v">
                <p:oleObj spid="_x0000_s169334" name="Equation" r:id="rId5" imgW="1257120" imgH="253800" progId="Equation.DSMT4">
                  <p:embed/>
                </p:oleObj>
              </mc:Choice>
              <mc:Fallback>
                <p:oleObj name="Equation" r:id="rId5" imgW="1257120" imgH="253800" progId="Equation.DSMT4">
                  <p:embed/>
                  <p:pic>
                    <p:nvPicPr>
                      <p:cNvPr id="0" name="Object 3"/>
                      <p:cNvPicPr>
                        <a:picLocks noChangeAspect="1" noChangeArrowheads="1"/>
                      </p:cNvPicPr>
                      <p:nvPr/>
                    </p:nvPicPr>
                    <p:blipFill>
                      <a:blip r:embed="rId6"/>
                      <a:srcRect/>
                      <a:stretch>
                        <a:fillRect/>
                      </a:stretch>
                    </p:blipFill>
                    <p:spPr bwMode="auto">
                      <a:xfrm>
                        <a:off x="2798763" y="2292350"/>
                        <a:ext cx="2628900"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Box 5"/>
          <p:cNvSpPr txBox="1"/>
          <p:nvPr/>
        </p:nvSpPr>
        <p:spPr>
          <a:xfrm>
            <a:off x="426967" y="2286056"/>
            <a:ext cx="1980030" cy="523220"/>
          </a:xfrm>
          <a:prstGeom prst="rect">
            <a:avLst/>
          </a:prstGeom>
          <a:noFill/>
        </p:spPr>
        <p:txBody>
          <a:bodyPr wrap="none" rtlCol="0">
            <a:spAutoFit/>
          </a:bodyPr>
          <a:lstStyle/>
          <a:p>
            <a:r>
              <a:rPr lang="zh-CN" altLang="en-US" b="1" dirty="0"/>
              <a:t>损失</a:t>
            </a:r>
            <a:r>
              <a:rPr lang="zh-CN" altLang="en-US" b="1" dirty="0" smtClean="0"/>
              <a:t>次数：</a:t>
            </a:r>
            <a:endParaRPr lang="zh-CN" altLang="en-US" b="1" dirty="0"/>
          </a:p>
        </p:txBody>
      </p:sp>
      <p:sp>
        <p:nvSpPr>
          <p:cNvPr id="7" name="TextBox 6"/>
          <p:cNvSpPr txBox="1"/>
          <p:nvPr/>
        </p:nvSpPr>
        <p:spPr>
          <a:xfrm>
            <a:off x="430168" y="3210572"/>
            <a:ext cx="1980030" cy="523220"/>
          </a:xfrm>
          <a:prstGeom prst="rect">
            <a:avLst/>
          </a:prstGeom>
          <a:noFill/>
        </p:spPr>
        <p:txBody>
          <a:bodyPr wrap="none" rtlCol="0">
            <a:spAutoFit/>
          </a:bodyPr>
          <a:lstStyle/>
          <a:p>
            <a:r>
              <a:rPr lang="zh-CN" altLang="en-US" b="1" dirty="0"/>
              <a:t>索赔</a:t>
            </a:r>
            <a:r>
              <a:rPr lang="zh-CN" altLang="en-US" b="1" dirty="0" smtClean="0"/>
              <a:t>次数：</a:t>
            </a:r>
            <a:endParaRPr lang="zh-CN" altLang="en-US" b="1" dirty="0"/>
          </a:p>
        </p:txBody>
      </p:sp>
      <p:sp>
        <p:nvSpPr>
          <p:cNvPr id="8" name="TextBox 7"/>
          <p:cNvSpPr txBox="1"/>
          <p:nvPr/>
        </p:nvSpPr>
        <p:spPr>
          <a:xfrm>
            <a:off x="2094501" y="6019732"/>
            <a:ext cx="2191627" cy="461665"/>
          </a:xfrm>
          <a:prstGeom prst="rect">
            <a:avLst/>
          </a:prstGeom>
          <a:noFill/>
        </p:spPr>
        <p:txBody>
          <a:bodyPr wrap="none" rtlCol="0">
            <a:spAutoFit/>
          </a:bodyPr>
          <a:lstStyle/>
          <a:p>
            <a:r>
              <a:rPr lang="zh-CN" altLang="en-US" sz="2400" dirty="0" smtClean="0">
                <a:solidFill>
                  <a:srgbClr val="FF3300"/>
                </a:solidFill>
                <a:sym typeface="Symbol"/>
              </a:rPr>
              <a:t></a:t>
            </a:r>
            <a:r>
              <a:rPr lang="zh-CN" altLang="en-US" sz="2400" dirty="0" smtClean="0">
                <a:sym typeface="Symbol"/>
              </a:rPr>
              <a:t>的取值？下页</a:t>
            </a:r>
            <a:endParaRPr lang="zh-CN" altLang="en-US" sz="2400" dirty="0"/>
          </a:p>
        </p:txBody>
      </p:sp>
    </p:spTree>
    <p:extLst>
      <p:ext uri="{BB962C8B-B14F-4D97-AF65-F5344CB8AC3E}">
        <p14:creationId xmlns:p14="http://schemas.microsoft.com/office/powerpoint/2010/main" val="188379151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FA0BB78-806E-449E-80D7-5FA53C6FBAA8}" type="slidenum">
              <a:rPr lang="zh-CN" altLang="en-US" smtClean="0"/>
              <a:pPr>
                <a:defRPr/>
              </a:pPr>
              <a:t>119</a:t>
            </a:fld>
            <a:endParaRPr lang="en-US" altLang="zh-CN"/>
          </a:p>
        </p:txBody>
      </p:sp>
      <p:graphicFrame>
        <p:nvGraphicFramePr>
          <p:cNvPr id="3" name="对象 2"/>
          <p:cNvGraphicFramePr>
            <a:graphicFrameLocks noChangeAspect="1"/>
          </p:cNvGraphicFramePr>
          <p:nvPr>
            <p:extLst>
              <p:ext uri="{D42A27DB-BD31-4B8C-83A1-F6EECF244321}">
                <p14:modId xmlns:p14="http://schemas.microsoft.com/office/powerpoint/2010/main" val="1386533529"/>
              </p:ext>
            </p:extLst>
          </p:nvPr>
        </p:nvGraphicFramePr>
        <p:xfrm>
          <a:off x="1752600" y="2735263"/>
          <a:ext cx="4540250" cy="2360612"/>
        </p:xfrm>
        <a:graphic>
          <a:graphicData uri="http://schemas.openxmlformats.org/presentationml/2006/ole">
            <mc:AlternateContent xmlns:mc="http://schemas.openxmlformats.org/markup-compatibility/2006">
              <mc:Choice xmlns:v="urn:schemas-microsoft-com:vml" Requires="v">
                <p:oleObj spid="_x0000_s198708" name="Equation" r:id="rId3" imgW="2145960" imgH="1117440" progId="Equation.DSMT4">
                  <p:embed/>
                </p:oleObj>
              </mc:Choice>
              <mc:Fallback>
                <p:oleObj name="Equation" r:id="rId3" imgW="2145960" imgH="1117440" progId="Equation.DSMT4">
                  <p:embed/>
                  <p:pic>
                    <p:nvPicPr>
                      <p:cNvPr id="0" name="Object 6"/>
                      <p:cNvPicPr>
                        <a:picLocks noChangeAspect="1" noChangeArrowheads="1"/>
                      </p:cNvPicPr>
                      <p:nvPr/>
                    </p:nvPicPr>
                    <p:blipFill>
                      <a:blip r:embed="rId4"/>
                      <a:srcRect/>
                      <a:stretch>
                        <a:fillRect/>
                      </a:stretch>
                    </p:blipFill>
                    <p:spPr bwMode="auto">
                      <a:xfrm>
                        <a:off x="1752600" y="2735263"/>
                        <a:ext cx="4540250" cy="2360612"/>
                      </a:xfrm>
                      <a:prstGeom prst="rect">
                        <a:avLst/>
                      </a:prstGeom>
                      <a:solidFill>
                        <a:schemeClr val="bg1"/>
                      </a:solidFill>
                      <a:ln w="9525">
                        <a:solidFill>
                          <a:schemeClr val="bg1"/>
                        </a:solidFill>
                        <a:miter lim="800000"/>
                        <a:headEnd/>
                        <a:tailEnd/>
                      </a:ln>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565818009"/>
              </p:ext>
            </p:extLst>
          </p:nvPr>
        </p:nvGraphicFramePr>
        <p:xfrm>
          <a:off x="2590852" y="1295456"/>
          <a:ext cx="2628900" cy="531813"/>
        </p:xfrm>
        <a:graphic>
          <a:graphicData uri="http://schemas.openxmlformats.org/presentationml/2006/ole">
            <mc:AlternateContent xmlns:mc="http://schemas.openxmlformats.org/markup-compatibility/2006">
              <mc:Choice xmlns:v="urn:schemas-microsoft-com:vml" Requires="v">
                <p:oleObj spid="_x0000_s198709" name="Equation" r:id="rId5" imgW="1257120" imgH="253800" progId="Equation.DSMT4">
                  <p:embed/>
                </p:oleObj>
              </mc:Choice>
              <mc:Fallback>
                <p:oleObj name="Equation" r:id="rId5" imgW="1257120" imgH="253800" progId="Equation.DSMT4">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52" y="1295456"/>
                        <a:ext cx="2628900"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877648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6"/>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33B110F9-E56D-47C5-9D2C-CC3C908015D2}" type="slidenum">
              <a:rPr lang="zh-CN" altLang="en-US" sz="1400">
                <a:solidFill>
                  <a:srgbClr val="000000"/>
                </a:solidFill>
              </a:rPr>
              <a:pPr eaLnBrk="1" hangingPunct="1"/>
              <a:t>12</a:t>
            </a:fld>
            <a:endParaRPr lang="en-US" altLang="zh-CN" sz="1400">
              <a:solidFill>
                <a:srgbClr val="000000"/>
              </a:solidFill>
            </a:endParaRPr>
          </a:p>
        </p:txBody>
      </p:sp>
      <p:sp>
        <p:nvSpPr>
          <p:cNvPr id="16387" name="Rectangle 2"/>
          <p:cNvSpPr>
            <a:spLocks noGrp="1" noChangeArrowheads="1"/>
          </p:cNvSpPr>
          <p:nvPr>
            <p:ph type="title"/>
          </p:nvPr>
        </p:nvSpPr>
        <p:spPr/>
        <p:txBody>
          <a:bodyPr/>
          <a:lstStyle/>
          <a:p>
            <a:pPr algn="l" eaLnBrk="1" hangingPunct="1"/>
            <a:r>
              <a:rPr lang="zh-CN" altLang="en-US" dirty="0" smtClean="0"/>
              <a:t>泊松分布的可分解性：证明</a:t>
            </a:r>
            <a:endParaRPr lang="zh-CN" altLang="en-US" dirty="0" smtClean="0">
              <a:solidFill>
                <a:srgbClr val="FF3300"/>
              </a:solidFill>
            </a:endParaRPr>
          </a:p>
        </p:txBody>
      </p:sp>
      <p:sp>
        <p:nvSpPr>
          <p:cNvPr id="16388" name="Rectangle 3"/>
          <p:cNvSpPr>
            <a:spLocks noGrp="1" noChangeArrowheads="1"/>
          </p:cNvSpPr>
          <p:nvPr>
            <p:ph type="body" sz="half" idx="1"/>
          </p:nvPr>
        </p:nvSpPr>
        <p:spPr>
          <a:xfrm>
            <a:off x="457200" y="1600200"/>
            <a:ext cx="7924800" cy="4525963"/>
          </a:xfrm>
        </p:spPr>
        <p:txBody>
          <a:bodyPr/>
          <a:lstStyle/>
          <a:p>
            <a:pPr eaLnBrk="1" hangingPunct="1"/>
            <a:r>
              <a:rPr lang="zh-CN" altLang="en-US" dirty="0" smtClean="0"/>
              <a:t>首先证明 </a:t>
            </a:r>
            <a:r>
              <a:rPr lang="en-US" altLang="zh-CN" i="1" dirty="0" err="1" smtClean="0">
                <a:latin typeface="Times New Roman" pitchFamily="18" charset="0"/>
              </a:rPr>
              <a:t>N</a:t>
            </a:r>
            <a:r>
              <a:rPr lang="en-US" altLang="zh-CN" baseline="-25000" dirty="0" err="1" smtClean="0">
                <a:latin typeface="Times New Roman" pitchFamily="18" charset="0"/>
              </a:rPr>
              <a:t>1</a:t>
            </a:r>
            <a:r>
              <a:rPr lang="zh-CN" altLang="en-US" dirty="0" smtClean="0">
                <a:latin typeface="Times New Roman" pitchFamily="18" charset="0"/>
              </a:rPr>
              <a:t>和 </a:t>
            </a:r>
            <a:r>
              <a:rPr lang="en-US" altLang="zh-CN" i="1" dirty="0" err="1" smtClean="0">
                <a:latin typeface="Times New Roman" pitchFamily="18" charset="0"/>
              </a:rPr>
              <a:t>N</a:t>
            </a:r>
            <a:r>
              <a:rPr lang="en-US" altLang="zh-CN" baseline="-25000" dirty="0" err="1" smtClean="0">
                <a:latin typeface="Times New Roman" pitchFamily="18" charset="0"/>
              </a:rPr>
              <a:t>2</a:t>
            </a:r>
            <a:r>
              <a:rPr lang="en-US" altLang="zh-CN" dirty="0" smtClean="0">
                <a:latin typeface="Times New Roman" pitchFamily="18" charset="0"/>
              </a:rPr>
              <a:t> </a:t>
            </a:r>
            <a:r>
              <a:rPr lang="zh-CN" altLang="en-US" dirty="0" smtClean="0">
                <a:latin typeface="Times New Roman" pitchFamily="18" charset="0"/>
              </a:rPr>
              <a:t>服从</a:t>
            </a:r>
            <a:r>
              <a:rPr lang="zh-CN" altLang="en-US" dirty="0" smtClean="0"/>
              <a:t>参数为 </a:t>
            </a:r>
            <a:r>
              <a:rPr lang="en-US" altLang="zh-CN" dirty="0" err="1" smtClean="0">
                <a:latin typeface="Symbol" pitchFamily="18" charset="2"/>
              </a:rPr>
              <a:t>l</a:t>
            </a:r>
            <a:r>
              <a:rPr lang="en-US" altLang="zh-CN" i="1" dirty="0" err="1" smtClean="0">
                <a:latin typeface="Times New Roman" pitchFamily="18" charset="0"/>
              </a:rPr>
              <a:t>p</a:t>
            </a:r>
            <a:r>
              <a:rPr lang="en-US" altLang="zh-CN" baseline="-25000" dirty="0" err="1" smtClean="0">
                <a:latin typeface="Symbol" pitchFamily="18" charset="2"/>
              </a:rPr>
              <a:t>1</a:t>
            </a:r>
            <a:r>
              <a:rPr lang="zh-CN" altLang="en-US" dirty="0" smtClean="0"/>
              <a:t>和 </a:t>
            </a:r>
            <a:r>
              <a:rPr lang="en-US" altLang="zh-CN" dirty="0" err="1" smtClean="0">
                <a:latin typeface="Symbol" pitchFamily="18" charset="2"/>
              </a:rPr>
              <a:t>l</a:t>
            </a:r>
            <a:r>
              <a:rPr lang="en-US" altLang="zh-CN" i="1" dirty="0" err="1" smtClean="0">
                <a:latin typeface="Times New Roman" pitchFamily="18" charset="0"/>
              </a:rPr>
              <a:t>p</a:t>
            </a:r>
            <a:r>
              <a:rPr lang="en-US" altLang="zh-CN" baseline="-25000" dirty="0" err="1" smtClean="0">
                <a:latin typeface="Symbol" pitchFamily="18" charset="2"/>
              </a:rPr>
              <a:t>2</a:t>
            </a:r>
            <a:r>
              <a:rPr lang="zh-CN" altLang="en-US" dirty="0" smtClean="0"/>
              <a:t>泊松分布：</a:t>
            </a:r>
          </a:p>
          <a:p>
            <a:pPr eaLnBrk="1" hangingPunct="1"/>
            <a:endParaRPr lang="zh-CN" altLang="en-US" dirty="0" smtClean="0"/>
          </a:p>
          <a:p>
            <a:pPr eaLnBrk="1" hangingPunct="1"/>
            <a:endParaRPr lang="zh-CN" altLang="en-US" dirty="0" smtClean="0"/>
          </a:p>
          <a:p>
            <a:pPr eaLnBrk="1" hangingPunct="1"/>
            <a:r>
              <a:rPr lang="zh-CN" altLang="en-US" dirty="0" smtClean="0">
                <a:latin typeface="Times New Roman" pitchFamily="18" charset="0"/>
              </a:rPr>
              <a:t>其次证明 </a:t>
            </a:r>
            <a:r>
              <a:rPr lang="en-US" altLang="zh-CN" i="1" dirty="0" err="1" smtClean="0">
                <a:latin typeface="Times New Roman" pitchFamily="18" charset="0"/>
              </a:rPr>
              <a:t>N</a:t>
            </a:r>
            <a:r>
              <a:rPr lang="en-US" altLang="zh-CN" baseline="-25000" dirty="0" err="1" smtClean="0">
                <a:latin typeface="Times New Roman" pitchFamily="18" charset="0"/>
              </a:rPr>
              <a:t>1</a:t>
            </a:r>
            <a:r>
              <a:rPr lang="zh-CN" altLang="en-US" dirty="0" smtClean="0">
                <a:latin typeface="Times New Roman" pitchFamily="18" charset="0"/>
              </a:rPr>
              <a:t>和 </a:t>
            </a:r>
            <a:r>
              <a:rPr lang="en-US" altLang="zh-CN" i="1" dirty="0" err="1" smtClean="0">
                <a:latin typeface="Times New Roman" pitchFamily="18" charset="0"/>
              </a:rPr>
              <a:t>N</a:t>
            </a:r>
            <a:r>
              <a:rPr lang="en-US" altLang="zh-CN" baseline="-25000" dirty="0" err="1" smtClean="0">
                <a:latin typeface="Times New Roman" pitchFamily="18" charset="0"/>
              </a:rPr>
              <a:t>2</a:t>
            </a:r>
            <a:r>
              <a:rPr lang="zh-CN" altLang="en-US" dirty="0" smtClean="0">
                <a:latin typeface="Times New Roman" pitchFamily="18" charset="0"/>
              </a:rPr>
              <a:t>相互独立：</a:t>
            </a:r>
            <a:endParaRPr lang="zh-CN" altLang="en-US" dirty="0" smtClean="0"/>
          </a:p>
        </p:txBody>
      </p:sp>
      <p:graphicFrame>
        <p:nvGraphicFramePr>
          <p:cNvPr id="2" name="Object 4"/>
          <p:cNvGraphicFramePr>
            <a:graphicFrameLocks noGrp="1" noChangeAspect="1"/>
          </p:cNvGraphicFramePr>
          <p:nvPr>
            <p:ph sz="half" idx="2"/>
          </p:nvPr>
        </p:nvGraphicFramePr>
        <p:xfrm>
          <a:off x="1905000" y="4343400"/>
          <a:ext cx="4724400" cy="893763"/>
        </p:xfrm>
        <a:graphic>
          <a:graphicData uri="http://schemas.openxmlformats.org/presentationml/2006/ole">
            <mc:AlternateContent xmlns:mc="http://schemas.openxmlformats.org/markup-compatibility/2006">
              <mc:Choice xmlns:v="urn:schemas-microsoft-com:vml" Requires="v">
                <p:oleObj spid="_x0000_s149181" r:id="rId3" imgW="2286000" imgH="431800" progId="Equation.DSMT4">
                  <p:embed/>
                </p:oleObj>
              </mc:Choice>
              <mc:Fallback>
                <p:oleObj r:id="rId3" imgW="2286000" imgH="431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4343400"/>
                        <a:ext cx="4724400" cy="89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9" name="Object 5"/>
          <p:cNvGraphicFramePr>
            <a:graphicFrameLocks noChangeAspect="1"/>
          </p:cNvGraphicFramePr>
          <p:nvPr/>
        </p:nvGraphicFramePr>
        <p:xfrm>
          <a:off x="2057400" y="2667000"/>
          <a:ext cx="1544638" cy="487363"/>
        </p:xfrm>
        <a:graphic>
          <a:graphicData uri="http://schemas.openxmlformats.org/presentationml/2006/ole">
            <mc:AlternateContent xmlns:mc="http://schemas.openxmlformats.org/markup-compatibility/2006">
              <mc:Choice xmlns:v="urn:schemas-microsoft-com:vml" Requires="v">
                <p:oleObj spid="_x0000_s149182" r:id="rId5" imgW="724214" imgH="228699" progId="Equation.DSMT4">
                  <p:embed/>
                </p:oleObj>
              </mc:Choice>
              <mc:Fallback>
                <p:oleObj r:id="rId5" imgW="724214" imgH="22869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2667000"/>
                        <a:ext cx="1544638"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0" name="Object 6"/>
          <p:cNvGraphicFramePr>
            <a:graphicFrameLocks noChangeAspect="1"/>
          </p:cNvGraphicFramePr>
          <p:nvPr/>
        </p:nvGraphicFramePr>
        <p:xfrm>
          <a:off x="3733800" y="2362200"/>
          <a:ext cx="2133600" cy="1066800"/>
        </p:xfrm>
        <a:graphic>
          <a:graphicData uri="http://schemas.openxmlformats.org/presentationml/2006/ole">
            <mc:AlternateContent xmlns:mc="http://schemas.openxmlformats.org/markup-compatibility/2006">
              <mc:Choice xmlns:v="urn:schemas-microsoft-com:vml" Requires="v">
                <p:oleObj spid="_x0000_s149183" r:id="rId7" imgW="914797" imgH="457399" progId="Equation.DSMT4">
                  <p:embed/>
                </p:oleObj>
              </mc:Choice>
              <mc:Fallback>
                <p:oleObj r:id="rId7" imgW="914797" imgH="457399"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3800" y="2362200"/>
                        <a:ext cx="21336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156405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 calcmode="lin" valueType="num">
                                      <p:cBhvr additive="base">
                                        <p:cTn id="7" dur="500" fill="hold"/>
                                        <p:tgtEl>
                                          <p:spTgt spid="1638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389"/>
                                        </p:tgtEl>
                                        <p:attrNameLst>
                                          <p:attrName>style.visibility</p:attrName>
                                        </p:attrNameLst>
                                      </p:cBhvr>
                                      <p:to>
                                        <p:strVal val="visible"/>
                                      </p:to>
                                    </p:set>
                                    <p:anim calcmode="lin" valueType="num">
                                      <p:cBhvr additive="base">
                                        <p:cTn id="13" dur="500" fill="hold"/>
                                        <p:tgtEl>
                                          <p:spTgt spid="16389"/>
                                        </p:tgtEl>
                                        <p:attrNameLst>
                                          <p:attrName>ppt_x</p:attrName>
                                        </p:attrNameLst>
                                      </p:cBhvr>
                                      <p:tavLst>
                                        <p:tav tm="0">
                                          <p:val>
                                            <p:strVal val="#ppt_x"/>
                                          </p:val>
                                        </p:tav>
                                        <p:tav tm="100000">
                                          <p:val>
                                            <p:strVal val="#ppt_x"/>
                                          </p:val>
                                        </p:tav>
                                      </p:tavLst>
                                    </p:anim>
                                    <p:anim calcmode="lin" valueType="num">
                                      <p:cBhvr additive="base">
                                        <p:cTn id="14" dur="500" fill="hold"/>
                                        <p:tgtEl>
                                          <p:spTgt spid="1638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390"/>
                                        </p:tgtEl>
                                        <p:attrNameLst>
                                          <p:attrName>style.visibility</p:attrName>
                                        </p:attrNameLst>
                                      </p:cBhvr>
                                      <p:to>
                                        <p:strVal val="visible"/>
                                      </p:to>
                                    </p:set>
                                    <p:anim calcmode="lin" valueType="num">
                                      <p:cBhvr additive="base">
                                        <p:cTn id="19" dur="500" fill="hold"/>
                                        <p:tgtEl>
                                          <p:spTgt spid="16390"/>
                                        </p:tgtEl>
                                        <p:attrNameLst>
                                          <p:attrName>ppt_x</p:attrName>
                                        </p:attrNameLst>
                                      </p:cBhvr>
                                      <p:tavLst>
                                        <p:tav tm="0">
                                          <p:val>
                                            <p:strVal val="#ppt_x"/>
                                          </p:val>
                                        </p:tav>
                                        <p:tav tm="100000">
                                          <p:val>
                                            <p:strVal val="#ppt_x"/>
                                          </p:val>
                                        </p:tav>
                                      </p:tavLst>
                                    </p:anim>
                                    <p:anim calcmode="lin" valueType="num">
                                      <p:cBhvr additive="base">
                                        <p:cTn id="20" dur="500" fill="hold"/>
                                        <p:tgtEl>
                                          <p:spTgt spid="1639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388">
                                            <p:txEl>
                                              <p:pRg st="3" end="3"/>
                                            </p:txEl>
                                          </p:spTgt>
                                        </p:tgtEl>
                                        <p:attrNameLst>
                                          <p:attrName>style.visibility</p:attrName>
                                        </p:attrNameLst>
                                      </p:cBhvr>
                                      <p:to>
                                        <p:strVal val="visible"/>
                                      </p:to>
                                    </p:set>
                                    <p:anim calcmode="lin" valueType="num">
                                      <p:cBhvr additive="base">
                                        <p:cTn id="25" dur="500" fill="hold"/>
                                        <p:tgtEl>
                                          <p:spTgt spid="1638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linds(horizontal)">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uiExpand="1"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D16F6C9C-10F7-4A95-8323-F16F1925FA28}" type="slidenum">
              <a:rPr lang="zh-CN" altLang="en-US" sz="1400"/>
              <a:pPr eaLnBrk="1" hangingPunct="1"/>
              <a:t>120</a:t>
            </a:fld>
            <a:endParaRPr lang="en-US" altLang="zh-CN" sz="1400"/>
          </a:p>
        </p:txBody>
      </p:sp>
      <p:sp>
        <p:nvSpPr>
          <p:cNvPr id="119811" name="Rectangle 2"/>
          <p:cNvSpPr>
            <a:spLocks noGrp="1" noChangeArrowheads="1"/>
          </p:cNvSpPr>
          <p:nvPr>
            <p:ph type="body" idx="1"/>
          </p:nvPr>
        </p:nvSpPr>
        <p:spPr>
          <a:xfrm>
            <a:off x="457200" y="914401"/>
            <a:ext cx="8229600" cy="2971788"/>
          </a:xfrm>
        </p:spPr>
        <p:txBody>
          <a:bodyPr/>
          <a:lstStyle/>
          <a:p>
            <a:pPr marL="0" indent="0" eaLnBrk="1" hangingPunct="1">
              <a:buNone/>
            </a:pPr>
            <a:r>
              <a:rPr lang="zh-CN" altLang="en-US" b="1" dirty="0" smtClean="0"/>
              <a:t>例：如果损失次数 </a:t>
            </a:r>
            <a:r>
              <a:rPr lang="en-US" altLang="zh-CN" b="1" i="1" dirty="0" smtClean="0">
                <a:solidFill>
                  <a:srgbClr val="0000CC"/>
                </a:solidFill>
                <a:latin typeface="Times New Roman" pitchFamily="18" charset="0"/>
              </a:rPr>
              <a:t>N</a:t>
            </a:r>
            <a:r>
              <a:rPr lang="en-US" altLang="zh-CN" b="1" i="1" baseline="30000" dirty="0" smtClean="0">
                <a:solidFill>
                  <a:srgbClr val="0000CC"/>
                </a:solidFill>
                <a:latin typeface="Times New Roman" pitchFamily="18" charset="0"/>
              </a:rPr>
              <a:t>L </a:t>
            </a:r>
            <a:r>
              <a:rPr lang="zh-CN" altLang="en-US" b="1" dirty="0" smtClean="0"/>
              <a:t>服从负二项分布：</a:t>
            </a:r>
          </a:p>
        </p:txBody>
      </p:sp>
      <p:graphicFrame>
        <p:nvGraphicFramePr>
          <p:cNvPr id="119813" name="Object 4"/>
          <p:cNvGraphicFramePr>
            <a:graphicFrameLocks noChangeAspect="1"/>
          </p:cNvGraphicFramePr>
          <p:nvPr>
            <p:extLst>
              <p:ext uri="{D42A27DB-BD31-4B8C-83A1-F6EECF244321}">
                <p14:modId xmlns:p14="http://schemas.microsoft.com/office/powerpoint/2010/main" val="1050904691"/>
              </p:ext>
            </p:extLst>
          </p:nvPr>
        </p:nvGraphicFramePr>
        <p:xfrm>
          <a:off x="5915025" y="838200"/>
          <a:ext cx="2820988" cy="544513"/>
        </p:xfrm>
        <a:graphic>
          <a:graphicData uri="http://schemas.openxmlformats.org/presentationml/2006/ole">
            <mc:AlternateContent xmlns:mc="http://schemas.openxmlformats.org/markup-compatibility/2006">
              <mc:Choice xmlns:v="urn:schemas-microsoft-com:vml" Requires="v">
                <p:oleObj spid="_x0000_s120247" name="Equation" r:id="rId3" imgW="1447560" imgH="279360" progId="Equation.DSMT4">
                  <p:embed/>
                </p:oleObj>
              </mc:Choice>
              <mc:Fallback>
                <p:oleObj name="Equation" r:id="rId3" imgW="1447560" imgH="279360" progId="Equation.DSMT4">
                  <p:embed/>
                  <p:pic>
                    <p:nvPicPr>
                      <p:cNvPr id="0" name="Object 4"/>
                      <p:cNvPicPr>
                        <a:picLocks noChangeAspect="1" noChangeArrowheads="1"/>
                      </p:cNvPicPr>
                      <p:nvPr/>
                    </p:nvPicPr>
                    <p:blipFill>
                      <a:blip r:embed="rId4"/>
                      <a:srcRect/>
                      <a:stretch>
                        <a:fillRect/>
                      </a:stretch>
                    </p:blipFill>
                    <p:spPr bwMode="auto">
                      <a:xfrm>
                        <a:off x="5915025" y="838200"/>
                        <a:ext cx="2820988" cy="54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9814" name="Text Box 9"/>
          <p:cNvSpPr txBox="1">
            <a:spLocks noChangeArrowheads="1"/>
          </p:cNvSpPr>
          <p:nvPr/>
        </p:nvSpPr>
        <p:spPr bwMode="auto">
          <a:xfrm>
            <a:off x="1143090" y="1828842"/>
            <a:ext cx="70930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2400" b="1" dirty="0" smtClean="0">
                <a:latin typeface="Times New Roman" pitchFamily="18" charset="0"/>
              </a:rPr>
              <a:t>索赔次数</a:t>
            </a:r>
            <a:r>
              <a:rPr lang="en-US" altLang="zh-CN" sz="2400" b="1" i="1" dirty="0" smtClean="0">
                <a:solidFill>
                  <a:srgbClr val="0000CC"/>
                </a:solidFill>
                <a:latin typeface="Times New Roman" pitchFamily="18" charset="0"/>
              </a:rPr>
              <a:t>N</a:t>
            </a:r>
            <a:r>
              <a:rPr lang="en-US" altLang="zh-CN" sz="2400" b="1" i="1" baseline="30000" dirty="0" smtClean="0">
                <a:solidFill>
                  <a:srgbClr val="0000CC"/>
                </a:solidFill>
                <a:latin typeface="Times New Roman" pitchFamily="18" charset="0"/>
              </a:rPr>
              <a:t>P</a:t>
            </a:r>
            <a:r>
              <a:rPr lang="en-US" altLang="zh-CN" sz="2400" b="1" i="1" baseline="30000" dirty="0" smtClean="0">
                <a:latin typeface="Times New Roman" pitchFamily="18" charset="0"/>
              </a:rPr>
              <a:t> </a:t>
            </a:r>
            <a:r>
              <a:rPr lang="zh-CN" altLang="en-US" sz="2400" b="1" dirty="0">
                <a:latin typeface="Times New Roman" pitchFamily="18" charset="0"/>
              </a:rPr>
              <a:t>仍然服从负二项分布，参数为（</a:t>
            </a:r>
            <a:r>
              <a:rPr lang="en-US" altLang="zh-CN" sz="2400" b="1" i="1" dirty="0">
                <a:latin typeface="Times New Roman" pitchFamily="18" charset="0"/>
              </a:rPr>
              <a:t>r, </a:t>
            </a:r>
            <a:r>
              <a:rPr lang="en-US" altLang="zh-CN" sz="2400" b="1" i="1" dirty="0" smtClean="0">
                <a:latin typeface="Times New Roman" pitchFamily="18" charset="0"/>
              </a:rPr>
              <a:t> </a:t>
            </a:r>
            <a:r>
              <a:rPr lang="en-US" altLang="zh-CN" sz="2400" b="1" i="1" dirty="0" err="1" smtClean="0">
                <a:latin typeface="Times New Roman" pitchFamily="18" charset="0"/>
              </a:rPr>
              <a:t>v</a:t>
            </a:r>
            <a:r>
              <a:rPr lang="en-US" altLang="zh-CN" sz="2400" b="1" i="1" dirty="0" err="1" smtClean="0">
                <a:latin typeface="Symbol" pitchFamily="18" charset="2"/>
              </a:rPr>
              <a:t>b</a:t>
            </a:r>
            <a:r>
              <a:rPr lang="zh-CN" altLang="en-US" sz="2400" b="1" dirty="0">
                <a:latin typeface="Times New Roman" pitchFamily="18" charset="0"/>
              </a:rPr>
              <a:t>）</a:t>
            </a:r>
          </a:p>
        </p:txBody>
      </p:sp>
      <p:graphicFrame>
        <p:nvGraphicFramePr>
          <p:cNvPr id="2" name="对象 1"/>
          <p:cNvGraphicFramePr>
            <a:graphicFrameLocks noChangeAspect="1"/>
          </p:cNvGraphicFramePr>
          <p:nvPr>
            <p:extLst>
              <p:ext uri="{D42A27DB-BD31-4B8C-83A1-F6EECF244321}">
                <p14:modId xmlns:p14="http://schemas.microsoft.com/office/powerpoint/2010/main" val="946323457"/>
              </p:ext>
            </p:extLst>
          </p:nvPr>
        </p:nvGraphicFramePr>
        <p:xfrm>
          <a:off x="1219288" y="2971812"/>
          <a:ext cx="4232275" cy="2708275"/>
        </p:xfrm>
        <a:graphic>
          <a:graphicData uri="http://schemas.openxmlformats.org/presentationml/2006/ole">
            <mc:AlternateContent xmlns:mc="http://schemas.openxmlformats.org/markup-compatibility/2006">
              <mc:Choice xmlns:v="urn:schemas-microsoft-com:vml" Requires="v">
                <p:oleObj spid="_x0000_s120248" name="Equation" r:id="rId5" imgW="2006280" imgH="1282680" progId="Equation.DSMT4">
                  <p:embed/>
                </p:oleObj>
              </mc:Choice>
              <mc:Fallback>
                <p:oleObj name="Equation" r:id="rId5" imgW="2006280" imgH="1282680" progId="Equation.DSMT4">
                  <p:embed/>
                  <p:pic>
                    <p:nvPicPr>
                      <p:cNvPr id="0" name="对象 3"/>
                      <p:cNvPicPr>
                        <a:picLocks noChangeAspect="1" noChangeArrowheads="1"/>
                      </p:cNvPicPr>
                      <p:nvPr/>
                    </p:nvPicPr>
                    <p:blipFill>
                      <a:blip r:embed="rId6"/>
                      <a:srcRect/>
                      <a:stretch>
                        <a:fillRect/>
                      </a:stretch>
                    </p:blipFill>
                    <p:spPr bwMode="auto">
                      <a:xfrm>
                        <a:off x="1219288" y="2971812"/>
                        <a:ext cx="4232275" cy="270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3"/>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E19FC818-8D14-4C13-B560-ABB4AAFB14CC}" type="slidenum">
              <a:rPr lang="zh-CN" altLang="en-US" sz="1400"/>
              <a:pPr eaLnBrk="1" hangingPunct="1"/>
              <a:t>121</a:t>
            </a:fld>
            <a:endParaRPr lang="en-US" altLang="zh-CN" sz="1400"/>
          </a:p>
        </p:txBody>
      </p:sp>
      <p:sp>
        <p:nvSpPr>
          <p:cNvPr id="120835" name="Text Box 2"/>
          <p:cNvSpPr txBox="1">
            <a:spLocks noChangeArrowheads="1"/>
          </p:cNvSpPr>
          <p:nvPr/>
        </p:nvSpPr>
        <p:spPr bwMode="auto">
          <a:xfrm>
            <a:off x="1127125" y="1108075"/>
            <a:ext cx="5502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2400" b="1" dirty="0">
                <a:latin typeface="Times New Roman" pitchFamily="18" charset="0"/>
              </a:rPr>
              <a:t>例（</a:t>
            </a:r>
            <a:r>
              <a:rPr lang="en-US" altLang="zh-CN" sz="2400" b="1" i="1" dirty="0">
                <a:latin typeface="Times New Roman" pitchFamily="18" charset="0"/>
              </a:rPr>
              <a:t>a</a:t>
            </a:r>
            <a:r>
              <a:rPr lang="en-US" altLang="zh-CN" sz="2400" b="1" dirty="0">
                <a:latin typeface="Times New Roman" pitchFamily="18" charset="0"/>
              </a:rPr>
              <a:t>, </a:t>
            </a:r>
            <a:r>
              <a:rPr lang="en-US" altLang="zh-CN" sz="2400" b="1" i="1" dirty="0">
                <a:latin typeface="Times New Roman" pitchFamily="18" charset="0"/>
              </a:rPr>
              <a:t>b</a:t>
            </a:r>
            <a:r>
              <a:rPr lang="en-US" altLang="zh-CN" sz="2400" b="1" dirty="0">
                <a:latin typeface="Times New Roman" pitchFamily="18" charset="0"/>
              </a:rPr>
              <a:t>, 0</a:t>
            </a:r>
            <a:r>
              <a:rPr lang="zh-CN" altLang="en-US" sz="2400" b="1" dirty="0">
                <a:latin typeface="Times New Roman" pitchFamily="18" charset="0"/>
              </a:rPr>
              <a:t>）</a:t>
            </a:r>
            <a:r>
              <a:rPr lang="zh-CN" altLang="en-US" sz="2400" dirty="0">
                <a:latin typeface="Times New Roman" pitchFamily="18" charset="0"/>
              </a:rPr>
              <a:t>：从 </a:t>
            </a:r>
            <a:r>
              <a:rPr lang="en-US" altLang="zh-CN" sz="2400" i="1" dirty="0">
                <a:latin typeface="Times New Roman" pitchFamily="18" charset="0"/>
              </a:rPr>
              <a:t>N</a:t>
            </a:r>
            <a:r>
              <a:rPr lang="en-US" altLang="zh-CN" sz="2400" i="1" baseline="30000" dirty="0">
                <a:latin typeface="Times New Roman" pitchFamily="18" charset="0"/>
              </a:rPr>
              <a:t>L </a:t>
            </a:r>
            <a:r>
              <a:rPr lang="zh-CN" altLang="en-US" sz="2400" dirty="0">
                <a:latin typeface="Times New Roman" pitchFamily="18" charset="0"/>
              </a:rPr>
              <a:t>推出 </a:t>
            </a:r>
            <a:r>
              <a:rPr lang="en-US" altLang="zh-CN" sz="2400" i="1" dirty="0">
                <a:latin typeface="Times New Roman" pitchFamily="18" charset="0"/>
              </a:rPr>
              <a:t>N</a:t>
            </a:r>
            <a:r>
              <a:rPr lang="en-US" altLang="zh-CN" sz="2400" i="1" baseline="30000" dirty="0">
                <a:latin typeface="Times New Roman" pitchFamily="18" charset="0"/>
              </a:rPr>
              <a:t>P         </a:t>
            </a:r>
          </a:p>
        </p:txBody>
      </p:sp>
      <p:pic>
        <p:nvPicPr>
          <p:cNvPr id="174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506" y="2514624"/>
            <a:ext cx="8107267" cy="3603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FA0BB78-806E-449E-80D7-5FA53C6FBAA8}" type="slidenum">
              <a:rPr lang="zh-CN" altLang="en-US" smtClean="0"/>
              <a:pPr>
                <a:defRPr/>
              </a:pPr>
              <a:t>122</a:t>
            </a:fld>
            <a:endParaRPr lang="en-US" altLang="zh-CN"/>
          </a:p>
        </p:txBody>
      </p:sp>
      <p:sp>
        <p:nvSpPr>
          <p:cNvPr id="3" name="Rectangle 2"/>
          <p:cNvSpPr>
            <a:spLocks noChangeArrowheads="1"/>
          </p:cNvSpPr>
          <p:nvPr/>
        </p:nvSpPr>
        <p:spPr bwMode="auto">
          <a:xfrm>
            <a:off x="685800" y="990664"/>
            <a:ext cx="7696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fontAlgn="base">
              <a:lnSpc>
                <a:spcPct val="200000"/>
              </a:lnSpc>
            </a:pPr>
            <a:r>
              <a:rPr lang="zh-CN" altLang="en-US" sz="2400" b="1" dirty="0" smtClean="0">
                <a:latin typeface="黑体" panose="02010609060101010101" pitchFamily="49" charset="-122"/>
                <a:ea typeface="黑体" panose="02010609060101010101" pitchFamily="49" charset="-122"/>
              </a:rPr>
              <a:t>免赔额的影响</a:t>
            </a:r>
            <a:r>
              <a:rPr lang="zh-CN" altLang="en-US" sz="2400" b="1" dirty="0" smtClean="0">
                <a:latin typeface="Times New Roman" pitchFamily="18" charset="0"/>
              </a:rPr>
              <a:t>：如果损失次数 </a:t>
            </a:r>
            <a:r>
              <a:rPr lang="en-US" altLang="zh-CN" sz="2400" b="1" i="1" dirty="0" smtClean="0">
                <a:latin typeface="Times New Roman" pitchFamily="18" charset="0"/>
              </a:rPr>
              <a:t>N</a:t>
            </a:r>
            <a:r>
              <a:rPr lang="en-US" altLang="zh-CN" sz="2400" b="1" i="1" baseline="30000" dirty="0" smtClean="0">
                <a:latin typeface="Times New Roman" pitchFamily="18" charset="0"/>
              </a:rPr>
              <a:t>L</a:t>
            </a:r>
            <a:r>
              <a:rPr lang="zh-CN" altLang="en-US" sz="2400" b="1" dirty="0" smtClean="0">
                <a:latin typeface="Times New Roman" pitchFamily="18" charset="0"/>
              </a:rPr>
              <a:t>是（</a:t>
            </a:r>
            <a:r>
              <a:rPr lang="en-US" altLang="zh-CN" sz="2400" b="1" i="1" dirty="0" err="1" smtClean="0">
                <a:latin typeface="Times New Roman" pitchFamily="18" charset="0"/>
              </a:rPr>
              <a:t>a</a:t>
            </a:r>
            <a:r>
              <a:rPr lang="en-US" altLang="zh-CN" sz="2400" b="1" dirty="0" err="1" smtClean="0">
                <a:latin typeface="Times New Roman" pitchFamily="18" charset="0"/>
              </a:rPr>
              <a:t>，</a:t>
            </a:r>
            <a:r>
              <a:rPr lang="en-US" altLang="zh-CN" sz="2400" b="1" i="1" dirty="0" err="1" smtClean="0">
                <a:latin typeface="Times New Roman" pitchFamily="18" charset="0"/>
              </a:rPr>
              <a:t>b</a:t>
            </a:r>
            <a:r>
              <a:rPr lang="en-US" altLang="zh-CN" sz="2400" b="1" dirty="0" err="1" smtClean="0">
                <a:latin typeface="Times New Roman" pitchFamily="18" charset="0"/>
              </a:rPr>
              <a:t>，1</a:t>
            </a:r>
            <a:r>
              <a:rPr lang="zh-CN" altLang="en-US" sz="2400" b="1" dirty="0" smtClean="0">
                <a:latin typeface="Times New Roman" pitchFamily="18" charset="0"/>
              </a:rPr>
              <a:t>），则索赔次数也是</a:t>
            </a:r>
            <a:r>
              <a:rPr lang="zh-CN" altLang="en-US" sz="2400" b="1" dirty="0">
                <a:latin typeface="Times New Roman" pitchFamily="18" charset="0"/>
              </a:rPr>
              <a:t>（</a:t>
            </a:r>
            <a:r>
              <a:rPr lang="en-US" altLang="zh-CN" sz="2400" b="1" i="1" dirty="0" err="1">
                <a:latin typeface="Times New Roman" pitchFamily="18" charset="0"/>
              </a:rPr>
              <a:t>a</a:t>
            </a:r>
            <a:r>
              <a:rPr lang="en-US" altLang="zh-CN" sz="2400" b="1" dirty="0" err="1">
                <a:latin typeface="Times New Roman" pitchFamily="18" charset="0"/>
              </a:rPr>
              <a:t>，</a:t>
            </a:r>
            <a:r>
              <a:rPr lang="en-US" altLang="zh-CN" sz="2400" b="1" i="1" dirty="0" err="1">
                <a:latin typeface="Times New Roman" pitchFamily="18" charset="0"/>
              </a:rPr>
              <a:t>b</a:t>
            </a:r>
            <a:r>
              <a:rPr lang="en-US" altLang="zh-CN" sz="2400" b="1" dirty="0" err="1">
                <a:latin typeface="Times New Roman" pitchFamily="18" charset="0"/>
              </a:rPr>
              <a:t>，1</a:t>
            </a:r>
            <a:r>
              <a:rPr lang="zh-CN" altLang="en-US" sz="2400" b="1" dirty="0" smtClean="0">
                <a:latin typeface="Times New Roman" pitchFamily="18" charset="0"/>
              </a:rPr>
              <a:t>）。</a:t>
            </a:r>
            <a:endParaRPr lang="zh-CN" altLang="en-US" sz="2400" b="1" dirty="0">
              <a:latin typeface="Times New Roman"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738193825"/>
              </p:ext>
            </p:extLst>
          </p:nvPr>
        </p:nvGraphicFramePr>
        <p:xfrm>
          <a:off x="3012281" y="4503672"/>
          <a:ext cx="3043237" cy="525462"/>
        </p:xfrm>
        <a:graphic>
          <a:graphicData uri="http://schemas.openxmlformats.org/presentationml/2006/ole">
            <mc:AlternateContent xmlns:mc="http://schemas.openxmlformats.org/markup-compatibility/2006">
              <mc:Choice xmlns:v="urn:schemas-microsoft-com:vml" Requires="v">
                <p:oleObj spid="_x0000_s176443" name="Equation" r:id="rId3" imgW="1473120" imgH="253800" progId="Equation.DSMT4">
                  <p:embed/>
                </p:oleObj>
              </mc:Choice>
              <mc:Fallback>
                <p:oleObj name="Equation" r:id="rId3" imgW="1473120" imgH="253800" progId="Equation.DSMT4">
                  <p:embed/>
                  <p:pic>
                    <p:nvPicPr>
                      <p:cNvPr id="0" name="Object 7"/>
                      <p:cNvPicPr>
                        <a:picLocks noChangeAspect="1" noChangeArrowheads="1"/>
                      </p:cNvPicPr>
                      <p:nvPr/>
                    </p:nvPicPr>
                    <p:blipFill>
                      <a:blip r:embed="rId4"/>
                      <a:srcRect/>
                      <a:stretch>
                        <a:fillRect/>
                      </a:stretch>
                    </p:blipFill>
                    <p:spPr bwMode="auto">
                      <a:xfrm>
                        <a:off x="3012281" y="4503672"/>
                        <a:ext cx="3043237" cy="525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983828538"/>
              </p:ext>
            </p:extLst>
          </p:nvPr>
        </p:nvGraphicFramePr>
        <p:xfrm>
          <a:off x="3001168" y="3345482"/>
          <a:ext cx="1662113" cy="500063"/>
        </p:xfrm>
        <a:graphic>
          <a:graphicData uri="http://schemas.openxmlformats.org/presentationml/2006/ole">
            <mc:AlternateContent xmlns:mc="http://schemas.openxmlformats.org/markup-compatibility/2006">
              <mc:Choice xmlns:v="urn:schemas-microsoft-com:vml" Requires="v">
                <p:oleObj spid="_x0000_s176444" name="Equation" r:id="rId5" imgW="799920" imgH="241200" progId="Equation.DSMT4">
                  <p:embed/>
                </p:oleObj>
              </mc:Choice>
              <mc:Fallback>
                <p:oleObj name="Equation" r:id="rId5" imgW="799920" imgH="241200" progId="Equation.DSMT4">
                  <p:embed/>
                  <p:pic>
                    <p:nvPicPr>
                      <p:cNvPr id="0" name="Object 3"/>
                      <p:cNvPicPr>
                        <a:picLocks noChangeAspect="1" noChangeArrowheads="1"/>
                      </p:cNvPicPr>
                      <p:nvPr/>
                    </p:nvPicPr>
                    <p:blipFill>
                      <a:blip r:embed="rId6"/>
                      <a:srcRect/>
                      <a:stretch>
                        <a:fillRect/>
                      </a:stretch>
                    </p:blipFill>
                    <p:spPr bwMode="auto">
                      <a:xfrm>
                        <a:off x="3001168" y="3345482"/>
                        <a:ext cx="1662113"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Box 5"/>
          <p:cNvSpPr txBox="1"/>
          <p:nvPr/>
        </p:nvSpPr>
        <p:spPr>
          <a:xfrm>
            <a:off x="835656" y="3326474"/>
            <a:ext cx="1980030" cy="523220"/>
          </a:xfrm>
          <a:prstGeom prst="rect">
            <a:avLst/>
          </a:prstGeom>
          <a:noFill/>
        </p:spPr>
        <p:txBody>
          <a:bodyPr wrap="none" rtlCol="0">
            <a:spAutoFit/>
          </a:bodyPr>
          <a:lstStyle/>
          <a:p>
            <a:r>
              <a:rPr lang="zh-CN" altLang="en-US" b="1" dirty="0"/>
              <a:t>损失</a:t>
            </a:r>
            <a:r>
              <a:rPr lang="zh-CN" altLang="en-US" b="1" dirty="0" smtClean="0"/>
              <a:t>次数：</a:t>
            </a:r>
            <a:endParaRPr lang="zh-CN" altLang="en-US" b="1" dirty="0"/>
          </a:p>
        </p:txBody>
      </p:sp>
      <p:sp>
        <p:nvSpPr>
          <p:cNvPr id="7" name="TextBox 6"/>
          <p:cNvSpPr txBox="1"/>
          <p:nvPr/>
        </p:nvSpPr>
        <p:spPr>
          <a:xfrm>
            <a:off x="838857" y="4505914"/>
            <a:ext cx="1980030" cy="523220"/>
          </a:xfrm>
          <a:prstGeom prst="rect">
            <a:avLst/>
          </a:prstGeom>
          <a:noFill/>
        </p:spPr>
        <p:txBody>
          <a:bodyPr wrap="none" rtlCol="0">
            <a:spAutoFit/>
          </a:bodyPr>
          <a:lstStyle/>
          <a:p>
            <a:r>
              <a:rPr lang="zh-CN" altLang="en-US" b="1" dirty="0"/>
              <a:t>索赔</a:t>
            </a:r>
            <a:r>
              <a:rPr lang="zh-CN" altLang="en-US" b="1" dirty="0" smtClean="0"/>
              <a:t>次数：</a:t>
            </a:r>
            <a:endParaRPr lang="zh-CN" altLang="en-US" b="1" dirty="0"/>
          </a:p>
        </p:txBody>
      </p:sp>
    </p:spTree>
    <p:extLst>
      <p:ext uri="{BB962C8B-B14F-4D97-AF65-F5344CB8AC3E}">
        <p14:creationId xmlns:p14="http://schemas.microsoft.com/office/powerpoint/2010/main" val="103192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灯片编号占位符 3"/>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A2F317E7-5041-4717-A015-E7CD3C00D9BA}" type="slidenum">
              <a:rPr lang="zh-CN" altLang="en-US" sz="1400"/>
              <a:pPr eaLnBrk="1" hangingPunct="1"/>
              <a:t>123</a:t>
            </a:fld>
            <a:endParaRPr lang="en-US" altLang="zh-CN" sz="1400"/>
          </a:p>
        </p:txBody>
      </p:sp>
      <p:graphicFrame>
        <p:nvGraphicFramePr>
          <p:cNvPr id="122883" name="Object 2"/>
          <p:cNvGraphicFramePr>
            <a:graphicFrameLocks noChangeAspect="1"/>
          </p:cNvGraphicFramePr>
          <p:nvPr>
            <p:extLst>
              <p:ext uri="{D42A27DB-BD31-4B8C-83A1-F6EECF244321}">
                <p14:modId xmlns:p14="http://schemas.microsoft.com/office/powerpoint/2010/main" val="2215125448"/>
              </p:ext>
            </p:extLst>
          </p:nvPr>
        </p:nvGraphicFramePr>
        <p:xfrm>
          <a:off x="1736617" y="3240377"/>
          <a:ext cx="5121275" cy="923925"/>
        </p:xfrm>
        <a:graphic>
          <a:graphicData uri="http://schemas.openxmlformats.org/presentationml/2006/ole">
            <mc:AlternateContent xmlns:mc="http://schemas.openxmlformats.org/markup-compatibility/2006">
              <mc:Choice xmlns:v="urn:schemas-microsoft-com:vml" Requires="v">
                <p:oleObj spid="_x0000_s123479" name="Equation" r:id="rId3" imgW="2463480" imgH="444240" progId="Equation.DSMT4">
                  <p:embed/>
                </p:oleObj>
              </mc:Choice>
              <mc:Fallback>
                <p:oleObj name="Equation" r:id="rId3" imgW="2463480" imgH="444240" progId="Equation.DSMT4">
                  <p:embed/>
                  <p:pic>
                    <p:nvPicPr>
                      <p:cNvPr id="0" name="Object 2"/>
                      <p:cNvPicPr>
                        <a:picLocks noChangeAspect="1" noChangeArrowheads="1"/>
                      </p:cNvPicPr>
                      <p:nvPr/>
                    </p:nvPicPr>
                    <p:blipFill>
                      <a:blip r:embed="rId4"/>
                      <a:srcRect/>
                      <a:stretch>
                        <a:fillRect/>
                      </a:stretch>
                    </p:blipFill>
                    <p:spPr bwMode="auto">
                      <a:xfrm>
                        <a:off x="1736617" y="3240377"/>
                        <a:ext cx="5121275" cy="92392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884" name="Text Box 3"/>
          <p:cNvSpPr txBox="1">
            <a:spLocks noChangeArrowheads="1"/>
          </p:cNvSpPr>
          <p:nvPr/>
        </p:nvSpPr>
        <p:spPr bwMode="auto">
          <a:xfrm>
            <a:off x="4724340" y="4632325"/>
            <a:ext cx="196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2000">
                <a:latin typeface="Times New Roman" pitchFamily="18" charset="0"/>
              </a:rPr>
              <a:t>零截断的母函数</a:t>
            </a:r>
          </a:p>
        </p:txBody>
      </p:sp>
      <p:sp>
        <p:nvSpPr>
          <p:cNvPr id="122885" name="AutoShape 4"/>
          <p:cNvSpPr>
            <a:spLocks/>
          </p:cNvSpPr>
          <p:nvPr/>
        </p:nvSpPr>
        <p:spPr bwMode="auto">
          <a:xfrm rot="5400000">
            <a:off x="5562540" y="3208338"/>
            <a:ext cx="304800" cy="2286000"/>
          </a:xfrm>
          <a:prstGeom prst="rightBrace">
            <a:avLst>
              <a:gd name="adj1" fmla="val 625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86" name="AutoShape 5"/>
          <p:cNvSpPr>
            <a:spLocks/>
          </p:cNvSpPr>
          <p:nvPr/>
        </p:nvSpPr>
        <p:spPr bwMode="auto">
          <a:xfrm rot="5400000">
            <a:off x="4533840" y="960438"/>
            <a:ext cx="762000" cy="3886200"/>
          </a:xfrm>
          <a:prstGeom prst="leftBrace">
            <a:avLst>
              <a:gd name="adj1" fmla="val 425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87" name="Text Box 6"/>
          <p:cNvSpPr txBox="1">
            <a:spLocks noChangeArrowheads="1"/>
          </p:cNvSpPr>
          <p:nvPr/>
        </p:nvSpPr>
        <p:spPr bwMode="auto">
          <a:xfrm>
            <a:off x="4038540" y="2141538"/>
            <a:ext cx="196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2000">
                <a:latin typeface="Times New Roman" pitchFamily="18" charset="0"/>
              </a:rPr>
              <a:t>零调整的母函数</a:t>
            </a:r>
          </a:p>
        </p:txBody>
      </p:sp>
      <p:sp>
        <p:nvSpPr>
          <p:cNvPr id="122888" name="Text Box 7"/>
          <p:cNvSpPr txBox="1">
            <a:spLocks noChangeArrowheads="1"/>
          </p:cNvSpPr>
          <p:nvPr/>
        </p:nvSpPr>
        <p:spPr bwMode="auto">
          <a:xfrm>
            <a:off x="304912" y="228684"/>
            <a:ext cx="8457978" cy="1453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lnSpc>
                <a:spcPct val="200000"/>
              </a:lnSpc>
            </a:pPr>
            <a:r>
              <a:rPr lang="zh-CN" altLang="en-US" sz="2400" b="1" dirty="0" smtClean="0">
                <a:latin typeface="Times New Roman" pitchFamily="18" charset="0"/>
              </a:rPr>
              <a:t>令</a:t>
            </a:r>
            <a:r>
              <a:rPr lang="en-US" altLang="zh-CN" sz="2400" b="1" i="1" dirty="0" smtClean="0">
                <a:latin typeface="Times New Roman" pitchFamily="18" charset="0"/>
              </a:rPr>
              <a:t>B</a:t>
            </a:r>
            <a:r>
              <a:rPr lang="en-US" altLang="zh-CN" sz="2400" b="1" dirty="0" smtClean="0">
                <a:latin typeface="Times New Roman" pitchFamily="18" charset="0"/>
              </a:rPr>
              <a:t>(</a:t>
            </a:r>
            <a:r>
              <a:rPr lang="en-US" altLang="zh-CN" sz="2400" b="1" dirty="0" smtClean="0">
                <a:latin typeface="Symbol" pitchFamily="18" charset="2"/>
              </a:rPr>
              <a:t>q</a:t>
            </a:r>
            <a:r>
              <a:rPr lang="en-US" altLang="zh-CN" sz="2400" b="1" dirty="0" smtClean="0">
                <a:latin typeface="Times New Roman" pitchFamily="18" charset="0"/>
              </a:rPr>
              <a:t>(</a:t>
            </a:r>
            <a:r>
              <a:rPr lang="en-US" altLang="zh-CN" sz="2400" b="1" i="1" dirty="0" smtClean="0">
                <a:latin typeface="+mn-lt"/>
              </a:rPr>
              <a:t>z </a:t>
            </a:r>
            <a:r>
              <a:rPr lang="en-US" altLang="zh-CN" sz="2400" b="1" dirty="0" smtClean="0">
                <a:latin typeface="Symbol" pitchFamily="18" charset="2"/>
              </a:rPr>
              <a:t>-</a:t>
            </a:r>
            <a:r>
              <a:rPr lang="en-US" altLang="zh-CN" sz="2400" b="1" dirty="0" smtClean="0">
                <a:latin typeface="Times New Roman" pitchFamily="18" charset="0"/>
              </a:rPr>
              <a:t>1))</a:t>
            </a:r>
            <a:r>
              <a:rPr lang="zh-CN" altLang="en-US" sz="2400" b="1" dirty="0" smtClean="0">
                <a:latin typeface="Times New Roman" pitchFamily="18" charset="0"/>
              </a:rPr>
              <a:t>是</a:t>
            </a:r>
            <a:r>
              <a:rPr lang="en-US" altLang="zh-CN" sz="2400" b="1" dirty="0" smtClean="0">
                <a:latin typeface="Times New Roman" pitchFamily="18" charset="0"/>
              </a:rPr>
              <a:t>(</a:t>
            </a:r>
            <a:r>
              <a:rPr lang="en-US" altLang="zh-CN" sz="2400" b="1" i="1" dirty="0" smtClean="0">
                <a:latin typeface="Times New Roman" pitchFamily="18" charset="0"/>
              </a:rPr>
              <a:t>a</a:t>
            </a:r>
            <a:r>
              <a:rPr lang="en-US" altLang="zh-CN" sz="2400" b="1" dirty="0" smtClean="0">
                <a:latin typeface="Times New Roman" pitchFamily="18" charset="0"/>
              </a:rPr>
              <a:t>, </a:t>
            </a:r>
            <a:r>
              <a:rPr lang="en-US" altLang="zh-CN" sz="2400" b="1" i="1" dirty="0" smtClean="0">
                <a:latin typeface="Times New Roman" pitchFamily="18" charset="0"/>
              </a:rPr>
              <a:t>b</a:t>
            </a:r>
            <a:r>
              <a:rPr lang="en-US" altLang="zh-CN" sz="2400" b="1" dirty="0" smtClean="0">
                <a:latin typeface="Times New Roman" pitchFamily="18" charset="0"/>
              </a:rPr>
              <a:t>, 0)</a:t>
            </a:r>
            <a:r>
              <a:rPr lang="zh-CN" altLang="en-US" sz="2400" b="1" dirty="0" smtClean="0">
                <a:latin typeface="Times New Roman" pitchFamily="18" charset="0"/>
              </a:rPr>
              <a:t>的母函数</a:t>
            </a:r>
            <a:r>
              <a:rPr lang="zh-CN" altLang="en-US" sz="2400" b="1" dirty="0">
                <a:latin typeface="Times New Roman" pitchFamily="18" charset="0"/>
              </a:rPr>
              <a:t>，则 </a:t>
            </a:r>
            <a:r>
              <a:rPr lang="en-US" altLang="zh-CN" sz="2400" b="1" i="1" dirty="0">
                <a:latin typeface="Times New Roman" pitchFamily="18" charset="0"/>
              </a:rPr>
              <a:t>B</a:t>
            </a:r>
            <a:r>
              <a:rPr lang="en-US" altLang="zh-CN" sz="2400" b="1" dirty="0">
                <a:latin typeface="Symbol" pitchFamily="18" charset="2"/>
              </a:rPr>
              <a:t>(-q</a:t>
            </a:r>
            <a:r>
              <a:rPr lang="en-US" altLang="zh-CN" sz="2400" b="1" dirty="0">
                <a:latin typeface="Times New Roman" pitchFamily="18" charset="0"/>
              </a:rPr>
              <a:t>) </a:t>
            </a:r>
            <a:r>
              <a:rPr lang="zh-CN" altLang="en-US" sz="2400" b="1" dirty="0" smtClean="0">
                <a:latin typeface="Times New Roman" pitchFamily="18" charset="0"/>
              </a:rPr>
              <a:t>是零</a:t>
            </a:r>
            <a:r>
              <a:rPr lang="zh-CN" altLang="en-US" sz="2400" b="1" dirty="0">
                <a:latin typeface="Times New Roman" pitchFamily="18" charset="0"/>
              </a:rPr>
              <a:t>点的</a:t>
            </a:r>
            <a:r>
              <a:rPr lang="zh-CN" altLang="en-US" sz="2400" b="1" dirty="0" smtClean="0">
                <a:latin typeface="Times New Roman" pitchFamily="18" charset="0"/>
              </a:rPr>
              <a:t>概率。</a:t>
            </a:r>
            <a:endParaRPr lang="en-US" altLang="zh-CN" sz="2400" b="1" dirty="0" smtClean="0">
              <a:latin typeface="Times New Roman" pitchFamily="18" charset="0"/>
            </a:endParaRPr>
          </a:p>
          <a:p>
            <a:pPr algn="l" eaLnBrk="1" fontAlgn="base" hangingPunct="1">
              <a:lnSpc>
                <a:spcPct val="200000"/>
              </a:lnSpc>
            </a:pPr>
            <a:r>
              <a:rPr lang="zh-CN" altLang="en-US" sz="2400" b="1" dirty="0" smtClean="0">
                <a:latin typeface="Times New Roman" pitchFamily="18" charset="0"/>
              </a:rPr>
              <a:t>故</a:t>
            </a:r>
            <a:r>
              <a:rPr lang="en-US" altLang="zh-CN" sz="2400" b="1" dirty="0" smtClean="0">
                <a:latin typeface="Times New Roman" pitchFamily="18" charset="0"/>
              </a:rPr>
              <a:t>(</a:t>
            </a:r>
            <a:r>
              <a:rPr lang="en-US" altLang="zh-CN" sz="2400" b="1" i="1" dirty="0" smtClean="0">
                <a:latin typeface="Times New Roman" pitchFamily="18" charset="0"/>
              </a:rPr>
              <a:t>a</a:t>
            </a:r>
            <a:r>
              <a:rPr lang="en-US" altLang="zh-CN" sz="2400" b="1" dirty="0" smtClean="0">
                <a:latin typeface="Times New Roman" pitchFamily="18" charset="0"/>
              </a:rPr>
              <a:t>, </a:t>
            </a:r>
            <a:r>
              <a:rPr lang="en-US" altLang="zh-CN" sz="2400" b="1" i="1" dirty="0" smtClean="0">
                <a:latin typeface="Times New Roman" pitchFamily="18" charset="0"/>
              </a:rPr>
              <a:t>b</a:t>
            </a:r>
            <a:r>
              <a:rPr lang="en-US" altLang="zh-CN" sz="2400" b="1" dirty="0" smtClean="0">
                <a:latin typeface="Times New Roman" pitchFamily="18" charset="0"/>
              </a:rPr>
              <a:t>, 1)</a:t>
            </a:r>
            <a:r>
              <a:rPr lang="zh-CN" altLang="en-US" sz="2400" b="1" dirty="0" smtClean="0">
                <a:latin typeface="Times New Roman" pitchFamily="18" charset="0"/>
              </a:rPr>
              <a:t>的母函数可以表示为</a:t>
            </a:r>
            <a:endParaRPr lang="zh-CN" altLang="en-US" sz="2400" b="1" dirty="0">
              <a:latin typeface="Times New Roman" pitchFamily="18" charset="0"/>
            </a:endParaRPr>
          </a:p>
        </p:txBody>
      </p:sp>
      <p:sp>
        <p:nvSpPr>
          <p:cNvPr id="122889" name="Text Box 8"/>
          <p:cNvSpPr txBox="1">
            <a:spLocks noChangeArrowheads="1"/>
          </p:cNvSpPr>
          <p:nvPr/>
        </p:nvSpPr>
        <p:spPr bwMode="auto">
          <a:xfrm>
            <a:off x="990600" y="5510213"/>
            <a:ext cx="2317750" cy="457200"/>
          </a:xfrm>
          <a:prstGeom prst="rect">
            <a:avLst/>
          </a:prstGeom>
          <a:noFill/>
          <a:ln>
            <a:noFill/>
          </a:ln>
          <a:effectLst/>
          <a:extLst>
            <a:ext uri="{909E8E84-426E-40DD-AFC4-6F175D3DCCD1}">
              <a14:hiddenFill xmlns:a14="http://schemas.microsoft.com/office/drawing/2010/main">
                <a:solidFill>
                  <a:srgbClr val="05DEF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2400">
                <a:latin typeface="Times New Roman" pitchFamily="18" charset="0"/>
              </a:rPr>
              <a:t>零截断的母函数</a:t>
            </a:r>
          </a:p>
        </p:txBody>
      </p:sp>
      <p:graphicFrame>
        <p:nvGraphicFramePr>
          <p:cNvPr id="122890" name="Object 9"/>
          <p:cNvGraphicFramePr>
            <a:graphicFrameLocks noChangeAspect="1"/>
          </p:cNvGraphicFramePr>
          <p:nvPr>
            <p:extLst>
              <p:ext uri="{D42A27DB-BD31-4B8C-83A1-F6EECF244321}">
                <p14:modId xmlns:p14="http://schemas.microsoft.com/office/powerpoint/2010/main" val="291606329"/>
              </p:ext>
            </p:extLst>
          </p:nvPr>
        </p:nvGraphicFramePr>
        <p:xfrm>
          <a:off x="3486090" y="5410148"/>
          <a:ext cx="2171700" cy="811213"/>
        </p:xfrm>
        <a:graphic>
          <a:graphicData uri="http://schemas.openxmlformats.org/presentationml/2006/ole">
            <mc:AlternateContent xmlns:mc="http://schemas.openxmlformats.org/markup-compatibility/2006">
              <mc:Choice xmlns:v="urn:schemas-microsoft-com:vml" Requires="v">
                <p:oleObj spid="_x0000_s123480" name="Equation" r:id="rId5" imgW="1155600" imgH="431640" progId="Equation.DSMT4">
                  <p:embed/>
                </p:oleObj>
              </mc:Choice>
              <mc:Fallback>
                <p:oleObj name="Equation" r:id="rId5" imgW="1155600" imgH="431640" progId="Equation.DSMT4">
                  <p:embed/>
                  <p:pic>
                    <p:nvPicPr>
                      <p:cNvPr id="0" name="Object 9"/>
                      <p:cNvPicPr>
                        <a:picLocks noChangeAspect="1" noChangeArrowheads="1"/>
                      </p:cNvPicPr>
                      <p:nvPr/>
                    </p:nvPicPr>
                    <p:blipFill>
                      <a:blip r:embed="rId6"/>
                      <a:srcRect/>
                      <a:stretch>
                        <a:fillRect/>
                      </a:stretch>
                    </p:blipFill>
                    <p:spPr bwMode="auto">
                      <a:xfrm>
                        <a:off x="3486090" y="5410148"/>
                        <a:ext cx="2171700" cy="811213"/>
                      </a:xfrm>
                      <a:prstGeom prst="rect">
                        <a:avLst/>
                      </a:prstGeom>
                      <a:solidFill>
                        <a:schemeClr val="bg1"/>
                      </a:solid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6781742" y="6381750"/>
            <a:ext cx="2133600" cy="476250"/>
          </a:xfrm>
        </p:spPr>
        <p:txBody>
          <a:bodyPr/>
          <a:lstStyle/>
          <a:p>
            <a:pPr>
              <a:defRPr/>
            </a:pPr>
            <a:fld id="{0FA0BB78-806E-449E-80D7-5FA53C6FBAA8}" type="slidenum">
              <a:rPr lang="zh-CN" altLang="en-US" smtClean="0"/>
              <a:pPr>
                <a:defRPr/>
              </a:pPr>
              <a:t>124</a:t>
            </a:fld>
            <a:endParaRPr lang="en-US" altLang="zh-CN"/>
          </a:p>
        </p:txBody>
      </p:sp>
      <p:sp>
        <p:nvSpPr>
          <p:cNvPr id="3" name="矩形 2"/>
          <p:cNvSpPr/>
          <p:nvPr/>
        </p:nvSpPr>
        <p:spPr>
          <a:xfrm>
            <a:off x="302617" y="609748"/>
            <a:ext cx="8664551" cy="523220"/>
          </a:xfrm>
          <a:prstGeom prst="rect">
            <a:avLst/>
          </a:prstGeom>
        </p:spPr>
        <p:txBody>
          <a:bodyPr wrap="none">
            <a:spAutoFit/>
          </a:bodyPr>
          <a:lstStyle/>
          <a:p>
            <a:r>
              <a:rPr lang="zh-CN" altLang="en-US" b="1" dirty="0" smtClean="0">
                <a:solidFill>
                  <a:srgbClr val="0000CC"/>
                </a:solidFill>
                <a:latin typeface="Times New Roman" pitchFamily="18" charset="0"/>
              </a:rPr>
              <a:t>例</a:t>
            </a:r>
            <a:r>
              <a:rPr lang="en-US" altLang="zh-CN" b="1" dirty="0" smtClean="0">
                <a:solidFill>
                  <a:srgbClr val="0000CC"/>
                </a:solidFill>
                <a:latin typeface="Times New Roman" pitchFamily="18" charset="0"/>
              </a:rPr>
              <a:t>:  </a:t>
            </a:r>
            <a:r>
              <a:rPr lang="zh-CN" altLang="en-US" sz="2400" b="1" dirty="0" smtClean="0">
                <a:solidFill>
                  <a:srgbClr val="0000CC"/>
                </a:solidFill>
                <a:latin typeface="Times New Roman" pitchFamily="18" charset="0"/>
              </a:rPr>
              <a:t>假设损失次数是零调整泊松，则索赔次数也是零调整泊松</a:t>
            </a:r>
            <a:r>
              <a:rPr lang="en-US" altLang="zh-CN" sz="2400" dirty="0" smtClean="0"/>
              <a:t>.</a:t>
            </a:r>
            <a:endParaRPr lang="zh-CN" altLang="en-US" sz="2400" dirty="0"/>
          </a:p>
        </p:txBody>
      </p:sp>
      <p:graphicFrame>
        <p:nvGraphicFramePr>
          <p:cNvPr id="4" name="对象 3"/>
          <p:cNvGraphicFramePr>
            <a:graphicFrameLocks noChangeAspect="1"/>
          </p:cNvGraphicFramePr>
          <p:nvPr>
            <p:extLst>
              <p:ext uri="{D42A27DB-BD31-4B8C-83A1-F6EECF244321}">
                <p14:modId xmlns:p14="http://schemas.microsoft.com/office/powerpoint/2010/main" val="1878707963"/>
              </p:ext>
            </p:extLst>
          </p:nvPr>
        </p:nvGraphicFramePr>
        <p:xfrm>
          <a:off x="2362258" y="1219258"/>
          <a:ext cx="4954588" cy="1042988"/>
        </p:xfrm>
        <a:graphic>
          <a:graphicData uri="http://schemas.openxmlformats.org/presentationml/2006/ole">
            <mc:AlternateContent xmlns:mc="http://schemas.openxmlformats.org/markup-compatibility/2006">
              <mc:Choice xmlns:v="urn:schemas-microsoft-com:vml" Requires="v">
                <p:oleObj spid="_x0000_s172580" name="Equation" r:id="rId3" imgW="1993680" imgH="419040" progId="Equation.DSMT4">
                  <p:embed/>
                </p:oleObj>
              </mc:Choice>
              <mc:Fallback>
                <p:oleObj name="Equation" r:id="rId3" imgW="1993680" imgH="419040" progId="Equation.DSMT4">
                  <p:embed/>
                  <p:pic>
                    <p:nvPicPr>
                      <p:cNvPr id="0" name="Object 3"/>
                      <p:cNvPicPr>
                        <a:picLocks noChangeAspect="1" noChangeArrowheads="1"/>
                      </p:cNvPicPr>
                      <p:nvPr/>
                    </p:nvPicPr>
                    <p:blipFill>
                      <a:blip r:embed="rId4"/>
                      <a:srcRect/>
                      <a:stretch>
                        <a:fillRect/>
                      </a:stretch>
                    </p:blipFill>
                    <p:spPr bwMode="auto">
                      <a:xfrm>
                        <a:off x="2362258" y="1219258"/>
                        <a:ext cx="4954588" cy="1042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Box 4"/>
          <p:cNvSpPr txBox="1"/>
          <p:nvPr/>
        </p:nvSpPr>
        <p:spPr>
          <a:xfrm>
            <a:off x="457308" y="1509920"/>
            <a:ext cx="1723549" cy="461665"/>
          </a:xfrm>
          <a:prstGeom prst="rect">
            <a:avLst/>
          </a:prstGeom>
          <a:noFill/>
        </p:spPr>
        <p:txBody>
          <a:bodyPr wrap="none" rtlCol="0">
            <a:spAutoFit/>
          </a:bodyPr>
          <a:lstStyle/>
          <a:p>
            <a:r>
              <a:rPr lang="zh-CN" altLang="en-US" sz="2400" b="1" dirty="0"/>
              <a:t>损失</a:t>
            </a:r>
            <a:r>
              <a:rPr lang="zh-CN" altLang="en-US" sz="2400" b="1" dirty="0" smtClean="0"/>
              <a:t>次数：</a:t>
            </a:r>
            <a:endParaRPr lang="zh-CN" altLang="en-US" sz="2400" b="1" dirty="0"/>
          </a:p>
        </p:txBody>
      </p:sp>
      <p:sp>
        <p:nvSpPr>
          <p:cNvPr id="6" name="TextBox 5"/>
          <p:cNvSpPr txBox="1"/>
          <p:nvPr/>
        </p:nvSpPr>
        <p:spPr>
          <a:xfrm>
            <a:off x="457307" y="2148043"/>
            <a:ext cx="1723550" cy="461665"/>
          </a:xfrm>
          <a:prstGeom prst="rect">
            <a:avLst/>
          </a:prstGeom>
          <a:noFill/>
        </p:spPr>
        <p:txBody>
          <a:bodyPr wrap="none" rtlCol="0">
            <a:spAutoFit/>
          </a:bodyPr>
          <a:lstStyle/>
          <a:p>
            <a:r>
              <a:rPr lang="zh-CN" altLang="en-US" sz="2400" b="1" dirty="0"/>
              <a:t>索赔</a:t>
            </a:r>
            <a:r>
              <a:rPr lang="zh-CN" altLang="en-US" sz="2400" b="1" dirty="0" smtClean="0"/>
              <a:t>次数：</a:t>
            </a:r>
            <a:endParaRPr lang="zh-CN" altLang="en-US" sz="2400" b="1" dirty="0"/>
          </a:p>
        </p:txBody>
      </p:sp>
      <p:graphicFrame>
        <p:nvGraphicFramePr>
          <p:cNvPr id="7" name="对象 6"/>
          <p:cNvGraphicFramePr>
            <a:graphicFrameLocks noChangeAspect="1"/>
          </p:cNvGraphicFramePr>
          <p:nvPr>
            <p:extLst>
              <p:ext uri="{D42A27DB-BD31-4B8C-83A1-F6EECF244321}">
                <p14:modId xmlns:p14="http://schemas.microsoft.com/office/powerpoint/2010/main" val="3364443765"/>
              </p:ext>
            </p:extLst>
          </p:nvPr>
        </p:nvGraphicFramePr>
        <p:xfrm>
          <a:off x="715354" y="2609708"/>
          <a:ext cx="7839075" cy="2921000"/>
        </p:xfrm>
        <a:graphic>
          <a:graphicData uri="http://schemas.openxmlformats.org/presentationml/2006/ole">
            <mc:AlternateContent xmlns:mc="http://schemas.openxmlformats.org/markup-compatibility/2006">
              <mc:Choice xmlns:v="urn:schemas-microsoft-com:vml" Requires="v">
                <p:oleObj spid="_x0000_s172581" name="Equation" r:id="rId5" imgW="3403440" imgH="1269720" progId="Equation.DSMT4">
                  <p:embed/>
                </p:oleObj>
              </mc:Choice>
              <mc:Fallback>
                <p:oleObj name="Equation" r:id="rId5" imgW="3403440" imgH="1269720" progId="Equation.DSMT4">
                  <p:embed/>
                  <p:pic>
                    <p:nvPicPr>
                      <p:cNvPr id="0" name="Object 3"/>
                      <p:cNvPicPr>
                        <a:picLocks noChangeAspect="1" noChangeArrowheads="1"/>
                      </p:cNvPicPr>
                      <p:nvPr/>
                    </p:nvPicPr>
                    <p:blipFill>
                      <a:blip r:embed="rId6"/>
                      <a:srcRect/>
                      <a:stretch>
                        <a:fillRect/>
                      </a:stretch>
                    </p:blipFill>
                    <p:spPr bwMode="auto">
                      <a:xfrm>
                        <a:off x="715354" y="2609708"/>
                        <a:ext cx="7839075" cy="292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6"/>
          <p:cNvGraphicFramePr>
            <a:graphicFrameLocks noChangeAspect="1"/>
          </p:cNvGraphicFramePr>
          <p:nvPr>
            <p:extLst>
              <p:ext uri="{D42A27DB-BD31-4B8C-83A1-F6EECF244321}">
                <p14:modId xmlns:p14="http://schemas.microsoft.com/office/powerpoint/2010/main" val="1152072717"/>
              </p:ext>
            </p:extLst>
          </p:nvPr>
        </p:nvGraphicFramePr>
        <p:xfrm>
          <a:off x="2025650" y="5810250"/>
          <a:ext cx="3249613" cy="823913"/>
        </p:xfrm>
        <a:graphic>
          <a:graphicData uri="http://schemas.openxmlformats.org/presentationml/2006/ole">
            <mc:AlternateContent xmlns:mc="http://schemas.openxmlformats.org/markup-compatibility/2006">
              <mc:Choice xmlns:v="urn:schemas-microsoft-com:vml" Requires="v">
                <p:oleObj spid="_x0000_s172582" name="Equation" r:id="rId7" imgW="1650960" imgH="419040" progId="Equation.DSMT4">
                  <p:embed/>
                </p:oleObj>
              </mc:Choice>
              <mc:Fallback>
                <p:oleObj name="Equation" r:id="rId7" imgW="1650960" imgH="419040" progId="Equation.DSMT4">
                  <p:embed/>
                  <p:pic>
                    <p:nvPicPr>
                      <p:cNvPr id="0" name=""/>
                      <p:cNvPicPr>
                        <a:picLocks noChangeAspect="1" noChangeArrowheads="1"/>
                      </p:cNvPicPr>
                      <p:nvPr/>
                    </p:nvPicPr>
                    <p:blipFill>
                      <a:blip r:embed="rId8"/>
                      <a:srcRect/>
                      <a:stretch>
                        <a:fillRect/>
                      </a:stretch>
                    </p:blipFill>
                    <p:spPr bwMode="auto">
                      <a:xfrm>
                        <a:off x="2025650" y="5810250"/>
                        <a:ext cx="3249613"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7"/>
          <p:cNvSpPr txBox="1">
            <a:spLocks noChangeArrowheads="1"/>
          </p:cNvSpPr>
          <p:nvPr/>
        </p:nvSpPr>
        <p:spPr bwMode="auto">
          <a:xfrm>
            <a:off x="898525" y="599429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2400">
                <a:latin typeface="Times New Roman" pitchFamily="18" charset="0"/>
              </a:rPr>
              <a:t>其中</a:t>
            </a:r>
          </a:p>
        </p:txBody>
      </p:sp>
    </p:spTree>
    <p:extLst>
      <p:ext uri="{BB962C8B-B14F-4D97-AF65-F5344CB8AC3E}">
        <p14:creationId xmlns:p14="http://schemas.microsoft.com/office/powerpoint/2010/main" val="121415938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灯片编号占位符 3"/>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358A2B12-2BC6-4163-AF52-7D27BB05C462}" type="slidenum">
              <a:rPr lang="zh-CN" altLang="en-US" sz="1400"/>
              <a:pPr eaLnBrk="1" hangingPunct="1"/>
              <a:t>125</a:t>
            </a:fld>
            <a:endParaRPr lang="en-US" altLang="zh-CN" sz="1400"/>
          </a:p>
        </p:txBody>
      </p:sp>
      <p:sp>
        <p:nvSpPr>
          <p:cNvPr id="121859" name="Rectangle 2"/>
          <p:cNvSpPr>
            <a:spLocks noChangeArrowheads="1"/>
          </p:cNvSpPr>
          <p:nvPr/>
        </p:nvSpPr>
        <p:spPr bwMode="auto">
          <a:xfrm>
            <a:off x="685800" y="381000"/>
            <a:ext cx="822948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fontAlgn="base">
              <a:lnSpc>
                <a:spcPct val="200000"/>
              </a:lnSpc>
            </a:pPr>
            <a:r>
              <a:rPr lang="zh-CN" altLang="en-US" sz="2400" b="1" dirty="0" smtClean="0">
                <a:latin typeface="黑体" panose="02010609060101010101" pitchFamily="49" charset="-122"/>
                <a:ea typeface="黑体" panose="02010609060101010101" pitchFamily="49" charset="-122"/>
              </a:rPr>
              <a:t>结论</a:t>
            </a:r>
            <a:r>
              <a:rPr lang="zh-CN" altLang="en-US" sz="2400" b="1" dirty="0" smtClean="0">
                <a:latin typeface="Times New Roman" pitchFamily="18" charset="0"/>
              </a:rPr>
              <a:t>： 若损失次数是（</a:t>
            </a:r>
            <a:r>
              <a:rPr lang="en-US" altLang="zh-CN" sz="2400" b="1" i="1" dirty="0" err="1">
                <a:latin typeface="Times New Roman" pitchFamily="18" charset="0"/>
              </a:rPr>
              <a:t>a</a:t>
            </a:r>
            <a:r>
              <a:rPr lang="en-US" altLang="zh-CN" sz="2400" b="1" dirty="0" err="1">
                <a:latin typeface="Times New Roman" pitchFamily="18" charset="0"/>
              </a:rPr>
              <a:t>，</a:t>
            </a:r>
            <a:r>
              <a:rPr lang="en-US" altLang="zh-CN" sz="2400" b="1" i="1" dirty="0" err="1">
                <a:latin typeface="Times New Roman" pitchFamily="18" charset="0"/>
              </a:rPr>
              <a:t>b</a:t>
            </a:r>
            <a:r>
              <a:rPr lang="en-US" altLang="zh-CN" sz="2400" b="1" dirty="0" err="1">
                <a:latin typeface="Times New Roman" pitchFamily="18" charset="0"/>
              </a:rPr>
              <a:t>，1</a:t>
            </a:r>
            <a:r>
              <a:rPr lang="zh-CN" altLang="en-US" sz="2400" b="1" dirty="0" smtClean="0">
                <a:latin typeface="Times New Roman" pitchFamily="18" charset="0"/>
              </a:rPr>
              <a:t>），具有</a:t>
            </a:r>
            <a:r>
              <a:rPr lang="zh-CN" altLang="en-US" sz="2400" b="1" dirty="0">
                <a:latin typeface="Times New Roman" pitchFamily="18" charset="0"/>
              </a:rPr>
              <a:t>下述形式的母函数</a:t>
            </a:r>
          </a:p>
        </p:txBody>
      </p:sp>
      <p:graphicFrame>
        <p:nvGraphicFramePr>
          <p:cNvPr id="121860" name="Object 3"/>
          <p:cNvGraphicFramePr>
            <a:graphicFrameLocks noChangeAspect="1"/>
          </p:cNvGraphicFramePr>
          <p:nvPr>
            <p:extLst>
              <p:ext uri="{D42A27DB-BD31-4B8C-83A1-F6EECF244321}">
                <p14:modId xmlns:p14="http://schemas.microsoft.com/office/powerpoint/2010/main" val="1343400601"/>
              </p:ext>
            </p:extLst>
          </p:nvPr>
        </p:nvGraphicFramePr>
        <p:xfrm>
          <a:off x="785813" y="1571625"/>
          <a:ext cx="5224462" cy="922338"/>
        </p:xfrm>
        <a:graphic>
          <a:graphicData uri="http://schemas.openxmlformats.org/presentationml/2006/ole">
            <mc:AlternateContent xmlns:mc="http://schemas.openxmlformats.org/markup-compatibility/2006">
              <mc:Choice xmlns:v="urn:schemas-microsoft-com:vml" Requires="v">
                <p:oleObj spid="_x0000_s188592" name="Equation" r:id="rId3" imgW="2514600" imgH="444240" progId="Equation.DSMT4">
                  <p:embed/>
                </p:oleObj>
              </mc:Choice>
              <mc:Fallback>
                <p:oleObj name="Equation" r:id="rId3" imgW="2514600" imgH="444240" progId="Equation.DSMT4">
                  <p:embed/>
                  <p:pic>
                    <p:nvPicPr>
                      <p:cNvPr id="0" name="Object 3"/>
                      <p:cNvPicPr>
                        <a:picLocks noChangeAspect="1" noChangeArrowheads="1"/>
                      </p:cNvPicPr>
                      <p:nvPr/>
                    </p:nvPicPr>
                    <p:blipFill>
                      <a:blip r:embed="rId4"/>
                      <a:srcRect/>
                      <a:stretch>
                        <a:fillRect/>
                      </a:stretch>
                    </p:blipFill>
                    <p:spPr bwMode="auto">
                      <a:xfrm>
                        <a:off x="785813" y="1571625"/>
                        <a:ext cx="5224462" cy="922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862" name="Object 5"/>
          <p:cNvGraphicFramePr>
            <a:graphicFrameLocks noChangeAspect="1"/>
          </p:cNvGraphicFramePr>
          <p:nvPr>
            <p:extLst>
              <p:ext uri="{D42A27DB-BD31-4B8C-83A1-F6EECF244321}">
                <p14:modId xmlns:p14="http://schemas.microsoft.com/office/powerpoint/2010/main" val="2593956537"/>
              </p:ext>
            </p:extLst>
          </p:nvPr>
        </p:nvGraphicFramePr>
        <p:xfrm>
          <a:off x="6857940" y="1828842"/>
          <a:ext cx="1374775" cy="476250"/>
        </p:xfrm>
        <a:graphic>
          <a:graphicData uri="http://schemas.openxmlformats.org/presentationml/2006/ole">
            <mc:AlternateContent xmlns:mc="http://schemas.openxmlformats.org/markup-compatibility/2006">
              <mc:Choice xmlns:v="urn:schemas-microsoft-com:vml" Requires="v">
                <p:oleObj spid="_x0000_s188593" name="Equation" r:id="rId5" imgW="698400" imgH="241200" progId="Equation.DSMT4">
                  <p:embed/>
                </p:oleObj>
              </mc:Choice>
              <mc:Fallback>
                <p:oleObj name="Equation" r:id="rId5" imgW="698400" imgH="241200" progId="Equation.DSMT4">
                  <p:embed/>
                  <p:pic>
                    <p:nvPicPr>
                      <p:cNvPr id="0" name="Object 5"/>
                      <p:cNvPicPr>
                        <a:picLocks noChangeAspect="1" noChangeArrowheads="1"/>
                      </p:cNvPicPr>
                      <p:nvPr/>
                    </p:nvPicPr>
                    <p:blipFill>
                      <a:blip r:embed="rId6"/>
                      <a:srcRect/>
                      <a:stretch>
                        <a:fillRect/>
                      </a:stretch>
                    </p:blipFill>
                    <p:spPr bwMode="auto">
                      <a:xfrm>
                        <a:off x="6857940" y="1828842"/>
                        <a:ext cx="1374775"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910" name="Text Box 6"/>
          <p:cNvSpPr txBox="1">
            <a:spLocks noChangeArrowheads="1"/>
          </p:cNvSpPr>
          <p:nvPr/>
        </p:nvSpPr>
        <p:spPr bwMode="auto">
          <a:xfrm>
            <a:off x="685800" y="2895614"/>
            <a:ext cx="51347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2400" b="1" dirty="0" smtClean="0">
                <a:latin typeface="Times New Roman" pitchFamily="18" charset="0"/>
              </a:rPr>
              <a:t>则索赔次数具有相同形式的母函数：</a:t>
            </a:r>
            <a:endParaRPr lang="zh-CN" altLang="en-US" sz="2400" b="1" dirty="0">
              <a:latin typeface="Times New Roman" pitchFamily="18" charset="0"/>
            </a:endParaRPr>
          </a:p>
        </p:txBody>
      </p:sp>
      <p:graphicFrame>
        <p:nvGraphicFramePr>
          <p:cNvPr id="123911" name="Object 7"/>
          <p:cNvGraphicFramePr>
            <a:graphicFrameLocks noChangeAspect="1"/>
          </p:cNvGraphicFramePr>
          <p:nvPr>
            <p:extLst>
              <p:ext uri="{D42A27DB-BD31-4B8C-83A1-F6EECF244321}">
                <p14:modId xmlns:p14="http://schemas.microsoft.com/office/powerpoint/2010/main" val="3736456920"/>
              </p:ext>
            </p:extLst>
          </p:nvPr>
        </p:nvGraphicFramePr>
        <p:xfrm>
          <a:off x="838298" y="3962386"/>
          <a:ext cx="5614987" cy="919163"/>
        </p:xfrm>
        <a:graphic>
          <a:graphicData uri="http://schemas.openxmlformats.org/presentationml/2006/ole">
            <mc:AlternateContent xmlns:mc="http://schemas.openxmlformats.org/markup-compatibility/2006">
              <mc:Choice xmlns:v="urn:schemas-microsoft-com:vml" Requires="v">
                <p:oleObj spid="_x0000_s188594" name="Equation" r:id="rId7" imgW="2717640" imgH="444240" progId="Equation.DSMT4">
                  <p:embed/>
                </p:oleObj>
              </mc:Choice>
              <mc:Fallback>
                <p:oleObj name="Equation" r:id="rId7" imgW="2717640" imgH="444240" progId="Equation.DSMT4">
                  <p:embed/>
                  <p:pic>
                    <p:nvPicPr>
                      <p:cNvPr id="0" name="Object 7"/>
                      <p:cNvPicPr>
                        <a:picLocks noChangeAspect="1" noChangeArrowheads="1"/>
                      </p:cNvPicPr>
                      <p:nvPr/>
                    </p:nvPicPr>
                    <p:blipFill>
                      <a:blip r:embed="rId8"/>
                      <a:srcRect/>
                      <a:stretch>
                        <a:fillRect/>
                      </a:stretch>
                    </p:blipFill>
                    <p:spPr bwMode="auto">
                      <a:xfrm>
                        <a:off x="838298" y="3962386"/>
                        <a:ext cx="5614987" cy="919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914" name="Object 10"/>
          <p:cNvGraphicFramePr>
            <a:graphicFrameLocks noChangeAspect="1"/>
          </p:cNvGraphicFramePr>
          <p:nvPr>
            <p:extLst>
              <p:ext uri="{D42A27DB-BD31-4B8C-83A1-F6EECF244321}">
                <p14:modId xmlns:p14="http://schemas.microsoft.com/office/powerpoint/2010/main" val="3300124702"/>
              </p:ext>
            </p:extLst>
          </p:nvPr>
        </p:nvGraphicFramePr>
        <p:xfrm>
          <a:off x="914496" y="5486346"/>
          <a:ext cx="7443787" cy="501650"/>
        </p:xfrm>
        <a:graphic>
          <a:graphicData uri="http://schemas.openxmlformats.org/presentationml/2006/ole">
            <mc:AlternateContent xmlns:mc="http://schemas.openxmlformats.org/markup-compatibility/2006">
              <mc:Choice xmlns:v="urn:schemas-microsoft-com:vml" Requires="v">
                <p:oleObj spid="_x0000_s188595" name="Equation" r:id="rId9" imgW="3784320" imgH="253800" progId="Equation.DSMT4">
                  <p:embed/>
                </p:oleObj>
              </mc:Choice>
              <mc:Fallback>
                <p:oleObj name="Equation" r:id="rId9" imgW="3784320" imgH="253800" progId="Equation.DSMT4">
                  <p:embed/>
                  <p:pic>
                    <p:nvPicPr>
                      <p:cNvPr id="0" name="Object 10"/>
                      <p:cNvPicPr>
                        <a:picLocks noChangeAspect="1" noChangeArrowheads="1"/>
                      </p:cNvPicPr>
                      <p:nvPr/>
                    </p:nvPicPr>
                    <p:blipFill>
                      <a:blip r:embed="rId10"/>
                      <a:srcRect/>
                      <a:stretch>
                        <a:fillRect/>
                      </a:stretch>
                    </p:blipFill>
                    <p:spPr bwMode="auto">
                      <a:xfrm>
                        <a:off x="914496" y="5486346"/>
                        <a:ext cx="7443787"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TextBox 2"/>
          <p:cNvSpPr txBox="1"/>
          <p:nvPr/>
        </p:nvSpPr>
        <p:spPr>
          <a:xfrm>
            <a:off x="7139575" y="4231825"/>
            <a:ext cx="1082348" cy="523220"/>
          </a:xfrm>
          <a:prstGeom prst="rect">
            <a:avLst/>
          </a:prstGeom>
          <a:noFill/>
        </p:spPr>
        <p:txBody>
          <a:bodyPr wrap="none" rtlCol="0">
            <a:spAutoFit/>
          </a:bodyPr>
          <a:lstStyle/>
          <a:p>
            <a:r>
              <a:rPr lang="zh-CN" altLang="en-US" b="1" dirty="0" smtClean="0">
                <a:solidFill>
                  <a:srgbClr val="FF0000"/>
                </a:solidFill>
              </a:rPr>
              <a:t>（</a:t>
            </a:r>
            <a:r>
              <a:rPr lang="zh-CN" altLang="en-US" b="1" dirty="0" smtClean="0">
                <a:solidFill>
                  <a:srgbClr val="FF0000"/>
                </a:solidFill>
                <a:sym typeface="Symbol"/>
              </a:rPr>
              <a:t></a:t>
            </a:r>
            <a:r>
              <a:rPr lang="zh-CN" altLang="en-US" b="1" dirty="0" smtClean="0">
                <a:solidFill>
                  <a:srgbClr val="FF0000"/>
                </a:solidFill>
              </a:rPr>
              <a:t>）</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3910"/>
                                        </p:tgtEl>
                                        <p:attrNameLst>
                                          <p:attrName>style.visibility</p:attrName>
                                        </p:attrNameLst>
                                      </p:cBhvr>
                                      <p:to>
                                        <p:strVal val="visible"/>
                                      </p:to>
                                    </p:set>
                                    <p:anim calcmode="lin" valueType="num">
                                      <p:cBhvr additive="base">
                                        <p:cTn id="7" dur="500" fill="hold"/>
                                        <p:tgtEl>
                                          <p:spTgt spid="123910"/>
                                        </p:tgtEl>
                                        <p:attrNameLst>
                                          <p:attrName>ppt_x</p:attrName>
                                        </p:attrNameLst>
                                      </p:cBhvr>
                                      <p:tavLst>
                                        <p:tav tm="0">
                                          <p:val>
                                            <p:strVal val="#ppt_x"/>
                                          </p:val>
                                        </p:tav>
                                        <p:tav tm="100000">
                                          <p:val>
                                            <p:strVal val="#ppt_x"/>
                                          </p:val>
                                        </p:tav>
                                      </p:tavLst>
                                    </p:anim>
                                    <p:anim calcmode="lin" valueType="num">
                                      <p:cBhvr additive="base">
                                        <p:cTn id="8" dur="500" fill="hold"/>
                                        <p:tgtEl>
                                          <p:spTgt spid="1239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3911"/>
                                        </p:tgtEl>
                                        <p:attrNameLst>
                                          <p:attrName>style.visibility</p:attrName>
                                        </p:attrNameLst>
                                      </p:cBhvr>
                                      <p:to>
                                        <p:strVal val="visible"/>
                                      </p:to>
                                    </p:set>
                                    <p:anim calcmode="lin" valueType="num">
                                      <p:cBhvr additive="base">
                                        <p:cTn id="11" dur="500" fill="hold"/>
                                        <p:tgtEl>
                                          <p:spTgt spid="123911"/>
                                        </p:tgtEl>
                                        <p:attrNameLst>
                                          <p:attrName>ppt_x</p:attrName>
                                        </p:attrNameLst>
                                      </p:cBhvr>
                                      <p:tavLst>
                                        <p:tav tm="0">
                                          <p:val>
                                            <p:strVal val="#ppt_x"/>
                                          </p:val>
                                        </p:tav>
                                        <p:tav tm="100000">
                                          <p:val>
                                            <p:strVal val="#ppt_x"/>
                                          </p:val>
                                        </p:tav>
                                      </p:tavLst>
                                    </p:anim>
                                    <p:anim calcmode="lin" valueType="num">
                                      <p:cBhvr additive="base">
                                        <p:cTn id="12" dur="500" fill="hold"/>
                                        <p:tgtEl>
                                          <p:spTgt spid="1239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3914"/>
                                        </p:tgtEl>
                                        <p:attrNameLst>
                                          <p:attrName>style.visibility</p:attrName>
                                        </p:attrNameLst>
                                      </p:cBhvr>
                                      <p:to>
                                        <p:strVal val="visible"/>
                                      </p:to>
                                    </p:set>
                                    <p:anim calcmode="lin" valueType="num">
                                      <p:cBhvr additive="base">
                                        <p:cTn id="15" dur="500" fill="hold"/>
                                        <p:tgtEl>
                                          <p:spTgt spid="123914"/>
                                        </p:tgtEl>
                                        <p:attrNameLst>
                                          <p:attrName>ppt_x</p:attrName>
                                        </p:attrNameLst>
                                      </p:cBhvr>
                                      <p:tavLst>
                                        <p:tav tm="0">
                                          <p:val>
                                            <p:strVal val="#ppt_x"/>
                                          </p:val>
                                        </p:tav>
                                        <p:tav tm="100000">
                                          <p:val>
                                            <p:strVal val="#ppt_x"/>
                                          </p:val>
                                        </p:tav>
                                      </p:tavLst>
                                    </p:anim>
                                    <p:anim calcmode="lin" valueType="num">
                                      <p:cBhvr additive="base">
                                        <p:cTn id="16" dur="500" fill="hold"/>
                                        <p:tgtEl>
                                          <p:spTgt spid="1239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0"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3"/>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ED69A5CA-C0FD-42C9-B067-F1CFCCFED58E}" type="slidenum">
              <a:rPr lang="zh-CN" altLang="en-US" sz="1400"/>
              <a:pPr eaLnBrk="1" hangingPunct="1"/>
              <a:t>126</a:t>
            </a:fld>
            <a:endParaRPr lang="en-US" altLang="zh-CN" sz="1400"/>
          </a:p>
        </p:txBody>
      </p:sp>
      <p:sp>
        <p:nvSpPr>
          <p:cNvPr id="124931" name="Text Box 2"/>
          <p:cNvSpPr txBox="1">
            <a:spLocks noChangeArrowheads="1"/>
          </p:cNvSpPr>
          <p:nvPr/>
        </p:nvSpPr>
        <p:spPr bwMode="auto">
          <a:xfrm>
            <a:off x="785171" y="685872"/>
            <a:ext cx="792459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2400" b="1" dirty="0">
                <a:solidFill>
                  <a:srgbClr val="3704B6"/>
                </a:solidFill>
                <a:latin typeface="黑体" panose="02010609060101010101" pitchFamily="49" charset="-122"/>
                <a:ea typeface="黑体" panose="02010609060101010101" pitchFamily="49" charset="-122"/>
              </a:rPr>
              <a:t>证明</a:t>
            </a:r>
            <a:r>
              <a:rPr lang="zh-CN" altLang="en-US" sz="2400" b="1" dirty="0" smtClean="0">
                <a:solidFill>
                  <a:srgbClr val="3704B6"/>
                </a:solidFill>
                <a:latin typeface="Times New Roman" pitchFamily="18" charset="0"/>
              </a:rPr>
              <a:t>：应用损失次数的母函数形式，索赔次数的母函数可以表示为</a:t>
            </a:r>
            <a:endParaRPr lang="zh-CN" altLang="en-US" sz="2400" dirty="0">
              <a:latin typeface="Times New Roman" pitchFamily="18" charset="0"/>
            </a:endParaRPr>
          </a:p>
        </p:txBody>
      </p:sp>
      <p:graphicFrame>
        <p:nvGraphicFramePr>
          <p:cNvPr id="124932" name="Object 3"/>
          <p:cNvGraphicFramePr>
            <a:graphicFrameLocks noChangeAspect="1"/>
          </p:cNvGraphicFramePr>
          <p:nvPr>
            <p:extLst>
              <p:ext uri="{D42A27DB-BD31-4B8C-83A1-F6EECF244321}">
                <p14:modId xmlns:p14="http://schemas.microsoft.com/office/powerpoint/2010/main" val="1631802795"/>
              </p:ext>
            </p:extLst>
          </p:nvPr>
        </p:nvGraphicFramePr>
        <p:xfrm>
          <a:off x="1016087" y="1905040"/>
          <a:ext cx="7265987" cy="884238"/>
        </p:xfrm>
        <a:graphic>
          <a:graphicData uri="http://schemas.openxmlformats.org/presentationml/2006/ole">
            <mc:AlternateContent xmlns:mc="http://schemas.openxmlformats.org/markup-compatibility/2006">
              <mc:Choice xmlns:v="urn:schemas-microsoft-com:vml" Requires="v">
                <p:oleObj spid="_x0000_s189537" name="Equation" r:id="rId3" imgW="3657600" imgH="444240" progId="Equation.DSMT4">
                  <p:embed/>
                </p:oleObj>
              </mc:Choice>
              <mc:Fallback>
                <p:oleObj name="Equation" r:id="rId3" imgW="3657600" imgH="444240" progId="Equation.DSMT4">
                  <p:embed/>
                  <p:pic>
                    <p:nvPicPr>
                      <p:cNvPr id="0" name="Object 3"/>
                      <p:cNvPicPr>
                        <a:picLocks noChangeAspect="1" noChangeArrowheads="1"/>
                      </p:cNvPicPr>
                      <p:nvPr/>
                    </p:nvPicPr>
                    <p:blipFill>
                      <a:blip r:embed="rId4"/>
                      <a:srcRect/>
                      <a:stretch>
                        <a:fillRect/>
                      </a:stretch>
                    </p:blipFill>
                    <p:spPr bwMode="auto">
                      <a:xfrm>
                        <a:off x="1016087" y="1905040"/>
                        <a:ext cx="7265987" cy="884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4934" name="Object 5"/>
          <p:cNvGraphicFramePr>
            <a:graphicFrameLocks noChangeAspect="1"/>
          </p:cNvGraphicFramePr>
          <p:nvPr>
            <p:extLst>
              <p:ext uri="{D42A27DB-BD31-4B8C-83A1-F6EECF244321}">
                <p14:modId xmlns:p14="http://schemas.microsoft.com/office/powerpoint/2010/main" val="3087069605"/>
              </p:ext>
            </p:extLst>
          </p:nvPr>
        </p:nvGraphicFramePr>
        <p:xfrm>
          <a:off x="1143090" y="4571970"/>
          <a:ext cx="6361112" cy="814388"/>
        </p:xfrm>
        <a:graphic>
          <a:graphicData uri="http://schemas.openxmlformats.org/presentationml/2006/ole">
            <mc:AlternateContent xmlns:mc="http://schemas.openxmlformats.org/markup-compatibility/2006">
              <mc:Choice xmlns:v="urn:schemas-microsoft-com:vml" Requires="v">
                <p:oleObj spid="_x0000_s189538" name="Equation" r:id="rId5" imgW="3276360" imgH="419040" progId="Equation.DSMT4">
                  <p:embed/>
                </p:oleObj>
              </mc:Choice>
              <mc:Fallback>
                <p:oleObj name="Equation" r:id="rId5" imgW="3276360" imgH="419040" progId="Equation.DSMT4">
                  <p:embed/>
                  <p:pic>
                    <p:nvPicPr>
                      <p:cNvPr id="0" name="Object 5"/>
                      <p:cNvPicPr>
                        <a:picLocks noChangeAspect="1" noChangeArrowheads="1"/>
                      </p:cNvPicPr>
                      <p:nvPr/>
                    </p:nvPicPr>
                    <p:blipFill>
                      <a:blip r:embed="rId6"/>
                      <a:srcRect/>
                      <a:stretch>
                        <a:fillRect/>
                      </a:stretch>
                    </p:blipFill>
                    <p:spPr bwMode="auto">
                      <a:xfrm>
                        <a:off x="1143090" y="4571970"/>
                        <a:ext cx="6361112" cy="814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124935" name="Text Box 6"/>
              <p:cNvSpPr txBox="1">
                <a:spLocks noChangeArrowheads="1"/>
              </p:cNvSpPr>
              <p:nvPr/>
            </p:nvSpPr>
            <p:spPr bwMode="auto">
              <a:xfrm>
                <a:off x="990693" y="3366593"/>
                <a:ext cx="7988597" cy="46166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2400" dirty="0" smtClean="0">
                    <a:latin typeface="Times New Roman" pitchFamily="18" charset="0"/>
                  </a:rPr>
                  <a:t>可以验证，把下面</a:t>
                </a:r>
                <a14:m>
                  <m:oMath xmlns:m="http://schemas.openxmlformats.org/officeDocument/2006/math">
                    <m:r>
                      <a:rPr lang="zh-CN" altLang="en-US" sz="2400" b="0" i="1" smtClean="0">
                        <a:latin typeface="Cambria Math"/>
                        <a:sym typeface="Symbol"/>
                      </a:rPr>
                      <m:t>的</m:t>
                    </m:r>
                    <m:sSup>
                      <m:sSupPr>
                        <m:ctrlPr>
                          <a:rPr lang="en-US" altLang="zh-CN" sz="2400" i="1" smtClean="0">
                            <a:latin typeface="Cambria Math" panose="02040503050406030204" pitchFamily="18" charset="0"/>
                            <a:sym typeface="Symbol"/>
                          </a:rPr>
                        </m:ctrlPr>
                      </m:sSupPr>
                      <m:e>
                        <m:r>
                          <m:rPr>
                            <m:nor/>
                          </m:rPr>
                          <a:rPr lang="zh-CN" altLang="en-US" sz="2400" dirty="0">
                            <a:latin typeface="Times New Roman" pitchFamily="18" charset="0"/>
                            <a:sym typeface="Symbol"/>
                          </a:rPr>
                          <m:t></m:t>
                        </m:r>
                      </m:e>
                      <m:sup>
                        <m:r>
                          <a:rPr lang="zh-CN" altLang="en-US" sz="2400" b="0" i="1" smtClean="0">
                            <a:latin typeface="Cambria Math"/>
                            <a:sym typeface="Symbol"/>
                          </a:rPr>
                          <m:t>∗</m:t>
                        </m:r>
                      </m:sup>
                    </m:sSup>
                    <m:r>
                      <a:rPr lang="zh-CN" altLang="en-US" sz="2400" i="1">
                        <a:latin typeface="Cambria Math"/>
                        <a:sym typeface="Symbol"/>
                      </a:rPr>
                      <m:t>代入上页</m:t>
                    </m:r>
                    <m:r>
                      <a:rPr lang="zh-CN" altLang="en-US" sz="2400" b="0" i="1" smtClean="0">
                        <a:latin typeface="Cambria Math"/>
                        <a:sym typeface="Symbol"/>
                      </a:rPr>
                      <m:t>的式</m:t>
                    </m:r>
                    <m:d>
                      <m:dPr>
                        <m:begChr m:val="（"/>
                        <m:endChr m:val="）"/>
                        <m:ctrlPr>
                          <a:rPr lang="zh-CN" altLang="en-US" sz="2400" b="1" i="1" smtClean="0">
                            <a:solidFill>
                              <a:srgbClr val="FF0000"/>
                            </a:solidFill>
                            <a:latin typeface="Cambria Math" panose="02040503050406030204" pitchFamily="18" charset="0"/>
                            <a:sym typeface="Symbol"/>
                          </a:rPr>
                        </m:ctrlPr>
                      </m:dPr>
                      <m:e>
                        <m:r>
                          <a:rPr lang="zh-CN" altLang="en-US" sz="2400" b="1" i="1" smtClean="0">
                            <a:solidFill>
                              <a:srgbClr val="FF0000"/>
                            </a:solidFill>
                            <a:latin typeface="Cambria Math"/>
                            <a:sym typeface="Symbol"/>
                          </a:rPr>
                          <m:t></m:t>
                        </m:r>
                      </m:e>
                    </m:d>
                    <m:r>
                      <a:rPr lang="zh-CN" altLang="en-US" sz="2400" b="1" i="1" smtClean="0">
                        <a:solidFill>
                          <a:srgbClr val="FF0000"/>
                        </a:solidFill>
                        <a:latin typeface="Cambria Math"/>
                        <a:sym typeface="Symbol"/>
                      </a:rPr>
                      <m:t>并</m:t>
                    </m:r>
                    <m:r>
                      <a:rPr lang="zh-CN" altLang="en-US" sz="2400" i="1">
                        <a:latin typeface="Cambria Math"/>
                        <a:sym typeface="Symbol"/>
                      </a:rPr>
                      <m:t>化简</m:t>
                    </m:r>
                    <m:r>
                      <a:rPr lang="zh-CN" altLang="en-US" sz="2400" i="1" smtClean="0">
                        <a:latin typeface="Cambria Math"/>
                        <a:sym typeface="Symbol"/>
                      </a:rPr>
                      <m:t>即得</m:t>
                    </m:r>
                    <m:r>
                      <a:rPr lang="zh-CN" altLang="en-US" sz="2400" b="0" i="1" smtClean="0">
                        <a:latin typeface="Cambria Math"/>
                        <a:sym typeface="Symbol"/>
                      </a:rPr>
                      <m:t>上式</m:t>
                    </m:r>
                  </m:oMath>
                </a14:m>
                <a:r>
                  <a:rPr lang="zh-CN" altLang="en-US" sz="2400" dirty="0" smtClean="0">
                    <a:latin typeface="Times New Roman" pitchFamily="18" charset="0"/>
                  </a:rPr>
                  <a:t>。</a:t>
                </a:r>
                <a:endParaRPr lang="zh-CN" altLang="en-US" sz="2400" dirty="0">
                  <a:latin typeface="Times New Roman" pitchFamily="18" charset="0"/>
                </a:endParaRPr>
              </a:p>
            </p:txBody>
          </p:sp>
        </mc:Choice>
        <mc:Fallback xmlns="">
          <p:sp>
            <p:nvSpPr>
              <p:cNvPr id="124935" name="Text Box 6"/>
              <p:cNvSpPr txBox="1">
                <a:spLocks noRot="1" noChangeAspect="1" noMove="1" noResize="1" noEditPoints="1" noAdjustHandles="1" noChangeArrowheads="1" noChangeShapeType="1" noTextEdit="1"/>
              </p:cNvSpPr>
              <p:nvPr/>
            </p:nvSpPr>
            <p:spPr bwMode="auto">
              <a:xfrm>
                <a:off x="990693" y="3366593"/>
                <a:ext cx="7988597" cy="461665"/>
              </a:xfrm>
              <a:prstGeom prst="rect">
                <a:avLst/>
              </a:prstGeom>
              <a:blipFill rotWithShape="1">
                <a:blip r:embed="rId7"/>
                <a:stretch>
                  <a:fillRect l="-1221" t="-14474" r="-229" b="-2500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7F939C6-56B5-4C59-A8F1-006D8D67E42F}" type="slidenum">
              <a:rPr lang="zh-CN" altLang="en-US" smtClean="0"/>
              <a:pPr>
                <a:defRPr/>
              </a:pPr>
              <a:t>127</a:t>
            </a:fld>
            <a:endParaRPr lang="en-US" altLang="zh-CN"/>
          </a:p>
        </p:txBody>
      </p:sp>
      <p:sp>
        <p:nvSpPr>
          <p:cNvPr id="5" name="TextBox 4"/>
          <p:cNvSpPr txBox="1"/>
          <p:nvPr/>
        </p:nvSpPr>
        <p:spPr>
          <a:xfrm>
            <a:off x="533506" y="685872"/>
            <a:ext cx="1261885" cy="523220"/>
          </a:xfrm>
          <a:prstGeom prst="rect">
            <a:avLst/>
          </a:prstGeom>
          <a:noFill/>
        </p:spPr>
        <p:txBody>
          <a:bodyPr wrap="none" rtlCol="0">
            <a:spAutoFit/>
          </a:bodyPr>
          <a:lstStyle/>
          <a:p>
            <a:r>
              <a:rPr lang="zh-CN" altLang="en-US" b="1" dirty="0" smtClean="0">
                <a:latin typeface="黑体" panose="02010609060101010101" pitchFamily="49" charset="-122"/>
                <a:ea typeface="黑体" panose="02010609060101010101" pitchFamily="49" charset="-122"/>
              </a:rPr>
              <a:t>小结：</a:t>
            </a:r>
            <a:endParaRPr lang="zh-CN" altLang="en-US" b="1" dirty="0">
              <a:latin typeface="黑体" panose="02010609060101010101" pitchFamily="49" charset="-122"/>
              <a:ea typeface="黑体" panose="02010609060101010101" pitchFamily="49" charset="-122"/>
            </a:endParaRPr>
          </a:p>
        </p:txBody>
      </p:sp>
      <p:sp>
        <p:nvSpPr>
          <p:cNvPr id="6" name="TextBox 5"/>
          <p:cNvSpPr txBox="1"/>
          <p:nvPr/>
        </p:nvSpPr>
        <p:spPr>
          <a:xfrm>
            <a:off x="1015061" y="1610414"/>
            <a:ext cx="2978701" cy="523220"/>
          </a:xfrm>
          <a:prstGeom prst="rect">
            <a:avLst/>
          </a:prstGeom>
          <a:noFill/>
        </p:spPr>
        <p:txBody>
          <a:bodyPr wrap="none" rtlCol="0">
            <a:spAutoFit/>
          </a:bodyPr>
          <a:lstStyle/>
          <a:p>
            <a:r>
              <a:rPr lang="zh-CN" altLang="en-US" b="1" dirty="0" smtClean="0">
                <a:latin typeface="Times New Roman" panose="02020603050405020304" pitchFamily="18" charset="0"/>
                <a:cs typeface="Times New Roman" panose="02020603050405020304" pitchFamily="18" charset="0"/>
              </a:rPr>
              <a:t>（</a:t>
            </a:r>
            <a:r>
              <a:rPr lang="en-US" altLang="zh-CN" b="1" i="1" dirty="0" smtClean="0">
                <a:latin typeface="Times New Roman" panose="02020603050405020304" pitchFamily="18" charset="0"/>
                <a:cs typeface="Times New Roman" panose="02020603050405020304" pitchFamily="18" charset="0"/>
              </a:rPr>
              <a:t>a</a:t>
            </a:r>
            <a:r>
              <a:rPr lang="en-US" altLang="zh-CN" b="1" dirty="0" smtClean="0">
                <a:latin typeface="Times New Roman" panose="02020603050405020304" pitchFamily="18" charset="0"/>
                <a:cs typeface="Times New Roman" panose="02020603050405020304" pitchFamily="18" charset="0"/>
              </a:rPr>
              <a:t>, </a:t>
            </a:r>
            <a:r>
              <a:rPr lang="en-US" altLang="zh-CN" b="1" i="1" dirty="0" smtClean="0">
                <a:latin typeface="Times New Roman" panose="02020603050405020304" pitchFamily="18" charset="0"/>
                <a:cs typeface="Times New Roman" panose="02020603050405020304" pitchFamily="18" charset="0"/>
              </a:rPr>
              <a:t>b</a:t>
            </a:r>
            <a:r>
              <a:rPr lang="en-US" altLang="zh-CN" b="1" dirty="0" smtClean="0">
                <a:latin typeface="Times New Roman" panose="02020603050405020304" pitchFamily="18" charset="0"/>
                <a:cs typeface="Times New Roman" panose="02020603050405020304" pitchFamily="18" charset="0"/>
              </a:rPr>
              <a:t>, 0</a:t>
            </a:r>
            <a:r>
              <a:rPr lang="zh-CN" altLang="en-US" b="1" dirty="0" smtClean="0">
                <a:latin typeface="Times New Roman" panose="02020603050405020304" pitchFamily="18" charset="0"/>
                <a:cs typeface="Times New Roman" panose="02020603050405020304" pitchFamily="18" charset="0"/>
              </a:rPr>
              <a:t>）分布：</a:t>
            </a:r>
            <a:endParaRPr lang="zh-CN" altLang="en-US"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065556" y="2971812"/>
            <a:ext cx="2877711" cy="523220"/>
          </a:xfrm>
          <a:prstGeom prst="rect">
            <a:avLst/>
          </a:prstGeom>
          <a:noFill/>
        </p:spPr>
        <p:txBody>
          <a:bodyPr wrap="none" rtlCol="0">
            <a:spAutoFit/>
          </a:bodyPr>
          <a:lstStyle/>
          <a:p>
            <a:r>
              <a:rPr lang="zh-CN" altLang="en-US" b="1" dirty="0" smtClean="0">
                <a:latin typeface="Times New Roman" panose="02020603050405020304" pitchFamily="18" charset="0"/>
                <a:cs typeface="Times New Roman" panose="02020603050405020304" pitchFamily="18" charset="0"/>
              </a:rPr>
              <a:t>（</a:t>
            </a:r>
            <a:r>
              <a:rPr lang="en-US" altLang="zh-CN" b="1" i="1" dirty="0" smtClean="0">
                <a:latin typeface="Times New Roman" panose="02020603050405020304" pitchFamily="18" charset="0"/>
                <a:cs typeface="Times New Roman" panose="02020603050405020304" pitchFamily="18" charset="0"/>
              </a:rPr>
              <a:t>a</a:t>
            </a:r>
            <a:r>
              <a:rPr lang="en-US" altLang="zh-CN" b="1" dirty="0" smtClean="0">
                <a:latin typeface="Times New Roman" panose="02020603050405020304" pitchFamily="18" charset="0"/>
                <a:cs typeface="Times New Roman" panose="02020603050405020304" pitchFamily="18" charset="0"/>
              </a:rPr>
              <a:t>, </a:t>
            </a:r>
            <a:r>
              <a:rPr lang="en-US" altLang="zh-CN" b="1" i="1" dirty="0" smtClean="0">
                <a:latin typeface="Times New Roman" panose="02020603050405020304" pitchFamily="18" charset="0"/>
                <a:cs typeface="Times New Roman" panose="02020603050405020304" pitchFamily="18" charset="0"/>
              </a:rPr>
              <a:t>b</a:t>
            </a:r>
            <a:r>
              <a:rPr lang="en-US" altLang="zh-CN" b="1" dirty="0" smtClean="0">
                <a:latin typeface="Times New Roman" panose="02020603050405020304" pitchFamily="18" charset="0"/>
                <a:cs typeface="Times New Roman" panose="02020603050405020304" pitchFamily="18" charset="0"/>
              </a:rPr>
              <a:t>, 1</a:t>
            </a:r>
            <a:r>
              <a:rPr lang="zh-CN" altLang="en-US" b="1" dirty="0" smtClean="0">
                <a:latin typeface="Times New Roman" panose="02020603050405020304" pitchFamily="18" charset="0"/>
                <a:cs typeface="Times New Roman" panose="02020603050405020304" pitchFamily="18" charset="0"/>
              </a:rPr>
              <a:t>）分布：</a:t>
            </a:r>
            <a:endParaRPr lang="zh-CN" altLang="en-US" b="1" dirty="0">
              <a:latin typeface="Times New Roman" panose="02020603050405020304" pitchFamily="18" charset="0"/>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468567014"/>
              </p:ext>
            </p:extLst>
          </p:nvPr>
        </p:nvGraphicFramePr>
        <p:xfrm>
          <a:off x="4036939" y="1635137"/>
          <a:ext cx="2492375" cy="498475"/>
        </p:xfrm>
        <a:graphic>
          <a:graphicData uri="http://schemas.openxmlformats.org/presentationml/2006/ole">
            <mc:AlternateContent xmlns:mc="http://schemas.openxmlformats.org/markup-compatibility/2006">
              <mc:Choice xmlns:v="urn:schemas-microsoft-com:vml" Requires="v">
                <p:oleObj spid="_x0000_s145389" name="Equation" r:id="rId3" imgW="1206360" imgH="241200" progId="Equation.DSMT4">
                  <p:embed/>
                </p:oleObj>
              </mc:Choice>
              <mc:Fallback>
                <p:oleObj name="Equation" r:id="rId3" imgW="1206360" imgH="241200" progId="Equation.DSMT4">
                  <p:embed/>
                  <p:pic>
                    <p:nvPicPr>
                      <p:cNvPr id="0" name="Object 9"/>
                      <p:cNvPicPr>
                        <a:picLocks noChangeAspect="1" noChangeArrowheads="1"/>
                      </p:cNvPicPr>
                      <p:nvPr/>
                    </p:nvPicPr>
                    <p:blipFill>
                      <a:blip r:embed="rId4"/>
                      <a:srcRect/>
                      <a:stretch>
                        <a:fillRect/>
                      </a:stretch>
                    </p:blipFill>
                    <p:spPr bwMode="auto">
                      <a:xfrm>
                        <a:off x="4036939" y="1635137"/>
                        <a:ext cx="2492375" cy="498475"/>
                      </a:xfrm>
                      <a:prstGeom prst="rect">
                        <a:avLst/>
                      </a:prstGeom>
                      <a:solidFill>
                        <a:schemeClr val="bg1"/>
                      </a:solidFill>
                      <a:ln>
                        <a:noFill/>
                      </a:ln>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931060793"/>
              </p:ext>
            </p:extLst>
          </p:nvPr>
        </p:nvGraphicFramePr>
        <p:xfrm>
          <a:off x="3935413" y="2992438"/>
          <a:ext cx="3094037" cy="576262"/>
        </p:xfrm>
        <a:graphic>
          <a:graphicData uri="http://schemas.openxmlformats.org/presentationml/2006/ole">
            <mc:AlternateContent xmlns:mc="http://schemas.openxmlformats.org/markup-compatibility/2006">
              <mc:Choice xmlns:v="urn:schemas-microsoft-com:vml" Requires="v">
                <p:oleObj spid="_x0000_s145390" name="Equation" r:id="rId5" imgW="1498320" imgH="279360" progId="Equation.DSMT4">
                  <p:embed/>
                </p:oleObj>
              </mc:Choice>
              <mc:Fallback>
                <p:oleObj name="Equation" r:id="rId5" imgW="1498320" imgH="279360" progId="Equation.DSMT4">
                  <p:embed/>
                  <p:pic>
                    <p:nvPicPr>
                      <p:cNvPr id="0" name="Object 7"/>
                      <p:cNvPicPr>
                        <a:picLocks noChangeAspect="1" noChangeArrowheads="1"/>
                      </p:cNvPicPr>
                      <p:nvPr/>
                    </p:nvPicPr>
                    <p:blipFill>
                      <a:blip r:embed="rId6"/>
                      <a:srcRect/>
                      <a:stretch>
                        <a:fillRect/>
                      </a:stretch>
                    </p:blipFill>
                    <p:spPr bwMode="auto">
                      <a:xfrm>
                        <a:off x="3935413" y="2992438"/>
                        <a:ext cx="3094037"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229113800"/>
              </p:ext>
            </p:extLst>
          </p:nvPr>
        </p:nvGraphicFramePr>
        <p:xfrm>
          <a:off x="3936314" y="4038584"/>
          <a:ext cx="2573337" cy="498475"/>
        </p:xfrm>
        <a:graphic>
          <a:graphicData uri="http://schemas.openxmlformats.org/presentationml/2006/ole">
            <mc:AlternateContent xmlns:mc="http://schemas.openxmlformats.org/markup-compatibility/2006">
              <mc:Choice xmlns:v="urn:schemas-microsoft-com:vml" Requires="v">
                <p:oleObj spid="_x0000_s145391" name="Equation" r:id="rId7" imgW="1307880" imgH="253800" progId="Equation.DSMT4">
                  <p:embed/>
                </p:oleObj>
              </mc:Choice>
              <mc:Fallback>
                <p:oleObj name="Equation" r:id="rId7" imgW="1307880" imgH="253800" progId="Equation.DSMT4">
                  <p:embed/>
                  <p:pic>
                    <p:nvPicPr>
                      <p:cNvPr id="0" name="Object 6"/>
                      <p:cNvPicPr>
                        <a:picLocks noChangeAspect="1" noChangeArrowheads="1"/>
                      </p:cNvPicPr>
                      <p:nvPr/>
                    </p:nvPicPr>
                    <p:blipFill>
                      <a:blip r:embed="rId8"/>
                      <a:srcRect/>
                      <a:stretch>
                        <a:fillRect/>
                      </a:stretch>
                    </p:blipFill>
                    <p:spPr bwMode="auto">
                      <a:xfrm>
                        <a:off x="3936314" y="4038584"/>
                        <a:ext cx="2573337"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238918101"/>
              </p:ext>
            </p:extLst>
          </p:nvPr>
        </p:nvGraphicFramePr>
        <p:xfrm>
          <a:off x="1146175" y="5105400"/>
          <a:ext cx="6069013" cy="1233488"/>
        </p:xfrm>
        <a:graphic>
          <a:graphicData uri="http://schemas.openxmlformats.org/presentationml/2006/ole">
            <mc:AlternateContent xmlns:mc="http://schemas.openxmlformats.org/markup-compatibility/2006">
              <mc:Choice xmlns:v="urn:schemas-microsoft-com:vml" Requires="v">
                <p:oleObj spid="_x0000_s145392" name="Equation" r:id="rId9" imgW="2298600" imgH="507960" progId="Equation.DSMT4">
                  <p:embed/>
                </p:oleObj>
              </mc:Choice>
              <mc:Fallback>
                <p:oleObj name="Equation" r:id="rId9" imgW="2298600" imgH="507960" progId="Equation.DSMT4">
                  <p:embed/>
                  <p:pic>
                    <p:nvPicPr>
                      <p:cNvPr id="0" name=""/>
                      <p:cNvPicPr/>
                      <p:nvPr/>
                    </p:nvPicPr>
                    <p:blipFill>
                      <a:blip r:embed="rId10"/>
                      <a:stretch>
                        <a:fillRect/>
                      </a:stretch>
                    </p:blipFill>
                    <p:spPr>
                      <a:xfrm>
                        <a:off x="1146175" y="5105400"/>
                        <a:ext cx="6069013" cy="1233488"/>
                      </a:xfrm>
                      <a:prstGeom prst="rect">
                        <a:avLst/>
                      </a:prstGeom>
                    </p:spPr>
                  </p:pic>
                </p:oleObj>
              </mc:Fallback>
            </mc:AlternateContent>
          </a:graphicData>
        </a:graphic>
      </p:graphicFrame>
    </p:spTree>
    <p:extLst>
      <p:ext uri="{BB962C8B-B14F-4D97-AF65-F5344CB8AC3E}">
        <p14:creationId xmlns:p14="http://schemas.microsoft.com/office/powerpoint/2010/main" val="92245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E51C1D6D-0E7A-4C60-B42F-06305DB272E9}" type="slidenum">
              <a:rPr lang="zh-CN" altLang="en-US" sz="1400"/>
              <a:pPr eaLnBrk="1" hangingPunct="1"/>
              <a:t>128</a:t>
            </a:fld>
            <a:endParaRPr lang="en-US" altLang="zh-CN" sz="1400"/>
          </a:p>
        </p:txBody>
      </p:sp>
      <p:sp>
        <p:nvSpPr>
          <p:cNvPr id="128003" name="Rectangle 2"/>
          <p:cNvSpPr>
            <a:spLocks noGrp="1" noChangeArrowheads="1"/>
          </p:cNvSpPr>
          <p:nvPr>
            <p:ph type="title"/>
          </p:nvPr>
        </p:nvSpPr>
        <p:spPr>
          <a:xfrm>
            <a:off x="457200" y="274638"/>
            <a:ext cx="8229600" cy="631825"/>
          </a:xfrm>
        </p:spPr>
        <p:txBody>
          <a:bodyPr/>
          <a:lstStyle/>
          <a:p>
            <a:pPr eaLnBrk="1" hangingPunct="1"/>
            <a:r>
              <a:rPr lang="zh-CN" altLang="en-US" smtClean="0"/>
              <a:t>免赔额对复合分布的影响</a:t>
            </a:r>
          </a:p>
        </p:txBody>
      </p:sp>
      <p:sp>
        <p:nvSpPr>
          <p:cNvPr id="130051" name="Rectangle 3"/>
          <p:cNvSpPr>
            <a:spLocks noGrp="1" noChangeArrowheads="1"/>
          </p:cNvSpPr>
          <p:nvPr>
            <p:ph type="body" idx="1"/>
          </p:nvPr>
        </p:nvSpPr>
        <p:spPr>
          <a:xfrm>
            <a:off x="457200" y="1143000"/>
            <a:ext cx="8229600" cy="5105400"/>
          </a:xfrm>
        </p:spPr>
        <p:txBody>
          <a:bodyPr/>
          <a:lstStyle/>
          <a:p>
            <a:pPr eaLnBrk="1" hangingPunct="1">
              <a:lnSpc>
                <a:spcPct val="150000"/>
              </a:lnSpc>
            </a:pPr>
            <a:r>
              <a:rPr lang="zh-CN" altLang="en-US" b="1" dirty="0" smtClean="0">
                <a:latin typeface="Times New Roman" pitchFamily="18" charset="0"/>
              </a:rPr>
              <a:t>当损失次数 </a:t>
            </a:r>
            <a:r>
              <a:rPr lang="en-US" altLang="zh-CN" b="1" i="1" dirty="0" smtClean="0">
                <a:latin typeface="Times New Roman" pitchFamily="18" charset="0"/>
              </a:rPr>
              <a:t>N</a:t>
            </a:r>
            <a:r>
              <a:rPr lang="en-US" altLang="zh-CN" b="1" i="1" baseline="30000" dirty="0" smtClean="0">
                <a:latin typeface="Times New Roman" pitchFamily="18" charset="0"/>
              </a:rPr>
              <a:t>L </a:t>
            </a:r>
            <a:r>
              <a:rPr lang="zh-CN" altLang="en-US" b="1" dirty="0" smtClean="0">
                <a:latin typeface="Times New Roman" pitchFamily="18" charset="0"/>
              </a:rPr>
              <a:t>服从一种复合分布时，</a:t>
            </a:r>
          </a:p>
          <a:p>
            <a:pPr eaLnBrk="1" hangingPunct="1">
              <a:lnSpc>
                <a:spcPct val="150000"/>
              </a:lnSpc>
            </a:pPr>
            <a:endParaRPr lang="zh-CN" altLang="en-US" b="1" dirty="0" smtClean="0">
              <a:latin typeface="Times New Roman" pitchFamily="18" charset="0"/>
            </a:endParaRPr>
          </a:p>
          <a:p>
            <a:pPr eaLnBrk="1" hangingPunct="1">
              <a:lnSpc>
                <a:spcPct val="150000"/>
              </a:lnSpc>
            </a:pPr>
            <a:r>
              <a:rPr lang="zh-CN" altLang="en-US" b="1" dirty="0" smtClean="0">
                <a:latin typeface="Times New Roman" pitchFamily="18" charset="0"/>
              </a:rPr>
              <a:t>索赔次数 </a:t>
            </a:r>
            <a:r>
              <a:rPr lang="en-US" altLang="zh-CN" b="1" i="1" dirty="0" smtClean="0">
                <a:latin typeface="Times New Roman" pitchFamily="18" charset="0"/>
              </a:rPr>
              <a:t>N</a:t>
            </a:r>
            <a:r>
              <a:rPr lang="en-US" altLang="zh-CN" b="1" i="1" baseline="30000" dirty="0" smtClean="0">
                <a:latin typeface="Times New Roman" pitchFamily="18" charset="0"/>
              </a:rPr>
              <a:t>P </a:t>
            </a:r>
            <a:r>
              <a:rPr lang="zh-CN" altLang="en-US" b="1" dirty="0" smtClean="0">
                <a:latin typeface="Times New Roman" pitchFamily="18" charset="0"/>
              </a:rPr>
              <a:t>的母函数为</a:t>
            </a:r>
          </a:p>
          <a:p>
            <a:pPr eaLnBrk="1" hangingPunct="1">
              <a:lnSpc>
                <a:spcPct val="150000"/>
              </a:lnSpc>
            </a:pPr>
            <a:r>
              <a:rPr lang="zh-CN" altLang="en-US" b="1" dirty="0" smtClean="0">
                <a:latin typeface="Times New Roman" pitchFamily="18" charset="0"/>
              </a:rPr>
              <a:t>如果</a:t>
            </a:r>
            <a:r>
              <a:rPr lang="en-US" altLang="zh-CN" b="1" i="1" dirty="0" err="1" smtClean="0">
                <a:latin typeface="Times New Roman" pitchFamily="18" charset="0"/>
              </a:rPr>
              <a:t>P</a:t>
            </a:r>
            <a:r>
              <a:rPr lang="en-US" altLang="zh-CN" b="1" baseline="-25000" dirty="0" err="1" smtClean="0">
                <a:latin typeface="Times New Roman" pitchFamily="18" charset="0"/>
              </a:rPr>
              <a:t>2</a:t>
            </a:r>
            <a:r>
              <a:rPr lang="zh-CN" altLang="en-US" b="1" dirty="0" smtClean="0">
                <a:latin typeface="Times New Roman" pitchFamily="18" charset="0"/>
              </a:rPr>
              <a:t>属于（</a:t>
            </a:r>
            <a:r>
              <a:rPr lang="en-US" altLang="zh-CN" b="1" i="1" dirty="0" smtClean="0">
                <a:latin typeface="Times New Roman" pitchFamily="18" charset="0"/>
              </a:rPr>
              <a:t>a</a:t>
            </a:r>
            <a:r>
              <a:rPr lang="en-US" altLang="zh-CN" b="1" dirty="0" smtClean="0">
                <a:latin typeface="Times New Roman" pitchFamily="18" charset="0"/>
              </a:rPr>
              <a:t>,</a:t>
            </a:r>
            <a:r>
              <a:rPr lang="en-US" altLang="zh-CN" b="1" i="1" dirty="0" smtClean="0">
                <a:latin typeface="Times New Roman" pitchFamily="18" charset="0"/>
              </a:rPr>
              <a:t> b</a:t>
            </a:r>
            <a:r>
              <a:rPr lang="en-US" altLang="zh-CN" b="1" dirty="0" smtClean="0">
                <a:latin typeface="Times New Roman" pitchFamily="18" charset="0"/>
              </a:rPr>
              <a:t>, 0</a:t>
            </a:r>
            <a:r>
              <a:rPr lang="zh-CN" altLang="en-US" b="1" dirty="0" smtClean="0">
                <a:latin typeface="Times New Roman" pitchFamily="18" charset="0"/>
              </a:rPr>
              <a:t>）或（</a:t>
            </a:r>
            <a:r>
              <a:rPr lang="en-US" altLang="zh-CN" b="1" i="1" dirty="0" smtClean="0">
                <a:latin typeface="Times New Roman" pitchFamily="18" charset="0"/>
              </a:rPr>
              <a:t>a</a:t>
            </a:r>
            <a:r>
              <a:rPr lang="en-US" altLang="zh-CN" b="1" dirty="0" smtClean="0">
                <a:latin typeface="Times New Roman" pitchFamily="18" charset="0"/>
              </a:rPr>
              <a:t>,</a:t>
            </a:r>
            <a:r>
              <a:rPr lang="en-US" altLang="zh-CN" b="1" i="1" dirty="0" smtClean="0">
                <a:latin typeface="Times New Roman" pitchFamily="18" charset="0"/>
              </a:rPr>
              <a:t> </a:t>
            </a:r>
            <a:r>
              <a:rPr lang="en-US" altLang="zh-CN" b="1" i="1" dirty="0" err="1" smtClean="0">
                <a:latin typeface="Times New Roman" pitchFamily="18" charset="0"/>
              </a:rPr>
              <a:t>b</a:t>
            </a:r>
            <a:r>
              <a:rPr lang="en-US" altLang="zh-CN" b="1" dirty="0" err="1" smtClean="0">
                <a:latin typeface="Times New Roman" pitchFamily="18" charset="0"/>
              </a:rPr>
              <a:t>,1</a:t>
            </a:r>
            <a:r>
              <a:rPr lang="zh-CN" altLang="en-US" b="1" dirty="0" smtClean="0">
                <a:latin typeface="Times New Roman" pitchFamily="18" charset="0"/>
              </a:rPr>
              <a:t>），则索赔次数</a:t>
            </a:r>
            <a:r>
              <a:rPr lang="en-US" altLang="zh-CN" b="1" i="1" dirty="0" smtClean="0">
                <a:latin typeface="Times New Roman" pitchFamily="18" charset="0"/>
              </a:rPr>
              <a:t>N</a:t>
            </a:r>
            <a:r>
              <a:rPr lang="en-US" altLang="zh-CN" b="1" i="1" baseline="30000" dirty="0" smtClean="0">
                <a:latin typeface="Times New Roman" pitchFamily="18" charset="0"/>
              </a:rPr>
              <a:t>P</a:t>
            </a:r>
            <a:r>
              <a:rPr lang="zh-CN" altLang="en-US" b="1" dirty="0" smtClean="0">
                <a:latin typeface="Times New Roman" pitchFamily="18" charset="0"/>
              </a:rPr>
              <a:t>将与损失次数 </a:t>
            </a:r>
            <a:r>
              <a:rPr lang="en-US" altLang="zh-CN" b="1" i="1" dirty="0" smtClean="0">
                <a:latin typeface="Times New Roman" pitchFamily="18" charset="0"/>
              </a:rPr>
              <a:t>N</a:t>
            </a:r>
            <a:r>
              <a:rPr lang="en-US" altLang="zh-CN" b="1" i="1" baseline="30000" dirty="0" smtClean="0">
                <a:latin typeface="Times New Roman" pitchFamily="18" charset="0"/>
              </a:rPr>
              <a:t>L </a:t>
            </a:r>
            <a:r>
              <a:rPr lang="zh-CN" altLang="en-US" b="1" dirty="0" smtClean="0">
                <a:latin typeface="Times New Roman" pitchFamily="18" charset="0"/>
              </a:rPr>
              <a:t>具有相同的复合分布</a:t>
            </a:r>
            <a:r>
              <a:rPr lang="zh-CN" altLang="en-US" b="1" dirty="0">
                <a:latin typeface="Times New Roman" pitchFamily="18" charset="0"/>
              </a:rPr>
              <a:t>类型</a:t>
            </a:r>
            <a:r>
              <a:rPr lang="zh-CN" altLang="en-US" b="1" dirty="0" smtClean="0">
                <a:latin typeface="Times New Roman" pitchFamily="18" charset="0"/>
              </a:rPr>
              <a:t>。首分布不变，次分布（红色部分）具有相同的分布类型。</a:t>
            </a:r>
          </a:p>
        </p:txBody>
      </p:sp>
      <p:sp>
        <p:nvSpPr>
          <p:cNvPr id="128005" name="Rectangle 4"/>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0053" name="Object 5"/>
          <p:cNvGraphicFramePr>
            <a:graphicFrameLocks noChangeAspect="1"/>
          </p:cNvGraphicFramePr>
          <p:nvPr>
            <p:extLst>
              <p:ext uri="{D42A27DB-BD31-4B8C-83A1-F6EECF244321}">
                <p14:modId xmlns:p14="http://schemas.microsoft.com/office/powerpoint/2010/main" val="1510532682"/>
              </p:ext>
            </p:extLst>
          </p:nvPr>
        </p:nvGraphicFramePr>
        <p:xfrm>
          <a:off x="4394200" y="2717800"/>
          <a:ext cx="3557588" cy="582613"/>
        </p:xfrm>
        <a:graphic>
          <a:graphicData uri="http://schemas.openxmlformats.org/presentationml/2006/ole">
            <mc:AlternateContent xmlns:mc="http://schemas.openxmlformats.org/markup-compatibility/2006">
              <mc:Choice xmlns:v="urn:schemas-microsoft-com:vml" Requires="v">
                <p:oleObj spid="_x0000_s128592" name="Equation" r:id="rId3" imgW="1726920" imgH="279360" progId="Equation.DSMT4">
                  <p:embed/>
                </p:oleObj>
              </mc:Choice>
              <mc:Fallback>
                <p:oleObj name="Equation" r:id="rId3" imgW="1726920" imgH="279360" progId="Equation.DSMT4">
                  <p:embed/>
                  <p:pic>
                    <p:nvPicPr>
                      <p:cNvPr id="0" name="Object 5"/>
                      <p:cNvPicPr>
                        <a:picLocks noChangeAspect="1" noChangeArrowheads="1"/>
                      </p:cNvPicPr>
                      <p:nvPr/>
                    </p:nvPicPr>
                    <p:blipFill>
                      <a:blip r:embed="rId4"/>
                      <a:srcRect/>
                      <a:stretch>
                        <a:fillRect/>
                      </a:stretch>
                    </p:blipFill>
                    <p:spPr bwMode="auto">
                      <a:xfrm>
                        <a:off x="4394200" y="2717800"/>
                        <a:ext cx="3557588"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0054" name="Object 6"/>
          <p:cNvGraphicFramePr>
            <a:graphicFrameLocks noChangeAspect="1"/>
          </p:cNvGraphicFramePr>
          <p:nvPr>
            <p:extLst>
              <p:ext uri="{D42A27DB-BD31-4B8C-83A1-F6EECF244321}">
                <p14:modId xmlns:p14="http://schemas.microsoft.com/office/powerpoint/2010/main" val="966306339"/>
              </p:ext>
            </p:extLst>
          </p:nvPr>
        </p:nvGraphicFramePr>
        <p:xfrm>
          <a:off x="2108200" y="2044700"/>
          <a:ext cx="2336800" cy="520700"/>
        </p:xfrm>
        <a:graphic>
          <a:graphicData uri="http://schemas.openxmlformats.org/presentationml/2006/ole">
            <mc:AlternateContent xmlns:mc="http://schemas.openxmlformats.org/markup-compatibility/2006">
              <mc:Choice xmlns:v="urn:schemas-microsoft-com:vml" Requires="v">
                <p:oleObj spid="_x0000_s128593" name="Equation" r:id="rId5" imgW="1143000" imgH="253800" progId="Equation.DSMT4">
                  <p:embed/>
                </p:oleObj>
              </mc:Choice>
              <mc:Fallback>
                <p:oleObj name="Equation" r:id="rId5" imgW="1143000" imgH="253800" progId="Equation.DSMT4">
                  <p:embed/>
                  <p:pic>
                    <p:nvPicPr>
                      <p:cNvPr id="0" name="Object 6"/>
                      <p:cNvPicPr>
                        <a:picLocks noChangeAspect="1" noChangeArrowheads="1"/>
                      </p:cNvPicPr>
                      <p:nvPr/>
                    </p:nvPicPr>
                    <p:blipFill>
                      <a:blip r:embed="rId6"/>
                      <a:srcRect/>
                      <a:stretch>
                        <a:fillRect/>
                      </a:stretch>
                    </p:blipFill>
                    <p:spPr bwMode="auto">
                      <a:xfrm>
                        <a:off x="2108200" y="2044700"/>
                        <a:ext cx="23368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anim calcmode="lin" valueType="num">
                                      <p:cBhvr additive="base">
                                        <p:cTn id="7" dur="500" fill="hold"/>
                                        <p:tgtEl>
                                          <p:spTgt spid="1300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005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0054"/>
                                        </p:tgtEl>
                                        <p:attrNameLst>
                                          <p:attrName>style.visibility</p:attrName>
                                        </p:attrNameLst>
                                      </p:cBhvr>
                                      <p:to>
                                        <p:strVal val="visible"/>
                                      </p:to>
                                    </p:set>
                                    <p:anim calcmode="lin" valueType="num">
                                      <p:cBhvr additive="base">
                                        <p:cTn id="11" dur="500" fill="hold"/>
                                        <p:tgtEl>
                                          <p:spTgt spid="130054"/>
                                        </p:tgtEl>
                                        <p:attrNameLst>
                                          <p:attrName>ppt_x</p:attrName>
                                        </p:attrNameLst>
                                      </p:cBhvr>
                                      <p:tavLst>
                                        <p:tav tm="0">
                                          <p:val>
                                            <p:strVal val="#ppt_x"/>
                                          </p:val>
                                        </p:tav>
                                        <p:tav tm="100000">
                                          <p:val>
                                            <p:strVal val="#ppt_x"/>
                                          </p:val>
                                        </p:tav>
                                      </p:tavLst>
                                    </p:anim>
                                    <p:anim calcmode="lin" valueType="num">
                                      <p:cBhvr additive="base">
                                        <p:cTn id="12" dur="500" fill="hold"/>
                                        <p:tgtEl>
                                          <p:spTgt spid="130054"/>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30051">
                                            <p:txEl>
                                              <p:pRg st="2" end="2"/>
                                            </p:txEl>
                                          </p:spTgt>
                                        </p:tgtEl>
                                        <p:attrNameLst>
                                          <p:attrName>style.visibility</p:attrName>
                                        </p:attrNameLst>
                                      </p:cBhvr>
                                      <p:to>
                                        <p:strVal val="visible"/>
                                      </p:to>
                                    </p:set>
                                    <p:anim calcmode="lin" valueType="num">
                                      <p:cBhvr additive="base">
                                        <p:cTn id="17" dur="500" fill="hold"/>
                                        <p:tgtEl>
                                          <p:spTgt spid="13005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005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0053"/>
                                        </p:tgtEl>
                                        <p:attrNameLst>
                                          <p:attrName>style.visibility</p:attrName>
                                        </p:attrNameLst>
                                      </p:cBhvr>
                                      <p:to>
                                        <p:strVal val="visible"/>
                                      </p:to>
                                    </p:set>
                                    <p:anim calcmode="lin" valueType="num">
                                      <p:cBhvr additive="base">
                                        <p:cTn id="21" dur="500" fill="hold"/>
                                        <p:tgtEl>
                                          <p:spTgt spid="130053"/>
                                        </p:tgtEl>
                                        <p:attrNameLst>
                                          <p:attrName>ppt_x</p:attrName>
                                        </p:attrNameLst>
                                      </p:cBhvr>
                                      <p:tavLst>
                                        <p:tav tm="0">
                                          <p:val>
                                            <p:strVal val="#ppt_x"/>
                                          </p:val>
                                        </p:tav>
                                        <p:tav tm="100000">
                                          <p:val>
                                            <p:strVal val="#ppt_x"/>
                                          </p:val>
                                        </p:tav>
                                      </p:tavLst>
                                    </p:anim>
                                    <p:anim calcmode="lin" valueType="num">
                                      <p:cBhvr additive="base">
                                        <p:cTn id="22" dur="500" fill="hold"/>
                                        <p:tgtEl>
                                          <p:spTgt spid="130053"/>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130051">
                                            <p:txEl>
                                              <p:pRg st="3" end="3"/>
                                            </p:txEl>
                                          </p:spTgt>
                                        </p:tgtEl>
                                        <p:attrNameLst>
                                          <p:attrName>style.visibility</p:attrName>
                                        </p:attrNameLst>
                                      </p:cBhvr>
                                      <p:to>
                                        <p:strVal val="visible"/>
                                      </p:to>
                                    </p:set>
                                    <p:anim calcmode="lin" valueType="num">
                                      <p:cBhvr additive="base">
                                        <p:cTn id="27" dur="500" fill="hold"/>
                                        <p:tgtEl>
                                          <p:spTgt spid="130051">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005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94494835-910D-4F7D-AD27-E3BEA611A0E5}" type="slidenum">
              <a:rPr lang="zh-CN" altLang="en-US" sz="1400"/>
              <a:pPr eaLnBrk="1" hangingPunct="1"/>
              <a:t>129</a:t>
            </a:fld>
            <a:endParaRPr lang="en-US" altLang="zh-CN" sz="1400"/>
          </a:p>
        </p:txBody>
      </p:sp>
      <p:sp>
        <p:nvSpPr>
          <p:cNvPr id="129027" name="Rectangle 2"/>
          <p:cNvSpPr>
            <a:spLocks noGrp="1" noChangeArrowheads="1"/>
          </p:cNvSpPr>
          <p:nvPr>
            <p:ph type="title"/>
          </p:nvPr>
        </p:nvSpPr>
        <p:spPr>
          <a:xfrm>
            <a:off x="457200" y="274638"/>
            <a:ext cx="8229600" cy="766762"/>
          </a:xfrm>
        </p:spPr>
        <p:txBody>
          <a:bodyPr/>
          <a:lstStyle/>
          <a:p>
            <a:pPr eaLnBrk="1" hangingPunct="1"/>
            <a:r>
              <a:rPr lang="zh-CN" altLang="en-US" sz="2400" dirty="0" smtClean="0">
                <a:latin typeface="Times New Roman" pitchFamily="18" charset="0"/>
              </a:rPr>
              <a:t>例</a:t>
            </a:r>
            <a:r>
              <a:rPr lang="zh-CN" altLang="en-US" sz="2400" dirty="0" smtClean="0"/>
              <a:t>：</a:t>
            </a:r>
          </a:p>
        </p:txBody>
      </p:sp>
      <p:sp>
        <p:nvSpPr>
          <p:cNvPr id="131075" name="Rectangle 3"/>
          <p:cNvSpPr>
            <a:spLocks noGrp="1" noChangeArrowheads="1"/>
          </p:cNvSpPr>
          <p:nvPr>
            <p:ph type="body" idx="1"/>
          </p:nvPr>
        </p:nvSpPr>
        <p:spPr>
          <a:xfrm>
            <a:off x="457200" y="1143000"/>
            <a:ext cx="8381888" cy="4987925"/>
          </a:xfrm>
        </p:spPr>
        <p:txBody>
          <a:bodyPr/>
          <a:lstStyle/>
          <a:p>
            <a:pPr eaLnBrk="1" hangingPunct="1">
              <a:lnSpc>
                <a:spcPct val="150000"/>
              </a:lnSpc>
            </a:pPr>
            <a:r>
              <a:rPr lang="zh-CN" altLang="en-US" b="1" dirty="0" smtClean="0">
                <a:latin typeface="Times New Roman" pitchFamily="18" charset="0"/>
              </a:rPr>
              <a:t>假设损失次数</a:t>
            </a:r>
            <a:r>
              <a:rPr lang="en-US" altLang="zh-CN" b="1" i="1" dirty="0" smtClean="0">
                <a:latin typeface="Times New Roman" pitchFamily="18" charset="0"/>
              </a:rPr>
              <a:t>N</a:t>
            </a:r>
            <a:r>
              <a:rPr lang="en-US" altLang="zh-CN" b="1" i="1" baseline="30000" dirty="0" smtClean="0">
                <a:latin typeface="Times New Roman" pitchFamily="18" charset="0"/>
              </a:rPr>
              <a:t>L</a:t>
            </a:r>
            <a:r>
              <a:rPr lang="zh-CN" altLang="en-US" b="1" dirty="0" smtClean="0">
                <a:latin typeface="Times New Roman" pitchFamily="18" charset="0"/>
              </a:rPr>
              <a:t>服从泊松</a:t>
            </a:r>
            <a:r>
              <a:rPr lang="en-US" altLang="zh-CN" b="1" dirty="0" smtClean="0">
                <a:latin typeface="Times New Roman" pitchFamily="18" charset="0"/>
              </a:rPr>
              <a:t>-</a:t>
            </a:r>
            <a:r>
              <a:rPr lang="zh-CN" altLang="en-US" b="1" dirty="0" smtClean="0">
                <a:latin typeface="Times New Roman" pitchFamily="18" charset="0"/>
              </a:rPr>
              <a:t>负二项分布，参数为</a:t>
            </a:r>
            <a:r>
              <a:rPr lang="zh-CN" altLang="en-US" b="1" dirty="0" smtClean="0">
                <a:latin typeface="Times New Roman" pitchFamily="18" charset="0"/>
                <a:sym typeface="Symbol" pitchFamily="18" charset="2"/>
              </a:rPr>
              <a:t></a:t>
            </a:r>
            <a:r>
              <a:rPr lang="zh-CN" altLang="en-US" b="1" dirty="0" smtClean="0">
                <a:latin typeface="Times New Roman" pitchFamily="18" charset="0"/>
              </a:rPr>
              <a:t>＝</a:t>
            </a:r>
            <a:r>
              <a:rPr lang="en-US" altLang="zh-CN" b="1" dirty="0" smtClean="0">
                <a:latin typeface="Times New Roman" pitchFamily="18" charset="0"/>
              </a:rPr>
              <a:t>0.2</a:t>
            </a:r>
            <a:r>
              <a:rPr lang="zh-CN" altLang="en-US" b="1" dirty="0" smtClean="0">
                <a:latin typeface="Times New Roman" pitchFamily="18" charset="0"/>
              </a:rPr>
              <a:t>，</a:t>
            </a:r>
            <a:r>
              <a:rPr lang="en-US" altLang="zh-CN" b="1" i="1" dirty="0" smtClean="0">
                <a:latin typeface="Times New Roman" pitchFamily="18" charset="0"/>
              </a:rPr>
              <a:t>r</a:t>
            </a:r>
            <a:r>
              <a:rPr lang="en-US" altLang="zh-CN" b="1" dirty="0" smtClean="0">
                <a:latin typeface="Times New Roman" pitchFamily="18" charset="0"/>
              </a:rPr>
              <a:t> = 3, </a:t>
            </a:r>
            <a:r>
              <a:rPr lang="en-US" altLang="zh-CN" b="1" i="1" dirty="0" smtClean="0">
                <a:latin typeface="Times New Roman" pitchFamily="18" charset="0"/>
                <a:sym typeface="Symbol" pitchFamily="18" charset="2"/>
              </a:rPr>
              <a:t></a:t>
            </a:r>
            <a:r>
              <a:rPr lang="en-US" altLang="zh-CN" b="1" dirty="0" smtClean="0">
                <a:latin typeface="Times New Roman" pitchFamily="18" charset="0"/>
              </a:rPr>
              <a:t> = 0.1</a:t>
            </a:r>
            <a:r>
              <a:rPr lang="zh-CN" altLang="en-US" b="1" dirty="0" smtClean="0">
                <a:latin typeface="Times New Roman" pitchFamily="18" charset="0"/>
              </a:rPr>
              <a:t>，如果</a:t>
            </a:r>
            <a:r>
              <a:rPr lang="en-US" altLang="zh-CN" b="1" i="1" dirty="0" smtClean="0">
                <a:latin typeface="Times New Roman" pitchFamily="18" charset="0"/>
              </a:rPr>
              <a:t>v</a:t>
            </a:r>
            <a:r>
              <a:rPr lang="zh-CN" altLang="en-US" b="1" dirty="0" smtClean="0">
                <a:latin typeface="Times New Roman" pitchFamily="18" charset="0"/>
              </a:rPr>
              <a:t>＝</a:t>
            </a:r>
            <a:r>
              <a:rPr lang="en-US" altLang="zh-CN" b="1" dirty="0" smtClean="0">
                <a:latin typeface="Times New Roman" pitchFamily="18" charset="0"/>
              </a:rPr>
              <a:t>0.8</a:t>
            </a:r>
            <a:r>
              <a:rPr lang="zh-CN" altLang="en-US" b="1" dirty="0" smtClean="0">
                <a:latin typeface="Times New Roman" pitchFamily="18" charset="0"/>
              </a:rPr>
              <a:t>，试确定索赔次数</a:t>
            </a:r>
            <a:r>
              <a:rPr lang="en-US" altLang="zh-CN" b="1" i="1" dirty="0" smtClean="0">
                <a:latin typeface="Times New Roman" pitchFamily="18" charset="0"/>
              </a:rPr>
              <a:t>N</a:t>
            </a:r>
            <a:r>
              <a:rPr lang="en-US" altLang="zh-CN" b="1" i="1" baseline="30000" dirty="0" smtClean="0">
                <a:latin typeface="Times New Roman" pitchFamily="18" charset="0"/>
              </a:rPr>
              <a:t>P</a:t>
            </a:r>
            <a:r>
              <a:rPr lang="zh-CN" altLang="en-US" b="1" dirty="0" smtClean="0">
                <a:latin typeface="Times New Roman" pitchFamily="18" charset="0"/>
              </a:rPr>
              <a:t>的分布。 </a:t>
            </a:r>
          </a:p>
          <a:p>
            <a:pPr eaLnBrk="1" hangingPunct="1">
              <a:lnSpc>
                <a:spcPct val="150000"/>
              </a:lnSpc>
            </a:pPr>
            <a:r>
              <a:rPr lang="zh-CN" altLang="en-US" b="1" dirty="0" smtClean="0">
                <a:latin typeface="Times New Roman" pitchFamily="18" charset="0"/>
              </a:rPr>
              <a:t>索赔次数</a:t>
            </a:r>
            <a:r>
              <a:rPr lang="en-US" altLang="zh-CN" b="1" i="1" dirty="0" smtClean="0">
                <a:latin typeface="Times New Roman" pitchFamily="18" charset="0"/>
              </a:rPr>
              <a:t>N</a:t>
            </a:r>
            <a:r>
              <a:rPr lang="en-US" altLang="zh-CN" b="1" i="1" baseline="30000" dirty="0" smtClean="0">
                <a:latin typeface="Times New Roman" pitchFamily="18" charset="0"/>
              </a:rPr>
              <a:t>P</a:t>
            </a:r>
            <a:r>
              <a:rPr lang="zh-CN" altLang="en-US" b="1" dirty="0" smtClean="0">
                <a:latin typeface="Times New Roman" pitchFamily="18" charset="0"/>
              </a:rPr>
              <a:t>是复合泊松：首分布是泊松（</a:t>
            </a:r>
            <a:r>
              <a:rPr lang="zh-CN" altLang="en-US" b="1" dirty="0" smtClean="0">
                <a:latin typeface="Times New Roman" pitchFamily="18" charset="0"/>
                <a:sym typeface="Symbol" pitchFamily="18" charset="2"/>
              </a:rPr>
              <a:t></a:t>
            </a:r>
            <a:r>
              <a:rPr lang="zh-CN" altLang="en-US" b="1" dirty="0" smtClean="0">
                <a:latin typeface="Times New Roman" pitchFamily="18" charset="0"/>
              </a:rPr>
              <a:t>＝</a:t>
            </a:r>
            <a:r>
              <a:rPr lang="en-US" altLang="zh-CN" b="1" dirty="0" smtClean="0">
                <a:latin typeface="Times New Roman" pitchFamily="18" charset="0"/>
              </a:rPr>
              <a:t>0.2</a:t>
            </a:r>
            <a:r>
              <a:rPr lang="zh-CN" altLang="en-US" b="1" dirty="0" smtClean="0">
                <a:latin typeface="Times New Roman" pitchFamily="18" charset="0"/>
              </a:rPr>
              <a:t>），次分布是负二项，参数为： </a:t>
            </a:r>
          </a:p>
          <a:p>
            <a:pPr eaLnBrk="1" hangingPunct="1">
              <a:lnSpc>
                <a:spcPct val="150000"/>
              </a:lnSpc>
            </a:pPr>
            <a:endParaRPr lang="zh-CN" altLang="en-US" b="1" dirty="0" smtClean="0">
              <a:latin typeface="Times New Roman" pitchFamily="18" charset="0"/>
            </a:endParaRPr>
          </a:p>
        </p:txBody>
      </p:sp>
      <p:sp>
        <p:nvSpPr>
          <p:cNvPr id="12902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1077" name="Object 5"/>
          <p:cNvGraphicFramePr>
            <a:graphicFrameLocks noChangeAspect="1"/>
          </p:cNvGraphicFramePr>
          <p:nvPr>
            <p:extLst>
              <p:ext uri="{D42A27DB-BD31-4B8C-83A1-F6EECF244321}">
                <p14:modId xmlns:p14="http://schemas.microsoft.com/office/powerpoint/2010/main" val="1704590157"/>
              </p:ext>
            </p:extLst>
          </p:nvPr>
        </p:nvGraphicFramePr>
        <p:xfrm>
          <a:off x="2514600" y="3962400"/>
          <a:ext cx="1249363" cy="365125"/>
        </p:xfrm>
        <a:graphic>
          <a:graphicData uri="http://schemas.openxmlformats.org/presentationml/2006/ole">
            <mc:AlternateContent xmlns:mc="http://schemas.openxmlformats.org/markup-compatibility/2006">
              <mc:Choice xmlns:v="urn:schemas-microsoft-com:vml" Requires="v">
                <p:oleObj spid="_x0000_s129611" name="Equation" r:id="rId3" imgW="621760" imgH="177646" progId="Equation.DSMT4">
                  <p:embed/>
                </p:oleObj>
              </mc:Choice>
              <mc:Fallback>
                <p:oleObj name="Equation" r:id="rId3" imgW="621760" imgH="177646"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962400"/>
                        <a:ext cx="12493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9031"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1079" name="Object 7"/>
          <p:cNvGraphicFramePr>
            <a:graphicFrameLocks noChangeAspect="1"/>
          </p:cNvGraphicFramePr>
          <p:nvPr>
            <p:extLst>
              <p:ext uri="{D42A27DB-BD31-4B8C-83A1-F6EECF244321}">
                <p14:modId xmlns:p14="http://schemas.microsoft.com/office/powerpoint/2010/main" val="29425897"/>
              </p:ext>
            </p:extLst>
          </p:nvPr>
        </p:nvGraphicFramePr>
        <p:xfrm>
          <a:off x="2438456" y="5105356"/>
          <a:ext cx="3227387" cy="404813"/>
        </p:xfrm>
        <a:graphic>
          <a:graphicData uri="http://schemas.openxmlformats.org/presentationml/2006/ole">
            <mc:AlternateContent xmlns:mc="http://schemas.openxmlformats.org/markup-compatibility/2006">
              <mc:Choice xmlns:v="urn:schemas-microsoft-com:vml" Requires="v">
                <p:oleObj spid="_x0000_s129612" name="Equation" r:id="rId5" imgW="1600200" imgH="203200" progId="Equation.DSMT4">
                  <p:embed/>
                </p:oleObj>
              </mc:Choice>
              <mc:Fallback>
                <p:oleObj name="Equation" r:id="rId5" imgW="1600200" imgH="2032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56" y="5105356"/>
                        <a:ext cx="3227387"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 calcmode="lin" valueType="num">
                                      <p:cBhvr additive="base">
                                        <p:cTn id="7" dur="500" fill="hold"/>
                                        <p:tgtEl>
                                          <p:spTgt spid="1310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10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1075">
                                            <p:txEl>
                                              <p:pRg st="1" end="1"/>
                                            </p:txEl>
                                          </p:spTgt>
                                        </p:tgtEl>
                                        <p:attrNameLst>
                                          <p:attrName>style.visibility</p:attrName>
                                        </p:attrNameLst>
                                      </p:cBhvr>
                                      <p:to>
                                        <p:strVal val="visible"/>
                                      </p:to>
                                    </p:set>
                                    <p:anim calcmode="lin" valueType="num">
                                      <p:cBhvr additive="base">
                                        <p:cTn id="13" dur="500" fill="hold"/>
                                        <p:tgtEl>
                                          <p:spTgt spid="1310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10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1077"/>
                                        </p:tgtEl>
                                        <p:attrNameLst>
                                          <p:attrName>style.visibility</p:attrName>
                                        </p:attrNameLst>
                                      </p:cBhvr>
                                      <p:to>
                                        <p:strVal val="visible"/>
                                      </p:to>
                                    </p:set>
                                    <p:anim calcmode="lin" valueType="num">
                                      <p:cBhvr additive="base">
                                        <p:cTn id="19" dur="500" fill="hold"/>
                                        <p:tgtEl>
                                          <p:spTgt spid="131077"/>
                                        </p:tgtEl>
                                        <p:attrNameLst>
                                          <p:attrName>ppt_x</p:attrName>
                                        </p:attrNameLst>
                                      </p:cBhvr>
                                      <p:tavLst>
                                        <p:tav tm="0">
                                          <p:val>
                                            <p:strVal val="#ppt_x"/>
                                          </p:val>
                                        </p:tav>
                                        <p:tav tm="100000">
                                          <p:val>
                                            <p:strVal val="#ppt_x"/>
                                          </p:val>
                                        </p:tav>
                                      </p:tavLst>
                                    </p:anim>
                                    <p:anim calcmode="lin" valueType="num">
                                      <p:cBhvr additive="base">
                                        <p:cTn id="20" dur="500" fill="hold"/>
                                        <p:tgtEl>
                                          <p:spTgt spid="13107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31079"/>
                                        </p:tgtEl>
                                        <p:attrNameLst>
                                          <p:attrName>style.visibility</p:attrName>
                                        </p:attrNameLst>
                                      </p:cBhvr>
                                      <p:to>
                                        <p:strVal val="visible"/>
                                      </p:to>
                                    </p:set>
                                    <p:anim calcmode="lin" valueType="num">
                                      <p:cBhvr additive="base">
                                        <p:cTn id="25" dur="500" fill="hold"/>
                                        <p:tgtEl>
                                          <p:spTgt spid="131079"/>
                                        </p:tgtEl>
                                        <p:attrNameLst>
                                          <p:attrName>ppt_x</p:attrName>
                                        </p:attrNameLst>
                                      </p:cBhvr>
                                      <p:tavLst>
                                        <p:tav tm="0">
                                          <p:val>
                                            <p:strVal val="#ppt_x"/>
                                          </p:val>
                                        </p:tav>
                                        <p:tav tm="100000">
                                          <p:val>
                                            <p:strVal val="#ppt_x"/>
                                          </p:val>
                                        </p:tav>
                                      </p:tavLst>
                                    </p:anim>
                                    <p:anim calcmode="lin" valueType="num">
                                      <p:cBhvr additive="base">
                                        <p:cTn id="26" dur="500" fill="hold"/>
                                        <p:tgtEl>
                                          <p:spTgt spid="1310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8"/>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0C3F2904-E11C-4344-9ADA-2C439357002C}" type="slidenum">
              <a:rPr lang="zh-CN" altLang="en-US" sz="1400">
                <a:solidFill>
                  <a:srgbClr val="000000"/>
                </a:solidFill>
              </a:rPr>
              <a:pPr eaLnBrk="1" hangingPunct="1"/>
              <a:t>13</a:t>
            </a:fld>
            <a:endParaRPr lang="en-US" altLang="zh-CN" sz="1400" dirty="0">
              <a:solidFill>
                <a:srgbClr val="000000"/>
              </a:solidFill>
            </a:endParaRPr>
          </a:p>
        </p:txBody>
      </p:sp>
      <p:graphicFrame>
        <p:nvGraphicFramePr>
          <p:cNvPr id="2" name="Object 2"/>
          <p:cNvGraphicFramePr>
            <a:graphicFrameLocks noGrp="1" noChangeAspect="1"/>
          </p:cNvGraphicFramePr>
          <p:nvPr>
            <p:ph sz="quarter" idx="1"/>
          </p:nvPr>
        </p:nvGraphicFramePr>
        <p:xfrm>
          <a:off x="1981200" y="1539875"/>
          <a:ext cx="3505200" cy="914400"/>
        </p:xfrm>
        <a:graphic>
          <a:graphicData uri="http://schemas.openxmlformats.org/presentationml/2006/ole">
            <mc:AlternateContent xmlns:mc="http://schemas.openxmlformats.org/markup-compatibility/2006">
              <mc:Choice xmlns:v="urn:schemas-microsoft-com:vml" Requires="v">
                <p:oleObj spid="_x0000_s184697" r:id="rId3" imgW="1854200" imgH="482600" progId="Equation.DSMT4">
                  <p:embed/>
                </p:oleObj>
              </mc:Choice>
              <mc:Fallback>
                <p:oleObj r:id="rId3" imgW="1854200" imgH="482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539875"/>
                        <a:ext cx="35052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1" name="Object 3"/>
          <p:cNvGraphicFramePr>
            <a:graphicFrameLocks noChangeAspect="1"/>
          </p:cNvGraphicFramePr>
          <p:nvPr/>
        </p:nvGraphicFramePr>
        <p:xfrm>
          <a:off x="533400" y="504825"/>
          <a:ext cx="5486400" cy="890588"/>
        </p:xfrm>
        <a:graphic>
          <a:graphicData uri="http://schemas.openxmlformats.org/presentationml/2006/ole">
            <mc:AlternateContent xmlns:mc="http://schemas.openxmlformats.org/markup-compatibility/2006">
              <mc:Choice xmlns:v="urn:schemas-microsoft-com:vml" Requires="v">
                <p:oleObj spid="_x0000_s184698" r:id="rId5" imgW="2819400" imgH="457200" progId="Equation.DSMT4">
                  <p:embed/>
                </p:oleObj>
              </mc:Choice>
              <mc:Fallback>
                <p:oleObj r:id="rId5" imgW="2819400" imgH="457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504825"/>
                        <a:ext cx="5486400" cy="890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4" name="Line 5"/>
          <p:cNvSpPr>
            <a:spLocks noChangeShapeType="1"/>
          </p:cNvSpPr>
          <p:nvPr/>
        </p:nvSpPr>
        <p:spPr bwMode="auto">
          <a:xfrm>
            <a:off x="7772400" y="2743200"/>
            <a:ext cx="533400" cy="1524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solidFill>
                <a:srgbClr val="000000"/>
              </a:solidFill>
            </a:endParaRPr>
          </a:p>
        </p:txBody>
      </p:sp>
      <p:graphicFrame>
        <p:nvGraphicFramePr>
          <p:cNvPr id="3" name="Object 6"/>
          <p:cNvGraphicFramePr>
            <a:graphicFrameLocks noChangeAspect="1"/>
          </p:cNvGraphicFramePr>
          <p:nvPr>
            <p:extLst>
              <p:ext uri="{D42A27DB-BD31-4B8C-83A1-F6EECF244321}">
                <p14:modId xmlns:p14="http://schemas.microsoft.com/office/powerpoint/2010/main" val="2339340251"/>
              </p:ext>
            </p:extLst>
          </p:nvPr>
        </p:nvGraphicFramePr>
        <p:xfrm>
          <a:off x="1981268" y="2743200"/>
          <a:ext cx="3860800" cy="939800"/>
        </p:xfrm>
        <a:graphic>
          <a:graphicData uri="http://schemas.openxmlformats.org/presentationml/2006/ole">
            <mc:AlternateContent xmlns:mc="http://schemas.openxmlformats.org/markup-compatibility/2006">
              <mc:Choice xmlns:v="urn:schemas-microsoft-com:vml" Requires="v">
                <p:oleObj spid="_x0000_s184699" r:id="rId7" imgW="1931238" imgH="470104" progId="Equation.DSMT4">
                  <p:embed/>
                </p:oleObj>
              </mc:Choice>
              <mc:Fallback>
                <p:oleObj r:id="rId7" imgW="1931238" imgH="470104"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68" y="2743200"/>
                        <a:ext cx="38608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138644642"/>
              </p:ext>
            </p:extLst>
          </p:nvPr>
        </p:nvGraphicFramePr>
        <p:xfrm>
          <a:off x="1981268" y="4198893"/>
          <a:ext cx="4233863" cy="906463"/>
        </p:xfrm>
        <a:graphic>
          <a:graphicData uri="http://schemas.openxmlformats.org/presentationml/2006/ole">
            <mc:AlternateContent xmlns:mc="http://schemas.openxmlformats.org/markup-compatibility/2006">
              <mc:Choice xmlns:v="urn:schemas-microsoft-com:vml" Requires="v">
                <p:oleObj spid="_x0000_s184700" r:id="rId9" imgW="1982060" imgH="470104" progId="Equation.DSMT4">
                  <p:embed/>
                </p:oleObj>
              </mc:Choice>
              <mc:Fallback>
                <p:oleObj r:id="rId9" imgW="1982060" imgH="470104" progId="Equation.DSMT4">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1268" y="4198893"/>
                        <a:ext cx="4233863" cy="906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4"/>
          <p:cNvGraphicFramePr>
            <a:graphicFrameLocks noChangeAspect="1"/>
          </p:cNvGraphicFramePr>
          <p:nvPr>
            <p:extLst>
              <p:ext uri="{D42A27DB-BD31-4B8C-83A1-F6EECF244321}">
                <p14:modId xmlns:p14="http://schemas.microsoft.com/office/powerpoint/2010/main" val="267621957"/>
              </p:ext>
            </p:extLst>
          </p:nvPr>
        </p:nvGraphicFramePr>
        <p:xfrm>
          <a:off x="2051052" y="5492672"/>
          <a:ext cx="2444750" cy="908050"/>
        </p:xfrm>
        <a:graphic>
          <a:graphicData uri="http://schemas.openxmlformats.org/presentationml/2006/ole">
            <mc:AlternateContent xmlns:mc="http://schemas.openxmlformats.org/markup-compatibility/2006">
              <mc:Choice xmlns:v="urn:schemas-microsoft-com:vml" Requires="v">
                <p:oleObj spid="_x0000_s184701" r:id="rId11" imgW="1231900" imgH="457200" progId="Equation.DSMT4">
                  <p:embed/>
                </p:oleObj>
              </mc:Choice>
              <mc:Fallback>
                <p:oleObj r:id="rId11" imgW="1231900" imgH="4572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1052" y="5492672"/>
                        <a:ext cx="2444750"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5"/>
          <p:cNvGraphicFramePr>
            <a:graphicFrameLocks noChangeAspect="1"/>
          </p:cNvGraphicFramePr>
          <p:nvPr>
            <p:extLst>
              <p:ext uri="{D42A27DB-BD31-4B8C-83A1-F6EECF244321}">
                <p14:modId xmlns:p14="http://schemas.microsoft.com/office/powerpoint/2010/main" val="1938350259"/>
              </p:ext>
            </p:extLst>
          </p:nvPr>
        </p:nvGraphicFramePr>
        <p:xfrm>
          <a:off x="4800672" y="5492672"/>
          <a:ext cx="1752600" cy="876300"/>
        </p:xfrm>
        <a:graphic>
          <a:graphicData uri="http://schemas.openxmlformats.org/presentationml/2006/ole">
            <mc:AlternateContent xmlns:mc="http://schemas.openxmlformats.org/markup-compatibility/2006">
              <mc:Choice xmlns:v="urn:schemas-microsoft-com:vml" Requires="v">
                <p:oleObj spid="_x0000_s184702" r:id="rId13" imgW="914797" imgH="457399" progId="Equation.DSMT4">
                  <p:embed/>
                </p:oleObj>
              </mc:Choice>
              <mc:Fallback>
                <p:oleObj r:id="rId13" imgW="914797" imgH="457399"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00672" y="5492672"/>
                        <a:ext cx="1752600"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Line 6"/>
          <p:cNvSpPr>
            <a:spLocks noChangeShapeType="1"/>
          </p:cNvSpPr>
          <p:nvPr/>
        </p:nvSpPr>
        <p:spPr bwMode="auto">
          <a:xfrm>
            <a:off x="7239072" y="5873672"/>
            <a:ext cx="533400" cy="1524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solidFill>
                <a:srgbClr val="000000"/>
              </a:solidFill>
            </a:endParaRPr>
          </a:p>
        </p:txBody>
      </p:sp>
      <p:sp>
        <p:nvSpPr>
          <p:cNvPr id="6" name="矩形 5"/>
          <p:cNvSpPr/>
          <p:nvPr/>
        </p:nvSpPr>
        <p:spPr>
          <a:xfrm>
            <a:off x="76318" y="12786"/>
            <a:ext cx="6553088" cy="461665"/>
          </a:xfrm>
          <a:prstGeom prst="rect">
            <a:avLst/>
          </a:prstGeom>
        </p:spPr>
        <p:txBody>
          <a:bodyPr wrap="square">
            <a:spAutoFit/>
          </a:bodyPr>
          <a:lstStyle/>
          <a:p>
            <a:r>
              <a:rPr lang="zh-CN" altLang="en-US" sz="2400" b="1" dirty="0">
                <a:solidFill>
                  <a:srgbClr val="000099"/>
                </a:solidFill>
                <a:latin typeface="Times New Roman" pitchFamily="18" charset="0"/>
              </a:rPr>
              <a:t>证明 </a:t>
            </a:r>
            <a:r>
              <a:rPr lang="en-US" altLang="zh-CN" sz="2400" b="1" i="1" dirty="0" err="1" smtClean="0">
                <a:solidFill>
                  <a:srgbClr val="000099"/>
                </a:solidFill>
                <a:latin typeface="Times New Roman" pitchFamily="18" charset="0"/>
              </a:rPr>
              <a:t>N</a:t>
            </a:r>
            <a:r>
              <a:rPr lang="en-US" altLang="zh-CN" sz="2400" b="1" baseline="-25000" dirty="0" err="1">
                <a:solidFill>
                  <a:srgbClr val="000099"/>
                </a:solidFill>
                <a:latin typeface="Times New Roman" pitchFamily="18" charset="0"/>
              </a:rPr>
              <a:t>1</a:t>
            </a:r>
            <a:r>
              <a:rPr lang="zh-CN" altLang="en-US" sz="2400" b="1" dirty="0" smtClean="0">
                <a:solidFill>
                  <a:srgbClr val="000099"/>
                </a:solidFill>
                <a:latin typeface="Times New Roman" pitchFamily="18" charset="0"/>
              </a:rPr>
              <a:t>是</a:t>
            </a:r>
            <a:r>
              <a:rPr lang="zh-CN" altLang="en-US" sz="2400" b="1" dirty="0">
                <a:solidFill>
                  <a:srgbClr val="000099"/>
                </a:solidFill>
                <a:latin typeface="Times New Roman" pitchFamily="18" charset="0"/>
              </a:rPr>
              <a:t>参数为 </a:t>
            </a:r>
            <a:r>
              <a:rPr lang="en-US" altLang="zh-CN" sz="2400" b="1" i="1" dirty="0" err="1" smtClean="0">
                <a:solidFill>
                  <a:srgbClr val="000099"/>
                </a:solidFill>
                <a:latin typeface="Symbol" pitchFamily="18" charset="2"/>
              </a:rPr>
              <a:t>l</a:t>
            </a:r>
            <a:r>
              <a:rPr lang="en-US" altLang="zh-CN" sz="2400" b="1" i="1" dirty="0" err="1" smtClean="0">
                <a:solidFill>
                  <a:srgbClr val="000099"/>
                </a:solidFill>
                <a:latin typeface="Times New Roman" pitchFamily="18" charset="0"/>
              </a:rPr>
              <a:t>p</a:t>
            </a:r>
            <a:r>
              <a:rPr lang="en-US" altLang="zh-CN" sz="2400" b="1" baseline="-25000" dirty="0" err="1">
                <a:solidFill>
                  <a:srgbClr val="000099"/>
                </a:solidFill>
                <a:latin typeface="Times New Roman" pitchFamily="18" charset="0"/>
              </a:rPr>
              <a:t>1</a:t>
            </a:r>
            <a:r>
              <a:rPr lang="zh-CN" altLang="en-US" sz="2400" b="1" dirty="0" smtClean="0">
                <a:solidFill>
                  <a:srgbClr val="000099"/>
                </a:solidFill>
                <a:latin typeface="Times New Roman" pitchFamily="18" charset="0"/>
              </a:rPr>
              <a:t>的</a:t>
            </a:r>
            <a:r>
              <a:rPr lang="zh-CN" altLang="en-US" sz="2400" b="1" dirty="0">
                <a:solidFill>
                  <a:srgbClr val="000099"/>
                </a:solidFill>
                <a:latin typeface="Times New Roman" pitchFamily="18" charset="0"/>
              </a:rPr>
              <a:t>泊松随机变量</a:t>
            </a:r>
            <a:endParaRPr lang="zh-CN" altLang="en-US" sz="2400" b="1" dirty="0"/>
          </a:p>
        </p:txBody>
      </p:sp>
    </p:spTree>
    <p:extLst>
      <p:ext uri="{BB962C8B-B14F-4D97-AF65-F5344CB8AC3E}">
        <p14:creationId xmlns:p14="http://schemas.microsoft.com/office/powerpoint/2010/main" val="2349920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411"/>
                                        </p:tgtEl>
                                        <p:attrNameLst>
                                          <p:attrName>style.visibility</p:attrName>
                                        </p:attrNameLst>
                                      </p:cBhvr>
                                      <p:to>
                                        <p:strVal val="visible"/>
                                      </p:to>
                                    </p:set>
                                    <p:animEffect transition="in" filter="blinds(horizontal)">
                                      <p:cBhvr>
                                        <p:cTn id="7" dur="500"/>
                                        <p:tgtEl>
                                          <p:spTgt spid="174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4D3F9177-4D2F-4535-B948-64FC11B32D93}" type="slidenum">
              <a:rPr lang="zh-CN" altLang="en-US" sz="1400"/>
              <a:pPr eaLnBrk="1" hangingPunct="1"/>
              <a:t>130</a:t>
            </a:fld>
            <a:endParaRPr lang="en-US" altLang="zh-CN" sz="1400"/>
          </a:p>
        </p:txBody>
      </p:sp>
      <p:sp>
        <p:nvSpPr>
          <p:cNvPr id="130051" name="Rectangle 2"/>
          <p:cNvSpPr>
            <a:spLocks noGrp="1" noChangeArrowheads="1"/>
          </p:cNvSpPr>
          <p:nvPr>
            <p:ph type="title"/>
          </p:nvPr>
        </p:nvSpPr>
        <p:spPr>
          <a:xfrm>
            <a:off x="457200" y="274638"/>
            <a:ext cx="8229600" cy="766762"/>
          </a:xfrm>
        </p:spPr>
        <p:txBody>
          <a:bodyPr/>
          <a:lstStyle/>
          <a:p>
            <a:pPr eaLnBrk="1" hangingPunct="1"/>
            <a:r>
              <a:rPr lang="zh-CN" altLang="en-US" sz="2400" dirty="0" smtClean="0">
                <a:latin typeface="Times New Roman" pitchFamily="18" charset="0"/>
              </a:rPr>
              <a:t>例：</a:t>
            </a:r>
          </a:p>
        </p:txBody>
      </p:sp>
      <p:sp>
        <p:nvSpPr>
          <p:cNvPr id="132099" name="Rectangle 3"/>
          <p:cNvSpPr>
            <a:spLocks noGrp="1" noChangeArrowheads="1"/>
          </p:cNvSpPr>
          <p:nvPr>
            <p:ph type="body" idx="1"/>
          </p:nvPr>
        </p:nvSpPr>
        <p:spPr>
          <a:xfrm>
            <a:off x="457200" y="1143000"/>
            <a:ext cx="8229600" cy="4983163"/>
          </a:xfrm>
        </p:spPr>
        <p:txBody>
          <a:bodyPr/>
          <a:lstStyle/>
          <a:p>
            <a:pPr eaLnBrk="1" hangingPunct="1"/>
            <a:r>
              <a:rPr lang="zh-CN" altLang="en-US" b="1" dirty="0" smtClean="0">
                <a:latin typeface="Times New Roman" pitchFamily="18" charset="0"/>
              </a:rPr>
              <a:t>假设损失次数</a:t>
            </a:r>
            <a:r>
              <a:rPr lang="en-US" altLang="zh-CN" b="1" i="1" dirty="0" smtClean="0">
                <a:latin typeface="Times New Roman" pitchFamily="18" charset="0"/>
              </a:rPr>
              <a:t>N</a:t>
            </a:r>
            <a:r>
              <a:rPr lang="en-US" altLang="zh-CN" b="1" i="1" baseline="30000" dirty="0" smtClean="0">
                <a:latin typeface="Times New Roman" pitchFamily="18" charset="0"/>
              </a:rPr>
              <a:t>L</a:t>
            </a:r>
            <a:r>
              <a:rPr lang="zh-CN" altLang="en-US" b="1" dirty="0" smtClean="0">
                <a:latin typeface="Times New Roman" pitchFamily="18" charset="0"/>
              </a:rPr>
              <a:t>服从泊松</a:t>
            </a:r>
            <a:r>
              <a:rPr lang="en-US" altLang="zh-CN" b="1" dirty="0" smtClean="0">
                <a:latin typeface="Times New Roman" pitchFamily="18" charset="0"/>
              </a:rPr>
              <a:t>-</a:t>
            </a:r>
            <a:r>
              <a:rPr lang="zh-CN" altLang="en-US" b="1" dirty="0" smtClean="0">
                <a:latin typeface="Times New Roman" pitchFamily="18" charset="0"/>
              </a:rPr>
              <a:t>零截断负二项分布，参数为</a:t>
            </a:r>
            <a:r>
              <a:rPr lang="zh-CN" altLang="en-US" b="1" dirty="0" smtClean="0">
                <a:latin typeface="Times New Roman" pitchFamily="18" charset="0"/>
                <a:sym typeface="Symbol" pitchFamily="18" charset="2"/>
              </a:rPr>
              <a:t></a:t>
            </a:r>
            <a:r>
              <a:rPr lang="zh-CN" altLang="en-US" b="1" dirty="0" smtClean="0">
                <a:latin typeface="Times New Roman" pitchFamily="18" charset="0"/>
              </a:rPr>
              <a:t>＝</a:t>
            </a:r>
            <a:r>
              <a:rPr lang="en-US" altLang="zh-CN" b="1" dirty="0" smtClean="0">
                <a:latin typeface="Times New Roman" pitchFamily="18" charset="0"/>
              </a:rPr>
              <a:t>0.2</a:t>
            </a:r>
            <a:r>
              <a:rPr lang="zh-CN" altLang="en-US" b="1" dirty="0" smtClean="0">
                <a:latin typeface="Times New Roman" pitchFamily="18" charset="0"/>
              </a:rPr>
              <a:t>，</a:t>
            </a:r>
            <a:r>
              <a:rPr lang="en-US" altLang="zh-CN" b="1" i="1" dirty="0" smtClean="0">
                <a:latin typeface="Times New Roman" pitchFamily="18" charset="0"/>
              </a:rPr>
              <a:t>r</a:t>
            </a:r>
            <a:r>
              <a:rPr lang="en-US" altLang="zh-CN" b="1" dirty="0" smtClean="0">
                <a:latin typeface="Times New Roman" pitchFamily="18" charset="0"/>
              </a:rPr>
              <a:t> = 3, </a:t>
            </a:r>
            <a:r>
              <a:rPr lang="en-US" altLang="zh-CN" b="1" i="1" dirty="0" smtClean="0">
                <a:latin typeface="Times New Roman" pitchFamily="18" charset="0"/>
                <a:sym typeface="Symbol" pitchFamily="18" charset="2"/>
              </a:rPr>
              <a:t></a:t>
            </a:r>
            <a:r>
              <a:rPr lang="en-US" altLang="zh-CN" b="1" dirty="0" smtClean="0">
                <a:latin typeface="Times New Roman" pitchFamily="18" charset="0"/>
              </a:rPr>
              <a:t> = 0.1</a:t>
            </a:r>
            <a:r>
              <a:rPr lang="zh-CN" altLang="en-US" b="1" dirty="0" smtClean="0">
                <a:latin typeface="Times New Roman" pitchFamily="18" charset="0"/>
              </a:rPr>
              <a:t>，如果</a:t>
            </a:r>
            <a:r>
              <a:rPr lang="en-US" altLang="zh-CN" b="1" i="1" dirty="0" smtClean="0">
                <a:latin typeface="Times New Roman" pitchFamily="18" charset="0"/>
              </a:rPr>
              <a:t>v</a:t>
            </a:r>
            <a:r>
              <a:rPr lang="zh-CN" altLang="en-US" b="1" dirty="0" smtClean="0">
                <a:latin typeface="Times New Roman" pitchFamily="18" charset="0"/>
              </a:rPr>
              <a:t>＝</a:t>
            </a:r>
            <a:r>
              <a:rPr lang="en-US" altLang="zh-CN" b="1" dirty="0" smtClean="0">
                <a:latin typeface="Times New Roman" pitchFamily="18" charset="0"/>
              </a:rPr>
              <a:t>0.8</a:t>
            </a:r>
            <a:r>
              <a:rPr lang="zh-CN" altLang="en-US" b="1" dirty="0" smtClean="0">
                <a:latin typeface="Times New Roman" pitchFamily="18" charset="0"/>
              </a:rPr>
              <a:t>，试确定索赔次数</a:t>
            </a:r>
            <a:r>
              <a:rPr lang="en-US" altLang="zh-CN" b="1" i="1" dirty="0" smtClean="0">
                <a:latin typeface="Times New Roman" pitchFamily="18" charset="0"/>
              </a:rPr>
              <a:t>N</a:t>
            </a:r>
            <a:r>
              <a:rPr lang="en-US" altLang="zh-CN" b="1" i="1" baseline="30000" dirty="0" smtClean="0">
                <a:latin typeface="Times New Roman" pitchFamily="18" charset="0"/>
              </a:rPr>
              <a:t>P</a:t>
            </a:r>
            <a:r>
              <a:rPr lang="zh-CN" altLang="en-US" b="1" dirty="0" smtClean="0">
                <a:latin typeface="Times New Roman" pitchFamily="18" charset="0"/>
              </a:rPr>
              <a:t>的分布。</a:t>
            </a:r>
          </a:p>
          <a:p>
            <a:pPr eaLnBrk="1" hangingPunct="1"/>
            <a:r>
              <a:rPr lang="zh-CN" altLang="en-US" b="1" dirty="0" smtClean="0">
                <a:latin typeface="Times New Roman" pitchFamily="18" charset="0"/>
              </a:rPr>
              <a:t>索赔次数</a:t>
            </a:r>
            <a:r>
              <a:rPr lang="en-US" altLang="zh-CN" b="1" i="1" dirty="0" smtClean="0">
                <a:latin typeface="Times New Roman" pitchFamily="18" charset="0"/>
              </a:rPr>
              <a:t>N</a:t>
            </a:r>
            <a:r>
              <a:rPr lang="en-US" altLang="zh-CN" b="1" i="1" baseline="30000" dirty="0" smtClean="0">
                <a:latin typeface="Times New Roman" pitchFamily="18" charset="0"/>
              </a:rPr>
              <a:t>P</a:t>
            </a:r>
            <a:r>
              <a:rPr lang="zh-CN" altLang="en-US" b="1" dirty="0" smtClean="0">
                <a:latin typeface="Times New Roman" pitchFamily="18" charset="0"/>
              </a:rPr>
              <a:t>是复合泊松分布：首分布是泊松（</a:t>
            </a:r>
            <a:r>
              <a:rPr lang="zh-CN" altLang="en-US" b="1" dirty="0" smtClean="0">
                <a:latin typeface="Times New Roman" pitchFamily="18" charset="0"/>
                <a:sym typeface="Symbol" pitchFamily="18" charset="2"/>
              </a:rPr>
              <a:t></a:t>
            </a:r>
            <a:r>
              <a:rPr lang="zh-CN" altLang="en-US" b="1" dirty="0" smtClean="0">
                <a:latin typeface="Times New Roman" pitchFamily="18" charset="0"/>
              </a:rPr>
              <a:t>＝</a:t>
            </a:r>
            <a:r>
              <a:rPr lang="en-US" altLang="zh-CN" b="1" dirty="0" smtClean="0">
                <a:latin typeface="Times New Roman" pitchFamily="18" charset="0"/>
              </a:rPr>
              <a:t>0.2</a:t>
            </a:r>
            <a:r>
              <a:rPr lang="zh-CN" altLang="en-US" b="1" dirty="0" smtClean="0">
                <a:latin typeface="Times New Roman" pitchFamily="18" charset="0"/>
              </a:rPr>
              <a:t>），次分布是零</a:t>
            </a:r>
            <a:r>
              <a:rPr lang="zh-CN" altLang="en-US" b="1" dirty="0">
                <a:latin typeface="Times New Roman" pitchFamily="18" charset="0"/>
              </a:rPr>
              <a:t>调整</a:t>
            </a:r>
            <a:r>
              <a:rPr lang="zh-CN" altLang="en-US" b="1" dirty="0" smtClean="0">
                <a:latin typeface="Times New Roman" pitchFamily="18" charset="0"/>
              </a:rPr>
              <a:t>负二项分布，参数为：</a:t>
            </a:r>
          </a:p>
          <a:p>
            <a:pPr eaLnBrk="1" hangingPunct="1">
              <a:buFont typeface="Wingdings" pitchFamily="2" charset="2"/>
              <a:buNone/>
            </a:pPr>
            <a:endParaRPr lang="zh-CN" altLang="en-US" b="1" dirty="0" smtClean="0">
              <a:latin typeface="Times New Roman" pitchFamily="18" charset="0"/>
            </a:endParaRPr>
          </a:p>
          <a:p>
            <a:pPr eaLnBrk="1" hangingPunct="1"/>
            <a:endParaRPr lang="zh-CN" altLang="en-US" b="1" dirty="0" smtClean="0">
              <a:latin typeface="Times New Roman" pitchFamily="18" charset="0"/>
            </a:endParaRPr>
          </a:p>
          <a:p>
            <a:pPr eaLnBrk="1" hangingPunct="1"/>
            <a:endParaRPr lang="zh-CN" altLang="en-US" b="1" dirty="0" smtClean="0">
              <a:latin typeface="Times New Roman" pitchFamily="18" charset="0"/>
            </a:endParaRPr>
          </a:p>
        </p:txBody>
      </p:sp>
      <p:sp>
        <p:nvSpPr>
          <p:cNvPr id="130053" name="Rectangle 4"/>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0055" name="Rectangle 6"/>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2103" name="Object 7"/>
          <p:cNvGraphicFramePr>
            <a:graphicFrameLocks noChangeAspect="1"/>
          </p:cNvGraphicFramePr>
          <p:nvPr/>
        </p:nvGraphicFramePr>
        <p:xfrm>
          <a:off x="2971800" y="5181600"/>
          <a:ext cx="1249363" cy="363538"/>
        </p:xfrm>
        <a:graphic>
          <a:graphicData uri="http://schemas.openxmlformats.org/presentationml/2006/ole">
            <mc:AlternateContent xmlns:mc="http://schemas.openxmlformats.org/markup-compatibility/2006">
              <mc:Choice xmlns:v="urn:schemas-microsoft-com:vml" Requires="v">
                <p:oleObj spid="_x0000_s130938" name="Equation" r:id="rId4" imgW="621760" imgH="177646" progId="Equation.DSMT4">
                  <p:embed/>
                </p:oleObj>
              </mc:Choice>
              <mc:Fallback>
                <p:oleObj name="Equation" r:id="rId4" imgW="621760" imgH="177646"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5181600"/>
                        <a:ext cx="1249363"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0057" name="Rectangle 8"/>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2105" name="Object 9"/>
          <p:cNvGraphicFramePr>
            <a:graphicFrameLocks noChangeAspect="1"/>
          </p:cNvGraphicFramePr>
          <p:nvPr/>
        </p:nvGraphicFramePr>
        <p:xfrm>
          <a:off x="2971800" y="5943600"/>
          <a:ext cx="1752600" cy="363538"/>
        </p:xfrm>
        <a:graphic>
          <a:graphicData uri="http://schemas.openxmlformats.org/presentationml/2006/ole">
            <mc:AlternateContent xmlns:mc="http://schemas.openxmlformats.org/markup-compatibility/2006">
              <mc:Choice xmlns:v="urn:schemas-microsoft-com:vml" Requires="v">
                <p:oleObj spid="_x0000_s130939" name="Equation" r:id="rId6" imgW="965200" imgH="203200" progId="Equation.DSMT4">
                  <p:embed/>
                </p:oleObj>
              </mc:Choice>
              <mc:Fallback>
                <p:oleObj name="Equation" r:id="rId6" imgW="965200" imgH="20320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1800" y="5943600"/>
                        <a:ext cx="17526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0059" name="Rectangle 10"/>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3386915394"/>
              </p:ext>
            </p:extLst>
          </p:nvPr>
        </p:nvGraphicFramePr>
        <p:xfrm>
          <a:off x="249238" y="4114800"/>
          <a:ext cx="8647112" cy="842963"/>
        </p:xfrm>
        <a:graphic>
          <a:graphicData uri="http://schemas.openxmlformats.org/presentationml/2006/ole">
            <mc:AlternateContent xmlns:mc="http://schemas.openxmlformats.org/markup-compatibility/2006">
              <mc:Choice xmlns:v="urn:schemas-microsoft-com:vml" Requires="v">
                <p:oleObj spid="_x0000_s130940" name="Equation" r:id="rId8" imgW="4673520" imgH="457200" progId="Equation.DSMT4">
                  <p:embed/>
                </p:oleObj>
              </mc:Choice>
              <mc:Fallback>
                <p:oleObj name="Equation" r:id="rId8" imgW="4673520" imgH="457200" progId="Equation.DSMT4">
                  <p:embed/>
                  <p:pic>
                    <p:nvPicPr>
                      <p:cNvPr id="0" name="对象 9"/>
                      <p:cNvPicPr>
                        <a:picLocks noChangeAspect="1" noChangeArrowheads="1"/>
                      </p:cNvPicPr>
                      <p:nvPr/>
                    </p:nvPicPr>
                    <p:blipFill>
                      <a:blip r:embed="rId9"/>
                      <a:srcRect/>
                      <a:stretch>
                        <a:fillRect/>
                      </a:stretch>
                    </p:blipFill>
                    <p:spPr bwMode="auto">
                      <a:xfrm>
                        <a:off x="249238" y="4114800"/>
                        <a:ext cx="8647112" cy="842963"/>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anim calcmode="lin" valueType="num">
                                      <p:cBhvr additive="base">
                                        <p:cTn id="7" dur="500" fill="hold"/>
                                        <p:tgtEl>
                                          <p:spTgt spid="1320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2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2099">
                                            <p:txEl>
                                              <p:pRg st="1" end="1"/>
                                            </p:txEl>
                                          </p:spTgt>
                                        </p:tgtEl>
                                        <p:attrNameLst>
                                          <p:attrName>style.visibility</p:attrName>
                                        </p:attrNameLst>
                                      </p:cBhvr>
                                      <p:to>
                                        <p:strVal val="visible"/>
                                      </p:to>
                                    </p:set>
                                    <p:anim calcmode="lin" valueType="num">
                                      <p:cBhvr additive="base">
                                        <p:cTn id="13" dur="500" fill="hold"/>
                                        <p:tgtEl>
                                          <p:spTgt spid="1320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20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2103"/>
                                        </p:tgtEl>
                                        <p:attrNameLst>
                                          <p:attrName>style.visibility</p:attrName>
                                        </p:attrNameLst>
                                      </p:cBhvr>
                                      <p:to>
                                        <p:strVal val="visible"/>
                                      </p:to>
                                    </p:set>
                                    <p:anim calcmode="lin" valueType="num">
                                      <p:cBhvr additive="base">
                                        <p:cTn id="19" dur="500" fill="hold"/>
                                        <p:tgtEl>
                                          <p:spTgt spid="132103"/>
                                        </p:tgtEl>
                                        <p:attrNameLst>
                                          <p:attrName>ppt_x</p:attrName>
                                        </p:attrNameLst>
                                      </p:cBhvr>
                                      <p:tavLst>
                                        <p:tav tm="0">
                                          <p:val>
                                            <p:strVal val="#ppt_x"/>
                                          </p:val>
                                        </p:tav>
                                        <p:tav tm="100000">
                                          <p:val>
                                            <p:strVal val="#ppt_x"/>
                                          </p:val>
                                        </p:tav>
                                      </p:tavLst>
                                    </p:anim>
                                    <p:anim calcmode="lin" valueType="num">
                                      <p:cBhvr additive="base">
                                        <p:cTn id="20" dur="500" fill="hold"/>
                                        <p:tgtEl>
                                          <p:spTgt spid="13210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32105"/>
                                        </p:tgtEl>
                                        <p:attrNameLst>
                                          <p:attrName>style.visibility</p:attrName>
                                        </p:attrNameLst>
                                      </p:cBhvr>
                                      <p:to>
                                        <p:strVal val="visible"/>
                                      </p:to>
                                    </p:set>
                                    <p:anim calcmode="lin" valueType="num">
                                      <p:cBhvr additive="base">
                                        <p:cTn id="25" dur="500" fill="hold"/>
                                        <p:tgtEl>
                                          <p:spTgt spid="132105"/>
                                        </p:tgtEl>
                                        <p:attrNameLst>
                                          <p:attrName>ppt_x</p:attrName>
                                        </p:attrNameLst>
                                      </p:cBhvr>
                                      <p:tavLst>
                                        <p:tav tm="0">
                                          <p:val>
                                            <p:strVal val="#ppt_x"/>
                                          </p:val>
                                        </p:tav>
                                        <p:tav tm="100000">
                                          <p:val>
                                            <p:strVal val="#ppt_x"/>
                                          </p:val>
                                        </p:tav>
                                      </p:tavLst>
                                    </p:anim>
                                    <p:anim calcmode="lin" valueType="num">
                                      <p:cBhvr additive="base">
                                        <p:cTn id="26" dur="500" fill="hold"/>
                                        <p:tgtEl>
                                          <p:spTgt spid="1321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BD820D8C-9E74-4C6C-8B4C-01AE80C02951}" type="slidenum">
              <a:rPr lang="zh-CN" altLang="en-US" sz="1400"/>
              <a:pPr eaLnBrk="1" hangingPunct="1"/>
              <a:t>131</a:t>
            </a:fld>
            <a:endParaRPr lang="en-US" altLang="zh-CN" sz="1400"/>
          </a:p>
        </p:txBody>
      </p:sp>
      <p:sp>
        <p:nvSpPr>
          <p:cNvPr id="131075" name="Rectangle 2"/>
          <p:cNvSpPr>
            <a:spLocks noGrp="1" noChangeArrowheads="1"/>
          </p:cNvSpPr>
          <p:nvPr>
            <p:ph type="title"/>
          </p:nvPr>
        </p:nvSpPr>
        <p:spPr/>
        <p:txBody>
          <a:bodyPr/>
          <a:lstStyle/>
          <a:p>
            <a:pPr eaLnBrk="1" hangingPunct="1"/>
            <a:r>
              <a:rPr lang="zh-CN" altLang="en-US" smtClean="0"/>
              <a:t>推广：</a:t>
            </a:r>
          </a:p>
        </p:txBody>
      </p:sp>
      <p:sp>
        <p:nvSpPr>
          <p:cNvPr id="131076" name="Rectangle 3"/>
          <p:cNvSpPr>
            <a:spLocks noGrp="1" noChangeArrowheads="1"/>
          </p:cNvSpPr>
          <p:nvPr>
            <p:ph type="body" idx="1"/>
          </p:nvPr>
        </p:nvSpPr>
        <p:spPr>
          <a:xfrm>
            <a:off x="457200" y="1219200"/>
            <a:ext cx="8229600" cy="5257800"/>
          </a:xfrm>
        </p:spPr>
        <p:txBody>
          <a:bodyPr/>
          <a:lstStyle/>
          <a:p>
            <a:pPr eaLnBrk="1" hangingPunct="1">
              <a:lnSpc>
                <a:spcPct val="130000"/>
              </a:lnSpc>
            </a:pPr>
            <a:r>
              <a:rPr lang="zh-CN" altLang="en-US" b="1" dirty="0" smtClean="0">
                <a:latin typeface="Times New Roman" pitchFamily="18" charset="0"/>
              </a:rPr>
              <a:t>如果现在的免赔额为 </a:t>
            </a:r>
            <a:r>
              <a:rPr lang="en-US" altLang="zh-CN" b="1" i="1" dirty="0" smtClean="0">
                <a:solidFill>
                  <a:srgbClr val="FF0000"/>
                </a:solidFill>
                <a:latin typeface="Times New Roman" pitchFamily="18" charset="0"/>
              </a:rPr>
              <a:t>d</a:t>
            </a:r>
            <a:r>
              <a:rPr lang="zh-CN" altLang="en-US" b="1" dirty="0" smtClean="0">
                <a:latin typeface="Times New Roman" pitchFamily="18" charset="0"/>
              </a:rPr>
              <a:t>，相应的索赔次数为 </a:t>
            </a:r>
            <a:r>
              <a:rPr lang="en-US" altLang="zh-CN" b="1" i="1" dirty="0" smtClean="0">
                <a:solidFill>
                  <a:srgbClr val="FF0000"/>
                </a:solidFill>
                <a:latin typeface="Times New Roman" pitchFamily="18" charset="0"/>
              </a:rPr>
              <a:t>N</a:t>
            </a:r>
            <a:r>
              <a:rPr lang="zh-CN" altLang="en-US" b="1" dirty="0" smtClean="0">
                <a:latin typeface="Times New Roman" pitchFamily="18" charset="0"/>
              </a:rPr>
              <a:t>，</a:t>
            </a:r>
          </a:p>
          <a:p>
            <a:pPr eaLnBrk="1" hangingPunct="1">
              <a:lnSpc>
                <a:spcPct val="130000"/>
              </a:lnSpc>
            </a:pPr>
            <a:r>
              <a:rPr lang="zh-CN" altLang="en-US" b="1" dirty="0" smtClean="0">
                <a:latin typeface="Times New Roman" pitchFamily="18" charset="0"/>
              </a:rPr>
              <a:t>将免赔额提高到 </a:t>
            </a:r>
            <a:r>
              <a:rPr lang="en-US" altLang="zh-CN" b="1" i="1" dirty="0" smtClean="0">
                <a:solidFill>
                  <a:srgbClr val="FF0000"/>
                </a:solidFill>
                <a:latin typeface="Times New Roman" pitchFamily="18" charset="0"/>
              </a:rPr>
              <a:t>d </a:t>
            </a:r>
            <a:r>
              <a:rPr lang="en-US" altLang="zh-CN" b="1" baseline="30000" dirty="0" smtClean="0">
                <a:solidFill>
                  <a:srgbClr val="FF0000"/>
                </a:solidFill>
                <a:latin typeface="Times New Roman" pitchFamily="18" charset="0"/>
              </a:rPr>
              <a:t>*</a:t>
            </a:r>
            <a:r>
              <a:rPr lang="en-US" altLang="zh-CN" b="1" dirty="0" smtClean="0">
                <a:solidFill>
                  <a:srgbClr val="FF0000"/>
                </a:solidFill>
                <a:latin typeface="Times New Roman" pitchFamily="18" charset="0"/>
              </a:rPr>
              <a:t> &gt; </a:t>
            </a:r>
            <a:r>
              <a:rPr lang="en-US" altLang="zh-CN" b="1" i="1" dirty="0" smtClean="0">
                <a:solidFill>
                  <a:srgbClr val="FF0000"/>
                </a:solidFill>
                <a:latin typeface="Times New Roman" pitchFamily="18" charset="0"/>
              </a:rPr>
              <a:t>d</a:t>
            </a:r>
            <a:r>
              <a:rPr lang="zh-CN" altLang="en-US" b="1" dirty="0" smtClean="0">
                <a:latin typeface="Times New Roman" pitchFamily="18" charset="0"/>
              </a:rPr>
              <a:t>以后，相应的索赔次数为 </a:t>
            </a:r>
            <a:r>
              <a:rPr lang="en-US" altLang="zh-CN" b="1" i="1" dirty="0" smtClean="0">
                <a:solidFill>
                  <a:srgbClr val="FF0000"/>
                </a:solidFill>
                <a:latin typeface="Times New Roman" pitchFamily="18" charset="0"/>
              </a:rPr>
              <a:t>N </a:t>
            </a:r>
            <a:r>
              <a:rPr lang="en-US" altLang="zh-CN" b="1" baseline="30000" dirty="0" smtClean="0">
                <a:solidFill>
                  <a:srgbClr val="FF0000"/>
                </a:solidFill>
                <a:latin typeface="Times New Roman" pitchFamily="18" charset="0"/>
              </a:rPr>
              <a:t>*</a:t>
            </a:r>
            <a:r>
              <a:rPr lang="zh-CN" altLang="en-US" b="1" dirty="0" smtClean="0">
                <a:latin typeface="Times New Roman" pitchFamily="18" charset="0"/>
              </a:rPr>
              <a:t>，</a:t>
            </a:r>
          </a:p>
          <a:p>
            <a:pPr eaLnBrk="1" hangingPunct="1">
              <a:lnSpc>
                <a:spcPct val="130000"/>
              </a:lnSpc>
            </a:pPr>
            <a:r>
              <a:rPr lang="zh-CN" altLang="en-US" b="1" dirty="0" smtClean="0">
                <a:latin typeface="Times New Roman" pitchFamily="18" charset="0"/>
              </a:rPr>
              <a:t>前述公式仍然成立。此时，只需令 ：</a:t>
            </a:r>
          </a:p>
          <a:p>
            <a:pPr eaLnBrk="1" hangingPunct="1">
              <a:lnSpc>
                <a:spcPct val="130000"/>
              </a:lnSpc>
            </a:pPr>
            <a:endParaRPr lang="zh-CN" altLang="en-US" b="1" dirty="0" smtClean="0">
              <a:latin typeface="Times New Roman" pitchFamily="18" charset="0"/>
            </a:endParaRPr>
          </a:p>
          <a:p>
            <a:pPr eaLnBrk="1" hangingPunct="1">
              <a:lnSpc>
                <a:spcPct val="130000"/>
              </a:lnSpc>
            </a:pPr>
            <a:endParaRPr lang="zh-CN" altLang="en-US" b="1" dirty="0" smtClean="0">
              <a:latin typeface="Times New Roman" pitchFamily="18" charset="0"/>
            </a:endParaRPr>
          </a:p>
        </p:txBody>
      </p:sp>
      <p:graphicFrame>
        <p:nvGraphicFramePr>
          <p:cNvPr id="131077" name="Object 4"/>
          <p:cNvGraphicFramePr>
            <a:graphicFrameLocks noChangeAspect="1"/>
          </p:cNvGraphicFramePr>
          <p:nvPr/>
        </p:nvGraphicFramePr>
        <p:xfrm>
          <a:off x="1752600" y="3886200"/>
          <a:ext cx="1752600" cy="827088"/>
        </p:xfrm>
        <a:graphic>
          <a:graphicData uri="http://schemas.openxmlformats.org/presentationml/2006/ole">
            <mc:AlternateContent xmlns:mc="http://schemas.openxmlformats.org/markup-compatibility/2006">
              <mc:Choice xmlns:v="urn:schemas-microsoft-com:vml" Requires="v">
                <p:oleObj spid="_x0000_s131368" name="Equation" r:id="rId3" imgW="914400" imgH="431800" progId="Equation.DSMT4">
                  <p:embed/>
                </p:oleObj>
              </mc:Choice>
              <mc:Fallback>
                <p:oleObj name="Equation" r:id="rId3" imgW="914400" imgH="431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886200"/>
                        <a:ext cx="1752600" cy="827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ea typeface="黑体" panose="02010609060101010101" pitchFamily="49" charset="-122"/>
                <a:cs typeface="Times New Roman" panose="02020603050405020304" pitchFamily="18" charset="0"/>
              </a:rPr>
              <a:t>例：损失金额小于</a:t>
            </a:r>
            <a:r>
              <a:rPr lang="en-US" altLang="zh-CN" dirty="0" smtClean="0">
                <a:ea typeface="黑体" panose="02010609060101010101" pitchFamily="49" charset="-122"/>
                <a:cs typeface="Times New Roman" panose="02020603050405020304" pitchFamily="18" charset="0"/>
              </a:rPr>
              <a:t>100</a:t>
            </a:r>
            <a:r>
              <a:rPr lang="zh-CN" altLang="en-US" dirty="0" smtClean="0">
                <a:ea typeface="黑体" panose="02010609060101010101" pitchFamily="49" charset="-122"/>
                <a:cs typeface="Times New Roman" panose="02020603050405020304" pitchFamily="18" charset="0"/>
              </a:rPr>
              <a:t>的概率为</a:t>
            </a:r>
            <a:r>
              <a:rPr lang="en-US" altLang="zh-CN" dirty="0" smtClean="0">
                <a:ea typeface="黑体" panose="02010609060101010101" pitchFamily="49" charset="-122"/>
                <a:cs typeface="Times New Roman" panose="02020603050405020304" pitchFamily="18" charset="0"/>
              </a:rPr>
              <a:t>0.1</a:t>
            </a:r>
            <a:r>
              <a:rPr lang="zh-CN" altLang="en-US" dirty="0" smtClean="0">
                <a:ea typeface="黑体" panose="02010609060101010101" pitchFamily="49" charset="-122"/>
                <a:cs typeface="Times New Roman" panose="02020603050405020304" pitchFamily="18" charset="0"/>
              </a:rPr>
              <a:t>，小于</a:t>
            </a:r>
            <a:r>
              <a:rPr lang="en-US" altLang="zh-CN" dirty="0" smtClean="0">
                <a:ea typeface="黑体" panose="02010609060101010101" pitchFamily="49" charset="-122"/>
                <a:cs typeface="Times New Roman" panose="02020603050405020304" pitchFamily="18" charset="0"/>
              </a:rPr>
              <a:t>200</a:t>
            </a:r>
            <a:r>
              <a:rPr lang="zh-CN" altLang="en-US" dirty="0" smtClean="0">
                <a:ea typeface="黑体" panose="02010609060101010101" pitchFamily="49" charset="-122"/>
                <a:cs typeface="Times New Roman" panose="02020603050405020304" pitchFamily="18" charset="0"/>
              </a:rPr>
              <a:t>的概率为</a:t>
            </a:r>
            <a:r>
              <a:rPr lang="en-US" altLang="zh-CN" dirty="0" smtClean="0">
                <a:ea typeface="黑体" panose="02010609060101010101" pitchFamily="49" charset="-122"/>
                <a:cs typeface="Times New Roman" panose="02020603050405020304" pitchFamily="18" charset="0"/>
              </a:rPr>
              <a:t>0.15</a:t>
            </a:r>
            <a:r>
              <a:rPr lang="zh-CN" altLang="en-US" dirty="0" smtClean="0">
                <a:ea typeface="黑体" panose="02010609060101010101" pitchFamily="49" charset="-122"/>
                <a:cs typeface="Times New Roman" panose="02020603050405020304" pitchFamily="18" charset="0"/>
              </a:rPr>
              <a:t>。免赔额为</a:t>
            </a:r>
            <a:r>
              <a:rPr lang="en-US" altLang="zh-CN" dirty="0" smtClean="0">
                <a:ea typeface="黑体" panose="02010609060101010101" pitchFamily="49" charset="-122"/>
                <a:cs typeface="Times New Roman" panose="02020603050405020304" pitchFamily="18" charset="0"/>
              </a:rPr>
              <a:t>100</a:t>
            </a:r>
            <a:r>
              <a:rPr lang="zh-CN" altLang="en-US" dirty="0" smtClean="0">
                <a:ea typeface="黑体" panose="02010609060101010101" pitchFamily="49" charset="-122"/>
                <a:cs typeface="Times New Roman" panose="02020603050405020304" pitchFamily="18" charset="0"/>
              </a:rPr>
              <a:t>时的索赔次数服从参数为</a:t>
            </a:r>
            <a:r>
              <a:rPr lang="en-US" altLang="zh-CN" dirty="0" smtClean="0">
                <a:ea typeface="黑体" panose="02010609060101010101" pitchFamily="49" charset="-122"/>
                <a:cs typeface="Times New Roman" panose="02020603050405020304" pitchFamily="18" charset="0"/>
              </a:rPr>
              <a:t>0.5</a:t>
            </a:r>
            <a:r>
              <a:rPr lang="zh-CN" altLang="en-US" dirty="0" smtClean="0">
                <a:ea typeface="黑体" panose="02010609060101010101" pitchFamily="49" charset="-122"/>
                <a:cs typeface="Times New Roman" panose="02020603050405020304" pitchFamily="18" charset="0"/>
              </a:rPr>
              <a:t>的泊松分布，如果免赔提高到</a:t>
            </a:r>
            <a:r>
              <a:rPr lang="en-US" altLang="zh-CN" dirty="0" smtClean="0">
                <a:ea typeface="黑体" panose="02010609060101010101" pitchFamily="49" charset="-122"/>
                <a:cs typeface="Times New Roman" panose="02020603050405020304" pitchFamily="18" charset="0"/>
              </a:rPr>
              <a:t>200</a:t>
            </a:r>
            <a:r>
              <a:rPr lang="zh-CN" altLang="en-US" dirty="0" smtClean="0">
                <a:ea typeface="黑体" panose="02010609060101010101" pitchFamily="49" charset="-122"/>
                <a:cs typeface="Times New Roman" panose="02020603050405020304" pitchFamily="18" charset="0"/>
              </a:rPr>
              <a:t>，索赔次数将服从什么分布？</a:t>
            </a:r>
            <a:endParaRPr lang="en-US" altLang="zh-CN" dirty="0" smtClean="0">
              <a:ea typeface="黑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解：</a:t>
            </a:r>
            <a:endParaRPr lang="en-US" altLang="zh-CN" dirty="0" smtClean="0">
              <a:latin typeface="Times New Roman" panose="02020603050405020304" pitchFamily="18" charset="0"/>
              <a:ea typeface="黑体" panose="02010609060101010101" pitchFamily="49" charset="-122"/>
              <a:cs typeface="Times New Roman" panose="02020603050405020304" pitchFamily="18" charset="0"/>
            </a:endParaRPr>
          </a:p>
          <a:p>
            <a:pPr marL="0" indent="0">
              <a:buNone/>
            </a:pP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b="1" i="1"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ea typeface="黑体" panose="02010609060101010101" pitchFamily="49" charset="-122"/>
                <a:cs typeface="Times New Roman" panose="02020603050405020304" pitchFamily="18" charset="0"/>
              </a:rPr>
              <a:t>= 0.85/0.9 = 0.94</a:t>
            </a:r>
          </a:p>
          <a:p>
            <a:pPr marL="0" indent="0">
              <a:buNone/>
            </a:pPr>
            <a:r>
              <a:rPr lang="zh-CN" altLang="en-US" dirty="0" smtClean="0">
                <a:ea typeface="黑体" panose="02010609060101010101" pitchFamily="49" charset="-122"/>
                <a:cs typeface="Times New Roman" panose="02020603050405020304" pitchFamily="18" charset="0"/>
              </a:rPr>
              <a:t>    服从参数为 </a:t>
            </a:r>
            <a:r>
              <a:rPr lang="en-US" altLang="zh-CN" dirty="0" smtClean="0">
                <a:ea typeface="黑体" panose="02010609060101010101" pitchFamily="49" charset="-122"/>
                <a:cs typeface="Times New Roman" panose="02020603050405020304" pitchFamily="18" charset="0"/>
              </a:rPr>
              <a:t>0.5× 0.94 = 0.47 </a:t>
            </a:r>
            <a:r>
              <a:rPr lang="zh-CN" altLang="en-US" dirty="0" smtClean="0">
                <a:ea typeface="黑体" panose="02010609060101010101" pitchFamily="49" charset="-122"/>
                <a:cs typeface="Times New Roman" panose="02020603050405020304" pitchFamily="18" charset="0"/>
              </a:rPr>
              <a:t>的泊松分布。</a:t>
            </a:r>
            <a:endParaRPr lang="zh-CN" altLang="en-US" dirty="0">
              <a:ea typeface="黑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87F939C6-56B5-4C59-A8F1-006D8D67E42F}" type="slidenum">
              <a:rPr lang="zh-CN" altLang="en-US" smtClean="0"/>
              <a:pPr>
                <a:defRPr/>
              </a:pPr>
              <a:t>132</a:t>
            </a:fld>
            <a:endParaRPr lang="en-US" altLang="zh-CN"/>
          </a:p>
        </p:txBody>
      </p:sp>
    </p:spTree>
    <p:extLst>
      <p:ext uri="{BB962C8B-B14F-4D97-AF65-F5344CB8AC3E}">
        <p14:creationId xmlns:p14="http://schemas.microsoft.com/office/powerpoint/2010/main" val="3123762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作业：用</a:t>
            </a:r>
            <a:r>
              <a:rPr lang="en-US" altLang="zh-CN" dirty="0" smtClean="0"/>
              <a:t>R</a:t>
            </a:r>
            <a:r>
              <a:rPr lang="zh-CN" altLang="en-US" dirty="0" smtClean="0"/>
              <a:t>编写代码</a:t>
            </a:r>
            <a:endParaRPr lang="zh-CN" altLang="en-US" dirty="0"/>
          </a:p>
        </p:txBody>
      </p:sp>
      <p:sp>
        <p:nvSpPr>
          <p:cNvPr id="5" name="内容占位符 4"/>
          <p:cNvSpPr>
            <a:spLocks noGrp="1"/>
          </p:cNvSpPr>
          <p:nvPr>
            <p:ph idx="1"/>
          </p:nvPr>
        </p:nvSpPr>
        <p:spPr>
          <a:xfrm>
            <a:off x="152516" y="1143060"/>
            <a:ext cx="8838968" cy="5486256"/>
          </a:xfrm>
        </p:spPr>
        <p:txBody>
          <a:bodyPr/>
          <a:lstStyle/>
          <a:p>
            <a:r>
              <a:rPr lang="en-US" altLang="zh-CN" sz="2000" b="1" dirty="0" smtClean="0"/>
              <a:t>1. </a:t>
            </a:r>
            <a:r>
              <a:rPr lang="zh-CN" altLang="en-US" sz="2000" b="1" dirty="0" smtClean="0"/>
              <a:t>某团体意外伤害险保单在保险期间的事故</a:t>
            </a:r>
            <a:r>
              <a:rPr lang="zh-CN" altLang="en-US" sz="2000" b="1" dirty="0"/>
              <a:t>次</a:t>
            </a:r>
            <a:r>
              <a:rPr lang="zh-CN" altLang="en-US" sz="2000" b="1" dirty="0" smtClean="0"/>
              <a:t>数服从负二项分布（</a:t>
            </a:r>
            <a:r>
              <a:rPr lang="en-US" altLang="zh-CN" sz="2000" b="1" dirty="0" smtClean="0"/>
              <a:t>size=1, p=0.1</a:t>
            </a:r>
            <a:r>
              <a:rPr lang="zh-CN" altLang="en-US" sz="2000" b="1" dirty="0" smtClean="0"/>
              <a:t>），假设每次事故导致的索赔次数服从泊松分布</a:t>
            </a:r>
            <a:r>
              <a:rPr lang="en-US" altLang="zh-CN" sz="2000" b="1" dirty="0" smtClean="0"/>
              <a:t>(lambda=2)</a:t>
            </a:r>
            <a:r>
              <a:rPr lang="zh-CN" altLang="en-US" sz="2000" b="1" dirty="0" smtClean="0"/>
              <a:t>或零膨胀泊松分布</a:t>
            </a:r>
            <a:r>
              <a:rPr lang="en-US" altLang="zh-CN" sz="2000" b="1" dirty="0" smtClean="0"/>
              <a:t>(lambda=2,  phi=0.3)</a:t>
            </a:r>
            <a:r>
              <a:rPr lang="zh-CN" altLang="en-US" sz="2000" b="1" dirty="0" smtClean="0"/>
              <a:t>，请计算该保单</a:t>
            </a:r>
            <a:r>
              <a:rPr lang="zh-CN" altLang="en-US" sz="2000" b="1" dirty="0"/>
              <a:t>下</a:t>
            </a:r>
            <a:r>
              <a:rPr lang="zh-CN" altLang="en-US" sz="2000" b="1" dirty="0" smtClean="0"/>
              <a:t>的索赔次数的分布。</a:t>
            </a:r>
            <a:endParaRPr lang="en-US" altLang="zh-CN" sz="2000" b="1" dirty="0" smtClean="0"/>
          </a:p>
          <a:p>
            <a:r>
              <a:rPr lang="en-US" altLang="zh-CN" sz="2000" b="1" dirty="0" smtClean="0"/>
              <a:t>2. </a:t>
            </a:r>
            <a:r>
              <a:rPr lang="zh-CN" altLang="en-US" sz="2000" b="1" dirty="0" smtClean="0"/>
              <a:t>损失次数服从零膨胀泊松（</a:t>
            </a:r>
            <a:r>
              <a:rPr lang="en-US" altLang="zh-CN" sz="2000" b="1" dirty="0" smtClean="0"/>
              <a:t>lambda =2,  </a:t>
            </a:r>
            <a:r>
              <a:rPr lang="en-US" altLang="zh-CN" sz="2000" b="1" dirty="0" err="1" smtClean="0"/>
              <a:t>p0</a:t>
            </a:r>
            <a:r>
              <a:rPr lang="en-US" altLang="zh-CN" sz="2000" b="1" dirty="0" smtClean="0"/>
              <a:t>=0.4</a:t>
            </a:r>
            <a:r>
              <a:rPr lang="zh-CN" altLang="en-US" sz="2000" b="1" dirty="0" smtClean="0"/>
              <a:t>）与负二项分布（</a:t>
            </a:r>
            <a:r>
              <a:rPr lang="en-US" altLang="zh-CN" sz="2000" b="1" dirty="0" smtClean="0"/>
              <a:t>r=2,  beta=0.8</a:t>
            </a:r>
            <a:r>
              <a:rPr lang="zh-CN" altLang="en-US" sz="2000" b="1" dirty="0" smtClean="0"/>
              <a:t>）的复合分布</a:t>
            </a:r>
            <a:r>
              <a:rPr lang="en-US" altLang="zh-CN" sz="2000" b="1" dirty="0" smtClean="0"/>
              <a:t>, </a:t>
            </a:r>
            <a:r>
              <a:rPr lang="zh-CN" altLang="en-US" sz="2000" b="1" dirty="0" smtClean="0"/>
              <a:t>如果</a:t>
            </a:r>
            <a:r>
              <a:rPr lang="en-US" altLang="zh-CN" sz="2000" b="1" dirty="0" smtClean="0"/>
              <a:t>v=0.5，</a:t>
            </a:r>
            <a:r>
              <a:rPr lang="zh-CN" altLang="en-US" sz="2000" b="1" dirty="0" smtClean="0"/>
              <a:t>求索赔次数的分布。</a:t>
            </a:r>
            <a:endParaRPr lang="en-US" altLang="zh-CN" sz="2000" b="1" dirty="0" smtClean="0"/>
          </a:p>
          <a:p>
            <a:r>
              <a:rPr lang="en-US" altLang="zh-CN" sz="2000" b="1" dirty="0" smtClean="0"/>
              <a:t>3. </a:t>
            </a:r>
            <a:r>
              <a:rPr lang="zh-CN" altLang="en-US" sz="2000" b="1" dirty="0" smtClean="0"/>
              <a:t>首分布为｛</a:t>
            </a:r>
            <a:r>
              <a:rPr lang="en-US" altLang="zh-CN" sz="2000" b="1" dirty="0" err="1" smtClean="0"/>
              <a:t>p0</a:t>
            </a:r>
            <a:r>
              <a:rPr lang="en-US" altLang="zh-CN" sz="2000" b="1" dirty="0" smtClean="0"/>
              <a:t>=0.1,  </a:t>
            </a:r>
            <a:r>
              <a:rPr lang="en-US" altLang="zh-CN" sz="2000" b="1" dirty="0" err="1" smtClean="0"/>
              <a:t>p1</a:t>
            </a:r>
            <a:r>
              <a:rPr lang="en-US" altLang="zh-CN" sz="2000" b="1" dirty="0" smtClean="0"/>
              <a:t>=0.3,  </a:t>
            </a:r>
            <a:r>
              <a:rPr lang="en-US" altLang="zh-CN" sz="2000" b="1" dirty="0" err="1" smtClean="0"/>
              <a:t>p2</a:t>
            </a:r>
            <a:r>
              <a:rPr lang="en-US" altLang="zh-CN" sz="2000" b="1" dirty="0" smtClean="0"/>
              <a:t>=0.3,  </a:t>
            </a:r>
            <a:r>
              <a:rPr lang="en-US" altLang="zh-CN" sz="2000" b="1" dirty="0" err="1" smtClean="0"/>
              <a:t>p3</a:t>
            </a:r>
            <a:r>
              <a:rPr lang="en-US" altLang="zh-CN" sz="2000" b="1" dirty="0" smtClean="0"/>
              <a:t>=0.2,  </a:t>
            </a:r>
            <a:r>
              <a:rPr lang="en-US" altLang="zh-CN" sz="2000" b="1" dirty="0" err="1" smtClean="0"/>
              <a:t>p4</a:t>
            </a:r>
            <a:r>
              <a:rPr lang="en-US" altLang="zh-CN" sz="2000" b="1" dirty="0" smtClean="0"/>
              <a:t>=0.1</a:t>
            </a:r>
            <a:r>
              <a:rPr lang="zh-CN" altLang="en-US" sz="2000" b="1" dirty="0" smtClean="0"/>
              <a:t>｝，次分布为｛</a:t>
            </a:r>
            <a:r>
              <a:rPr lang="en-US" altLang="zh-CN" sz="2000" b="1" dirty="0" err="1" smtClean="0"/>
              <a:t>q1</a:t>
            </a:r>
            <a:r>
              <a:rPr lang="en-US" altLang="zh-CN" sz="2000" b="1" dirty="0" smtClean="0"/>
              <a:t>=0.2,  </a:t>
            </a:r>
            <a:r>
              <a:rPr lang="en-US" altLang="zh-CN" sz="2000" b="1" dirty="0" err="1" smtClean="0"/>
              <a:t>q2</a:t>
            </a:r>
            <a:r>
              <a:rPr lang="en-US" altLang="zh-CN" sz="2000" b="1" dirty="0" smtClean="0"/>
              <a:t>=0.3,  </a:t>
            </a:r>
            <a:r>
              <a:rPr lang="en-US" altLang="zh-CN" sz="2000" b="1" dirty="0" err="1" smtClean="0"/>
              <a:t>q3</a:t>
            </a:r>
            <a:r>
              <a:rPr lang="en-US" altLang="zh-CN" sz="2000" b="1" dirty="0" smtClean="0"/>
              <a:t>=0.3,  </a:t>
            </a:r>
            <a:r>
              <a:rPr lang="en-US" altLang="zh-CN" sz="2000" b="1" dirty="0" err="1" smtClean="0"/>
              <a:t>q4</a:t>
            </a:r>
            <a:r>
              <a:rPr lang="en-US" altLang="zh-CN" sz="2000" b="1" dirty="0" smtClean="0"/>
              <a:t>=0.2</a:t>
            </a:r>
            <a:r>
              <a:rPr lang="zh-CN" altLang="en-US" sz="2000" b="1" dirty="0" smtClean="0"/>
              <a:t>｝，求复合分布的概率。</a:t>
            </a:r>
            <a:endParaRPr lang="en-US" altLang="zh-CN" sz="2000" b="1" dirty="0" smtClean="0"/>
          </a:p>
          <a:p>
            <a:r>
              <a:rPr lang="en-US" altLang="zh-CN" sz="2000" b="1" dirty="0" smtClean="0"/>
              <a:t>4. </a:t>
            </a:r>
            <a:r>
              <a:rPr lang="zh-CN" altLang="en-US" sz="2000" b="1" dirty="0" smtClean="0"/>
              <a:t>假设损失次数服从负二项（</a:t>
            </a:r>
            <a:r>
              <a:rPr lang="en-US" altLang="zh-CN" sz="2000" b="1" dirty="0" smtClean="0"/>
              <a:t>r=2, beta=0.5</a:t>
            </a:r>
            <a:r>
              <a:rPr lang="zh-CN" altLang="en-US" sz="2000" b="1" dirty="0" smtClean="0"/>
              <a:t>）</a:t>
            </a:r>
            <a:r>
              <a:rPr lang="en-US" altLang="zh-CN" sz="2000" b="1" dirty="0" smtClean="0"/>
              <a:t>- </a:t>
            </a:r>
            <a:r>
              <a:rPr lang="zh-CN" altLang="en-US" sz="2000" b="1" dirty="0" smtClean="0"/>
              <a:t>零截断负二项（</a:t>
            </a:r>
            <a:r>
              <a:rPr lang="en-US" altLang="zh-CN" sz="2000" b="1" dirty="0"/>
              <a:t> </a:t>
            </a:r>
            <a:r>
              <a:rPr lang="en-US" altLang="zh-CN" sz="2000" b="1" dirty="0" smtClean="0"/>
              <a:t>r=3, beta=0.1</a:t>
            </a:r>
            <a:r>
              <a:rPr lang="zh-CN" altLang="en-US" sz="2000" b="1" dirty="0" smtClean="0"/>
              <a:t>）的复合分布，损失金额小于</a:t>
            </a:r>
            <a:r>
              <a:rPr lang="en-US" altLang="zh-CN" sz="2000" b="1" dirty="0" smtClean="0"/>
              <a:t>500</a:t>
            </a:r>
            <a:r>
              <a:rPr lang="zh-CN" altLang="en-US" sz="2000" b="1" dirty="0" smtClean="0"/>
              <a:t>的概率为</a:t>
            </a:r>
            <a:r>
              <a:rPr lang="en-US" altLang="zh-CN" sz="2000" b="1" dirty="0" smtClean="0"/>
              <a:t>0.1, </a:t>
            </a:r>
            <a:r>
              <a:rPr lang="zh-CN" altLang="en-US" sz="2000" b="1" dirty="0" smtClean="0"/>
              <a:t>如果免赔额为</a:t>
            </a:r>
            <a:r>
              <a:rPr lang="en-US" altLang="zh-CN" sz="2000" b="1" dirty="0" smtClean="0"/>
              <a:t>500</a:t>
            </a:r>
            <a:r>
              <a:rPr lang="zh-CN" altLang="en-US" sz="2000" b="1" dirty="0" smtClean="0"/>
              <a:t>，求索赔次数的分布。</a:t>
            </a:r>
            <a:endParaRPr lang="en-US" altLang="zh-CN" sz="2000" b="1" dirty="0" smtClean="0"/>
          </a:p>
          <a:p>
            <a:r>
              <a:rPr lang="en-US" altLang="zh-CN" sz="2000" dirty="0" smtClean="0">
                <a:latin typeface="黑体" panose="02010609060101010101" pitchFamily="49" charset="-122"/>
                <a:ea typeface="黑体" panose="02010609060101010101" pitchFamily="49" charset="-122"/>
              </a:rPr>
              <a:t>5. </a:t>
            </a:r>
            <a:r>
              <a:rPr lang="zh-CN" altLang="en-US" sz="2000" dirty="0" smtClean="0">
                <a:latin typeface="黑体" panose="02010609060101010101" pitchFamily="49" charset="-122"/>
                <a:ea typeface="黑体" panose="02010609060101010101" pitchFamily="49" charset="-122"/>
              </a:rPr>
              <a:t>模拟</a:t>
            </a:r>
            <a:r>
              <a:rPr lang="en-US" altLang="zh-CN" sz="2000" dirty="0">
                <a:latin typeface="黑体" panose="02010609060101010101" pitchFamily="49" charset="-122"/>
                <a:ea typeface="黑体" panose="02010609060101010101" pitchFamily="49" charset="-122"/>
              </a:rPr>
              <a:t>1000</a:t>
            </a:r>
            <a:r>
              <a:rPr lang="zh-CN" altLang="en-US" sz="2000" dirty="0">
                <a:latin typeface="黑体" panose="02010609060101010101" pitchFamily="49" charset="-122"/>
                <a:ea typeface="黑体" panose="02010609060101010101" pitchFamily="49" charset="-122"/>
              </a:rPr>
              <a:t>个来自泊松</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对数正态分布的随机数，并用负二项、泊松</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逆高斯、泊松</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对数正态、混合负二项分布进行拟合，比较拟合效果</a:t>
            </a:r>
            <a:r>
              <a:rPr lang="zh-CN" altLang="en-US" sz="2000" dirty="0" smtClean="0">
                <a:latin typeface="黑体" panose="02010609060101010101" pitchFamily="49" charset="-122"/>
                <a:ea typeface="黑体" panose="02010609060101010101" pitchFamily="49" charset="-122"/>
              </a:rPr>
              <a:t>。</a:t>
            </a:r>
            <a:endParaRPr lang="en-US" altLang="zh-CN" sz="2000" b="1" dirty="0" smtClean="0"/>
          </a:p>
          <a:p>
            <a:endParaRPr lang="zh-CN" altLang="en-US" sz="2000" b="1" dirty="0"/>
          </a:p>
        </p:txBody>
      </p:sp>
      <p:sp>
        <p:nvSpPr>
          <p:cNvPr id="2" name="灯片编号占位符 1"/>
          <p:cNvSpPr>
            <a:spLocks noGrp="1"/>
          </p:cNvSpPr>
          <p:nvPr>
            <p:ph type="sldNum" sz="quarter" idx="12"/>
          </p:nvPr>
        </p:nvSpPr>
        <p:spPr/>
        <p:txBody>
          <a:bodyPr/>
          <a:lstStyle/>
          <a:p>
            <a:pPr>
              <a:defRPr/>
            </a:pPr>
            <a:fld id="{0FA0BB78-806E-449E-80D7-5FA53C6FBAA8}" type="slidenum">
              <a:rPr lang="zh-CN" altLang="en-US" smtClean="0"/>
              <a:pPr>
                <a:defRPr/>
              </a:pPr>
              <a:t>133</a:t>
            </a:fld>
            <a:endParaRPr lang="en-US" altLang="zh-CN"/>
          </a:p>
        </p:txBody>
      </p:sp>
      <p:graphicFrame>
        <p:nvGraphicFramePr>
          <p:cNvPr id="4" name="对象 3"/>
          <p:cNvGraphicFramePr>
            <a:graphicFrameLocks noChangeAspect="1"/>
          </p:cNvGraphicFramePr>
          <p:nvPr>
            <p:extLst>
              <p:ext uri="{D42A27DB-BD31-4B8C-83A1-F6EECF244321}">
                <p14:modId xmlns:p14="http://schemas.microsoft.com/office/powerpoint/2010/main" val="2809515053"/>
              </p:ext>
            </p:extLst>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173229" name="Equation" r:id="rId3" imgW="914400" imgH="198720" progId="Equation.DSMT4">
                  <p:embed/>
                </p:oleObj>
              </mc:Choice>
              <mc:Fallback>
                <p:oleObj name="Equation" r:id="rId3" imgW="914400" imgH="198720" progId="Equation.DSMT4">
                  <p:embed/>
                  <p:pic>
                    <p:nvPicPr>
                      <p:cNvPr id="0" name=""/>
                      <p:cNvPicPr/>
                      <p:nvPr/>
                    </p:nvPicPr>
                    <p:blipFill>
                      <a:blip r:embed="rId4"/>
                      <a:stretch>
                        <a:fillRect/>
                      </a:stretch>
                    </p:blipFill>
                    <p:spPr>
                      <a:xfrm>
                        <a:off x="4394200" y="2362200"/>
                        <a:ext cx="914400" cy="198438"/>
                      </a:xfrm>
                      <a:prstGeom prst="rect">
                        <a:avLst/>
                      </a:prstGeom>
                    </p:spPr>
                  </p:pic>
                </p:oleObj>
              </mc:Fallback>
            </mc:AlternateContent>
          </a:graphicData>
        </a:graphic>
      </p:graphicFrame>
    </p:spTree>
    <p:extLst>
      <p:ext uri="{BB962C8B-B14F-4D97-AF65-F5344CB8AC3E}">
        <p14:creationId xmlns:p14="http://schemas.microsoft.com/office/powerpoint/2010/main" val="66908039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7F939C6-56B5-4C59-A8F1-006D8D67E42F}" type="slidenum">
              <a:rPr lang="zh-CN" altLang="en-US" smtClean="0"/>
              <a:pPr>
                <a:defRPr/>
              </a:pPr>
              <a:t>134</a:t>
            </a:fld>
            <a:endParaRPr lang="en-US" altLang="zh-CN"/>
          </a:p>
        </p:txBody>
      </p:sp>
      <p:sp>
        <p:nvSpPr>
          <p:cNvPr id="5" name="矩形 4"/>
          <p:cNvSpPr/>
          <p:nvPr/>
        </p:nvSpPr>
        <p:spPr>
          <a:xfrm>
            <a:off x="838298" y="685872"/>
            <a:ext cx="7467404" cy="5509200"/>
          </a:xfrm>
          <a:prstGeom prst="rect">
            <a:avLst/>
          </a:prstGeom>
        </p:spPr>
        <p:txBody>
          <a:bodyPr wrap="square">
            <a:spAutoFit/>
          </a:bodyPr>
          <a:lstStyle/>
          <a:p>
            <a:pPr algn="l"/>
            <a:r>
              <a:rPr lang="en-US" altLang="zh-CN" sz="800" i="1" dirty="0">
                <a:solidFill>
                  <a:srgbClr val="8F5902"/>
                </a:solidFill>
                <a:latin typeface="Consolas"/>
                <a:ea typeface="宋体"/>
                <a:cs typeface="Times New Roman"/>
              </a:rPr>
              <a:t># </a:t>
            </a:r>
            <a:r>
              <a:rPr lang="en-US" altLang="zh-CN" sz="800" i="1" dirty="0" smtClean="0">
                <a:solidFill>
                  <a:srgbClr val="8F5902"/>
                </a:solidFill>
                <a:latin typeface="Consolas"/>
                <a:ea typeface="宋体"/>
                <a:cs typeface="Times New Roman"/>
              </a:rPr>
              <a:t>2. </a:t>
            </a:r>
            <a:r>
              <a:rPr lang="en-US" altLang="zh-CN" sz="800" i="1" dirty="0" err="1" smtClean="0">
                <a:solidFill>
                  <a:srgbClr val="8F5902"/>
                </a:solidFill>
                <a:latin typeface="宋体"/>
                <a:cs typeface="Times New Roman"/>
              </a:rPr>
              <a:t>递推公式</a:t>
            </a:r>
            <a:r>
              <a:rPr lang="en-US" altLang="zh-CN" sz="800" i="1" dirty="0">
                <a:solidFill>
                  <a:srgbClr val="8F5902"/>
                </a:solidFill>
                <a:latin typeface="Consolas"/>
                <a:ea typeface="宋体"/>
                <a:cs typeface="Times New Roman"/>
              </a:rPr>
              <a:t>/</a:t>
            </a:r>
            <a:r>
              <a:rPr lang="en-US" altLang="zh-CN" sz="800" i="1" dirty="0" err="1">
                <a:solidFill>
                  <a:srgbClr val="8F5902"/>
                </a:solidFill>
                <a:latin typeface="宋体"/>
                <a:cs typeface="Times New Roman"/>
              </a:rPr>
              <a:t>随机模拟求首分布为零调整泊松的复合分布概率</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b="1" dirty="0">
                <a:solidFill>
                  <a:srgbClr val="204A87"/>
                </a:solidFill>
                <a:latin typeface="Consolas"/>
                <a:ea typeface="宋体"/>
                <a:cs typeface="Times New Roman"/>
              </a:rPr>
              <a:t>par</a:t>
            </a:r>
            <a:r>
              <a:rPr lang="en-US" altLang="zh-CN" sz="800" dirty="0">
                <a:latin typeface="Consolas"/>
                <a:ea typeface="宋体"/>
                <a:cs typeface="Times New Roman"/>
              </a:rPr>
              <a:t>(</a:t>
            </a:r>
            <a:r>
              <a:rPr lang="en-US" altLang="zh-CN" sz="800" dirty="0" err="1">
                <a:solidFill>
                  <a:srgbClr val="204A87"/>
                </a:solidFill>
                <a:latin typeface="Consolas"/>
                <a:ea typeface="宋体"/>
                <a:cs typeface="Times New Roman"/>
              </a:rPr>
              <a:t>mfrow</a:t>
            </a:r>
            <a:r>
              <a:rPr lang="en-US" altLang="zh-CN" sz="800" dirty="0">
                <a:solidFill>
                  <a:srgbClr val="204A87"/>
                </a:solidFill>
                <a:latin typeface="Consolas"/>
                <a:ea typeface="宋体"/>
                <a:cs typeface="Times New Roman"/>
              </a:rPr>
              <a:t> =</a:t>
            </a:r>
            <a:r>
              <a:rPr lang="en-US" altLang="zh-CN" sz="800" dirty="0">
                <a:latin typeface="Consolas"/>
                <a:ea typeface="宋体"/>
                <a:cs typeface="Times New Roman"/>
              </a:rPr>
              <a:t> </a:t>
            </a:r>
            <a:r>
              <a:rPr lang="en-US" altLang="zh-CN" sz="800" b="1" dirty="0">
                <a:solidFill>
                  <a:srgbClr val="204A87"/>
                </a:solidFill>
                <a:latin typeface="Consolas"/>
                <a:ea typeface="宋体"/>
                <a:cs typeface="Times New Roman"/>
              </a:rPr>
              <a:t>c</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1</a:t>
            </a:r>
            <a:r>
              <a:rPr lang="en-US" altLang="zh-CN" sz="800" dirty="0">
                <a:latin typeface="Consolas"/>
                <a:ea typeface="宋体"/>
                <a:cs typeface="Times New Roman"/>
              </a:rPr>
              <a:t>, </a:t>
            </a:r>
            <a:r>
              <a:rPr lang="en-US" altLang="zh-CN" sz="800" dirty="0">
                <a:solidFill>
                  <a:srgbClr val="0000CF"/>
                </a:solidFill>
                <a:latin typeface="Consolas"/>
                <a:ea typeface="宋体"/>
                <a:cs typeface="Times New Roman"/>
              </a:rPr>
              <a:t>3</a:t>
            </a:r>
            <a:r>
              <a:rPr lang="en-US" altLang="zh-CN" sz="800" dirty="0">
                <a:latin typeface="Consolas"/>
                <a:ea typeface="宋体"/>
                <a:cs typeface="Times New Roman"/>
              </a:rPr>
              <a:t>))</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i="1" dirty="0">
                <a:solidFill>
                  <a:srgbClr val="8F5902"/>
                </a:solidFill>
                <a:latin typeface="Consolas"/>
                <a:ea typeface="宋体"/>
                <a:cs typeface="Times New Roman"/>
              </a:rPr>
              <a:t># </a:t>
            </a:r>
            <a:r>
              <a:rPr lang="en-US" altLang="zh-CN" sz="800" i="1" dirty="0" err="1">
                <a:solidFill>
                  <a:srgbClr val="8F5902"/>
                </a:solidFill>
                <a:latin typeface="宋体"/>
                <a:cs typeface="Times New Roman"/>
              </a:rPr>
              <a:t>随机模拟</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f =</a:t>
            </a:r>
            <a:r>
              <a:rPr lang="en-US" altLang="zh-CN" sz="800" dirty="0">
                <a:solidFill>
                  <a:srgbClr val="4E9A06"/>
                </a:solidFill>
                <a:latin typeface="Consolas"/>
                <a:ea typeface="宋体"/>
                <a:cs typeface="Times New Roman"/>
              </a:rPr>
              <a:t> </a:t>
            </a:r>
            <a:r>
              <a:rPr lang="en-US" altLang="zh-CN" sz="800" b="1" dirty="0" err="1">
                <a:solidFill>
                  <a:srgbClr val="204A87"/>
                </a:solidFill>
                <a:latin typeface="Consolas"/>
                <a:ea typeface="宋体"/>
                <a:cs typeface="Times New Roman"/>
              </a:rPr>
              <a:t>dpois</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0</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100</a:t>
            </a:r>
            <a:r>
              <a:rPr lang="en-US" altLang="zh-CN" sz="800" dirty="0">
                <a:latin typeface="Consolas"/>
                <a:ea typeface="宋体"/>
                <a:cs typeface="Times New Roman"/>
              </a:rPr>
              <a:t>, </a:t>
            </a:r>
            <a:r>
              <a:rPr lang="en-US" altLang="zh-CN" sz="800" dirty="0">
                <a:solidFill>
                  <a:srgbClr val="204A87"/>
                </a:solidFill>
                <a:latin typeface="Consolas"/>
                <a:ea typeface="宋体"/>
                <a:cs typeface="Times New Roman"/>
              </a:rPr>
              <a:t>lambda =</a:t>
            </a:r>
            <a:r>
              <a:rPr lang="en-US" altLang="zh-CN" sz="800" dirty="0">
                <a:latin typeface="Consolas"/>
                <a:ea typeface="宋体"/>
                <a:cs typeface="Times New Roman"/>
              </a:rPr>
              <a:t> </a:t>
            </a:r>
            <a:r>
              <a:rPr lang="en-US" altLang="zh-CN" sz="800" dirty="0">
                <a:solidFill>
                  <a:srgbClr val="0000CF"/>
                </a:solidFill>
                <a:latin typeface="Consolas"/>
                <a:ea typeface="宋体"/>
                <a:cs typeface="Times New Roman"/>
              </a:rPr>
              <a:t>2</a:t>
            </a:r>
            <a:r>
              <a:rPr lang="en-US" altLang="zh-CN" sz="800" dirty="0">
                <a:latin typeface="Consolas"/>
                <a:ea typeface="宋体"/>
                <a:cs typeface="Times New Roman"/>
              </a:rPr>
              <a:t>)</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err="1">
                <a:latin typeface="Consolas"/>
                <a:ea typeface="宋体"/>
                <a:cs typeface="Times New Roman"/>
              </a:rPr>
              <a:t>f1</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0.6</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1</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b="1" dirty="0" err="1">
                <a:solidFill>
                  <a:srgbClr val="204A87"/>
                </a:solidFill>
                <a:latin typeface="Consolas"/>
                <a:ea typeface="宋体"/>
                <a:cs typeface="Times New Roman"/>
              </a:rPr>
              <a:t>dpois</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0</a:t>
            </a:r>
            <a:r>
              <a:rPr lang="en-US" altLang="zh-CN" sz="800" dirty="0">
                <a:latin typeface="Consolas"/>
                <a:ea typeface="宋体"/>
                <a:cs typeface="Times New Roman"/>
              </a:rPr>
              <a:t>, </a:t>
            </a:r>
            <a:r>
              <a:rPr lang="en-US" altLang="zh-CN" sz="800" dirty="0">
                <a:solidFill>
                  <a:srgbClr val="204A87"/>
                </a:solidFill>
                <a:latin typeface="Consolas"/>
                <a:ea typeface="宋体"/>
                <a:cs typeface="Times New Roman"/>
              </a:rPr>
              <a:t>lambda =</a:t>
            </a:r>
            <a:r>
              <a:rPr lang="en-US" altLang="zh-CN" sz="800" dirty="0">
                <a:latin typeface="Consolas"/>
                <a:ea typeface="宋体"/>
                <a:cs typeface="Times New Roman"/>
              </a:rPr>
              <a:t> </a:t>
            </a:r>
            <a:r>
              <a:rPr lang="en-US" altLang="zh-CN" sz="800" dirty="0">
                <a:solidFill>
                  <a:srgbClr val="0000CF"/>
                </a:solidFill>
                <a:latin typeface="Consolas"/>
                <a:ea typeface="宋体"/>
                <a:cs typeface="Times New Roman"/>
              </a:rPr>
              <a:t>2</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dirty="0">
                <a:latin typeface="Consolas"/>
                <a:ea typeface="宋体"/>
                <a:cs typeface="Times New Roman"/>
              </a:rPr>
              <a:t>f</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err="1">
                <a:latin typeface="Consolas"/>
                <a:ea typeface="宋体"/>
                <a:cs typeface="Times New Roman"/>
              </a:rPr>
              <a:t>f1</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1</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dirty="0">
                <a:solidFill>
                  <a:srgbClr val="0000CF"/>
                </a:solidFill>
                <a:latin typeface="Consolas"/>
                <a:ea typeface="宋体"/>
                <a:cs typeface="Times New Roman"/>
              </a:rPr>
              <a:t>0.4</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err="1">
                <a:latin typeface="Consolas"/>
                <a:ea typeface="宋体"/>
                <a:cs typeface="Times New Roman"/>
              </a:rPr>
              <a:t>nb</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b="1" dirty="0" err="1">
                <a:solidFill>
                  <a:srgbClr val="204A87"/>
                </a:solidFill>
                <a:latin typeface="Consolas"/>
                <a:ea typeface="宋体"/>
                <a:cs typeface="Times New Roman"/>
              </a:rPr>
              <a:t>dnbinom</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0</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100</a:t>
            </a:r>
            <a:r>
              <a:rPr lang="en-US" altLang="zh-CN" sz="800" dirty="0">
                <a:latin typeface="Consolas"/>
                <a:ea typeface="宋体"/>
                <a:cs typeface="Times New Roman"/>
              </a:rPr>
              <a:t>, </a:t>
            </a:r>
            <a:r>
              <a:rPr lang="en-US" altLang="zh-CN" sz="800" dirty="0">
                <a:solidFill>
                  <a:srgbClr val="204A87"/>
                </a:solidFill>
                <a:latin typeface="Consolas"/>
                <a:ea typeface="宋体"/>
                <a:cs typeface="Times New Roman"/>
              </a:rPr>
              <a:t>size =</a:t>
            </a:r>
            <a:r>
              <a:rPr lang="en-US" altLang="zh-CN" sz="800" dirty="0">
                <a:latin typeface="Consolas"/>
                <a:ea typeface="宋体"/>
                <a:cs typeface="Times New Roman"/>
              </a:rPr>
              <a:t> </a:t>
            </a:r>
            <a:r>
              <a:rPr lang="en-US" altLang="zh-CN" sz="800" dirty="0">
                <a:solidFill>
                  <a:srgbClr val="0000CF"/>
                </a:solidFill>
                <a:latin typeface="Consolas"/>
                <a:ea typeface="宋体"/>
                <a:cs typeface="Times New Roman"/>
              </a:rPr>
              <a:t>2</a:t>
            </a:r>
            <a:r>
              <a:rPr lang="en-US" altLang="zh-CN" sz="800" dirty="0">
                <a:latin typeface="Consolas"/>
                <a:ea typeface="宋体"/>
                <a:cs typeface="Times New Roman"/>
              </a:rPr>
              <a:t>, </a:t>
            </a:r>
            <a:r>
              <a:rPr lang="en-US" altLang="zh-CN" sz="800" dirty="0" err="1">
                <a:solidFill>
                  <a:srgbClr val="204A87"/>
                </a:solidFill>
                <a:latin typeface="Consolas"/>
                <a:ea typeface="宋体"/>
                <a:cs typeface="Times New Roman"/>
              </a:rPr>
              <a:t>prob</a:t>
            </a:r>
            <a:r>
              <a:rPr lang="en-US" altLang="zh-CN" sz="800" dirty="0">
                <a:solidFill>
                  <a:srgbClr val="204A87"/>
                </a:solidFill>
                <a:latin typeface="Consolas"/>
                <a:ea typeface="宋体"/>
                <a:cs typeface="Times New Roman"/>
              </a:rPr>
              <a:t> =</a:t>
            </a:r>
            <a:r>
              <a:rPr lang="en-US" altLang="zh-CN" sz="800" dirty="0">
                <a:latin typeface="Consolas"/>
                <a:ea typeface="宋体"/>
                <a:cs typeface="Times New Roman"/>
              </a:rPr>
              <a:t> </a:t>
            </a:r>
            <a:r>
              <a:rPr lang="en-US" altLang="zh-CN" sz="800" dirty="0">
                <a:solidFill>
                  <a:srgbClr val="0000CF"/>
                </a:solidFill>
                <a:latin typeface="Consolas"/>
                <a:ea typeface="宋体"/>
                <a:cs typeface="Times New Roman"/>
              </a:rPr>
              <a:t>1</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1</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dirty="0">
                <a:solidFill>
                  <a:srgbClr val="0000CF"/>
                </a:solidFill>
                <a:latin typeface="Consolas"/>
                <a:ea typeface="宋体"/>
                <a:cs typeface="Times New Roman"/>
              </a:rPr>
              <a:t>0.8</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dirty="0">
                <a:solidFill>
                  <a:srgbClr val="0000CF"/>
                </a:solidFill>
                <a:latin typeface="Consolas"/>
                <a:ea typeface="宋体"/>
                <a:cs typeface="Times New Roman"/>
              </a:rPr>
              <a:t>0.5</a:t>
            </a:r>
            <a:r>
              <a:rPr lang="en-US" altLang="zh-CN" sz="800" dirty="0">
                <a:latin typeface="Consolas"/>
                <a:ea typeface="宋体"/>
                <a:cs typeface="Times New Roman"/>
              </a:rPr>
              <a:t>))</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S =</a:t>
            </a:r>
            <a:r>
              <a:rPr lang="en-US" altLang="zh-CN" sz="800" dirty="0">
                <a:solidFill>
                  <a:srgbClr val="4E9A06"/>
                </a:solidFill>
                <a:latin typeface="Consolas"/>
                <a:ea typeface="宋体"/>
                <a:cs typeface="Times New Roman"/>
              </a:rPr>
              <a:t> </a:t>
            </a:r>
            <a:r>
              <a:rPr lang="en-US" altLang="zh-CN" sz="800" dirty="0">
                <a:solidFill>
                  <a:srgbClr val="8F5902"/>
                </a:solidFill>
                <a:latin typeface="Consolas"/>
                <a:ea typeface="宋体"/>
                <a:cs typeface="Times New Roman"/>
              </a:rPr>
              <a:t>NULL</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err="1">
                <a:latin typeface="Consolas"/>
                <a:ea typeface="宋体"/>
                <a:cs typeface="Times New Roman"/>
              </a:rPr>
              <a:t>g1</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dirty="0">
                <a:solidFill>
                  <a:srgbClr val="8F5902"/>
                </a:solidFill>
                <a:latin typeface="Consolas"/>
                <a:ea typeface="宋体"/>
                <a:cs typeface="Times New Roman"/>
              </a:rPr>
              <a:t>NULL</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for (</a:t>
            </a:r>
            <a:r>
              <a:rPr lang="en-US" altLang="zh-CN" sz="800" dirty="0" err="1">
                <a:latin typeface="Consolas"/>
                <a:ea typeface="宋体"/>
                <a:cs typeface="Times New Roman"/>
              </a:rPr>
              <a:t>i</a:t>
            </a:r>
            <a:r>
              <a:rPr lang="en-US" altLang="zh-CN" sz="800" dirty="0">
                <a:latin typeface="Consolas"/>
                <a:ea typeface="宋体"/>
                <a:cs typeface="Times New Roman"/>
              </a:rPr>
              <a:t> in </a:t>
            </a:r>
            <a:r>
              <a:rPr lang="en-US" altLang="zh-CN" sz="800" dirty="0">
                <a:solidFill>
                  <a:srgbClr val="0000CF"/>
                </a:solidFill>
                <a:latin typeface="Consolas"/>
                <a:ea typeface="宋体"/>
                <a:cs typeface="Times New Roman"/>
              </a:rPr>
              <a:t>1</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10000</a:t>
            </a:r>
            <a:r>
              <a:rPr lang="en-US" altLang="zh-CN" sz="800" dirty="0">
                <a:latin typeface="Consolas"/>
                <a:ea typeface="宋体"/>
                <a:cs typeface="Times New Roman"/>
              </a:rPr>
              <a:t>) {</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    n =</a:t>
            </a:r>
            <a:r>
              <a:rPr lang="en-US" altLang="zh-CN" sz="800" dirty="0">
                <a:solidFill>
                  <a:srgbClr val="4E9A06"/>
                </a:solidFill>
                <a:latin typeface="Consolas"/>
                <a:ea typeface="宋体"/>
                <a:cs typeface="Times New Roman"/>
              </a:rPr>
              <a:t> </a:t>
            </a:r>
            <a:r>
              <a:rPr lang="en-US" altLang="zh-CN" sz="800" b="1" dirty="0">
                <a:solidFill>
                  <a:srgbClr val="204A87"/>
                </a:solidFill>
                <a:latin typeface="Consolas"/>
                <a:ea typeface="宋体"/>
                <a:cs typeface="Times New Roman"/>
              </a:rPr>
              <a:t>sample</a:t>
            </a:r>
            <a:r>
              <a:rPr lang="en-US" altLang="zh-CN" sz="800" dirty="0">
                <a:latin typeface="Consolas"/>
                <a:ea typeface="宋体"/>
                <a:cs typeface="Times New Roman"/>
              </a:rPr>
              <a:t>(</a:t>
            </a:r>
            <a:r>
              <a:rPr lang="en-US" altLang="zh-CN" sz="800" dirty="0">
                <a:solidFill>
                  <a:srgbClr val="204A87"/>
                </a:solidFill>
                <a:latin typeface="Consolas"/>
                <a:ea typeface="宋体"/>
                <a:cs typeface="Times New Roman"/>
              </a:rPr>
              <a:t>x =</a:t>
            </a:r>
            <a:r>
              <a:rPr lang="en-US" altLang="zh-CN" sz="800" dirty="0">
                <a:latin typeface="Consolas"/>
                <a:ea typeface="宋体"/>
                <a:cs typeface="Times New Roman"/>
              </a:rPr>
              <a:t> (</a:t>
            </a:r>
            <a:r>
              <a:rPr lang="en-US" altLang="zh-CN" sz="800" dirty="0">
                <a:solidFill>
                  <a:srgbClr val="0000CF"/>
                </a:solidFill>
                <a:latin typeface="Consolas"/>
                <a:ea typeface="宋体"/>
                <a:cs typeface="Times New Roman"/>
              </a:rPr>
              <a:t>0</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100</a:t>
            </a:r>
            <a:r>
              <a:rPr lang="en-US" altLang="zh-CN" sz="800" dirty="0">
                <a:latin typeface="Consolas"/>
                <a:ea typeface="宋体"/>
                <a:cs typeface="Times New Roman"/>
              </a:rPr>
              <a:t>), </a:t>
            </a:r>
            <a:r>
              <a:rPr lang="en-US" altLang="zh-CN" sz="800" dirty="0">
                <a:solidFill>
                  <a:srgbClr val="204A87"/>
                </a:solidFill>
                <a:latin typeface="Consolas"/>
                <a:ea typeface="宋体"/>
                <a:cs typeface="Times New Roman"/>
              </a:rPr>
              <a:t>size =</a:t>
            </a:r>
            <a:r>
              <a:rPr lang="en-US" altLang="zh-CN" sz="800" dirty="0">
                <a:latin typeface="Consolas"/>
                <a:ea typeface="宋体"/>
                <a:cs typeface="Times New Roman"/>
              </a:rPr>
              <a:t> </a:t>
            </a:r>
            <a:r>
              <a:rPr lang="en-US" altLang="zh-CN" sz="800" dirty="0">
                <a:solidFill>
                  <a:srgbClr val="0000CF"/>
                </a:solidFill>
                <a:latin typeface="Consolas"/>
                <a:ea typeface="宋体"/>
                <a:cs typeface="Times New Roman"/>
              </a:rPr>
              <a:t>1</a:t>
            </a:r>
            <a:r>
              <a:rPr lang="en-US" altLang="zh-CN" sz="800" dirty="0">
                <a:latin typeface="Consolas"/>
                <a:ea typeface="宋体"/>
                <a:cs typeface="Times New Roman"/>
              </a:rPr>
              <a:t>, </a:t>
            </a:r>
            <a:r>
              <a:rPr lang="en-US" altLang="zh-CN" sz="800" dirty="0">
                <a:solidFill>
                  <a:srgbClr val="204A87"/>
                </a:solidFill>
                <a:latin typeface="Consolas"/>
                <a:ea typeface="宋体"/>
                <a:cs typeface="Times New Roman"/>
              </a:rPr>
              <a:t>replace =</a:t>
            </a:r>
            <a:r>
              <a:rPr lang="en-US" altLang="zh-CN" sz="800" dirty="0">
                <a:latin typeface="Consolas"/>
                <a:ea typeface="宋体"/>
                <a:cs typeface="Times New Roman"/>
              </a:rPr>
              <a:t> </a:t>
            </a:r>
            <a:r>
              <a:rPr lang="en-US" altLang="zh-CN" sz="800" dirty="0">
                <a:solidFill>
                  <a:srgbClr val="8F5902"/>
                </a:solidFill>
                <a:latin typeface="Consolas"/>
                <a:ea typeface="宋体"/>
                <a:cs typeface="Times New Roman"/>
              </a:rPr>
              <a:t>TRUE</a:t>
            </a:r>
            <a:r>
              <a:rPr lang="en-US" altLang="zh-CN" sz="800" dirty="0">
                <a:latin typeface="Consolas"/>
                <a:ea typeface="宋体"/>
                <a:cs typeface="Times New Roman"/>
              </a:rPr>
              <a:t>, </a:t>
            </a:r>
            <a:r>
              <a:rPr lang="en-US" altLang="zh-CN" sz="800" dirty="0" err="1">
                <a:solidFill>
                  <a:srgbClr val="204A87"/>
                </a:solidFill>
                <a:latin typeface="Consolas"/>
                <a:ea typeface="宋体"/>
                <a:cs typeface="Times New Roman"/>
              </a:rPr>
              <a:t>prob</a:t>
            </a:r>
            <a:r>
              <a:rPr lang="en-US" altLang="zh-CN" sz="800" dirty="0">
                <a:solidFill>
                  <a:srgbClr val="204A87"/>
                </a:solidFill>
                <a:latin typeface="Consolas"/>
                <a:ea typeface="宋体"/>
                <a:cs typeface="Times New Roman"/>
              </a:rPr>
              <a:t> =</a:t>
            </a:r>
            <a:r>
              <a:rPr lang="en-US" altLang="zh-CN" sz="800" dirty="0">
                <a:latin typeface="Consolas"/>
                <a:ea typeface="宋体"/>
                <a:cs typeface="Times New Roman"/>
              </a:rPr>
              <a:t> </a:t>
            </a:r>
            <a:r>
              <a:rPr lang="en-US" altLang="zh-CN" sz="800" dirty="0" err="1">
                <a:latin typeface="Consolas"/>
                <a:ea typeface="宋体"/>
                <a:cs typeface="Times New Roman"/>
              </a:rPr>
              <a:t>f1</a:t>
            </a:r>
            <a:r>
              <a:rPr lang="en-US" altLang="zh-CN" sz="800" dirty="0">
                <a:latin typeface="Consolas"/>
                <a:ea typeface="宋体"/>
                <a:cs typeface="Times New Roman"/>
              </a:rPr>
              <a:t>)</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    S[</a:t>
            </a:r>
            <a:r>
              <a:rPr lang="en-US" altLang="zh-CN" sz="800" dirty="0" err="1">
                <a:latin typeface="Consolas"/>
                <a:ea typeface="宋体"/>
                <a:cs typeface="Times New Roman"/>
              </a:rPr>
              <a:t>i</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b="1" dirty="0">
                <a:solidFill>
                  <a:srgbClr val="204A87"/>
                </a:solidFill>
                <a:latin typeface="Consolas"/>
                <a:ea typeface="宋体"/>
                <a:cs typeface="Times New Roman"/>
              </a:rPr>
              <a:t>sum</a:t>
            </a:r>
            <a:r>
              <a:rPr lang="en-US" altLang="zh-CN" sz="800" dirty="0">
                <a:latin typeface="Consolas"/>
                <a:ea typeface="宋体"/>
                <a:cs typeface="Times New Roman"/>
              </a:rPr>
              <a:t>(</a:t>
            </a:r>
            <a:r>
              <a:rPr lang="en-US" altLang="zh-CN" sz="800" b="1" dirty="0">
                <a:solidFill>
                  <a:srgbClr val="204A87"/>
                </a:solidFill>
                <a:latin typeface="Consolas"/>
                <a:ea typeface="宋体"/>
                <a:cs typeface="Times New Roman"/>
              </a:rPr>
              <a:t>sample</a:t>
            </a:r>
            <a:r>
              <a:rPr lang="en-US" altLang="zh-CN" sz="800" dirty="0">
                <a:latin typeface="Consolas"/>
                <a:ea typeface="宋体"/>
                <a:cs typeface="Times New Roman"/>
              </a:rPr>
              <a:t>(</a:t>
            </a:r>
            <a:r>
              <a:rPr lang="en-US" altLang="zh-CN" sz="800" dirty="0">
                <a:solidFill>
                  <a:srgbClr val="204A87"/>
                </a:solidFill>
                <a:latin typeface="Consolas"/>
                <a:ea typeface="宋体"/>
                <a:cs typeface="Times New Roman"/>
              </a:rPr>
              <a:t>x =</a:t>
            </a:r>
            <a:r>
              <a:rPr lang="en-US" altLang="zh-CN" sz="800" dirty="0">
                <a:latin typeface="Consolas"/>
                <a:ea typeface="宋体"/>
                <a:cs typeface="Times New Roman"/>
              </a:rPr>
              <a:t> (</a:t>
            </a:r>
            <a:r>
              <a:rPr lang="en-US" altLang="zh-CN" sz="800" dirty="0">
                <a:solidFill>
                  <a:srgbClr val="0000CF"/>
                </a:solidFill>
                <a:latin typeface="Consolas"/>
                <a:ea typeface="宋体"/>
                <a:cs typeface="Times New Roman"/>
              </a:rPr>
              <a:t>0</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100</a:t>
            </a:r>
            <a:r>
              <a:rPr lang="en-US" altLang="zh-CN" sz="800" dirty="0">
                <a:latin typeface="Consolas"/>
                <a:ea typeface="宋体"/>
                <a:cs typeface="Times New Roman"/>
              </a:rPr>
              <a:t>), </a:t>
            </a:r>
            <a:r>
              <a:rPr lang="en-US" altLang="zh-CN" sz="800" dirty="0">
                <a:solidFill>
                  <a:srgbClr val="204A87"/>
                </a:solidFill>
                <a:latin typeface="Consolas"/>
                <a:ea typeface="宋体"/>
                <a:cs typeface="Times New Roman"/>
              </a:rPr>
              <a:t>size =</a:t>
            </a:r>
            <a:r>
              <a:rPr lang="en-US" altLang="zh-CN" sz="800" dirty="0">
                <a:latin typeface="Consolas"/>
                <a:ea typeface="宋体"/>
                <a:cs typeface="Times New Roman"/>
              </a:rPr>
              <a:t> n, </a:t>
            </a:r>
            <a:r>
              <a:rPr lang="en-US" altLang="zh-CN" sz="800" dirty="0">
                <a:solidFill>
                  <a:srgbClr val="204A87"/>
                </a:solidFill>
                <a:latin typeface="Consolas"/>
                <a:ea typeface="宋体"/>
                <a:cs typeface="Times New Roman"/>
              </a:rPr>
              <a:t>replace =</a:t>
            </a:r>
            <a:r>
              <a:rPr lang="en-US" altLang="zh-CN" sz="800" dirty="0">
                <a:latin typeface="Consolas"/>
                <a:ea typeface="宋体"/>
                <a:cs typeface="Times New Roman"/>
              </a:rPr>
              <a:t> </a:t>
            </a:r>
            <a:r>
              <a:rPr lang="en-US" altLang="zh-CN" sz="800" dirty="0">
                <a:solidFill>
                  <a:srgbClr val="8F5902"/>
                </a:solidFill>
                <a:latin typeface="Consolas"/>
                <a:ea typeface="宋体"/>
                <a:cs typeface="Times New Roman"/>
              </a:rPr>
              <a:t>TRUE</a:t>
            </a:r>
            <a:r>
              <a:rPr lang="en-US" altLang="zh-CN" sz="800" dirty="0">
                <a:latin typeface="Consolas"/>
                <a:ea typeface="宋体"/>
                <a:cs typeface="Times New Roman"/>
              </a:rPr>
              <a:t>, </a:t>
            </a:r>
            <a:r>
              <a:rPr lang="en-US" altLang="zh-CN" sz="800" dirty="0" err="1">
                <a:solidFill>
                  <a:srgbClr val="204A87"/>
                </a:solidFill>
                <a:latin typeface="Consolas"/>
                <a:ea typeface="宋体"/>
                <a:cs typeface="Times New Roman"/>
              </a:rPr>
              <a:t>prob</a:t>
            </a:r>
            <a:r>
              <a:rPr lang="en-US" altLang="zh-CN" sz="800" dirty="0">
                <a:solidFill>
                  <a:srgbClr val="204A87"/>
                </a:solidFill>
                <a:latin typeface="Consolas"/>
                <a:ea typeface="宋体"/>
                <a:cs typeface="Times New Roman"/>
              </a:rPr>
              <a:t> =</a:t>
            </a:r>
            <a:r>
              <a:rPr lang="en-US" altLang="zh-CN" sz="800" dirty="0">
                <a:latin typeface="Consolas"/>
                <a:ea typeface="宋体"/>
                <a:cs typeface="Times New Roman"/>
              </a:rPr>
              <a:t> </a:t>
            </a:r>
            <a:r>
              <a:rPr lang="en-US" altLang="zh-CN" sz="800" dirty="0" err="1">
                <a:latin typeface="Consolas"/>
                <a:ea typeface="宋体"/>
                <a:cs typeface="Times New Roman"/>
              </a:rPr>
              <a:t>nb</a:t>
            </a:r>
            <a:r>
              <a:rPr lang="en-US" altLang="zh-CN" sz="800" dirty="0">
                <a:latin typeface="Consolas"/>
                <a:ea typeface="宋体"/>
                <a:cs typeface="Times New Roman"/>
              </a:rPr>
              <a:t>))</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for (</a:t>
            </a:r>
            <a:r>
              <a:rPr lang="en-US" altLang="zh-CN" sz="800" dirty="0" err="1">
                <a:latin typeface="Consolas"/>
                <a:ea typeface="宋体"/>
                <a:cs typeface="Times New Roman"/>
              </a:rPr>
              <a:t>i</a:t>
            </a:r>
            <a:r>
              <a:rPr lang="en-US" altLang="zh-CN" sz="800" dirty="0">
                <a:latin typeface="Consolas"/>
                <a:ea typeface="宋体"/>
                <a:cs typeface="Times New Roman"/>
              </a:rPr>
              <a:t> in </a:t>
            </a:r>
            <a:r>
              <a:rPr lang="en-US" altLang="zh-CN" sz="800" dirty="0" err="1">
                <a:solidFill>
                  <a:srgbClr val="0000CF"/>
                </a:solidFill>
                <a:latin typeface="Consolas"/>
                <a:ea typeface="宋体"/>
                <a:cs typeface="Times New Roman"/>
              </a:rPr>
              <a:t>0</a:t>
            </a:r>
            <a:r>
              <a:rPr lang="en-US" altLang="zh-CN" sz="800" dirty="0" err="1">
                <a:latin typeface="Consolas"/>
                <a:ea typeface="宋体"/>
                <a:cs typeface="Times New Roman"/>
              </a:rPr>
              <a:t>:</a:t>
            </a:r>
            <a:r>
              <a:rPr lang="en-US" altLang="zh-CN" sz="800" b="1" dirty="0" err="1">
                <a:solidFill>
                  <a:srgbClr val="204A87"/>
                </a:solidFill>
                <a:latin typeface="Consolas"/>
                <a:ea typeface="宋体"/>
                <a:cs typeface="Times New Roman"/>
              </a:rPr>
              <a:t>max</a:t>
            </a:r>
            <a:r>
              <a:rPr lang="en-US" altLang="zh-CN" sz="800" dirty="0">
                <a:latin typeface="Consolas"/>
                <a:ea typeface="宋体"/>
                <a:cs typeface="Times New Roman"/>
              </a:rPr>
              <a:t>(S)) {</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    </a:t>
            </a:r>
            <a:r>
              <a:rPr lang="en-US" altLang="zh-CN" sz="800" dirty="0" err="1">
                <a:latin typeface="Consolas"/>
                <a:ea typeface="宋体"/>
                <a:cs typeface="Times New Roman"/>
              </a:rPr>
              <a:t>g1</a:t>
            </a:r>
            <a:r>
              <a:rPr lang="en-US" altLang="zh-CN" sz="800" dirty="0">
                <a:latin typeface="Consolas"/>
                <a:ea typeface="宋体"/>
                <a:cs typeface="Times New Roman"/>
              </a:rPr>
              <a:t>[</a:t>
            </a:r>
            <a:r>
              <a:rPr lang="en-US" altLang="zh-CN" sz="800" dirty="0" err="1">
                <a:latin typeface="Consolas"/>
                <a:ea typeface="宋体"/>
                <a:cs typeface="Times New Roman"/>
              </a:rPr>
              <a:t>i</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dirty="0">
                <a:solidFill>
                  <a:srgbClr val="0000CF"/>
                </a:solidFill>
                <a:latin typeface="Consolas"/>
                <a:ea typeface="宋体"/>
                <a:cs typeface="Times New Roman"/>
              </a:rPr>
              <a:t>1</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b="1" dirty="0">
                <a:solidFill>
                  <a:srgbClr val="204A87"/>
                </a:solidFill>
                <a:latin typeface="Consolas"/>
                <a:ea typeface="宋体"/>
                <a:cs typeface="Times New Roman"/>
              </a:rPr>
              <a:t>length</a:t>
            </a:r>
            <a:r>
              <a:rPr lang="en-US" altLang="zh-CN" sz="800" dirty="0">
                <a:latin typeface="Consolas"/>
                <a:ea typeface="宋体"/>
                <a:cs typeface="Times New Roman"/>
              </a:rPr>
              <a:t>((S[S ==</a:t>
            </a:r>
            <a:r>
              <a:rPr lang="en-US" altLang="zh-CN" sz="800" dirty="0">
                <a:solidFill>
                  <a:srgbClr val="4E9A06"/>
                </a:solidFill>
                <a:latin typeface="Consolas"/>
                <a:ea typeface="宋体"/>
                <a:cs typeface="Times New Roman"/>
              </a:rPr>
              <a:t> </a:t>
            </a:r>
            <a:r>
              <a:rPr lang="en-US" altLang="zh-CN" sz="800" dirty="0" err="1">
                <a:latin typeface="Consolas"/>
                <a:ea typeface="宋体"/>
                <a:cs typeface="Times New Roman"/>
              </a:rPr>
              <a:t>i</a:t>
            </a:r>
            <a:r>
              <a:rPr lang="en-US" altLang="zh-CN" sz="800" dirty="0">
                <a:latin typeface="Consolas"/>
                <a:ea typeface="宋体"/>
                <a:cs typeface="Times New Roman"/>
              </a:rPr>
              <a:t>]))/</a:t>
            </a:r>
            <a:r>
              <a:rPr lang="en-US" altLang="zh-CN" sz="800" b="1" dirty="0">
                <a:solidFill>
                  <a:srgbClr val="204A87"/>
                </a:solidFill>
                <a:latin typeface="Consolas"/>
                <a:ea typeface="宋体"/>
                <a:cs typeface="Times New Roman"/>
              </a:rPr>
              <a:t>length</a:t>
            </a:r>
            <a:r>
              <a:rPr lang="en-US" altLang="zh-CN" sz="800" dirty="0">
                <a:latin typeface="Consolas"/>
                <a:ea typeface="宋体"/>
                <a:cs typeface="Times New Roman"/>
              </a:rPr>
              <a:t>(S)</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b="1" dirty="0">
                <a:solidFill>
                  <a:srgbClr val="204A87"/>
                </a:solidFill>
                <a:latin typeface="Consolas"/>
                <a:ea typeface="宋体"/>
                <a:cs typeface="Times New Roman"/>
              </a:rPr>
              <a:t>plot</a:t>
            </a:r>
            <a:r>
              <a:rPr lang="en-US" altLang="zh-CN" sz="800" dirty="0">
                <a:latin typeface="Consolas"/>
                <a:ea typeface="宋体"/>
                <a:cs typeface="Times New Roman"/>
              </a:rPr>
              <a:t>(</a:t>
            </a:r>
            <a:r>
              <a:rPr lang="en-US" altLang="zh-CN" sz="800" b="1" dirty="0">
                <a:solidFill>
                  <a:srgbClr val="204A87"/>
                </a:solidFill>
                <a:latin typeface="Consolas"/>
                <a:ea typeface="宋体"/>
                <a:cs typeface="Times New Roman"/>
              </a:rPr>
              <a:t>c</a:t>
            </a:r>
            <a:r>
              <a:rPr lang="en-US" altLang="zh-CN" sz="800" dirty="0">
                <a:latin typeface="Consolas"/>
                <a:ea typeface="宋体"/>
                <a:cs typeface="Times New Roman"/>
              </a:rPr>
              <a:t>(</a:t>
            </a:r>
            <a:r>
              <a:rPr lang="en-US" altLang="zh-CN" sz="800" dirty="0" err="1">
                <a:solidFill>
                  <a:srgbClr val="0000CF"/>
                </a:solidFill>
                <a:latin typeface="Consolas"/>
                <a:ea typeface="宋体"/>
                <a:cs typeface="Times New Roman"/>
              </a:rPr>
              <a:t>0</a:t>
            </a:r>
            <a:r>
              <a:rPr lang="en-US" altLang="zh-CN" sz="800" dirty="0" err="1">
                <a:latin typeface="Consolas"/>
                <a:ea typeface="宋体"/>
                <a:cs typeface="Times New Roman"/>
              </a:rPr>
              <a:t>:</a:t>
            </a:r>
            <a:r>
              <a:rPr lang="en-US" altLang="zh-CN" sz="800" b="1" dirty="0" err="1">
                <a:solidFill>
                  <a:srgbClr val="204A87"/>
                </a:solidFill>
                <a:latin typeface="Consolas"/>
                <a:ea typeface="宋体"/>
                <a:cs typeface="Times New Roman"/>
              </a:rPr>
              <a:t>max</a:t>
            </a:r>
            <a:r>
              <a:rPr lang="en-US" altLang="zh-CN" sz="800" dirty="0">
                <a:latin typeface="Consolas"/>
                <a:ea typeface="宋体"/>
                <a:cs typeface="Times New Roman"/>
              </a:rPr>
              <a:t>(S)), </a:t>
            </a:r>
            <a:r>
              <a:rPr lang="en-US" altLang="zh-CN" sz="800" dirty="0" err="1">
                <a:latin typeface="Consolas"/>
                <a:ea typeface="宋体"/>
                <a:cs typeface="Times New Roman"/>
              </a:rPr>
              <a:t>g1</a:t>
            </a:r>
            <a:r>
              <a:rPr lang="en-US" altLang="zh-CN" sz="800" dirty="0">
                <a:latin typeface="Consolas"/>
                <a:ea typeface="宋体"/>
                <a:cs typeface="Times New Roman"/>
              </a:rPr>
              <a:t>, </a:t>
            </a:r>
            <a:r>
              <a:rPr lang="en-US" altLang="zh-CN" sz="800" dirty="0">
                <a:solidFill>
                  <a:srgbClr val="204A87"/>
                </a:solidFill>
                <a:latin typeface="Consolas"/>
                <a:ea typeface="宋体"/>
                <a:cs typeface="Times New Roman"/>
              </a:rPr>
              <a:t>type =</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"h"</a:t>
            </a:r>
            <a:r>
              <a:rPr lang="en-US" altLang="zh-CN" sz="800" dirty="0">
                <a:latin typeface="Consolas"/>
                <a:ea typeface="宋体"/>
                <a:cs typeface="Times New Roman"/>
              </a:rPr>
              <a:t>, </a:t>
            </a:r>
            <a:r>
              <a:rPr lang="en-US" altLang="zh-CN" sz="800" dirty="0" err="1">
                <a:solidFill>
                  <a:srgbClr val="204A87"/>
                </a:solidFill>
                <a:latin typeface="Consolas"/>
                <a:ea typeface="宋体"/>
                <a:cs typeface="Times New Roman"/>
              </a:rPr>
              <a:t>xlim</a:t>
            </a:r>
            <a:r>
              <a:rPr lang="en-US" altLang="zh-CN" sz="800" dirty="0">
                <a:solidFill>
                  <a:srgbClr val="204A87"/>
                </a:solidFill>
                <a:latin typeface="Consolas"/>
                <a:ea typeface="宋体"/>
                <a:cs typeface="Times New Roman"/>
              </a:rPr>
              <a:t> =</a:t>
            </a:r>
            <a:r>
              <a:rPr lang="en-US" altLang="zh-CN" sz="800" dirty="0">
                <a:latin typeface="Consolas"/>
                <a:ea typeface="宋体"/>
                <a:cs typeface="Times New Roman"/>
              </a:rPr>
              <a:t> </a:t>
            </a:r>
            <a:r>
              <a:rPr lang="en-US" altLang="zh-CN" sz="800" b="1" dirty="0">
                <a:solidFill>
                  <a:srgbClr val="204A87"/>
                </a:solidFill>
                <a:latin typeface="Consolas"/>
                <a:ea typeface="宋体"/>
                <a:cs typeface="Times New Roman"/>
              </a:rPr>
              <a:t>c</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0</a:t>
            </a:r>
            <a:r>
              <a:rPr lang="en-US" altLang="zh-CN" sz="800" dirty="0">
                <a:latin typeface="Consolas"/>
                <a:ea typeface="宋体"/>
                <a:cs typeface="Times New Roman"/>
              </a:rPr>
              <a:t>, </a:t>
            </a:r>
            <a:r>
              <a:rPr lang="en-US" altLang="zh-CN" sz="800" dirty="0">
                <a:solidFill>
                  <a:srgbClr val="0000CF"/>
                </a:solidFill>
                <a:latin typeface="Consolas"/>
                <a:ea typeface="宋体"/>
                <a:cs typeface="Times New Roman"/>
              </a:rPr>
              <a:t>20</a:t>
            </a:r>
            <a:r>
              <a:rPr lang="en-US" altLang="zh-CN" sz="800" dirty="0">
                <a:latin typeface="Consolas"/>
                <a:ea typeface="宋体"/>
                <a:cs typeface="Times New Roman"/>
              </a:rPr>
              <a:t>), </a:t>
            </a:r>
            <a:r>
              <a:rPr lang="en-US" altLang="zh-CN" sz="800" dirty="0" err="1">
                <a:solidFill>
                  <a:srgbClr val="204A87"/>
                </a:solidFill>
                <a:latin typeface="Consolas"/>
                <a:ea typeface="宋体"/>
                <a:cs typeface="Times New Roman"/>
              </a:rPr>
              <a:t>ylim</a:t>
            </a:r>
            <a:r>
              <a:rPr lang="en-US" altLang="zh-CN" sz="800" dirty="0">
                <a:solidFill>
                  <a:srgbClr val="204A87"/>
                </a:solidFill>
                <a:latin typeface="Consolas"/>
                <a:ea typeface="宋体"/>
                <a:cs typeface="Times New Roman"/>
              </a:rPr>
              <a:t> =</a:t>
            </a:r>
            <a:r>
              <a:rPr lang="en-US" altLang="zh-CN" sz="800" dirty="0">
                <a:latin typeface="Consolas"/>
                <a:ea typeface="宋体"/>
                <a:cs typeface="Times New Roman"/>
              </a:rPr>
              <a:t> </a:t>
            </a:r>
            <a:r>
              <a:rPr lang="en-US" altLang="zh-CN" sz="800" b="1" dirty="0">
                <a:solidFill>
                  <a:srgbClr val="204A87"/>
                </a:solidFill>
                <a:latin typeface="Consolas"/>
                <a:ea typeface="宋体"/>
                <a:cs typeface="Times New Roman"/>
              </a:rPr>
              <a:t>c</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0</a:t>
            </a:r>
            <a:r>
              <a:rPr lang="en-US" altLang="zh-CN" sz="800" dirty="0">
                <a:latin typeface="Consolas"/>
                <a:ea typeface="宋体"/>
                <a:cs typeface="Times New Roman"/>
              </a:rPr>
              <a:t>, </a:t>
            </a:r>
            <a:r>
              <a:rPr lang="en-US" altLang="zh-CN" sz="800" dirty="0">
                <a:solidFill>
                  <a:srgbClr val="0000CF"/>
                </a:solidFill>
                <a:latin typeface="Consolas"/>
                <a:ea typeface="宋体"/>
                <a:cs typeface="Times New Roman"/>
              </a:rPr>
              <a:t>0.6</a:t>
            </a:r>
            <a:r>
              <a:rPr lang="en-US" altLang="zh-CN" sz="800" dirty="0">
                <a:latin typeface="Consolas"/>
                <a:ea typeface="宋体"/>
                <a:cs typeface="Times New Roman"/>
              </a:rPr>
              <a:t>), </a:t>
            </a:r>
            <a:r>
              <a:rPr lang="en-US" altLang="zh-CN" sz="800" dirty="0">
                <a:solidFill>
                  <a:srgbClr val="204A87"/>
                </a:solidFill>
                <a:latin typeface="Consolas"/>
                <a:ea typeface="宋体"/>
                <a:cs typeface="Times New Roman"/>
              </a:rPr>
              <a:t>main =</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"random simulation"</a:t>
            </a:r>
            <a:r>
              <a:rPr lang="en-US" altLang="zh-CN" sz="800" dirty="0">
                <a:latin typeface="Consolas"/>
                <a:ea typeface="宋体"/>
                <a:cs typeface="Times New Roman"/>
              </a:rPr>
              <a:t>)</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i="1" dirty="0">
                <a:solidFill>
                  <a:srgbClr val="8F5902"/>
                </a:solidFill>
                <a:latin typeface="Consolas"/>
                <a:ea typeface="宋体"/>
                <a:cs typeface="Times New Roman"/>
              </a:rPr>
              <a:t># </a:t>
            </a:r>
            <a:r>
              <a:rPr lang="en-US" altLang="zh-CN" sz="800" i="1" dirty="0" err="1">
                <a:solidFill>
                  <a:srgbClr val="8F5902"/>
                </a:solidFill>
                <a:latin typeface="宋体"/>
                <a:cs typeface="Times New Roman"/>
              </a:rPr>
              <a:t>递推公式</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g =</a:t>
            </a:r>
            <a:r>
              <a:rPr lang="en-US" altLang="zh-CN" sz="800" dirty="0">
                <a:solidFill>
                  <a:srgbClr val="4E9A06"/>
                </a:solidFill>
                <a:latin typeface="Consolas"/>
                <a:ea typeface="宋体"/>
                <a:cs typeface="Times New Roman"/>
              </a:rPr>
              <a:t> </a:t>
            </a:r>
            <a:r>
              <a:rPr lang="en-US" altLang="zh-CN" sz="800" dirty="0">
                <a:solidFill>
                  <a:srgbClr val="0000CF"/>
                </a:solidFill>
                <a:latin typeface="Consolas"/>
                <a:ea typeface="宋体"/>
                <a:cs typeface="Times New Roman"/>
              </a:rPr>
              <a:t>0.4</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1</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dirty="0">
                <a:solidFill>
                  <a:srgbClr val="0000CF"/>
                </a:solidFill>
                <a:latin typeface="Consolas"/>
                <a:ea typeface="宋体"/>
                <a:cs typeface="Times New Roman"/>
              </a:rPr>
              <a:t>0.4</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1</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b="1" dirty="0" err="1">
                <a:solidFill>
                  <a:srgbClr val="204A87"/>
                </a:solidFill>
                <a:latin typeface="Consolas"/>
                <a:ea typeface="宋体"/>
                <a:cs typeface="Times New Roman"/>
              </a:rPr>
              <a:t>dpois</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0</a:t>
            </a:r>
            <a:r>
              <a:rPr lang="en-US" altLang="zh-CN" sz="800" dirty="0">
                <a:latin typeface="Consolas"/>
                <a:ea typeface="宋体"/>
                <a:cs typeface="Times New Roman"/>
              </a:rPr>
              <a:t>, </a:t>
            </a:r>
            <a:r>
              <a:rPr lang="en-US" altLang="zh-CN" sz="800" dirty="0">
                <a:solidFill>
                  <a:srgbClr val="204A87"/>
                </a:solidFill>
                <a:latin typeface="Consolas"/>
                <a:ea typeface="宋体"/>
                <a:cs typeface="Times New Roman"/>
              </a:rPr>
              <a:t>lambda =</a:t>
            </a:r>
            <a:r>
              <a:rPr lang="en-US" altLang="zh-CN" sz="800" dirty="0">
                <a:latin typeface="Consolas"/>
                <a:ea typeface="宋体"/>
                <a:cs typeface="Times New Roman"/>
              </a:rPr>
              <a:t> </a:t>
            </a:r>
            <a:r>
              <a:rPr lang="en-US" altLang="zh-CN" sz="800" dirty="0">
                <a:solidFill>
                  <a:srgbClr val="0000CF"/>
                </a:solidFill>
                <a:latin typeface="Consolas"/>
                <a:ea typeface="宋体"/>
                <a:cs typeface="Times New Roman"/>
              </a:rPr>
              <a:t>2</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dirty="0">
                <a:latin typeface="Consolas"/>
                <a:ea typeface="宋体"/>
                <a:cs typeface="Times New Roman"/>
              </a:rPr>
              <a:t>(</a:t>
            </a:r>
            <a:r>
              <a:rPr lang="en-US" altLang="zh-CN" sz="800" b="1" dirty="0" err="1">
                <a:solidFill>
                  <a:srgbClr val="204A87"/>
                </a:solidFill>
                <a:latin typeface="Consolas"/>
                <a:ea typeface="宋体"/>
                <a:cs typeface="Times New Roman"/>
              </a:rPr>
              <a:t>exp</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2</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dirty="0">
                <a:latin typeface="Consolas"/>
                <a:ea typeface="宋体"/>
                <a:cs typeface="Times New Roman"/>
              </a:rPr>
              <a:t>(</a:t>
            </a:r>
            <a:r>
              <a:rPr lang="en-US" altLang="zh-CN" sz="800" b="1" dirty="0" err="1">
                <a:solidFill>
                  <a:srgbClr val="204A87"/>
                </a:solidFill>
                <a:latin typeface="Consolas"/>
                <a:ea typeface="宋体"/>
                <a:cs typeface="Times New Roman"/>
              </a:rPr>
              <a:t>dnbinom</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0</a:t>
            </a:r>
            <a:r>
              <a:rPr lang="en-US" altLang="zh-CN" sz="800" dirty="0">
                <a:latin typeface="Consolas"/>
                <a:ea typeface="宋体"/>
                <a:cs typeface="Times New Roman"/>
              </a:rPr>
              <a:t>, </a:t>
            </a:r>
            <a:r>
              <a:rPr lang="en-US" altLang="zh-CN" sz="800" dirty="0">
                <a:solidFill>
                  <a:srgbClr val="204A87"/>
                </a:solidFill>
                <a:latin typeface="Consolas"/>
                <a:ea typeface="宋体"/>
                <a:cs typeface="Times New Roman"/>
              </a:rPr>
              <a:t>size =</a:t>
            </a:r>
            <a:r>
              <a:rPr lang="en-US" altLang="zh-CN" sz="800" dirty="0">
                <a:latin typeface="Consolas"/>
                <a:ea typeface="宋体"/>
                <a:cs typeface="Times New Roman"/>
              </a:rPr>
              <a:t> </a:t>
            </a:r>
            <a:r>
              <a:rPr lang="en-US" altLang="zh-CN" sz="800" dirty="0">
                <a:solidFill>
                  <a:srgbClr val="0000CF"/>
                </a:solidFill>
                <a:latin typeface="Consolas"/>
                <a:ea typeface="宋体"/>
                <a:cs typeface="Times New Roman"/>
              </a:rPr>
              <a:t>2</a:t>
            </a:r>
            <a:r>
              <a:rPr lang="en-US" altLang="zh-CN" sz="800" dirty="0">
                <a:latin typeface="Consolas"/>
                <a:ea typeface="宋体"/>
                <a:cs typeface="Times New Roman"/>
              </a:rPr>
              <a:t>, </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    </a:t>
            </a:r>
            <a:r>
              <a:rPr lang="en-US" altLang="zh-CN" sz="800" dirty="0" err="1">
                <a:solidFill>
                  <a:srgbClr val="204A87"/>
                </a:solidFill>
                <a:latin typeface="Consolas"/>
                <a:ea typeface="宋体"/>
                <a:cs typeface="Times New Roman"/>
              </a:rPr>
              <a:t>prob</a:t>
            </a:r>
            <a:r>
              <a:rPr lang="en-US" altLang="zh-CN" sz="800" dirty="0">
                <a:solidFill>
                  <a:srgbClr val="204A87"/>
                </a:solidFill>
                <a:latin typeface="Consolas"/>
                <a:ea typeface="宋体"/>
                <a:cs typeface="Times New Roman"/>
              </a:rPr>
              <a:t> =</a:t>
            </a:r>
            <a:r>
              <a:rPr lang="en-US" altLang="zh-CN" sz="800" dirty="0">
                <a:latin typeface="Consolas"/>
                <a:ea typeface="宋体"/>
                <a:cs typeface="Times New Roman"/>
              </a:rPr>
              <a:t> </a:t>
            </a:r>
            <a:r>
              <a:rPr lang="en-US" altLang="zh-CN" sz="800" dirty="0">
                <a:solidFill>
                  <a:srgbClr val="0000CF"/>
                </a:solidFill>
                <a:latin typeface="Consolas"/>
                <a:ea typeface="宋体"/>
                <a:cs typeface="Times New Roman"/>
              </a:rPr>
              <a:t>1</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1.4</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dirty="0">
                <a:solidFill>
                  <a:srgbClr val="0000CF"/>
                </a:solidFill>
                <a:latin typeface="Consolas"/>
                <a:ea typeface="宋体"/>
                <a:cs typeface="Times New Roman"/>
              </a:rPr>
              <a:t>1</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b="1" dirty="0" err="1">
                <a:solidFill>
                  <a:srgbClr val="204A87"/>
                </a:solidFill>
                <a:latin typeface="Consolas"/>
                <a:ea typeface="宋体"/>
                <a:cs typeface="Times New Roman"/>
              </a:rPr>
              <a:t>dpois</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0</a:t>
            </a:r>
            <a:r>
              <a:rPr lang="en-US" altLang="zh-CN" sz="800" dirty="0">
                <a:latin typeface="Consolas"/>
                <a:ea typeface="宋体"/>
                <a:cs typeface="Times New Roman"/>
              </a:rPr>
              <a:t>, </a:t>
            </a:r>
            <a:r>
              <a:rPr lang="en-US" altLang="zh-CN" sz="800" dirty="0">
                <a:solidFill>
                  <a:srgbClr val="204A87"/>
                </a:solidFill>
                <a:latin typeface="Consolas"/>
                <a:ea typeface="宋体"/>
                <a:cs typeface="Times New Roman"/>
              </a:rPr>
              <a:t>lambda =</a:t>
            </a:r>
            <a:r>
              <a:rPr lang="en-US" altLang="zh-CN" sz="800" dirty="0">
                <a:latin typeface="Consolas"/>
                <a:ea typeface="宋体"/>
                <a:cs typeface="Times New Roman"/>
              </a:rPr>
              <a:t> </a:t>
            </a:r>
            <a:r>
              <a:rPr lang="en-US" altLang="zh-CN" sz="800" dirty="0">
                <a:solidFill>
                  <a:srgbClr val="0000CF"/>
                </a:solidFill>
                <a:latin typeface="Consolas"/>
                <a:ea typeface="宋体"/>
                <a:cs typeface="Times New Roman"/>
              </a:rPr>
              <a:t>2</a:t>
            </a:r>
            <a:r>
              <a:rPr lang="en-US" altLang="zh-CN" sz="800" dirty="0">
                <a:latin typeface="Consolas"/>
                <a:ea typeface="宋体"/>
                <a:cs typeface="Times New Roman"/>
              </a:rPr>
              <a:t>))</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a =</a:t>
            </a:r>
            <a:r>
              <a:rPr lang="en-US" altLang="zh-CN" sz="800" dirty="0">
                <a:solidFill>
                  <a:srgbClr val="4E9A06"/>
                </a:solidFill>
                <a:latin typeface="Consolas"/>
                <a:ea typeface="宋体"/>
                <a:cs typeface="Times New Roman"/>
              </a:rPr>
              <a:t> </a:t>
            </a:r>
            <a:r>
              <a:rPr lang="en-US" altLang="zh-CN" sz="800" dirty="0">
                <a:solidFill>
                  <a:srgbClr val="0000CF"/>
                </a:solidFill>
                <a:latin typeface="Consolas"/>
                <a:ea typeface="宋体"/>
                <a:cs typeface="Times New Roman"/>
              </a:rPr>
              <a:t>0</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b =</a:t>
            </a:r>
            <a:r>
              <a:rPr lang="en-US" altLang="zh-CN" sz="800" dirty="0">
                <a:solidFill>
                  <a:srgbClr val="4E9A06"/>
                </a:solidFill>
                <a:latin typeface="Consolas"/>
                <a:ea typeface="宋体"/>
                <a:cs typeface="Times New Roman"/>
              </a:rPr>
              <a:t> </a:t>
            </a:r>
            <a:r>
              <a:rPr lang="en-US" altLang="zh-CN" sz="800" dirty="0">
                <a:solidFill>
                  <a:srgbClr val="0000CF"/>
                </a:solidFill>
                <a:latin typeface="Consolas"/>
                <a:ea typeface="宋体"/>
                <a:cs typeface="Times New Roman"/>
              </a:rPr>
              <a:t>2</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constant =</a:t>
            </a:r>
            <a:r>
              <a:rPr lang="en-US" altLang="zh-CN" sz="800" dirty="0">
                <a:solidFill>
                  <a:srgbClr val="4E9A06"/>
                </a:solidFill>
                <a:latin typeface="Consolas"/>
                <a:ea typeface="宋体"/>
                <a:cs typeface="Times New Roman"/>
              </a:rPr>
              <a:t> </a:t>
            </a:r>
            <a:r>
              <a:rPr lang="en-US" altLang="zh-CN" sz="800" dirty="0">
                <a:solidFill>
                  <a:srgbClr val="0000CF"/>
                </a:solidFill>
                <a:latin typeface="Consolas"/>
                <a:ea typeface="宋体"/>
                <a:cs typeface="Times New Roman"/>
              </a:rPr>
              <a:t>1</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1</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dirty="0">
                <a:latin typeface="Consolas"/>
                <a:ea typeface="宋体"/>
                <a:cs typeface="Times New Roman"/>
              </a:rPr>
              <a:t>a *</a:t>
            </a:r>
            <a:r>
              <a:rPr lang="en-US" altLang="zh-CN" sz="800" dirty="0">
                <a:solidFill>
                  <a:srgbClr val="4E9A06"/>
                </a:solidFill>
                <a:latin typeface="Consolas"/>
                <a:ea typeface="宋体"/>
                <a:cs typeface="Times New Roman"/>
              </a:rPr>
              <a:t> </a:t>
            </a:r>
            <a:r>
              <a:rPr lang="en-US" altLang="zh-CN" sz="800" b="1" dirty="0" err="1">
                <a:solidFill>
                  <a:srgbClr val="204A87"/>
                </a:solidFill>
                <a:latin typeface="Consolas"/>
                <a:ea typeface="宋体"/>
                <a:cs typeface="Times New Roman"/>
              </a:rPr>
              <a:t>dnbinom</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0</a:t>
            </a:r>
            <a:r>
              <a:rPr lang="en-US" altLang="zh-CN" sz="800" dirty="0">
                <a:latin typeface="Consolas"/>
                <a:ea typeface="宋体"/>
                <a:cs typeface="Times New Roman"/>
              </a:rPr>
              <a:t>, </a:t>
            </a:r>
            <a:r>
              <a:rPr lang="en-US" altLang="zh-CN" sz="800" dirty="0">
                <a:solidFill>
                  <a:srgbClr val="204A87"/>
                </a:solidFill>
                <a:latin typeface="Consolas"/>
                <a:ea typeface="宋体"/>
                <a:cs typeface="Times New Roman"/>
              </a:rPr>
              <a:t>size =</a:t>
            </a:r>
            <a:r>
              <a:rPr lang="en-US" altLang="zh-CN" sz="800" dirty="0">
                <a:latin typeface="Consolas"/>
                <a:ea typeface="宋体"/>
                <a:cs typeface="Times New Roman"/>
              </a:rPr>
              <a:t> </a:t>
            </a:r>
            <a:r>
              <a:rPr lang="en-US" altLang="zh-CN" sz="800" dirty="0">
                <a:solidFill>
                  <a:srgbClr val="0000CF"/>
                </a:solidFill>
                <a:latin typeface="Consolas"/>
                <a:ea typeface="宋体"/>
                <a:cs typeface="Times New Roman"/>
              </a:rPr>
              <a:t>2</a:t>
            </a:r>
            <a:r>
              <a:rPr lang="en-US" altLang="zh-CN" sz="800" dirty="0">
                <a:latin typeface="Consolas"/>
                <a:ea typeface="宋体"/>
                <a:cs typeface="Times New Roman"/>
              </a:rPr>
              <a:t>, </a:t>
            </a:r>
            <a:r>
              <a:rPr lang="en-US" altLang="zh-CN" sz="800" dirty="0" err="1">
                <a:solidFill>
                  <a:srgbClr val="204A87"/>
                </a:solidFill>
                <a:latin typeface="Consolas"/>
                <a:ea typeface="宋体"/>
                <a:cs typeface="Times New Roman"/>
              </a:rPr>
              <a:t>prob</a:t>
            </a:r>
            <a:r>
              <a:rPr lang="en-US" altLang="zh-CN" sz="800" dirty="0">
                <a:solidFill>
                  <a:srgbClr val="204A87"/>
                </a:solidFill>
                <a:latin typeface="Consolas"/>
                <a:ea typeface="宋体"/>
                <a:cs typeface="Times New Roman"/>
              </a:rPr>
              <a:t> =</a:t>
            </a:r>
            <a:r>
              <a:rPr lang="en-US" altLang="zh-CN" sz="800" dirty="0">
                <a:latin typeface="Consolas"/>
                <a:ea typeface="宋体"/>
                <a:cs typeface="Times New Roman"/>
              </a:rPr>
              <a:t> </a:t>
            </a:r>
            <a:r>
              <a:rPr lang="en-US" altLang="zh-CN" sz="800" dirty="0">
                <a:solidFill>
                  <a:srgbClr val="0000CF"/>
                </a:solidFill>
                <a:latin typeface="Consolas"/>
                <a:ea typeface="宋体"/>
                <a:cs typeface="Times New Roman"/>
              </a:rPr>
              <a:t>1</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1.4</a:t>
            </a:r>
            <a:r>
              <a:rPr lang="en-US" altLang="zh-CN" sz="800" dirty="0">
                <a:latin typeface="Consolas"/>
                <a:ea typeface="宋体"/>
                <a:cs typeface="Times New Roman"/>
              </a:rPr>
              <a:t>))</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k =</a:t>
            </a:r>
            <a:r>
              <a:rPr lang="en-US" altLang="zh-CN" sz="800" dirty="0">
                <a:solidFill>
                  <a:srgbClr val="4E9A06"/>
                </a:solidFill>
                <a:latin typeface="Consolas"/>
                <a:ea typeface="宋体"/>
                <a:cs typeface="Times New Roman"/>
              </a:rPr>
              <a:t> </a:t>
            </a:r>
            <a:r>
              <a:rPr lang="en-US" altLang="zh-CN" sz="800" dirty="0">
                <a:solidFill>
                  <a:srgbClr val="0000CF"/>
                </a:solidFill>
                <a:latin typeface="Consolas"/>
                <a:ea typeface="宋体"/>
                <a:cs typeface="Times New Roman"/>
              </a:rPr>
              <a:t>0</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cum =</a:t>
            </a:r>
            <a:r>
              <a:rPr lang="en-US" altLang="zh-CN" sz="800" dirty="0">
                <a:solidFill>
                  <a:srgbClr val="4E9A06"/>
                </a:solidFill>
                <a:latin typeface="Consolas"/>
                <a:ea typeface="宋体"/>
                <a:cs typeface="Times New Roman"/>
              </a:rPr>
              <a:t> </a:t>
            </a:r>
            <a:r>
              <a:rPr lang="en-US" altLang="zh-CN" sz="800" dirty="0">
                <a:latin typeface="Consolas"/>
                <a:ea typeface="宋体"/>
                <a:cs typeface="Times New Roman"/>
              </a:rPr>
              <a:t>g</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err="1">
                <a:latin typeface="Consolas"/>
                <a:ea typeface="宋体"/>
                <a:cs typeface="Times New Roman"/>
              </a:rPr>
              <a:t>p0</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dirty="0">
                <a:solidFill>
                  <a:srgbClr val="0000CF"/>
                </a:solidFill>
                <a:latin typeface="Consolas"/>
                <a:ea typeface="宋体"/>
                <a:cs typeface="Times New Roman"/>
              </a:rPr>
              <a:t>0.4</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err="1">
                <a:latin typeface="Consolas"/>
                <a:ea typeface="宋体"/>
                <a:cs typeface="Times New Roman"/>
              </a:rPr>
              <a:t>p1</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dirty="0">
                <a:solidFill>
                  <a:srgbClr val="0000CF"/>
                </a:solidFill>
                <a:latin typeface="Consolas"/>
                <a:ea typeface="宋体"/>
                <a:cs typeface="Times New Roman"/>
              </a:rPr>
              <a:t>0.6</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1</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b="1" dirty="0" err="1">
                <a:solidFill>
                  <a:srgbClr val="204A87"/>
                </a:solidFill>
                <a:latin typeface="Consolas"/>
                <a:ea typeface="宋体"/>
                <a:cs typeface="Times New Roman"/>
              </a:rPr>
              <a:t>dpois</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0</a:t>
            </a:r>
            <a:r>
              <a:rPr lang="en-US" altLang="zh-CN" sz="800" dirty="0">
                <a:latin typeface="Consolas"/>
                <a:ea typeface="宋体"/>
                <a:cs typeface="Times New Roman"/>
              </a:rPr>
              <a:t>, </a:t>
            </a:r>
            <a:r>
              <a:rPr lang="en-US" altLang="zh-CN" sz="800" dirty="0">
                <a:solidFill>
                  <a:srgbClr val="204A87"/>
                </a:solidFill>
                <a:latin typeface="Consolas"/>
                <a:ea typeface="宋体"/>
                <a:cs typeface="Times New Roman"/>
              </a:rPr>
              <a:t>lambda =</a:t>
            </a:r>
            <a:r>
              <a:rPr lang="en-US" altLang="zh-CN" sz="800" dirty="0">
                <a:latin typeface="Consolas"/>
                <a:ea typeface="宋体"/>
                <a:cs typeface="Times New Roman"/>
              </a:rPr>
              <a:t> </a:t>
            </a:r>
            <a:r>
              <a:rPr lang="en-US" altLang="zh-CN" sz="800" dirty="0">
                <a:solidFill>
                  <a:srgbClr val="0000CF"/>
                </a:solidFill>
                <a:latin typeface="Consolas"/>
                <a:ea typeface="宋体"/>
                <a:cs typeface="Times New Roman"/>
              </a:rPr>
              <a:t>2</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b="1" dirty="0" err="1">
                <a:solidFill>
                  <a:srgbClr val="204A87"/>
                </a:solidFill>
                <a:latin typeface="Consolas"/>
                <a:ea typeface="宋体"/>
                <a:cs typeface="Times New Roman"/>
              </a:rPr>
              <a:t>dpois</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1</a:t>
            </a:r>
            <a:r>
              <a:rPr lang="en-US" altLang="zh-CN" sz="800" dirty="0">
                <a:latin typeface="Consolas"/>
                <a:ea typeface="宋体"/>
                <a:cs typeface="Times New Roman"/>
              </a:rPr>
              <a:t>, </a:t>
            </a:r>
            <a:r>
              <a:rPr lang="en-US" altLang="zh-CN" sz="800" dirty="0">
                <a:solidFill>
                  <a:srgbClr val="204A87"/>
                </a:solidFill>
                <a:latin typeface="Consolas"/>
                <a:ea typeface="宋体"/>
                <a:cs typeface="Times New Roman"/>
              </a:rPr>
              <a:t>lambda =</a:t>
            </a:r>
            <a:r>
              <a:rPr lang="en-US" altLang="zh-CN" sz="800" dirty="0">
                <a:latin typeface="Consolas"/>
                <a:ea typeface="宋体"/>
                <a:cs typeface="Times New Roman"/>
              </a:rPr>
              <a:t> </a:t>
            </a:r>
            <a:r>
              <a:rPr lang="en-US" altLang="zh-CN" sz="800" dirty="0">
                <a:solidFill>
                  <a:srgbClr val="0000CF"/>
                </a:solidFill>
                <a:latin typeface="Consolas"/>
                <a:ea typeface="宋体"/>
                <a:cs typeface="Times New Roman"/>
              </a:rPr>
              <a:t>2</a:t>
            </a:r>
            <a:r>
              <a:rPr lang="en-US" altLang="zh-CN" sz="800" dirty="0">
                <a:latin typeface="Consolas"/>
                <a:ea typeface="宋体"/>
                <a:cs typeface="Times New Roman"/>
              </a:rPr>
              <a:t>)</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repeat {</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    k =</a:t>
            </a:r>
            <a:r>
              <a:rPr lang="en-US" altLang="zh-CN" sz="800" dirty="0">
                <a:solidFill>
                  <a:srgbClr val="4E9A06"/>
                </a:solidFill>
                <a:latin typeface="Consolas"/>
                <a:ea typeface="宋体"/>
                <a:cs typeface="Times New Roman"/>
              </a:rPr>
              <a:t> </a:t>
            </a:r>
            <a:r>
              <a:rPr lang="en-US" altLang="zh-CN" sz="800" dirty="0">
                <a:latin typeface="Consolas"/>
                <a:ea typeface="宋体"/>
                <a:cs typeface="Times New Roman"/>
              </a:rPr>
              <a:t>k +</a:t>
            </a:r>
            <a:r>
              <a:rPr lang="en-US" altLang="zh-CN" sz="800" dirty="0">
                <a:solidFill>
                  <a:srgbClr val="4E9A06"/>
                </a:solidFill>
                <a:latin typeface="Consolas"/>
                <a:ea typeface="宋体"/>
                <a:cs typeface="Times New Roman"/>
              </a:rPr>
              <a:t> </a:t>
            </a:r>
            <a:r>
              <a:rPr lang="en-US" altLang="zh-CN" sz="800" dirty="0">
                <a:solidFill>
                  <a:srgbClr val="0000CF"/>
                </a:solidFill>
                <a:latin typeface="Consolas"/>
                <a:ea typeface="宋体"/>
                <a:cs typeface="Times New Roman"/>
              </a:rPr>
              <a:t>1</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    </a:t>
            </a:r>
            <a:r>
              <a:rPr lang="en-US" altLang="zh-CN" sz="800" dirty="0" err="1">
                <a:latin typeface="Consolas"/>
                <a:ea typeface="宋体"/>
                <a:cs typeface="Times New Roman"/>
              </a:rPr>
              <a:t>summ</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dirty="0">
                <a:solidFill>
                  <a:srgbClr val="0000CF"/>
                </a:solidFill>
                <a:latin typeface="Consolas"/>
                <a:ea typeface="宋体"/>
                <a:cs typeface="Times New Roman"/>
              </a:rPr>
              <a:t>0</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    for (j in </a:t>
            </a:r>
            <a:r>
              <a:rPr lang="en-US" altLang="zh-CN" sz="800" dirty="0" err="1">
                <a:solidFill>
                  <a:srgbClr val="0000CF"/>
                </a:solidFill>
                <a:latin typeface="Consolas"/>
                <a:ea typeface="宋体"/>
                <a:cs typeface="Times New Roman"/>
              </a:rPr>
              <a:t>1</a:t>
            </a:r>
            <a:r>
              <a:rPr lang="en-US" altLang="zh-CN" sz="800" dirty="0" err="1">
                <a:latin typeface="Consolas"/>
                <a:ea typeface="宋体"/>
                <a:cs typeface="Times New Roman"/>
              </a:rPr>
              <a:t>:k</a:t>
            </a:r>
            <a:r>
              <a:rPr lang="en-US" altLang="zh-CN" sz="800" dirty="0">
                <a:latin typeface="Consolas"/>
                <a:ea typeface="宋体"/>
                <a:cs typeface="Times New Roman"/>
              </a:rPr>
              <a:t>) {</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        </a:t>
            </a:r>
            <a:r>
              <a:rPr lang="en-US" altLang="zh-CN" sz="800" dirty="0" err="1">
                <a:latin typeface="Consolas"/>
                <a:ea typeface="宋体"/>
                <a:cs typeface="Times New Roman"/>
              </a:rPr>
              <a:t>summ</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dirty="0" err="1">
                <a:latin typeface="Consolas"/>
                <a:ea typeface="宋体"/>
                <a:cs typeface="Times New Roman"/>
              </a:rPr>
              <a:t>summ</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dirty="0">
                <a:latin typeface="Consolas"/>
                <a:ea typeface="宋体"/>
                <a:cs typeface="Times New Roman"/>
              </a:rPr>
              <a:t>(a +</a:t>
            </a:r>
            <a:r>
              <a:rPr lang="en-US" altLang="zh-CN" sz="800" dirty="0">
                <a:solidFill>
                  <a:srgbClr val="4E9A06"/>
                </a:solidFill>
                <a:latin typeface="Consolas"/>
                <a:ea typeface="宋体"/>
                <a:cs typeface="Times New Roman"/>
              </a:rPr>
              <a:t> </a:t>
            </a:r>
            <a:r>
              <a:rPr lang="en-US" altLang="zh-CN" sz="800" dirty="0">
                <a:latin typeface="Consolas"/>
                <a:ea typeface="宋体"/>
                <a:cs typeface="Times New Roman"/>
              </a:rPr>
              <a:t>b *</a:t>
            </a:r>
            <a:r>
              <a:rPr lang="en-US" altLang="zh-CN" sz="800" dirty="0">
                <a:solidFill>
                  <a:srgbClr val="4E9A06"/>
                </a:solidFill>
                <a:latin typeface="Consolas"/>
                <a:ea typeface="宋体"/>
                <a:cs typeface="Times New Roman"/>
              </a:rPr>
              <a:t> </a:t>
            </a:r>
            <a:r>
              <a:rPr lang="en-US" altLang="zh-CN" sz="800" dirty="0">
                <a:latin typeface="Consolas"/>
                <a:ea typeface="宋体"/>
                <a:cs typeface="Times New Roman"/>
              </a:rPr>
              <a:t>j/k) *</a:t>
            </a:r>
            <a:r>
              <a:rPr lang="en-US" altLang="zh-CN" sz="800" dirty="0">
                <a:solidFill>
                  <a:srgbClr val="4E9A06"/>
                </a:solidFill>
                <a:latin typeface="Consolas"/>
                <a:ea typeface="宋体"/>
                <a:cs typeface="Times New Roman"/>
              </a:rPr>
              <a:t> </a:t>
            </a:r>
            <a:r>
              <a:rPr lang="en-US" altLang="zh-CN" sz="800" b="1" dirty="0" err="1">
                <a:solidFill>
                  <a:srgbClr val="204A87"/>
                </a:solidFill>
                <a:latin typeface="Consolas"/>
                <a:ea typeface="宋体"/>
                <a:cs typeface="Times New Roman"/>
              </a:rPr>
              <a:t>dnbinom</a:t>
            </a:r>
            <a:r>
              <a:rPr lang="en-US" altLang="zh-CN" sz="800" dirty="0">
                <a:latin typeface="Consolas"/>
                <a:ea typeface="宋体"/>
                <a:cs typeface="Times New Roman"/>
              </a:rPr>
              <a:t>(j, </a:t>
            </a:r>
            <a:r>
              <a:rPr lang="en-US" altLang="zh-CN" sz="800" dirty="0">
                <a:solidFill>
                  <a:srgbClr val="0000CF"/>
                </a:solidFill>
                <a:latin typeface="Consolas"/>
                <a:ea typeface="宋体"/>
                <a:cs typeface="Times New Roman"/>
              </a:rPr>
              <a:t>2</a:t>
            </a:r>
            <a:r>
              <a:rPr lang="en-US" altLang="zh-CN" sz="800" dirty="0">
                <a:latin typeface="Consolas"/>
                <a:ea typeface="宋体"/>
                <a:cs typeface="Times New Roman"/>
              </a:rPr>
              <a:t>, </a:t>
            </a:r>
            <a:r>
              <a:rPr lang="en-US" altLang="zh-CN" sz="800" dirty="0">
                <a:solidFill>
                  <a:srgbClr val="0000CF"/>
                </a:solidFill>
                <a:latin typeface="Consolas"/>
                <a:ea typeface="宋体"/>
                <a:cs typeface="Times New Roman"/>
              </a:rPr>
              <a:t>1</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1.4</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dirty="0">
                <a:latin typeface="Consolas"/>
                <a:ea typeface="宋体"/>
                <a:cs typeface="Times New Roman"/>
              </a:rPr>
              <a:t>g[k -</a:t>
            </a:r>
            <a:r>
              <a:rPr lang="en-US" altLang="zh-CN" sz="800" dirty="0">
                <a:solidFill>
                  <a:srgbClr val="4E9A06"/>
                </a:solidFill>
                <a:latin typeface="Consolas"/>
                <a:ea typeface="宋体"/>
                <a:cs typeface="Times New Roman"/>
              </a:rPr>
              <a:t> </a:t>
            </a:r>
            <a:r>
              <a:rPr lang="en-US" altLang="zh-CN" sz="800" dirty="0">
                <a:latin typeface="Consolas"/>
                <a:ea typeface="宋体"/>
                <a:cs typeface="Times New Roman"/>
              </a:rPr>
              <a:t>j +</a:t>
            </a:r>
            <a:r>
              <a:rPr lang="en-US" altLang="zh-CN" sz="800" dirty="0">
                <a:solidFill>
                  <a:srgbClr val="4E9A06"/>
                </a:solidFill>
                <a:latin typeface="Consolas"/>
                <a:ea typeface="宋体"/>
                <a:cs typeface="Times New Roman"/>
              </a:rPr>
              <a:t> </a:t>
            </a:r>
            <a:r>
              <a:rPr lang="en-US" altLang="zh-CN" sz="800" dirty="0">
                <a:solidFill>
                  <a:srgbClr val="0000CF"/>
                </a:solidFill>
                <a:latin typeface="Consolas"/>
                <a:ea typeface="宋体"/>
                <a:cs typeface="Times New Roman"/>
              </a:rPr>
              <a:t>1</a:t>
            </a:r>
            <a:r>
              <a:rPr lang="en-US" altLang="zh-CN" sz="800" dirty="0">
                <a:latin typeface="Consolas"/>
                <a:ea typeface="宋体"/>
                <a:cs typeface="Times New Roman"/>
              </a:rPr>
              <a:t>]</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    }</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    </a:t>
            </a:r>
            <a:r>
              <a:rPr lang="en-US" altLang="zh-CN" sz="800" dirty="0" err="1">
                <a:latin typeface="Consolas"/>
                <a:ea typeface="宋体"/>
                <a:cs typeface="Times New Roman"/>
              </a:rPr>
              <a:t>summ</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dirty="0">
                <a:latin typeface="Consolas"/>
                <a:ea typeface="宋体"/>
                <a:cs typeface="Times New Roman"/>
              </a:rPr>
              <a:t>constant *</a:t>
            </a:r>
            <a:r>
              <a:rPr lang="en-US" altLang="zh-CN" sz="800" dirty="0">
                <a:solidFill>
                  <a:srgbClr val="4E9A06"/>
                </a:solidFill>
                <a:latin typeface="Consolas"/>
                <a:ea typeface="宋体"/>
                <a:cs typeface="Times New Roman"/>
              </a:rPr>
              <a:t> </a:t>
            </a:r>
            <a:r>
              <a:rPr lang="en-US" altLang="zh-CN" sz="800" dirty="0">
                <a:latin typeface="Consolas"/>
                <a:ea typeface="宋体"/>
                <a:cs typeface="Times New Roman"/>
              </a:rPr>
              <a:t>((</a:t>
            </a:r>
            <a:r>
              <a:rPr lang="en-US" altLang="zh-CN" sz="800" dirty="0" err="1">
                <a:latin typeface="Consolas"/>
                <a:ea typeface="宋体"/>
                <a:cs typeface="Times New Roman"/>
              </a:rPr>
              <a:t>p1</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dirty="0">
                <a:latin typeface="Consolas"/>
                <a:ea typeface="宋体"/>
                <a:cs typeface="Times New Roman"/>
              </a:rPr>
              <a:t>(a +</a:t>
            </a:r>
            <a:r>
              <a:rPr lang="en-US" altLang="zh-CN" sz="800" dirty="0">
                <a:solidFill>
                  <a:srgbClr val="4E9A06"/>
                </a:solidFill>
                <a:latin typeface="Consolas"/>
                <a:ea typeface="宋体"/>
                <a:cs typeface="Times New Roman"/>
              </a:rPr>
              <a:t> </a:t>
            </a:r>
            <a:r>
              <a:rPr lang="en-US" altLang="zh-CN" sz="800" dirty="0">
                <a:latin typeface="Consolas"/>
                <a:ea typeface="宋体"/>
                <a:cs typeface="Times New Roman"/>
              </a:rPr>
              <a:t>b) *</a:t>
            </a:r>
            <a:r>
              <a:rPr lang="en-US" altLang="zh-CN" sz="800" dirty="0">
                <a:solidFill>
                  <a:srgbClr val="4E9A06"/>
                </a:solidFill>
                <a:latin typeface="Consolas"/>
                <a:ea typeface="宋体"/>
                <a:cs typeface="Times New Roman"/>
              </a:rPr>
              <a:t> </a:t>
            </a:r>
            <a:r>
              <a:rPr lang="en-US" altLang="zh-CN" sz="800" dirty="0" err="1">
                <a:latin typeface="Consolas"/>
                <a:ea typeface="宋体"/>
                <a:cs typeface="Times New Roman"/>
              </a:rPr>
              <a:t>p0</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b="1" dirty="0" err="1">
                <a:solidFill>
                  <a:srgbClr val="204A87"/>
                </a:solidFill>
                <a:latin typeface="Consolas"/>
                <a:ea typeface="宋体"/>
                <a:cs typeface="Times New Roman"/>
              </a:rPr>
              <a:t>dnbinom</a:t>
            </a:r>
            <a:r>
              <a:rPr lang="en-US" altLang="zh-CN" sz="800" dirty="0">
                <a:latin typeface="Consolas"/>
                <a:ea typeface="宋体"/>
                <a:cs typeface="Times New Roman"/>
              </a:rPr>
              <a:t>(k, </a:t>
            </a:r>
            <a:r>
              <a:rPr lang="en-US" altLang="zh-CN" sz="800" dirty="0">
                <a:solidFill>
                  <a:srgbClr val="0000CF"/>
                </a:solidFill>
                <a:latin typeface="Consolas"/>
                <a:ea typeface="宋体"/>
                <a:cs typeface="Times New Roman"/>
              </a:rPr>
              <a:t>2</a:t>
            </a:r>
            <a:r>
              <a:rPr lang="en-US" altLang="zh-CN" sz="800" dirty="0">
                <a:latin typeface="Consolas"/>
                <a:ea typeface="宋体"/>
                <a:cs typeface="Times New Roman"/>
              </a:rPr>
              <a:t>, </a:t>
            </a:r>
            <a:r>
              <a:rPr lang="en-US" altLang="zh-CN" sz="800" dirty="0">
                <a:solidFill>
                  <a:srgbClr val="0000CF"/>
                </a:solidFill>
                <a:latin typeface="Consolas"/>
                <a:ea typeface="宋体"/>
                <a:cs typeface="Times New Roman"/>
              </a:rPr>
              <a:t>1</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1.4</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dirty="0" err="1">
                <a:latin typeface="Consolas"/>
                <a:ea typeface="宋体"/>
                <a:cs typeface="Times New Roman"/>
              </a:rPr>
              <a:t>summ</a:t>
            </a:r>
            <a:r>
              <a:rPr lang="en-US" altLang="zh-CN" sz="800" dirty="0">
                <a:latin typeface="Consolas"/>
                <a:ea typeface="宋体"/>
                <a:cs typeface="Times New Roman"/>
              </a:rPr>
              <a:t>)</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    g =</a:t>
            </a:r>
            <a:r>
              <a:rPr lang="en-US" altLang="zh-CN" sz="800" dirty="0">
                <a:solidFill>
                  <a:srgbClr val="4E9A06"/>
                </a:solidFill>
                <a:latin typeface="Consolas"/>
                <a:ea typeface="宋体"/>
                <a:cs typeface="Times New Roman"/>
              </a:rPr>
              <a:t> </a:t>
            </a:r>
            <a:r>
              <a:rPr lang="en-US" altLang="zh-CN" sz="800" b="1" dirty="0">
                <a:solidFill>
                  <a:srgbClr val="204A87"/>
                </a:solidFill>
                <a:latin typeface="Consolas"/>
                <a:ea typeface="宋体"/>
                <a:cs typeface="Times New Roman"/>
              </a:rPr>
              <a:t>c</a:t>
            </a:r>
            <a:r>
              <a:rPr lang="en-US" altLang="zh-CN" sz="800" dirty="0">
                <a:latin typeface="Consolas"/>
                <a:ea typeface="宋体"/>
                <a:cs typeface="Times New Roman"/>
              </a:rPr>
              <a:t>(g, </a:t>
            </a:r>
            <a:r>
              <a:rPr lang="en-US" altLang="zh-CN" sz="800" dirty="0" err="1">
                <a:latin typeface="Consolas"/>
                <a:ea typeface="宋体"/>
                <a:cs typeface="Times New Roman"/>
              </a:rPr>
              <a:t>summ</a:t>
            </a:r>
            <a:r>
              <a:rPr lang="en-US" altLang="zh-CN" sz="800" dirty="0">
                <a:latin typeface="Consolas"/>
                <a:ea typeface="宋体"/>
                <a:cs typeface="Times New Roman"/>
              </a:rPr>
              <a:t>)</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    cum =</a:t>
            </a:r>
            <a:r>
              <a:rPr lang="en-US" altLang="zh-CN" sz="800" dirty="0">
                <a:solidFill>
                  <a:srgbClr val="4E9A06"/>
                </a:solidFill>
                <a:latin typeface="Consolas"/>
                <a:ea typeface="宋体"/>
                <a:cs typeface="Times New Roman"/>
              </a:rPr>
              <a:t> </a:t>
            </a:r>
            <a:r>
              <a:rPr lang="en-US" altLang="zh-CN" sz="800" dirty="0">
                <a:latin typeface="Consolas"/>
                <a:ea typeface="宋体"/>
                <a:cs typeface="Times New Roman"/>
              </a:rPr>
              <a:t>cum +</a:t>
            </a:r>
            <a:r>
              <a:rPr lang="en-US" altLang="zh-CN" sz="800" dirty="0">
                <a:solidFill>
                  <a:srgbClr val="4E9A06"/>
                </a:solidFill>
                <a:latin typeface="Consolas"/>
                <a:ea typeface="宋体"/>
                <a:cs typeface="Times New Roman"/>
              </a:rPr>
              <a:t> </a:t>
            </a:r>
            <a:r>
              <a:rPr lang="en-US" altLang="zh-CN" sz="800" dirty="0" err="1">
                <a:latin typeface="Consolas"/>
                <a:ea typeface="宋体"/>
                <a:cs typeface="Times New Roman"/>
              </a:rPr>
              <a:t>summ</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    </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    if (cum &gt;</a:t>
            </a:r>
            <a:r>
              <a:rPr lang="en-US" altLang="zh-CN" sz="800" dirty="0">
                <a:solidFill>
                  <a:srgbClr val="4E9A06"/>
                </a:solidFill>
                <a:latin typeface="Consolas"/>
                <a:ea typeface="宋体"/>
                <a:cs typeface="Times New Roman"/>
              </a:rPr>
              <a:t> </a:t>
            </a:r>
            <a:r>
              <a:rPr lang="en-US" altLang="zh-CN" sz="800" dirty="0">
                <a:solidFill>
                  <a:srgbClr val="0000CF"/>
                </a:solidFill>
                <a:latin typeface="Consolas"/>
                <a:ea typeface="宋体"/>
                <a:cs typeface="Times New Roman"/>
              </a:rPr>
              <a:t>0.9999999</a:t>
            </a:r>
            <a:r>
              <a:rPr lang="en-US" altLang="zh-CN" sz="800" dirty="0">
                <a:latin typeface="Consolas"/>
                <a:ea typeface="宋体"/>
                <a:cs typeface="Times New Roman"/>
              </a:rPr>
              <a:t>) </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        break</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b="1" dirty="0">
                <a:solidFill>
                  <a:srgbClr val="204A87"/>
                </a:solidFill>
                <a:latin typeface="Consolas"/>
                <a:ea typeface="宋体"/>
                <a:cs typeface="Times New Roman"/>
              </a:rPr>
              <a:t>plot</a:t>
            </a:r>
            <a:r>
              <a:rPr lang="en-US" altLang="zh-CN" sz="800" dirty="0">
                <a:latin typeface="Consolas"/>
                <a:ea typeface="宋体"/>
                <a:cs typeface="Times New Roman"/>
              </a:rPr>
              <a:t>(</a:t>
            </a:r>
            <a:r>
              <a:rPr lang="en-US" altLang="zh-CN" sz="800" b="1" dirty="0">
                <a:solidFill>
                  <a:srgbClr val="204A87"/>
                </a:solidFill>
                <a:latin typeface="Consolas"/>
                <a:ea typeface="宋体"/>
                <a:cs typeface="Times New Roman"/>
              </a:rPr>
              <a:t>c</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0</a:t>
            </a:r>
            <a:r>
              <a:rPr lang="en-US" altLang="zh-CN" sz="800" dirty="0">
                <a:latin typeface="Consolas"/>
                <a:ea typeface="宋体"/>
                <a:cs typeface="Times New Roman"/>
              </a:rPr>
              <a:t>:(k)), g, </a:t>
            </a:r>
            <a:r>
              <a:rPr lang="en-US" altLang="zh-CN" sz="800" dirty="0">
                <a:solidFill>
                  <a:srgbClr val="204A87"/>
                </a:solidFill>
                <a:latin typeface="Consolas"/>
                <a:ea typeface="宋体"/>
                <a:cs typeface="Times New Roman"/>
              </a:rPr>
              <a:t>type =</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"h"</a:t>
            </a:r>
            <a:r>
              <a:rPr lang="en-US" altLang="zh-CN" sz="800" dirty="0">
                <a:latin typeface="Consolas"/>
                <a:ea typeface="宋体"/>
                <a:cs typeface="Times New Roman"/>
              </a:rPr>
              <a:t>, </a:t>
            </a:r>
            <a:r>
              <a:rPr lang="en-US" altLang="zh-CN" sz="800" dirty="0" err="1">
                <a:solidFill>
                  <a:srgbClr val="204A87"/>
                </a:solidFill>
                <a:latin typeface="Consolas"/>
                <a:ea typeface="宋体"/>
                <a:cs typeface="Times New Roman"/>
              </a:rPr>
              <a:t>xlim</a:t>
            </a:r>
            <a:r>
              <a:rPr lang="en-US" altLang="zh-CN" sz="800" dirty="0">
                <a:solidFill>
                  <a:srgbClr val="204A87"/>
                </a:solidFill>
                <a:latin typeface="Consolas"/>
                <a:ea typeface="宋体"/>
                <a:cs typeface="Times New Roman"/>
              </a:rPr>
              <a:t> =</a:t>
            </a:r>
            <a:r>
              <a:rPr lang="en-US" altLang="zh-CN" sz="800" dirty="0">
                <a:latin typeface="Consolas"/>
                <a:ea typeface="宋体"/>
                <a:cs typeface="Times New Roman"/>
              </a:rPr>
              <a:t> </a:t>
            </a:r>
            <a:r>
              <a:rPr lang="en-US" altLang="zh-CN" sz="800" b="1" dirty="0">
                <a:solidFill>
                  <a:srgbClr val="204A87"/>
                </a:solidFill>
                <a:latin typeface="Consolas"/>
                <a:ea typeface="宋体"/>
                <a:cs typeface="Times New Roman"/>
              </a:rPr>
              <a:t>c</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0</a:t>
            </a:r>
            <a:r>
              <a:rPr lang="en-US" altLang="zh-CN" sz="800" dirty="0">
                <a:latin typeface="Consolas"/>
                <a:ea typeface="宋体"/>
                <a:cs typeface="Times New Roman"/>
              </a:rPr>
              <a:t>, </a:t>
            </a:r>
            <a:r>
              <a:rPr lang="en-US" altLang="zh-CN" sz="800" dirty="0">
                <a:solidFill>
                  <a:srgbClr val="0000CF"/>
                </a:solidFill>
                <a:latin typeface="Consolas"/>
                <a:ea typeface="宋体"/>
                <a:cs typeface="Times New Roman"/>
              </a:rPr>
              <a:t>20</a:t>
            </a:r>
            <a:r>
              <a:rPr lang="en-US" altLang="zh-CN" sz="800" dirty="0">
                <a:latin typeface="Consolas"/>
                <a:ea typeface="宋体"/>
                <a:cs typeface="Times New Roman"/>
              </a:rPr>
              <a:t>), </a:t>
            </a:r>
            <a:r>
              <a:rPr lang="en-US" altLang="zh-CN" sz="800" dirty="0" err="1">
                <a:solidFill>
                  <a:srgbClr val="204A87"/>
                </a:solidFill>
                <a:latin typeface="Consolas"/>
                <a:ea typeface="宋体"/>
                <a:cs typeface="Times New Roman"/>
              </a:rPr>
              <a:t>ylim</a:t>
            </a:r>
            <a:r>
              <a:rPr lang="en-US" altLang="zh-CN" sz="800" dirty="0">
                <a:solidFill>
                  <a:srgbClr val="204A87"/>
                </a:solidFill>
                <a:latin typeface="Consolas"/>
                <a:ea typeface="宋体"/>
                <a:cs typeface="Times New Roman"/>
              </a:rPr>
              <a:t> =</a:t>
            </a:r>
            <a:r>
              <a:rPr lang="en-US" altLang="zh-CN" sz="800" dirty="0">
                <a:latin typeface="Consolas"/>
                <a:ea typeface="宋体"/>
                <a:cs typeface="Times New Roman"/>
              </a:rPr>
              <a:t> </a:t>
            </a:r>
            <a:r>
              <a:rPr lang="en-US" altLang="zh-CN" sz="800" b="1" dirty="0">
                <a:solidFill>
                  <a:srgbClr val="204A87"/>
                </a:solidFill>
                <a:latin typeface="Consolas"/>
                <a:ea typeface="宋体"/>
                <a:cs typeface="Times New Roman"/>
              </a:rPr>
              <a:t>c</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0</a:t>
            </a:r>
            <a:r>
              <a:rPr lang="en-US" altLang="zh-CN" sz="800" dirty="0">
                <a:latin typeface="Consolas"/>
                <a:ea typeface="宋体"/>
                <a:cs typeface="Times New Roman"/>
              </a:rPr>
              <a:t>, </a:t>
            </a:r>
            <a:r>
              <a:rPr lang="en-US" altLang="zh-CN" sz="800" dirty="0">
                <a:solidFill>
                  <a:srgbClr val="0000CF"/>
                </a:solidFill>
                <a:latin typeface="Consolas"/>
                <a:ea typeface="宋体"/>
                <a:cs typeface="Times New Roman"/>
              </a:rPr>
              <a:t>0.6</a:t>
            </a:r>
            <a:r>
              <a:rPr lang="en-US" altLang="zh-CN" sz="800" dirty="0">
                <a:latin typeface="Consolas"/>
                <a:ea typeface="宋体"/>
                <a:cs typeface="Times New Roman"/>
              </a:rPr>
              <a:t>), </a:t>
            </a:r>
            <a:r>
              <a:rPr lang="en-US" altLang="zh-CN" sz="800" dirty="0">
                <a:solidFill>
                  <a:srgbClr val="204A87"/>
                </a:solidFill>
                <a:latin typeface="Consolas"/>
                <a:ea typeface="宋体"/>
                <a:cs typeface="Times New Roman"/>
              </a:rPr>
              <a:t>main =</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"recursive formula"</a:t>
            </a:r>
            <a:r>
              <a:rPr lang="en-US" altLang="zh-CN" sz="800" dirty="0">
                <a:latin typeface="Consolas"/>
                <a:ea typeface="宋体"/>
                <a:cs typeface="Times New Roman"/>
              </a:rPr>
              <a:t>)</a:t>
            </a:r>
            <a:r>
              <a:rPr lang="en-US" altLang="zh-CN" sz="800" dirty="0">
                <a:latin typeface="Cambria"/>
                <a:ea typeface="宋体"/>
                <a:cs typeface="Times New Roman"/>
              </a:rPr>
              <a:t/>
            </a:r>
            <a:br>
              <a:rPr lang="en-US" altLang="zh-CN" sz="800" dirty="0">
                <a:latin typeface="Cambria"/>
                <a:ea typeface="宋体"/>
                <a:cs typeface="Times New Roman"/>
              </a:rPr>
            </a:br>
            <a:endParaRPr lang="zh-CN" altLang="en-US" sz="800" dirty="0"/>
          </a:p>
        </p:txBody>
      </p:sp>
    </p:spTree>
    <p:extLst>
      <p:ext uri="{BB962C8B-B14F-4D97-AF65-F5344CB8AC3E}">
        <p14:creationId xmlns:p14="http://schemas.microsoft.com/office/powerpoint/2010/main" val="6435377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6"/>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9A320763-0B2A-4AC7-ACA7-12EB6E9FED7D}" type="slidenum">
              <a:rPr lang="zh-CN" altLang="en-US" sz="1400">
                <a:solidFill>
                  <a:srgbClr val="000000"/>
                </a:solidFill>
              </a:rPr>
              <a:pPr eaLnBrk="1" hangingPunct="1"/>
              <a:t>14</a:t>
            </a:fld>
            <a:endParaRPr lang="en-US" altLang="zh-CN" sz="1400" dirty="0">
              <a:solidFill>
                <a:srgbClr val="000000"/>
              </a:solidFill>
            </a:endParaRPr>
          </a:p>
        </p:txBody>
      </p:sp>
      <p:graphicFrame>
        <p:nvGraphicFramePr>
          <p:cNvPr id="19459" name="Object 3"/>
          <p:cNvGraphicFramePr>
            <a:graphicFrameLocks noChangeAspect="1"/>
          </p:cNvGraphicFramePr>
          <p:nvPr>
            <p:extLst>
              <p:ext uri="{D42A27DB-BD31-4B8C-83A1-F6EECF244321}">
                <p14:modId xmlns:p14="http://schemas.microsoft.com/office/powerpoint/2010/main" val="1832476790"/>
              </p:ext>
            </p:extLst>
          </p:nvPr>
        </p:nvGraphicFramePr>
        <p:xfrm>
          <a:off x="838200" y="1295456"/>
          <a:ext cx="7620000" cy="469900"/>
        </p:xfrm>
        <a:graphic>
          <a:graphicData uri="http://schemas.openxmlformats.org/presentationml/2006/ole">
            <mc:AlternateContent xmlns:mc="http://schemas.openxmlformats.org/markup-compatibility/2006">
              <mc:Choice xmlns:v="urn:schemas-microsoft-com:vml" Requires="v">
                <p:oleObj spid="_x0000_s196751" r:id="rId3" imgW="3695700" imgH="228600" progId="Equation.DSMT4">
                  <p:embed/>
                </p:oleObj>
              </mc:Choice>
              <mc:Fallback>
                <p:oleObj r:id="rId3" imgW="36957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95456"/>
                        <a:ext cx="7620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0" name="Object 4"/>
          <p:cNvGraphicFramePr>
            <a:graphicFrameLocks noChangeAspect="1"/>
          </p:cNvGraphicFramePr>
          <p:nvPr>
            <p:extLst>
              <p:ext uri="{D42A27DB-BD31-4B8C-83A1-F6EECF244321}">
                <p14:modId xmlns:p14="http://schemas.microsoft.com/office/powerpoint/2010/main" val="103982873"/>
              </p:ext>
            </p:extLst>
          </p:nvPr>
        </p:nvGraphicFramePr>
        <p:xfrm>
          <a:off x="1219200" y="1981256"/>
          <a:ext cx="2743200" cy="896938"/>
        </p:xfrm>
        <a:graphic>
          <a:graphicData uri="http://schemas.openxmlformats.org/presentationml/2006/ole">
            <mc:AlternateContent xmlns:mc="http://schemas.openxmlformats.org/markup-compatibility/2006">
              <mc:Choice xmlns:v="urn:schemas-microsoft-com:vml" Requires="v">
                <p:oleObj spid="_x0000_s196752" r:id="rId5" imgW="1397607" imgH="457399" progId="Equation.DSMT4">
                  <p:embed/>
                </p:oleObj>
              </mc:Choice>
              <mc:Fallback>
                <p:oleObj r:id="rId5" imgW="1397607" imgH="45739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1981256"/>
                        <a:ext cx="2743200" cy="896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1" name="Object 5"/>
          <p:cNvGraphicFramePr>
            <a:graphicFrameLocks noGrp="1" noChangeAspect="1"/>
          </p:cNvGraphicFramePr>
          <p:nvPr>
            <p:ph sz="half" idx="2"/>
            <p:extLst>
              <p:ext uri="{D42A27DB-BD31-4B8C-83A1-F6EECF244321}">
                <p14:modId xmlns:p14="http://schemas.microsoft.com/office/powerpoint/2010/main" val="40277062"/>
              </p:ext>
            </p:extLst>
          </p:nvPr>
        </p:nvGraphicFramePr>
        <p:xfrm>
          <a:off x="1295400" y="3170294"/>
          <a:ext cx="4191000" cy="965200"/>
        </p:xfrm>
        <a:graphic>
          <a:graphicData uri="http://schemas.openxmlformats.org/presentationml/2006/ole">
            <mc:AlternateContent xmlns:mc="http://schemas.openxmlformats.org/markup-compatibility/2006">
              <mc:Choice xmlns:v="urn:schemas-microsoft-com:vml" Requires="v">
                <p:oleObj spid="_x0000_s196753" r:id="rId7" imgW="1982060" imgH="457399" progId="Equation.DSMT4">
                  <p:embed/>
                </p:oleObj>
              </mc:Choice>
              <mc:Fallback>
                <p:oleObj r:id="rId7" imgW="1982060" imgH="457399"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3170294"/>
                        <a:ext cx="41910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4" name="Text Box 7"/>
          <p:cNvSpPr txBox="1">
            <a:spLocks noChangeArrowheads="1"/>
          </p:cNvSpPr>
          <p:nvPr/>
        </p:nvSpPr>
        <p:spPr bwMode="auto">
          <a:xfrm>
            <a:off x="457200" y="609600"/>
            <a:ext cx="436245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spcBef>
                <a:spcPct val="50000"/>
              </a:spcBef>
            </a:pPr>
            <a:r>
              <a:rPr lang="zh-CN" altLang="en-US" sz="2400" b="1" dirty="0" smtClean="0">
                <a:solidFill>
                  <a:srgbClr val="000099"/>
                </a:solidFill>
                <a:latin typeface="Times New Roman" pitchFamily="18" charset="0"/>
              </a:rPr>
              <a:t>证明</a:t>
            </a:r>
            <a:r>
              <a:rPr lang="en-US" altLang="zh-CN" sz="2400" b="1" i="1" dirty="0" err="1">
                <a:solidFill>
                  <a:srgbClr val="000099"/>
                </a:solidFill>
                <a:latin typeface="Times New Roman" pitchFamily="18" charset="0"/>
              </a:rPr>
              <a:t>N</a:t>
            </a:r>
            <a:r>
              <a:rPr lang="en-US" altLang="zh-CN" sz="2400" b="1" baseline="-25000" dirty="0" err="1">
                <a:solidFill>
                  <a:srgbClr val="000099"/>
                </a:solidFill>
                <a:latin typeface="Times New Roman" pitchFamily="18" charset="0"/>
              </a:rPr>
              <a:t>1</a:t>
            </a:r>
            <a:r>
              <a:rPr lang="zh-CN" altLang="en-US" sz="2400" b="1" dirty="0">
                <a:solidFill>
                  <a:srgbClr val="000099"/>
                </a:solidFill>
                <a:latin typeface="Times New Roman" pitchFamily="18" charset="0"/>
              </a:rPr>
              <a:t>与</a:t>
            </a:r>
            <a:r>
              <a:rPr lang="en-US" altLang="zh-CN" sz="2400" b="1" i="1" dirty="0" err="1">
                <a:solidFill>
                  <a:srgbClr val="000099"/>
                </a:solidFill>
                <a:latin typeface="Times New Roman" pitchFamily="18" charset="0"/>
              </a:rPr>
              <a:t>N</a:t>
            </a:r>
            <a:r>
              <a:rPr lang="en-US" altLang="zh-CN" sz="2400" b="1" baseline="-25000" dirty="0" err="1">
                <a:solidFill>
                  <a:srgbClr val="000099"/>
                </a:solidFill>
                <a:latin typeface="Times New Roman" pitchFamily="18" charset="0"/>
              </a:rPr>
              <a:t>2</a:t>
            </a:r>
            <a:r>
              <a:rPr lang="zh-CN" altLang="en-US" sz="2400" b="1" dirty="0">
                <a:solidFill>
                  <a:srgbClr val="000099"/>
                </a:solidFill>
                <a:latin typeface="Times New Roman" pitchFamily="18" charset="0"/>
              </a:rPr>
              <a:t>相互独立：</a:t>
            </a:r>
          </a:p>
        </p:txBody>
      </p:sp>
      <p:graphicFrame>
        <p:nvGraphicFramePr>
          <p:cNvPr id="4" name="对象 3"/>
          <p:cNvGraphicFramePr>
            <a:graphicFrameLocks noChangeAspect="1"/>
          </p:cNvGraphicFramePr>
          <p:nvPr>
            <p:extLst>
              <p:ext uri="{D42A27DB-BD31-4B8C-83A1-F6EECF244321}">
                <p14:modId xmlns:p14="http://schemas.microsoft.com/office/powerpoint/2010/main" val="2669156210"/>
              </p:ext>
            </p:extLst>
          </p:nvPr>
        </p:nvGraphicFramePr>
        <p:xfrm>
          <a:off x="1279523" y="4679864"/>
          <a:ext cx="3368675" cy="952500"/>
        </p:xfrm>
        <a:graphic>
          <a:graphicData uri="http://schemas.openxmlformats.org/presentationml/2006/ole">
            <mc:AlternateContent xmlns:mc="http://schemas.openxmlformats.org/markup-compatibility/2006">
              <mc:Choice xmlns:v="urn:schemas-microsoft-com:vml" Requires="v">
                <p:oleObj spid="_x0000_s196754" r:id="rId9" imgW="1752600" imgH="495300" progId="Equation.DSMT4">
                  <p:embed/>
                </p:oleObj>
              </mc:Choice>
              <mc:Fallback>
                <p:oleObj r:id="rId9" imgW="1752600" imgH="495300" progId="Equation.DSMT4">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79523" y="4679864"/>
                        <a:ext cx="3368675"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676905251"/>
              </p:ext>
            </p:extLst>
          </p:nvPr>
        </p:nvGraphicFramePr>
        <p:xfrm>
          <a:off x="1325560" y="5943534"/>
          <a:ext cx="3175000" cy="465138"/>
        </p:xfrm>
        <a:graphic>
          <a:graphicData uri="http://schemas.openxmlformats.org/presentationml/2006/ole">
            <mc:AlternateContent xmlns:mc="http://schemas.openxmlformats.org/markup-compatibility/2006">
              <mc:Choice xmlns:v="urn:schemas-microsoft-com:vml" Requires="v">
                <p:oleObj spid="_x0000_s196755" r:id="rId11" imgW="1562778" imgH="228699" progId="Equation.DSMT4">
                  <p:embed/>
                </p:oleObj>
              </mc:Choice>
              <mc:Fallback>
                <p:oleObj r:id="rId11" imgW="1562778" imgH="228699" progId="Equation.DSMT4">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25560" y="5943534"/>
                        <a:ext cx="3175000"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44105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459"/>
                                        </p:tgtEl>
                                        <p:attrNameLst>
                                          <p:attrName>style.visibility</p:attrName>
                                        </p:attrNameLst>
                                      </p:cBhvr>
                                      <p:to>
                                        <p:strVal val="visible"/>
                                      </p:to>
                                    </p:set>
                                    <p:animEffect transition="in" filter="blinds(horizontal)">
                                      <p:cBhvr>
                                        <p:cTn id="7" dur="500"/>
                                        <p:tgtEl>
                                          <p:spTgt spid="194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460"/>
                                        </p:tgtEl>
                                        <p:attrNameLst>
                                          <p:attrName>style.visibility</p:attrName>
                                        </p:attrNameLst>
                                      </p:cBhvr>
                                      <p:to>
                                        <p:strVal val="visible"/>
                                      </p:to>
                                    </p:set>
                                    <p:animEffect transition="in" filter="blinds(horizontal)">
                                      <p:cBhvr>
                                        <p:cTn id="12" dur="500"/>
                                        <p:tgtEl>
                                          <p:spTgt spid="194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9461"/>
                                        </p:tgtEl>
                                        <p:attrNameLst>
                                          <p:attrName>style.visibility</p:attrName>
                                        </p:attrNameLst>
                                      </p:cBhvr>
                                      <p:to>
                                        <p:strVal val="visible"/>
                                      </p:to>
                                    </p:set>
                                    <p:animEffect transition="in" filter="blinds(horizontal)">
                                      <p:cBhvr>
                                        <p:cTn id="17" dur="500"/>
                                        <p:tgtEl>
                                          <p:spTgt spid="1946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linds(horizontal)">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9DFAC66A-7389-4AA5-AF53-07E643891D87}" type="slidenum">
              <a:rPr lang="zh-CN" altLang="en-US" smtClean="0"/>
              <a:pPr>
                <a:defRPr/>
              </a:pPr>
              <a:t>15</a:t>
            </a:fld>
            <a:endParaRPr lang="en-US" altLang="zh-CN"/>
          </a:p>
        </p:txBody>
      </p:sp>
      <mc:AlternateContent xmlns:mc="http://schemas.openxmlformats.org/markup-compatibility/2006" xmlns:a14="http://schemas.microsoft.com/office/drawing/2010/main">
        <mc:Choice Requires="a14">
          <p:sp>
            <p:nvSpPr>
              <p:cNvPr id="8" name="矩形 7"/>
              <p:cNvSpPr/>
              <p:nvPr/>
            </p:nvSpPr>
            <p:spPr>
              <a:xfrm>
                <a:off x="762100" y="1600248"/>
                <a:ext cx="8153186" cy="2862322"/>
              </a:xfrm>
              <a:prstGeom prst="rect">
                <a:avLst/>
              </a:prstGeom>
            </p:spPr>
            <p:txBody>
              <a:bodyPr wrap="square">
                <a:spAutoFit/>
              </a:bodyPr>
              <a:lstStyle/>
              <a:p>
                <a:pPr algn="l">
                  <a:spcBef>
                    <a:spcPts val="900"/>
                  </a:spcBef>
                  <a:spcAft>
                    <a:spcPts val="900"/>
                  </a:spcAft>
                </a:pPr>
                <a:r>
                  <a:rPr lang="en-US" altLang="zh-CN" sz="2400" b="1" dirty="0" err="1">
                    <a:latin typeface="+mn-lt"/>
                    <a:ea typeface="黑体" panose="02010609060101010101" pitchFamily="49" charset="-122"/>
                    <a:cs typeface="Times New Roman"/>
                  </a:rPr>
                  <a:t>例：</a:t>
                </a:r>
                <a:r>
                  <a:rPr lang="en-US" altLang="zh-CN" sz="2400" dirty="0" err="1">
                    <a:effectLst/>
                    <a:latin typeface="+mn-lt"/>
                    <a:ea typeface="黑体" panose="02010609060101010101" pitchFamily="49" charset="-122"/>
                    <a:cs typeface="Times New Roman"/>
                  </a:rPr>
                  <a:t>假设索赔次数</a:t>
                </a:r>
                <a14:m>
                  <m:oMath xmlns:m="http://schemas.openxmlformats.org/officeDocument/2006/math">
                    <m:r>
                      <m:rPr>
                        <m:sty m:val="p"/>
                      </m:rPr>
                      <a:rPr lang="en-US" altLang="zh-CN" sz="2400">
                        <a:effectLst/>
                        <a:latin typeface="Cambria Math"/>
                        <a:ea typeface="宋体"/>
                        <a:cs typeface="Times New Roman"/>
                      </a:rPr>
                      <m:t>N</m:t>
                    </m:r>
                  </m:oMath>
                </a14:m>
                <a:r>
                  <a:rPr lang="en-US" altLang="zh-CN" sz="2400" dirty="0" err="1">
                    <a:effectLst/>
                    <a:latin typeface="+mn-lt"/>
                    <a:ea typeface="黑体" panose="02010609060101010101" pitchFamily="49" charset="-122"/>
                    <a:cs typeface="Times New Roman"/>
                  </a:rPr>
                  <a:t>服从参数为</a:t>
                </a:r>
                <a14:m>
                  <m:oMath xmlns:m="http://schemas.openxmlformats.org/officeDocument/2006/math">
                    <m:r>
                      <m:rPr>
                        <m:sty m:val="p"/>
                      </m:rPr>
                      <a:rPr lang="en-US" altLang="zh-CN" sz="2400">
                        <a:effectLst/>
                        <a:latin typeface="Cambria Math"/>
                        <a:ea typeface="宋体"/>
                        <a:cs typeface="Times New Roman"/>
                      </a:rPr>
                      <m:t>λ</m:t>
                    </m:r>
                    <m:r>
                      <a:rPr lang="en-US" altLang="zh-CN" sz="2400">
                        <a:effectLst/>
                        <a:latin typeface="Cambria Math"/>
                        <a:ea typeface="宋体"/>
                        <a:cs typeface="Times New Roman"/>
                      </a:rPr>
                      <m:t>=2</m:t>
                    </m:r>
                  </m:oMath>
                </a14:m>
                <a:r>
                  <a:rPr lang="en-US" altLang="zh-CN" sz="2400" dirty="0" err="1">
                    <a:effectLst/>
                    <a:latin typeface="+mn-lt"/>
                    <a:ea typeface="黑体" panose="02010609060101010101" pitchFamily="49" charset="-122"/>
                    <a:cs typeface="Times New Roman"/>
                  </a:rPr>
                  <a:t>的泊松分布,请计算</a:t>
                </a:r>
                <a:r>
                  <a:rPr lang="en-US" altLang="zh-CN" sz="2400" dirty="0">
                    <a:effectLst/>
                    <a:latin typeface="+mn-lt"/>
                    <a:ea typeface="黑体" panose="02010609060101010101" pitchFamily="49" charset="-122"/>
                    <a:cs typeface="Times New Roman"/>
                  </a:rPr>
                  <a:t>：</a:t>
                </a:r>
                <a:endParaRPr lang="zh-CN" altLang="zh-CN" sz="2400" dirty="0">
                  <a:effectLst/>
                  <a:latin typeface="+mn-lt"/>
                  <a:ea typeface="黑体" panose="02010609060101010101" pitchFamily="49" charset="-122"/>
                  <a:cs typeface="Times New Roman"/>
                </a:endParaRPr>
              </a:p>
              <a:p>
                <a:pPr algn="l">
                  <a:spcBef>
                    <a:spcPts val="900"/>
                  </a:spcBef>
                  <a:spcAft>
                    <a:spcPts val="900"/>
                  </a:spcAft>
                </a:pPr>
                <a:r>
                  <a:rPr lang="en-US" altLang="zh-CN" sz="2400" dirty="0">
                    <a:effectLst/>
                    <a:latin typeface="+mn-lt"/>
                    <a:ea typeface="黑体" panose="02010609060101010101" pitchFamily="49" charset="-122"/>
                    <a:cs typeface="Times New Roman"/>
                  </a:rPr>
                  <a:t>(1</a:t>
                </a:r>
                <a:r>
                  <a:rPr lang="en-US" altLang="zh-CN" sz="2400" dirty="0" smtClean="0">
                    <a:effectLst/>
                    <a:latin typeface="+mn-lt"/>
                    <a:ea typeface="黑体" panose="02010609060101010101" pitchFamily="49" charset="-122"/>
                    <a:cs typeface="Times New Roman"/>
                  </a:rPr>
                  <a:t>) 索赔次数等于</a:t>
                </a:r>
                <a:r>
                  <a:rPr lang="en-US" altLang="zh-CN" sz="2400" dirty="0">
                    <a:effectLst/>
                    <a:latin typeface="+mn-lt"/>
                    <a:ea typeface="黑体" panose="02010609060101010101" pitchFamily="49" charset="-122"/>
                    <a:cs typeface="Times New Roman"/>
                  </a:rPr>
                  <a:t>3的概率</a:t>
                </a:r>
                <a14:m>
                  <m:oMath xmlns:m="http://schemas.openxmlformats.org/officeDocument/2006/math">
                    <m:r>
                      <m:rPr>
                        <m:sty m:val="p"/>
                      </m:rPr>
                      <a:rPr lang="en-US" altLang="zh-CN" sz="2400">
                        <a:effectLst/>
                        <a:latin typeface="Cambria Math"/>
                        <a:ea typeface="宋体"/>
                        <a:cs typeface="Times New Roman"/>
                      </a:rPr>
                      <m:t>Pr</m:t>
                    </m:r>
                    <m:r>
                      <a:rPr lang="en-US" altLang="zh-CN" sz="2400">
                        <a:effectLst/>
                        <a:latin typeface="Cambria Math"/>
                        <a:ea typeface="宋体"/>
                        <a:cs typeface="Times New Roman"/>
                      </a:rPr>
                      <m:t>(</m:t>
                    </m:r>
                    <m:r>
                      <m:rPr>
                        <m:sty m:val="p"/>
                      </m:rPr>
                      <a:rPr lang="en-US" altLang="zh-CN" sz="2400">
                        <a:effectLst/>
                        <a:latin typeface="Cambria Math"/>
                        <a:ea typeface="宋体"/>
                        <a:cs typeface="Times New Roman"/>
                      </a:rPr>
                      <m:t>N</m:t>
                    </m:r>
                    <m:r>
                      <a:rPr lang="en-US" altLang="zh-CN" sz="2400">
                        <a:effectLst/>
                        <a:latin typeface="Cambria Math"/>
                        <a:ea typeface="宋体"/>
                        <a:cs typeface="Times New Roman"/>
                      </a:rPr>
                      <m:t>=3)</m:t>
                    </m:r>
                  </m:oMath>
                </a14:m>
                <a:endParaRPr lang="zh-CN" altLang="zh-CN" sz="2400" dirty="0">
                  <a:effectLst/>
                  <a:latin typeface="+mn-lt"/>
                  <a:ea typeface="黑体" panose="02010609060101010101" pitchFamily="49" charset="-122"/>
                  <a:cs typeface="Times New Roman"/>
                </a:endParaRPr>
              </a:p>
              <a:p>
                <a:pPr algn="l">
                  <a:spcBef>
                    <a:spcPts val="900"/>
                  </a:spcBef>
                  <a:spcAft>
                    <a:spcPts val="900"/>
                  </a:spcAft>
                </a:pPr>
                <a:r>
                  <a:rPr lang="en-US" altLang="zh-CN" sz="2400" dirty="0">
                    <a:effectLst/>
                    <a:latin typeface="+mn-lt"/>
                    <a:ea typeface="黑体" panose="02010609060101010101" pitchFamily="49" charset="-122"/>
                    <a:cs typeface="Times New Roman"/>
                  </a:rPr>
                  <a:t>(2</a:t>
                </a:r>
                <a:r>
                  <a:rPr lang="en-US" altLang="zh-CN" sz="2400" dirty="0" smtClean="0">
                    <a:effectLst/>
                    <a:latin typeface="+mn-lt"/>
                    <a:ea typeface="黑体" panose="02010609060101010101" pitchFamily="49" charset="-122"/>
                    <a:cs typeface="Times New Roman"/>
                  </a:rPr>
                  <a:t>) 索赔次数小于等于</a:t>
                </a:r>
                <a:r>
                  <a:rPr lang="en-US" altLang="zh-CN" sz="2400" dirty="0">
                    <a:effectLst/>
                    <a:latin typeface="+mn-lt"/>
                    <a:ea typeface="黑体" panose="02010609060101010101" pitchFamily="49" charset="-122"/>
                    <a:cs typeface="Times New Roman"/>
                  </a:rPr>
                  <a:t>4的概率</a:t>
                </a:r>
                <a14:m>
                  <m:oMath xmlns:m="http://schemas.openxmlformats.org/officeDocument/2006/math">
                    <m:r>
                      <m:rPr>
                        <m:sty m:val="p"/>
                      </m:rPr>
                      <a:rPr lang="en-US" altLang="zh-CN" sz="2400">
                        <a:effectLst/>
                        <a:latin typeface="Cambria Math"/>
                        <a:ea typeface="宋体"/>
                        <a:cs typeface="Times New Roman"/>
                      </a:rPr>
                      <m:t>Pr</m:t>
                    </m:r>
                    <m:r>
                      <a:rPr lang="en-US" altLang="zh-CN" sz="2400">
                        <a:effectLst/>
                        <a:latin typeface="Cambria Math"/>
                        <a:ea typeface="宋体"/>
                        <a:cs typeface="Times New Roman"/>
                      </a:rPr>
                      <m:t>(</m:t>
                    </m:r>
                    <m:r>
                      <m:rPr>
                        <m:sty m:val="p"/>
                      </m:rPr>
                      <a:rPr lang="en-US" altLang="zh-CN" sz="2400">
                        <a:effectLst/>
                        <a:latin typeface="Cambria Math"/>
                        <a:ea typeface="宋体"/>
                        <a:cs typeface="Times New Roman"/>
                      </a:rPr>
                      <m:t>N</m:t>
                    </m:r>
                    <m:r>
                      <a:rPr lang="en-US" altLang="zh-CN" sz="2400">
                        <a:effectLst/>
                        <a:latin typeface="Cambria Math"/>
                        <a:ea typeface="宋体"/>
                        <a:cs typeface="Times New Roman"/>
                      </a:rPr>
                      <m:t>≤4)</m:t>
                    </m:r>
                  </m:oMath>
                </a14:m>
                <a:endParaRPr lang="zh-CN" altLang="zh-CN" sz="2400" dirty="0">
                  <a:effectLst/>
                  <a:latin typeface="+mn-lt"/>
                  <a:ea typeface="黑体" panose="02010609060101010101" pitchFamily="49" charset="-122"/>
                  <a:cs typeface="Times New Roman"/>
                </a:endParaRPr>
              </a:p>
              <a:p>
                <a:pPr algn="l">
                  <a:spcBef>
                    <a:spcPts val="900"/>
                  </a:spcBef>
                  <a:spcAft>
                    <a:spcPts val="900"/>
                  </a:spcAft>
                </a:pPr>
                <a:r>
                  <a:rPr lang="en-US" altLang="zh-CN" sz="2400" dirty="0">
                    <a:effectLst/>
                    <a:latin typeface="+mn-lt"/>
                    <a:ea typeface="黑体" panose="02010609060101010101" pitchFamily="49" charset="-122"/>
                    <a:cs typeface="Times New Roman"/>
                  </a:rPr>
                  <a:t>(4</a:t>
                </a:r>
                <a:r>
                  <a:rPr lang="en-US" altLang="zh-CN" sz="2400" dirty="0" smtClean="0">
                    <a:effectLst/>
                    <a:latin typeface="+mn-lt"/>
                    <a:ea typeface="黑体" panose="02010609060101010101" pitchFamily="49" charset="-122"/>
                    <a:cs typeface="Times New Roman"/>
                  </a:rPr>
                  <a:t>) 索赔次数大于等于</a:t>
                </a:r>
                <a:r>
                  <a:rPr lang="en-US" altLang="zh-CN" sz="2400" dirty="0">
                    <a:effectLst/>
                    <a:latin typeface="+mn-lt"/>
                    <a:ea typeface="黑体" panose="02010609060101010101" pitchFamily="49" charset="-122"/>
                    <a:cs typeface="Times New Roman"/>
                  </a:rPr>
                  <a:t>3小于等于5的概率</a:t>
                </a:r>
                <a14:m>
                  <m:oMath xmlns:m="http://schemas.openxmlformats.org/officeDocument/2006/math">
                    <m:r>
                      <m:rPr>
                        <m:sty m:val="p"/>
                      </m:rPr>
                      <a:rPr lang="en-US" altLang="zh-CN" sz="2400">
                        <a:effectLst/>
                        <a:latin typeface="Cambria Math"/>
                        <a:ea typeface="宋体"/>
                        <a:cs typeface="Times New Roman"/>
                      </a:rPr>
                      <m:t>Pr</m:t>
                    </m:r>
                    <m:r>
                      <a:rPr lang="en-US" altLang="zh-CN" sz="2400">
                        <a:effectLst/>
                        <a:latin typeface="Cambria Math"/>
                        <a:ea typeface="宋体"/>
                        <a:cs typeface="Times New Roman"/>
                      </a:rPr>
                      <m:t>(3≤</m:t>
                    </m:r>
                    <m:r>
                      <m:rPr>
                        <m:sty m:val="p"/>
                      </m:rPr>
                      <a:rPr lang="en-US" altLang="zh-CN" sz="2400">
                        <a:effectLst/>
                        <a:latin typeface="Cambria Math"/>
                        <a:ea typeface="宋体"/>
                        <a:cs typeface="Times New Roman"/>
                      </a:rPr>
                      <m:t>N</m:t>
                    </m:r>
                    <m:r>
                      <a:rPr lang="en-US" altLang="zh-CN" sz="2400">
                        <a:effectLst/>
                        <a:latin typeface="Cambria Math"/>
                        <a:ea typeface="宋体"/>
                        <a:cs typeface="Times New Roman"/>
                      </a:rPr>
                      <m:t>≤5)</m:t>
                    </m:r>
                  </m:oMath>
                </a14:m>
                <a:endParaRPr lang="zh-CN" altLang="zh-CN" sz="2400" dirty="0">
                  <a:effectLst/>
                  <a:latin typeface="+mn-lt"/>
                  <a:ea typeface="黑体" panose="02010609060101010101" pitchFamily="49" charset="-122"/>
                  <a:cs typeface="Times New Roman"/>
                </a:endParaRPr>
              </a:p>
              <a:p>
                <a:pPr algn="l">
                  <a:spcBef>
                    <a:spcPts val="900"/>
                  </a:spcBef>
                  <a:spcAft>
                    <a:spcPts val="900"/>
                  </a:spcAft>
                </a:pPr>
                <a:r>
                  <a:rPr lang="en-US" altLang="zh-CN" sz="2400" dirty="0">
                    <a:effectLst/>
                    <a:latin typeface="+mn-lt"/>
                    <a:ea typeface="黑体" panose="02010609060101010101" pitchFamily="49" charset="-122"/>
                    <a:cs typeface="Times New Roman"/>
                  </a:rPr>
                  <a:t>(3</a:t>
                </a:r>
                <a:r>
                  <a:rPr lang="en-US" altLang="zh-CN" sz="2400" dirty="0" smtClean="0">
                    <a:effectLst/>
                    <a:latin typeface="+mn-lt"/>
                    <a:ea typeface="黑体" panose="02010609060101010101" pitchFamily="49" charset="-122"/>
                    <a:cs typeface="Times New Roman"/>
                  </a:rPr>
                  <a:t>) </a:t>
                </a:r>
                <a:r>
                  <a:rPr lang="en-US" altLang="zh-CN" sz="2400" dirty="0" smtClean="0">
                    <a:solidFill>
                      <a:srgbClr val="FF0000"/>
                    </a:solidFill>
                    <a:effectLst/>
                    <a:latin typeface="+mn-lt"/>
                    <a:ea typeface="黑体" panose="02010609060101010101" pitchFamily="49" charset="-122"/>
                    <a:cs typeface="Times New Roman"/>
                  </a:rPr>
                  <a:t>模拟</a:t>
                </a:r>
                <a:r>
                  <a:rPr lang="en-US" altLang="zh-CN" sz="2400" dirty="0">
                    <a:solidFill>
                      <a:srgbClr val="FF0000"/>
                    </a:solidFill>
                    <a:effectLst/>
                    <a:latin typeface="+mn-lt"/>
                    <a:ea typeface="黑体" panose="02010609060101010101" pitchFamily="49" charset="-122"/>
                    <a:cs typeface="Times New Roman"/>
                  </a:rPr>
                  <a:t>20个索赔次数的观察值</a:t>
                </a:r>
                <a:endParaRPr lang="zh-CN" altLang="zh-CN" sz="2400" dirty="0">
                  <a:solidFill>
                    <a:srgbClr val="FF0000"/>
                  </a:solidFill>
                  <a:effectLst/>
                  <a:latin typeface="+mn-lt"/>
                  <a:ea typeface="黑体" panose="02010609060101010101" pitchFamily="49" charset="-122"/>
                  <a:cs typeface="Times New Roman"/>
                </a:endParaRPr>
              </a:p>
            </p:txBody>
          </p:sp>
        </mc:Choice>
        <mc:Fallback xmlns="">
          <p:sp>
            <p:nvSpPr>
              <p:cNvPr id="8" name="矩形 7"/>
              <p:cNvSpPr>
                <a:spLocks noRot="1" noChangeAspect="1" noMove="1" noResize="1" noEditPoints="1" noAdjustHandles="1" noChangeArrowheads="1" noChangeShapeType="1" noTextEdit="1"/>
              </p:cNvSpPr>
              <p:nvPr/>
            </p:nvSpPr>
            <p:spPr>
              <a:xfrm>
                <a:off x="762100" y="1600248"/>
                <a:ext cx="8153186" cy="2862322"/>
              </a:xfrm>
              <a:prstGeom prst="rect">
                <a:avLst/>
              </a:prstGeom>
              <a:blipFill>
                <a:blip r:embed="rId2"/>
                <a:stretch>
                  <a:fillRect l="-1122" t="-1706" b="-40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542680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FA0BB78-806E-449E-80D7-5FA53C6FBAA8}" type="slidenum">
              <a:rPr lang="zh-CN" altLang="en-US" smtClean="0"/>
              <a:pPr>
                <a:defRPr/>
              </a:pPr>
              <a:t>16</a:t>
            </a:fld>
            <a:endParaRPr lang="en-US" altLang="zh-CN"/>
          </a:p>
        </p:txBody>
      </p:sp>
      <p:sp>
        <p:nvSpPr>
          <p:cNvPr id="3" name="矩形 2"/>
          <p:cNvSpPr/>
          <p:nvPr/>
        </p:nvSpPr>
        <p:spPr>
          <a:xfrm>
            <a:off x="838298" y="1371654"/>
            <a:ext cx="7695998" cy="4555093"/>
          </a:xfrm>
          <a:prstGeom prst="rect">
            <a:avLst/>
          </a:prstGeom>
        </p:spPr>
        <p:txBody>
          <a:bodyPr wrap="square">
            <a:spAutoFit/>
          </a:bodyPr>
          <a:lstStyle/>
          <a:p>
            <a:pPr algn="l" latinLnBrk="1">
              <a:spcBef>
                <a:spcPts val="1200"/>
              </a:spcBef>
              <a:spcAft>
                <a:spcPts val="0"/>
              </a:spcAft>
            </a:pPr>
            <a:r>
              <a:rPr lang="en-US" altLang="zh-CN" sz="2000" dirty="0">
                <a:latin typeface="Consolas"/>
                <a:ea typeface="宋体"/>
                <a:cs typeface="Times New Roman"/>
              </a:rPr>
              <a:t>## </a:t>
            </a:r>
            <a:r>
              <a:rPr lang="en-US" altLang="zh-CN" sz="2000" dirty="0" err="1">
                <a:latin typeface="宋体"/>
                <a:ea typeface="宋体"/>
                <a:cs typeface="Times New Roman"/>
              </a:rPr>
              <a:t>索赔次数等于</a:t>
            </a:r>
            <a:r>
              <a:rPr lang="en-US" altLang="zh-CN" sz="2000" dirty="0" err="1">
                <a:latin typeface="Consolas"/>
                <a:ea typeface="宋体"/>
                <a:cs typeface="Times New Roman"/>
              </a:rPr>
              <a:t>3</a:t>
            </a:r>
            <a:r>
              <a:rPr lang="en-US" altLang="zh-CN" sz="2000" dirty="0" err="1">
                <a:latin typeface="宋体"/>
                <a:ea typeface="宋体"/>
                <a:cs typeface="Times New Roman"/>
              </a:rPr>
              <a:t>的概率</a:t>
            </a:r>
            <a:r>
              <a:rPr lang="en-US" altLang="zh-CN" sz="2000" dirty="0">
                <a:latin typeface="Consolas"/>
                <a:ea typeface="宋体"/>
                <a:cs typeface="Times New Roman"/>
              </a:rPr>
              <a:t/>
            </a:r>
            <a:br>
              <a:rPr lang="en-US" altLang="zh-CN" sz="2000" dirty="0">
                <a:latin typeface="Consolas"/>
                <a:ea typeface="宋体"/>
                <a:cs typeface="Times New Roman"/>
              </a:rPr>
            </a:br>
            <a:r>
              <a:rPr lang="en-US" altLang="zh-CN" sz="2000" b="1" dirty="0" err="1">
                <a:solidFill>
                  <a:srgbClr val="204A87"/>
                </a:solidFill>
                <a:latin typeface="Consolas"/>
                <a:ea typeface="宋体"/>
                <a:cs typeface="Times New Roman"/>
              </a:rPr>
              <a:t>dpois</a:t>
            </a:r>
            <a:r>
              <a:rPr lang="en-US" altLang="zh-CN" sz="2000" dirty="0">
                <a:latin typeface="Consolas"/>
                <a:ea typeface="宋体"/>
                <a:cs typeface="Times New Roman"/>
              </a:rPr>
              <a:t>(</a:t>
            </a:r>
            <a:r>
              <a:rPr lang="en-US" altLang="zh-CN" sz="2000" dirty="0">
                <a:solidFill>
                  <a:srgbClr val="0000CF"/>
                </a:solidFill>
                <a:latin typeface="Consolas"/>
                <a:ea typeface="宋体"/>
                <a:cs typeface="Times New Roman"/>
              </a:rPr>
              <a:t>3</a:t>
            </a:r>
            <a:r>
              <a:rPr lang="en-US" altLang="zh-CN" sz="2000" dirty="0">
                <a:latin typeface="Consolas"/>
                <a:ea typeface="宋体"/>
                <a:cs typeface="Times New Roman"/>
              </a:rPr>
              <a:t>, </a:t>
            </a:r>
            <a:r>
              <a:rPr lang="en-US" altLang="zh-CN" sz="2000" dirty="0">
                <a:solidFill>
                  <a:srgbClr val="204A87"/>
                </a:solidFill>
                <a:latin typeface="Consolas"/>
                <a:ea typeface="宋体"/>
                <a:cs typeface="Times New Roman"/>
              </a:rPr>
              <a:t>lambda =</a:t>
            </a:r>
            <a:r>
              <a:rPr lang="en-US" altLang="zh-CN" sz="2000" dirty="0">
                <a:latin typeface="Consolas"/>
                <a:ea typeface="宋体"/>
                <a:cs typeface="Times New Roman"/>
              </a:rPr>
              <a:t> </a:t>
            </a:r>
            <a:r>
              <a:rPr lang="en-US" altLang="zh-CN" sz="2000" dirty="0">
                <a:solidFill>
                  <a:srgbClr val="0000CF"/>
                </a:solidFill>
                <a:latin typeface="Consolas"/>
                <a:ea typeface="宋体"/>
                <a:cs typeface="Times New Roman"/>
              </a:rPr>
              <a:t>2</a:t>
            </a:r>
            <a:r>
              <a:rPr lang="en-US" altLang="zh-CN" sz="2000" dirty="0">
                <a:latin typeface="Consolas"/>
                <a:ea typeface="宋体"/>
                <a:cs typeface="Times New Roman"/>
              </a:rPr>
              <a:t>)</a:t>
            </a:r>
            <a:endParaRPr lang="zh-CN" altLang="zh-CN" sz="2000" dirty="0">
              <a:latin typeface="Consolas"/>
              <a:ea typeface="宋体"/>
              <a:cs typeface="Times New Roman"/>
            </a:endParaRPr>
          </a:p>
          <a:p>
            <a:pPr algn="l" latinLnBrk="1">
              <a:spcBef>
                <a:spcPts val="1200"/>
              </a:spcBef>
              <a:spcAft>
                <a:spcPts val="0"/>
              </a:spcAft>
            </a:pPr>
            <a:r>
              <a:rPr lang="en-US" altLang="zh-CN" sz="2000" dirty="0">
                <a:latin typeface="Consolas"/>
                <a:ea typeface="宋体"/>
                <a:cs typeface="Times New Roman"/>
              </a:rPr>
              <a:t>## [1] 0.180447</a:t>
            </a:r>
            <a:endParaRPr lang="zh-CN" altLang="zh-CN" sz="2000" dirty="0">
              <a:latin typeface="Consolas"/>
              <a:ea typeface="宋体"/>
              <a:cs typeface="Times New Roman"/>
            </a:endParaRPr>
          </a:p>
          <a:p>
            <a:pPr algn="l" latinLnBrk="1">
              <a:spcBef>
                <a:spcPts val="1200"/>
              </a:spcBef>
              <a:spcAft>
                <a:spcPts val="0"/>
              </a:spcAft>
            </a:pPr>
            <a:endParaRPr lang="en-US" altLang="zh-CN" sz="2000" dirty="0" smtClean="0">
              <a:latin typeface="Consolas"/>
              <a:ea typeface="宋体"/>
              <a:cs typeface="Times New Roman"/>
            </a:endParaRPr>
          </a:p>
          <a:p>
            <a:pPr algn="l" latinLnBrk="1">
              <a:spcBef>
                <a:spcPts val="1200"/>
              </a:spcBef>
              <a:spcAft>
                <a:spcPts val="0"/>
              </a:spcAft>
            </a:pPr>
            <a:r>
              <a:rPr lang="en-US" altLang="zh-CN" sz="2000" dirty="0" smtClean="0">
                <a:latin typeface="Consolas"/>
                <a:ea typeface="宋体"/>
                <a:cs typeface="Times New Roman"/>
              </a:rPr>
              <a:t>## </a:t>
            </a:r>
            <a:r>
              <a:rPr lang="en-US" altLang="zh-CN" sz="2000" dirty="0" err="1">
                <a:latin typeface="宋体"/>
                <a:ea typeface="宋体"/>
                <a:cs typeface="Times New Roman"/>
              </a:rPr>
              <a:t>索赔次数小于等于</a:t>
            </a:r>
            <a:r>
              <a:rPr lang="en-US" altLang="zh-CN" sz="2000" dirty="0" err="1">
                <a:latin typeface="Consolas"/>
                <a:ea typeface="宋体"/>
                <a:cs typeface="Times New Roman"/>
              </a:rPr>
              <a:t>4</a:t>
            </a:r>
            <a:r>
              <a:rPr lang="en-US" altLang="zh-CN" sz="2000" dirty="0" err="1">
                <a:latin typeface="宋体"/>
                <a:ea typeface="宋体"/>
                <a:cs typeface="Times New Roman"/>
              </a:rPr>
              <a:t>的概率为</a:t>
            </a:r>
            <a:r>
              <a:rPr lang="en-US" altLang="zh-CN" sz="2000" dirty="0">
                <a:latin typeface="Consolas"/>
                <a:ea typeface="宋体"/>
                <a:cs typeface="Times New Roman"/>
              </a:rPr>
              <a:t/>
            </a:r>
            <a:br>
              <a:rPr lang="en-US" altLang="zh-CN" sz="2000" dirty="0">
                <a:latin typeface="Consolas"/>
                <a:ea typeface="宋体"/>
                <a:cs typeface="Times New Roman"/>
              </a:rPr>
            </a:br>
            <a:r>
              <a:rPr lang="en-US" altLang="zh-CN" sz="2000" b="1" dirty="0" err="1">
                <a:solidFill>
                  <a:srgbClr val="204A87"/>
                </a:solidFill>
                <a:latin typeface="Consolas"/>
                <a:ea typeface="宋体"/>
                <a:cs typeface="Times New Roman"/>
              </a:rPr>
              <a:t>ppois</a:t>
            </a:r>
            <a:r>
              <a:rPr lang="en-US" altLang="zh-CN" sz="2000" dirty="0">
                <a:latin typeface="Consolas"/>
                <a:ea typeface="宋体"/>
                <a:cs typeface="Times New Roman"/>
              </a:rPr>
              <a:t>(</a:t>
            </a:r>
            <a:r>
              <a:rPr lang="en-US" altLang="zh-CN" sz="2000" dirty="0">
                <a:solidFill>
                  <a:srgbClr val="0000CF"/>
                </a:solidFill>
                <a:latin typeface="Consolas"/>
                <a:ea typeface="宋体"/>
                <a:cs typeface="Times New Roman"/>
              </a:rPr>
              <a:t>4</a:t>
            </a:r>
            <a:r>
              <a:rPr lang="en-US" altLang="zh-CN" sz="2000" dirty="0">
                <a:latin typeface="Consolas"/>
                <a:ea typeface="宋体"/>
                <a:cs typeface="Times New Roman"/>
              </a:rPr>
              <a:t>, </a:t>
            </a:r>
            <a:r>
              <a:rPr lang="en-US" altLang="zh-CN" sz="2000" dirty="0">
                <a:solidFill>
                  <a:srgbClr val="204A87"/>
                </a:solidFill>
                <a:latin typeface="Consolas"/>
                <a:ea typeface="宋体"/>
                <a:cs typeface="Times New Roman"/>
              </a:rPr>
              <a:t>lambda =</a:t>
            </a:r>
            <a:r>
              <a:rPr lang="en-US" altLang="zh-CN" sz="2000" dirty="0">
                <a:latin typeface="Consolas"/>
                <a:ea typeface="宋体"/>
                <a:cs typeface="Times New Roman"/>
              </a:rPr>
              <a:t> </a:t>
            </a:r>
            <a:r>
              <a:rPr lang="en-US" altLang="zh-CN" sz="2000" dirty="0">
                <a:solidFill>
                  <a:srgbClr val="0000CF"/>
                </a:solidFill>
                <a:latin typeface="Consolas"/>
                <a:ea typeface="宋体"/>
                <a:cs typeface="Times New Roman"/>
              </a:rPr>
              <a:t>2</a:t>
            </a:r>
            <a:r>
              <a:rPr lang="en-US" altLang="zh-CN" sz="2000" dirty="0">
                <a:latin typeface="Consolas"/>
                <a:ea typeface="宋体"/>
                <a:cs typeface="Times New Roman"/>
              </a:rPr>
              <a:t>)</a:t>
            </a:r>
            <a:endParaRPr lang="zh-CN" altLang="zh-CN" sz="2000" dirty="0">
              <a:latin typeface="Consolas"/>
              <a:ea typeface="宋体"/>
              <a:cs typeface="Times New Roman"/>
            </a:endParaRPr>
          </a:p>
          <a:p>
            <a:pPr algn="l" latinLnBrk="1">
              <a:spcBef>
                <a:spcPts val="1200"/>
              </a:spcBef>
              <a:spcAft>
                <a:spcPts val="0"/>
              </a:spcAft>
            </a:pPr>
            <a:r>
              <a:rPr lang="en-US" altLang="zh-CN" sz="2000" dirty="0">
                <a:latin typeface="Consolas"/>
                <a:ea typeface="宋体"/>
                <a:cs typeface="Times New Roman"/>
              </a:rPr>
              <a:t>## [1] </a:t>
            </a:r>
            <a:r>
              <a:rPr lang="en-US" altLang="zh-CN" sz="2000" dirty="0" smtClean="0">
                <a:latin typeface="Consolas"/>
                <a:ea typeface="宋体"/>
                <a:cs typeface="Times New Roman"/>
              </a:rPr>
              <a:t>0.947347</a:t>
            </a:r>
          </a:p>
          <a:p>
            <a:pPr algn="l" latinLnBrk="1">
              <a:spcBef>
                <a:spcPts val="1200"/>
              </a:spcBef>
              <a:spcAft>
                <a:spcPts val="0"/>
              </a:spcAft>
            </a:pPr>
            <a:endParaRPr lang="en-US" altLang="zh-CN" sz="2000" dirty="0">
              <a:latin typeface="Consolas"/>
              <a:ea typeface="宋体"/>
              <a:cs typeface="Times New Roman"/>
            </a:endParaRPr>
          </a:p>
          <a:p>
            <a:pPr algn="l" latinLnBrk="1">
              <a:spcBef>
                <a:spcPts val="1200"/>
              </a:spcBef>
              <a:spcAft>
                <a:spcPts val="0"/>
              </a:spcAft>
            </a:pPr>
            <a:r>
              <a:rPr lang="en-US" altLang="zh-CN" sz="2000" dirty="0">
                <a:latin typeface="Consolas"/>
                <a:ea typeface="宋体"/>
                <a:cs typeface="Times New Roman"/>
              </a:rPr>
              <a:t>## </a:t>
            </a:r>
            <a:r>
              <a:rPr lang="en-US" altLang="zh-CN" sz="2000" dirty="0" err="1">
                <a:latin typeface="宋体"/>
                <a:ea typeface="宋体"/>
                <a:cs typeface="Times New Roman"/>
              </a:rPr>
              <a:t>索赔次数大于等于</a:t>
            </a:r>
            <a:r>
              <a:rPr lang="en-US" altLang="zh-CN" sz="2000" dirty="0" err="1">
                <a:latin typeface="Consolas"/>
                <a:ea typeface="宋体"/>
                <a:cs typeface="Times New Roman"/>
              </a:rPr>
              <a:t>3</a:t>
            </a:r>
            <a:r>
              <a:rPr lang="en-US" altLang="zh-CN" sz="2000" dirty="0" err="1">
                <a:latin typeface="宋体"/>
                <a:ea typeface="宋体"/>
                <a:cs typeface="Times New Roman"/>
              </a:rPr>
              <a:t>小于等于</a:t>
            </a:r>
            <a:r>
              <a:rPr lang="en-US" altLang="zh-CN" sz="2000" dirty="0" err="1">
                <a:latin typeface="Consolas"/>
                <a:ea typeface="宋体"/>
                <a:cs typeface="Times New Roman"/>
              </a:rPr>
              <a:t>5</a:t>
            </a:r>
            <a:r>
              <a:rPr lang="en-US" altLang="zh-CN" sz="2000" dirty="0" err="1">
                <a:latin typeface="宋体"/>
                <a:ea typeface="宋体"/>
                <a:cs typeface="Times New Roman"/>
              </a:rPr>
              <a:t>的概率</a:t>
            </a:r>
            <a:r>
              <a:rPr lang="en-US" altLang="zh-CN" sz="2000" dirty="0">
                <a:latin typeface="Consolas"/>
                <a:ea typeface="宋体"/>
                <a:cs typeface="Times New Roman"/>
              </a:rPr>
              <a:t/>
            </a:r>
            <a:br>
              <a:rPr lang="en-US" altLang="zh-CN" sz="2000" dirty="0">
                <a:latin typeface="Consolas"/>
                <a:ea typeface="宋体"/>
                <a:cs typeface="Times New Roman"/>
              </a:rPr>
            </a:br>
            <a:r>
              <a:rPr lang="en-US" altLang="zh-CN" sz="2000" b="1" dirty="0" err="1">
                <a:solidFill>
                  <a:srgbClr val="204A87"/>
                </a:solidFill>
                <a:latin typeface="Consolas"/>
                <a:ea typeface="宋体"/>
                <a:cs typeface="Times New Roman"/>
              </a:rPr>
              <a:t>ppois</a:t>
            </a:r>
            <a:r>
              <a:rPr lang="en-US" altLang="zh-CN" sz="2000" dirty="0">
                <a:latin typeface="Consolas"/>
                <a:ea typeface="宋体"/>
                <a:cs typeface="Times New Roman"/>
              </a:rPr>
              <a:t>(</a:t>
            </a:r>
            <a:r>
              <a:rPr lang="en-US" altLang="zh-CN" sz="2000" dirty="0">
                <a:solidFill>
                  <a:srgbClr val="0000CF"/>
                </a:solidFill>
                <a:latin typeface="Consolas"/>
                <a:ea typeface="宋体"/>
                <a:cs typeface="Times New Roman"/>
              </a:rPr>
              <a:t>5</a:t>
            </a:r>
            <a:r>
              <a:rPr lang="en-US" altLang="zh-CN" sz="2000" dirty="0">
                <a:latin typeface="Consolas"/>
                <a:ea typeface="宋体"/>
                <a:cs typeface="Times New Roman"/>
              </a:rPr>
              <a:t>, </a:t>
            </a:r>
            <a:r>
              <a:rPr lang="en-US" altLang="zh-CN" sz="2000" dirty="0">
                <a:solidFill>
                  <a:srgbClr val="0000CF"/>
                </a:solidFill>
                <a:latin typeface="Consolas"/>
                <a:ea typeface="宋体"/>
                <a:cs typeface="Times New Roman"/>
              </a:rPr>
              <a:t>2</a:t>
            </a:r>
            <a:r>
              <a:rPr lang="en-US" altLang="zh-CN" sz="2000" dirty="0">
                <a:latin typeface="Consolas"/>
                <a:ea typeface="宋体"/>
                <a:cs typeface="Times New Roman"/>
              </a:rPr>
              <a:t>) -</a:t>
            </a:r>
            <a:r>
              <a:rPr lang="en-US" altLang="zh-CN" sz="2000" dirty="0">
                <a:solidFill>
                  <a:srgbClr val="4E9A06"/>
                </a:solidFill>
                <a:latin typeface="Consolas"/>
                <a:ea typeface="宋体"/>
                <a:cs typeface="Times New Roman"/>
              </a:rPr>
              <a:t> </a:t>
            </a:r>
            <a:r>
              <a:rPr lang="en-US" altLang="zh-CN" sz="2000" b="1" dirty="0" err="1">
                <a:solidFill>
                  <a:srgbClr val="204A87"/>
                </a:solidFill>
                <a:latin typeface="Consolas"/>
                <a:ea typeface="宋体"/>
                <a:cs typeface="Times New Roman"/>
              </a:rPr>
              <a:t>ppois</a:t>
            </a:r>
            <a:r>
              <a:rPr lang="en-US" altLang="zh-CN" sz="2000" dirty="0">
                <a:latin typeface="Consolas"/>
                <a:ea typeface="宋体"/>
                <a:cs typeface="Times New Roman"/>
              </a:rPr>
              <a:t>(</a:t>
            </a:r>
            <a:r>
              <a:rPr lang="en-US" altLang="zh-CN" sz="2000" dirty="0">
                <a:solidFill>
                  <a:srgbClr val="0000CF"/>
                </a:solidFill>
                <a:latin typeface="Consolas"/>
                <a:ea typeface="宋体"/>
                <a:cs typeface="Times New Roman"/>
              </a:rPr>
              <a:t>2</a:t>
            </a:r>
            <a:r>
              <a:rPr lang="en-US" altLang="zh-CN" sz="2000" dirty="0">
                <a:latin typeface="Consolas"/>
                <a:ea typeface="宋体"/>
                <a:cs typeface="Times New Roman"/>
              </a:rPr>
              <a:t>, </a:t>
            </a:r>
            <a:r>
              <a:rPr lang="en-US" altLang="zh-CN" sz="2000" dirty="0">
                <a:solidFill>
                  <a:srgbClr val="0000CF"/>
                </a:solidFill>
                <a:latin typeface="Consolas"/>
                <a:ea typeface="宋体"/>
                <a:cs typeface="Times New Roman"/>
              </a:rPr>
              <a:t>2</a:t>
            </a:r>
            <a:r>
              <a:rPr lang="en-US" altLang="zh-CN" sz="2000" dirty="0">
                <a:latin typeface="Consolas"/>
                <a:ea typeface="宋体"/>
                <a:cs typeface="Times New Roman"/>
              </a:rPr>
              <a:t>)</a:t>
            </a:r>
            <a:endParaRPr lang="zh-CN" altLang="zh-CN" sz="2000" dirty="0">
              <a:latin typeface="Consolas"/>
              <a:ea typeface="宋体"/>
              <a:cs typeface="Times New Roman"/>
            </a:endParaRPr>
          </a:p>
          <a:p>
            <a:pPr algn="l" latinLnBrk="1">
              <a:spcBef>
                <a:spcPts val="1200"/>
              </a:spcBef>
              <a:spcAft>
                <a:spcPts val="0"/>
              </a:spcAft>
            </a:pPr>
            <a:r>
              <a:rPr lang="en-US" altLang="zh-CN" sz="2000" dirty="0">
                <a:latin typeface="Consolas"/>
                <a:ea typeface="宋体"/>
                <a:cs typeface="Times New Roman"/>
              </a:rPr>
              <a:t>## [1] </a:t>
            </a:r>
            <a:r>
              <a:rPr lang="en-US" altLang="zh-CN" sz="2000" dirty="0" smtClean="0">
                <a:latin typeface="Consolas"/>
                <a:ea typeface="宋体"/>
                <a:cs typeface="Times New Roman"/>
              </a:rPr>
              <a:t>0.30676</a:t>
            </a:r>
            <a:endParaRPr lang="zh-CN" altLang="zh-CN" sz="2000" dirty="0">
              <a:latin typeface="Consolas"/>
              <a:ea typeface="宋体"/>
              <a:cs typeface="Times New Roman"/>
            </a:endParaRPr>
          </a:p>
        </p:txBody>
      </p:sp>
    </p:spTree>
    <p:extLst>
      <p:ext uri="{BB962C8B-B14F-4D97-AF65-F5344CB8AC3E}">
        <p14:creationId xmlns:p14="http://schemas.microsoft.com/office/powerpoint/2010/main" val="37438871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FA0BB78-806E-449E-80D7-5FA53C6FBAA8}" type="slidenum">
              <a:rPr lang="zh-CN" altLang="en-US" smtClean="0"/>
              <a:pPr>
                <a:defRPr/>
              </a:pPr>
              <a:t>17</a:t>
            </a:fld>
            <a:endParaRPr lang="en-US" altLang="zh-CN"/>
          </a:p>
        </p:txBody>
      </p:sp>
      <p:sp>
        <p:nvSpPr>
          <p:cNvPr id="3" name="矩形 2"/>
          <p:cNvSpPr/>
          <p:nvPr/>
        </p:nvSpPr>
        <p:spPr>
          <a:xfrm>
            <a:off x="685902" y="680555"/>
            <a:ext cx="7238810" cy="5139869"/>
          </a:xfrm>
          <a:prstGeom prst="rect">
            <a:avLst/>
          </a:prstGeom>
        </p:spPr>
        <p:txBody>
          <a:bodyPr wrap="square">
            <a:spAutoFit/>
          </a:bodyPr>
          <a:lstStyle/>
          <a:p>
            <a:pPr algn="l" latinLnBrk="1">
              <a:spcBef>
                <a:spcPts val="1200"/>
              </a:spcBef>
              <a:spcAft>
                <a:spcPts val="0"/>
              </a:spcAft>
            </a:pPr>
            <a:r>
              <a:rPr lang="en-US" altLang="zh-CN" sz="2400" dirty="0" smtClean="0">
                <a:latin typeface="Consolas"/>
                <a:ea typeface="宋体"/>
                <a:cs typeface="Times New Roman"/>
              </a:rPr>
              <a:t>## </a:t>
            </a:r>
            <a:r>
              <a:rPr lang="en-US" altLang="zh-CN" sz="2400" dirty="0" err="1">
                <a:latin typeface="宋体"/>
                <a:ea typeface="宋体"/>
                <a:cs typeface="Times New Roman"/>
              </a:rPr>
              <a:t>模拟</a:t>
            </a:r>
            <a:r>
              <a:rPr lang="en-US" altLang="zh-CN" sz="2400" dirty="0" err="1">
                <a:latin typeface="Consolas"/>
                <a:ea typeface="宋体"/>
                <a:cs typeface="Times New Roman"/>
              </a:rPr>
              <a:t>20</a:t>
            </a:r>
            <a:r>
              <a:rPr lang="en-US" altLang="zh-CN" sz="2400" dirty="0" err="1">
                <a:latin typeface="宋体"/>
                <a:ea typeface="宋体"/>
                <a:cs typeface="Times New Roman"/>
              </a:rPr>
              <a:t>个索赔次数观察值</a:t>
            </a:r>
            <a:r>
              <a:rPr lang="en-US" altLang="zh-CN" sz="2400" dirty="0">
                <a:latin typeface="Consolas"/>
                <a:ea typeface="宋体"/>
                <a:cs typeface="Times New Roman"/>
              </a:rPr>
              <a:t/>
            </a:r>
            <a:br>
              <a:rPr lang="en-US" altLang="zh-CN" sz="2400" dirty="0">
                <a:latin typeface="Consolas"/>
                <a:ea typeface="宋体"/>
                <a:cs typeface="Times New Roman"/>
              </a:rPr>
            </a:br>
            <a:r>
              <a:rPr lang="en-US" altLang="zh-CN" sz="2400" b="1" dirty="0" err="1">
                <a:solidFill>
                  <a:srgbClr val="204A87"/>
                </a:solidFill>
                <a:latin typeface="Consolas"/>
                <a:ea typeface="宋体"/>
                <a:cs typeface="Times New Roman"/>
              </a:rPr>
              <a:t>set.seed</a:t>
            </a:r>
            <a:r>
              <a:rPr lang="en-US" altLang="zh-CN" sz="2400" dirty="0">
                <a:latin typeface="Consolas"/>
                <a:ea typeface="宋体"/>
                <a:cs typeface="Times New Roman"/>
              </a:rPr>
              <a:t>(</a:t>
            </a:r>
            <a:r>
              <a:rPr lang="en-US" altLang="zh-CN" sz="2400" dirty="0">
                <a:solidFill>
                  <a:srgbClr val="0000CF"/>
                </a:solidFill>
                <a:latin typeface="Consolas"/>
                <a:ea typeface="宋体"/>
                <a:cs typeface="Times New Roman"/>
              </a:rPr>
              <a:t>111</a:t>
            </a:r>
            <a:r>
              <a:rPr lang="en-US" altLang="zh-CN" sz="2400" dirty="0">
                <a:latin typeface="Consolas"/>
                <a:ea typeface="宋体"/>
                <a:cs typeface="Times New Roman"/>
              </a:rPr>
              <a:t>)</a:t>
            </a:r>
            <a:br>
              <a:rPr lang="en-US" altLang="zh-CN" sz="2400" dirty="0">
                <a:latin typeface="Consolas"/>
                <a:ea typeface="宋体"/>
                <a:cs typeface="Times New Roman"/>
              </a:rPr>
            </a:br>
            <a:r>
              <a:rPr lang="en-US" altLang="zh-CN" sz="2400" dirty="0">
                <a:latin typeface="Consolas"/>
                <a:ea typeface="宋体"/>
                <a:cs typeface="Times New Roman"/>
              </a:rPr>
              <a:t>sim =</a:t>
            </a:r>
            <a:r>
              <a:rPr lang="en-US" altLang="zh-CN" sz="2400" dirty="0">
                <a:solidFill>
                  <a:srgbClr val="4E9A06"/>
                </a:solidFill>
                <a:latin typeface="Consolas"/>
                <a:ea typeface="宋体"/>
                <a:cs typeface="Times New Roman"/>
              </a:rPr>
              <a:t> </a:t>
            </a:r>
            <a:r>
              <a:rPr lang="en-US" altLang="zh-CN" sz="2400" b="1" dirty="0" err="1">
                <a:solidFill>
                  <a:srgbClr val="204A87"/>
                </a:solidFill>
                <a:latin typeface="Consolas"/>
                <a:ea typeface="宋体"/>
                <a:cs typeface="Times New Roman"/>
              </a:rPr>
              <a:t>rpois</a:t>
            </a:r>
            <a:r>
              <a:rPr lang="en-US" altLang="zh-CN" sz="2400" dirty="0">
                <a:latin typeface="Consolas"/>
                <a:ea typeface="宋体"/>
                <a:cs typeface="Times New Roman"/>
              </a:rPr>
              <a:t>(</a:t>
            </a:r>
            <a:r>
              <a:rPr lang="en-US" altLang="zh-CN" sz="2400" dirty="0">
                <a:solidFill>
                  <a:srgbClr val="0000CF"/>
                </a:solidFill>
                <a:latin typeface="Consolas"/>
                <a:ea typeface="宋体"/>
                <a:cs typeface="Times New Roman"/>
              </a:rPr>
              <a:t>20</a:t>
            </a:r>
            <a:r>
              <a:rPr lang="en-US" altLang="zh-CN" sz="2400" dirty="0">
                <a:latin typeface="Consolas"/>
                <a:ea typeface="宋体"/>
                <a:cs typeface="Times New Roman"/>
              </a:rPr>
              <a:t>, </a:t>
            </a:r>
            <a:r>
              <a:rPr lang="en-US" altLang="zh-CN" sz="2400" dirty="0">
                <a:solidFill>
                  <a:srgbClr val="0000CF"/>
                </a:solidFill>
                <a:latin typeface="Consolas"/>
                <a:ea typeface="宋体"/>
                <a:cs typeface="Times New Roman"/>
              </a:rPr>
              <a:t>2</a:t>
            </a:r>
            <a:r>
              <a:rPr lang="en-US" altLang="zh-CN" sz="2400" dirty="0">
                <a:latin typeface="Consolas"/>
                <a:ea typeface="宋体"/>
                <a:cs typeface="Times New Roman"/>
              </a:rPr>
              <a:t>)</a:t>
            </a:r>
            <a:br>
              <a:rPr lang="en-US" altLang="zh-CN" sz="2400" dirty="0">
                <a:latin typeface="Consolas"/>
                <a:ea typeface="宋体"/>
                <a:cs typeface="Times New Roman"/>
              </a:rPr>
            </a:br>
            <a:r>
              <a:rPr lang="en-US" altLang="zh-CN" sz="2400" dirty="0">
                <a:latin typeface="Consolas"/>
                <a:ea typeface="宋体"/>
                <a:cs typeface="Times New Roman"/>
              </a:rPr>
              <a:t>sim</a:t>
            </a:r>
            <a:endParaRPr lang="zh-CN" altLang="zh-CN" sz="2400" dirty="0">
              <a:latin typeface="Consolas"/>
              <a:ea typeface="宋体"/>
              <a:cs typeface="Times New Roman"/>
            </a:endParaRPr>
          </a:p>
          <a:p>
            <a:pPr algn="l" latinLnBrk="1">
              <a:spcBef>
                <a:spcPts val="1200"/>
              </a:spcBef>
              <a:spcAft>
                <a:spcPts val="0"/>
              </a:spcAft>
            </a:pPr>
            <a:r>
              <a:rPr lang="en-US" altLang="zh-CN" sz="2400" dirty="0">
                <a:latin typeface="Consolas"/>
                <a:ea typeface="宋体"/>
                <a:cs typeface="Times New Roman"/>
              </a:rPr>
              <a:t>##  [1] 2 3 1 2 1 2 0 2 2 0 2 2 0 0 1 2 1 5 1 </a:t>
            </a:r>
            <a:r>
              <a:rPr lang="en-US" altLang="zh-CN" sz="2400" dirty="0" smtClean="0">
                <a:latin typeface="Consolas"/>
                <a:ea typeface="宋体"/>
                <a:cs typeface="Times New Roman"/>
              </a:rPr>
              <a:t>2</a:t>
            </a:r>
          </a:p>
          <a:p>
            <a:pPr algn="l" latinLnBrk="1">
              <a:spcBef>
                <a:spcPts val="1200"/>
              </a:spcBef>
              <a:spcAft>
                <a:spcPts val="0"/>
              </a:spcAft>
            </a:pPr>
            <a:endParaRPr lang="zh-CN" altLang="zh-CN" sz="2400" dirty="0">
              <a:latin typeface="Consolas"/>
              <a:ea typeface="宋体"/>
              <a:cs typeface="Times New Roman"/>
            </a:endParaRPr>
          </a:p>
          <a:p>
            <a:pPr algn="l" latinLnBrk="1">
              <a:spcBef>
                <a:spcPts val="1200"/>
              </a:spcBef>
              <a:spcAft>
                <a:spcPts val="0"/>
              </a:spcAft>
            </a:pPr>
            <a:r>
              <a:rPr lang="en-US" altLang="zh-CN" sz="2400" dirty="0">
                <a:latin typeface="Consolas"/>
                <a:ea typeface="宋体"/>
                <a:cs typeface="Times New Roman"/>
              </a:rPr>
              <a:t>## </a:t>
            </a:r>
            <a:r>
              <a:rPr lang="en-US" altLang="zh-CN" sz="2400" dirty="0" err="1">
                <a:latin typeface="宋体"/>
                <a:ea typeface="宋体"/>
                <a:cs typeface="Times New Roman"/>
              </a:rPr>
              <a:t>对模拟的索赔次数进行列表</a:t>
            </a:r>
            <a:r>
              <a:rPr lang="en-US" altLang="zh-CN" sz="2400" dirty="0">
                <a:latin typeface="Consolas"/>
                <a:ea typeface="宋体"/>
                <a:cs typeface="Times New Roman"/>
              </a:rPr>
              <a:t/>
            </a:r>
            <a:br>
              <a:rPr lang="en-US" altLang="zh-CN" sz="2400" dirty="0">
                <a:latin typeface="Consolas"/>
                <a:ea typeface="宋体"/>
                <a:cs typeface="Times New Roman"/>
              </a:rPr>
            </a:br>
            <a:r>
              <a:rPr lang="en-US" altLang="zh-CN" sz="2400" b="1" dirty="0">
                <a:solidFill>
                  <a:srgbClr val="204A87"/>
                </a:solidFill>
                <a:latin typeface="Consolas"/>
                <a:ea typeface="宋体"/>
                <a:cs typeface="Times New Roman"/>
              </a:rPr>
              <a:t>table</a:t>
            </a:r>
            <a:r>
              <a:rPr lang="en-US" altLang="zh-CN" sz="2400" dirty="0">
                <a:latin typeface="Consolas"/>
                <a:ea typeface="宋体"/>
                <a:cs typeface="Times New Roman"/>
              </a:rPr>
              <a:t>(sim)</a:t>
            </a:r>
            <a:endParaRPr lang="zh-CN" altLang="zh-CN" sz="2400" dirty="0">
              <a:latin typeface="Consolas"/>
              <a:ea typeface="宋体"/>
              <a:cs typeface="Times New Roman"/>
            </a:endParaRPr>
          </a:p>
          <a:p>
            <a:pPr algn="l" latinLnBrk="1">
              <a:spcBef>
                <a:spcPts val="1200"/>
              </a:spcBef>
              <a:spcAft>
                <a:spcPts val="0"/>
              </a:spcAft>
            </a:pPr>
            <a:r>
              <a:rPr lang="en-US" altLang="zh-CN" sz="2400" dirty="0">
                <a:latin typeface="Consolas"/>
                <a:ea typeface="宋体"/>
                <a:cs typeface="Times New Roman"/>
              </a:rPr>
              <a:t>## sim</a:t>
            </a:r>
            <a:br>
              <a:rPr lang="en-US" altLang="zh-CN" sz="2400" dirty="0">
                <a:latin typeface="Consolas"/>
                <a:ea typeface="宋体"/>
                <a:cs typeface="Times New Roman"/>
              </a:rPr>
            </a:br>
            <a:r>
              <a:rPr lang="en-US" altLang="zh-CN" sz="2400" dirty="0">
                <a:latin typeface="Consolas"/>
                <a:ea typeface="宋体"/>
                <a:cs typeface="Times New Roman"/>
              </a:rPr>
              <a:t>## 0 1 2 3 5 </a:t>
            </a:r>
            <a:br>
              <a:rPr lang="en-US" altLang="zh-CN" sz="2400" dirty="0">
                <a:latin typeface="Consolas"/>
                <a:ea typeface="宋体"/>
                <a:cs typeface="Times New Roman"/>
              </a:rPr>
            </a:br>
            <a:r>
              <a:rPr lang="en-US" altLang="zh-CN" sz="2400" dirty="0">
                <a:latin typeface="Consolas"/>
                <a:ea typeface="宋体"/>
                <a:cs typeface="Times New Roman"/>
              </a:rPr>
              <a:t>## 4 5 9 1 1</a:t>
            </a:r>
            <a:endParaRPr lang="zh-CN" altLang="zh-CN" sz="2400" dirty="0">
              <a:latin typeface="Consolas"/>
              <a:ea typeface="宋体"/>
              <a:cs typeface="Times New Roman"/>
            </a:endParaRPr>
          </a:p>
        </p:txBody>
      </p:sp>
    </p:spTree>
    <p:extLst>
      <p:ext uri="{BB962C8B-B14F-4D97-AF65-F5344CB8AC3E}">
        <p14:creationId xmlns:p14="http://schemas.microsoft.com/office/powerpoint/2010/main" val="42536766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4672B467-293E-4D0F-AE2C-D372F5E02F23}" type="slidenum">
              <a:rPr lang="zh-CN" altLang="en-US" sz="1400"/>
              <a:pPr eaLnBrk="1" hangingPunct="1"/>
              <a:t>18</a:t>
            </a:fld>
            <a:endParaRPr lang="en-US" altLang="zh-CN" sz="1400"/>
          </a:p>
        </p:txBody>
      </p:sp>
      <p:sp>
        <p:nvSpPr>
          <p:cNvPr id="21507" name="Rectangle 2"/>
          <p:cNvSpPr>
            <a:spLocks noGrp="1" noChangeArrowheads="1"/>
          </p:cNvSpPr>
          <p:nvPr>
            <p:ph type="title"/>
          </p:nvPr>
        </p:nvSpPr>
        <p:spPr/>
        <p:txBody>
          <a:bodyPr/>
          <a:lstStyle/>
          <a:p>
            <a:pPr algn="ctr" eaLnBrk="1" hangingPunct="1"/>
            <a:r>
              <a:rPr lang="zh-CN" altLang="en-US" dirty="0" smtClean="0"/>
              <a:t>负二项分布</a:t>
            </a:r>
          </a:p>
        </p:txBody>
      </p:sp>
      <p:graphicFrame>
        <p:nvGraphicFramePr>
          <p:cNvPr id="2" name="Object 3"/>
          <p:cNvGraphicFramePr>
            <a:graphicFrameLocks noChangeAspect="1"/>
          </p:cNvGraphicFramePr>
          <p:nvPr/>
        </p:nvGraphicFramePr>
        <p:xfrm>
          <a:off x="1447800" y="2286000"/>
          <a:ext cx="4114800" cy="925513"/>
        </p:xfrm>
        <a:graphic>
          <a:graphicData uri="http://schemas.openxmlformats.org/presentationml/2006/ole">
            <mc:AlternateContent xmlns:mc="http://schemas.openxmlformats.org/markup-compatibility/2006">
              <mc:Choice xmlns:v="urn:schemas-microsoft-com:vml" Requires="v">
                <p:oleObj spid="_x0000_s22384" r:id="rId3" imgW="2198054" imgH="495515" progId="Equation.DSMT4">
                  <p:embed/>
                </p:oleObj>
              </mc:Choice>
              <mc:Fallback>
                <p:oleObj r:id="rId3" imgW="2198054" imgH="495515"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286000"/>
                        <a:ext cx="4114800"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08" name="Rectangle 4"/>
          <p:cNvSpPr>
            <a:spLocks noChangeArrowheads="1"/>
          </p:cNvSpPr>
          <p:nvPr/>
        </p:nvSpPr>
        <p:spPr bwMode="auto">
          <a:xfrm>
            <a:off x="5791200" y="26289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l" fontAlgn="base"/>
            <a:r>
              <a:rPr lang="en-US" altLang="zh-CN" sz="2400" i="1">
                <a:latin typeface="Times New Roman" pitchFamily="18" charset="0"/>
              </a:rPr>
              <a:t>k</a:t>
            </a:r>
            <a:r>
              <a:rPr lang="zh-CN" altLang="en-US" sz="2400">
                <a:latin typeface="Times New Roman" pitchFamily="18" charset="0"/>
              </a:rPr>
              <a:t>＝</a:t>
            </a:r>
            <a:r>
              <a:rPr lang="en-US" altLang="zh-CN" sz="2400">
                <a:latin typeface="Times New Roman" pitchFamily="18" charset="0"/>
              </a:rPr>
              <a:t>0</a:t>
            </a:r>
            <a:r>
              <a:rPr lang="zh-CN" altLang="en-US" sz="2400">
                <a:latin typeface="Times New Roman" pitchFamily="18" charset="0"/>
              </a:rPr>
              <a:t>，</a:t>
            </a:r>
            <a:r>
              <a:rPr lang="en-US" altLang="zh-CN" sz="2400">
                <a:latin typeface="Times New Roman" pitchFamily="18" charset="0"/>
              </a:rPr>
              <a:t>1</a:t>
            </a:r>
            <a:r>
              <a:rPr lang="zh-CN" altLang="en-US" sz="2400">
                <a:latin typeface="Times New Roman" pitchFamily="18" charset="0"/>
              </a:rPr>
              <a:t>，</a:t>
            </a:r>
            <a:r>
              <a:rPr lang="en-US" altLang="zh-CN" sz="2400">
                <a:latin typeface="Times New Roman" pitchFamily="18" charset="0"/>
              </a:rPr>
              <a:t>2</a:t>
            </a:r>
            <a:r>
              <a:rPr lang="zh-CN" altLang="en-US" sz="2400">
                <a:latin typeface="Times New Roman" pitchFamily="18" charset="0"/>
              </a:rPr>
              <a:t>，</a:t>
            </a:r>
            <a:r>
              <a:rPr lang="en-US" altLang="zh-CN" sz="2400">
                <a:latin typeface="Times New Roman" pitchFamily="18" charset="0"/>
              </a:rPr>
              <a:t>……</a:t>
            </a:r>
          </a:p>
        </p:txBody>
      </p:sp>
      <p:sp>
        <p:nvSpPr>
          <p:cNvPr id="21509" name="Text Box 5"/>
          <p:cNvSpPr txBox="1">
            <a:spLocks noChangeArrowheads="1"/>
          </p:cNvSpPr>
          <p:nvPr/>
        </p:nvSpPr>
        <p:spPr bwMode="auto">
          <a:xfrm>
            <a:off x="990600" y="3886200"/>
            <a:ext cx="4262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spcBef>
                <a:spcPct val="50000"/>
              </a:spcBef>
            </a:pPr>
            <a:r>
              <a:rPr lang="zh-CN" altLang="en-US" sz="2400">
                <a:latin typeface="Times New Roman" pitchFamily="18" charset="0"/>
              </a:rPr>
              <a:t>另一种表达式（参数为</a:t>
            </a:r>
            <a:r>
              <a:rPr lang="en-US" altLang="zh-CN" sz="2400" i="1">
                <a:latin typeface="Times New Roman" pitchFamily="18" charset="0"/>
              </a:rPr>
              <a:t>r</a:t>
            </a:r>
            <a:r>
              <a:rPr lang="en-US" altLang="zh-CN" sz="2400">
                <a:latin typeface="Times New Roman" pitchFamily="18" charset="0"/>
              </a:rPr>
              <a:t>, </a:t>
            </a:r>
            <a:r>
              <a:rPr lang="en-US" altLang="zh-CN" sz="2400" i="1">
                <a:latin typeface="Times New Roman" pitchFamily="18" charset="0"/>
              </a:rPr>
              <a:t>p</a:t>
            </a:r>
            <a:r>
              <a:rPr lang="zh-CN" altLang="en-US" sz="2400">
                <a:latin typeface="Times New Roman" pitchFamily="18" charset="0"/>
              </a:rPr>
              <a:t>）：</a:t>
            </a:r>
          </a:p>
        </p:txBody>
      </p:sp>
      <p:graphicFrame>
        <p:nvGraphicFramePr>
          <p:cNvPr id="21510" name="Object 6"/>
          <p:cNvGraphicFramePr>
            <a:graphicFrameLocks noChangeAspect="1"/>
          </p:cNvGraphicFramePr>
          <p:nvPr/>
        </p:nvGraphicFramePr>
        <p:xfrm>
          <a:off x="2438400" y="4800600"/>
          <a:ext cx="3429000" cy="814388"/>
        </p:xfrm>
        <a:graphic>
          <a:graphicData uri="http://schemas.openxmlformats.org/presentationml/2006/ole">
            <mc:AlternateContent xmlns:mc="http://schemas.openxmlformats.org/markup-compatibility/2006">
              <mc:Choice xmlns:v="urn:schemas-microsoft-com:vml" Requires="v">
                <p:oleObj spid="_x0000_s22385" r:id="rId5" imgW="1766067" imgH="419282" progId="Equation.DSMT4">
                  <p:embed/>
                </p:oleObj>
              </mc:Choice>
              <mc:Fallback>
                <p:oleObj r:id="rId5" imgW="1766067" imgH="419282"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4800600"/>
                        <a:ext cx="3429000" cy="814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2" name="Text Box 7"/>
          <p:cNvSpPr txBox="1">
            <a:spLocks noChangeArrowheads="1"/>
          </p:cNvSpPr>
          <p:nvPr/>
        </p:nvSpPr>
        <p:spPr bwMode="auto">
          <a:xfrm>
            <a:off x="949325" y="1457325"/>
            <a:ext cx="2244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spcBef>
                <a:spcPct val="50000"/>
              </a:spcBef>
            </a:pPr>
            <a:r>
              <a:rPr lang="zh-CN" altLang="en-US" sz="2400" dirty="0">
                <a:latin typeface="Symbol" pitchFamily="18" charset="2"/>
              </a:rPr>
              <a:t>参数为（</a:t>
            </a:r>
            <a:r>
              <a:rPr lang="en-US" altLang="zh-CN" sz="2400" i="1" dirty="0">
                <a:latin typeface="Times New Roman" pitchFamily="18" charset="0"/>
              </a:rPr>
              <a:t>r</a:t>
            </a:r>
            <a:r>
              <a:rPr lang="en-US" altLang="zh-CN" sz="2400" dirty="0">
                <a:latin typeface="Symbol" pitchFamily="18" charset="2"/>
              </a:rPr>
              <a:t>, b)</a:t>
            </a:r>
            <a:r>
              <a:rPr lang="zh-CN" altLang="en-US" sz="2400" dirty="0">
                <a:latin typeface="Symbol" pitchFamily="18" charset="2"/>
              </a:rPr>
              <a:t>：</a:t>
            </a:r>
          </a:p>
        </p:txBody>
      </p:sp>
      <p:graphicFrame>
        <p:nvGraphicFramePr>
          <p:cNvPr id="3" name="Object 8"/>
          <p:cNvGraphicFramePr>
            <a:graphicFrameLocks noChangeAspect="1"/>
          </p:cNvGraphicFramePr>
          <p:nvPr>
            <p:extLst>
              <p:ext uri="{D42A27DB-BD31-4B8C-83A1-F6EECF244321}">
                <p14:modId xmlns:p14="http://schemas.microsoft.com/office/powerpoint/2010/main" val="4031857477"/>
              </p:ext>
            </p:extLst>
          </p:nvPr>
        </p:nvGraphicFramePr>
        <p:xfrm>
          <a:off x="5562600" y="3657600"/>
          <a:ext cx="1219200" cy="838200"/>
        </p:xfrm>
        <a:graphic>
          <a:graphicData uri="http://schemas.openxmlformats.org/presentationml/2006/ole">
            <mc:AlternateContent xmlns:mc="http://schemas.openxmlformats.org/markup-compatibility/2006">
              <mc:Choice xmlns:v="urn:schemas-microsoft-com:vml" Requires="v">
                <p:oleObj spid="_x0000_s22386" name="Equation" r:id="rId7" imgW="609865" imgH="419282" progId="Equation.DSMT4">
                  <p:embed/>
                </p:oleObj>
              </mc:Choice>
              <mc:Fallback>
                <p:oleObj name="Equation" r:id="rId7" imgW="609865" imgH="419282"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2600" y="3657600"/>
                        <a:ext cx="1219200" cy="838200"/>
                      </a:xfrm>
                      <a:prstGeom prst="rect">
                        <a:avLst/>
                      </a:prstGeom>
                      <a:solidFill>
                        <a:srgbClr val="92D050"/>
                      </a:solidFill>
                      <a:ln w="9525">
                        <a:solidFill>
                          <a:srgbClr val="FF0000"/>
                        </a:solidFill>
                        <a:miter lim="800000"/>
                        <a:headEnd/>
                        <a:tailEnd/>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1508"/>
                                        </p:tgtEl>
                                        <p:attrNameLst>
                                          <p:attrName>style.visibility</p:attrName>
                                        </p:attrNameLst>
                                      </p:cBhvr>
                                      <p:to>
                                        <p:strVal val="visible"/>
                                      </p:to>
                                    </p:set>
                                    <p:anim calcmode="lin" valueType="num">
                                      <p:cBhvr additive="base">
                                        <p:cTn id="10" dur="500" fill="hold"/>
                                        <p:tgtEl>
                                          <p:spTgt spid="21508"/>
                                        </p:tgtEl>
                                        <p:attrNameLst>
                                          <p:attrName>ppt_x</p:attrName>
                                        </p:attrNameLst>
                                      </p:cBhvr>
                                      <p:tavLst>
                                        <p:tav tm="0">
                                          <p:val>
                                            <p:strVal val="#ppt_x"/>
                                          </p:val>
                                        </p:tav>
                                        <p:tav tm="100000">
                                          <p:val>
                                            <p:strVal val="#ppt_x"/>
                                          </p:val>
                                        </p:tav>
                                      </p:tavLst>
                                    </p:anim>
                                    <p:anim calcmode="lin" valueType="num">
                                      <p:cBhvr additive="base">
                                        <p:cTn id="11" dur="500" fill="hold"/>
                                        <p:tgtEl>
                                          <p:spTgt spid="21508"/>
                                        </p:tgtEl>
                                        <p:attrNameLst>
                                          <p:attrName>ppt_y</p:attrName>
                                        </p:attrNameLst>
                                      </p:cBhvr>
                                      <p:tavLst>
                                        <p:tav tm="0">
                                          <p:val>
                                            <p:strVal val="1+#ppt_h/2"/>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1509"/>
                                        </p:tgtEl>
                                        <p:attrNameLst>
                                          <p:attrName>style.visibility</p:attrName>
                                        </p:attrNameLst>
                                      </p:cBhvr>
                                      <p:to>
                                        <p:strVal val="visible"/>
                                      </p:to>
                                    </p:set>
                                    <p:anim calcmode="lin" valueType="num">
                                      <p:cBhvr additive="base">
                                        <p:cTn id="16" dur="500" fill="hold"/>
                                        <p:tgtEl>
                                          <p:spTgt spid="21509"/>
                                        </p:tgtEl>
                                        <p:attrNameLst>
                                          <p:attrName>ppt_x</p:attrName>
                                        </p:attrNameLst>
                                      </p:cBhvr>
                                      <p:tavLst>
                                        <p:tav tm="0">
                                          <p:val>
                                            <p:strVal val="#ppt_x"/>
                                          </p:val>
                                        </p:tav>
                                        <p:tav tm="100000">
                                          <p:val>
                                            <p:strVal val="#ppt_x"/>
                                          </p:val>
                                        </p:tav>
                                      </p:tavLst>
                                    </p:anim>
                                    <p:anim calcmode="lin" valueType="num">
                                      <p:cBhvr additive="base">
                                        <p:cTn id="17" dur="500" fill="hold"/>
                                        <p:tgtEl>
                                          <p:spTgt spid="21509"/>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21510"/>
                                        </p:tgtEl>
                                        <p:attrNameLst>
                                          <p:attrName>style.visibility</p:attrName>
                                        </p:attrNameLst>
                                      </p:cBhvr>
                                      <p:to>
                                        <p:strVal val="visible"/>
                                      </p:to>
                                    </p:set>
                                    <p:anim calcmode="lin" valueType="num">
                                      <p:cBhvr additive="base">
                                        <p:cTn id="20" dur="500" fill="hold"/>
                                        <p:tgtEl>
                                          <p:spTgt spid="21510"/>
                                        </p:tgtEl>
                                        <p:attrNameLst>
                                          <p:attrName>ppt_x</p:attrName>
                                        </p:attrNameLst>
                                      </p:cBhvr>
                                      <p:tavLst>
                                        <p:tav tm="0">
                                          <p:val>
                                            <p:strVal val="#ppt_x"/>
                                          </p:val>
                                        </p:tav>
                                        <p:tav tm="100000">
                                          <p:val>
                                            <p:strVal val="#ppt_x"/>
                                          </p:val>
                                        </p:tav>
                                      </p:tavLst>
                                    </p:anim>
                                    <p:anim calcmode="lin" valueType="num">
                                      <p:cBhvr additive="base">
                                        <p:cTn id="21" dur="500" fill="hold"/>
                                        <p:tgtEl>
                                          <p:spTgt spid="21510"/>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utoUpdateAnimBg="0"/>
      <p:bldP spid="2150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593F0862-1320-45D5-90BC-67E634FCC47B}" type="slidenum">
              <a:rPr lang="zh-CN" altLang="en-US" sz="1400"/>
              <a:pPr eaLnBrk="1" hangingPunct="1"/>
              <a:t>19</a:t>
            </a:fld>
            <a:endParaRPr lang="en-US" altLang="zh-CN" sz="1400"/>
          </a:p>
        </p:txBody>
      </p:sp>
      <p:sp>
        <p:nvSpPr>
          <p:cNvPr id="22531" name="Rectangle 2"/>
          <p:cNvSpPr>
            <a:spLocks noGrp="1" noChangeArrowheads="1"/>
          </p:cNvSpPr>
          <p:nvPr>
            <p:ph type="title"/>
          </p:nvPr>
        </p:nvSpPr>
        <p:spPr/>
        <p:txBody>
          <a:bodyPr/>
          <a:lstStyle/>
          <a:p>
            <a:pPr eaLnBrk="1" hangingPunct="1"/>
            <a:r>
              <a:rPr lang="zh-CN" altLang="en-US" smtClean="0"/>
              <a:t>负二项分布的母函数</a:t>
            </a:r>
          </a:p>
        </p:txBody>
      </p:sp>
      <p:sp>
        <p:nvSpPr>
          <p:cNvPr id="22532" name="Rectangle 3"/>
          <p:cNvSpPr>
            <a:spLocks noChangeArrowheads="1"/>
          </p:cNvSpPr>
          <p:nvPr/>
        </p:nvSpPr>
        <p:spPr bwMode="auto">
          <a:xfrm>
            <a:off x="0"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aphicFrame>
        <p:nvGraphicFramePr>
          <p:cNvPr id="2" name="Object 4"/>
          <p:cNvGraphicFramePr>
            <a:graphicFrameLocks noChangeAspect="1"/>
          </p:cNvGraphicFramePr>
          <p:nvPr/>
        </p:nvGraphicFramePr>
        <p:xfrm>
          <a:off x="685800" y="1447800"/>
          <a:ext cx="3657600" cy="822325"/>
        </p:xfrm>
        <a:graphic>
          <a:graphicData uri="http://schemas.openxmlformats.org/presentationml/2006/ole">
            <mc:AlternateContent xmlns:mc="http://schemas.openxmlformats.org/markup-compatibility/2006">
              <mc:Choice xmlns:v="urn:schemas-microsoft-com:vml" Requires="v">
                <p:oleObj spid="_x0000_s193680" r:id="rId3" imgW="2198054" imgH="495515" progId="Equation.DSMT4">
                  <p:embed/>
                </p:oleObj>
              </mc:Choice>
              <mc:Fallback>
                <p:oleObj r:id="rId3" imgW="2198054" imgH="495515"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447800"/>
                        <a:ext cx="3657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3" name="Rectangle 5"/>
          <p:cNvSpPr>
            <a:spLocks noChangeArrowheads="1"/>
          </p:cNvSpPr>
          <p:nvPr/>
        </p:nvSpPr>
        <p:spPr bwMode="auto">
          <a:xfrm>
            <a:off x="5791200" y="1752600"/>
            <a:ext cx="2601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l" fontAlgn="base"/>
            <a:r>
              <a:rPr lang="en-US" altLang="zh-CN" sz="2400" i="1">
                <a:latin typeface="Times New Roman" pitchFamily="18" charset="0"/>
              </a:rPr>
              <a:t>k</a:t>
            </a:r>
            <a:r>
              <a:rPr lang="zh-CN" altLang="en-US" sz="2400">
                <a:latin typeface="Times New Roman" pitchFamily="18" charset="0"/>
              </a:rPr>
              <a:t>＝</a:t>
            </a:r>
            <a:r>
              <a:rPr lang="en-US" altLang="zh-CN" sz="2400">
                <a:latin typeface="Times New Roman" pitchFamily="18" charset="0"/>
              </a:rPr>
              <a:t>0</a:t>
            </a:r>
            <a:r>
              <a:rPr lang="zh-CN" altLang="en-US" sz="2400">
                <a:latin typeface="Times New Roman" pitchFamily="18" charset="0"/>
              </a:rPr>
              <a:t>，</a:t>
            </a:r>
            <a:r>
              <a:rPr lang="en-US" altLang="zh-CN" sz="2400">
                <a:latin typeface="Times New Roman" pitchFamily="18" charset="0"/>
              </a:rPr>
              <a:t>1</a:t>
            </a:r>
            <a:r>
              <a:rPr lang="zh-CN" altLang="en-US" sz="2400">
                <a:latin typeface="Times New Roman" pitchFamily="18" charset="0"/>
              </a:rPr>
              <a:t>，</a:t>
            </a:r>
            <a:r>
              <a:rPr lang="en-US" altLang="zh-CN" sz="2400">
                <a:latin typeface="Times New Roman" pitchFamily="18" charset="0"/>
              </a:rPr>
              <a:t>2</a:t>
            </a:r>
            <a:r>
              <a:rPr lang="zh-CN" altLang="en-US" sz="2400">
                <a:latin typeface="Times New Roman" pitchFamily="18" charset="0"/>
              </a:rPr>
              <a:t>，</a:t>
            </a:r>
            <a:r>
              <a:rPr lang="en-US" altLang="zh-CN" sz="2400">
                <a:latin typeface="Times New Roman" pitchFamily="18" charset="0"/>
              </a:rPr>
              <a:t>……</a:t>
            </a:r>
          </a:p>
        </p:txBody>
      </p:sp>
      <p:graphicFrame>
        <p:nvGraphicFramePr>
          <p:cNvPr id="22534" name="Object 6"/>
          <p:cNvGraphicFramePr>
            <a:graphicFrameLocks noChangeAspect="1"/>
          </p:cNvGraphicFramePr>
          <p:nvPr>
            <p:extLst>
              <p:ext uri="{D42A27DB-BD31-4B8C-83A1-F6EECF244321}">
                <p14:modId xmlns:p14="http://schemas.microsoft.com/office/powerpoint/2010/main" val="2945820554"/>
              </p:ext>
            </p:extLst>
          </p:nvPr>
        </p:nvGraphicFramePr>
        <p:xfrm>
          <a:off x="2273300" y="2770188"/>
          <a:ext cx="2616200" cy="544512"/>
        </p:xfrm>
        <a:graphic>
          <a:graphicData uri="http://schemas.openxmlformats.org/presentationml/2006/ole">
            <mc:AlternateContent xmlns:mc="http://schemas.openxmlformats.org/markup-compatibility/2006">
              <mc:Choice xmlns:v="urn:schemas-microsoft-com:vml" Requires="v">
                <p:oleObj spid="_x0000_s193681" name="Equation" r:id="rId5" imgW="1333440" imgH="279360" progId="Equation.DSMT4">
                  <p:embed/>
                </p:oleObj>
              </mc:Choice>
              <mc:Fallback>
                <p:oleObj name="Equation" r:id="rId5" imgW="1333440" imgH="279360" progId="Equation.DSMT4">
                  <p:embed/>
                  <p:pic>
                    <p:nvPicPr>
                      <p:cNvPr id="0" name="Object 6"/>
                      <p:cNvPicPr>
                        <a:picLocks noChangeAspect="1" noChangeArrowheads="1"/>
                      </p:cNvPicPr>
                      <p:nvPr/>
                    </p:nvPicPr>
                    <p:blipFill>
                      <a:blip r:embed="rId6"/>
                      <a:srcRect/>
                      <a:stretch>
                        <a:fillRect/>
                      </a:stretch>
                    </p:blipFill>
                    <p:spPr bwMode="auto">
                      <a:xfrm>
                        <a:off x="2273300" y="2770188"/>
                        <a:ext cx="26162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5" name="Text Box 7"/>
          <p:cNvSpPr txBox="1">
            <a:spLocks noChangeArrowheads="1"/>
          </p:cNvSpPr>
          <p:nvPr/>
        </p:nvSpPr>
        <p:spPr bwMode="auto">
          <a:xfrm>
            <a:off x="685800" y="2819400"/>
            <a:ext cx="1704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spcBef>
                <a:spcPct val="50000"/>
              </a:spcBef>
            </a:pPr>
            <a:r>
              <a:rPr lang="zh-CN" altLang="en-US" sz="2400" dirty="0"/>
              <a:t>母函数为：</a:t>
            </a:r>
          </a:p>
        </p:txBody>
      </p:sp>
      <p:graphicFrame>
        <p:nvGraphicFramePr>
          <p:cNvPr id="22536" name="Object 8"/>
          <p:cNvGraphicFramePr>
            <a:graphicFrameLocks noChangeAspect="1"/>
          </p:cNvGraphicFramePr>
          <p:nvPr/>
        </p:nvGraphicFramePr>
        <p:xfrm>
          <a:off x="1295400" y="3581400"/>
          <a:ext cx="7086600" cy="1150938"/>
        </p:xfrm>
        <a:graphic>
          <a:graphicData uri="http://schemas.openxmlformats.org/presentationml/2006/ole">
            <mc:AlternateContent xmlns:mc="http://schemas.openxmlformats.org/markup-compatibility/2006">
              <mc:Choice xmlns:v="urn:schemas-microsoft-com:vml" Requires="v">
                <p:oleObj spid="_x0000_s193682" r:id="rId7" imgW="3441700" imgH="558800" progId="Equation.DSMT4">
                  <p:embed/>
                </p:oleObj>
              </mc:Choice>
              <mc:Fallback>
                <p:oleObj r:id="rId7" imgW="3441700" imgH="5588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3581400"/>
                        <a:ext cx="7086600" cy="1150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7" name="Object 9"/>
          <p:cNvGraphicFramePr>
            <a:graphicFrameLocks noChangeAspect="1"/>
          </p:cNvGraphicFramePr>
          <p:nvPr/>
        </p:nvGraphicFramePr>
        <p:xfrm>
          <a:off x="1905000" y="4953000"/>
          <a:ext cx="6324600" cy="1519238"/>
        </p:xfrm>
        <a:graphic>
          <a:graphicData uri="http://schemas.openxmlformats.org/presentationml/2006/ole">
            <mc:AlternateContent xmlns:mc="http://schemas.openxmlformats.org/markup-compatibility/2006">
              <mc:Choice xmlns:v="urn:schemas-microsoft-com:vml" Requires="v">
                <p:oleObj spid="_x0000_s193683" r:id="rId9" imgW="3492500" imgH="838200" progId="Equation.DSMT4">
                  <p:embed/>
                </p:oleObj>
              </mc:Choice>
              <mc:Fallback>
                <p:oleObj r:id="rId9" imgW="3492500" imgH="8382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5000" y="4953000"/>
                        <a:ext cx="6324600" cy="1519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8" name="Text Box 10"/>
          <p:cNvSpPr txBox="1">
            <a:spLocks noChangeArrowheads="1"/>
          </p:cNvSpPr>
          <p:nvPr/>
        </p:nvSpPr>
        <p:spPr bwMode="auto">
          <a:xfrm>
            <a:off x="379413" y="3886200"/>
            <a:ext cx="1100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spcBef>
                <a:spcPct val="50000"/>
              </a:spcBef>
            </a:pPr>
            <a:r>
              <a:rPr lang="zh-CN" altLang="en-US" sz="2400" b="1">
                <a:solidFill>
                  <a:srgbClr val="000099"/>
                </a:solidFill>
              </a:rPr>
              <a:t>证明：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2533"/>
                                        </p:tgtEl>
                                        <p:attrNameLst>
                                          <p:attrName>style.visibility</p:attrName>
                                        </p:attrNameLst>
                                      </p:cBhvr>
                                      <p:to>
                                        <p:strVal val="visible"/>
                                      </p:to>
                                    </p:set>
                                    <p:anim calcmode="lin" valueType="num">
                                      <p:cBhvr additive="base">
                                        <p:cTn id="10" dur="500" fill="hold"/>
                                        <p:tgtEl>
                                          <p:spTgt spid="22533"/>
                                        </p:tgtEl>
                                        <p:attrNameLst>
                                          <p:attrName>ppt_x</p:attrName>
                                        </p:attrNameLst>
                                      </p:cBhvr>
                                      <p:tavLst>
                                        <p:tav tm="0">
                                          <p:val>
                                            <p:strVal val="#ppt_x"/>
                                          </p:val>
                                        </p:tav>
                                        <p:tav tm="100000">
                                          <p:val>
                                            <p:strVal val="#ppt_x"/>
                                          </p:val>
                                        </p:tav>
                                      </p:tavLst>
                                    </p:anim>
                                    <p:anim calcmode="lin" valueType="num">
                                      <p:cBhvr additive="base">
                                        <p:cTn id="11" dur="500" fill="hold"/>
                                        <p:tgtEl>
                                          <p:spTgt spid="22533"/>
                                        </p:tgtEl>
                                        <p:attrNameLst>
                                          <p:attrName>ppt_y</p:attrName>
                                        </p:attrNameLst>
                                      </p:cBhvr>
                                      <p:tavLst>
                                        <p:tav tm="0">
                                          <p:val>
                                            <p:strVal val="1+#ppt_h/2"/>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nodeType="clickEffect">
                                  <p:stCondLst>
                                    <p:cond delay="0"/>
                                  </p:stCondLst>
                                  <p:childTnLst>
                                    <p:set>
                                      <p:cBhvr>
                                        <p:cTn id="15" dur="1" fill="hold">
                                          <p:stCondLst>
                                            <p:cond delay="0"/>
                                          </p:stCondLst>
                                        </p:cTn>
                                        <p:tgtEl>
                                          <p:spTgt spid="22534"/>
                                        </p:tgtEl>
                                        <p:attrNameLst>
                                          <p:attrName>style.visibility</p:attrName>
                                        </p:attrNameLst>
                                      </p:cBhvr>
                                      <p:to>
                                        <p:strVal val="visible"/>
                                      </p:to>
                                    </p:set>
                                    <p:anim calcmode="lin" valueType="num">
                                      <p:cBhvr additive="base">
                                        <p:cTn id="16" dur="500" fill="hold"/>
                                        <p:tgtEl>
                                          <p:spTgt spid="22534"/>
                                        </p:tgtEl>
                                        <p:attrNameLst>
                                          <p:attrName>ppt_x</p:attrName>
                                        </p:attrNameLst>
                                      </p:cBhvr>
                                      <p:tavLst>
                                        <p:tav tm="0">
                                          <p:val>
                                            <p:strVal val="#ppt_x"/>
                                          </p:val>
                                        </p:tav>
                                        <p:tav tm="100000">
                                          <p:val>
                                            <p:strVal val="#ppt_x"/>
                                          </p:val>
                                        </p:tav>
                                      </p:tavLst>
                                    </p:anim>
                                    <p:anim calcmode="lin" valueType="num">
                                      <p:cBhvr additive="base">
                                        <p:cTn id="17" dur="500" fill="hold"/>
                                        <p:tgtEl>
                                          <p:spTgt spid="22534"/>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22535"/>
                                        </p:tgtEl>
                                        <p:attrNameLst>
                                          <p:attrName>style.visibility</p:attrName>
                                        </p:attrNameLst>
                                      </p:cBhvr>
                                      <p:to>
                                        <p:strVal val="visible"/>
                                      </p:to>
                                    </p:set>
                                    <p:anim calcmode="lin" valueType="num">
                                      <p:cBhvr additive="base">
                                        <p:cTn id="20" dur="500" fill="hold"/>
                                        <p:tgtEl>
                                          <p:spTgt spid="22535"/>
                                        </p:tgtEl>
                                        <p:attrNameLst>
                                          <p:attrName>ppt_x</p:attrName>
                                        </p:attrNameLst>
                                      </p:cBhvr>
                                      <p:tavLst>
                                        <p:tav tm="0">
                                          <p:val>
                                            <p:strVal val="#ppt_x"/>
                                          </p:val>
                                        </p:tav>
                                        <p:tav tm="100000">
                                          <p:val>
                                            <p:strVal val="#ppt_x"/>
                                          </p:val>
                                        </p:tav>
                                      </p:tavLst>
                                    </p:anim>
                                    <p:anim calcmode="lin" valueType="num">
                                      <p:cBhvr additive="base">
                                        <p:cTn id="21" dur="500" fill="hold"/>
                                        <p:tgtEl>
                                          <p:spTgt spid="22535"/>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2538"/>
                                        </p:tgtEl>
                                        <p:attrNameLst>
                                          <p:attrName>style.visibility</p:attrName>
                                        </p:attrNameLst>
                                      </p:cBhvr>
                                      <p:to>
                                        <p:strVal val="visible"/>
                                      </p:to>
                                    </p:set>
                                    <p:anim calcmode="lin" valueType="num">
                                      <p:cBhvr additive="base">
                                        <p:cTn id="26" dur="500" fill="hold"/>
                                        <p:tgtEl>
                                          <p:spTgt spid="22538"/>
                                        </p:tgtEl>
                                        <p:attrNameLst>
                                          <p:attrName>ppt_x</p:attrName>
                                        </p:attrNameLst>
                                      </p:cBhvr>
                                      <p:tavLst>
                                        <p:tav tm="0">
                                          <p:val>
                                            <p:strVal val="#ppt_x"/>
                                          </p:val>
                                        </p:tav>
                                        <p:tav tm="100000">
                                          <p:val>
                                            <p:strVal val="#ppt_x"/>
                                          </p:val>
                                        </p:tav>
                                      </p:tavLst>
                                    </p:anim>
                                    <p:anim calcmode="lin" valueType="num">
                                      <p:cBhvr additive="base">
                                        <p:cTn id="27" dur="500" fill="hold"/>
                                        <p:tgtEl>
                                          <p:spTgt spid="22538"/>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22536"/>
                                        </p:tgtEl>
                                        <p:attrNameLst>
                                          <p:attrName>style.visibility</p:attrName>
                                        </p:attrNameLst>
                                      </p:cBhvr>
                                      <p:to>
                                        <p:strVal val="visible"/>
                                      </p:to>
                                    </p:set>
                                    <p:anim calcmode="lin" valueType="num">
                                      <p:cBhvr additive="base">
                                        <p:cTn id="32" dur="500" fill="hold"/>
                                        <p:tgtEl>
                                          <p:spTgt spid="22536"/>
                                        </p:tgtEl>
                                        <p:attrNameLst>
                                          <p:attrName>ppt_x</p:attrName>
                                        </p:attrNameLst>
                                      </p:cBhvr>
                                      <p:tavLst>
                                        <p:tav tm="0">
                                          <p:val>
                                            <p:strVal val="#ppt_x"/>
                                          </p:val>
                                        </p:tav>
                                        <p:tav tm="100000">
                                          <p:val>
                                            <p:strVal val="#ppt_x"/>
                                          </p:val>
                                        </p:tav>
                                      </p:tavLst>
                                    </p:anim>
                                    <p:anim calcmode="lin" valueType="num">
                                      <p:cBhvr additive="base">
                                        <p:cTn id="33" dur="500" fill="hold"/>
                                        <p:tgtEl>
                                          <p:spTgt spid="22536"/>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nodeType="clickEffect">
                                  <p:stCondLst>
                                    <p:cond delay="0"/>
                                  </p:stCondLst>
                                  <p:childTnLst>
                                    <p:set>
                                      <p:cBhvr>
                                        <p:cTn id="37" dur="1" fill="hold">
                                          <p:stCondLst>
                                            <p:cond delay="0"/>
                                          </p:stCondLst>
                                        </p:cTn>
                                        <p:tgtEl>
                                          <p:spTgt spid="22537"/>
                                        </p:tgtEl>
                                        <p:attrNameLst>
                                          <p:attrName>style.visibility</p:attrName>
                                        </p:attrNameLst>
                                      </p:cBhvr>
                                      <p:to>
                                        <p:strVal val="visible"/>
                                      </p:to>
                                    </p:set>
                                    <p:anim calcmode="lin" valueType="num">
                                      <p:cBhvr additive="base">
                                        <p:cTn id="38" dur="500" fill="hold"/>
                                        <p:tgtEl>
                                          <p:spTgt spid="22537"/>
                                        </p:tgtEl>
                                        <p:attrNameLst>
                                          <p:attrName>ppt_x</p:attrName>
                                        </p:attrNameLst>
                                      </p:cBhvr>
                                      <p:tavLst>
                                        <p:tav tm="0">
                                          <p:val>
                                            <p:strVal val="#ppt_x"/>
                                          </p:val>
                                        </p:tav>
                                        <p:tav tm="100000">
                                          <p:val>
                                            <p:strVal val="#ppt_x"/>
                                          </p:val>
                                        </p:tav>
                                      </p:tavLst>
                                    </p:anim>
                                    <p:anim calcmode="lin" valueType="num">
                                      <p:cBhvr additive="base">
                                        <p:cTn id="39" dur="500" fill="hold"/>
                                        <p:tgtEl>
                                          <p:spTgt spid="225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autoUpdateAnimBg="0"/>
      <p:bldP spid="22535" grpId="0" autoUpdateAnimBg="0"/>
      <p:bldP spid="2253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dirty="0" smtClean="0"/>
              <a:t>(a, b, 0)</a:t>
            </a:r>
            <a:r>
              <a:rPr lang="zh-CN" altLang="en-US" dirty="0" smtClean="0"/>
              <a:t>分布类</a:t>
            </a:r>
            <a:endParaRPr lang="en-US" altLang="zh-CN" dirty="0" smtClean="0"/>
          </a:p>
          <a:p>
            <a:r>
              <a:rPr lang="zh-CN" altLang="en-US" dirty="0" smtClean="0"/>
              <a:t>零截断和零调整分布（</a:t>
            </a:r>
            <a:r>
              <a:rPr lang="en-US" altLang="zh-CN" dirty="0" smtClean="0"/>
              <a:t>a, b, 1</a:t>
            </a:r>
            <a:r>
              <a:rPr lang="zh-CN" altLang="en-US" dirty="0" smtClean="0"/>
              <a:t>）</a:t>
            </a:r>
            <a:endParaRPr lang="en-US" altLang="zh-CN" dirty="0" smtClean="0"/>
          </a:p>
          <a:p>
            <a:r>
              <a:rPr lang="zh-CN" altLang="en-US" dirty="0"/>
              <a:t>零</a:t>
            </a:r>
            <a:r>
              <a:rPr lang="zh-CN" altLang="en-US" dirty="0" smtClean="0"/>
              <a:t>膨胀分布</a:t>
            </a:r>
            <a:endParaRPr lang="en-US" altLang="zh-CN" dirty="0"/>
          </a:p>
          <a:p>
            <a:r>
              <a:rPr lang="zh-CN" altLang="en-US" dirty="0" smtClean="0"/>
              <a:t>混合分布：混合泊松分布</a:t>
            </a:r>
            <a:endParaRPr lang="en-US" altLang="zh-CN" dirty="0" smtClean="0"/>
          </a:p>
          <a:p>
            <a:r>
              <a:rPr lang="zh-CN" altLang="en-US" dirty="0" smtClean="0"/>
              <a:t>复合分布：复合泊松分布</a:t>
            </a:r>
            <a:endParaRPr lang="en-US" altLang="zh-CN" dirty="0" smtClean="0"/>
          </a:p>
          <a:p>
            <a:r>
              <a:rPr lang="zh-CN" altLang="en-US" dirty="0">
                <a:latin typeface="Times New Roman" pitchFamily="18" charset="0"/>
              </a:rPr>
              <a:t>免赔额对索赔次数模型的影响</a:t>
            </a:r>
            <a:endParaRPr lang="zh-CN" altLang="en-US" dirty="0"/>
          </a:p>
        </p:txBody>
      </p:sp>
      <p:sp>
        <p:nvSpPr>
          <p:cNvPr id="4" name="灯片编号占位符 3"/>
          <p:cNvSpPr>
            <a:spLocks noGrp="1"/>
          </p:cNvSpPr>
          <p:nvPr>
            <p:ph type="sldNum" sz="quarter" idx="12"/>
          </p:nvPr>
        </p:nvSpPr>
        <p:spPr/>
        <p:txBody>
          <a:bodyPr/>
          <a:lstStyle/>
          <a:p>
            <a:pPr>
              <a:defRPr/>
            </a:pPr>
            <a:fld id="{87F939C6-56B5-4C59-A8F1-006D8D67E42F}" type="slidenum">
              <a:rPr lang="zh-CN" altLang="en-US" smtClean="0"/>
              <a:pPr>
                <a:defRPr/>
              </a:pPr>
              <a:t>2</a:t>
            </a:fld>
            <a:endParaRPr lang="en-US" altLang="zh-CN"/>
          </a:p>
        </p:txBody>
      </p:sp>
    </p:spTree>
    <p:extLst>
      <p:ext uri="{BB962C8B-B14F-4D97-AF65-F5344CB8AC3E}">
        <p14:creationId xmlns:p14="http://schemas.microsoft.com/office/powerpoint/2010/main" val="32279910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6"/>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69B2671D-9FE4-4BE1-97C3-DEF1C3C4254A}" type="slidenum">
              <a:rPr lang="zh-CN" altLang="en-US" sz="1400">
                <a:solidFill>
                  <a:srgbClr val="000000"/>
                </a:solidFill>
              </a:rPr>
              <a:pPr eaLnBrk="1" hangingPunct="1"/>
              <a:t>20</a:t>
            </a:fld>
            <a:endParaRPr lang="en-US" altLang="zh-CN" sz="1400">
              <a:solidFill>
                <a:srgbClr val="000000"/>
              </a:solidFill>
            </a:endParaRPr>
          </a:p>
        </p:txBody>
      </p:sp>
      <p:sp>
        <p:nvSpPr>
          <p:cNvPr id="24579" name="Rectangle 2"/>
          <p:cNvSpPr>
            <a:spLocks noGrp="1" noChangeArrowheads="1"/>
          </p:cNvSpPr>
          <p:nvPr>
            <p:ph type="title"/>
          </p:nvPr>
        </p:nvSpPr>
        <p:spPr/>
        <p:txBody>
          <a:bodyPr/>
          <a:lstStyle/>
          <a:p>
            <a:pPr algn="l" eaLnBrk="1" hangingPunct="1"/>
            <a:r>
              <a:rPr lang="zh-CN" altLang="en-US" dirty="0" smtClean="0"/>
              <a:t>负二项分布的极限：泊松分布</a:t>
            </a:r>
          </a:p>
        </p:txBody>
      </p:sp>
      <p:sp>
        <p:nvSpPr>
          <p:cNvPr id="2" name="Rectangle 3"/>
          <p:cNvSpPr>
            <a:spLocks noGrp="1" noChangeArrowheads="1"/>
          </p:cNvSpPr>
          <p:nvPr>
            <p:ph type="body" sz="half" idx="1"/>
          </p:nvPr>
        </p:nvSpPr>
        <p:spPr>
          <a:xfrm>
            <a:off x="448176" y="1529556"/>
            <a:ext cx="8382000" cy="838200"/>
          </a:xfrm>
        </p:spPr>
        <p:txBody>
          <a:bodyPr/>
          <a:lstStyle/>
          <a:p>
            <a:pPr marL="0" indent="0" eaLnBrk="1" hangingPunct="1">
              <a:lnSpc>
                <a:spcPct val="105000"/>
              </a:lnSpc>
              <a:buFont typeface="Wingdings" pitchFamily="2" charset="2"/>
              <a:buNone/>
            </a:pPr>
            <a:r>
              <a:rPr lang="zh-CN" altLang="en-US" dirty="0" smtClean="0"/>
              <a:t>令 </a:t>
            </a:r>
            <a:r>
              <a:rPr lang="en-US" altLang="zh-CN" i="1" dirty="0" smtClean="0">
                <a:latin typeface="Times New Roman" pitchFamily="18" charset="0"/>
              </a:rPr>
              <a:t>r</a:t>
            </a:r>
            <a:r>
              <a:rPr lang="en-US" altLang="zh-CN" dirty="0" smtClean="0"/>
              <a:t> → ∞</a:t>
            </a:r>
            <a:r>
              <a:rPr lang="zh-CN" altLang="en-US" dirty="0" smtClean="0"/>
              <a:t>，</a:t>
            </a:r>
            <a:r>
              <a:rPr lang="en-US" altLang="zh-CN" dirty="0" err="1" smtClean="0">
                <a:latin typeface="Symbol" pitchFamily="18" charset="2"/>
              </a:rPr>
              <a:t>b</a:t>
            </a:r>
            <a:r>
              <a:rPr lang="en-US" altLang="zh-CN" dirty="0" err="1" smtClean="0"/>
              <a:t>→</a:t>
            </a:r>
            <a:r>
              <a:rPr lang="en-US" altLang="zh-CN" dirty="0" err="1" smtClean="0">
                <a:latin typeface="Times New Roman" pitchFamily="18" charset="0"/>
              </a:rPr>
              <a:t>0</a:t>
            </a:r>
            <a:r>
              <a:rPr lang="en-US" altLang="zh-CN" dirty="0" smtClean="0">
                <a:latin typeface="Times New Roman" pitchFamily="18" charset="0"/>
              </a:rPr>
              <a:t> </a:t>
            </a:r>
            <a:r>
              <a:rPr lang="en-US" altLang="zh-CN" dirty="0" smtClean="0"/>
              <a:t>, </a:t>
            </a:r>
            <a:r>
              <a:rPr lang="zh-CN" altLang="en-US" dirty="0" smtClean="0"/>
              <a:t>且</a:t>
            </a:r>
            <a:r>
              <a:rPr lang="zh-CN" altLang="en-US" dirty="0" smtClean="0">
                <a:latin typeface="Times New Roman" pitchFamily="18" charset="0"/>
              </a:rPr>
              <a:t> </a:t>
            </a:r>
            <a:r>
              <a:rPr lang="en-US" altLang="zh-CN" i="1" dirty="0" err="1" smtClean="0">
                <a:latin typeface="Times New Roman" pitchFamily="18" charset="0"/>
              </a:rPr>
              <a:t>r</a:t>
            </a:r>
            <a:r>
              <a:rPr lang="en-US" altLang="zh-CN" i="1" dirty="0" err="1" smtClean="0">
                <a:latin typeface="Symbol" pitchFamily="18" charset="2"/>
              </a:rPr>
              <a:t>b</a:t>
            </a:r>
            <a:r>
              <a:rPr lang="en-US" altLang="zh-CN" dirty="0" smtClean="0">
                <a:latin typeface="Symbol" pitchFamily="18" charset="2"/>
              </a:rPr>
              <a:t> = l</a:t>
            </a:r>
            <a:r>
              <a:rPr lang="zh-CN" altLang="en-US" dirty="0" smtClean="0">
                <a:latin typeface="Symbol" pitchFamily="18" charset="2"/>
              </a:rPr>
              <a:t>为常数，则</a:t>
            </a:r>
            <a:endParaRPr lang="zh-CN" altLang="en-US" i="1" dirty="0" smtClean="0">
              <a:latin typeface="Times New Roman" pitchFamily="18" charset="0"/>
            </a:endParaRPr>
          </a:p>
        </p:txBody>
      </p:sp>
      <p:graphicFrame>
        <p:nvGraphicFramePr>
          <p:cNvPr id="24580" name="Object 4"/>
          <p:cNvGraphicFramePr>
            <a:graphicFrameLocks noGrp="1" noChangeAspect="1"/>
          </p:cNvGraphicFramePr>
          <p:nvPr>
            <p:ph sz="half" idx="2"/>
            <p:extLst>
              <p:ext uri="{D42A27DB-BD31-4B8C-83A1-F6EECF244321}">
                <p14:modId xmlns:p14="http://schemas.microsoft.com/office/powerpoint/2010/main" val="3480679946"/>
              </p:ext>
            </p:extLst>
          </p:nvPr>
        </p:nvGraphicFramePr>
        <p:xfrm>
          <a:off x="712662" y="2551511"/>
          <a:ext cx="6577013" cy="1009650"/>
        </p:xfrm>
        <a:graphic>
          <a:graphicData uri="http://schemas.openxmlformats.org/presentationml/2006/ole">
            <mc:AlternateContent xmlns:mc="http://schemas.openxmlformats.org/markup-compatibility/2006">
              <mc:Choice xmlns:v="urn:schemas-microsoft-com:vml" Requires="v">
                <p:oleObj spid="_x0000_s153042" name="Equation" r:id="rId3" imgW="3060360" imgH="469800" progId="Equation.DSMT4">
                  <p:embed/>
                </p:oleObj>
              </mc:Choice>
              <mc:Fallback>
                <p:oleObj name="Equation" r:id="rId3" imgW="3060360" imgH="469800" progId="Equation.DSMT4">
                  <p:embed/>
                  <p:pic>
                    <p:nvPicPr>
                      <p:cNvPr id="0" name=""/>
                      <p:cNvPicPr>
                        <a:picLocks noChangeAspect="1" noChangeArrowheads="1"/>
                      </p:cNvPicPr>
                      <p:nvPr/>
                    </p:nvPicPr>
                    <p:blipFill>
                      <a:blip r:embed="rId4"/>
                      <a:srcRect/>
                      <a:stretch>
                        <a:fillRect/>
                      </a:stretch>
                    </p:blipFill>
                    <p:spPr bwMode="auto">
                      <a:xfrm>
                        <a:off x="712662" y="2551511"/>
                        <a:ext cx="6577013" cy="1009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1" name="Object 5"/>
          <p:cNvGraphicFramePr>
            <a:graphicFrameLocks noChangeAspect="1"/>
          </p:cNvGraphicFramePr>
          <p:nvPr>
            <p:extLst>
              <p:ext uri="{D42A27DB-BD31-4B8C-83A1-F6EECF244321}">
                <p14:modId xmlns:p14="http://schemas.microsoft.com/office/powerpoint/2010/main" val="161523035"/>
              </p:ext>
            </p:extLst>
          </p:nvPr>
        </p:nvGraphicFramePr>
        <p:xfrm>
          <a:off x="1905070" y="4718445"/>
          <a:ext cx="1301750" cy="520700"/>
        </p:xfrm>
        <a:graphic>
          <a:graphicData uri="http://schemas.openxmlformats.org/presentationml/2006/ole">
            <mc:AlternateContent xmlns:mc="http://schemas.openxmlformats.org/markup-compatibility/2006">
              <mc:Choice xmlns:v="urn:schemas-microsoft-com:vml" Requires="v">
                <p:oleObj spid="_x0000_s153043" r:id="rId5" imgW="508000" imgH="203200" progId="Equation.DSMT4">
                  <p:embed/>
                </p:oleObj>
              </mc:Choice>
              <mc:Fallback>
                <p:oleObj r:id="rId5" imgW="508000" imgH="203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70" y="4718445"/>
                        <a:ext cx="130175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4" name="Text Box 8"/>
          <p:cNvSpPr txBox="1">
            <a:spLocks noChangeArrowheads="1"/>
          </p:cNvSpPr>
          <p:nvPr/>
        </p:nvSpPr>
        <p:spPr bwMode="auto">
          <a:xfrm>
            <a:off x="712662" y="5792435"/>
            <a:ext cx="418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indent="342900"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a:solidFill>
                  <a:srgbClr val="000000"/>
                </a:solidFill>
              </a:rPr>
              <a:t>此即泊松分布的概率母函数</a:t>
            </a:r>
          </a:p>
        </p:txBody>
      </p:sp>
      <p:sp>
        <p:nvSpPr>
          <p:cNvPr id="24585" name="Text Box 9"/>
          <p:cNvSpPr txBox="1">
            <a:spLocks noChangeArrowheads="1"/>
          </p:cNvSpPr>
          <p:nvPr/>
        </p:nvSpPr>
        <p:spPr bwMode="auto">
          <a:xfrm>
            <a:off x="3733822" y="3842644"/>
            <a:ext cx="1353553" cy="46384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spcBef>
                <a:spcPct val="50000"/>
              </a:spcBef>
            </a:pPr>
            <a:r>
              <a:rPr lang="zh-CN" altLang="en-US" sz="2400" dirty="0">
                <a:solidFill>
                  <a:srgbClr val="000000"/>
                </a:solidFill>
              </a:rPr>
              <a:t>令</a:t>
            </a:r>
            <a:r>
              <a:rPr lang="en-US" altLang="zh-CN" sz="2400" dirty="0" smtClean="0">
                <a:solidFill>
                  <a:srgbClr val="000000"/>
                </a:solidFill>
                <a:latin typeface="Symbol" pitchFamily="18" charset="2"/>
              </a:rPr>
              <a:t>b = l/</a:t>
            </a:r>
            <a:r>
              <a:rPr lang="en-US" altLang="zh-CN" sz="2400" i="1" dirty="0" smtClean="0">
                <a:solidFill>
                  <a:srgbClr val="000000"/>
                </a:solidFill>
                <a:latin typeface="Times New Roman" pitchFamily="18" charset="0"/>
              </a:rPr>
              <a:t>r</a:t>
            </a:r>
            <a:endParaRPr lang="en-US" altLang="zh-CN" sz="2400" i="1" dirty="0">
              <a:solidFill>
                <a:srgbClr val="000000"/>
              </a:solidFill>
            </a:endParaRPr>
          </a:p>
        </p:txBody>
      </p:sp>
    </p:spTree>
    <p:extLst>
      <p:ext uri="{BB962C8B-B14F-4D97-AF65-F5344CB8AC3E}">
        <p14:creationId xmlns:p14="http://schemas.microsoft.com/office/powerpoint/2010/main" val="13139583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580"/>
                                        </p:tgtEl>
                                        <p:attrNameLst>
                                          <p:attrName>style.visibility</p:attrName>
                                        </p:attrNameLst>
                                      </p:cBhvr>
                                      <p:to>
                                        <p:strVal val="visible"/>
                                      </p:to>
                                    </p:set>
                                    <p:animEffect transition="in" filter="blinds(horizontal)">
                                      <p:cBhvr>
                                        <p:cTn id="12" dur="500"/>
                                        <p:tgtEl>
                                          <p:spTgt spid="2458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4585"/>
                                        </p:tgtEl>
                                        <p:attrNameLst>
                                          <p:attrName>style.visibility</p:attrName>
                                        </p:attrNameLst>
                                      </p:cBhvr>
                                      <p:to>
                                        <p:strVal val="visible"/>
                                      </p:to>
                                    </p:set>
                                    <p:animEffect transition="in" filter="blinds(horizontal)">
                                      <p:cBhvr>
                                        <p:cTn id="15" dur="500"/>
                                        <p:tgtEl>
                                          <p:spTgt spid="2458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4581"/>
                                        </p:tgtEl>
                                        <p:attrNameLst>
                                          <p:attrName>style.visibility</p:attrName>
                                        </p:attrNameLst>
                                      </p:cBhvr>
                                      <p:to>
                                        <p:strVal val="visible"/>
                                      </p:to>
                                    </p:set>
                                    <p:animEffect transition="in" filter="blinds(horizontal)">
                                      <p:cBhvr>
                                        <p:cTn id="20" dur="500"/>
                                        <p:tgtEl>
                                          <p:spTgt spid="2458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4584"/>
                                        </p:tgtEl>
                                        <p:attrNameLst>
                                          <p:attrName>style.visibility</p:attrName>
                                        </p:attrNameLst>
                                      </p:cBhvr>
                                      <p:to>
                                        <p:strVal val="visible"/>
                                      </p:to>
                                    </p:set>
                                    <p:animEffect transition="in" filter="blinds(horizontal)">
                                      <p:cBhvr>
                                        <p:cTn id="25" dur="500"/>
                                        <p:tgtEl>
                                          <p:spTgt spid="24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24584" grpId="0" autoUpdateAnimBg="0"/>
      <p:bldP spid="24585"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6"/>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A1F11DF0-45E2-4F0A-8E43-29A99ACB3419}" type="slidenum">
              <a:rPr lang="zh-CN" altLang="en-US" sz="1400">
                <a:solidFill>
                  <a:srgbClr val="000000"/>
                </a:solidFill>
              </a:rPr>
              <a:pPr eaLnBrk="1" hangingPunct="1"/>
              <a:t>21</a:t>
            </a:fld>
            <a:endParaRPr lang="en-US" altLang="zh-CN" sz="1400">
              <a:solidFill>
                <a:srgbClr val="000000"/>
              </a:solidFill>
            </a:endParaRPr>
          </a:p>
        </p:txBody>
      </p:sp>
      <p:sp>
        <p:nvSpPr>
          <p:cNvPr id="25603" name="Rectangle 2"/>
          <p:cNvSpPr>
            <a:spLocks noGrp="1" noChangeArrowheads="1"/>
          </p:cNvSpPr>
          <p:nvPr>
            <p:ph type="title"/>
          </p:nvPr>
        </p:nvSpPr>
        <p:spPr/>
        <p:txBody>
          <a:bodyPr/>
          <a:lstStyle/>
          <a:p>
            <a:pPr algn="l" eaLnBrk="1" hangingPunct="1"/>
            <a:r>
              <a:rPr lang="zh-CN" altLang="en-US" dirty="0" smtClean="0"/>
              <a:t>负二项分布的极限：泊松分布</a:t>
            </a:r>
          </a:p>
        </p:txBody>
      </p:sp>
      <p:graphicFrame>
        <p:nvGraphicFramePr>
          <p:cNvPr id="2" name="Object 3"/>
          <p:cNvGraphicFramePr>
            <a:graphicFrameLocks noGrp="1" noChangeAspect="1"/>
          </p:cNvGraphicFramePr>
          <p:nvPr>
            <p:ph sz="half" idx="1"/>
          </p:nvPr>
        </p:nvGraphicFramePr>
        <p:xfrm>
          <a:off x="1447800" y="4038600"/>
          <a:ext cx="1828800" cy="512763"/>
        </p:xfrm>
        <a:graphic>
          <a:graphicData uri="http://schemas.openxmlformats.org/presentationml/2006/ole">
            <mc:AlternateContent xmlns:mc="http://schemas.openxmlformats.org/markup-compatibility/2006">
              <mc:Choice xmlns:v="urn:schemas-microsoft-com:vml" Requires="v">
                <p:oleObj spid="_x0000_s154066" r:id="rId3" imgW="724214" imgH="203288" progId="Equation.DSMT4">
                  <p:embed/>
                </p:oleObj>
              </mc:Choice>
              <mc:Fallback>
                <p:oleObj r:id="rId3" imgW="724214" imgH="203288"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4038600"/>
                        <a:ext cx="1828800"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4" name="Object 4"/>
          <p:cNvGraphicFramePr>
            <a:graphicFrameLocks noGrp="1" noChangeAspect="1"/>
          </p:cNvGraphicFramePr>
          <p:nvPr>
            <p:ph sz="half" idx="2"/>
            <p:extLst>
              <p:ext uri="{D42A27DB-BD31-4B8C-83A1-F6EECF244321}">
                <p14:modId xmlns:p14="http://schemas.microsoft.com/office/powerpoint/2010/main" val="1115229208"/>
              </p:ext>
            </p:extLst>
          </p:nvPr>
        </p:nvGraphicFramePr>
        <p:xfrm>
          <a:off x="1447800" y="5105400"/>
          <a:ext cx="2819400" cy="465138"/>
        </p:xfrm>
        <a:graphic>
          <a:graphicData uri="http://schemas.openxmlformats.org/presentationml/2006/ole">
            <mc:AlternateContent xmlns:mc="http://schemas.openxmlformats.org/markup-compatibility/2006">
              <mc:Choice xmlns:v="urn:schemas-microsoft-com:vml" Requires="v">
                <p:oleObj spid="_x0000_s154067" name="Equation" r:id="rId5" imgW="1231560" imgH="203040" progId="Equation.DSMT4">
                  <p:embed/>
                </p:oleObj>
              </mc:Choice>
              <mc:Fallback>
                <p:oleObj name="Equation" r:id="rId5" imgW="1231560" imgH="203040" progId="Equation.DSMT4">
                  <p:embed/>
                  <p:pic>
                    <p:nvPicPr>
                      <p:cNvPr id="0" name=""/>
                      <p:cNvPicPr>
                        <a:picLocks noChangeAspect="1" noChangeArrowheads="1"/>
                      </p:cNvPicPr>
                      <p:nvPr/>
                    </p:nvPicPr>
                    <p:blipFill>
                      <a:blip r:embed="rId6"/>
                      <a:srcRect/>
                      <a:stretch>
                        <a:fillRect/>
                      </a:stretch>
                    </p:blipFill>
                    <p:spPr bwMode="auto">
                      <a:xfrm>
                        <a:off x="1447800" y="5105400"/>
                        <a:ext cx="2819400"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5" name="Rectangle 5"/>
          <p:cNvSpPr>
            <a:spLocks noChangeArrowheads="1"/>
          </p:cNvSpPr>
          <p:nvPr/>
        </p:nvSpPr>
        <p:spPr bwMode="auto">
          <a:xfrm>
            <a:off x="1295400" y="1981200"/>
            <a:ext cx="4825658"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l">
              <a:spcBef>
                <a:spcPct val="50000"/>
              </a:spcBef>
            </a:pPr>
            <a:r>
              <a:rPr lang="zh-CN" altLang="en-US" sz="2400" dirty="0" smtClean="0">
                <a:solidFill>
                  <a:srgbClr val="000000"/>
                </a:solidFill>
              </a:rPr>
              <a:t>令 </a:t>
            </a:r>
            <a:r>
              <a:rPr lang="en-US" altLang="zh-CN" sz="2400" i="1" dirty="0">
                <a:solidFill>
                  <a:srgbClr val="000000"/>
                </a:solidFill>
                <a:latin typeface="Times New Roman" pitchFamily="18" charset="0"/>
              </a:rPr>
              <a:t>r</a:t>
            </a:r>
            <a:r>
              <a:rPr lang="en-US" altLang="zh-CN" sz="2400" dirty="0">
                <a:solidFill>
                  <a:srgbClr val="000000"/>
                </a:solidFill>
              </a:rPr>
              <a:t> → ∞</a:t>
            </a:r>
            <a:r>
              <a:rPr lang="zh-CN" altLang="en-US" sz="2400" dirty="0">
                <a:solidFill>
                  <a:srgbClr val="000000"/>
                </a:solidFill>
              </a:rPr>
              <a:t>，</a:t>
            </a:r>
            <a:r>
              <a:rPr lang="en-US" altLang="zh-CN" sz="2400" dirty="0" smtClean="0">
                <a:solidFill>
                  <a:srgbClr val="000000"/>
                </a:solidFill>
                <a:latin typeface="Symbol" pitchFamily="18" charset="2"/>
              </a:rPr>
              <a:t>b </a:t>
            </a:r>
            <a:r>
              <a:rPr lang="en-US" altLang="zh-CN" sz="2400" dirty="0" smtClean="0">
                <a:solidFill>
                  <a:srgbClr val="000000"/>
                </a:solidFill>
              </a:rPr>
              <a:t>→ </a:t>
            </a:r>
            <a:r>
              <a:rPr lang="en-US" altLang="zh-CN" sz="2400" dirty="0" smtClean="0">
                <a:solidFill>
                  <a:srgbClr val="000000"/>
                </a:solidFill>
                <a:latin typeface="Times New Roman" pitchFamily="18" charset="0"/>
              </a:rPr>
              <a:t>0 </a:t>
            </a:r>
            <a:r>
              <a:rPr lang="en-US" altLang="zh-CN" sz="2400" dirty="0" smtClean="0">
                <a:solidFill>
                  <a:srgbClr val="000000"/>
                </a:solidFill>
              </a:rPr>
              <a:t>, </a:t>
            </a:r>
            <a:r>
              <a:rPr lang="zh-CN" altLang="en-US" sz="2400" dirty="0" smtClean="0">
                <a:solidFill>
                  <a:srgbClr val="000000"/>
                </a:solidFill>
                <a:latin typeface="Symbol" pitchFamily="18" charset="2"/>
              </a:rPr>
              <a:t>且 </a:t>
            </a:r>
            <a:r>
              <a:rPr lang="en-US" altLang="zh-CN" sz="2400" i="1" dirty="0" err="1" smtClean="0">
                <a:solidFill>
                  <a:srgbClr val="000000"/>
                </a:solidFill>
                <a:latin typeface="Times New Roman" pitchFamily="18" charset="0"/>
              </a:rPr>
              <a:t>r</a:t>
            </a:r>
            <a:r>
              <a:rPr lang="en-US" altLang="zh-CN" sz="2400" i="1" dirty="0" err="1" smtClean="0">
                <a:solidFill>
                  <a:srgbClr val="000000"/>
                </a:solidFill>
                <a:latin typeface="Symbol" pitchFamily="18" charset="2"/>
              </a:rPr>
              <a:t>b</a:t>
            </a:r>
            <a:r>
              <a:rPr lang="en-US" altLang="zh-CN" sz="2400" dirty="0" smtClean="0">
                <a:solidFill>
                  <a:srgbClr val="000000"/>
                </a:solidFill>
                <a:latin typeface="Symbol" pitchFamily="18" charset="2"/>
              </a:rPr>
              <a:t> </a:t>
            </a:r>
            <a:r>
              <a:rPr lang="en-US" altLang="zh-CN" sz="2400" dirty="0">
                <a:solidFill>
                  <a:srgbClr val="000000"/>
                </a:solidFill>
                <a:latin typeface="Symbol" pitchFamily="18" charset="2"/>
              </a:rPr>
              <a:t>= l</a:t>
            </a:r>
            <a:r>
              <a:rPr lang="zh-CN" altLang="en-US" sz="2400" dirty="0">
                <a:solidFill>
                  <a:srgbClr val="000000"/>
                </a:solidFill>
                <a:latin typeface="Symbol" pitchFamily="18" charset="2"/>
              </a:rPr>
              <a:t>为常数</a:t>
            </a:r>
          </a:p>
        </p:txBody>
      </p:sp>
      <p:sp>
        <p:nvSpPr>
          <p:cNvPr id="25606" name="Text Box 6"/>
          <p:cNvSpPr txBox="1">
            <a:spLocks noChangeArrowheads="1"/>
          </p:cNvSpPr>
          <p:nvPr/>
        </p:nvSpPr>
        <p:spPr bwMode="auto">
          <a:xfrm>
            <a:off x="1371600" y="2867025"/>
            <a:ext cx="2009775" cy="89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lnSpc>
                <a:spcPct val="85000"/>
              </a:lnSpc>
              <a:spcBef>
                <a:spcPct val="50000"/>
              </a:spcBef>
            </a:pPr>
            <a:r>
              <a:rPr lang="zh-CN" altLang="en-US" sz="2400">
                <a:solidFill>
                  <a:srgbClr val="000000"/>
                </a:solidFill>
              </a:rPr>
              <a:t>负二项分布的</a:t>
            </a:r>
          </a:p>
          <a:p>
            <a:pPr algn="l" eaLnBrk="1" hangingPunct="1">
              <a:lnSpc>
                <a:spcPct val="85000"/>
              </a:lnSpc>
              <a:spcBef>
                <a:spcPct val="50000"/>
              </a:spcBef>
            </a:pPr>
            <a:r>
              <a:rPr lang="zh-CN" altLang="en-US" sz="2400">
                <a:solidFill>
                  <a:srgbClr val="000000"/>
                </a:solidFill>
              </a:rPr>
              <a:t>均值和方差</a:t>
            </a:r>
          </a:p>
        </p:txBody>
      </p:sp>
      <p:sp>
        <p:nvSpPr>
          <p:cNvPr id="25607" name="Text Box 7"/>
          <p:cNvSpPr txBox="1">
            <a:spLocks noChangeArrowheads="1"/>
          </p:cNvSpPr>
          <p:nvPr/>
        </p:nvSpPr>
        <p:spPr bwMode="auto">
          <a:xfrm>
            <a:off x="6400800" y="2927350"/>
            <a:ext cx="1704975" cy="93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lnSpc>
                <a:spcPct val="90000"/>
              </a:lnSpc>
              <a:spcBef>
                <a:spcPct val="50000"/>
              </a:spcBef>
            </a:pPr>
            <a:r>
              <a:rPr lang="zh-CN" altLang="en-US" sz="2400">
                <a:solidFill>
                  <a:srgbClr val="000000"/>
                </a:solidFill>
              </a:rPr>
              <a:t>泊松分布的</a:t>
            </a:r>
          </a:p>
          <a:p>
            <a:pPr algn="l" eaLnBrk="1" hangingPunct="1">
              <a:lnSpc>
                <a:spcPct val="90000"/>
              </a:lnSpc>
              <a:spcBef>
                <a:spcPct val="50000"/>
              </a:spcBef>
            </a:pPr>
            <a:r>
              <a:rPr lang="zh-CN" altLang="en-US" sz="2400">
                <a:solidFill>
                  <a:srgbClr val="000000"/>
                </a:solidFill>
              </a:rPr>
              <a:t>均值和方差</a:t>
            </a:r>
          </a:p>
        </p:txBody>
      </p:sp>
      <p:sp>
        <p:nvSpPr>
          <p:cNvPr id="25608" name="Text Box 8"/>
          <p:cNvSpPr txBox="1">
            <a:spLocks noChangeArrowheads="1"/>
          </p:cNvSpPr>
          <p:nvPr/>
        </p:nvSpPr>
        <p:spPr bwMode="auto">
          <a:xfrm>
            <a:off x="7239000" y="4618038"/>
            <a:ext cx="3762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spcBef>
                <a:spcPct val="50000"/>
              </a:spcBef>
            </a:pPr>
            <a:r>
              <a:rPr lang="en-US" altLang="zh-CN">
                <a:solidFill>
                  <a:srgbClr val="000000"/>
                </a:solidFill>
                <a:latin typeface="Symbol" pitchFamily="18" charset="2"/>
              </a:rPr>
              <a:t>l</a:t>
            </a:r>
          </a:p>
        </p:txBody>
      </p:sp>
      <p:sp>
        <p:nvSpPr>
          <p:cNvPr id="25609" name="Line 9"/>
          <p:cNvSpPr>
            <a:spLocks noChangeShapeType="1"/>
          </p:cNvSpPr>
          <p:nvPr/>
        </p:nvSpPr>
        <p:spPr bwMode="auto">
          <a:xfrm>
            <a:off x="3962400" y="4343400"/>
            <a:ext cx="3200400" cy="533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solidFill>
                <a:srgbClr val="000000"/>
              </a:solidFill>
            </a:endParaRPr>
          </a:p>
        </p:txBody>
      </p:sp>
      <p:sp>
        <p:nvSpPr>
          <p:cNvPr id="25610" name="Line 10"/>
          <p:cNvSpPr>
            <a:spLocks noChangeShapeType="1"/>
          </p:cNvSpPr>
          <p:nvPr/>
        </p:nvSpPr>
        <p:spPr bwMode="auto">
          <a:xfrm flipV="1">
            <a:off x="4495800" y="5029200"/>
            <a:ext cx="266700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solidFill>
                <a:srgbClr val="000000"/>
              </a:solidFill>
            </a:endParaRPr>
          </a:p>
        </p:txBody>
      </p:sp>
    </p:spTree>
    <p:extLst>
      <p:ext uri="{BB962C8B-B14F-4D97-AF65-F5344CB8AC3E}">
        <p14:creationId xmlns:p14="http://schemas.microsoft.com/office/powerpoint/2010/main" val="12655740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6"/>
                                        </p:tgtEl>
                                        <p:attrNameLst>
                                          <p:attrName>style.visibility</p:attrName>
                                        </p:attrNameLst>
                                      </p:cBhvr>
                                      <p:to>
                                        <p:strVal val="visible"/>
                                      </p:to>
                                    </p:set>
                                    <p:animEffect transition="in" filter="blinds(horizontal)">
                                      <p:cBhvr>
                                        <p:cTn id="7" dur="500"/>
                                        <p:tgtEl>
                                          <p:spTgt spid="25606"/>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par>
                                <p:cTn id="11" presetID="3" presetClass="entr" presetSubtype="10" fill="hold" nodeType="withEffect">
                                  <p:stCondLst>
                                    <p:cond delay="0"/>
                                  </p:stCondLst>
                                  <p:childTnLst>
                                    <p:set>
                                      <p:cBhvr>
                                        <p:cTn id="12" dur="1" fill="hold">
                                          <p:stCondLst>
                                            <p:cond delay="0"/>
                                          </p:stCondLst>
                                        </p:cTn>
                                        <p:tgtEl>
                                          <p:spTgt spid="25604"/>
                                        </p:tgtEl>
                                        <p:attrNameLst>
                                          <p:attrName>style.visibility</p:attrName>
                                        </p:attrNameLst>
                                      </p:cBhvr>
                                      <p:to>
                                        <p:strVal val="visible"/>
                                      </p:to>
                                    </p:set>
                                    <p:animEffect transition="in" filter="blinds(horizontal)">
                                      <p:cBhvr>
                                        <p:cTn id="13" dur="500"/>
                                        <p:tgtEl>
                                          <p:spTgt spid="2560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5605"/>
                                        </p:tgtEl>
                                        <p:attrNameLst>
                                          <p:attrName>style.visibility</p:attrName>
                                        </p:attrNameLst>
                                      </p:cBhvr>
                                      <p:to>
                                        <p:strVal val="visible"/>
                                      </p:to>
                                    </p:set>
                                    <p:animEffect transition="in" filter="blinds(horizontal)">
                                      <p:cBhvr>
                                        <p:cTn id="18" dur="500"/>
                                        <p:tgtEl>
                                          <p:spTgt spid="2560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5609"/>
                                        </p:tgtEl>
                                        <p:attrNameLst>
                                          <p:attrName>style.visibility</p:attrName>
                                        </p:attrNameLst>
                                      </p:cBhvr>
                                      <p:to>
                                        <p:strVal val="visible"/>
                                      </p:to>
                                    </p:set>
                                    <p:animEffect transition="in" filter="blinds(horizontal)">
                                      <p:cBhvr>
                                        <p:cTn id="23" dur="500"/>
                                        <p:tgtEl>
                                          <p:spTgt spid="2560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5608"/>
                                        </p:tgtEl>
                                        <p:attrNameLst>
                                          <p:attrName>style.visibility</p:attrName>
                                        </p:attrNameLst>
                                      </p:cBhvr>
                                      <p:to>
                                        <p:strVal val="visible"/>
                                      </p:to>
                                    </p:set>
                                    <p:animEffect transition="in" filter="blinds(horizontal)">
                                      <p:cBhvr>
                                        <p:cTn id="28" dur="500"/>
                                        <p:tgtEl>
                                          <p:spTgt spid="2560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5610"/>
                                        </p:tgtEl>
                                        <p:attrNameLst>
                                          <p:attrName>style.visibility</p:attrName>
                                        </p:attrNameLst>
                                      </p:cBhvr>
                                      <p:to>
                                        <p:strVal val="visible"/>
                                      </p:to>
                                    </p:set>
                                    <p:animEffect transition="in" filter="blinds(horizontal)">
                                      <p:cBhvr>
                                        <p:cTn id="33" dur="500"/>
                                        <p:tgtEl>
                                          <p:spTgt spid="2561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5607"/>
                                        </p:tgtEl>
                                        <p:attrNameLst>
                                          <p:attrName>style.visibility</p:attrName>
                                        </p:attrNameLst>
                                      </p:cBhvr>
                                      <p:to>
                                        <p:strVal val="visible"/>
                                      </p:to>
                                    </p:set>
                                    <p:animEffect transition="in" filter="blinds(horizontal)">
                                      <p:cBhvr>
                                        <p:cTn id="38" dur="500"/>
                                        <p:tgtEl>
                                          <p:spTgt spid="25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autoUpdateAnimBg="0"/>
      <p:bldP spid="25606" grpId="0" autoUpdateAnimBg="0"/>
      <p:bldP spid="25607" grpId="0" autoUpdateAnimBg="0"/>
      <p:bldP spid="25608" grpId="0" autoUpdateAnimBg="0"/>
      <p:bldP spid="25609" grpId="0" animBg="1"/>
      <p:bldP spid="256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121310B9-13F2-42D6-9E55-835DF86A27FE}" type="slidenum">
              <a:rPr lang="zh-CN" altLang="en-US" sz="1400"/>
              <a:pPr eaLnBrk="1" hangingPunct="1"/>
              <a:t>22</a:t>
            </a:fld>
            <a:endParaRPr lang="en-US" altLang="zh-CN" sz="1400"/>
          </a:p>
        </p:txBody>
      </p:sp>
      <p:sp>
        <p:nvSpPr>
          <p:cNvPr id="26627" name="Rectangle 2"/>
          <p:cNvSpPr>
            <a:spLocks noGrp="1" noChangeArrowheads="1"/>
          </p:cNvSpPr>
          <p:nvPr>
            <p:ph type="title"/>
          </p:nvPr>
        </p:nvSpPr>
        <p:spPr>
          <a:xfrm>
            <a:off x="457200" y="304800"/>
            <a:ext cx="8229600" cy="838200"/>
          </a:xfrm>
        </p:spPr>
        <p:txBody>
          <a:bodyPr/>
          <a:lstStyle/>
          <a:p>
            <a:pPr algn="ctr" eaLnBrk="1" hangingPunct="1"/>
            <a:r>
              <a:rPr lang="zh-CN" altLang="en-US" dirty="0" smtClean="0"/>
              <a:t>二项分布</a:t>
            </a:r>
          </a:p>
        </p:txBody>
      </p:sp>
      <p:sp>
        <p:nvSpPr>
          <p:cNvPr id="2" name="Rectangle 3"/>
          <p:cNvSpPr>
            <a:spLocks noGrp="1" noChangeArrowheads="1"/>
          </p:cNvSpPr>
          <p:nvPr>
            <p:ph type="body" idx="1"/>
          </p:nvPr>
        </p:nvSpPr>
        <p:spPr>
          <a:xfrm>
            <a:off x="304800" y="1295400"/>
            <a:ext cx="8610600" cy="3581400"/>
          </a:xfrm>
        </p:spPr>
        <p:txBody>
          <a:bodyPr/>
          <a:lstStyle/>
          <a:p>
            <a:pPr eaLnBrk="1" hangingPunct="1">
              <a:lnSpc>
                <a:spcPct val="125000"/>
              </a:lnSpc>
            </a:pPr>
            <a:r>
              <a:rPr lang="zh-CN" altLang="en-US" b="1" dirty="0" smtClean="0">
                <a:latin typeface="Times New Roman" pitchFamily="18" charset="0"/>
              </a:rPr>
              <a:t>个体风险发生索赔的概率为 </a:t>
            </a:r>
            <a:r>
              <a:rPr lang="en-US" altLang="zh-CN" b="1" i="1" dirty="0" smtClean="0">
                <a:latin typeface="Times New Roman" pitchFamily="18" charset="0"/>
              </a:rPr>
              <a:t>q</a:t>
            </a:r>
            <a:r>
              <a:rPr lang="en-US" altLang="zh-CN" b="1" dirty="0" smtClean="0">
                <a:latin typeface="Times New Roman" pitchFamily="18" charset="0"/>
              </a:rPr>
              <a:t>, </a:t>
            </a:r>
            <a:r>
              <a:rPr lang="zh-CN" altLang="en-US" b="1" dirty="0" smtClean="0">
                <a:latin typeface="Times New Roman" pitchFamily="18" charset="0"/>
              </a:rPr>
              <a:t>不发生索赔的概率为 </a:t>
            </a:r>
            <a:r>
              <a:rPr lang="en-US" altLang="zh-CN" b="1" dirty="0" smtClean="0">
                <a:latin typeface="Times New Roman" pitchFamily="18" charset="0"/>
              </a:rPr>
              <a:t>(</a:t>
            </a:r>
            <a:r>
              <a:rPr lang="en-US" altLang="zh-CN" b="1" dirty="0">
                <a:latin typeface="Times New Roman" pitchFamily="18" charset="0"/>
              </a:rPr>
              <a:t>1 </a:t>
            </a:r>
            <a:r>
              <a:rPr lang="en-US" altLang="zh-CN" b="1" dirty="0" smtClean="0">
                <a:latin typeface="Times New Roman" pitchFamily="18" charset="0"/>
              </a:rPr>
              <a:t>− </a:t>
            </a:r>
            <a:r>
              <a:rPr lang="en-US" altLang="zh-CN" b="1" i="1" dirty="0" smtClean="0">
                <a:latin typeface="Times New Roman" pitchFamily="18" charset="0"/>
              </a:rPr>
              <a:t>q</a:t>
            </a:r>
            <a:r>
              <a:rPr lang="en-US" altLang="zh-CN" b="1" dirty="0" smtClean="0">
                <a:latin typeface="Times New Roman" pitchFamily="18" charset="0"/>
              </a:rPr>
              <a:t>),  </a:t>
            </a:r>
            <a:r>
              <a:rPr lang="zh-CN" altLang="en-US" b="1" dirty="0" smtClean="0">
                <a:latin typeface="Times New Roman" pitchFamily="18" charset="0"/>
              </a:rPr>
              <a:t>则索赔次数分布的母函数为</a:t>
            </a:r>
          </a:p>
          <a:p>
            <a:pPr eaLnBrk="1" hangingPunct="1">
              <a:lnSpc>
                <a:spcPct val="125000"/>
              </a:lnSpc>
            </a:pPr>
            <a:r>
              <a:rPr lang="en-US" altLang="zh-CN" b="1" i="1" dirty="0" smtClean="0"/>
              <a:t>P</a:t>
            </a:r>
            <a:r>
              <a:rPr lang="en-US" altLang="zh-CN" b="1" dirty="0" smtClean="0"/>
              <a:t>(</a:t>
            </a:r>
            <a:r>
              <a:rPr lang="en-US" altLang="zh-CN" b="1" i="1" dirty="0" smtClean="0"/>
              <a:t>z</a:t>
            </a:r>
            <a:r>
              <a:rPr lang="en-US" altLang="zh-CN" b="1" dirty="0" smtClean="0"/>
              <a:t>) = </a:t>
            </a:r>
            <a:r>
              <a:rPr lang="en-US" altLang="zh-CN" b="1" i="1" dirty="0" smtClean="0"/>
              <a:t>E</a:t>
            </a:r>
            <a:r>
              <a:rPr lang="en-US" altLang="zh-CN" b="1" dirty="0" smtClean="0"/>
              <a:t>(</a:t>
            </a:r>
            <a:r>
              <a:rPr lang="en-US" altLang="zh-CN" b="1" i="1" dirty="0" smtClean="0"/>
              <a:t>z </a:t>
            </a:r>
            <a:r>
              <a:rPr lang="en-US" altLang="zh-CN" b="1" i="1" baseline="30000" dirty="0" smtClean="0"/>
              <a:t>N</a:t>
            </a:r>
            <a:r>
              <a:rPr lang="en-US" altLang="zh-CN" b="1" baseline="30000" dirty="0" smtClean="0"/>
              <a:t> </a:t>
            </a:r>
            <a:r>
              <a:rPr lang="en-US" altLang="zh-CN" b="1" dirty="0" smtClean="0"/>
              <a:t>) = (1 − </a:t>
            </a:r>
            <a:r>
              <a:rPr lang="en-US" altLang="zh-CN" b="1" i="1" dirty="0" smtClean="0"/>
              <a:t>q</a:t>
            </a:r>
            <a:r>
              <a:rPr lang="en-US" altLang="zh-CN" b="1" dirty="0" smtClean="0"/>
              <a:t>)</a:t>
            </a:r>
            <a:r>
              <a:rPr lang="en-US" altLang="zh-CN" b="1" i="1" dirty="0" err="1" smtClean="0"/>
              <a:t>z</a:t>
            </a:r>
            <a:r>
              <a:rPr lang="en-US" altLang="zh-CN" b="1" baseline="30000" dirty="0" err="1" smtClean="0"/>
              <a:t>0</a:t>
            </a:r>
            <a:r>
              <a:rPr lang="en-US" altLang="zh-CN" b="1" baseline="30000" dirty="0" smtClean="0"/>
              <a:t> </a:t>
            </a:r>
            <a:r>
              <a:rPr lang="en-US" altLang="zh-CN" b="1" dirty="0" smtClean="0"/>
              <a:t>+ </a:t>
            </a:r>
            <a:r>
              <a:rPr lang="en-US" altLang="zh-CN" b="1" i="1" dirty="0" err="1" smtClean="0"/>
              <a:t>qz</a:t>
            </a:r>
            <a:r>
              <a:rPr lang="en-US" altLang="zh-CN" b="1" baseline="30000" dirty="0" err="1" smtClean="0"/>
              <a:t>1</a:t>
            </a:r>
            <a:r>
              <a:rPr lang="en-US" altLang="zh-CN" b="1" dirty="0" smtClean="0"/>
              <a:t> = </a:t>
            </a:r>
            <a:r>
              <a:rPr lang="en-US" altLang="zh-CN" b="1" dirty="0"/>
              <a:t>1 </a:t>
            </a:r>
            <a:r>
              <a:rPr lang="en-US" altLang="zh-CN" b="1" dirty="0" smtClean="0"/>
              <a:t>− </a:t>
            </a:r>
            <a:r>
              <a:rPr lang="en-US" altLang="zh-CN" b="1" i="1" dirty="0" smtClean="0"/>
              <a:t>q </a:t>
            </a:r>
            <a:r>
              <a:rPr lang="en-US" altLang="zh-CN" b="1" dirty="0" smtClean="0"/>
              <a:t>+ </a:t>
            </a:r>
            <a:r>
              <a:rPr lang="en-US" altLang="zh-CN" b="1" i="1" dirty="0" err="1" smtClean="0"/>
              <a:t>qz</a:t>
            </a:r>
            <a:r>
              <a:rPr lang="en-US" altLang="zh-CN" b="1" dirty="0" smtClean="0"/>
              <a:t> =1 + </a:t>
            </a:r>
            <a:r>
              <a:rPr lang="en-US" altLang="zh-CN" b="1" i="1" dirty="0" smtClean="0"/>
              <a:t>q</a:t>
            </a:r>
            <a:r>
              <a:rPr lang="en-US" altLang="zh-CN" b="1" dirty="0" smtClean="0"/>
              <a:t>(</a:t>
            </a:r>
            <a:r>
              <a:rPr lang="en-US" altLang="zh-CN" b="1" i="1" dirty="0" smtClean="0"/>
              <a:t>z </a:t>
            </a:r>
            <a:r>
              <a:rPr lang="en-US" altLang="zh-CN" b="1" dirty="0"/>
              <a:t> − </a:t>
            </a:r>
            <a:r>
              <a:rPr lang="en-US" altLang="zh-CN" b="1" dirty="0" smtClean="0"/>
              <a:t>1)</a:t>
            </a:r>
          </a:p>
          <a:p>
            <a:pPr eaLnBrk="1" hangingPunct="1">
              <a:lnSpc>
                <a:spcPct val="125000"/>
              </a:lnSpc>
            </a:pPr>
            <a:r>
              <a:rPr lang="zh-CN" altLang="en-US" b="1" dirty="0" smtClean="0">
                <a:latin typeface="Times New Roman" pitchFamily="18" charset="0"/>
              </a:rPr>
              <a:t>对 </a:t>
            </a:r>
            <a:r>
              <a:rPr lang="en-US" altLang="zh-CN" b="1" i="1" dirty="0" smtClean="0">
                <a:latin typeface="Times New Roman" pitchFamily="18" charset="0"/>
              </a:rPr>
              <a:t>m </a:t>
            </a:r>
            <a:r>
              <a:rPr lang="zh-CN" altLang="en-US" b="1" dirty="0" smtClean="0">
                <a:latin typeface="Times New Roman" pitchFamily="18" charset="0"/>
              </a:rPr>
              <a:t>个独立同分布的个体风险，其索赔次数分布的母函数为</a:t>
            </a:r>
          </a:p>
          <a:p>
            <a:pPr eaLnBrk="1" hangingPunct="1">
              <a:lnSpc>
                <a:spcPct val="125000"/>
              </a:lnSpc>
            </a:pPr>
            <a:r>
              <a:rPr lang="en-US" altLang="zh-CN" b="1" i="1" dirty="0" smtClean="0">
                <a:solidFill>
                  <a:srgbClr val="FF0000"/>
                </a:solidFill>
              </a:rPr>
              <a:t>P</a:t>
            </a:r>
            <a:r>
              <a:rPr lang="en-US" altLang="zh-CN" b="1" dirty="0" smtClean="0">
                <a:solidFill>
                  <a:srgbClr val="FF0000"/>
                </a:solidFill>
              </a:rPr>
              <a:t>(</a:t>
            </a:r>
            <a:r>
              <a:rPr lang="en-US" altLang="zh-CN" b="1" i="1" dirty="0" smtClean="0">
                <a:solidFill>
                  <a:srgbClr val="FF0000"/>
                </a:solidFill>
              </a:rPr>
              <a:t>z</a:t>
            </a:r>
            <a:r>
              <a:rPr lang="en-US" altLang="zh-CN" b="1" dirty="0" smtClean="0">
                <a:solidFill>
                  <a:srgbClr val="FF0000"/>
                </a:solidFill>
              </a:rPr>
              <a:t>) = [1 + </a:t>
            </a:r>
            <a:r>
              <a:rPr lang="en-US" altLang="zh-CN" b="1" i="1" dirty="0" smtClean="0">
                <a:solidFill>
                  <a:srgbClr val="FF0000"/>
                </a:solidFill>
              </a:rPr>
              <a:t>q</a:t>
            </a:r>
            <a:r>
              <a:rPr lang="en-US" altLang="zh-CN" b="1" dirty="0" smtClean="0">
                <a:solidFill>
                  <a:srgbClr val="FF0000"/>
                </a:solidFill>
              </a:rPr>
              <a:t>(</a:t>
            </a:r>
            <a:r>
              <a:rPr lang="en-US" altLang="zh-CN" b="1" i="1" dirty="0" smtClean="0">
                <a:solidFill>
                  <a:srgbClr val="FF0000"/>
                </a:solidFill>
              </a:rPr>
              <a:t>z </a:t>
            </a:r>
            <a:r>
              <a:rPr lang="en-US" altLang="zh-CN" b="1" dirty="0" smtClean="0">
                <a:solidFill>
                  <a:srgbClr val="FF0000"/>
                </a:solidFill>
              </a:rPr>
              <a:t>−</a:t>
            </a:r>
            <a:r>
              <a:rPr lang="en-US" altLang="zh-CN" b="1" dirty="0" smtClean="0"/>
              <a:t> </a:t>
            </a:r>
            <a:r>
              <a:rPr lang="en-US" altLang="zh-CN" b="1" dirty="0" smtClean="0">
                <a:solidFill>
                  <a:srgbClr val="FF0000"/>
                </a:solidFill>
              </a:rPr>
              <a:t>1)]</a:t>
            </a:r>
            <a:r>
              <a:rPr lang="en-US" altLang="zh-CN" b="1" i="1" baseline="30000" dirty="0" smtClean="0">
                <a:solidFill>
                  <a:srgbClr val="FF0000"/>
                </a:solidFill>
              </a:rPr>
              <a:t>m</a:t>
            </a:r>
          </a:p>
          <a:p>
            <a:pPr eaLnBrk="1" hangingPunct="1">
              <a:lnSpc>
                <a:spcPct val="125000"/>
              </a:lnSpc>
            </a:pPr>
            <a:r>
              <a:rPr lang="zh-CN" altLang="en-US" b="1" dirty="0" smtClean="0">
                <a:latin typeface="Times New Roman" pitchFamily="18" charset="0"/>
              </a:rPr>
              <a:t>这 </a:t>
            </a:r>
            <a:r>
              <a:rPr lang="en-US" altLang="zh-CN" b="1" i="1" dirty="0" smtClean="0">
                <a:latin typeface="Times New Roman" pitchFamily="18" charset="0"/>
              </a:rPr>
              <a:t>m </a:t>
            </a:r>
            <a:r>
              <a:rPr lang="zh-CN" altLang="en-US" b="1" dirty="0" smtClean="0">
                <a:latin typeface="Times New Roman" pitchFamily="18" charset="0"/>
              </a:rPr>
              <a:t>个风险发生 </a:t>
            </a:r>
            <a:r>
              <a:rPr lang="en-US" altLang="zh-CN" b="1" i="1" dirty="0" smtClean="0">
                <a:latin typeface="Times New Roman" pitchFamily="18" charset="0"/>
              </a:rPr>
              <a:t>k </a:t>
            </a:r>
            <a:r>
              <a:rPr lang="zh-CN" altLang="en-US" b="1" dirty="0" smtClean="0">
                <a:latin typeface="Times New Roman" pitchFamily="18" charset="0"/>
              </a:rPr>
              <a:t>次索赔的概率为二项分布</a:t>
            </a:r>
          </a:p>
        </p:txBody>
      </p:sp>
      <p:graphicFrame>
        <p:nvGraphicFramePr>
          <p:cNvPr id="26629" name="Object 5"/>
          <p:cNvGraphicFramePr>
            <a:graphicFrameLocks noChangeAspect="1"/>
          </p:cNvGraphicFramePr>
          <p:nvPr>
            <p:extLst>
              <p:ext uri="{D42A27DB-BD31-4B8C-83A1-F6EECF244321}">
                <p14:modId xmlns:p14="http://schemas.microsoft.com/office/powerpoint/2010/main" val="1686579359"/>
              </p:ext>
            </p:extLst>
          </p:nvPr>
        </p:nvGraphicFramePr>
        <p:xfrm>
          <a:off x="685902" y="5105356"/>
          <a:ext cx="4611688" cy="835025"/>
        </p:xfrm>
        <a:graphic>
          <a:graphicData uri="http://schemas.openxmlformats.org/presentationml/2006/ole">
            <mc:AlternateContent xmlns:mc="http://schemas.openxmlformats.org/markup-compatibility/2006">
              <mc:Choice xmlns:v="urn:schemas-microsoft-com:vml" Requires="v">
                <p:oleObj spid="_x0000_s26980" name="Equation" r:id="rId3" imgW="2527200" imgH="457200" progId="Equation.DSMT4">
                  <p:embed/>
                </p:oleObj>
              </mc:Choice>
              <mc:Fallback>
                <p:oleObj name="Equation" r:id="rId3" imgW="2527200" imgH="457200" progId="Equation.DSMT4">
                  <p:embed/>
                  <p:pic>
                    <p:nvPicPr>
                      <p:cNvPr id="0" name="Object 5"/>
                      <p:cNvPicPr>
                        <a:picLocks noChangeAspect="1" noChangeArrowheads="1"/>
                      </p:cNvPicPr>
                      <p:nvPr/>
                    </p:nvPicPr>
                    <p:blipFill>
                      <a:blip r:embed="rId4"/>
                      <a:srcRect/>
                      <a:stretch>
                        <a:fillRect/>
                      </a:stretch>
                    </p:blipFill>
                    <p:spPr bwMode="auto">
                      <a:xfrm>
                        <a:off x="685902" y="5105356"/>
                        <a:ext cx="4611688" cy="83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0" name="Text Box 6"/>
          <p:cNvSpPr txBox="1">
            <a:spLocks noChangeArrowheads="1"/>
          </p:cNvSpPr>
          <p:nvPr/>
        </p:nvSpPr>
        <p:spPr bwMode="auto">
          <a:xfrm>
            <a:off x="5667735" y="5333950"/>
            <a:ext cx="3089606"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spcBef>
                <a:spcPct val="50000"/>
              </a:spcBef>
            </a:pPr>
            <a:r>
              <a:rPr lang="zh-CN" altLang="en-US" sz="2000" b="1" dirty="0">
                <a:solidFill>
                  <a:srgbClr val="000099"/>
                </a:solidFill>
                <a:latin typeface="Times New Roman" pitchFamily="18" charset="0"/>
              </a:rPr>
              <a:t>注：最多</a:t>
            </a:r>
            <a:r>
              <a:rPr lang="zh-CN" altLang="en-US" sz="2000" b="1" dirty="0" smtClean="0">
                <a:solidFill>
                  <a:srgbClr val="000099"/>
                </a:solidFill>
                <a:latin typeface="Times New Roman" pitchFamily="18" charset="0"/>
              </a:rPr>
              <a:t>发生 </a:t>
            </a:r>
            <a:r>
              <a:rPr lang="en-US" altLang="zh-CN" sz="2000" b="1" i="1" dirty="0" smtClean="0">
                <a:solidFill>
                  <a:srgbClr val="000099"/>
                </a:solidFill>
                <a:latin typeface="Times New Roman" pitchFamily="18" charset="0"/>
              </a:rPr>
              <a:t>m </a:t>
            </a:r>
            <a:r>
              <a:rPr lang="zh-CN" altLang="en-US" sz="2000" b="1" dirty="0" smtClean="0">
                <a:solidFill>
                  <a:srgbClr val="000099"/>
                </a:solidFill>
                <a:latin typeface="Times New Roman" pitchFamily="18" charset="0"/>
              </a:rPr>
              <a:t>次</a:t>
            </a:r>
            <a:r>
              <a:rPr lang="zh-CN" altLang="en-US" sz="2000" b="1" dirty="0">
                <a:solidFill>
                  <a:srgbClr val="000099"/>
                </a:solidFill>
                <a:latin typeface="Times New Roman" pitchFamily="18" charset="0"/>
              </a:rPr>
              <a:t>损失。</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6629"/>
                                        </p:tgtEl>
                                        <p:attrNameLst>
                                          <p:attrName>style.visibility</p:attrName>
                                        </p:attrNameLst>
                                      </p:cBhvr>
                                      <p:to>
                                        <p:strVal val="visible"/>
                                      </p:to>
                                    </p:set>
                                    <p:animEffect transition="in" filter="blinds(horizontal)">
                                      <p:cBhvr>
                                        <p:cTn id="32" dur="500"/>
                                        <p:tgtEl>
                                          <p:spTgt spid="2662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6630"/>
                                        </p:tgtEl>
                                        <p:attrNameLst>
                                          <p:attrName>style.visibility</p:attrName>
                                        </p:attrNameLst>
                                      </p:cBhvr>
                                      <p:to>
                                        <p:strVal val="visible"/>
                                      </p:to>
                                    </p:set>
                                    <p:anim calcmode="lin" valueType="num">
                                      <p:cBhvr additive="base">
                                        <p:cTn id="37" dur="500" fill="hold"/>
                                        <p:tgtEl>
                                          <p:spTgt spid="26630"/>
                                        </p:tgtEl>
                                        <p:attrNameLst>
                                          <p:attrName>ppt_x</p:attrName>
                                        </p:attrNameLst>
                                      </p:cBhvr>
                                      <p:tavLst>
                                        <p:tav tm="0">
                                          <p:val>
                                            <p:strVal val="#ppt_x"/>
                                          </p:val>
                                        </p:tav>
                                        <p:tav tm="100000">
                                          <p:val>
                                            <p:strVal val="#ppt_x"/>
                                          </p:val>
                                        </p:tav>
                                      </p:tavLst>
                                    </p:anim>
                                    <p:anim calcmode="lin" valueType="num">
                                      <p:cBhvr additive="base">
                                        <p:cTn id="38" dur="500" fill="hold"/>
                                        <p:tgtEl>
                                          <p:spTgt spid="266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26630"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灯片编号占位符 4"/>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80E6F2A4-D090-41B2-B6B4-5ABDB83C3A68}" type="slidenum">
              <a:rPr lang="zh-CN" altLang="en-US" sz="1400"/>
              <a:pPr eaLnBrk="1" hangingPunct="1"/>
              <a:t>23</a:t>
            </a:fld>
            <a:endParaRPr lang="en-US" altLang="zh-CN" sz="1400" dirty="0"/>
          </a:p>
        </p:txBody>
      </p:sp>
      <p:sp>
        <p:nvSpPr>
          <p:cNvPr id="27651" name="Rectangle 2"/>
          <p:cNvSpPr>
            <a:spLocks noGrp="1" noChangeArrowheads="1"/>
          </p:cNvSpPr>
          <p:nvPr>
            <p:ph type="title" idx="4294967295"/>
          </p:nvPr>
        </p:nvSpPr>
        <p:spPr>
          <a:xfrm>
            <a:off x="457200" y="533400"/>
            <a:ext cx="8229600" cy="1143000"/>
          </a:xfrm>
        </p:spPr>
        <p:txBody>
          <a:bodyPr/>
          <a:lstStyle/>
          <a:p>
            <a:pPr eaLnBrk="1" hangingPunct="1"/>
            <a:r>
              <a:rPr lang="zh-CN" altLang="en-US" sz="2400" smtClean="0"/>
              <a:t>二项（</a:t>
            </a:r>
            <a:r>
              <a:rPr lang="en-US" altLang="zh-CN" sz="2400" i="1" smtClean="0">
                <a:latin typeface="Times New Roman" pitchFamily="18" charset="0"/>
              </a:rPr>
              <a:t>m, q</a:t>
            </a:r>
            <a:r>
              <a:rPr lang="zh-CN" altLang="en-US" sz="2400" smtClean="0"/>
              <a:t>）与负二项（</a:t>
            </a:r>
            <a:r>
              <a:rPr lang="en-US" altLang="zh-CN" sz="2400" i="1" smtClean="0">
                <a:latin typeface="Times New Roman" pitchFamily="18" charset="0"/>
              </a:rPr>
              <a:t>r</a:t>
            </a:r>
            <a:r>
              <a:rPr lang="en-US" altLang="zh-CN" sz="2400" smtClean="0"/>
              <a:t>, </a:t>
            </a:r>
            <a:r>
              <a:rPr lang="en-US" altLang="zh-CN" sz="2400" i="1" smtClean="0">
                <a:latin typeface="Symbol" pitchFamily="18" charset="2"/>
              </a:rPr>
              <a:t>b</a:t>
            </a:r>
            <a:r>
              <a:rPr lang="zh-CN" altLang="en-US" sz="2400" smtClean="0"/>
              <a:t>）的比较</a:t>
            </a:r>
          </a:p>
        </p:txBody>
      </p:sp>
      <p:graphicFrame>
        <p:nvGraphicFramePr>
          <p:cNvPr id="2" name="Group 3"/>
          <p:cNvGraphicFramePr>
            <a:graphicFrameLocks noGrp="1"/>
          </p:cNvGraphicFramePr>
          <p:nvPr>
            <p:ph/>
            <p:extLst>
              <p:ext uri="{D42A27DB-BD31-4B8C-83A1-F6EECF244321}">
                <p14:modId xmlns:p14="http://schemas.microsoft.com/office/powerpoint/2010/main" val="2747467636"/>
              </p:ext>
            </p:extLst>
          </p:nvPr>
        </p:nvGraphicFramePr>
        <p:xfrm>
          <a:off x="457200" y="2057400"/>
          <a:ext cx="8229600" cy="2286000"/>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762000">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000" b="1" i="0" u="none" strike="noStrike" cap="none" normalizeH="0" baseline="0" dirty="0" smtClean="0">
                          <a:ln>
                            <a:noFill/>
                          </a:ln>
                          <a:solidFill>
                            <a:schemeClr val="accent2"/>
                          </a:solidFill>
                          <a:effectLst/>
                          <a:latin typeface="Times New Roman" pitchFamily="18" charset="0"/>
                          <a:ea typeface="宋体" pitchFamily="2" charset="-122"/>
                        </a:rPr>
                        <a:t>分布</a:t>
                      </a:r>
                    </a:p>
                  </a:txBody>
                  <a:tcPr marL="90000" marR="90000" marT="46800" marB="46800" anchor="ctr" horzOverflow="overflow">
                    <a:lnL w="28575" cap="flat" cmpd="sng" algn="ctr">
                      <a:solidFill>
                        <a:schemeClr val="hlink"/>
                      </a:solidFill>
                      <a:prstDash val="solid"/>
                      <a:round/>
                      <a:headEnd type="none" w="med" len="med"/>
                      <a:tailEnd type="none" w="med" len="med"/>
                    </a:lnL>
                    <a:lnR w="19050"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19050" cap="flat" cmpd="sng" algn="ctr">
                      <a:solidFill>
                        <a:schemeClr val="hlink"/>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000" b="1" i="0" u="none" strike="noStrike" cap="none" normalizeH="0" baseline="0" smtClean="0">
                          <a:ln>
                            <a:noFill/>
                          </a:ln>
                          <a:solidFill>
                            <a:schemeClr val="accent2"/>
                          </a:solidFill>
                          <a:effectLst/>
                          <a:latin typeface="Times New Roman" pitchFamily="18" charset="0"/>
                          <a:ea typeface="宋体" pitchFamily="2" charset="-122"/>
                        </a:rPr>
                        <a:t>母函数</a:t>
                      </a:r>
                    </a:p>
                  </a:txBody>
                  <a:tcPr marL="90000" marR="90000" marT="46800" marB="46800" anchor="ctr" horzOverflow="overflow">
                    <a:lnL w="19050" cap="flat" cmpd="sng" algn="ctr">
                      <a:solidFill>
                        <a:schemeClr val="hlink"/>
                      </a:solidFill>
                      <a:prstDash val="solid"/>
                      <a:round/>
                      <a:headEnd type="none" w="med" len="med"/>
                      <a:tailEnd type="none" w="med" len="med"/>
                    </a:lnL>
                    <a:lnR w="19050"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19050" cap="flat" cmpd="sng" algn="ctr">
                      <a:solidFill>
                        <a:schemeClr val="hlink"/>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000" b="1" i="0" u="none" strike="noStrike" cap="none" normalizeH="0" baseline="0" smtClean="0">
                          <a:ln>
                            <a:noFill/>
                          </a:ln>
                          <a:solidFill>
                            <a:schemeClr val="accent2"/>
                          </a:solidFill>
                          <a:effectLst/>
                          <a:latin typeface="Times New Roman" pitchFamily="18" charset="0"/>
                          <a:ea typeface="宋体" pitchFamily="2" charset="-122"/>
                        </a:rPr>
                        <a:t>均值</a:t>
                      </a:r>
                    </a:p>
                  </a:txBody>
                  <a:tcPr marL="90000" marR="90000" marT="46800" marB="46800" anchor="ctr" horzOverflow="overflow">
                    <a:lnL w="19050" cap="flat" cmpd="sng" algn="ctr">
                      <a:solidFill>
                        <a:schemeClr val="hlink"/>
                      </a:solidFill>
                      <a:prstDash val="solid"/>
                      <a:round/>
                      <a:headEnd type="none" w="med" len="med"/>
                      <a:tailEnd type="none" w="med" len="med"/>
                    </a:lnL>
                    <a:lnR w="19050"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19050" cap="flat" cmpd="sng" algn="ctr">
                      <a:solidFill>
                        <a:schemeClr val="hlink"/>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000" b="1" i="0" u="none" strike="noStrike" cap="none" normalizeH="0" baseline="0" smtClean="0">
                          <a:ln>
                            <a:noFill/>
                          </a:ln>
                          <a:solidFill>
                            <a:schemeClr val="accent2"/>
                          </a:solidFill>
                          <a:effectLst/>
                          <a:latin typeface="Times New Roman" pitchFamily="18" charset="0"/>
                          <a:ea typeface="宋体" pitchFamily="2" charset="-122"/>
                        </a:rPr>
                        <a:t>方差</a:t>
                      </a:r>
                    </a:p>
                  </a:txBody>
                  <a:tcPr marL="90000" marR="90000" marT="46800" marB="46800" anchor="ctr" horzOverflow="overflow">
                    <a:lnL w="1905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19050" cap="flat" cmpd="sng" algn="ctr">
                      <a:solidFill>
                        <a:schemeClr val="hlink"/>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62000">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000" b="1" i="0" u="none" strike="noStrike" cap="none" normalizeH="0" baseline="0" smtClean="0">
                          <a:ln>
                            <a:noFill/>
                          </a:ln>
                          <a:solidFill>
                            <a:schemeClr val="accent2"/>
                          </a:solidFill>
                          <a:effectLst/>
                          <a:latin typeface="Times New Roman" pitchFamily="18" charset="0"/>
                          <a:ea typeface="宋体" pitchFamily="2" charset="-122"/>
                        </a:rPr>
                        <a:t>二项分布</a:t>
                      </a:r>
                    </a:p>
                  </a:txBody>
                  <a:tcPr marL="90000" marR="90000" marT="46800" marB="46800" anchor="ctr" horzOverflow="overflow">
                    <a:lnL w="28575" cap="flat" cmpd="sng" algn="ctr">
                      <a:solidFill>
                        <a:schemeClr val="hlink"/>
                      </a:solidFill>
                      <a:prstDash val="solid"/>
                      <a:round/>
                      <a:headEnd type="none" w="med" len="med"/>
                      <a:tailEnd type="none" w="med" len="med"/>
                    </a:lnL>
                    <a:lnR w="19050" cap="flat" cmpd="sng" algn="ctr">
                      <a:solidFill>
                        <a:schemeClr val="hlink"/>
                      </a:solidFill>
                      <a:prstDash val="solid"/>
                      <a:round/>
                      <a:headEnd type="none" w="med" len="med"/>
                      <a:tailEnd type="none" w="med" len="med"/>
                    </a:lnR>
                    <a:lnT w="19050" cap="flat" cmpd="sng" algn="ctr">
                      <a:solidFill>
                        <a:schemeClr val="hlink"/>
                      </a:solidFill>
                      <a:prstDash val="solid"/>
                      <a:round/>
                      <a:headEnd type="none" w="med" len="med"/>
                      <a:tailEnd type="none" w="med" len="med"/>
                    </a:lnT>
                    <a:lnB w="190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[1 + </a:t>
                      </a:r>
                      <a:r>
                        <a:rPr kumimoji="0" lang="en-US" altLang="zh-CN" sz="2000" b="1" i="1" u="none" strike="noStrike" cap="none" normalizeH="0" baseline="0" dirty="0" smtClean="0">
                          <a:ln>
                            <a:noFill/>
                          </a:ln>
                          <a:solidFill>
                            <a:schemeClr val="tx1"/>
                          </a:solidFill>
                          <a:effectLst/>
                          <a:latin typeface="Times New Roman" pitchFamily="18" charset="0"/>
                          <a:ea typeface="宋体" pitchFamily="2" charset="-122"/>
                        </a:rPr>
                        <a:t>q</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a:t>
                      </a:r>
                      <a:r>
                        <a:rPr kumimoji="0" lang="en-US" altLang="zh-CN" sz="2000" b="1" i="1" u="none" strike="noStrike" cap="none" normalizeH="0" baseline="0" dirty="0" smtClean="0">
                          <a:ln>
                            <a:noFill/>
                          </a:ln>
                          <a:solidFill>
                            <a:schemeClr val="tx1"/>
                          </a:solidFill>
                          <a:effectLst/>
                          <a:latin typeface="Times New Roman" pitchFamily="18" charset="0"/>
                          <a:ea typeface="宋体" pitchFamily="2" charset="-122"/>
                        </a:rPr>
                        <a:t>z </a:t>
                      </a:r>
                      <a:r>
                        <a:rPr lang="en-US" altLang="zh-CN" sz="2000" b="1" dirty="0" smtClean="0">
                          <a:latin typeface="Times New Roman" pitchFamily="18" charset="0"/>
                        </a:rPr>
                        <a:t> − </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1)]</a:t>
                      </a:r>
                      <a:r>
                        <a:rPr kumimoji="0" lang="en-US" altLang="zh-CN" sz="2000" b="1" i="1" u="none" strike="noStrike" cap="none" normalizeH="0" baseline="30000" dirty="0" smtClean="0">
                          <a:ln>
                            <a:noFill/>
                          </a:ln>
                          <a:solidFill>
                            <a:schemeClr val="tx1"/>
                          </a:solidFill>
                          <a:effectLst/>
                          <a:latin typeface="Times New Roman" pitchFamily="18" charset="0"/>
                          <a:ea typeface="宋体" pitchFamily="2" charset="-122"/>
                        </a:rPr>
                        <a:t>m</a:t>
                      </a:r>
                      <a:endParaRPr kumimoji="0" lang="en-US" altLang="zh-CN" sz="2000" b="1" i="1"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800" marB="46800" anchor="ctr" horzOverflow="overflow">
                    <a:lnL w="19050" cap="flat" cmpd="sng" algn="ctr">
                      <a:solidFill>
                        <a:schemeClr val="hlink"/>
                      </a:solidFill>
                      <a:prstDash val="solid"/>
                      <a:round/>
                      <a:headEnd type="none" w="med" len="med"/>
                      <a:tailEnd type="none" w="med" len="med"/>
                    </a:lnL>
                    <a:lnR w="19050" cap="flat" cmpd="sng" algn="ctr">
                      <a:solidFill>
                        <a:schemeClr val="hlink"/>
                      </a:solidFill>
                      <a:prstDash val="solid"/>
                      <a:round/>
                      <a:headEnd type="none" w="med" len="med"/>
                      <a:tailEnd type="none" w="med" len="med"/>
                    </a:lnR>
                    <a:lnT w="19050" cap="flat" cmpd="sng" algn="ctr">
                      <a:solidFill>
                        <a:schemeClr val="hlink"/>
                      </a:solidFill>
                      <a:prstDash val="solid"/>
                      <a:round/>
                      <a:headEnd type="none" w="med" len="med"/>
                      <a:tailEnd type="none" w="med" len="med"/>
                    </a:lnT>
                    <a:lnB w="190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1" u="none" strike="noStrike" cap="none" normalizeH="0" baseline="0" dirty="0" err="1" smtClean="0">
                          <a:ln>
                            <a:noFill/>
                          </a:ln>
                          <a:solidFill>
                            <a:schemeClr val="tx1"/>
                          </a:solidFill>
                          <a:effectLst/>
                          <a:latin typeface="Times New Roman" pitchFamily="18" charset="0"/>
                          <a:ea typeface="宋体" pitchFamily="2" charset="-122"/>
                        </a:rPr>
                        <a:t>mq</a:t>
                      </a:r>
                      <a:endPar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800" marB="46800" anchor="ctr" horzOverflow="overflow">
                    <a:lnL w="19050" cap="flat" cmpd="sng" algn="ctr">
                      <a:solidFill>
                        <a:schemeClr val="hlink"/>
                      </a:solidFill>
                      <a:prstDash val="solid"/>
                      <a:round/>
                      <a:headEnd type="none" w="med" len="med"/>
                      <a:tailEnd type="none" w="med" len="med"/>
                    </a:lnL>
                    <a:lnR w="19050" cap="flat" cmpd="sng" algn="ctr">
                      <a:solidFill>
                        <a:schemeClr val="hlink"/>
                      </a:solidFill>
                      <a:prstDash val="solid"/>
                      <a:round/>
                      <a:headEnd type="none" w="med" len="med"/>
                      <a:tailEnd type="none" w="med" len="med"/>
                    </a:lnR>
                    <a:lnT w="19050" cap="flat" cmpd="sng" algn="ctr">
                      <a:solidFill>
                        <a:schemeClr val="hlink"/>
                      </a:solidFill>
                      <a:prstDash val="solid"/>
                      <a:round/>
                      <a:headEnd type="none" w="med" len="med"/>
                      <a:tailEnd type="none" w="med" len="med"/>
                    </a:lnT>
                    <a:lnB w="190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1" u="none" strike="noStrike" cap="none" normalizeH="0" baseline="0" dirty="0" err="1" smtClean="0">
                          <a:ln>
                            <a:noFill/>
                          </a:ln>
                          <a:solidFill>
                            <a:schemeClr val="tx1"/>
                          </a:solidFill>
                          <a:effectLst/>
                          <a:latin typeface="Times New Roman" pitchFamily="18" charset="0"/>
                          <a:ea typeface="宋体" pitchFamily="2" charset="-122"/>
                        </a:rPr>
                        <a:t>mq</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(1 </a:t>
                      </a:r>
                      <a:r>
                        <a:rPr lang="en-US" altLang="zh-CN" sz="2000" b="1" dirty="0" smtClean="0">
                          <a:latin typeface="Times New Roman" pitchFamily="18" charset="0"/>
                        </a:rPr>
                        <a:t>− </a:t>
                      </a:r>
                      <a:r>
                        <a:rPr kumimoji="0" lang="en-US" altLang="zh-CN" sz="2000" b="1" i="1" u="none" strike="noStrike" cap="none" normalizeH="0" baseline="0" dirty="0" smtClean="0">
                          <a:ln>
                            <a:noFill/>
                          </a:ln>
                          <a:solidFill>
                            <a:schemeClr val="tx1"/>
                          </a:solidFill>
                          <a:effectLst/>
                          <a:latin typeface="Times New Roman" pitchFamily="18" charset="0"/>
                          <a:ea typeface="宋体" pitchFamily="2" charset="-122"/>
                        </a:rPr>
                        <a:t>q</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a:t>
                      </a:r>
                    </a:p>
                  </a:txBody>
                  <a:tcPr marL="90000" marR="90000" marT="46800" marB="46800" anchor="ctr" horzOverflow="overflow">
                    <a:lnL w="1905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9050" cap="flat" cmpd="sng" algn="ctr">
                      <a:solidFill>
                        <a:schemeClr val="hlink"/>
                      </a:solidFill>
                      <a:prstDash val="solid"/>
                      <a:round/>
                      <a:headEnd type="none" w="med" len="med"/>
                      <a:tailEnd type="none" w="med" len="med"/>
                    </a:lnT>
                    <a:lnB w="19050" cap="flat" cmpd="sng" algn="ctr">
                      <a:solidFill>
                        <a:schemeClr va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62000">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000" b="1" i="0" u="none" strike="noStrike" cap="none" normalizeH="0" baseline="0" dirty="0" smtClean="0">
                          <a:ln>
                            <a:noFill/>
                          </a:ln>
                          <a:solidFill>
                            <a:schemeClr val="accent2"/>
                          </a:solidFill>
                          <a:effectLst/>
                          <a:latin typeface="Times New Roman" pitchFamily="18" charset="0"/>
                          <a:ea typeface="宋体" pitchFamily="2" charset="-122"/>
                        </a:rPr>
                        <a:t>负二项分布</a:t>
                      </a:r>
                    </a:p>
                  </a:txBody>
                  <a:tcPr marL="90000" marR="90000" marT="46800" marB="46800" anchor="ctr" horzOverflow="overflow">
                    <a:lnL w="28575" cap="flat" cmpd="sng" algn="ctr">
                      <a:solidFill>
                        <a:schemeClr val="hlink"/>
                      </a:solidFill>
                      <a:prstDash val="solid"/>
                      <a:round/>
                      <a:headEnd type="none" w="med" len="med"/>
                      <a:tailEnd type="none" w="med" len="med"/>
                    </a:lnL>
                    <a:lnR w="19050" cap="flat" cmpd="sng" algn="ctr">
                      <a:solidFill>
                        <a:schemeClr val="hlink"/>
                      </a:solidFill>
                      <a:prstDash val="solid"/>
                      <a:round/>
                      <a:headEnd type="none" w="med" len="med"/>
                      <a:tailEnd type="none" w="med" len="med"/>
                    </a:lnR>
                    <a:lnT w="19050"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[1</a:t>
                      </a:r>
                      <a:r>
                        <a:rPr lang="en-US" altLang="zh-CN" sz="2000" b="1" dirty="0" smtClean="0">
                          <a:latin typeface="Times New Roman" pitchFamily="18" charset="0"/>
                        </a:rPr>
                        <a:t> − </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 </a:t>
                      </a:r>
                      <a:r>
                        <a:rPr kumimoji="0" lang="en-US" altLang="zh-CN" sz="2000" b="1" i="1" u="none" strike="noStrike" cap="none" normalizeH="0" baseline="0" dirty="0" smtClean="0">
                          <a:ln>
                            <a:noFill/>
                          </a:ln>
                          <a:solidFill>
                            <a:schemeClr val="tx1"/>
                          </a:solidFill>
                          <a:effectLst/>
                          <a:latin typeface="Symbol" pitchFamily="18" charset="2"/>
                          <a:ea typeface="宋体" pitchFamily="2" charset="-122"/>
                        </a:rPr>
                        <a:t>b</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a:t>
                      </a:r>
                      <a:r>
                        <a:rPr kumimoji="0" lang="en-US" altLang="zh-CN" sz="2000" b="1" i="1" u="none" strike="noStrike" cap="none" normalizeH="0" baseline="0" dirty="0" smtClean="0">
                          <a:ln>
                            <a:noFill/>
                          </a:ln>
                          <a:solidFill>
                            <a:schemeClr val="tx1"/>
                          </a:solidFill>
                          <a:effectLst/>
                          <a:latin typeface="Times New Roman" pitchFamily="18" charset="0"/>
                          <a:ea typeface="宋体" pitchFamily="2" charset="-122"/>
                        </a:rPr>
                        <a:t>z </a:t>
                      </a:r>
                      <a:r>
                        <a:rPr lang="en-US" altLang="zh-CN" sz="2000" b="1" dirty="0" smtClean="0">
                          <a:latin typeface="Times New Roman" pitchFamily="18" charset="0"/>
                        </a:rPr>
                        <a:t> − </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1)]</a:t>
                      </a:r>
                      <a:r>
                        <a:rPr kumimoji="0" lang="en-US" altLang="zh-CN" sz="2000" b="1" i="0" u="none" strike="noStrike" cap="none" normalizeH="0" baseline="30000" dirty="0" smtClean="0">
                          <a:ln>
                            <a:noFill/>
                          </a:ln>
                          <a:solidFill>
                            <a:schemeClr val="tx1"/>
                          </a:solidFill>
                          <a:effectLst/>
                          <a:latin typeface="Times New Roman" pitchFamily="18" charset="0"/>
                          <a:ea typeface="宋体" pitchFamily="2" charset="-122"/>
                        </a:rPr>
                        <a:t>-</a:t>
                      </a:r>
                      <a:r>
                        <a:rPr kumimoji="0" lang="en-US" altLang="zh-CN" sz="2000" b="1" i="1" u="none" strike="noStrike" cap="none" normalizeH="0" baseline="30000" dirty="0" smtClean="0">
                          <a:ln>
                            <a:noFill/>
                          </a:ln>
                          <a:solidFill>
                            <a:schemeClr val="tx1"/>
                          </a:solidFill>
                          <a:effectLst/>
                          <a:latin typeface="Times New Roman" pitchFamily="18" charset="0"/>
                          <a:ea typeface="宋体" pitchFamily="2" charset="-122"/>
                        </a:rPr>
                        <a:t>r</a:t>
                      </a:r>
                      <a:endPar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800" marB="46800" anchor="ctr" horzOverflow="overflow">
                    <a:lnL w="19050" cap="flat" cmpd="sng" algn="ctr">
                      <a:solidFill>
                        <a:schemeClr val="hlink"/>
                      </a:solidFill>
                      <a:prstDash val="solid"/>
                      <a:round/>
                      <a:headEnd type="none" w="med" len="med"/>
                      <a:tailEnd type="none" w="med" len="med"/>
                    </a:lnL>
                    <a:lnR w="19050" cap="flat" cmpd="sng" algn="ctr">
                      <a:solidFill>
                        <a:schemeClr val="hlink"/>
                      </a:solidFill>
                      <a:prstDash val="solid"/>
                      <a:round/>
                      <a:headEnd type="none" w="med" len="med"/>
                      <a:tailEnd type="none" w="med" len="med"/>
                    </a:lnR>
                    <a:lnT w="19050"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1" u="none" strike="noStrike" cap="none" normalizeH="0" baseline="0" dirty="0" err="1" smtClean="0">
                          <a:ln>
                            <a:noFill/>
                          </a:ln>
                          <a:solidFill>
                            <a:schemeClr val="tx1"/>
                          </a:solidFill>
                          <a:effectLst/>
                          <a:latin typeface="Times New Roman" pitchFamily="18" charset="0"/>
                          <a:ea typeface="宋体" pitchFamily="2" charset="-122"/>
                        </a:rPr>
                        <a:t>r</a:t>
                      </a:r>
                      <a:r>
                        <a:rPr kumimoji="0" lang="en-US" altLang="zh-CN" sz="2000" b="1" i="1" u="none" strike="noStrike" cap="none" normalizeH="0" baseline="0" dirty="0" err="1" smtClean="0">
                          <a:ln>
                            <a:noFill/>
                          </a:ln>
                          <a:solidFill>
                            <a:schemeClr val="tx1"/>
                          </a:solidFill>
                          <a:effectLst/>
                          <a:latin typeface="Symbol" pitchFamily="18" charset="2"/>
                          <a:ea typeface="宋体" pitchFamily="2" charset="-122"/>
                        </a:rPr>
                        <a:t>b</a:t>
                      </a:r>
                      <a:endParaRPr kumimoji="0" lang="en-US" altLang="zh-CN" sz="2000" b="1" i="1"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800" marB="46800" anchor="ctr" horzOverflow="overflow">
                    <a:lnL w="19050" cap="flat" cmpd="sng" algn="ctr">
                      <a:solidFill>
                        <a:schemeClr val="hlink"/>
                      </a:solidFill>
                      <a:prstDash val="solid"/>
                      <a:round/>
                      <a:headEnd type="none" w="med" len="med"/>
                      <a:tailEnd type="none" w="med" len="med"/>
                    </a:lnL>
                    <a:lnR w="19050" cap="flat" cmpd="sng" algn="ctr">
                      <a:solidFill>
                        <a:schemeClr val="hlink"/>
                      </a:solidFill>
                      <a:prstDash val="solid"/>
                      <a:round/>
                      <a:headEnd type="none" w="med" len="med"/>
                      <a:tailEnd type="none" w="med" len="med"/>
                    </a:lnR>
                    <a:lnT w="19050"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1" u="none" strike="noStrike" cap="none" normalizeH="0" baseline="0" dirty="0" err="1" smtClean="0">
                          <a:ln>
                            <a:noFill/>
                          </a:ln>
                          <a:solidFill>
                            <a:schemeClr val="tx1"/>
                          </a:solidFill>
                          <a:effectLst/>
                          <a:latin typeface="Times New Roman" pitchFamily="18" charset="0"/>
                          <a:ea typeface="宋体" pitchFamily="2" charset="-122"/>
                        </a:rPr>
                        <a:t>r</a:t>
                      </a:r>
                      <a:r>
                        <a:rPr kumimoji="0" lang="en-US" altLang="zh-CN" sz="2000" b="1" i="1" u="none" strike="noStrike" cap="none" normalizeH="0" baseline="0" dirty="0" err="1" smtClean="0">
                          <a:ln>
                            <a:noFill/>
                          </a:ln>
                          <a:solidFill>
                            <a:schemeClr val="tx1"/>
                          </a:solidFill>
                          <a:effectLst/>
                          <a:latin typeface="Symbol" pitchFamily="18" charset="2"/>
                          <a:ea typeface="宋体" pitchFamily="2" charset="-122"/>
                        </a:rPr>
                        <a:t>b</a:t>
                      </a:r>
                      <a:r>
                        <a:rPr kumimoji="0" lang="en-US" altLang="zh-CN" sz="2000" b="1" i="1" u="none" strike="noStrike" cap="none" normalizeH="0" baseline="0" dirty="0" smtClean="0">
                          <a:ln>
                            <a:noFill/>
                          </a:ln>
                          <a:solidFill>
                            <a:schemeClr val="tx1"/>
                          </a:solidFill>
                          <a:effectLst/>
                          <a:latin typeface="Symbol" pitchFamily="18" charset="2"/>
                          <a:ea typeface="宋体" pitchFamily="2" charset="-122"/>
                        </a:rPr>
                        <a:t> </a:t>
                      </a:r>
                      <a:r>
                        <a:rPr kumimoji="0" lang="en-US" altLang="zh-CN" sz="2000" b="1" i="0" u="none" strike="noStrike" cap="none" normalizeH="0" baseline="0" dirty="0" smtClean="0">
                          <a:ln>
                            <a:noFill/>
                          </a:ln>
                          <a:solidFill>
                            <a:schemeClr val="tx1"/>
                          </a:solidFill>
                          <a:effectLst/>
                          <a:latin typeface="Symbol" pitchFamily="18" charset="2"/>
                          <a:ea typeface="宋体" pitchFamily="2" charset="-122"/>
                        </a:rPr>
                        <a:t>(1 + b)</a:t>
                      </a:r>
                    </a:p>
                  </a:txBody>
                  <a:tcPr marL="90000" marR="90000" marT="46800" marB="46800" anchor="ctr" horzOverflow="overflow">
                    <a:lnL w="1905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9050"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7673" name="Text Box 25"/>
          <p:cNvSpPr txBox="1">
            <a:spLocks noChangeArrowheads="1"/>
          </p:cNvSpPr>
          <p:nvPr/>
        </p:nvSpPr>
        <p:spPr bwMode="auto">
          <a:xfrm>
            <a:off x="747713" y="4830763"/>
            <a:ext cx="792586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spcBef>
                <a:spcPct val="50000"/>
              </a:spcBef>
            </a:pPr>
            <a:r>
              <a:rPr lang="zh-CN" altLang="en-US" sz="2400" b="1" dirty="0">
                <a:latin typeface="Times New Roman" pitchFamily="18" charset="0"/>
              </a:rPr>
              <a:t>注：在二项分布中，令 </a:t>
            </a:r>
            <a:r>
              <a:rPr lang="en-US" altLang="zh-CN" sz="2400" b="1" i="1" dirty="0">
                <a:latin typeface="Times New Roman" pitchFamily="18" charset="0"/>
              </a:rPr>
              <a:t>m </a:t>
            </a:r>
            <a:r>
              <a:rPr lang="en-US" altLang="zh-CN" sz="2400" b="1" dirty="0">
                <a:latin typeface="Times New Roman" pitchFamily="18" charset="0"/>
              </a:rPr>
              <a:t>=  − </a:t>
            </a:r>
            <a:r>
              <a:rPr lang="en-US" altLang="zh-CN" sz="2400" b="1" i="1" dirty="0" smtClean="0">
                <a:latin typeface="Times New Roman" pitchFamily="18" charset="0"/>
              </a:rPr>
              <a:t>r</a:t>
            </a:r>
            <a:r>
              <a:rPr lang="en-US" altLang="zh-CN" sz="2400" b="1" dirty="0">
                <a:latin typeface="Times New Roman" pitchFamily="18" charset="0"/>
              </a:rPr>
              <a:t>,  </a:t>
            </a:r>
            <a:r>
              <a:rPr lang="en-US" altLang="zh-CN" sz="2400" b="1" i="1" dirty="0">
                <a:latin typeface="Times New Roman" pitchFamily="18" charset="0"/>
              </a:rPr>
              <a:t>q</a:t>
            </a:r>
            <a:r>
              <a:rPr lang="en-US" altLang="zh-CN" sz="2400" b="1" dirty="0">
                <a:latin typeface="Times New Roman" pitchFamily="18" charset="0"/>
              </a:rPr>
              <a:t> =  − </a:t>
            </a:r>
            <a:r>
              <a:rPr lang="en-US" altLang="zh-CN" sz="2400" b="1" i="1" dirty="0" smtClean="0">
                <a:latin typeface="Symbol" pitchFamily="18" charset="2"/>
              </a:rPr>
              <a:t>b</a:t>
            </a:r>
            <a:r>
              <a:rPr lang="en-US" altLang="zh-CN" sz="2400" b="1" dirty="0" smtClean="0">
                <a:latin typeface="Times New Roman" pitchFamily="18" charset="0"/>
              </a:rPr>
              <a:t>,  </a:t>
            </a:r>
            <a:r>
              <a:rPr lang="zh-CN" altLang="en-US" sz="2400" b="1" dirty="0" smtClean="0">
                <a:latin typeface="Times New Roman" pitchFamily="18" charset="0"/>
              </a:rPr>
              <a:t>即得负二项分布</a:t>
            </a:r>
            <a:endParaRPr lang="zh-CN" altLang="en-US" sz="2400" b="1"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673"/>
                                        </p:tgtEl>
                                        <p:attrNameLst>
                                          <p:attrName>style.visibility</p:attrName>
                                        </p:attrNameLst>
                                      </p:cBhvr>
                                      <p:to>
                                        <p:strVal val="visible"/>
                                      </p:to>
                                    </p:set>
                                    <p:animEffect transition="in" filter="blinds(horizontal)">
                                      <p:cBhvr>
                                        <p:cTn id="12" dur="500"/>
                                        <p:tgtEl>
                                          <p:spTgt spid="27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73"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4"/>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8D599CF9-320C-4F48-BAF0-0163CE5FBCDF}" type="slidenum">
              <a:rPr lang="zh-CN" altLang="en-US" sz="1400"/>
              <a:pPr eaLnBrk="1" hangingPunct="1"/>
              <a:t>24</a:t>
            </a:fld>
            <a:endParaRPr lang="en-US" altLang="zh-CN" sz="1400"/>
          </a:p>
        </p:txBody>
      </p:sp>
      <p:sp>
        <p:nvSpPr>
          <p:cNvPr id="29699" name="Rectangle 2"/>
          <p:cNvSpPr>
            <a:spLocks noGrp="1" noChangeArrowheads="1"/>
          </p:cNvSpPr>
          <p:nvPr>
            <p:ph type="title"/>
          </p:nvPr>
        </p:nvSpPr>
        <p:spPr>
          <a:xfrm>
            <a:off x="457200" y="381000"/>
            <a:ext cx="8229600" cy="1143000"/>
          </a:xfrm>
        </p:spPr>
        <p:txBody>
          <a:bodyPr/>
          <a:lstStyle/>
          <a:p>
            <a:pPr eaLnBrk="1" hangingPunct="1"/>
            <a:r>
              <a:rPr lang="en-US" altLang="zh-CN" sz="2400" smtClean="0">
                <a:latin typeface="Times New Roman" pitchFamily="18" charset="0"/>
              </a:rPr>
              <a:t>(</a:t>
            </a:r>
            <a:r>
              <a:rPr lang="en-US" altLang="zh-CN" sz="2400" i="1" smtClean="0">
                <a:latin typeface="Times New Roman" pitchFamily="18" charset="0"/>
              </a:rPr>
              <a:t>a</a:t>
            </a:r>
            <a:r>
              <a:rPr lang="en-US" altLang="zh-CN" sz="2400" smtClean="0">
                <a:latin typeface="Times New Roman" pitchFamily="18" charset="0"/>
              </a:rPr>
              <a:t>, </a:t>
            </a:r>
            <a:r>
              <a:rPr lang="en-US" altLang="zh-CN" sz="2400" i="1" smtClean="0">
                <a:latin typeface="Times New Roman" pitchFamily="18" charset="0"/>
              </a:rPr>
              <a:t>b</a:t>
            </a:r>
            <a:r>
              <a:rPr lang="en-US" altLang="zh-CN" sz="2400" smtClean="0">
                <a:latin typeface="Times New Roman" pitchFamily="18" charset="0"/>
              </a:rPr>
              <a:t>, 0)</a:t>
            </a:r>
            <a:r>
              <a:rPr lang="zh-CN" altLang="en-US" sz="2400" smtClean="0">
                <a:latin typeface="Times New Roman" pitchFamily="18" charset="0"/>
              </a:rPr>
              <a:t>分布类之间的关系</a:t>
            </a:r>
          </a:p>
        </p:txBody>
      </p:sp>
      <p:sp>
        <p:nvSpPr>
          <p:cNvPr id="30723" name="Oval 3"/>
          <p:cNvSpPr>
            <a:spLocks noChangeArrowheads="1"/>
          </p:cNvSpPr>
          <p:nvPr/>
        </p:nvSpPr>
        <p:spPr bwMode="auto">
          <a:xfrm>
            <a:off x="3429000" y="1828800"/>
            <a:ext cx="1828800" cy="1143000"/>
          </a:xfrm>
          <a:prstGeom prst="ellipse">
            <a:avLst/>
          </a:prstGeom>
          <a:noFill/>
          <a:ln w="9525">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spcBef>
                <a:spcPct val="50000"/>
              </a:spcBef>
            </a:pPr>
            <a:r>
              <a:rPr lang="zh-CN" altLang="en-US" sz="2400" b="1"/>
              <a:t>泊松分布</a:t>
            </a:r>
            <a:r>
              <a:rPr lang="en-US" altLang="zh-CN" sz="2400" b="1"/>
              <a:t>(</a:t>
            </a:r>
            <a:r>
              <a:rPr lang="en-US" altLang="zh-CN" sz="2400" b="1">
                <a:latin typeface="Symbol" pitchFamily="18" charset="2"/>
              </a:rPr>
              <a:t>l</a:t>
            </a:r>
            <a:r>
              <a:rPr lang="en-US" altLang="zh-CN" sz="2400" b="1">
                <a:latin typeface="Times New Roman" pitchFamily="18" charset="0"/>
              </a:rPr>
              <a:t>)</a:t>
            </a:r>
          </a:p>
          <a:p>
            <a:pPr>
              <a:spcBef>
                <a:spcPct val="50000"/>
              </a:spcBef>
            </a:pPr>
            <a:r>
              <a:rPr lang="zh-CN" altLang="en-US" sz="1400" b="1">
                <a:latin typeface="Times New Roman" pitchFamily="18" charset="0"/>
              </a:rPr>
              <a:t>方差＝均值</a:t>
            </a:r>
          </a:p>
        </p:txBody>
      </p:sp>
      <p:sp>
        <p:nvSpPr>
          <p:cNvPr id="30724" name="Oval 4"/>
          <p:cNvSpPr>
            <a:spLocks noChangeArrowheads="1"/>
          </p:cNvSpPr>
          <p:nvPr/>
        </p:nvSpPr>
        <p:spPr bwMode="auto">
          <a:xfrm>
            <a:off x="609600" y="4267200"/>
            <a:ext cx="2438400" cy="1295400"/>
          </a:xfrm>
          <a:prstGeom prst="ellipse">
            <a:avLst/>
          </a:prstGeom>
          <a:noFill/>
          <a:ln w="9525">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spcBef>
                <a:spcPct val="50000"/>
              </a:spcBef>
            </a:pPr>
            <a:r>
              <a:rPr lang="zh-CN" altLang="en-US" sz="2400" b="1"/>
              <a:t>二项分布</a:t>
            </a:r>
            <a:r>
              <a:rPr lang="en-US" altLang="zh-CN" sz="2400" b="1"/>
              <a:t>(</a:t>
            </a:r>
            <a:r>
              <a:rPr lang="en-US" altLang="zh-CN" sz="2400" b="1" i="1">
                <a:latin typeface="Times New Roman" pitchFamily="18" charset="0"/>
              </a:rPr>
              <a:t>m,q</a:t>
            </a:r>
            <a:r>
              <a:rPr lang="en-US" altLang="zh-CN" sz="2400" b="1"/>
              <a:t>)</a:t>
            </a:r>
            <a:endParaRPr lang="en-US" altLang="zh-CN" sz="1400" b="1"/>
          </a:p>
          <a:p>
            <a:pPr>
              <a:spcBef>
                <a:spcPct val="50000"/>
              </a:spcBef>
            </a:pPr>
            <a:r>
              <a:rPr lang="zh-CN" altLang="en-US" sz="1400" b="1"/>
              <a:t>方差 </a:t>
            </a:r>
            <a:r>
              <a:rPr lang="en-US" altLang="zh-CN" sz="1400" b="1"/>
              <a:t>&lt; </a:t>
            </a:r>
            <a:r>
              <a:rPr lang="zh-CN" altLang="en-US" sz="1400" b="1"/>
              <a:t>均值</a:t>
            </a:r>
          </a:p>
        </p:txBody>
      </p:sp>
      <p:sp>
        <p:nvSpPr>
          <p:cNvPr id="30725" name="Oval 5"/>
          <p:cNvSpPr>
            <a:spLocks noChangeArrowheads="1"/>
          </p:cNvSpPr>
          <p:nvPr/>
        </p:nvSpPr>
        <p:spPr bwMode="auto">
          <a:xfrm>
            <a:off x="5638800" y="4419600"/>
            <a:ext cx="2514600" cy="1219200"/>
          </a:xfrm>
          <a:prstGeom prst="ellipse">
            <a:avLst/>
          </a:prstGeom>
          <a:noFill/>
          <a:ln w="9525">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spcBef>
                <a:spcPct val="50000"/>
              </a:spcBef>
            </a:pPr>
            <a:r>
              <a:rPr lang="zh-CN" altLang="en-US" sz="2400" b="1"/>
              <a:t>负二项分布</a:t>
            </a:r>
            <a:r>
              <a:rPr lang="en-US" altLang="zh-CN" sz="2400" b="1"/>
              <a:t>(</a:t>
            </a:r>
            <a:r>
              <a:rPr lang="en-US" altLang="zh-CN" sz="2400" b="1" i="1">
                <a:latin typeface="Times New Roman" pitchFamily="18" charset="0"/>
              </a:rPr>
              <a:t>r</a:t>
            </a:r>
            <a:r>
              <a:rPr lang="en-US" altLang="zh-CN" sz="2400" b="1"/>
              <a:t>,</a:t>
            </a:r>
            <a:r>
              <a:rPr lang="en-US" altLang="zh-CN" sz="2400" b="1">
                <a:latin typeface="Symbol" pitchFamily="18" charset="2"/>
              </a:rPr>
              <a:t>b</a:t>
            </a:r>
            <a:r>
              <a:rPr lang="en-US" altLang="zh-CN" sz="2400" b="1">
                <a:latin typeface="Times New Roman" pitchFamily="18" charset="0"/>
              </a:rPr>
              <a:t>)</a:t>
            </a:r>
          </a:p>
          <a:p>
            <a:pPr>
              <a:spcBef>
                <a:spcPct val="50000"/>
              </a:spcBef>
            </a:pPr>
            <a:r>
              <a:rPr lang="zh-CN" altLang="en-US" sz="1400" b="1">
                <a:latin typeface="Times New Roman" pitchFamily="18" charset="0"/>
              </a:rPr>
              <a:t>方差 </a:t>
            </a:r>
            <a:r>
              <a:rPr lang="en-US" altLang="zh-CN" sz="1400" b="1">
                <a:latin typeface="Times New Roman" pitchFamily="18" charset="0"/>
              </a:rPr>
              <a:t>&gt; </a:t>
            </a:r>
            <a:r>
              <a:rPr lang="zh-CN" altLang="en-US" sz="1400" b="1">
                <a:latin typeface="Times New Roman" pitchFamily="18" charset="0"/>
              </a:rPr>
              <a:t>均值</a:t>
            </a:r>
          </a:p>
        </p:txBody>
      </p:sp>
      <p:sp>
        <p:nvSpPr>
          <p:cNvPr id="30726" name="Line 6"/>
          <p:cNvSpPr>
            <a:spLocks noChangeShapeType="1"/>
          </p:cNvSpPr>
          <p:nvPr/>
        </p:nvSpPr>
        <p:spPr bwMode="auto">
          <a:xfrm flipH="1">
            <a:off x="1981200" y="2819400"/>
            <a:ext cx="1752600" cy="1447800"/>
          </a:xfrm>
          <a:prstGeom prst="line">
            <a:avLst/>
          </a:prstGeom>
          <a:noFill/>
          <a:ln w="9525">
            <a:solidFill>
              <a:srgbClr val="6600FF"/>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b="1"/>
          </a:p>
        </p:txBody>
      </p:sp>
      <p:sp>
        <p:nvSpPr>
          <p:cNvPr id="30727" name="Line 7"/>
          <p:cNvSpPr>
            <a:spLocks noChangeShapeType="1"/>
          </p:cNvSpPr>
          <p:nvPr/>
        </p:nvSpPr>
        <p:spPr bwMode="auto">
          <a:xfrm>
            <a:off x="3048000" y="4953000"/>
            <a:ext cx="2514600" cy="0"/>
          </a:xfrm>
          <a:prstGeom prst="line">
            <a:avLst/>
          </a:prstGeom>
          <a:noFill/>
          <a:ln w="9525">
            <a:solidFill>
              <a:srgbClr val="66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b="1"/>
          </a:p>
        </p:txBody>
      </p:sp>
      <p:sp>
        <p:nvSpPr>
          <p:cNvPr id="30728" name="Line 8"/>
          <p:cNvSpPr>
            <a:spLocks noChangeShapeType="1"/>
          </p:cNvSpPr>
          <p:nvPr/>
        </p:nvSpPr>
        <p:spPr bwMode="auto">
          <a:xfrm flipH="1" flipV="1">
            <a:off x="5029200" y="2819400"/>
            <a:ext cx="1371600" cy="1600200"/>
          </a:xfrm>
          <a:prstGeom prst="line">
            <a:avLst/>
          </a:prstGeom>
          <a:noFill/>
          <a:ln w="9525">
            <a:solidFill>
              <a:srgbClr val="66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b="1"/>
          </a:p>
        </p:txBody>
      </p:sp>
      <p:sp>
        <p:nvSpPr>
          <p:cNvPr id="30729" name="Text Box 9"/>
          <p:cNvSpPr txBox="1">
            <a:spLocks noChangeArrowheads="1"/>
          </p:cNvSpPr>
          <p:nvPr/>
        </p:nvSpPr>
        <p:spPr bwMode="auto">
          <a:xfrm>
            <a:off x="2133600" y="3200400"/>
            <a:ext cx="1770063" cy="7397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spcBef>
                <a:spcPct val="50000"/>
              </a:spcBef>
            </a:pPr>
            <a:r>
              <a:rPr lang="zh-CN" altLang="en-US" sz="1400" b="1">
                <a:solidFill>
                  <a:srgbClr val="FF3300"/>
                </a:solidFill>
                <a:latin typeface="Times New Roman" pitchFamily="18" charset="0"/>
              </a:rPr>
              <a:t>极限：</a:t>
            </a:r>
            <a:r>
              <a:rPr lang="en-US" altLang="zh-CN" sz="1400" b="1" i="1">
                <a:solidFill>
                  <a:srgbClr val="FF3300"/>
                </a:solidFill>
                <a:latin typeface="Times New Roman" pitchFamily="18" charset="0"/>
              </a:rPr>
              <a:t>m </a:t>
            </a:r>
            <a:r>
              <a:rPr lang="en-US" altLang="zh-CN" sz="1400" b="1">
                <a:solidFill>
                  <a:srgbClr val="FF3300"/>
                </a:solidFill>
                <a:latin typeface="Times New Roman" pitchFamily="18" charset="0"/>
              </a:rPr>
              <a:t>→ ∞</a:t>
            </a:r>
            <a:r>
              <a:rPr lang="zh-CN" altLang="en-US" sz="1400" b="1">
                <a:solidFill>
                  <a:srgbClr val="FF3300"/>
                </a:solidFill>
                <a:latin typeface="Times New Roman" pitchFamily="18" charset="0"/>
              </a:rPr>
              <a:t>，</a:t>
            </a:r>
            <a:r>
              <a:rPr lang="en-US" altLang="zh-CN" sz="1400" b="1" i="1">
                <a:solidFill>
                  <a:srgbClr val="FF3300"/>
                </a:solidFill>
                <a:latin typeface="Times New Roman" pitchFamily="18" charset="0"/>
              </a:rPr>
              <a:t>q</a:t>
            </a:r>
            <a:r>
              <a:rPr lang="en-US" altLang="zh-CN" sz="1400" b="1">
                <a:solidFill>
                  <a:srgbClr val="FF3300"/>
                </a:solidFill>
                <a:latin typeface="Times New Roman" pitchFamily="18" charset="0"/>
              </a:rPr>
              <a:t>→0 , </a:t>
            </a:r>
            <a:r>
              <a:rPr lang="zh-CN" altLang="en-US" sz="1400" b="1">
                <a:solidFill>
                  <a:srgbClr val="FF3300"/>
                </a:solidFill>
                <a:latin typeface="Times New Roman" pitchFamily="18" charset="0"/>
              </a:rPr>
              <a:t>且 </a:t>
            </a:r>
            <a:r>
              <a:rPr lang="en-US" altLang="zh-CN" sz="1400" b="1" i="1">
                <a:solidFill>
                  <a:srgbClr val="FF3300"/>
                </a:solidFill>
                <a:latin typeface="Times New Roman" pitchFamily="18" charset="0"/>
              </a:rPr>
              <a:t>mq</a:t>
            </a:r>
            <a:r>
              <a:rPr lang="en-US" altLang="zh-CN" sz="1400" b="1">
                <a:solidFill>
                  <a:srgbClr val="FF3300"/>
                </a:solidFill>
                <a:latin typeface="Times New Roman" pitchFamily="18" charset="0"/>
              </a:rPr>
              <a:t> = </a:t>
            </a:r>
            <a:r>
              <a:rPr lang="en-US" altLang="zh-CN" sz="1400" b="1">
                <a:solidFill>
                  <a:srgbClr val="FF3300"/>
                </a:solidFill>
                <a:latin typeface="Symbol" pitchFamily="18" charset="2"/>
              </a:rPr>
              <a:t>l</a:t>
            </a:r>
            <a:r>
              <a:rPr lang="zh-CN" altLang="en-US" sz="1400" b="1">
                <a:solidFill>
                  <a:srgbClr val="FF3300"/>
                </a:solidFill>
                <a:latin typeface="Times New Roman" pitchFamily="18" charset="0"/>
              </a:rPr>
              <a:t>为常数，</a:t>
            </a:r>
            <a:r>
              <a:rPr lang="zh-CN" altLang="en-US" sz="1400" b="1">
                <a:solidFill>
                  <a:srgbClr val="FF3300"/>
                </a:solidFill>
              </a:rPr>
              <a:t>近似：</a:t>
            </a:r>
            <a:r>
              <a:rPr lang="en-US" altLang="zh-CN" sz="1400" b="1" i="1">
                <a:solidFill>
                  <a:srgbClr val="FF3300"/>
                </a:solidFill>
                <a:latin typeface="Times New Roman" pitchFamily="18" charset="0"/>
              </a:rPr>
              <a:t>mq</a:t>
            </a:r>
            <a:r>
              <a:rPr lang="en-US" altLang="zh-CN" sz="1400" b="1">
                <a:solidFill>
                  <a:srgbClr val="FF3300"/>
                </a:solidFill>
                <a:latin typeface="Times New Roman" pitchFamily="18" charset="0"/>
              </a:rPr>
              <a:t>=</a:t>
            </a:r>
            <a:r>
              <a:rPr lang="en-US" altLang="zh-CN" sz="1400" b="1">
                <a:solidFill>
                  <a:srgbClr val="FF3300"/>
                </a:solidFill>
                <a:latin typeface="Symbol" pitchFamily="18" charset="2"/>
              </a:rPr>
              <a:t>l</a:t>
            </a:r>
          </a:p>
        </p:txBody>
      </p:sp>
      <p:sp>
        <p:nvSpPr>
          <p:cNvPr id="30730" name="Text Box 10"/>
          <p:cNvSpPr txBox="1">
            <a:spLocks noChangeArrowheads="1"/>
          </p:cNvSpPr>
          <p:nvPr/>
        </p:nvSpPr>
        <p:spPr bwMode="auto">
          <a:xfrm>
            <a:off x="3581400" y="5149850"/>
            <a:ext cx="1206500" cy="59213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lnSpc>
                <a:spcPct val="75000"/>
              </a:lnSpc>
              <a:spcBef>
                <a:spcPct val="50000"/>
              </a:spcBef>
            </a:pPr>
            <a:r>
              <a:rPr lang="zh-CN" altLang="en-US" sz="1600" b="1">
                <a:solidFill>
                  <a:srgbClr val="FF0000"/>
                </a:solidFill>
              </a:rPr>
              <a:t>参数取负值</a:t>
            </a:r>
          </a:p>
          <a:p>
            <a:pPr algn="l" eaLnBrk="1" hangingPunct="1">
              <a:lnSpc>
                <a:spcPct val="75000"/>
              </a:lnSpc>
              <a:spcBef>
                <a:spcPct val="50000"/>
              </a:spcBef>
            </a:pPr>
            <a:r>
              <a:rPr lang="zh-CN" altLang="en-US" sz="1600" b="1">
                <a:solidFill>
                  <a:srgbClr val="FF0000"/>
                </a:solidFill>
              </a:rPr>
              <a:t>形式上相似</a:t>
            </a:r>
          </a:p>
        </p:txBody>
      </p:sp>
      <p:sp>
        <p:nvSpPr>
          <p:cNvPr id="30731" name="Text Box 11"/>
          <p:cNvSpPr txBox="1">
            <a:spLocks noChangeArrowheads="1"/>
          </p:cNvSpPr>
          <p:nvPr/>
        </p:nvSpPr>
        <p:spPr bwMode="auto">
          <a:xfrm>
            <a:off x="4491038" y="3281363"/>
            <a:ext cx="1985962" cy="46831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2000" rIns="0" bIns="720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lnSpc>
                <a:spcPct val="50000"/>
              </a:lnSpc>
              <a:spcBef>
                <a:spcPct val="50000"/>
              </a:spcBef>
            </a:pPr>
            <a:r>
              <a:rPr lang="zh-CN" altLang="en-US" sz="1400" b="1">
                <a:solidFill>
                  <a:srgbClr val="FF0000"/>
                </a:solidFill>
              </a:rPr>
              <a:t>极限： </a:t>
            </a:r>
            <a:r>
              <a:rPr lang="en-US" altLang="zh-CN" sz="1400" b="1" i="1">
                <a:solidFill>
                  <a:srgbClr val="FF0000"/>
                </a:solidFill>
                <a:latin typeface="Times New Roman" pitchFamily="18" charset="0"/>
              </a:rPr>
              <a:t>r</a:t>
            </a:r>
            <a:r>
              <a:rPr lang="en-US" altLang="zh-CN" sz="1400" b="1">
                <a:solidFill>
                  <a:srgbClr val="FF0000"/>
                </a:solidFill>
                <a:latin typeface="Symbol" pitchFamily="18" charset="2"/>
              </a:rPr>
              <a:t> </a:t>
            </a:r>
            <a:r>
              <a:rPr lang="en-US" altLang="zh-CN" sz="1400" b="1">
                <a:solidFill>
                  <a:srgbClr val="FF3300"/>
                </a:solidFill>
                <a:latin typeface="Times New Roman" pitchFamily="18" charset="0"/>
              </a:rPr>
              <a:t>→ ∞</a:t>
            </a:r>
            <a:endParaRPr lang="en-US" altLang="zh-CN" sz="1400" b="1">
              <a:solidFill>
                <a:srgbClr val="FF0000"/>
              </a:solidFill>
              <a:latin typeface="Symbol" pitchFamily="18" charset="2"/>
            </a:endParaRPr>
          </a:p>
          <a:p>
            <a:pPr algn="l" eaLnBrk="1" hangingPunct="1">
              <a:lnSpc>
                <a:spcPct val="50000"/>
              </a:lnSpc>
              <a:spcBef>
                <a:spcPct val="50000"/>
              </a:spcBef>
            </a:pPr>
            <a:r>
              <a:rPr lang="en-US" altLang="zh-CN" sz="1400" b="1">
                <a:solidFill>
                  <a:srgbClr val="FF0000"/>
                </a:solidFill>
                <a:latin typeface="Symbol" pitchFamily="18" charset="2"/>
              </a:rPr>
              <a:t>b</a:t>
            </a:r>
            <a:r>
              <a:rPr lang="en-US" altLang="zh-CN" sz="1400" b="1">
                <a:solidFill>
                  <a:srgbClr val="FF3300"/>
                </a:solidFill>
                <a:latin typeface="Times New Roman" pitchFamily="18" charset="0"/>
              </a:rPr>
              <a:t> → 0</a:t>
            </a:r>
            <a:r>
              <a:rPr lang="en-US" altLang="zh-CN" sz="1400" b="1">
                <a:solidFill>
                  <a:srgbClr val="FF0000"/>
                </a:solidFill>
                <a:latin typeface="Symbol" pitchFamily="18" charset="2"/>
              </a:rPr>
              <a:t> ,  </a:t>
            </a:r>
            <a:r>
              <a:rPr lang="en-US" altLang="zh-CN" sz="1400" b="1" i="1">
                <a:solidFill>
                  <a:srgbClr val="FF0000"/>
                </a:solidFill>
                <a:latin typeface="Times New Roman" pitchFamily="18" charset="0"/>
              </a:rPr>
              <a:t>r</a:t>
            </a:r>
            <a:r>
              <a:rPr lang="en-US" altLang="zh-CN" sz="1400" b="1" i="1">
                <a:solidFill>
                  <a:srgbClr val="FF0000"/>
                </a:solidFill>
                <a:latin typeface="Symbol" pitchFamily="18" charset="2"/>
              </a:rPr>
              <a:t> </a:t>
            </a:r>
            <a:r>
              <a:rPr lang="en-US" altLang="zh-CN" sz="1400" b="1">
                <a:solidFill>
                  <a:srgbClr val="FF0000"/>
                </a:solidFill>
                <a:latin typeface="Symbol" pitchFamily="18" charset="2"/>
              </a:rPr>
              <a:t>b = l</a:t>
            </a:r>
            <a:r>
              <a:rPr lang="zh-CN" altLang="en-US" sz="1400" b="1">
                <a:solidFill>
                  <a:srgbClr val="FF0000"/>
                </a:solidFill>
                <a:latin typeface="Symbol" pitchFamily="18" charset="2"/>
              </a:rPr>
              <a:t>为常数</a:t>
            </a:r>
          </a:p>
        </p:txBody>
      </p:sp>
      <p:sp>
        <p:nvSpPr>
          <p:cNvPr id="30732" name="Oval 12"/>
          <p:cNvSpPr>
            <a:spLocks noChangeArrowheads="1"/>
          </p:cNvSpPr>
          <p:nvPr/>
        </p:nvSpPr>
        <p:spPr bwMode="auto">
          <a:xfrm>
            <a:off x="6096000" y="2133600"/>
            <a:ext cx="1600200" cy="838200"/>
          </a:xfrm>
          <a:prstGeom prst="ellipse">
            <a:avLst/>
          </a:prstGeom>
          <a:noFill/>
          <a:ln w="9525">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spcBef>
                <a:spcPct val="50000"/>
              </a:spcBef>
            </a:pPr>
            <a:r>
              <a:rPr lang="zh-CN" altLang="en-US" sz="2400" b="1"/>
              <a:t>几何分布</a:t>
            </a:r>
            <a:r>
              <a:rPr lang="en-US" altLang="zh-CN" sz="2400" b="1"/>
              <a:t>(</a:t>
            </a:r>
            <a:r>
              <a:rPr lang="en-US" altLang="zh-CN" sz="2400" b="1">
                <a:latin typeface="Symbol" pitchFamily="18" charset="2"/>
              </a:rPr>
              <a:t>b)</a:t>
            </a:r>
            <a:endParaRPr lang="en-US" altLang="zh-CN" sz="2400" b="1"/>
          </a:p>
        </p:txBody>
      </p:sp>
      <p:sp>
        <p:nvSpPr>
          <p:cNvPr id="30733" name="Line 13"/>
          <p:cNvSpPr>
            <a:spLocks noChangeShapeType="1"/>
          </p:cNvSpPr>
          <p:nvPr/>
        </p:nvSpPr>
        <p:spPr bwMode="auto">
          <a:xfrm flipV="1">
            <a:off x="6934200" y="2971800"/>
            <a:ext cx="0" cy="1447800"/>
          </a:xfrm>
          <a:prstGeom prst="line">
            <a:avLst/>
          </a:prstGeom>
          <a:noFill/>
          <a:ln w="9525">
            <a:solidFill>
              <a:srgbClr val="66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b="1"/>
          </a:p>
        </p:txBody>
      </p:sp>
      <p:sp>
        <p:nvSpPr>
          <p:cNvPr id="30734" name="Text Box 14"/>
          <p:cNvSpPr txBox="1">
            <a:spLocks noChangeArrowheads="1"/>
          </p:cNvSpPr>
          <p:nvPr/>
        </p:nvSpPr>
        <p:spPr bwMode="auto">
          <a:xfrm>
            <a:off x="6678613" y="3573463"/>
            <a:ext cx="539750" cy="30956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spcBef>
                <a:spcPct val="50000"/>
              </a:spcBef>
            </a:pPr>
            <a:r>
              <a:rPr lang="zh-CN" altLang="en-US" sz="1400" b="1">
                <a:solidFill>
                  <a:srgbClr val="FF0000"/>
                </a:solidFill>
              </a:rPr>
              <a:t>特例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3"/>
                                        </p:tgtEl>
                                        <p:attrNameLst>
                                          <p:attrName>style.visibility</p:attrName>
                                        </p:attrNameLst>
                                      </p:cBhvr>
                                      <p:to>
                                        <p:strVal val="visible"/>
                                      </p:to>
                                    </p:set>
                                    <p:animEffect transition="in" filter="blinds(horizontal)">
                                      <p:cBhvr>
                                        <p:cTn id="7" dur="500"/>
                                        <p:tgtEl>
                                          <p:spTgt spid="307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24"/>
                                        </p:tgtEl>
                                        <p:attrNameLst>
                                          <p:attrName>style.visibility</p:attrName>
                                        </p:attrNameLst>
                                      </p:cBhvr>
                                      <p:to>
                                        <p:strVal val="visible"/>
                                      </p:to>
                                    </p:set>
                                    <p:animEffect transition="in" filter="blinds(horizontal)">
                                      <p:cBhvr>
                                        <p:cTn id="12" dur="500"/>
                                        <p:tgtEl>
                                          <p:spTgt spid="307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725"/>
                                        </p:tgtEl>
                                        <p:attrNameLst>
                                          <p:attrName>style.visibility</p:attrName>
                                        </p:attrNameLst>
                                      </p:cBhvr>
                                      <p:to>
                                        <p:strVal val="visible"/>
                                      </p:to>
                                    </p:set>
                                    <p:animEffect transition="in" filter="blinds(horizontal)">
                                      <p:cBhvr>
                                        <p:cTn id="17" dur="500"/>
                                        <p:tgtEl>
                                          <p:spTgt spid="307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726"/>
                                        </p:tgtEl>
                                        <p:attrNameLst>
                                          <p:attrName>style.visibility</p:attrName>
                                        </p:attrNameLst>
                                      </p:cBhvr>
                                      <p:to>
                                        <p:strVal val="visible"/>
                                      </p:to>
                                    </p:set>
                                    <p:animEffect transition="in" filter="blinds(horizontal)">
                                      <p:cBhvr>
                                        <p:cTn id="22" dur="500"/>
                                        <p:tgtEl>
                                          <p:spTgt spid="30726"/>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0729"/>
                                        </p:tgtEl>
                                        <p:attrNameLst>
                                          <p:attrName>style.visibility</p:attrName>
                                        </p:attrNameLst>
                                      </p:cBhvr>
                                      <p:to>
                                        <p:strVal val="visible"/>
                                      </p:to>
                                    </p:set>
                                    <p:animEffect transition="in" filter="blinds(horizontal)">
                                      <p:cBhvr>
                                        <p:cTn id="25" dur="500"/>
                                        <p:tgtEl>
                                          <p:spTgt spid="3072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0727"/>
                                        </p:tgtEl>
                                        <p:attrNameLst>
                                          <p:attrName>style.visibility</p:attrName>
                                        </p:attrNameLst>
                                      </p:cBhvr>
                                      <p:to>
                                        <p:strVal val="visible"/>
                                      </p:to>
                                    </p:set>
                                    <p:animEffect transition="in" filter="blinds(horizontal)">
                                      <p:cBhvr>
                                        <p:cTn id="30" dur="500"/>
                                        <p:tgtEl>
                                          <p:spTgt spid="30727"/>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0730"/>
                                        </p:tgtEl>
                                        <p:attrNameLst>
                                          <p:attrName>style.visibility</p:attrName>
                                        </p:attrNameLst>
                                      </p:cBhvr>
                                      <p:to>
                                        <p:strVal val="visible"/>
                                      </p:to>
                                    </p:set>
                                    <p:animEffect transition="in" filter="blinds(horizontal)">
                                      <p:cBhvr>
                                        <p:cTn id="33" dur="500"/>
                                        <p:tgtEl>
                                          <p:spTgt spid="3073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0728"/>
                                        </p:tgtEl>
                                        <p:attrNameLst>
                                          <p:attrName>style.visibility</p:attrName>
                                        </p:attrNameLst>
                                      </p:cBhvr>
                                      <p:to>
                                        <p:strVal val="visible"/>
                                      </p:to>
                                    </p:set>
                                    <p:animEffect transition="in" filter="blinds(horizontal)">
                                      <p:cBhvr>
                                        <p:cTn id="38" dur="500"/>
                                        <p:tgtEl>
                                          <p:spTgt spid="30728"/>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30731"/>
                                        </p:tgtEl>
                                        <p:attrNameLst>
                                          <p:attrName>style.visibility</p:attrName>
                                        </p:attrNameLst>
                                      </p:cBhvr>
                                      <p:to>
                                        <p:strVal val="visible"/>
                                      </p:to>
                                    </p:set>
                                    <p:animEffect transition="in" filter="blinds(horizontal)">
                                      <p:cBhvr>
                                        <p:cTn id="41" dur="500"/>
                                        <p:tgtEl>
                                          <p:spTgt spid="3073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0733"/>
                                        </p:tgtEl>
                                        <p:attrNameLst>
                                          <p:attrName>style.visibility</p:attrName>
                                        </p:attrNameLst>
                                      </p:cBhvr>
                                      <p:to>
                                        <p:strVal val="visible"/>
                                      </p:to>
                                    </p:set>
                                    <p:animEffect transition="in" filter="blinds(horizontal)">
                                      <p:cBhvr>
                                        <p:cTn id="46" dur="500"/>
                                        <p:tgtEl>
                                          <p:spTgt spid="30733"/>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30734"/>
                                        </p:tgtEl>
                                        <p:attrNameLst>
                                          <p:attrName>style.visibility</p:attrName>
                                        </p:attrNameLst>
                                      </p:cBhvr>
                                      <p:to>
                                        <p:strVal val="visible"/>
                                      </p:to>
                                    </p:set>
                                    <p:animEffect transition="in" filter="blinds(horizontal)">
                                      <p:cBhvr>
                                        <p:cTn id="49" dur="500"/>
                                        <p:tgtEl>
                                          <p:spTgt spid="3073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30732"/>
                                        </p:tgtEl>
                                        <p:attrNameLst>
                                          <p:attrName>style.visibility</p:attrName>
                                        </p:attrNameLst>
                                      </p:cBhvr>
                                      <p:to>
                                        <p:strVal val="visible"/>
                                      </p:to>
                                    </p:set>
                                    <p:animEffect transition="in" filter="blinds(horizontal)">
                                      <p:cBhvr>
                                        <p:cTn id="54" dur="500"/>
                                        <p:tgtEl>
                                          <p:spTgt spid="30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animBg="1" autoUpdateAnimBg="0"/>
      <p:bldP spid="30724" grpId="0" animBg="1" autoUpdateAnimBg="0"/>
      <p:bldP spid="30725" grpId="0" animBg="1" autoUpdateAnimBg="0"/>
      <p:bldP spid="30726" grpId="0" animBg="1"/>
      <p:bldP spid="30727" grpId="0" animBg="1"/>
      <p:bldP spid="30728" grpId="0" animBg="1"/>
      <p:bldP spid="30729" grpId="0" animBg="1" autoUpdateAnimBg="0"/>
      <p:bldP spid="30730" grpId="0" animBg="1" autoUpdateAnimBg="0"/>
      <p:bldP spid="30731" grpId="0" animBg="1" autoUpdateAnimBg="0"/>
      <p:bldP spid="30732" grpId="0" animBg="1" autoUpdateAnimBg="0"/>
      <p:bldP spid="30733" grpId="0" animBg="1"/>
      <p:bldP spid="30734"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47C2D9A8-0A20-4DFC-BDDE-1F6E35208837}" type="slidenum">
              <a:rPr lang="zh-CN" altLang="en-US" sz="1400"/>
              <a:pPr eaLnBrk="1" hangingPunct="1"/>
              <a:t>25</a:t>
            </a:fld>
            <a:endParaRPr lang="en-US" altLang="zh-CN" sz="1400"/>
          </a:p>
        </p:txBody>
      </p:sp>
      <p:sp>
        <p:nvSpPr>
          <p:cNvPr id="32770" name="Rectangle 2"/>
          <p:cNvSpPr>
            <a:spLocks noGrp="1" noChangeArrowheads="1"/>
          </p:cNvSpPr>
          <p:nvPr>
            <p:ph type="body" idx="1"/>
          </p:nvPr>
        </p:nvSpPr>
        <p:spPr/>
        <p:txBody>
          <a:bodyPr/>
          <a:lstStyle/>
          <a:p>
            <a:pPr eaLnBrk="1" hangingPunct="1"/>
            <a:r>
              <a:rPr lang="zh-CN" altLang="en-US" b="1" dirty="0" smtClean="0">
                <a:latin typeface="Times New Roman" pitchFamily="18" charset="0"/>
              </a:rPr>
              <a:t>（</a:t>
            </a:r>
            <a:r>
              <a:rPr lang="en-US" altLang="zh-CN" b="1" i="1" dirty="0" smtClean="0">
                <a:latin typeface="Times New Roman" pitchFamily="18" charset="0"/>
              </a:rPr>
              <a:t>a</a:t>
            </a:r>
            <a:r>
              <a:rPr lang="zh-CN" altLang="en-US" b="1" dirty="0" smtClean="0">
                <a:latin typeface="Times New Roman" pitchFamily="18" charset="0"/>
              </a:rPr>
              <a:t>，</a:t>
            </a:r>
            <a:r>
              <a:rPr lang="en-US" altLang="zh-CN" b="1" i="1" dirty="0" smtClean="0">
                <a:latin typeface="Times New Roman" pitchFamily="18" charset="0"/>
              </a:rPr>
              <a:t>b</a:t>
            </a:r>
            <a:r>
              <a:rPr lang="zh-CN" altLang="en-US" b="1" dirty="0" smtClean="0">
                <a:latin typeface="Times New Roman" pitchFamily="18" charset="0"/>
              </a:rPr>
              <a:t>，</a:t>
            </a:r>
            <a:r>
              <a:rPr lang="en-US" altLang="zh-CN" b="1" dirty="0" smtClean="0">
                <a:latin typeface="Times New Roman" pitchFamily="18" charset="0"/>
              </a:rPr>
              <a:t>1</a:t>
            </a:r>
            <a:r>
              <a:rPr lang="zh-CN" altLang="en-US" b="1" dirty="0" smtClean="0">
                <a:latin typeface="Times New Roman" pitchFamily="18" charset="0"/>
              </a:rPr>
              <a:t>）分布类包含两个子类：</a:t>
            </a:r>
          </a:p>
          <a:p>
            <a:pPr lvl="1" eaLnBrk="1" hangingPunct="1"/>
            <a:r>
              <a:rPr lang="zh-CN" altLang="en-US" b="1" dirty="0" smtClean="0">
                <a:latin typeface="Times New Roman" pitchFamily="18" charset="0"/>
              </a:rPr>
              <a:t>零截断分布 </a:t>
            </a:r>
            <a:r>
              <a:rPr lang="en-US" altLang="zh-CN" b="1" dirty="0" smtClean="0">
                <a:solidFill>
                  <a:srgbClr val="FF0000"/>
                </a:solidFill>
                <a:latin typeface="Times New Roman" pitchFamily="18" charset="0"/>
              </a:rPr>
              <a:t>(zero-truncated distribution)</a:t>
            </a:r>
          </a:p>
          <a:p>
            <a:pPr lvl="1" eaLnBrk="1" hangingPunct="1"/>
            <a:r>
              <a:rPr lang="zh-CN" altLang="en-US" b="1" dirty="0" smtClean="0">
                <a:latin typeface="Times New Roman" pitchFamily="18" charset="0"/>
              </a:rPr>
              <a:t>零调整分布 </a:t>
            </a:r>
            <a:r>
              <a:rPr lang="en-US" altLang="zh-CN" b="1" dirty="0" smtClean="0">
                <a:solidFill>
                  <a:srgbClr val="FF0000"/>
                </a:solidFill>
                <a:latin typeface="Times New Roman" pitchFamily="18" charset="0"/>
              </a:rPr>
              <a:t>(zero-modified distribution) </a:t>
            </a:r>
          </a:p>
          <a:p>
            <a:pPr eaLnBrk="1" hangingPunct="1"/>
            <a:r>
              <a:rPr lang="zh-CN" altLang="en-US" b="1" dirty="0" smtClean="0">
                <a:latin typeface="Times New Roman" pitchFamily="18" charset="0"/>
              </a:rPr>
              <a:t>对于零截断分布，发生 </a:t>
            </a:r>
            <a:r>
              <a:rPr lang="en-US" altLang="zh-CN" b="1" i="1" dirty="0" smtClean="0">
                <a:latin typeface="Times New Roman" pitchFamily="18" charset="0"/>
              </a:rPr>
              <a:t>k </a:t>
            </a:r>
            <a:r>
              <a:rPr lang="zh-CN" altLang="en-US" b="1" dirty="0" smtClean="0">
                <a:latin typeface="Times New Roman" pitchFamily="18" charset="0"/>
              </a:rPr>
              <a:t>次损失的概率用      表示，其中</a:t>
            </a:r>
          </a:p>
          <a:p>
            <a:pPr eaLnBrk="1" hangingPunct="1"/>
            <a:endParaRPr lang="zh-CN" altLang="en-US" b="1" dirty="0" smtClean="0">
              <a:latin typeface="Times New Roman" pitchFamily="18" charset="0"/>
            </a:endParaRPr>
          </a:p>
          <a:p>
            <a:pPr eaLnBrk="1" hangingPunct="1"/>
            <a:r>
              <a:rPr lang="zh-CN" altLang="en-US" b="1" dirty="0" smtClean="0">
                <a:latin typeface="Times New Roman" pitchFamily="18" charset="0"/>
              </a:rPr>
              <a:t>对于零调整分布，发生</a:t>
            </a:r>
            <a:r>
              <a:rPr lang="en-US" altLang="zh-CN" b="1" i="1" dirty="0" smtClean="0">
                <a:latin typeface="Times New Roman" pitchFamily="18" charset="0"/>
              </a:rPr>
              <a:t>k</a:t>
            </a:r>
            <a:r>
              <a:rPr lang="zh-CN" altLang="en-US" b="1" dirty="0" smtClean="0">
                <a:latin typeface="Times New Roman" pitchFamily="18" charset="0"/>
              </a:rPr>
              <a:t>次损失的概率用      表示，其中       可以是任意概率值。 </a:t>
            </a:r>
          </a:p>
        </p:txBody>
      </p:sp>
      <p:sp>
        <p:nvSpPr>
          <p:cNvPr id="30724" name="Rectangle 3"/>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aphicFrame>
        <p:nvGraphicFramePr>
          <p:cNvPr id="32772" name="Object 4"/>
          <p:cNvGraphicFramePr>
            <a:graphicFrameLocks noChangeAspect="1"/>
          </p:cNvGraphicFramePr>
          <p:nvPr>
            <p:extLst>
              <p:ext uri="{D42A27DB-BD31-4B8C-83A1-F6EECF244321}">
                <p14:modId xmlns:p14="http://schemas.microsoft.com/office/powerpoint/2010/main" val="506975576"/>
              </p:ext>
            </p:extLst>
          </p:nvPr>
        </p:nvGraphicFramePr>
        <p:xfrm>
          <a:off x="6448024" y="3429000"/>
          <a:ext cx="422275" cy="503238"/>
        </p:xfrm>
        <a:graphic>
          <a:graphicData uri="http://schemas.openxmlformats.org/presentationml/2006/ole">
            <mc:AlternateContent xmlns:mc="http://schemas.openxmlformats.org/markup-compatibility/2006">
              <mc:Choice xmlns:v="urn:schemas-microsoft-com:vml" Requires="v">
                <p:oleObj spid="_x0000_s192657" r:id="rId3" imgW="203377" imgH="241510" progId="Equation.DSMT4">
                  <p:embed/>
                </p:oleObj>
              </mc:Choice>
              <mc:Fallback>
                <p:oleObj r:id="rId3" imgW="203377" imgH="24151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8024" y="3429000"/>
                        <a:ext cx="42227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6" name="Rectangle 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aphicFrame>
        <p:nvGraphicFramePr>
          <p:cNvPr id="32774" name="Object 6"/>
          <p:cNvGraphicFramePr>
            <a:graphicFrameLocks noChangeAspect="1"/>
          </p:cNvGraphicFramePr>
          <p:nvPr>
            <p:extLst>
              <p:ext uri="{D42A27DB-BD31-4B8C-83A1-F6EECF244321}">
                <p14:modId xmlns:p14="http://schemas.microsoft.com/office/powerpoint/2010/main" val="885309884"/>
              </p:ext>
            </p:extLst>
          </p:nvPr>
        </p:nvGraphicFramePr>
        <p:xfrm>
          <a:off x="1295486" y="4084637"/>
          <a:ext cx="936625" cy="498475"/>
        </p:xfrm>
        <a:graphic>
          <a:graphicData uri="http://schemas.openxmlformats.org/presentationml/2006/ole">
            <mc:AlternateContent xmlns:mc="http://schemas.openxmlformats.org/markup-compatibility/2006">
              <mc:Choice xmlns:v="urn:schemas-microsoft-com:vml" Requires="v">
                <p:oleObj spid="_x0000_s192658" r:id="rId5" imgW="444693" imgH="241405" progId="Equation.DSMT4">
                  <p:embed/>
                </p:oleObj>
              </mc:Choice>
              <mc:Fallback>
                <p:oleObj r:id="rId5" imgW="444693" imgH="241405"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86" y="4084637"/>
                        <a:ext cx="93662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8"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aphicFrame>
        <p:nvGraphicFramePr>
          <p:cNvPr id="32776" name="Object 8"/>
          <p:cNvGraphicFramePr>
            <a:graphicFrameLocks noChangeAspect="1"/>
          </p:cNvGraphicFramePr>
          <p:nvPr/>
        </p:nvGraphicFramePr>
        <p:xfrm>
          <a:off x="6248400" y="4724400"/>
          <a:ext cx="431800" cy="431800"/>
        </p:xfrm>
        <a:graphic>
          <a:graphicData uri="http://schemas.openxmlformats.org/presentationml/2006/ole">
            <mc:AlternateContent xmlns:mc="http://schemas.openxmlformats.org/markup-compatibility/2006">
              <mc:Choice xmlns:v="urn:schemas-microsoft-com:vml" Requires="v">
                <p:oleObj spid="_x0000_s192659" r:id="rId7" imgW="241510" imgH="241510" progId="Equation.DSMT4">
                  <p:embed/>
                </p:oleObj>
              </mc:Choice>
              <mc:Fallback>
                <p:oleObj r:id="rId7" imgW="241510" imgH="24151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8400" y="4724400"/>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0"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aphicFrame>
        <p:nvGraphicFramePr>
          <p:cNvPr id="32778" name="Object 10"/>
          <p:cNvGraphicFramePr>
            <a:graphicFrameLocks noChangeAspect="1"/>
          </p:cNvGraphicFramePr>
          <p:nvPr/>
        </p:nvGraphicFramePr>
        <p:xfrm>
          <a:off x="8229600" y="4724400"/>
          <a:ext cx="503238" cy="503238"/>
        </p:xfrm>
        <a:graphic>
          <a:graphicData uri="http://schemas.openxmlformats.org/presentationml/2006/ole">
            <mc:AlternateContent xmlns:mc="http://schemas.openxmlformats.org/markup-compatibility/2006">
              <mc:Choice xmlns:v="urn:schemas-microsoft-com:vml" Requires="v">
                <p:oleObj spid="_x0000_s192660" r:id="rId9" imgW="241510" imgH="241510" progId="Equation.DSMT4">
                  <p:embed/>
                </p:oleObj>
              </mc:Choice>
              <mc:Fallback>
                <p:oleObj r:id="rId9" imgW="241510" imgH="24151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29600" y="4724400"/>
                        <a:ext cx="50323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2" name="Rectangle 2"/>
          <p:cNvSpPr>
            <a:spLocks noChangeArrowheads="1"/>
          </p:cNvSpPr>
          <p:nvPr/>
        </p:nvSpPr>
        <p:spPr bwMode="auto">
          <a:xfrm>
            <a:off x="152400" y="381000"/>
            <a:ext cx="8229600"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r>
              <a:rPr lang="zh-CN" altLang="en-US" sz="3200" b="1" dirty="0">
                <a:solidFill>
                  <a:srgbClr val="000099"/>
                </a:solidFill>
              </a:rPr>
              <a:t>（</a:t>
            </a:r>
            <a:r>
              <a:rPr lang="en-US" altLang="zh-CN" sz="3200" b="1" i="1" dirty="0">
                <a:solidFill>
                  <a:srgbClr val="000099"/>
                </a:solidFill>
                <a:latin typeface="Times New Roman" pitchFamily="18" charset="0"/>
              </a:rPr>
              <a:t>a</a:t>
            </a:r>
            <a:r>
              <a:rPr lang="en-US" altLang="zh-CN" sz="3200" b="1" dirty="0">
                <a:solidFill>
                  <a:srgbClr val="000099"/>
                </a:solidFill>
                <a:latin typeface="Times New Roman" pitchFamily="18" charset="0"/>
              </a:rPr>
              <a:t>,</a:t>
            </a:r>
            <a:r>
              <a:rPr lang="en-US" altLang="zh-CN" sz="3200" b="1" i="1" dirty="0">
                <a:solidFill>
                  <a:srgbClr val="000099"/>
                </a:solidFill>
                <a:latin typeface="Times New Roman" pitchFamily="18" charset="0"/>
              </a:rPr>
              <a:t> b</a:t>
            </a:r>
            <a:r>
              <a:rPr lang="en-US" altLang="zh-CN" sz="3200" b="1" dirty="0">
                <a:solidFill>
                  <a:srgbClr val="000099"/>
                </a:solidFill>
              </a:rPr>
              <a:t>, 1</a:t>
            </a:r>
            <a:r>
              <a:rPr lang="zh-CN" altLang="en-US" sz="3200" b="1" dirty="0">
                <a:solidFill>
                  <a:srgbClr val="000099"/>
                </a:solidFill>
              </a:rPr>
              <a:t>）</a:t>
            </a:r>
            <a:r>
              <a:rPr lang="en-US" altLang="zh-CN" sz="3200" b="1" dirty="0">
                <a:solidFill>
                  <a:srgbClr val="000099"/>
                </a:solidFill>
              </a:rPr>
              <a:t>class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animEffect transition="in" filter="blinds(horizontal)">
                                      <p:cBhvr>
                                        <p:cTn id="7" dur="500"/>
                                        <p:tgtEl>
                                          <p:spTgt spid="327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770">
                                            <p:txEl>
                                              <p:pRg st="1" end="1"/>
                                            </p:txEl>
                                          </p:spTgt>
                                        </p:tgtEl>
                                        <p:attrNameLst>
                                          <p:attrName>style.visibility</p:attrName>
                                        </p:attrNameLst>
                                      </p:cBhvr>
                                      <p:to>
                                        <p:strVal val="visible"/>
                                      </p:to>
                                    </p:set>
                                    <p:animEffect transition="in" filter="blinds(horizontal)">
                                      <p:cBhvr>
                                        <p:cTn id="12" dur="500"/>
                                        <p:tgtEl>
                                          <p:spTgt spid="3277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2770">
                                            <p:txEl>
                                              <p:pRg st="2" end="2"/>
                                            </p:txEl>
                                          </p:spTgt>
                                        </p:tgtEl>
                                        <p:attrNameLst>
                                          <p:attrName>style.visibility</p:attrName>
                                        </p:attrNameLst>
                                      </p:cBhvr>
                                      <p:to>
                                        <p:strVal val="visible"/>
                                      </p:to>
                                    </p:set>
                                    <p:animEffect transition="in" filter="blinds(horizontal)">
                                      <p:cBhvr>
                                        <p:cTn id="17" dur="500"/>
                                        <p:tgtEl>
                                          <p:spTgt spid="3277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2770">
                                            <p:txEl>
                                              <p:pRg st="3" end="3"/>
                                            </p:txEl>
                                          </p:spTgt>
                                        </p:tgtEl>
                                        <p:attrNameLst>
                                          <p:attrName>style.visibility</p:attrName>
                                        </p:attrNameLst>
                                      </p:cBhvr>
                                      <p:to>
                                        <p:strVal val="visible"/>
                                      </p:to>
                                    </p:set>
                                    <p:animEffect transition="in" filter="blinds(horizontal)">
                                      <p:cBhvr>
                                        <p:cTn id="22" dur="500"/>
                                        <p:tgtEl>
                                          <p:spTgt spid="32770">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2772"/>
                                        </p:tgtEl>
                                        <p:attrNameLst>
                                          <p:attrName>style.visibility</p:attrName>
                                        </p:attrNameLst>
                                      </p:cBhvr>
                                      <p:to>
                                        <p:strVal val="visible"/>
                                      </p:to>
                                    </p:set>
                                    <p:animEffect transition="in" filter="blinds(horizontal)">
                                      <p:cBhvr>
                                        <p:cTn id="25" dur="500"/>
                                        <p:tgtEl>
                                          <p:spTgt spid="32772"/>
                                        </p:tgtEl>
                                      </p:cBhvr>
                                    </p:animEffect>
                                  </p:childTnLst>
                                </p:cTn>
                              </p:par>
                              <p:par>
                                <p:cTn id="26" presetID="3" presetClass="entr" presetSubtype="10" fill="hold" nodeType="withEffect">
                                  <p:stCondLst>
                                    <p:cond delay="0"/>
                                  </p:stCondLst>
                                  <p:childTnLst>
                                    <p:set>
                                      <p:cBhvr>
                                        <p:cTn id="27" dur="1" fill="hold">
                                          <p:stCondLst>
                                            <p:cond delay="0"/>
                                          </p:stCondLst>
                                        </p:cTn>
                                        <p:tgtEl>
                                          <p:spTgt spid="32774"/>
                                        </p:tgtEl>
                                        <p:attrNameLst>
                                          <p:attrName>style.visibility</p:attrName>
                                        </p:attrNameLst>
                                      </p:cBhvr>
                                      <p:to>
                                        <p:strVal val="visible"/>
                                      </p:to>
                                    </p:set>
                                    <p:animEffect transition="in" filter="blinds(horizontal)">
                                      <p:cBhvr>
                                        <p:cTn id="28" dur="500"/>
                                        <p:tgtEl>
                                          <p:spTgt spid="3277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32770">
                                            <p:txEl>
                                              <p:pRg st="5" end="5"/>
                                            </p:txEl>
                                          </p:spTgt>
                                        </p:tgtEl>
                                        <p:attrNameLst>
                                          <p:attrName>style.visibility</p:attrName>
                                        </p:attrNameLst>
                                      </p:cBhvr>
                                      <p:to>
                                        <p:strVal val="visible"/>
                                      </p:to>
                                    </p:set>
                                    <p:animEffect transition="in" filter="blinds(horizontal)">
                                      <p:cBhvr>
                                        <p:cTn id="33" dur="500"/>
                                        <p:tgtEl>
                                          <p:spTgt spid="32770">
                                            <p:txEl>
                                              <p:pRg st="5" end="5"/>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32776"/>
                                        </p:tgtEl>
                                        <p:attrNameLst>
                                          <p:attrName>style.visibility</p:attrName>
                                        </p:attrNameLst>
                                      </p:cBhvr>
                                      <p:to>
                                        <p:strVal val="visible"/>
                                      </p:to>
                                    </p:set>
                                    <p:animEffect transition="in" filter="blinds(horizontal)">
                                      <p:cBhvr>
                                        <p:cTn id="36" dur="500"/>
                                        <p:tgtEl>
                                          <p:spTgt spid="32776"/>
                                        </p:tgtEl>
                                      </p:cBhvr>
                                    </p:animEffect>
                                  </p:childTnLst>
                                </p:cTn>
                              </p:par>
                              <p:par>
                                <p:cTn id="37" presetID="3" presetClass="entr" presetSubtype="10" fill="hold" nodeType="withEffect">
                                  <p:stCondLst>
                                    <p:cond delay="0"/>
                                  </p:stCondLst>
                                  <p:childTnLst>
                                    <p:set>
                                      <p:cBhvr>
                                        <p:cTn id="38" dur="1" fill="hold">
                                          <p:stCondLst>
                                            <p:cond delay="0"/>
                                          </p:stCondLst>
                                        </p:cTn>
                                        <p:tgtEl>
                                          <p:spTgt spid="32778"/>
                                        </p:tgtEl>
                                        <p:attrNameLst>
                                          <p:attrName>style.visibility</p:attrName>
                                        </p:attrNameLst>
                                      </p:cBhvr>
                                      <p:to>
                                        <p:strVal val="visible"/>
                                      </p:to>
                                    </p:set>
                                    <p:animEffect transition="in" filter="blinds(horizontal)">
                                      <p:cBhvr>
                                        <p:cTn id="39" dur="500"/>
                                        <p:tgtEl>
                                          <p:spTgt spid="32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D7727288-0039-4B2D-95EC-7637BDE4A0F8}" type="slidenum">
              <a:rPr lang="zh-CN" altLang="en-US" sz="1400"/>
              <a:pPr eaLnBrk="1" hangingPunct="1"/>
              <a:t>26</a:t>
            </a:fld>
            <a:endParaRPr lang="en-US" altLang="zh-CN" sz="1400"/>
          </a:p>
        </p:txBody>
      </p:sp>
      <p:sp>
        <p:nvSpPr>
          <p:cNvPr id="33794" name="Rectangle 2"/>
          <p:cNvSpPr>
            <a:spLocks noGrp="1" noChangeArrowheads="1"/>
          </p:cNvSpPr>
          <p:nvPr>
            <p:ph type="body" idx="1"/>
          </p:nvPr>
        </p:nvSpPr>
        <p:spPr/>
        <p:txBody>
          <a:bodyPr/>
          <a:lstStyle/>
          <a:p>
            <a:pPr eaLnBrk="1" hangingPunct="1"/>
            <a:r>
              <a:rPr lang="zh-CN" altLang="en-US" b="1" smtClean="0">
                <a:latin typeface="Times New Roman" pitchFamily="18" charset="0"/>
              </a:rPr>
              <a:t>（</a:t>
            </a:r>
            <a:r>
              <a:rPr lang="en-US" altLang="zh-CN" b="1" i="1" smtClean="0">
                <a:latin typeface="Times New Roman" pitchFamily="18" charset="0"/>
              </a:rPr>
              <a:t>a</a:t>
            </a:r>
            <a:r>
              <a:rPr lang="zh-CN" altLang="en-US" b="1" smtClean="0">
                <a:latin typeface="Times New Roman" pitchFamily="18" charset="0"/>
              </a:rPr>
              <a:t>，</a:t>
            </a:r>
            <a:r>
              <a:rPr lang="en-US" altLang="zh-CN" b="1" i="1" smtClean="0">
                <a:latin typeface="Times New Roman" pitchFamily="18" charset="0"/>
              </a:rPr>
              <a:t>b</a:t>
            </a:r>
            <a:r>
              <a:rPr lang="zh-CN" altLang="en-US" b="1" smtClean="0">
                <a:latin typeface="Times New Roman" pitchFamily="18" charset="0"/>
              </a:rPr>
              <a:t>，</a:t>
            </a:r>
            <a:r>
              <a:rPr lang="en-US" altLang="zh-CN" b="1" smtClean="0">
                <a:latin typeface="Times New Roman" pitchFamily="18" charset="0"/>
              </a:rPr>
              <a:t>1</a:t>
            </a:r>
            <a:r>
              <a:rPr lang="zh-CN" altLang="en-US" b="1" smtClean="0">
                <a:latin typeface="Times New Roman" pitchFamily="18" charset="0"/>
              </a:rPr>
              <a:t>）分布类满足下述递推关系：</a:t>
            </a:r>
          </a:p>
          <a:p>
            <a:pPr eaLnBrk="1" hangingPunct="1"/>
            <a:endParaRPr lang="zh-CN" altLang="en-US" b="1" smtClean="0">
              <a:latin typeface="Times New Roman" pitchFamily="18" charset="0"/>
            </a:endParaRPr>
          </a:p>
        </p:txBody>
      </p:sp>
      <p:sp>
        <p:nvSpPr>
          <p:cNvPr id="31748" name="Rectangle 3"/>
          <p:cNvSpPr>
            <a:spLocks noChangeArrowheads="1"/>
          </p:cNvSpPr>
          <p:nvPr/>
        </p:nvSpPr>
        <p:spPr bwMode="auto">
          <a:xfrm>
            <a:off x="4481089" y="3052000"/>
            <a:ext cx="181821"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b="1"/>
          </a:p>
        </p:txBody>
      </p:sp>
      <p:graphicFrame>
        <p:nvGraphicFramePr>
          <p:cNvPr id="33796" name="Object 4"/>
          <p:cNvGraphicFramePr>
            <a:graphicFrameLocks noChangeAspect="1"/>
          </p:cNvGraphicFramePr>
          <p:nvPr>
            <p:extLst>
              <p:ext uri="{D42A27DB-BD31-4B8C-83A1-F6EECF244321}">
                <p14:modId xmlns:p14="http://schemas.microsoft.com/office/powerpoint/2010/main" val="3922970053"/>
              </p:ext>
            </p:extLst>
          </p:nvPr>
        </p:nvGraphicFramePr>
        <p:xfrm>
          <a:off x="2195513" y="2708275"/>
          <a:ext cx="1657350" cy="852488"/>
        </p:xfrm>
        <a:graphic>
          <a:graphicData uri="http://schemas.openxmlformats.org/presentationml/2006/ole">
            <mc:AlternateContent xmlns:mc="http://schemas.openxmlformats.org/markup-compatibility/2006">
              <mc:Choice xmlns:v="urn:schemas-microsoft-com:vml" Requires="v">
                <p:oleObj spid="_x0000_s32044" r:id="rId3" imgW="838200" imgH="431800" progId="Equation.DSMT4">
                  <p:embed/>
                </p:oleObj>
              </mc:Choice>
              <mc:Fallback>
                <p:oleObj r:id="rId3" imgW="838200" imgH="431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708275"/>
                        <a:ext cx="1657350"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7" name="Rectangle 5"/>
          <p:cNvSpPr>
            <a:spLocks noChangeArrowheads="1"/>
          </p:cNvSpPr>
          <p:nvPr/>
        </p:nvSpPr>
        <p:spPr bwMode="auto">
          <a:xfrm>
            <a:off x="4356100" y="2993877"/>
            <a:ext cx="266541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l" fontAlgn="b"/>
            <a:r>
              <a:rPr lang="zh-CN" altLang="en-US" sz="2400" b="1">
                <a:latin typeface="Times New Roman" pitchFamily="18" charset="0"/>
              </a:rPr>
              <a:t> </a:t>
            </a:r>
            <a:r>
              <a:rPr lang="en-US" altLang="zh-CN" sz="2400" b="1" i="1">
                <a:latin typeface="Times New Roman" pitchFamily="18" charset="0"/>
              </a:rPr>
              <a:t>k</a:t>
            </a:r>
            <a:r>
              <a:rPr lang="en-US" altLang="zh-CN" sz="2400" b="1">
                <a:latin typeface="Times New Roman" pitchFamily="18" charset="0"/>
              </a:rPr>
              <a:t> = 2</a:t>
            </a:r>
            <a:r>
              <a:rPr lang="zh-CN" altLang="en-US" sz="2400" b="1">
                <a:latin typeface="Times New Roman" pitchFamily="18" charset="0"/>
              </a:rPr>
              <a:t>，</a:t>
            </a:r>
            <a:r>
              <a:rPr lang="en-US" altLang="zh-CN" sz="2400" b="1">
                <a:latin typeface="Times New Roman" pitchFamily="18" charset="0"/>
              </a:rPr>
              <a:t>3</a:t>
            </a:r>
            <a:r>
              <a:rPr lang="zh-CN" altLang="en-US" sz="2400" b="1">
                <a:latin typeface="Times New Roman" pitchFamily="18" charset="0"/>
              </a:rPr>
              <a:t>，</a:t>
            </a:r>
            <a:r>
              <a:rPr lang="en-US" altLang="zh-CN" sz="2400" b="1">
                <a:latin typeface="Times New Roman" pitchFamily="18" charset="0"/>
              </a:rPr>
              <a:t>……</a:t>
            </a:r>
          </a:p>
        </p:txBody>
      </p:sp>
      <p:sp>
        <p:nvSpPr>
          <p:cNvPr id="33798" name="Rectangle 6"/>
          <p:cNvSpPr>
            <a:spLocks noChangeArrowheads="1"/>
          </p:cNvSpPr>
          <p:nvPr/>
        </p:nvSpPr>
        <p:spPr bwMode="auto">
          <a:xfrm>
            <a:off x="827088" y="3997733"/>
            <a:ext cx="7759153"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l" fontAlgn="base"/>
            <a:r>
              <a:rPr lang="zh-CN" altLang="en-US" sz="2400" b="1">
                <a:latin typeface="Times New Roman" pitchFamily="18" charset="0"/>
              </a:rPr>
              <a:t>上述递推关系与（</a:t>
            </a:r>
            <a:r>
              <a:rPr lang="en-US" altLang="zh-CN" sz="2400" b="1" i="1">
                <a:latin typeface="Times New Roman" pitchFamily="18" charset="0"/>
              </a:rPr>
              <a:t>a</a:t>
            </a:r>
            <a:r>
              <a:rPr lang="zh-CN" altLang="en-US" sz="2400" b="1">
                <a:latin typeface="Times New Roman" pitchFamily="18" charset="0"/>
              </a:rPr>
              <a:t>，</a:t>
            </a:r>
            <a:r>
              <a:rPr lang="en-US" altLang="zh-CN" sz="2400" b="1" i="1">
                <a:latin typeface="Times New Roman" pitchFamily="18" charset="0"/>
              </a:rPr>
              <a:t>b</a:t>
            </a:r>
            <a:r>
              <a:rPr lang="zh-CN" altLang="en-US" sz="2400" b="1">
                <a:latin typeface="Times New Roman" pitchFamily="18" charset="0"/>
              </a:rPr>
              <a:t>，</a:t>
            </a:r>
            <a:r>
              <a:rPr lang="en-US" altLang="zh-CN" sz="2400" b="1">
                <a:latin typeface="Times New Roman" pitchFamily="18" charset="0"/>
              </a:rPr>
              <a:t>0</a:t>
            </a:r>
            <a:r>
              <a:rPr lang="zh-CN" altLang="en-US" sz="2400" b="1">
                <a:latin typeface="Times New Roman" pitchFamily="18" charset="0"/>
              </a:rPr>
              <a:t>）分布类的递推关系完全相同</a:t>
            </a:r>
          </a:p>
          <a:p>
            <a:pPr algn="l" fontAlgn="base"/>
            <a:r>
              <a:rPr lang="zh-CN" altLang="en-US" sz="2400" b="1">
                <a:latin typeface="Times New Roman" pitchFamily="18" charset="0"/>
              </a:rPr>
              <a:t>只是（</a:t>
            </a:r>
            <a:r>
              <a:rPr lang="en-US" altLang="zh-CN" sz="2400" b="1" i="1">
                <a:latin typeface="Times New Roman" pitchFamily="18" charset="0"/>
              </a:rPr>
              <a:t>a</a:t>
            </a:r>
            <a:r>
              <a:rPr lang="zh-CN" altLang="en-US" sz="2400" b="1">
                <a:latin typeface="Times New Roman" pitchFamily="18" charset="0"/>
              </a:rPr>
              <a:t>，</a:t>
            </a:r>
            <a:r>
              <a:rPr lang="en-US" altLang="zh-CN" sz="2400" b="1" i="1">
                <a:latin typeface="Times New Roman" pitchFamily="18" charset="0"/>
              </a:rPr>
              <a:t>b</a:t>
            </a:r>
            <a:r>
              <a:rPr lang="zh-CN" altLang="en-US" sz="2400" b="1">
                <a:latin typeface="Times New Roman" pitchFamily="18" charset="0"/>
              </a:rPr>
              <a:t>，</a:t>
            </a:r>
            <a:r>
              <a:rPr lang="en-US" altLang="zh-CN" sz="2400" b="1">
                <a:latin typeface="Times New Roman" pitchFamily="18" charset="0"/>
              </a:rPr>
              <a:t>1</a:t>
            </a:r>
            <a:r>
              <a:rPr lang="zh-CN" altLang="en-US" sz="2400" b="1">
                <a:latin typeface="Times New Roman" pitchFamily="18" charset="0"/>
              </a:rPr>
              <a:t>）分布类的递推关系是从 </a:t>
            </a:r>
            <a:r>
              <a:rPr lang="en-US" altLang="zh-CN" sz="2400" b="1" i="1">
                <a:latin typeface="Times New Roman" pitchFamily="18" charset="0"/>
              </a:rPr>
              <a:t>p</a:t>
            </a:r>
            <a:r>
              <a:rPr lang="en-US" altLang="zh-CN" sz="2400" b="1" baseline="-25000">
                <a:latin typeface="Times New Roman" pitchFamily="18" charset="0"/>
              </a:rPr>
              <a:t>1</a:t>
            </a:r>
            <a:r>
              <a:rPr lang="zh-CN" altLang="en-US" sz="2400" b="1">
                <a:latin typeface="Times New Roman" pitchFamily="18" charset="0"/>
              </a:rPr>
              <a:t>开始，而</a:t>
            </a:r>
          </a:p>
          <a:p>
            <a:pPr algn="l" fontAlgn="base"/>
            <a:r>
              <a:rPr lang="zh-CN" altLang="en-US" sz="2400" b="1">
                <a:latin typeface="Times New Roman" pitchFamily="18" charset="0"/>
              </a:rPr>
              <a:t>（</a:t>
            </a:r>
            <a:r>
              <a:rPr lang="en-US" altLang="zh-CN" sz="2400" b="1" i="1">
                <a:latin typeface="Times New Roman" pitchFamily="18" charset="0"/>
              </a:rPr>
              <a:t>a</a:t>
            </a:r>
            <a:r>
              <a:rPr lang="zh-CN" altLang="en-US" sz="2400" b="1">
                <a:latin typeface="Times New Roman" pitchFamily="18" charset="0"/>
              </a:rPr>
              <a:t>，</a:t>
            </a:r>
            <a:r>
              <a:rPr lang="en-US" altLang="zh-CN" sz="2400" b="1" i="1">
                <a:latin typeface="Times New Roman" pitchFamily="18" charset="0"/>
              </a:rPr>
              <a:t>b</a:t>
            </a:r>
            <a:r>
              <a:rPr lang="zh-CN" altLang="en-US" sz="2400" b="1">
                <a:latin typeface="Times New Roman" pitchFamily="18" charset="0"/>
              </a:rPr>
              <a:t>，</a:t>
            </a:r>
            <a:r>
              <a:rPr lang="en-US" altLang="zh-CN" sz="2400" b="1">
                <a:latin typeface="Times New Roman" pitchFamily="18" charset="0"/>
              </a:rPr>
              <a:t>0</a:t>
            </a:r>
            <a:r>
              <a:rPr lang="zh-CN" altLang="en-US" sz="2400" b="1">
                <a:latin typeface="Times New Roman" pitchFamily="18" charset="0"/>
              </a:rPr>
              <a:t>）分布类的递推关系是从 </a:t>
            </a:r>
            <a:r>
              <a:rPr lang="en-US" altLang="zh-CN" sz="2400" b="1" i="1">
                <a:latin typeface="Times New Roman" pitchFamily="18" charset="0"/>
              </a:rPr>
              <a:t>p</a:t>
            </a:r>
            <a:r>
              <a:rPr lang="en-US" altLang="zh-CN" sz="2400" b="1" baseline="-25000">
                <a:latin typeface="Times New Roman" pitchFamily="18" charset="0"/>
              </a:rPr>
              <a:t>0</a:t>
            </a:r>
            <a:r>
              <a:rPr lang="zh-CN" altLang="en-US" sz="2400" b="1">
                <a:latin typeface="Times New Roman" pitchFamily="18" charset="0"/>
              </a:rPr>
              <a:t>开始。 </a:t>
            </a:r>
          </a:p>
        </p:txBody>
      </p:sp>
      <p:sp>
        <p:nvSpPr>
          <p:cNvPr id="33799" name="Rectangle 7"/>
          <p:cNvSpPr>
            <a:spLocks noChangeArrowheads="1"/>
          </p:cNvSpPr>
          <p:nvPr/>
        </p:nvSpPr>
        <p:spPr bwMode="auto">
          <a:xfrm>
            <a:off x="2273300" y="5561013"/>
            <a:ext cx="1511300" cy="4667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spcBef>
                <a:spcPct val="50000"/>
              </a:spcBef>
            </a:pPr>
            <a:r>
              <a:rPr lang="en-US" altLang="zh-CN" sz="2400" b="1" i="1">
                <a:latin typeface="Times New Roman" pitchFamily="18" charset="0"/>
              </a:rPr>
              <a:t>a</a:t>
            </a:r>
            <a:r>
              <a:rPr lang="zh-CN" altLang="en-US" sz="2400" b="1">
                <a:latin typeface="Times New Roman" pitchFamily="18" charset="0"/>
              </a:rPr>
              <a:t>，</a:t>
            </a:r>
            <a:r>
              <a:rPr lang="en-US" altLang="zh-CN" sz="2400" b="1" i="1">
                <a:latin typeface="Times New Roman" pitchFamily="18" charset="0"/>
              </a:rPr>
              <a:t>b </a:t>
            </a:r>
            <a:r>
              <a:rPr lang="zh-CN" altLang="en-US" sz="2400" b="1">
                <a:latin typeface="Times New Roman" pitchFamily="18" charset="0"/>
              </a:rPr>
              <a:t>， </a:t>
            </a:r>
            <a:r>
              <a:rPr lang="en-US" altLang="zh-CN" sz="2400" b="1" i="1">
                <a:latin typeface="Times New Roman" pitchFamily="18" charset="0"/>
              </a:rPr>
              <a:t>p</a:t>
            </a:r>
            <a:r>
              <a:rPr lang="en-US" altLang="zh-CN" sz="2400" b="1" baseline="-25000">
                <a:latin typeface="Times New Roman" pitchFamily="18" charset="0"/>
              </a:rPr>
              <a:t>1</a:t>
            </a:r>
          </a:p>
        </p:txBody>
      </p:sp>
      <p:sp>
        <p:nvSpPr>
          <p:cNvPr id="33800" name="AutoShape 8"/>
          <p:cNvSpPr>
            <a:spLocks noChangeArrowheads="1"/>
          </p:cNvSpPr>
          <p:nvPr/>
        </p:nvSpPr>
        <p:spPr bwMode="auto">
          <a:xfrm>
            <a:off x="4038600" y="5715000"/>
            <a:ext cx="609600" cy="228600"/>
          </a:xfrm>
          <a:prstGeom prst="rightArrow">
            <a:avLst>
              <a:gd name="adj1" fmla="val 50000"/>
              <a:gd name="adj2" fmla="val 66667"/>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b="1"/>
          </a:p>
        </p:txBody>
      </p:sp>
      <p:sp>
        <p:nvSpPr>
          <p:cNvPr id="33801" name="Rectangle 9"/>
          <p:cNvSpPr>
            <a:spLocks noChangeArrowheads="1"/>
          </p:cNvSpPr>
          <p:nvPr/>
        </p:nvSpPr>
        <p:spPr bwMode="auto">
          <a:xfrm>
            <a:off x="5049838" y="5561013"/>
            <a:ext cx="2257425" cy="4667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spcBef>
                <a:spcPct val="50000"/>
              </a:spcBef>
            </a:pPr>
            <a:r>
              <a:rPr lang="zh-CN" altLang="en-US" sz="2400" b="1">
                <a:solidFill>
                  <a:schemeClr val="tx2"/>
                </a:solidFill>
                <a:latin typeface="Times New Roman" pitchFamily="18" charset="0"/>
              </a:rPr>
              <a:t>（</a:t>
            </a:r>
            <a:r>
              <a:rPr lang="en-US" altLang="zh-CN" sz="2400" b="1" i="1">
                <a:solidFill>
                  <a:schemeClr val="tx2"/>
                </a:solidFill>
                <a:latin typeface="Times New Roman" pitchFamily="18" charset="0"/>
              </a:rPr>
              <a:t>a</a:t>
            </a:r>
            <a:r>
              <a:rPr lang="en-US" altLang="zh-CN" sz="2400" b="1">
                <a:solidFill>
                  <a:schemeClr val="tx2"/>
                </a:solidFill>
                <a:latin typeface="Times New Roman" pitchFamily="18" charset="0"/>
              </a:rPr>
              <a:t>,</a:t>
            </a:r>
            <a:r>
              <a:rPr lang="en-US" altLang="zh-CN" sz="2400" b="1" i="1">
                <a:solidFill>
                  <a:schemeClr val="tx2"/>
                </a:solidFill>
                <a:latin typeface="Times New Roman" pitchFamily="18" charset="0"/>
              </a:rPr>
              <a:t> b</a:t>
            </a:r>
            <a:r>
              <a:rPr lang="en-US" altLang="zh-CN" sz="2400" b="1">
                <a:solidFill>
                  <a:schemeClr val="tx2"/>
                </a:solidFill>
                <a:latin typeface="Times New Roman" pitchFamily="18" charset="0"/>
              </a:rPr>
              <a:t>, 1</a:t>
            </a:r>
            <a:r>
              <a:rPr lang="zh-CN" altLang="en-US" sz="2400" b="1">
                <a:solidFill>
                  <a:schemeClr val="tx2"/>
                </a:solidFill>
                <a:latin typeface="Times New Roman" pitchFamily="18" charset="0"/>
              </a:rPr>
              <a:t>）</a:t>
            </a:r>
            <a:r>
              <a:rPr lang="en-US" altLang="zh-CN" sz="2400" b="1">
                <a:solidFill>
                  <a:schemeClr val="tx2"/>
                </a:solidFill>
                <a:latin typeface="Times New Roman" pitchFamily="18" charset="0"/>
              </a:rPr>
              <a:t>Class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animEffect transition="in" filter="blinds(horizontal)">
                                      <p:cBhvr>
                                        <p:cTn id="7" dur="500"/>
                                        <p:tgtEl>
                                          <p:spTgt spid="337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3796"/>
                                        </p:tgtEl>
                                        <p:attrNameLst>
                                          <p:attrName>style.visibility</p:attrName>
                                        </p:attrNameLst>
                                      </p:cBhvr>
                                      <p:to>
                                        <p:strVal val="visible"/>
                                      </p:to>
                                    </p:set>
                                    <p:animEffect transition="in" filter="blinds(horizontal)">
                                      <p:cBhvr>
                                        <p:cTn id="12" dur="500"/>
                                        <p:tgtEl>
                                          <p:spTgt spid="337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797"/>
                                        </p:tgtEl>
                                        <p:attrNameLst>
                                          <p:attrName>style.visibility</p:attrName>
                                        </p:attrNameLst>
                                      </p:cBhvr>
                                      <p:to>
                                        <p:strVal val="visible"/>
                                      </p:to>
                                    </p:set>
                                    <p:animEffect transition="in" filter="blinds(horizontal)">
                                      <p:cBhvr>
                                        <p:cTn id="17" dur="500"/>
                                        <p:tgtEl>
                                          <p:spTgt spid="337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3798"/>
                                        </p:tgtEl>
                                        <p:attrNameLst>
                                          <p:attrName>style.visibility</p:attrName>
                                        </p:attrNameLst>
                                      </p:cBhvr>
                                      <p:to>
                                        <p:strVal val="visible"/>
                                      </p:to>
                                    </p:set>
                                    <p:animEffect transition="in" filter="blinds(horizontal)">
                                      <p:cBhvr>
                                        <p:cTn id="22" dur="500"/>
                                        <p:tgtEl>
                                          <p:spTgt spid="337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3799"/>
                                        </p:tgtEl>
                                        <p:attrNameLst>
                                          <p:attrName>style.visibility</p:attrName>
                                        </p:attrNameLst>
                                      </p:cBhvr>
                                      <p:to>
                                        <p:strVal val="visible"/>
                                      </p:to>
                                    </p:set>
                                    <p:anim calcmode="lin" valueType="num">
                                      <p:cBhvr additive="base">
                                        <p:cTn id="27" dur="500" fill="hold"/>
                                        <p:tgtEl>
                                          <p:spTgt spid="33799"/>
                                        </p:tgtEl>
                                        <p:attrNameLst>
                                          <p:attrName>ppt_x</p:attrName>
                                        </p:attrNameLst>
                                      </p:cBhvr>
                                      <p:tavLst>
                                        <p:tav tm="0">
                                          <p:val>
                                            <p:strVal val="#ppt_x"/>
                                          </p:val>
                                        </p:tav>
                                        <p:tav tm="100000">
                                          <p:val>
                                            <p:strVal val="#ppt_x"/>
                                          </p:val>
                                        </p:tav>
                                      </p:tavLst>
                                    </p:anim>
                                    <p:anim calcmode="lin" valueType="num">
                                      <p:cBhvr additive="base">
                                        <p:cTn id="28" dur="500" fill="hold"/>
                                        <p:tgtEl>
                                          <p:spTgt spid="3379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3800"/>
                                        </p:tgtEl>
                                        <p:attrNameLst>
                                          <p:attrName>style.visibility</p:attrName>
                                        </p:attrNameLst>
                                      </p:cBhvr>
                                      <p:to>
                                        <p:strVal val="visible"/>
                                      </p:to>
                                    </p:set>
                                    <p:anim calcmode="lin" valueType="num">
                                      <p:cBhvr additive="base">
                                        <p:cTn id="31" dur="500" fill="hold"/>
                                        <p:tgtEl>
                                          <p:spTgt spid="33800"/>
                                        </p:tgtEl>
                                        <p:attrNameLst>
                                          <p:attrName>ppt_x</p:attrName>
                                        </p:attrNameLst>
                                      </p:cBhvr>
                                      <p:tavLst>
                                        <p:tav tm="0">
                                          <p:val>
                                            <p:strVal val="#ppt_x"/>
                                          </p:val>
                                        </p:tav>
                                        <p:tav tm="100000">
                                          <p:val>
                                            <p:strVal val="#ppt_x"/>
                                          </p:val>
                                        </p:tav>
                                      </p:tavLst>
                                    </p:anim>
                                    <p:anim calcmode="lin" valueType="num">
                                      <p:cBhvr additive="base">
                                        <p:cTn id="32" dur="500" fill="hold"/>
                                        <p:tgtEl>
                                          <p:spTgt spid="3380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3801"/>
                                        </p:tgtEl>
                                        <p:attrNameLst>
                                          <p:attrName>style.visibility</p:attrName>
                                        </p:attrNameLst>
                                      </p:cBhvr>
                                      <p:to>
                                        <p:strVal val="visible"/>
                                      </p:to>
                                    </p:set>
                                    <p:anim calcmode="lin" valueType="num">
                                      <p:cBhvr additive="base">
                                        <p:cTn id="35" dur="500" fill="hold"/>
                                        <p:tgtEl>
                                          <p:spTgt spid="33801"/>
                                        </p:tgtEl>
                                        <p:attrNameLst>
                                          <p:attrName>ppt_x</p:attrName>
                                        </p:attrNameLst>
                                      </p:cBhvr>
                                      <p:tavLst>
                                        <p:tav tm="0">
                                          <p:val>
                                            <p:strVal val="#ppt_x"/>
                                          </p:val>
                                        </p:tav>
                                        <p:tav tm="100000">
                                          <p:val>
                                            <p:strVal val="#ppt_x"/>
                                          </p:val>
                                        </p:tav>
                                      </p:tavLst>
                                    </p:anim>
                                    <p:anim calcmode="lin" valueType="num">
                                      <p:cBhvr additive="base">
                                        <p:cTn id="36" dur="500" fill="hold"/>
                                        <p:tgtEl>
                                          <p:spTgt spid="338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autoUpdateAnimBg="0"/>
      <p:bldP spid="33798" grpId="0" autoUpdateAnimBg="0"/>
      <p:bldP spid="33799" grpId="0" animBg="1" autoUpdateAnimBg="0"/>
      <p:bldP spid="33800" grpId="0" animBg="1"/>
      <p:bldP spid="33801"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72749BBB-89AC-4385-8DA3-E6A42AF5DC14}" type="slidenum">
              <a:rPr lang="zh-CN" altLang="en-US" sz="1400" b="1"/>
              <a:pPr eaLnBrk="1" hangingPunct="1"/>
              <a:t>27</a:t>
            </a:fld>
            <a:endParaRPr lang="en-US" altLang="zh-CN" sz="1400" b="1"/>
          </a:p>
        </p:txBody>
      </p:sp>
      <p:sp>
        <p:nvSpPr>
          <p:cNvPr id="34819" name="Rectangle 2"/>
          <p:cNvSpPr>
            <a:spLocks noGrp="1" noChangeArrowheads="1"/>
          </p:cNvSpPr>
          <p:nvPr>
            <p:ph type="title"/>
          </p:nvPr>
        </p:nvSpPr>
        <p:spPr/>
        <p:txBody>
          <a:bodyPr/>
          <a:lstStyle/>
          <a:p>
            <a:pPr eaLnBrk="1" hangingPunct="1"/>
            <a:r>
              <a:rPr lang="en-US" altLang="zh-CN" dirty="0" smtClean="0">
                <a:latin typeface="Times New Roman" pitchFamily="18" charset="0"/>
              </a:rPr>
              <a:t>(</a:t>
            </a:r>
            <a:r>
              <a:rPr lang="en-US" altLang="zh-CN" i="1" dirty="0" smtClean="0">
                <a:latin typeface="Times New Roman" pitchFamily="18" charset="0"/>
              </a:rPr>
              <a:t>a</a:t>
            </a:r>
            <a:r>
              <a:rPr lang="en-US" altLang="zh-CN" dirty="0" smtClean="0">
                <a:latin typeface="Times New Roman" pitchFamily="18" charset="0"/>
              </a:rPr>
              <a:t>, </a:t>
            </a:r>
            <a:r>
              <a:rPr lang="en-US" altLang="zh-CN" i="1" dirty="0" smtClean="0">
                <a:latin typeface="Times New Roman" pitchFamily="18" charset="0"/>
              </a:rPr>
              <a:t>b</a:t>
            </a:r>
            <a:r>
              <a:rPr lang="en-US" altLang="zh-CN" dirty="0" smtClean="0">
                <a:latin typeface="Times New Roman" pitchFamily="18" charset="0"/>
              </a:rPr>
              <a:t>, 1) </a:t>
            </a:r>
            <a:r>
              <a:rPr lang="zh-CN" altLang="en-US" dirty="0" smtClean="0">
                <a:latin typeface="Times New Roman" pitchFamily="18" charset="0"/>
              </a:rPr>
              <a:t>的概率计算</a:t>
            </a:r>
          </a:p>
        </p:txBody>
      </p:sp>
      <p:sp>
        <p:nvSpPr>
          <p:cNvPr id="36867" name="Rectangle 3"/>
          <p:cNvSpPr>
            <a:spLocks noGrp="1" noChangeArrowheads="1"/>
          </p:cNvSpPr>
          <p:nvPr>
            <p:ph type="body" idx="1"/>
          </p:nvPr>
        </p:nvSpPr>
        <p:spPr/>
        <p:txBody>
          <a:bodyPr/>
          <a:lstStyle/>
          <a:p>
            <a:pPr eaLnBrk="1" hangingPunct="1"/>
            <a:r>
              <a:rPr lang="zh-CN" altLang="en-US" b="1" dirty="0" smtClean="0">
                <a:latin typeface="Times New Roman" pitchFamily="18" charset="0"/>
              </a:rPr>
              <a:t>第一步：原分布的概率 </a:t>
            </a:r>
            <a:r>
              <a:rPr lang="en-US" altLang="zh-CN" b="1" i="1" dirty="0" err="1" smtClean="0">
                <a:latin typeface="Times New Roman" pitchFamily="18" charset="0"/>
              </a:rPr>
              <a:t>p</a:t>
            </a:r>
            <a:r>
              <a:rPr lang="en-US" altLang="zh-CN" b="1" i="1" baseline="-25000" dirty="0" err="1" smtClean="0">
                <a:latin typeface="Times New Roman" pitchFamily="18" charset="0"/>
              </a:rPr>
              <a:t>k</a:t>
            </a:r>
            <a:endParaRPr lang="en-US" altLang="zh-CN" b="1" i="1" baseline="-25000" dirty="0" smtClean="0">
              <a:latin typeface="Times New Roman" pitchFamily="18" charset="0"/>
            </a:endParaRPr>
          </a:p>
          <a:p>
            <a:pPr eaLnBrk="1" hangingPunct="1"/>
            <a:endParaRPr lang="en-US" altLang="zh-CN" b="1" dirty="0" smtClean="0">
              <a:latin typeface="Times New Roman" pitchFamily="18" charset="0"/>
            </a:endParaRPr>
          </a:p>
          <a:p>
            <a:pPr eaLnBrk="1" hangingPunct="1"/>
            <a:r>
              <a:rPr lang="zh-CN" altLang="en-US" b="1" dirty="0" smtClean="0">
                <a:latin typeface="Times New Roman" pitchFamily="18" charset="0"/>
              </a:rPr>
              <a:t>第二步：零截断分布的概率</a:t>
            </a:r>
            <a:r>
              <a:rPr lang="en-US" altLang="zh-CN" b="1" i="1" dirty="0" err="1" smtClean="0">
                <a:latin typeface="Times New Roman" pitchFamily="18" charset="0"/>
              </a:rPr>
              <a:t>p</a:t>
            </a:r>
            <a:r>
              <a:rPr lang="en-US" altLang="zh-CN" b="1" i="1" baseline="-25000" dirty="0" err="1" smtClean="0">
                <a:latin typeface="Times New Roman" pitchFamily="18" charset="0"/>
              </a:rPr>
              <a:t>k</a:t>
            </a:r>
            <a:r>
              <a:rPr lang="en-US" altLang="zh-CN" b="1" i="1" baseline="30000" dirty="0" err="1" smtClean="0">
                <a:latin typeface="Times New Roman" pitchFamily="18" charset="0"/>
              </a:rPr>
              <a:t>T</a:t>
            </a:r>
            <a:endParaRPr lang="en-US" altLang="zh-CN" b="1" dirty="0" smtClean="0">
              <a:latin typeface="Times New Roman" pitchFamily="18" charset="0"/>
            </a:endParaRPr>
          </a:p>
          <a:p>
            <a:pPr eaLnBrk="1" hangingPunct="1"/>
            <a:endParaRPr lang="en-US" altLang="zh-CN" b="1" dirty="0" smtClean="0">
              <a:latin typeface="Times New Roman" pitchFamily="18" charset="0"/>
            </a:endParaRPr>
          </a:p>
          <a:p>
            <a:pPr eaLnBrk="1" hangingPunct="1"/>
            <a:endParaRPr lang="en-US" altLang="zh-CN" b="1" dirty="0" smtClean="0">
              <a:latin typeface="Times New Roman" pitchFamily="18" charset="0"/>
            </a:endParaRPr>
          </a:p>
          <a:p>
            <a:pPr eaLnBrk="1" hangingPunct="1"/>
            <a:r>
              <a:rPr lang="zh-CN" altLang="en-US" b="1" dirty="0" smtClean="0">
                <a:latin typeface="Times New Roman" pitchFamily="18" charset="0"/>
              </a:rPr>
              <a:t>第三步：零调整分布的概率</a:t>
            </a:r>
            <a:r>
              <a:rPr lang="en-US" altLang="zh-CN" b="1" i="1" dirty="0" err="1" smtClean="0">
                <a:latin typeface="Times New Roman" pitchFamily="18" charset="0"/>
              </a:rPr>
              <a:t>p</a:t>
            </a:r>
            <a:r>
              <a:rPr lang="en-US" altLang="zh-CN" b="1" i="1" baseline="-25000" dirty="0" err="1" smtClean="0">
                <a:latin typeface="Times New Roman" pitchFamily="18" charset="0"/>
              </a:rPr>
              <a:t>k</a:t>
            </a:r>
            <a:r>
              <a:rPr lang="en-US" altLang="zh-CN" b="1" i="1" baseline="30000" dirty="0" err="1" smtClean="0">
                <a:latin typeface="Times New Roman" pitchFamily="18" charset="0"/>
              </a:rPr>
              <a:t>M</a:t>
            </a:r>
            <a:endParaRPr lang="en-US" altLang="zh-CN" b="1" i="1" baseline="30000" dirty="0" smtClean="0">
              <a:latin typeface="Times New Roman" pitchFamily="18" charset="0"/>
            </a:endParaRPr>
          </a:p>
        </p:txBody>
      </p:sp>
      <p:graphicFrame>
        <p:nvGraphicFramePr>
          <p:cNvPr id="36868" name="Object 4"/>
          <p:cNvGraphicFramePr>
            <a:graphicFrameLocks noChangeAspect="1"/>
          </p:cNvGraphicFramePr>
          <p:nvPr>
            <p:extLst>
              <p:ext uri="{D42A27DB-BD31-4B8C-83A1-F6EECF244321}">
                <p14:modId xmlns:p14="http://schemas.microsoft.com/office/powerpoint/2010/main" val="3242585424"/>
              </p:ext>
            </p:extLst>
          </p:nvPr>
        </p:nvGraphicFramePr>
        <p:xfrm>
          <a:off x="2057466" y="3552328"/>
          <a:ext cx="1655763" cy="969962"/>
        </p:xfrm>
        <a:graphic>
          <a:graphicData uri="http://schemas.openxmlformats.org/presentationml/2006/ole">
            <mc:AlternateContent xmlns:mc="http://schemas.openxmlformats.org/markup-compatibility/2006">
              <mc:Choice xmlns:v="urn:schemas-microsoft-com:vml" Requires="v">
                <p:oleObj spid="_x0000_s35406" r:id="rId3" imgW="736600" imgH="431800" progId="Equation.DSMT4">
                  <p:embed/>
                </p:oleObj>
              </mc:Choice>
              <mc:Fallback>
                <p:oleObj r:id="rId3" imgW="736600" imgH="431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66" y="3552328"/>
                        <a:ext cx="1655763" cy="969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69" name="Object 5"/>
          <p:cNvGraphicFramePr>
            <a:graphicFrameLocks noChangeAspect="1"/>
          </p:cNvGraphicFramePr>
          <p:nvPr>
            <p:extLst>
              <p:ext uri="{D42A27DB-BD31-4B8C-83A1-F6EECF244321}">
                <p14:modId xmlns:p14="http://schemas.microsoft.com/office/powerpoint/2010/main" val="1181831404"/>
              </p:ext>
            </p:extLst>
          </p:nvPr>
        </p:nvGraphicFramePr>
        <p:xfrm>
          <a:off x="2987675" y="5373688"/>
          <a:ext cx="2087563" cy="471487"/>
        </p:xfrm>
        <a:graphic>
          <a:graphicData uri="http://schemas.openxmlformats.org/presentationml/2006/ole">
            <mc:AlternateContent xmlns:mc="http://schemas.openxmlformats.org/markup-compatibility/2006">
              <mc:Choice xmlns:v="urn:schemas-microsoft-com:vml" Requires="v">
                <p:oleObj spid="_x0000_s35407" r:id="rId5" imgW="1066800" imgH="241300" progId="Equation.DSMT4">
                  <p:embed/>
                </p:oleObj>
              </mc:Choice>
              <mc:Fallback>
                <p:oleObj r:id="rId5" imgW="1066800" imgH="2413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675" y="5373688"/>
                        <a:ext cx="2087563"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0" name="Rectangle 6"/>
          <p:cNvSpPr>
            <a:spLocks noChangeArrowheads="1"/>
          </p:cNvSpPr>
          <p:nvPr/>
        </p:nvSpPr>
        <p:spPr bwMode="auto">
          <a:xfrm>
            <a:off x="1042988" y="5373688"/>
            <a:ext cx="13965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fontAlgn="base"/>
            <a:r>
              <a:rPr lang="zh-CN" altLang="en-US" sz="2400" b="1">
                <a:latin typeface="Times New Roman" pitchFamily="18" charset="0"/>
              </a:rPr>
              <a:t>给定  </a:t>
            </a:r>
            <a:r>
              <a:rPr lang="en-US" altLang="zh-CN" sz="2400" b="1" i="1">
                <a:latin typeface="Times New Roman" pitchFamily="18" charset="0"/>
              </a:rPr>
              <a:t>p</a:t>
            </a:r>
            <a:r>
              <a:rPr lang="en-US" altLang="zh-CN" sz="2400" b="1" baseline="-25000">
                <a:latin typeface="Times New Roman" pitchFamily="18" charset="0"/>
              </a:rPr>
              <a:t>0</a:t>
            </a:r>
            <a:r>
              <a:rPr lang="en-US" altLang="zh-CN" sz="2400" b="1" i="1" baseline="30000">
                <a:latin typeface="Times New Roman" pitchFamily="18" charset="0"/>
              </a:rPr>
              <a:t>M</a:t>
            </a:r>
          </a:p>
        </p:txBody>
      </p:sp>
      <p:sp>
        <p:nvSpPr>
          <p:cNvPr id="36871" name="Text Box 7"/>
          <p:cNvSpPr txBox="1">
            <a:spLocks noChangeArrowheads="1"/>
          </p:cNvSpPr>
          <p:nvPr/>
        </p:nvSpPr>
        <p:spPr bwMode="auto">
          <a:xfrm>
            <a:off x="5508625" y="5373688"/>
            <a:ext cx="1587592"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spcBef>
                <a:spcPct val="50000"/>
              </a:spcBef>
            </a:pPr>
            <a:r>
              <a:rPr lang="en-US" altLang="zh-CN" sz="2400" b="1" i="1">
                <a:latin typeface="Times New Roman" pitchFamily="18" charset="0"/>
              </a:rPr>
              <a:t>k</a:t>
            </a:r>
            <a:r>
              <a:rPr lang="en-US" altLang="zh-CN" sz="2400" b="1">
                <a:latin typeface="Times New Roman" pitchFamily="18" charset="0"/>
              </a:rPr>
              <a:t> = </a:t>
            </a:r>
            <a:r>
              <a:rPr lang="en-US" altLang="zh-CN" sz="2400" b="1">
                <a:solidFill>
                  <a:srgbClr val="FF0000"/>
                </a:solidFill>
                <a:latin typeface="Times New Roman" pitchFamily="18" charset="0"/>
              </a:rPr>
              <a:t>1</a:t>
            </a:r>
            <a:r>
              <a:rPr lang="en-US" altLang="zh-CN" sz="2400" b="1">
                <a:latin typeface="Times New Roman" pitchFamily="18" charset="0"/>
              </a:rPr>
              <a:t>, 2, …</a:t>
            </a:r>
          </a:p>
        </p:txBody>
      </p:sp>
      <p:sp>
        <p:nvSpPr>
          <p:cNvPr id="36872" name="Text Box 8"/>
          <p:cNvSpPr txBox="1">
            <a:spLocks noChangeArrowheads="1"/>
          </p:cNvSpPr>
          <p:nvPr/>
        </p:nvSpPr>
        <p:spPr bwMode="auto">
          <a:xfrm>
            <a:off x="4343406" y="3805386"/>
            <a:ext cx="1587592"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spcBef>
                <a:spcPct val="50000"/>
              </a:spcBef>
            </a:pPr>
            <a:r>
              <a:rPr lang="en-US" altLang="zh-CN" sz="2400" b="1" i="1" dirty="0">
                <a:latin typeface="Times New Roman" pitchFamily="18" charset="0"/>
              </a:rPr>
              <a:t>k</a:t>
            </a:r>
            <a:r>
              <a:rPr lang="en-US" altLang="zh-CN" sz="2400" b="1" dirty="0">
                <a:latin typeface="Times New Roman" pitchFamily="18" charset="0"/>
              </a:rPr>
              <a:t> = </a:t>
            </a:r>
            <a:r>
              <a:rPr lang="en-US" altLang="zh-CN" sz="2400" b="1" dirty="0">
                <a:solidFill>
                  <a:srgbClr val="FF0000"/>
                </a:solidFill>
                <a:latin typeface="Times New Roman" pitchFamily="18" charset="0"/>
              </a:rPr>
              <a:t>1</a:t>
            </a:r>
            <a:r>
              <a:rPr lang="en-US" altLang="zh-CN" sz="2400" b="1" dirty="0">
                <a:latin typeface="Times New Roman" pitchFamily="18" charset="0"/>
              </a:rPr>
              <a:t>, 2,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 calcmode="lin" valueType="num">
                                      <p:cBhvr additive="base">
                                        <p:cTn id="7" dur="5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6867">
                                            <p:txEl>
                                              <p:pRg st="2" end="2"/>
                                            </p:txEl>
                                          </p:spTgt>
                                        </p:tgtEl>
                                        <p:attrNameLst>
                                          <p:attrName>style.visibility</p:attrName>
                                        </p:attrNameLst>
                                      </p:cBhvr>
                                      <p:to>
                                        <p:strVal val="visible"/>
                                      </p:to>
                                    </p:set>
                                    <p:anim calcmode="lin" valueType="num">
                                      <p:cBhvr additive="base">
                                        <p:cTn id="13"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6868"/>
                                        </p:tgtEl>
                                        <p:attrNameLst>
                                          <p:attrName>style.visibility</p:attrName>
                                        </p:attrNameLst>
                                      </p:cBhvr>
                                      <p:to>
                                        <p:strVal val="visible"/>
                                      </p:to>
                                    </p:set>
                                    <p:anim calcmode="lin" valueType="num">
                                      <p:cBhvr additive="base">
                                        <p:cTn id="19" dur="500" fill="hold"/>
                                        <p:tgtEl>
                                          <p:spTgt spid="36868"/>
                                        </p:tgtEl>
                                        <p:attrNameLst>
                                          <p:attrName>ppt_x</p:attrName>
                                        </p:attrNameLst>
                                      </p:cBhvr>
                                      <p:tavLst>
                                        <p:tav tm="0">
                                          <p:val>
                                            <p:strVal val="#ppt_x"/>
                                          </p:val>
                                        </p:tav>
                                        <p:tav tm="100000">
                                          <p:val>
                                            <p:strVal val="#ppt_x"/>
                                          </p:val>
                                        </p:tav>
                                      </p:tavLst>
                                    </p:anim>
                                    <p:anim calcmode="lin" valueType="num">
                                      <p:cBhvr additive="base">
                                        <p:cTn id="20" dur="500" fill="hold"/>
                                        <p:tgtEl>
                                          <p:spTgt spid="3686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6872"/>
                                        </p:tgtEl>
                                        <p:attrNameLst>
                                          <p:attrName>style.visibility</p:attrName>
                                        </p:attrNameLst>
                                      </p:cBhvr>
                                      <p:to>
                                        <p:strVal val="visible"/>
                                      </p:to>
                                    </p:set>
                                    <p:anim calcmode="lin" valueType="num">
                                      <p:cBhvr additive="base">
                                        <p:cTn id="23" dur="500" fill="hold"/>
                                        <p:tgtEl>
                                          <p:spTgt spid="36872"/>
                                        </p:tgtEl>
                                        <p:attrNameLst>
                                          <p:attrName>ppt_x</p:attrName>
                                        </p:attrNameLst>
                                      </p:cBhvr>
                                      <p:tavLst>
                                        <p:tav tm="0">
                                          <p:val>
                                            <p:strVal val="#ppt_x"/>
                                          </p:val>
                                        </p:tav>
                                        <p:tav tm="100000">
                                          <p:val>
                                            <p:strVal val="#ppt_x"/>
                                          </p:val>
                                        </p:tav>
                                      </p:tavLst>
                                    </p:anim>
                                    <p:anim calcmode="lin" valueType="num">
                                      <p:cBhvr additive="base">
                                        <p:cTn id="24" dur="500" fill="hold"/>
                                        <p:tgtEl>
                                          <p:spTgt spid="36872"/>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36867">
                                            <p:txEl>
                                              <p:pRg st="5" end="5"/>
                                            </p:txEl>
                                          </p:spTgt>
                                        </p:tgtEl>
                                        <p:attrNameLst>
                                          <p:attrName>style.visibility</p:attrName>
                                        </p:attrNameLst>
                                      </p:cBhvr>
                                      <p:to>
                                        <p:strVal val="visible"/>
                                      </p:to>
                                    </p:set>
                                    <p:anim calcmode="lin" valueType="num">
                                      <p:cBhvr additive="base">
                                        <p:cTn id="29" dur="500" fill="hold"/>
                                        <p:tgtEl>
                                          <p:spTgt spid="3686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68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6870"/>
                                        </p:tgtEl>
                                        <p:attrNameLst>
                                          <p:attrName>style.visibility</p:attrName>
                                        </p:attrNameLst>
                                      </p:cBhvr>
                                      <p:to>
                                        <p:strVal val="visible"/>
                                      </p:to>
                                    </p:set>
                                    <p:anim calcmode="lin" valueType="num">
                                      <p:cBhvr additive="base">
                                        <p:cTn id="35" dur="500" fill="hold"/>
                                        <p:tgtEl>
                                          <p:spTgt spid="36870"/>
                                        </p:tgtEl>
                                        <p:attrNameLst>
                                          <p:attrName>ppt_x</p:attrName>
                                        </p:attrNameLst>
                                      </p:cBhvr>
                                      <p:tavLst>
                                        <p:tav tm="0">
                                          <p:val>
                                            <p:strVal val="#ppt_x"/>
                                          </p:val>
                                        </p:tav>
                                        <p:tav tm="100000">
                                          <p:val>
                                            <p:strVal val="#ppt_x"/>
                                          </p:val>
                                        </p:tav>
                                      </p:tavLst>
                                    </p:anim>
                                    <p:anim calcmode="lin" valueType="num">
                                      <p:cBhvr additive="base">
                                        <p:cTn id="36" dur="500" fill="hold"/>
                                        <p:tgtEl>
                                          <p:spTgt spid="36870"/>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6869"/>
                                        </p:tgtEl>
                                        <p:attrNameLst>
                                          <p:attrName>style.visibility</p:attrName>
                                        </p:attrNameLst>
                                      </p:cBhvr>
                                      <p:to>
                                        <p:strVal val="visible"/>
                                      </p:to>
                                    </p:set>
                                    <p:anim calcmode="lin" valueType="num">
                                      <p:cBhvr additive="base">
                                        <p:cTn id="39" dur="500" fill="hold"/>
                                        <p:tgtEl>
                                          <p:spTgt spid="36869"/>
                                        </p:tgtEl>
                                        <p:attrNameLst>
                                          <p:attrName>ppt_x</p:attrName>
                                        </p:attrNameLst>
                                      </p:cBhvr>
                                      <p:tavLst>
                                        <p:tav tm="0">
                                          <p:val>
                                            <p:strVal val="#ppt_x"/>
                                          </p:val>
                                        </p:tav>
                                        <p:tav tm="100000">
                                          <p:val>
                                            <p:strVal val="#ppt_x"/>
                                          </p:val>
                                        </p:tav>
                                      </p:tavLst>
                                    </p:anim>
                                    <p:anim calcmode="lin" valueType="num">
                                      <p:cBhvr additive="base">
                                        <p:cTn id="40" dur="500" fill="hold"/>
                                        <p:tgtEl>
                                          <p:spTgt spid="3686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6871"/>
                                        </p:tgtEl>
                                        <p:attrNameLst>
                                          <p:attrName>style.visibility</p:attrName>
                                        </p:attrNameLst>
                                      </p:cBhvr>
                                      <p:to>
                                        <p:strVal val="visible"/>
                                      </p:to>
                                    </p:set>
                                    <p:anim calcmode="lin" valueType="num">
                                      <p:cBhvr additive="base">
                                        <p:cTn id="43" dur="500" fill="hold"/>
                                        <p:tgtEl>
                                          <p:spTgt spid="36871"/>
                                        </p:tgtEl>
                                        <p:attrNameLst>
                                          <p:attrName>ppt_x</p:attrName>
                                        </p:attrNameLst>
                                      </p:cBhvr>
                                      <p:tavLst>
                                        <p:tav tm="0">
                                          <p:val>
                                            <p:strVal val="#ppt_x"/>
                                          </p:val>
                                        </p:tav>
                                        <p:tav tm="100000">
                                          <p:val>
                                            <p:strVal val="#ppt_x"/>
                                          </p:val>
                                        </p:tav>
                                      </p:tavLst>
                                    </p:anim>
                                    <p:anim calcmode="lin" valueType="num">
                                      <p:cBhvr additive="base">
                                        <p:cTn id="44" dur="500" fill="hold"/>
                                        <p:tgtEl>
                                          <p:spTgt spid="368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0" grpId="0" autoUpdateAnimBg="0"/>
      <p:bldP spid="36871" grpId="0" autoUpdateAnimBg="0"/>
      <p:bldP spid="36872"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灯片编号占位符 6"/>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1063C3C6-3E45-4EC6-9676-CA1A4FF4DF98}" type="slidenum">
              <a:rPr lang="zh-CN" altLang="en-US" sz="1400"/>
              <a:pPr eaLnBrk="1" hangingPunct="1"/>
              <a:t>28</a:t>
            </a:fld>
            <a:endParaRPr lang="en-US" altLang="zh-CN" sz="1400"/>
          </a:p>
        </p:txBody>
      </p:sp>
      <p:sp>
        <p:nvSpPr>
          <p:cNvPr id="35843" name="Rectangle 2"/>
          <p:cNvSpPr>
            <a:spLocks noGrp="1" noChangeArrowheads="1"/>
          </p:cNvSpPr>
          <p:nvPr>
            <p:ph type="title"/>
          </p:nvPr>
        </p:nvSpPr>
        <p:spPr/>
        <p:txBody>
          <a:bodyPr/>
          <a:lstStyle/>
          <a:p>
            <a:pPr algn="l" eaLnBrk="1" hangingPunct="1"/>
            <a:r>
              <a:rPr lang="zh-CN" altLang="en-US" sz="2400" dirty="0" smtClean="0"/>
              <a:t>负二项分布及其零截断和零调整：例</a:t>
            </a:r>
          </a:p>
        </p:txBody>
      </p:sp>
      <p:sp>
        <p:nvSpPr>
          <p:cNvPr id="37891" name="Rectangle 3"/>
          <p:cNvSpPr>
            <a:spLocks noGrp="1" noChangeArrowheads="1"/>
          </p:cNvSpPr>
          <p:nvPr>
            <p:ph type="body" sz="half" idx="1"/>
          </p:nvPr>
        </p:nvSpPr>
        <p:spPr>
          <a:xfrm>
            <a:off x="457200" y="1341438"/>
            <a:ext cx="8305800" cy="1554162"/>
          </a:xfrm>
        </p:spPr>
        <p:txBody>
          <a:bodyPr/>
          <a:lstStyle/>
          <a:p>
            <a:pPr eaLnBrk="1" hangingPunct="1">
              <a:lnSpc>
                <a:spcPct val="110000"/>
              </a:lnSpc>
            </a:pPr>
            <a:r>
              <a:rPr lang="zh-CN" altLang="en-US" b="1" dirty="0" smtClean="0">
                <a:latin typeface="Times New Roman" pitchFamily="18" charset="0"/>
              </a:rPr>
              <a:t>假设负二项分布的参数为（</a:t>
            </a:r>
            <a:r>
              <a:rPr lang="en-US" altLang="zh-CN" b="1" i="1" dirty="0" smtClean="0">
                <a:latin typeface="Times New Roman" pitchFamily="18" charset="0"/>
              </a:rPr>
              <a:t>r </a:t>
            </a:r>
            <a:r>
              <a:rPr lang="en-US" altLang="zh-CN" b="1" dirty="0" smtClean="0">
                <a:latin typeface="Times New Roman" pitchFamily="18" charset="0"/>
              </a:rPr>
              <a:t>= 2</a:t>
            </a:r>
            <a:r>
              <a:rPr lang="zh-CN" altLang="en-US" b="1" dirty="0" smtClean="0">
                <a:latin typeface="Times New Roman" pitchFamily="18" charset="0"/>
              </a:rPr>
              <a:t>， </a:t>
            </a:r>
            <a:r>
              <a:rPr lang="zh-CN" altLang="en-US" b="1" i="1" dirty="0" smtClean="0">
                <a:latin typeface="Times New Roman" pitchFamily="18" charset="0"/>
                <a:sym typeface="Symbol" pitchFamily="18" charset="2"/>
              </a:rPr>
              <a:t> </a:t>
            </a:r>
            <a:r>
              <a:rPr lang="en-US" altLang="zh-CN" b="1" dirty="0" smtClean="0">
                <a:latin typeface="Times New Roman" pitchFamily="18" charset="0"/>
              </a:rPr>
              <a:t>= 0.1</a:t>
            </a:r>
            <a:r>
              <a:rPr lang="zh-CN" altLang="en-US" b="1" dirty="0" smtClean="0">
                <a:latin typeface="Times New Roman" pitchFamily="18" charset="0"/>
              </a:rPr>
              <a:t>），则零截断负二项分布和零调整负二项分布                在</a:t>
            </a:r>
            <a:r>
              <a:rPr lang="en-US" altLang="zh-CN" b="1" i="1" dirty="0" smtClean="0">
                <a:latin typeface="Times New Roman" pitchFamily="18" charset="0"/>
              </a:rPr>
              <a:t>k </a:t>
            </a:r>
            <a:r>
              <a:rPr lang="en-US" altLang="zh-CN" b="1" dirty="0" smtClean="0">
                <a:latin typeface="Times New Roman" pitchFamily="18" charset="0"/>
              </a:rPr>
              <a:t>= 1</a:t>
            </a:r>
            <a:r>
              <a:rPr lang="zh-CN" altLang="en-US" b="1" dirty="0" smtClean="0">
                <a:latin typeface="Times New Roman" pitchFamily="18" charset="0"/>
              </a:rPr>
              <a:t>，</a:t>
            </a:r>
            <a:r>
              <a:rPr lang="en-US" altLang="zh-CN" b="1" dirty="0" smtClean="0">
                <a:latin typeface="Times New Roman" pitchFamily="18" charset="0"/>
              </a:rPr>
              <a:t>2</a:t>
            </a:r>
            <a:r>
              <a:rPr lang="zh-CN" altLang="en-US" b="1" dirty="0" smtClean="0">
                <a:latin typeface="Times New Roman" pitchFamily="18" charset="0"/>
              </a:rPr>
              <a:t>，</a:t>
            </a:r>
            <a:r>
              <a:rPr lang="en-US" altLang="zh-CN" b="1" dirty="0" smtClean="0">
                <a:latin typeface="Times New Roman" pitchFamily="18" charset="0"/>
              </a:rPr>
              <a:t>3</a:t>
            </a:r>
            <a:r>
              <a:rPr lang="zh-CN" altLang="en-US" b="1" dirty="0" smtClean="0">
                <a:latin typeface="Times New Roman" pitchFamily="18" charset="0"/>
              </a:rPr>
              <a:t>，</a:t>
            </a:r>
            <a:r>
              <a:rPr lang="en-US" altLang="zh-CN" b="1" dirty="0" smtClean="0">
                <a:latin typeface="Times New Roman" pitchFamily="18" charset="0"/>
              </a:rPr>
              <a:t>4</a:t>
            </a:r>
            <a:r>
              <a:rPr lang="zh-CN" altLang="en-US" b="1" dirty="0" smtClean="0">
                <a:latin typeface="Times New Roman" pitchFamily="18" charset="0"/>
              </a:rPr>
              <a:t>的概率函数如下表所示。 </a:t>
            </a:r>
          </a:p>
        </p:txBody>
      </p:sp>
      <p:sp>
        <p:nvSpPr>
          <p:cNvPr id="3584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aphicFrame>
        <p:nvGraphicFramePr>
          <p:cNvPr id="37893" name="Object 5"/>
          <p:cNvGraphicFramePr>
            <a:graphicFrameLocks noChangeAspect="1"/>
          </p:cNvGraphicFramePr>
          <p:nvPr>
            <p:extLst>
              <p:ext uri="{D42A27DB-BD31-4B8C-83A1-F6EECF244321}">
                <p14:modId xmlns:p14="http://schemas.microsoft.com/office/powerpoint/2010/main" val="639664167"/>
              </p:ext>
            </p:extLst>
          </p:nvPr>
        </p:nvGraphicFramePr>
        <p:xfrm>
          <a:off x="4859338" y="1756300"/>
          <a:ext cx="1152525" cy="457200"/>
        </p:xfrm>
        <a:graphic>
          <a:graphicData uri="http://schemas.openxmlformats.org/presentationml/2006/ole">
            <mc:AlternateContent xmlns:mc="http://schemas.openxmlformats.org/markup-compatibility/2006">
              <mc:Choice xmlns:v="urn:schemas-microsoft-com:vml" Requires="v">
                <p:oleObj spid="_x0000_s36759" r:id="rId3" imgW="597419" imgH="241510" progId="Equation.DSMT4">
                  <p:embed/>
                </p:oleObj>
              </mc:Choice>
              <mc:Fallback>
                <p:oleObj r:id="rId3" imgW="597419" imgH="24151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1756300"/>
                        <a:ext cx="1152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4" name="Group 6"/>
          <p:cNvGraphicFramePr>
            <a:graphicFrameLocks noGrp="1"/>
          </p:cNvGraphicFramePr>
          <p:nvPr>
            <p:ph sz="half" idx="2"/>
            <p:extLst>
              <p:ext uri="{D42A27DB-BD31-4B8C-83A1-F6EECF244321}">
                <p14:modId xmlns:p14="http://schemas.microsoft.com/office/powerpoint/2010/main" val="699316567"/>
              </p:ext>
            </p:extLst>
          </p:nvPr>
        </p:nvGraphicFramePr>
        <p:xfrm>
          <a:off x="468313" y="2852738"/>
          <a:ext cx="8305800" cy="2756112"/>
        </p:xfrm>
        <a:graphic>
          <a:graphicData uri="http://schemas.openxmlformats.org/drawingml/2006/table">
            <a:tbl>
              <a:tblPr/>
              <a:tblGrid>
                <a:gridCol w="762000">
                  <a:extLst>
                    <a:ext uri="{9D8B030D-6E8A-4147-A177-3AD203B41FA5}">
                      <a16:colId xmlns:a16="http://schemas.microsoft.com/office/drawing/2014/main" val="20000"/>
                    </a:ext>
                  </a:extLst>
                </a:gridCol>
                <a:gridCol w="1989137">
                  <a:extLst>
                    <a:ext uri="{9D8B030D-6E8A-4147-A177-3AD203B41FA5}">
                      <a16:colId xmlns:a16="http://schemas.microsoft.com/office/drawing/2014/main" val="20001"/>
                    </a:ext>
                  </a:extLst>
                </a:gridCol>
                <a:gridCol w="2735263">
                  <a:extLst>
                    <a:ext uri="{9D8B030D-6E8A-4147-A177-3AD203B41FA5}">
                      <a16:colId xmlns:a16="http://schemas.microsoft.com/office/drawing/2014/main" val="20002"/>
                    </a:ext>
                  </a:extLst>
                </a:gridCol>
                <a:gridCol w="2819400">
                  <a:extLst>
                    <a:ext uri="{9D8B030D-6E8A-4147-A177-3AD203B41FA5}">
                      <a16:colId xmlns:a16="http://schemas.microsoft.com/office/drawing/2014/main" val="20003"/>
                    </a:ext>
                  </a:extLst>
                </a:gridCol>
              </a:tblGrid>
              <a:tr h="459317">
                <a:tc>
                  <a:txBody>
                    <a:bodyPr/>
                    <a:lstStyle/>
                    <a:p>
                      <a:pPr marL="0" marR="0" lvl="0" indent="0" algn="ctr" defTabSz="914400" rtl="0" eaLnBrk="1" fontAlgn="ctr" latinLnBrk="0" hangingPunct="1">
                        <a:lnSpc>
                          <a:spcPct val="120000"/>
                        </a:lnSpc>
                        <a:spcBef>
                          <a:spcPct val="0"/>
                        </a:spcBef>
                        <a:spcAft>
                          <a:spcPct val="0"/>
                        </a:spcAft>
                        <a:buClr>
                          <a:srgbClr val="000066"/>
                        </a:buClr>
                        <a:buSzPct val="70000"/>
                        <a:buFont typeface="Wingdings" pitchFamily="2" charset="2"/>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k</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796" marB="46796" horzOverflow="overflow">
                    <a:lnL w="28575"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triangle" w="med" len="med"/>
                    </a:lnR>
                    <a:lnT w="28575"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ctr" latinLnBrk="0" hangingPunct="1">
                        <a:lnSpc>
                          <a:spcPct val="120000"/>
                        </a:lnSpc>
                        <a:spcBef>
                          <a:spcPct val="0"/>
                        </a:spcBef>
                        <a:spcAft>
                          <a:spcPct val="0"/>
                        </a:spcAft>
                        <a:buClr>
                          <a:srgbClr val="000066"/>
                        </a:buClr>
                        <a:buSzPct val="70000"/>
                        <a:buFont typeface="Wingdings" pitchFamily="2" charset="2"/>
                        <a:buNone/>
                        <a:tabLst/>
                      </a:pPr>
                      <a:r>
                        <a:rPr kumimoji="0" lang="zh-CN" altLang="en-US" sz="2000" b="1" i="0" u="none" strike="noStrike" cap="none" normalizeH="0" baseline="0" smtClean="0">
                          <a:ln>
                            <a:noFill/>
                          </a:ln>
                          <a:solidFill>
                            <a:schemeClr val="accent2"/>
                          </a:solidFill>
                          <a:effectLst/>
                          <a:latin typeface="Times New Roman" pitchFamily="18" charset="0"/>
                          <a:ea typeface="宋体" pitchFamily="2" charset="-122"/>
                          <a:cs typeface="Times New Roman" pitchFamily="18" charset="0"/>
                        </a:rPr>
                        <a:t>负二项分布</a:t>
                      </a:r>
                      <a:endParaRPr kumimoji="0" lang="zh-CN" altLang="en-US" sz="2000" b="1" i="0" u="none" strike="noStrike" cap="none" normalizeH="0" baseline="0" smtClean="0">
                        <a:ln>
                          <a:noFill/>
                        </a:ln>
                        <a:solidFill>
                          <a:schemeClr val="accent2"/>
                        </a:solidFill>
                        <a:effectLst/>
                        <a:latin typeface="Arial" charset="0"/>
                        <a:ea typeface="宋体" pitchFamily="2" charset="-122"/>
                      </a:endParaRPr>
                    </a:p>
                  </a:txBody>
                  <a:tcPr marL="90000" marR="90000" marT="46796" marB="46796" horzOverflow="overflow">
                    <a:lnL w="12700" cap="flat" cmpd="sng" algn="ctr">
                      <a:solidFill>
                        <a:srgbClr val="006666"/>
                      </a:solidFill>
                      <a:prstDash val="solid"/>
                      <a:round/>
                      <a:headEnd type="none" w="med" len="med"/>
                      <a:tailEnd type="triangle" w="med" len="med"/>
                    </a:lnL>
                    <a:lnR w="12700" cap="flat" cmpd="sng" algn="ctr">
                      <a:solidFill>
                        <a:srgbClr val="006666"/>
                      </a:solidFill>
                      <a:prstDash val="solid"/>
                      <a:round/>
                      <a:headEnd type="none" w="med" len="med"/>
                      <a:tailEnd type="triangle" w="med" len="med"/>
                    </a:lnR>
                    <a:lnT w="28575"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ctr" latinLnBrk="0" hangingPunct="1">
                        <a:lnSpc>
                          <a:spcPct val="120000"/>
                        </a:lnSpc>
                        <a:spcBef>
                          <a:spcPct val="0"/>
                        </a:spcBef>
                        <a:spcAft>
                          <a:spcPct val="0"/>
                        </a:spcAft>
                        <a:buClr>
                          <a:srgbClr val="000066"/>
                        </a:buClr>
                        <a:buSzPct val="70000"/>
                        <a:buFont typeface="Wingdings" pitchFamily="2" charset="2"/>
                        <a:buNone/>
                        <a:tabLst/>
                      </a:pPr>
                      <a:r>
                        <a:rPr kumimoji="0" lang="zh-CN" altLang="en-US" sz="2000" b="1" i="0" u="none" strike="noStrike" cap="none" normalizeH="0" baseline="0" smtClean="0">
                          <a:ln>
                            <a:noFill/>
                          </a:ln>
                          <a:solidFill>
                            <a:schemeClr val="accent2"/>
                          </a:solidFill>
                          <a:effectLst/>
                          <a:latin typeface="Times New Roman" pitchFamily="18" charset="0"/>
                          <a:ea typeface="宋体" pitchFamily="2" charset="-122"/>
                          <a:cs typeface="Times New Roman" pitchFamily="18" charset="0"/>
                        </a:rPr>
                        <a:t>零截断负二项分布</a:t>
                      </a:r>
                      <a:endParaRPr kumimoji="0" lang="zh-CN" altLang="en-US" sz="2000" b="1" i="0" u="none" strike="noStrike" cap="none" normalizeH="0" baseline="0" smtClean="0">
                        <a:ln>
                          <a:noFill/>
                        </a:ln>
                        <a:solidFill>
                          <a:schemeClr val="accent2"/>
                        </a:solidFill>
                        <a:effectLst/>
                        <a:latin typeface="Arial" charset="0"/>
                        <a:ea typeface="宋体" pitchFamily="2" charset="-122"/>
                      </a:endParaRPr>
                    </a:p>
                  </a:txBody>
                  <a:tcPr marL="90000" marR="90000" marT="46796" marB="46796" horzOverflow="overflow">
                    <a:lnL w="12700" cap="flat" cmpd="sng" algn="ctr">
                      <a:solidFill>
                        <a:srgbClr val="006666"/>
                      </a:solidFill>
                      <a:prstDash val="solid"/>
                      <a:round/>
                      <a:headEnd type="none" w="med" len="med"/>
                      <a:tailEnd type="triangle" w="med" len="med"/>
                    </a:lnL>
                    <a:lnR w="12700" cap="flat" cmpd="sng" algn="ctr">
                      <a:solidFill>
                        <a:srgbClr val="006666"/>
                      </a:solidFill>
                      <a:prstDash val="solid"/>
                      <a:round/>
                      <a:headEnd type="none" w="med" len="med"/>
                      <a:tailEnd type="triangle" w="med" len="med"/>
                    </a:lnR>
                    <a:lnT w="28575"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ctr" latinLnBrk="0" hangingPunct="1">
                        <a:lnSpc>
                          <a:spcPct val="120000"/>
                        </a:lnSpc>
                        <a:spcBef>
                          <a:spcPct val="0"/>
                        </a:spcBef>
                        <a:spcAft>
                          <a:spcPct val="0"/>
                        </a:spcAft>
                        <a:buClr>
                          <a:srgbClr val="000066"/>
                        </a:buClr>
                        <a:buSzPct val="70000"/>
                        <a:buFont typeface="Wingdings" pitchFamily="2" charset="2"/>
                        <a:buNone/>
                        <a:tabLst/>
                      </a:pPr>
                      <a:r>
                        <a:rPr kumimoji="0" lang="zh-CN" altLang="en-US" sz="2000" b="1" i="0" u="none" strike="noStrike" cap="none" normalizeH="0" baseline="0" smtClean="0">
                          <a:ln>
                            <a:noFill/>
                          </a:ln>
                          <a:solidFill>
                            <a:schemeClr val="accent2"/>
                          </a:solidFill>
                          <a:effectLst/>
                          <a:latin typeface="Times New Roman" pitchFamily="18" charset="0"/>
                          <a:ea typeface="宋体" pitchFamily="2" charset="-122"/>
                          <a:cs typeface="Times New Roman" pitchFamily="18" charset="0"/>
                        </a:rPr>
                        <a:t>零调整负二项分布</a:t>
                      </a:r>
                      <a:endParaRPr kumimoji="0" lang="zh-CN" altLang="en-US" sz="2000" b="1" i="0" u="none" strike="noStrike" cap="none" normalizeH="0" baseline="0" smtClean="0">
                        <a:ln>
                          <a:noFill/>
                        </a:ln>
                        <a:solidFill>
                          <a:schemeClr val="accent2"/>
                        </a:solidFill>
                        <a:effectLst/>
                        <a:latin typeface="Arial" charset="0"/>
                        <a:ea typeface="宋体" pitchFamily="2" charset="-122"/>
                      </a:endParaRPr>
                    </a:p>
                  </a:txBody>
                  <a:tcPr marL="90000" marR="90000" marT="46796" marB="46796" horzOverflow="overflow">
                    <a:lnL w="12700" cap="flat" cmpd="sng" algn="ctr">
                      <a:solidFill>
                        <a:srgbClr val="006666"/>
                      </a:solidFill>
                      <a:prstDash val="solid"/>
                      <a:round/>
                      <a:headEnd type="none" w="med" len="med"/>
                      <a:tailEnd type="triangle" w="med" len="med"/>
                    </a:lnL>
                    <a:lnR w="28575" cap="flat" cmpd="sng" algn="ctr">
                      <a:solidFill>
                        <a:srgbClr val="006666"/>
                      </a:solidFill>
                      <a:prstDash val="solid"/>
                      <a:round/>
                      <a:headEnd type="none" w="med" len="med"/>
                      <a:tailEnd type="none" w="med" len="med"/>
                    </a:lnR>
                    <a:lnT w="28575"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0"/>
                  </a:ext>
                </a:extLst>
              </a:tr>
              <a:tr h="459317">
                <a:tc>
                  <a:txBody>
                    <a:bodyPr/>
                    <a:lstStyle/>
                    <a:p>
                      <a:pPr marL="0" marR="0" lvl="0" indent="0" algn="ctr" defTabSz="914400" rtl="0" eaLnBrk="1" fontAlgn="ctr" latinLnBrk="0" hangingPunct="1">
                        <a:lnSpc>
                          <a:spcPct val="120000"/>
                        </a:lnSpc>
                        <a:spcBef>
                          <a:spcPct val="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796" marB="46796" horzOverflow="overflow">
                    <a:lnL w="28575"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triangle" w="med" len="med"/>
                    </a:lnR>
                    <a:lnT w="12700" cap="flat" cmpd="sng" algn="ctr">
                      <a:solidFill>
                        <a:srgbClr val="006666"/>
                      </a:solidFill>
                      <a:prstDash val="solid"/>
                      <a:round/>
                      <a:headEnd type="none" w="med" len="med"/>
                      <a:tailEnd type="triangle" w="med" len="med"/>
                    </a:lnT>
                    <a:lnB w="12700" cap="flat" cmpd="sng" algn="ctr">
                      <a:solidFill>
                        <a:srgbClr val="006666"/>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0.8264</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796" marB="46796" horzOverflow="overflow">
                    <a:lnL w="12700" cap="flat" cmpd="sng" algn="ctr">
                      <a:solidFill>
                        <a:srgbClr val="006666"/>
                      </a:solidFill>
                      <a:prstDash val="solid"/>
                      <a:round/>
                      <a:headEnd type="none" w="med" len="med"/>
                      <a:tailEnd type="triangle" w="med" len="med"/>
                    </a:lnL>
                    <a:lnR w="12700" cap="flat" cmpd="sng" algn="ctr">
                      <a:solidFill>
                        <a:srgbClr val="006666"/>
                      </a:solidFill>
                      <a:prstDash val="solid"/>
                      <a:round/>
                      <a:headEnd type="none" w="med" len="med"/>
                      <a:tailEnd type="triangle" w="med" len="med"/>
                    </a:lnR>
                    <a:lnT w="12700" cap="flat" cmpd="sng" algn="ctr">
                      <a:solidFill>
                        <a:srgbClr val="006666"/>
                      </a:solidFill>
                      <a:prstDash val="solid"/>
                      <a:round/>
                      <a:headEnd type="none" w="med" len="med"/>
                      <a:tailEnd type="triangle" w="med" len="med"/>
                    </a:lnT>
                    <a:lnB w="12700" cap="flat" cmpd="sng" algn="ctr">
                      <a:solidFill>
                        <a:srgbClr val="006666"/>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ctr" latinLnBrk="0" hangingPunct="1">
                        <a:lnSpc>
                          <a:spcPct val="120000"/>
                        </a:lnSpc>
                        <a:spcBef>
                          <a:spcPct val="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796" marB="46796" horzOverflow="overflow">
                    <a:lnL w="12700" cap="flat" cmpd="sng" algn="ctr">
                      <a:solidFill>
                        <a:srgbClr val="006666"/>
                      </a:solidFill>
                      <a:prstDash val="solid"/>
                      <a:round/>
                      <a:headEnd type="none" w="med" len="med"/>
                      <a:tailEnd type="triangle" w="med" len="med"/>
                    </a:lnL>
                    <a:lnR w="12700" cap="flat" cmpd="sng" algn="ctr">
                      <a:solidFill>
                        <a:srgbClr val="006666"/>
                      </a:solidFill>
                      <a:prstDash val="solid"/>
                      <a:round/>
                      <a:headEnd type="none" w="med" len="med"/>
                      <a:tailEnd type="triangle" w="med" len="med"/>
                    </a:lnR>
                    <a:lnT w="12700" cap="flat" cmpd="sng" algn="ctr">
                      <a:solidFill>
                        <a:srgbClr val="006666"/>
                      </a:solidFill>
                      <a:prstDash val="solid"/>
                      <a:round/>
                      <a:headEnd type="none" w="med" len="med"/>
                      <a:tailEnd type="triangle" w="med" len="med"/>
                    </a:lnT>
                    <a:lnB w="12700" cap="flat" cmpd="sng" algn="ctr">
                      <a:solidFill>
                        <a:srgbClr val="006666"/>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ctr" latinLnBrk="0" hangingPunct="1">
                        <a:lnSpc>
                          <a:spcPct val="120000"/>
                        </a:lnSpc>
                        <a:spcBef>
                          <a:spcPct val="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0.5</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796" marB="46796" horzOverflow="overflow">
                    <a:lnL w="12700" cap="flat" cmpd="sng" algn="ctr">
                      <a:solidFill>
                        <a:srgbClr val="006666"/>
                      </a:solidFill>
                      <a:prstDash val="solid"/>
                      <a:round/>
                      <a:headEnd type="none" w="med" len="med"/>
                      <a:tailEnd type="triangle" w="med" len="med"/>
                    </a:lnL>
                    <a:lnR w="28575"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triangle" w="med" len="med"/>
                    </a:lnT>
                    <a:lnB w="12700" cap="flat" cmpd="sng" algn="ctr">
                      <a:solidFill>
                        <a:srgbClr val="006666"/>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1"/>
                  </a:ext>
                </a:extLst>
              </a:tr>
              <a:tr h="459317">
                <a:tc>
                  <a:txBody>
                    <a:bodyPr/>
                    <a:lstStyle/>
                    <a:p>
                      <a:pPr marL="0" marR="0" lvl="0" indent="0" algn="ctr" defTabSz="914400" rtl="0" eaLnBrk="1" fontAlgn="ctr" latinLnBrk="0" hangingPunct="1">
                        <a:lnSpc>
                          <a:spcPct val="120000"/>
                        </a:lnSpc>
                        <a:spcBef>
                          <a:spcPct val="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796" marB="46796" horzOverflow="overflow">
                    <a:lnL w="28575"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triangle" w="med" len="med"/>
                    </a:lnR>
                    <a:lnT w="12700" cap="flat" cmpd="sng" algn="ctr">
                      <a:solidFill>
                        <a:srgbClr val="006666"/>
                      </a:solidFill>
                      <a:prstDash val="solid"/>
                      <a:round/>
                      <a:headEnd type="none" w="med" len="med"/>
                      <a:tailEnd type="triangle" w="med" len="med"/>
                    </a:lnT>
                    <a:lnB w="12700" cap="flat" cmpd="sng" algn="ctr">
                      <a:solidFill>
                        <a:srgbClr val="006666"/>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0.1503</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796" marB="46796" horzOverflow="overflow">
                    <a:lnL w="12700" cap="flat" cmpd="sng" algn="ctr">
                      <a:solidFill>
                        <a:srgbClr val="006666"/>
                      </a:solidFill>
                      <a:prstDash val="solid"/>
                      <a:round/>
                      <a:headEnd type="none" w="med" len="med"/>
                      <a:tailEnd type="triangle" w="med" len="med"/>
                    </a:lnL>
                    <a:lnR w="12700" cap="flat" cmpd="sng" algn="ctr">
                      <a:solidFill>
                        <a:srgbClr val="006666"/>
                      </a:solidFill>
                      <a:prstDash val="solid"/>
                      <a:round/>
                      <a:headEnd type="none" w="med" len="med"/>
                      <a:tailEnd type="triangle" w="med" len="med"/>
                    </a:lnR>
                    <a:lnT w="12700" cap="flat" cmpd="sng" algn="ctr">
                      <a:solidFill>
                        <a:srgbClr val="006666"/>
                      </a:solidFill>
                      <a:prstDash val="solid"/>
                      <a:round/>
                      <a:headEnd type="none" w="med" len="med"/>
                      <a:tailEnd type="triangle" w="med" len="med"/>
                    </a:lnT>
                    <a:lnB w="12700" cap="flat" cmpd="sng" algn="ctr">
                      <a:solidFill>
                        <a:srgbClr val="006666"/>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0.8658</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796" marB="46796" horzOverflow="overflow">
                    <a:lnL w="12700" cap="flat" cmpd="sng" algn="ctr">
                      <a:solidFill>
                        <a:srgbClr val="006666"/>
                      </a:solidFill>
                      <a:prstDash val="solid"/>
                      <a:round/>
                      <a:headEnd type="none" w="med" len="med"/>
                      <a:tailEnd type="triangle" w="med" len="med"/>
                    </a:lnL>
                    <a:lnR w="12700" cap="flat" cmpd="sng" algn="ctr">
                      <a:solidFill>
                        <a:srgbClr val="006666"/>
                      </a:solidFill>
                      <a:prstDash val="solid"/>
                      <a:round/>
                      <a:headEnd type="none" w="med" len="med"/>
                      <a:tailEnd type="triangle" w="med" len="med"/>
                    </a:lnR>
                    <a:lnT w="12700" cap="flat" cmpd="sng" algn="ctr">
                      <a:solidFill>
                        <a:srgbClr val="006666"/>
                      </a:solidFill>
                      <a:prstDash val="solid"/>
                      <a:round/>
                      <a:headEnd type="none" w="med" len="med"/>
                      <a:tailEnd type="triangle" w="med" len="med"/>
                    </a:lnT>
                    <a:lnB w="12700" cap="flat" cmpd="sng" algn="ctr">
                      <a:solidFill>
                        <a:srgbClr val="006666"/>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0.4329</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796" marB="46796" horzOverflow="overflow">
                    <a:lnL w="12700" cap="flat" cmpd="sng" algn="ctr">
                      <a:solidFill>
                        <a:srgbClr val="006666"/>
                      </a:solidFill>
                      <a:prstDash val="solid"/>
                      <a:round/>
                      <a:headEnd type="none" w="med" len="med"/>
                      <a:tailEnd type="triangle" w="med" len="med"/>
                    </a:lnL>
                    <a:lnR w="28575"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triangle" w="med" len="med"/>
                    </a:lnT>
                    <a:lnB w="12700" cap="flat" cmpd="sng" algn="ctr">
                      <a:solidFill>
                        <a:srgbClr val="006666"/>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2"/>
                  </a:ext>
                </a:extLst>
              </a:tr>
              <a:tr h="459317">
                <a:tc>
                  <a:txBody>
                    <a:bodyPr/>
                    <a:lstStyle/>
                    <a:p>
                      <a:pPr marL="0" marR="0" lvl="0" indent="0" algn="ctr" defTabSz="914400" rtl="0" eaLnBrk="1" fontAlgn="ctr" latinLnBrk="0" hangingPunct="1">
                        <a:lnSpc>
                          <a:spcPct val="120000"/>
                        </a:lnSpc>
                        <a:spcBef>
                          <a:spcPct val="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796" marB="46796" horzOverflow="overflow">
                    <a:lnL w="28575"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triangle" w="med" len="med"/>
                    </a:lnR>
                    <a:lnT w="12700" cap="flat" cmpd="sng" algn="ctr">
                      <a:solidFill>
                        <a:srgbClr val="006666"/>
                      </a:solidFill>
                      <a:prstDash val="solid"/>
                      <a:round/>
                      <a:headEnd type="none" w="med" len="med"/>
                      <a:tailEnd type="triangle" w="med" len="med"/>
                    </a:lnT>
                    <a:lnB w="12700" cap="flat" cmpd="sng" algn="ctr">
                      <a:solidFill>
                        <a:srgbClr val="006666"/>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0.0205</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796" marB="46796" horzOverflow="overflow">
                    <a:lnL w="12700" cap="flat" cmpd="sng" algn="ctr">
                      <a:solidFill>
                        <a:srgbClr val="006666"/>
                      </a:solidFill>
                      <a:prstDash val="solid"/>
                      <a:round/>
                      <a:headEnd type="none" w="med" len="med"/>
                      <a:tailEnd type="triangle" w="med" len="med"/>
                    </a:lnL>
                    <a:lnR w="12700" cap="flat" cmpd="sng" algn="ctr">
                      <a:solidFill>
                        <a:srgbClr val="006666"/>
                      </a:solidFill>
                      <a:prstDash val="solid"/>
                      <a:round/>
                      <a:headEnd type="none" w="med" len="med"/>
                      <a:tailEnd type="triangle" w="med" len="med"/>
                    </a:lnR>
                    <a:lnT w="12700" cap="flat" cmpd="sng" algn="ctr">
                      <a:solidFill>
                        <a:srgbClr val="006666"/>
                      </a:solidFill>
                      <a:prstDash val="solid"/>
                      <a:round/>
                      <a:headEnd type="none" w="med" len="med"/>
                      <a:tailEnd type="triangle" w="med" len="med"/>
                    </a:lnT>
                    <a:lnB w="12700" cap="flat" cmpd="sng" algn="ctr">
                      <a:solidFill>
                        <a:srgbClr val="006666"/>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0.1181    </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796" marB="46796" horzOverflow="overflow">
                    <a:lnL w="12700" cap="flat" cmpd="sng" algn="ctr">
                      <a:solidFill>
                        <a:srgbClr val="006666"/>
                      </a:solidFill>
                      <a:prstDash val="solid"/>
                      <a:round/>
                      <a:headEnd type="none" w="med" len="med"/>
                      <a:tailEnd type="triangle" w="med" len="med"/>
                    </a:lnL>
                    <a:lnR w="12700" cap="flat" cmpd="sng" algn="ctr">
                      <a:solidFill>
                        <a:srgbClr val="006666"/>
                      </a:solidFill>
                      <a:prstDash val="solid"/>
                      <a:round/>
                      <a:headEnd type="none" w="med" len="med"/>
                      <a:tailEnd type="triangle" w="med" len="med"/>
                    </a:lnR>
                    <a:lnT w="12700" cap="flat" cmpd="sng" algn="ctr">
                      <a:solidFill>
                        <a:srgbClr val="006666"/>
                      </a:solidFill>
                      <a:prstDash val="solid"/>
                      <a:round/>
                      <a:headEnd type="none" w="med" len="med"/>
                      <a:tailEnd type="triangle" w="med" len="med"/>
                    </a:lnT>
                    <a:lnB w="12700" cap="flat" cmpd="sng" algn="ctr">
                      <a:solidFill>
                        <a:srgbClr val="006666"/>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0.0590</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796" marB="46796" horzOverflow="overflow">
                    <a:lnL w="12700" cap="flat" cmpd="sng" algn="ctr">
                      <a:solidFill>
                        <a:srgbClr val="006666"/>
                      </a:solidFill>
                      <a:prstDash val="solid"/>
                      <a:round/>
                      <a:headEnd type="none" w="med" len="med"/>
                      <a:tailEnd type="triangle" w="med" len="med"/>
                    </a:lnL>
                    <a:lnR w="28575"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triangle" w="med" len="med"/>
                    </a:lnT>
                    <a:lnB w="12700" cap="flat" cmpd="sng" algn="ctr">
                      <a:solidFill>
                        <a:srgbClr val="006666"/>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3"/>
                  </a:ext>
                </a:extLst>
              </a:tr>
              <a:tr h="459317">
                <a:tc>
                  <a:txBody>
                    <a:bodyPr/>
                    <a:lstStyle/>
                    <a:p>
                      <a:pPr marL="0" marR="0" lvl="0" indent="0" algn="ctr" defTabSz="914400" rtl="0" eaLnBrk="1" fontAlgn="ctr" latinLnBrk="0" hangingPunct="1">
                        <a:lnSpc>
                          <a:spcPct val="120000"/>
                        </a:lnSpc>
                        <a:spcBef>
                          <a:spcPct val="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796" marB="46796" horzOverflow="overflow">
                    <a:lnL w="28575"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triangle" w="med" len="med"/>
                    </a:lnR>
                    <a:lnT w="12700" cap="flat" cmpd="sng" algn="ctr">
                      <a:solidFill>
                        <a:srgbClr val="006666"/>
                      </a:solidFill>
                      <a:prstDash val="solid"/>
                      <a:round/>
                      <a:headEnd type="none" w="med" len="med"/>
                      <a:tailEnd type="triangle" w="med" len="med"/>
                    </a:lnT>
                    <a:lnB w="12700" cap="flat" cmpd="sng" algn="ctr">
                      <a:solidFill>
                        <a:srgbClr val="006666"/>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0.0025</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796" marB="46796" horzOverflow="overflow">
                    <a:lnL w="12700" cap="flat" cmpd="sng" algn="ctr">
                      <a:solidFill>
                        <a:srgbClr val="006666"/>
                      </a:solidFill>
                      <a:prstDash val="solid"/>
                      <a:round/>
                      <a:headEnd type="none" w="med" len="med"/>
                      <a:tailEnd type="triangle" w="med" len="med"/>
                    </a:lnL>
                    <a:lnR w="12700" cap="flat" cmpd="sng" algn="ctr">
                      <a:solidFill>
                        <a:srgbClr val="006666"/>
                      </a:solidFill>
                      <a:prstDash val="solid"/>
                      <a:round/>
                      <a:headEnd type="none" w="med" len="med"/>
                      <a:tailEnd type="triangle" w="med" len="med"/>
                    </a:lnR>
                    <a:lnT w="12700" cap="flat" cmpd="sng" algn="ctr">
                      <a:solidFill>
                        <a:srgbClr val="006666"/>
                      </a:solidFill>
                      <a:prstDash val="solid"/>
                      <a:round/>
                      <a:headEnd type="none" w="med" len="med"/>
                      <a:tailEnd type="triangle" w="med" len="med"/>
                    </a:lnT>
                    <a:lnB w="12700" cap="flat" cmpd="sng" algn="ctr">
                      <a:solidFill>
                        <a:srgbClr val="006666"/>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0.0143</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796" marB="46796" horzOverflow="overflow">
                    <a:lnL w="12700" cap="flat" cmpd="sng" algn="ctr">
                      <a:solidFill>
                        <a:srgbClr val="006666"/>
                      </a:solidFill>
                      <a:prstDash val="solid"/>
                      <a:round/>
                      <a:headEnd type="none" w="med" len="med"/>
                      <a:tailEnd type="triangle" w="med" len="med"/>
                    </a:lnL>
                    <a:lnR w="12700" cap="flat" cmpd="sng" algn="ctr">
                      <a:solidFill>
                        <a:srgbClr val="006666"/>
                      </a:solidFill>
                      <a:prstDash val="solid"/>
                      <a:round/>
                      <a:headEnd type="none" w="med" len="med"/>
                      <a:tailEnd type="triangle" w="med" len="med"/>
                    </a:lnR>
                    <a:lnT w="12700" cap="flat" cmpd="sng" algn="ctr">
                      <a:solidFill>
                        <a:srgbClr val="006666"/>
                      </a:solidFill>
                      <a:prstDash val="solid"/>
                      <a:round/>
                      <a:headEnd type="none" w="med" len="med"/>
                      <a:tailEnd type="triangle" w="med" len="med"/>
                    </a:lnT>
                    <a:lnB w="12700" cap="flat" cmpd="sng" algn="ctr">
                      <a:solidFill>
                        <a:srgbClr val="006666"/>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0.0072</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796" marB="46796" horzOverflow="overflow">
                    <a:lnL w="12700" cap="flat" cmpd="sng" algn="ctr">
                      <a:solidFill>
                        <a:srgbClr val="006666"/>
                      </a:solidFill>
                      <a:prstDash val="solid"/>
                      <a:round/>
                      <a:headEnd type="none" w="med" len="med"/>
                      <a:tailEnd type="triangle" w="med" len="med"/>
                    </a:lnL>
                    <a:lnR w="28575"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triangle" w="med" len="med"/>
                    </a:lnT>
                    <a:lnB w="12700" cap="flat" cmpd="sng" algn="ctr">
                      <a:solidFill>
                        <a:srgbClr val="006666"/>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4"/>
                  </a:ext>
                </a:extLst>
              </a:tr>
              <a:tr h="459317">
                <a:tc>
                  <a:txBody>
                    <a:bodyPr/>
                    <a:lstStyle/>
                    <a:p>
                      <a:pPr marL="0" marR="0" lvl="0" indent="0" algn="ctr" defTabSz="914400" rtl="0" eaLnBrk="1" fontAlgn="ctr" latinLnBrk="0" hangingPunct="1">
                        <a:lnSpc>
                          <a:spcPct val="120000"/>
                        </a:lnSpc>
                        <a:spcBef>
                          <a:spcPct val="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796" marB="46796" horzOverflow="overflow">
                    <a:lnL w="28575"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triangle" w="med" len="med"/>
                    </a:lnR>
                    <a:lnT w="12700" cap="flat" cmpd="sng" algn="ctr">
                      <a:solidFill>
                        <a:srgbClr val="006666"/>
                      </a:solidFill>
                      <a:prstDash val="solid"/>
                      <a:round/>
                      <a:headEnd type="none" w="med" len="med"/>
                      <a:tailEnd type="triangle" w="med" len="med"/>
                    </a:lnT>
                    <a:lnB w="28575" cap="flat" cmpd="sng" algn="ctr">
                      <a:solidFill>
                        <a:srgbClr val="0066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0.0003</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796" marB="46796" horzOverflow="overflow">
                    <a:lnL w="12700" cap="flat" cmpd="sng" algn="ctr">
                      <a:solidFill>
                        <a:srgbClr val="006666"/>
                      </a:solidFill>
                      <a:prstDash val="solid"/>
                      <a:round/>
                      <a:headEnd type="none" w="med" len="med"/>
                      <a:tailEnd type="triangle" w="med" len="med"/>
                    </a:lnL>
                    <a:lnR w="12700" cap="flat" cmpd="sng" algn="ctr">
                      <a:solidFill>
                        <a:srgbClr val="006666"/>
                      </a:solidFill>
                      <a:prstDash val="solid"/>
                      <a:round/>
                      <a:headEnd type="none" w="med" len="med"/>
                      <a:tailEnd type="triangle" w="med" len="med"/>
                    </a:lnR>
                    <a:lnT w="12700" cap="flat" cmpd="sng" algn="ctr">
                      <a:solidFill>
                        <a:srgbClr val="006666"/>
                      </a:solidFill>
                      <a:prstDash val="solid"/>
                      <a:round/>
                      <a:headEnd type="none" w="med" len="med"/>
                      <a:tailEnd type="triangle" w="med" len="med"/>
                    </a:lnT>
                    <a:lnB w="28575" cap="flat" cmpd="sng" algn="ctr">
                      <a:solidFill>
                        <a:srgbClr val="0066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0.0016</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796" marB="46796" horzOverflow="overflow">
                    <a:lnL w="12700" cap="flat" cmpd="sng" algn="ctr">
                      <a:solidFill>
                        <a:srgbClr val="006666"/>
                      </a:solidFill>
                      <a:prstDash val="solid"/>
                      <a:round/>
                      <a:headEnd type="none" w="med" len="med"/>
                      <a:tailEnd type="triangle" w="med" len="med"/>
                    </a:lnL>
                    <a:lnR w="12700" cap="flat" cmpd="sng" algn="ctr">
                      <a:solidFill>
                        <a:srgbClr val="006666"/>
                      </a:solidFill>
                      <a:prstDash val="solid"/>
                      <a:round/>
                      <a:headEnd type="none" w="med" len="med"/>
                      <a:tailEnd type="triangle" w="med" len="med"/>
                    </a:lnR>
                    <a:lnT w="12700" cap="flat" cmpd="sng" algn="ctr">
                      <a:solidFill>
                        <a:srgbClr val="006666"/>
                      </a:solidFill>
                      <a:prstDash val="solid"/>
                      <a:round/>
                      <a:headEnd type="none" w="med" len="med"/>
                      <a:tailEnd type="triangle" w="med" len="med"/>
                    </a:lnT>
                    <a:lnB w="28575" cap="flat" cmpd="sng" algn="ctr">
                      <a:solidFill>
                        <a:srgbClr val="0066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66"/>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0.0008</a:t>
                      </a:r>
                      <a:endParaRPr kumimoji="0" lang="en-US" altLang="zh-CN" sz="2000" b="1" i="0" u="none" strike="noStrike" cap="none" normalizeH="0" baseline="0" dirty="0" smtClean="0">
                        <a:ln>
                          <a:noFill/>
                        </a:ln>
                        <a:solidFill>
                          <a:schemeClr val="tx1"/>
                        </a:solidFill>
                        <a:effectLst/>
                        <a:latin typeface="Arial" charset="0"/>
                        <a:ea typeface="宋体" pitchFamily="2" charset="-122"/>
                      </a:endParaRPr>
                    </a:p>
                  </a:txBody>
                  <a:tcPr marL="90000" marR="90000" marT="46796" marB="46796" horzOverflow="overflow">
                    <a:lnL w="12700" cap="flat" cmpd="sng" algn="ctr">
                      <a:solidFill>
                        <a:srgbClr val="006666"/>
                      </a:solidFill>
                      <a:prstDash val="solid"/>
                      <a:round/>
                      <a:headEnd type="none" w="med" len="med"/>
                      <a:tailEnd type="triangle" w="med" len="med"/>
                    </a:lnL>
                    <a:lnR w="28575"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triangle" w="med" len="med"/>
                    </a:lnT>
                    <a:lnB w="28575" cap="flat" cmpd="sng" algn="ctr">
                      <a:solidFill>
                        <a:srgbClr val="00666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7931" name="AutoShape 43"/>
          <p:cNvSpPr>
            <a:spLocks/>
          </p:cNvSpPr>
          <p:nvPr/>
        </p:nvSpPr>
        <p:spPr bwMode="auto">
          <a:xfrm>
            <a:off x="5029200" y="3978275"/>
            <a:ext cx="152400" cy="1447800"/>
          </a:xfrm>
          <a:prstGeom prst="rightBrace">
            <a:avLst>
              <a:gd name="adj1" fmla="val 79167"/>
              <a:gd name="adj2" fmla="val 5000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7932" name="Text Box 44"/>
          <p:cNvSpPr txBox="1">
            <a:spLocks noChangeArrowheads="1"/>
          </p:cNvSpPr>
          <p:nvPr/>
        </p:nvSpPr>
        <p:spPr bwMode="auto">
          <a:xfrm>
            <a:off x="5181600" y="4359275"/>
            <a:ext cx="381000" cy="4667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spcBef>
                <a:spcPct val="50000"/>
              </a:spcBef>
            </a:pPr>
            <a:r>
              <a:rPr lang="en-US" altLang="zh-CN" sz="2400" b="1">
                <a:solidFill>
                  <a:srgbClr val="FF0000"/>
                </a:solidFill>
              </a:rPr>
              <a:t>1</a:t>
            </a:r>
          </a:p>
        </p:txBody>
      </p:sp>
      <p:sp>
        <p:nvSpPr>
          <p:cNvPr id="37933" name="AutoShape 45"/>
          <p:cNvSpPr>
            <a:spLocks/>
          </p:cNvSpPr>
          <p:nvPr/>
        </p:nvSpPr>
        <p:spPr bwMode="auto">
          <a:xfrm>
            <a:off x="7772400" y="3825875"/>
            <a:ext cx="152400" cy="1600200"/>
          </a:xfrm>
          <a:prstGeom prst="rightBrace">
            <a:avLst>
              <a:gd name="adj1" fmla="val 87500"/>
              <a:gd name="adj2" fmla="val 5000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7934" name="Text Box 46"/>
          <p:cNvSpPr txBox="1">
            <a:spLocks noChangeArrowheads="1"/>
          </p:cNvSpPr>
          <p:nvPr/>
        </p:nvSpPr>
        <p:spPr bwMode="auto">
          <a:xfrm>
            <a:off x="7924800" y="4283075"/>
            <a:ext cx="666750" cy="4667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spcBef>
                <a:spcPct val="50000"/>
              </a:spcBef>
            </a:pPr>
            <a:r>
              <a:rPr lang="en-US" altLang="zh-CN" sz="2400" b="1">
                <a:solidFill>
                  <a:srgbClr val="FF0000"/>
                </a:solidFill>
              </a:rPr>
              <a:t>0.5</a:t>
            </a:r>
          </a:p>
        </p:txBody>
      </p:sp>
      <p:sp>
        <p:nvSpPr>
          <p:cNvPr id="37935" name="AutoShape 47"/>
          <p:cNvSpPr>
            <a:spLocks/>
          </p:cNvSpPr>
          <p:nvPr/>
        </p:nvSpPr>
        <p:spPr bwMode="auto">
          <a:xfrm>
            <a:off x="2590800" y="3825875"/>
            <a:ext cx="152400" cy="1676400"/>
          </a:xfrm>
          <a:prstGeom prst="rightBrace">
            <a:avLst>
              <a:gd name="adj1" fmla="val 91667"/>
              <a:gd name="adj2" fmla="val 5000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7936" name="Text Box 48"/>
          <p:cNvSpPr txBox="1">
            <a:spLocks noChangeArrowheads="1"/>
          </p:cNvSpPr>
          <p:nvPr/>
        </p:nvSpPr>
        <p:spPr bwMode="auto">
          <a:xfrm>
            <a:off x="2743200" y="4283075"/>
            <a:ext cx="889000" cy="37623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spcBef>
                <a:spcPct val="50000"/>
              </a:spcBef>
            </a:pPr>
            <a:r>
              <a:rPr lang="en-US" altLang="zh-CN" sz="1800" b="1">
                <a:solidFill>
                  <a:srgbClr val="FF0000"/>
                </a:solidFill>
              </a:rPr>
              <a:t>0.1736</a:t>
            </a:r>
          </a:p>
        </p:txBody>
      </p:sp>
      <p:graphicFrame>
        <p:nvGraphicFramePr>
          <p:cNvPr id="37937" name="Object 49"/>
          <p:cNvGraphicFramePr>
            <a:graphicFrameLocks noChangeAspect="1"/>
          </p:cNvGraphicFramePr>
          <p:nvPr/>
        </p:nvGraphicFramePr>
        <p:xfrm>
          <a:off x="3708400" y="5830888"/>
          <a:ext cx="1511300" cy="766762"/>
        </p:xfrm>
        <a:graphic>
          <a:graphicData uri="http://schemas.openxmlformats.org/presentationml/2006/ole">
            <mc:AlternateContent xmlns:mc="http://schemas.openxmlformats.org/markup-compatibility/2006">
              <mc:Choice xmlns:v="urn:schemas-microsoft-com:vml" Requires="v">
                <p:oleObj spid="_x0000_s36760" r:id="rId5" imgW="774700" imgH="393700" progId="Equation.DSMT4">
                  <p:embed/>
                </p:oleObj>
              </mc:Choice>
              <mc:Fallback>
                <p:oleObj r:id="rId5" imgW="774700" imgH="393700" progId="Equation.DSMT4">
                  <p:embed/>
                  <p:pic>
                    <p:nvPicPr>
                      <p:cNvPr id="0" name="Object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400" y="5830888"/>
                        <a:ext cx="1511300" cy="76676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38" name="Object 50"/>
          <p:cNvGraphicFramePr>
            <a:graphicFrameLocks noChangeAspect="1"/>
          </p:cNvGraphicFramePr>
          <p:nvPr/>
        </p:nvGraphicFramePr>
        <p:xfrm>
          <a:off x="6011863" y="5830888"/>
          <a:ext cx="2592387" cy="717550"/>
        </p:xfrm>
        <a:graphic>
          <a:graphicData uri="http://schemas.openxmlformats.org/presentationml/2006/ole">
            <mc:AlternateContent xmlns:mc="http://schemas.openxmlformats.org/markup-compatibility/2006">
              <mc:Choice xmlns:v="urn:schemas-microsoft-com:vml" Requires="v">
                <p:oleObj spid="_x0000_s36761" r:id="rId7" imgW="1422400" imgH="393700" progId="Equation.DSMT4">
                  <p:embed/>
                </p:oleObj>
              </mc:Choice>
              <mc:Fallback>
                <p:oleObj r:id="rId7" imgW="1422400" imgH="393700" progId="Equation.DSMT4">
                  <p:embed/>
                  <p:pic>
                    <p:nvPicPr>
                      <p:cNvPr id="0" name="Object 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1863" y="5830888"/>
                        <a:ext cx="2592387" cy="71755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blinds(horizontal)">
                                      <p:cBhvr>
                                        <p:cTn id="7" dur="500"/>
                                        <p:tgtEl>
                                          <p:spTgt spid="37891">
                                            <p:txEl>
                                              <p:pRg st="0" end="0"/>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37893"/>
                                        </p:tgtEl>
                                        <p:attrNameLst>
                                          <p:attrName>style.visibility</p:attrName>
                                        </p:attrNameLst>
                                      </p:cBhvr>
                                      <p:to>
                                        <p:strVal val="visible"/>
                                      </p:to>
                                    </p:set>
                                    <p:animEffect transition="in" filter="blinds(horizontal)">
                                      <p:cBhvr>
                                        <p:cTn id="11" dur="500"/>
                                        <p:tgtEl>
                                          <p:spTgt spid="3789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37894"/>
                                        </p:tgtEl>
                                        <p:attrNameLst>
                                          <p:attrName>style.visibility</p:attrName>
                                        </p:attrNameLst>
                                      </p:cBhvr>
                                      <p:to>
                                        <p:strVal val="visible"/>
                                      </p:to>
                                    </p:set>
                                    <p:animEffect transition="in" filter="blinds(horizontal)">
                                      <p:cBhvr>
                                        <p:cTn id="16" dur="500"/>
                                        <p:tgtEl>
                                          <p:spTgt spid="3789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7935"/>
                                        </p:tgtEl>
                                        <p:attrNameLst>
                                          <p:attrName>style.visibility</p:attrName>
                                        </p:attrNameLst>
                                      </p:cBhvr>
                                      <p:to>
                                        <p:strVal val="visible"/>
                                      </p:to>
                                    </p:set>
                                    <p:animEffect transition="in" filter="blinds(horizontal)">
                                      <p:cBhvr>
                                        <p:cTn id="21" dur="500"/>
                                        <p:tgtEl>
                                          <p:spTgt spid="37935"/>
                                        </p:tgtEl>
                                      </p:cBhvr>
                                    </p:animEffect>
                                  </p:childTnLst>
                                </p:cTn>
                              </p:par>
                            </p:childTnLst>
                          </p:cTn>
                        </p:par>
                        <p:par>
                          <p:cTn id="22" fill="hold" nodeType="afterGroup">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37936"/>
                                        </p:tgtEl>
                                        <p:attrNameLst>
                                          <p:attrName>style.visibility</p:attrName>
                                        </p:attrNameLst>
                                      </p:cBhvr>
                                      <p:to>
                                        <p:strVal val="visible"/>
                                      </p:to>
                                    </p:set>
                                    <p:animEffect transition="in" filter="blinds(horizontal)">
                                      <p:cBhvr>
                                        <p:cTn id="25" dur="500"/>
                                        <p:tgtEl>
                                          <p:spTgt spid="3793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7932"/>
                                        </p:tgtEl>
                                        <p:attrNameLst>
                                          <p:attrName>style.visibility</p:attrName>
                                        </p:attrNameLst>
                                      </p:cBhvr>
                                      <p:to>
                                        <p:strVal val="visible"/>
                                      </p:to>
                                    </p:set>
                                    <p:animEffect transition="in" filter="blinds(horizontal)">
                                      <p:cBhvr>
                                        <p:cTn id="30" dur="500"/>
                                        <p:tgtEl>
                                          <p:spTgt spid="37932"/>
                                        </p:tgtEl>
                                      </p:cBhvr>
                                    </p:animEffect>
                                  </p:childTnLst>
                                </p:cTn>
                              </p:par>
                            </p:childTnLst>
                          </p:cTn>
                        </p:par>
                        <p:par>
                          <p:cTn id="31" fill="hold" nodeType="afterGroup">
                            <p:stCondLst>
                              <p:cond delay="500"/>
                            </p:stCondLst>
                            <p:childTnLst>
                              <p:par>
                                <p:cTn id="32" presetID="3" presetClass="entr" presetSubtype="10" fill="hold" grpId="0" nodeType="afterEffect">
                                  <p:stCondLst>
                                    <p:cond delay="0"/>
                                  </p:stCondLst>
                                  <p:childTnLst>
                                    <p:set>
                                      <p:cBhvr>
                                        <p:cTn id="33" dur="1" fill="hold">
                                          <p:stCondLst>
                                            <p:cond delay="0"/>
                                          </p:stCondLst>
                                        </p:cTn>
                                        <p:tgtEl>
                                          <p:spTgt spid="37931"/>
                                        </p:tgtEl>
                                        <p:attrNameLst>
                                          <p:attrName>style.visibility</p:attrName>
                                        </p:attrNameLst>
                                      </p:cBhvr>
                                      <p:to>
                                        <p:strVal val="visible"/>
                                      </p:to>
                                    </p:set>
                                    <p:animEffect transition="in" filter="blinds(horizontal)">
                                      <p:cBhvr>
                                        <p:cTn id="34" dur="500"/>
                                        <p:tgtEl>
                                          <p:spTgt spid="37931"/>
                                        </p:tgtEl>
                                      </p:cBhvr>
                                    </p:animEffect>
                                  </p:childTnLst>
                                </p:cTn>
                              </p:par>
                            </p:childTnLst>
                          </p:cTn>
                        </p:par>
                        <p:par>
                          <p:cTn id="35" fill="hold" nodeType="afterGroup">
                            <p:stCondLst>
                              <p:cond delay="1000"/>
                            </p:stCondLst>
                            <p:childTnLst>
                              <p:par>
                                <p:cTn id="36" presetID="3" presetClass="entr" presetSubtype="10" fill="hold" nodeType="afterEffect">
                                  <p:stCondLst>
                                    <p:cond delay="0"/>
                                  </p:stCondLst>
                                  <p:childTnLst>
                                    <p:set>
                                      <p:cBhvr>
                                        <p:cTn id="37" dur="1" fill="hold">
                                          <p:stCondLst>
                                            <p:cond delay="0"/>
                                          </p:stCondLst>
                                        </p:cTn>
                                        <p:tgtEl>
                                          <p:spTgt spid="37937"/>
                                        </p:tgtEl>
                                        <p:attrNameLst>
                                          <p:attrName>style.visibility</p:attrName>
                                        </p:attrNameLst>
                                      </p:cBhvr>
                                      <p:to>
                                        <p:strVal val="visible"/>
                                      </p:to>
                                    </p:set>
                                    <p:animEffect transition="in" filter="blinds(horizontal)">
                                      <p:cBhvr>
                                        <p:cTn id="38" dur="500"/>
                                        <p:tgtEl>
                                          <p:spTgt spid="3793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7933"/>
                                        </p:tgtEl>
                                        <p:attrNameLst>
                                          <p:attrName>style.visibility</p:attrName>
                                        </p:attrNameLst>
                                      </p:cBhvr>
                                      <p:to>
                                        <p:strVal val="visible"/>
                                      </p:to>
                                    </p:set>
                                    <p:animEffect transition="in" filter="blinds(horizontal)">
                                      <p:cBhvr>
                                        <p:cTn id="43" dur="500"/>
                                        <p:tgtEl>
                                          <p:spTgt spid="37933"/>
                                        </p:tgtEl>
                                      </p:cBhvr>
                                    </p:animEffect>
                                  </p:childTnLst>
                                </p:cTn>
                              </p:par>
                            </p:childTnLst>
                          </p:cTn>
                        </p:par>
                        <p:par>
                          <p:cTn id="44" fill="hold" nodeType="afterGroup">
                            <p:stCondLst>
                              <p:cond delay="500"/>
                            </p:stCondLst>
                            <p:childTnLst>
                              <p:par>
                                <p:cTn id="45" presetID="3" presetClass="entr" presetSubtype="10" fill="hold" grpId="0" nodeType="afterEffect">
                                  <p:stCondLst>
                                    <p:cond delay="0"/>
                                  </p:stCondLst>
                                  <p:childTnLst>
                                    <p:set>
                                      <p:cBhvr>
                                        <p:cTn id="46" dur="1" fill="hold">
                                          <p:stCondLst>
                                            <p:cond delay="0"/>
                                          </p:stCondLst>
                                        </p:cTn>
                                        <p:tgtEl>
                                          <p:spTgt spid="37934"/>
                                        </p:tgtEl>
                                        <p:attrNameLst>
                                          <p:attrName>style.visibility</p:attrName>
                                        </p:attrNameLst>
                                      </p:cBhvr>
                                      <p:to>
                                        <p:strVal val="visible"/>
                                      </p:to>
                                    </p:set>
                                    <p:animEffect transition="in" filter="blinds(horizontal)">
                                      <p:cBhvr>
                                        <p:cTn id="47" dur="500"/>
                                        <p:tgtEl>
                                          <p:spTgt spid="37934"/>
                                        </p:tgtEl>
                                      </p:cBhvr>
                                    </p:animEffect>
                                  </p:childTnLst>
                                </p:cTn>
                              </p:par>
                            </p:childTnLst>
                          </p:cTn>
                        </p:par>
                        <p:par>
                          <p:cTn id="48" fill="hold" nodeType="afterGroup">
                            <p:stCondLst>
                              <p:cond delay="1000"/>
                            </p:stCondLst>
                            <p:childTnLst>
                              <p:par>
                                <p:cTn id="49" presetID="3" presetClass="entr" presetSubtype="10" fill="hold" nodeType="afterEffect">
                                  <p:stCondLst>
                                    <p:cond delay="0"/>
                                  </p:stCondLst>
                                  <p:childTnLst>
                                    <p:set>
                                      <p:cBhvr>
                                        <p:cTn id="50" dur="1" fill="hold">
                                          <p:stCondLst>
                                            <p:cond delay="0"/>
                                          </p:stCondLst>
                                        </p:cTn>
                                        <p:tgtEl>
                                          <p:spTgt spid="37938"/>
                                        </p:tgtEl>
                                        <p:attrNameLst>
                                          <p:attrName>style.visibility</p:attrName>
                                        </p:attrNameLst>
                                      </p:cBhvr>
                                      <p:to>
                                        <p:strVal val="visible"/>
                                      </p:to>
                                    </p:set>
                                    <p:animEffect transition="in" filter="blinds(horizontal)">
                                      <p:cBhvr>
                                        <p:cTn id="51" dur="500"/>
                                        <p:tgtEl>
                                          <p:spTgt spid="37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autoUpdateAnimBg="0"/>
      <p:bldP spid="37931" grpId="0" animBg="1"/>
      <p:bldP spid="37932" grpId="0" animBg="1" autoUpdateAnimBg="0"/>
      <p:bldP spid="37933" grpId="0" animBg="1"/>
      <p:bldP spid="37934" grpId="0" animBg="1" autoUpdateAnimBg="0"/>
      <p:bldP spid="37935" grpId="0" animBg="1"/>
      <p:bldP spid="37936"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FA0BB78-806E-449E-80D7-5FA53C6FBAA8}" type="slidenum">
              <a:rPr lang="zh-CN" altLang="en-US" smtClean="0"/>
              <a:pPr>
                <a:defRPr/>
              </a:pPr>
              <a:t>29</a:t>
            </a:fld>
            <a:endParaRPr lang="en-US" altLang="zh-CN"/>
          </a:p>
        </p:txBody>
      </p:sp>
      <p:sp>
        <p:nvSpPr>
          <p:cNvPr id="4" name="矩形 3"/>
          <p:cNvSpPr/>
          <p:nvPr/>
        </p:nvSpPr>
        <p:spPr>
          <a:xfrm>
            <a:off x="685902" y="71527"/>
            <a:ext cx="8153186" cy="6478697"/>
          </a:xfrm>
          <a:prstGeom prst="rect">
            <a:avLst/>
          </a:prstGeom>
        </p:spPr>
        <p:txBody>
          <a:bodyPr wrap="square">
            <a:spAutoFit/>
          </a:bodyPr>
          <a:lstStyle/>
          <a:p>
            <a:pPr algn="l">
              <a:spcBef>
                <a:spcPts val="900"/>
              </a:spcBef>
              <a:spcAft>
                <a:spcPts val="900"/>
              </a:spcAft>
            </a:pPr>
            <a:r>
              <a:rPr lang="en-US" altLang="zh-CN" sz="2000" b="1" dirty="0">
                <a:latin typeface="宋体"/>
                <a:ea typeface="宋体"/>
                <a:cs typeface="Times New Roman"/>
              </a:rPr>
              <a:t>例：</a:t>
            </a:r>
            <a:r>
              <a:rPr lang="en-US" altLang="zh-CN" sz="2000" dirty="0">
                <a:latin typeface="Cambria"/>
                <a:ea typeface="宋体"/>
                <a:cs typeface="Times New Roman"/>
              </a:rPr>
              <a:t> </a:t>
            </a:r>
            <a:r>
              <a:rPr lang="en-US" altLang="zh-CN" sz="2000" dirty="0" err="1">
                <a:latin typeface="宋体"/>
                <a:ea typeface="宋体"/>
                <a:cs typeface="Times New Roman"/>
              </a:rPr>
              <a:t>零截断负二项分布的计算</a:t>
            </a:r>
            <a:endParaRPr lang="zh-CN" altLang="zh-CN" sz="2000" dirty="0">
              <a:latin typeface="Cambria"/>
              <a:ea typeface="宋体"/>
              <a:cs typeface="Times New Roman"/>
            </a:endParaRPr>
          </a:p>
          <a:p>
            <a:pPr algn="l" latinLnBrk="1">
              <a:spcBef>
                <a:spcPts val="900"/>
              </a:spcBef>
              <a:spcAft>
                <a:spcPts val="900"/>
              </a:spcAft>
            </a:pPr>
            <a:r>
              <a:rPr lang="en-US" altLang="zh-CN" sz="2000" dirty="0">
                <a:latin typeface="Consolas"/>
                <a:ea typeface="宋体"/>
                <a:cs typeface="Times New Roman"/>
              </a:rPr>
              <a:t>##</a:t>
            </a:r>
            <a:r>
              <a:rPr lang="en-US" altLang="zh-CN" sz="2000" dirty="0" err="1">
                <a:latin typeface="宋体"/>
                <a:ea typeface="宋体"/>
                <a:cs typeface="Times New Roman"/>
              </a:rPr>
              <a:t>负二项分布的概率</a:t>
            </a:r>
            <a:r>
              <a:rPr lang="en-US" altLang="zh-CN" sz="2000" dirty="0">
                <a:latin typeface="Consolas"/>
                <a:ea typeface="宋体"/>
                <a:cs typeface="Times New Roman"/>
              </a:rPr>
              <a:t/>
            </a:r>
            <a:br>
              <a:rPr lang="en-US" altLang="zh-CN" sz="2000" dirty="0">
                <a:latin typeface="Consolas"/>
                <a:ea typeface="宋体"/>
                <a:cs typeface="Times New Roman"/>
              </a:rPr>
            </a:br>
            <a:r>
              <a:rPr lang="en-US" altLang="zh-CN" sz="2000" dirty="0" smtClean="0">
                <a:latin typeface="Consolas"/>
                <a:ea typeface="宋体"/>
                <a:cs typeface="Times New Roman"/>
              </a:rPr>
              <a:t>x = </a:t>
            </a:r>
            <a:r>
              <a:rPr lang="en-US" altLang="zh-CN" sz="2000" dirty="0" smtClean="0">
                <a:solidFill>
                  <a:srgbClr val="0000CF"/>
                </a:solidFill>
                <a:latin typeface="Consolas"/>
                <a:ea typeface="宋体"/>
                <a:cs typeface="Times New Roman"/>
              </a:rPr>
              <a:t>0</a:t>
            </a:r>
            <a:r>
              <a:rPr lang="en-US" altLang="zh-CN" sz="2000" dirty="0" smtClean="0">
                <a:latin typeface="Consolas"/>
                <a:ea typeface="宋体"/>
                <a:cs typeface="Times New Roman"/>
              </a:rPr>
              <a:t>:</a:t>
            </a:r>
            <a:r>
              <a:rPr lang="en-US" altLang="zh-CN" sz="2000" dirty="0" smtClean="0">
                <a:solidFill>
                  <a:srgbClr val="0000CF"/>
                </a:solidFill>
                <a:latin typeface="Consolas"/>
                <a:ea typeface="宋体"/>
                <a:cs typeface="Times New Roman"/>
              </a:rPr>
              <a:t>10</a:t>
            </a:r>
            <a:r>
              <a:rPr lang="en-US" altLang="zh-CN" sz="2000" dirty="0">
                <a:latin typeface="Consolas"/>
                <a:ea typeface="宋体"/>
                <a:cs typeface="Times New Roman"/>
              </a:rPr>
              <a:t/>
            </a:r>
            <a:br>
              <a:rPr lang="en-US" altLang="zh-CN" sz="2000" dirty="0">
                <a:latin typeface="Consolas"/>
                <a:ea typeface="宋体"/>
                <a:cs typeface="Times New Roman"/>
              </a:rPr>
            </a:br>
            <a:r>
              <a:rPr lang="en-US" altLang="zh-CN" sz="2000" dirty="0" smtClean="0">
                <a:latin typeface="Consolas"/>
                <a:ea typeface="宋体"/>
                <a:cs typeface="Times New Roman"/>
              </a:rPr>
              <a:t>p = </a:t>
            </a:r>
            <a:r>
              <a:rPr lang="en-US" altLang="zh-CN" sz="2000" b="1" dirty="0" err="1" smtClean="0">
                <a:solidFill>
                  <a:srgbClr val="204A87"/>
                </a:solidFill>
                <a:latin typeface="Consolas"/>
                <a:ea typeface="宋体"/>
                <a:cs typeface="Times New Roman"/>
              </a:rPr>
              <a:t>dnbinom</a:t>
            </a:r>
            <a:r>
              <a:rPr lang="en-US" altLang="zh-CN" sz="2000" dirty="0" smtClean="0">
                <a:latin typeface="Consolas"/>
                <a:ea typeface="宋体"/>
                <a:cs typeface="Times New Roman"/>
              </a:rPr>
              <a:t>(</a:t>
            </a:r>
            <a:r>
              <a:rPr lang="en-US" altLang="zh-CN" sz="2000" dirty="0" err="1" smtClean="0">
                <a:latin typeface="Consolas"/>
                <a:ea typeface="宋体"/>
                <a:cs typeface="Times New Roman"/>
              </a:rPr>
              <a:t>x,</a:t>
            </a:r>
            <a:r>
              <a:rPr lang="en-US" altLang="zh-CN" sz="2000" dirty="0" err="1" smtClean="0">
                <a:solidFill>
                  <a:srgbClr val="0000CF"/>
                </a:solidFill>
                <a:latin typeface="Consolas"/>
                <a:ea typeface="宋体"/>
                <a:cs typeface="Times New Roman"/>
              </a:rPr>
              <a:t>4</a:t>
            </a:r>
            <a:r>
              <a:rPr lang="en-US" altLang="zh-CN" sz="2000" dirty="0" err="1" smtClean="0">
                <a:latin typeface="Consolas"/>
                <a:ea typeface="宋体"/>
                <a:cs typeface="Times New Roman"/>
              </a:rPr>
              <a:t>,</a:t>
            </a:r>
            <a:r>
              <a:rPr lang="en-US" altLang="zh-CN" sz="2000" dirty="0" err="1" smtClean="0">
                <a:solidFill>
                  <a:srgbClr val="0000CF"/>
                </a:solidFill>
                <a:latin typeface="Consolas"/>
                <a:ea typeface="宋体"/>
                <a:cs typeface="Times New Roman"/>
              </a:rPr>
              <a:t>0.7</a:t>
            </a:r>
            <a:r>
              <a:rPr lang="en-US" altLang="zh-CN" sz="2000" dirty="0">
                <a:latin typeface="Consolas"/>
                <a:ea typeface="宋体"/>
                <a:cs typeface="Times New Roman"/>
              </a:rPr>
              <a:t>)</a:t>
            </a:r>
            <a:br>
              <a:rPr lang="en-US" altLang="zh-CN" sz="2000" dirty="0">
                <a:latin typeface="Consolas"/>
                <a:ea typeface="宋体"/>
                <a:cs typeface="Times New Roman"/>
              </a:rPr>
            </a:br>
            <a:r>
              <a:rPr lang="en-US" altLang="zh-CN" sz="2000" b="1" dirty="0">
                <a:solidFill>
                  <a:srgbClr val="204A87"/>
                </a:solidFill>
                <a:latin typeface="Consolas"/>
                <a:ea typeface="宋体"/>
                <a:cs typeface="Times New Roman"/>
              </a:rPr>
              <a:t>round</a:t>
            </a:r>
            <a:r>
              <a:rPr lang="en-US" altLang="zh-CN" sz="2000" dirty="0">
                <a:latin typeface="Consolas"/>
                <a:ea typeface="宋体"/>
                <a:cs typeface="Times New Roman"/>
              </a:rPr>
              <a:t>(</a:t>
            </a:r>
            <a:r>
              <a:rPr lang="en-US" altLang="zh-CN" sz="2000" dirty="0" err="1">
                <a:latin typeface="Consolas"/>
                <a:ea typeface="宋体"/>
                <a:cs typeface="Times New Roman"/>
              </a:rPr>
              <a:t>p,</a:t>
            </a:r>
            <a:r>
              <a:rPr lang="en-US" altLang="zh-CN" sz="2000" dirty="0" err="1">
                <a:solidFill>
                  <a:srgbClr val="0000CF"/>
                </a:solidFill>
                <a:latin typeface="Consolas"/>
                <a:ea typeface="宋体"/>
                <a:cs typeface="Times New Roman"/>
              </a:rPr>
              <a:t>3</a:t>
            </a:r>
            <a:r>
              <a:rPr lang="en-US" altLang="zh-CN" sz="2000" dirty="0">
                <a:latin typeface="Consolas"/>
                <a:ea typeface="宋体"/>
                <a:cs typeface="Times New Roman"/>
              </a:rPr>
              <a:t>)</a:t>
            </a:r>
            <a:endParaRPr lang="zh-CN" altLang="zh-CN" sz="2000" dirty="0">
              <a:latin typeface="Consolas"/>
              <a:ea typeface="宋体"/>
              <a:cs typeface="Times New Roman"/>
            </a:endParaRPr>
          </a:p>
          <a:p>
            <a:pPr algn="l" latinLnBrk="1">
              <a:spcBef>
                <a:spcPts val="900"/>
              </a:spcBef>
              <a:spcAft>
                <a:spcPts val="900"/>
              </a:spcAft>
            </a:pPr>
            <a:r>
              <a:rPr lang="en-US" altLang="zh-CN" sz="2000" dirty="0">
                <a:latin typeface="Consolas"/>
                <a:ea typeface="宋体"/>
                <a:cs typeface="Times New Roman"/>
              </a:rPr>
              <a:t>##  [1] 0.240 0.288 0.216 0.130 0.068 0.033 0.015 0.006 0.003 0.001 0.000</a:t>
            </a:r>
            <a:endParaRPr lang="zh-CN" altLang="zh-CN" sz="2000" dirty="0">
              <a:latin typeface="Consolas"/>
              <a:ea typeface="宋体"/>
              <a:cs typeface="Times New Roman"/>
            </a:endParaRPr>
          </a:p>
          <a:p>
            <a:pPr algn="l" latinLnBrk="1">
              <a:spcBef>
                <a:spcPts val="900"/>
              </a:spcBef>
              <a:spcAft>
                <a:spcPts val="900"/>
              </a:spcAft>
            </a:pPr>
            <a:r>
              <a:rPr lang="en-US" altLang="zh-CN" sz="2000" dirty="0">
                <a:latin typeface="Consolas"/>
                <a:ea typeface="宋体"/>
                <a:cs typeface="Times New Roman"/>
              </a:rPr>
              <a:t>##</a:t>
            </a:r>
            <a:r>
              <a:rPr lang="en-US" altLang="zh-CN" sz="2000" dirty="0" err="1">
                <a:latin typeface="宋体"/>
                <a:ea typeface="宋体"/>
                <a:cs typeface="Times New Roman"/>
              </a:rPr>
              <a:t>零截断负二项分布的概率</a:t>
            </a:r>
            <a:r>
              <a:rPr lang="en-US" altLang="zh-CN" sz="2000" dirty="0">
                <a:latin typeface="Consolas"/>
                <a:ea typeface="宋体"/>
                <a:cs typeface="Times New Roman"/>
              </a:rPr>
              <a:t/>
            </a:r>
            <a:br>
              <a:rPr lang="en-US" altLang="zh-CN" sz="2000" dirty="0">
                <a:latin typeface="Consolas"/>
                <a:ea typeface="宋体"/>
                <a:cs typeface="Times New Roman"/>
              </a:rPr>
            </a:br>
            <a:r>
              <a:rPr lang="en-US" altLang="zh-CN" sz="2000" dirty="0" err="1" smtClean="0">
                <a:latin typeface="Consolas"/>
                <a:ea typeface="宋体"/>
                <a:cs typeface="Times New Roman"/>
              </a:rPr>
              <a:t>p0</a:t>
            </a:r>
            <a:r>
              <a:rPr lang="en-US" altLang="zh-CN" sz="2000" dirty="0" smtClean="0">
                <a:latin typeface="Consolas"/>
                <a:ea typeface="宋体"/>
                <a:cs typeface="Times New Roman"/>
              </a:rPr>
              <a:t> = p[</a:t>
            </a:r>
            <a:r>
              <a:rPr lang="en-US" altLang="zh-CN" sz="2000" dirty="0" smtClean="0">
                <a:solidFill>
                  <a:srgbClr val="0000CF"/>
                </a:solidFill>
                <a:latin typeface="Consolas"/>
                <a:ea typeface="宋体"/>
                <a:cs typeface="Times New Roman"/>
              </a:rPr>
              <a:t>1</a:t>
            </a:r>
            <a:r>
              <a:rPr lang="en-US" altLang="zh-CN" sz="2000" dirty="0">
                <a:latin typeface="Consolas"/>
                <a:ea typeface="宋体"/>
                <a:cs typeface="Times New Roman"/>
              </a:rPr>
              <a:t>]   ##</a:t>
            </a:r>
            <a:r>
              <a:rPr lang="en-US" altLang="zh-CN" sz="2000" dirty="0" err="1">
                <a:latin typeface="宋体"/>
                <a:ea typeface="宋体"/>
                <a:cs typeface="Times New Roman"/>
              </a:rPr>
              <a:t>零点的概率</a:t>
            </a:r>
            <a:r>
              <a:rPr lang="en-US" altLang="zh-CN" sz="2000" dirty="0">
                <a:latin typeface="Consolas"/>
                <a:ea typeface="宋体"/>
                <a:cs typeface="Times New Roman"/>
              </a:rPr>
              <a:t/>
            </a:r>
            <a:br>
              <a:rPr lang="en-US" altLang="zh-CN" sz="2000" dirty="0">
                <a:latin typeface="Consolas"/>
                <a:ea typeface="宋体"/>
                <a:cs typeface="Times New Roman"/>
              </a:rPr>
            </a:br>
            <a:r>
              <a:rPr lang="en-US" altLang="zh-CN" sz="2000" dirty="0" err="1" smtClean="0">
                <a:latin typeface="Consolas"/>
                <a:ea typeface="宋体"/>
                <a:cs typeface="Times New Roman"/>
              </a:rPr>
              <a:t>pt1</a:t>
            </a:r>
            <a:r>
              <a:rPr lang="en-US" altLang="zh-CN" sz="2000" dirty="0" smtClean="0">
                <a:latin typeface="Consolas"/>
                <a:ea typeface="宋体"/>
                <a:cs typeface="Times New Roman"/>
              </a:rPr>
              <a:t> = p[</a:t>
            </a:r>
            <a:r>
              <a:rPr lang="en-US" altLang="zh-CN" sz="2000" dirty="0" smtClean="0">
                <a:solidFill>
                  <a:srgbClr val="0000CF"/>
                </a:solidFill>
                <a:latin typeface="Consolas"/>
                <a:ea typeface="宋体"/>
                <a:cs typeface="Times New Roman"/>
              </a:rPr>
              <a:t>2</a:t>
            </a:r>
            <a:r>
              <a:rPr lang="en-US" altLang="zh-CN" sz="2000" dirty="0" smtClean="0">
                <a:latin typeface="Consolas"/>
                <a:ea typeface="宋体"/>
                <a:cs typeface="Times New Roman"/>
              </a:rPr>
              <a:t>:</a:t>
            </a:r>
            <a:r>
              <a:rPr lang="en-US" altLang="zh-CN" sz="2000" dirty="0" smtClean="0">
                <a:solidFill>
                  <a:srgbClr val="0000CF"/>
                </a:solidFill>
                <a:latin typeface="Consolas"/>
                <a:ea typeface="宋体"/>
                <a:cs typeface="Times New Roman"/>
              </a:rPr>
              <a:t>11</a:t>
            </a:r>
            <a:r>
              <a:rPr lang="en-US" altLang="zh-CN" sz="2000" dirty="0">
                <a:latin typeface="Consolas"/>
                <a:ea typeface="宋体"/>
                <a:cs typeface="Times New Roman"/>
              </a:rPr>
              <a:t>]/(</a:t>
            </a:r>
            <a:r>
              <a:rPr lang="en-US" altLang="zh-CN" sz="2000" dirty="0">
                <a:solidFill>
                  <a:srgbClr val="0000CF"/>
                </a:solidFill>
                <a:latin typeface="Consolas"/>
                <a:ea typeface="宋体"/>
                <a:cs typeface="Times New Roman"/>
              </a:rPr>
              <a:t>1</a:t>
            </a:r>
            <a:r>
              <a:rPr lang="en-US" altLang="zh-CN" sz="2000" dirty="0">
                <a:latin typeface="Consolas"/>
                <a:ea typeface="宋体"/>
                <a:cs typeface="Times New Roman"/>
              </a:rPr>
              <a:t>-</a:t>
            </a:r>
            <a:r>
              <a:rPr lang="en-US" altLang="zh-CN" sz="2000" dirty="0" err="1">
                <a:latin typeface="Consolas"/>
                <a:ea typeface="宋体"/>
                <a:cs typeface="Times New Roman"/>
              </a:rPr>
              <a:t>p0</a:t>
            </a:r>
            <a:r>
              <a:rPr lang="en-US" altLang="zh-CN" sz="2000" dirty="0">
                <a:latin typeface="Consolas"/>
                <a:ea typeface="宋体"/>
                <a:cs typeface="Times New Roman"/>
              </a:rPr>
              <a:t>)  ##</a:t>
            </a:r>
            <a:r>
              <a:rPr lang="en-US" altLang="zh-CN" sz="2000" dirty="0" err="1">
                <a:latin typeface="宋体"/>
                <a:ea typeface="宋体"/>
                <a:cs typeface="Times New Roman"/>
              </a:rPr>
              <a:t>其它点上的概率</a:t>
            </a:r>
            <a:r>
              <a:rPr lang="en-US" altLang="zh-CN" sz="2000" dirty="0">
                <a:latin typeface="Consolas"/>
                <a:ea typeface="宋体"/>
                <a:cs typeface="Times New Roman"/>
              </a:rPr>
              <a:t/>
            </a:r>
            <a:br>
              <a:rPr lang="en-US" altLang="zh-CN" sz="2000" dirty="0">
                <a:latin typeface="Consolas"/>
                <a:ea typeface="宋体"/>
                <a:cs typeface="Times New Roman"/>
              </a:rPr>
            </a:br>
            <a:r>
              <a:rPr lang="en-US" altLang="zh-CN" sz="2000" dirty="0" err="1" smtClean="0">
                <a:latin typeface="Consolas"/>
                <a:ea typeface="宋体"/>
                <a:cs typeface="Times New Roman"/>
              </a:rPr>
              <a:t>pt</a:t>
            </a:r>
            <a:r>
              <a:rPr lang="en-US" altLang="zh-CN" sz="2000" dirty="0" smtClean="0">
                <a:latin typeface="Consolas"/>
                <a:ea typeface="宋体"/>
                <a:cs typeface="Times New Roman"/>
              </a:rPr>
              <a:t> = </a:t>
            </a:r>
            <a:r>
              <a:rPr lang="en-US" altLang="zh-CN" sz="2000" b="1" dirty="0" smtClean="0">
                <a:solidFill>
                  <a:srgbClr val="204A87"/>
                </a:solidFill>
                <a:latin typeface="Consolas"/>
                <a:ea typeface="宋体"/>
                <a:cs typeface="Times New Roman"/>
              </a:rPr>
              <a:t>c</a:t>
            </a:r>
            <a:r>
              <a:rPr lang="en-US" altLang="zh-CN" sz="2000" dirty="0" smtClean="0">
                <a:latin typeface="Consolas"/>
                <a:ea typeface="宋体"/>
                <a:cs typeface="Times New Roman"/>
              </a:rPr>
              <a:t>(</a:t>
            </a:r>
            <a:r>
              <a:rPr lang="en-US" altLang="zh-CN" sz="2000" dirty="0" smtClean="0">
                <a:solidFill>
                  <a:srgbClr val="0000CF"/>
                </a:solidFill>
                <a:latin typeface="Consolas"/>
                <a:ea typeface="宋体"/>
                <a:cs typeface="Times New Roman"/>
              </a:rPr>
              <a:t>0</a:t>
            </a:r>
            <a:r>
              <a:rPr lang="en-US" altLang="zh-CN" sz="2000" dirty="0" smtClean="0">
                <a:latin typeface="Consolas"/>
                <a:ea typeface="宋体"/>
                <a:cs typeface="Times New Roman"/>
              </a:rPr>
              <a:t>, </a:t>
            </a:r>
            <a:r>
              <a:rPr lang="en-US" altLang="zh-CN" sz="2000" dirty="0" err="1" smtClean="0">
                <a:latin typeface="Consolas"/>
                <a:ea typeface="宋体"/>
                <a:cs typeface="Times New Roman"/>
              </a:rPr>
              <a:t>pt1</a:t>
            </a:r>
            <a:r>
              <a:rPr lang="en-US" altLang="zh-CN" sz="2000" dirty="0">
                <a:latin typeface="Consolas"/>
                <a:ea typeface="宋体"/>
                <a:cs typeface="Times New Roman"/>
              </a:rPr>
              <a:t>)</a:t>
            </a:r>
            <a:br>
              <a:rPr lang="en-US" altLang="zh-CN" sz="2000" dirty="0">
                <a:latin typeface="Consolas"/>
                <a:ea typeface="宋体"/>
                <a:cs typeface="Times New Roman"/>
              </a:rPr>
            </a:br>
            <a:r>
              <a:rPr lang="en-US" altLang="zh-CN" sz="2000" b="1" dirty="0">
                <a:solidFill>
                  <a:srgbClr val="204A87"/>
                </a:solidFill>
                <a:latin typeface="Consolas"/>
                <a:ea typeface="宋体"/>
                <a:cs typeface="Times New Roman"/>
              </a:rPr>
              <a:t>round</a:t>
            </a:r>
            <a:r>
              <a:rPr lang="en-US" altLang="zh-CN" sz="2000" dirty="0">
                <a:latin typeface="Consolas"/>
                <a:ea typeface="宋体"/>
                <a:cs typeface="Times New Roman"/>
              </a:rPr>
              <a:t>(</a:t>
            </a:r>
            <a:r>
              <a:rPr lang="en-US" altLang="zh-CN" sz="2000" dirty="0" err="1">
                <a:latin typeface="Consolas"/>
                <a:ea typeface="宋体"/>
                <a:cs typeface="Times New Roman"/>
              </a:rPr>
              <a:t>pt,</a:t>
            </a:r>
            <a:r>
              <a:rPr lang="en-US" altLang="zh-CN" sz="2000" dirty="0" err="1">
                <a:solidFill>
                  <a:srgbClr val="0000CF"/>
                </a:solidFill>
                <a:latin typeface="Consolas"/>
                <a:ea typeface="宋体"/>
                <a:cs typeface="Times New Roman"/>
              </a:rPr>
              <a:t>3</a:t>
            </a:r>
            <a:r>
              <a:rPr lang="en-US" altLang="zh-CN" sz="2000" dirty="0">
                <a:latin typeface="Consolas"/>
                <a:ea typeface="宋体"/>
                <a:cs typeface="Times New Roman"/>
              </a:rPr>
              <a:t>)</a:t>
            </a:r>
            <a:endParaRPr lang="zh-CN" altLang="zh-CN" sz="2000" dirty="0">
              <a:latin typeface="Consolas"/>
              <a:ea typeface="宋体"/>
              <a:cs typeface="Times New Roman"/>
            </a:endParaRPr>
          </a:p>
          <a:p>
            <a:pPr algn="l" latinLnBrk="1">
              <a:spcBef>
                <a:spcPts val="900"/>
              </a:spcBef>
              <a:spcAft>
                <a:spcPts val="900"/>
              </a:spcAft>
            </a:pPr>
            <a:r>
              <a:rPr lang="en-US" altLang="zh-CN" sz="2000" dirty="0">
                <a:latin typeface="Consolas"/>
                <a:ea typeface="宋体"/>
                <a:cs typeface="Times New Roman"/>
              </a:rPr>
              <a:t>##  [1] 0.000 0.379 0.284 0.171 0.090 0.043 0.019 0.008 0.003 0.001 0.001</a:t>
            </a:r>
            <a:endParaRPr lang="zh-CN" altLang="zh-CN" sz="2000" dirty="0">
              <a:latin typeface="Consolas"/>
              <a:ea typeface="宋体"/>
              <a:cs typeface="Times New Roman"/>
            </a:endParaRPr>
          </a:p>
          <a:p>
            <a:pPr algn="l" latinLnBrk="1">
              <a:spcBef>
                <a:spcPts val="900"/>
              </a:spcBef>
              <a:spcAft>
                <a:spcPts val="900"/>
              </a:spcAft>
            </a:pPr>
            <a:r>
              <a:rPr lang="en-US" altLang="zh-CN" sz="2000" dirty="0">
                <a:latin typeface="Consolas"/>
                <a:ea typeface="宋体"/>
                <a:cs typeface="Times New Roman"/>
              </a:rPr>
              <a:t>##</a:t>
            </a:r>
            <a:r>
              <a:rPr lang="en-US" altLang="zh-CN" sz="2000" dirty="0" err="1">
                <a:latin typeface="宋体"/>
                <a:ea typeface="宋体"/>
                <a:cs typeface="Times New Roman"/>
              </a:rPr>
              <a:t>绘图比较负二项和零截断负二项的概率</a:t>
            </a:r>
            <a:r>
              <a:rPr lang="en-US" altLang="zh-CN" sz="2000" dirty="0">
                <a:latin typeface="Consolas"/>
                <a:ea typeface="宋体"/>
                <a:cs typeface="Times New Roman"/>
              </a:rPr>
              <a:t/>
            </a:r>
            <a:br>
              <a:rPr lang="en-US" altLang="zh-CN" sz="2000" dirty="0">
                <a:latin typeface="Consolas"/>
                <a:ea typeface="宋体"/>
                <a:cs typeface="Times New Roman"/>
              </a:rPr>
            </a:br>
            <a:r>
              <a:rPr lang="en-US" altLang="zh-CN" sz="2000" dirty="0" smtClean="0">
                <a:latin typeface="Consolas"/>
                <a:ea typeface="宋体"/>
                <a:cs typeface="Times New Roman"/>
              </a:rPr>
              <a:t>com = </a:t>
            </a:r>
            <a:r>
              <a:rPr lang="en-US" altLang="zh-CN" sz="2000" b="1" dirty="0" err="1" smtClean="0">
                <a:solidFill>
                  <a:srgbClr val="204A87"/>
                </a:solidFill>
                <a:latin typeface="Consolas"/>
                <a:ea typeface="宋体"/>
                <a:cs typeface="Times New Roman"/>
              </a:rPr>
              <a:t>rbind</a:t>
            </a:r>
            <a:r>
              <a:rPr lang="en-US" altLang="zh-CN" sz="2000" dirty="0">
                <a:latin typeface="Consolas"/>
                <a:ea typeface="宋体"/>
                <a:cs typeface="Times New Roman"/>
              </a:rPr>
              <a:t>(</a:t>
            </a:r>
            <a:r>
              <a:rPr lang="en-US" altLang="zh-CN" sz="2000" dirty="0" err="1" smtClean="0">
                <a:latin typeface="宋体"/>
                <a:ea typeface="宋体"/>
                <a:cs typeface="Times New Roman"/>
              </a:rPr>
              <a:t>负二项</a:t>
            </a:r>
            <a:r>
              <a:rPr lang="en-US" altLang="zh-CN" sz="2000" dirty="0" smtClean="0">
                <a:latin typeface="宋体"/>
                <a:ea typeface="宋体"/>
                <a:cs typeface="Times New Roman"/>
              </a:rPr>
              <a:t> </a:t>
            </a:r>
            <a:r>
              <a:rPr lang="en-US" altLang="zh-CN" sz="2000" dirty="0" smtClean="0">
                <a:latin typeface="Consolas"/>
                <a:ea typeface="宋体"/>
                <a:cs typeface="Times New Roman"/>
              </a:rPr>
              <a:t>= p, </a:t>
            </a:r>
            <a:r>
              <a:rPr lang="en-US" altLang="zh-CN" sz="2000" dirty="0" err="1" smtClean="0">
                <a:latin typeface="宋体"/>
                <a:ea typeface="宋体"/>
                <a:cs typeface="Times New Roman"/>
              </a:rPr>
              <a:t>零截断负二项</a:t>
            </a:r>
            <a:r>
              <a:rPr lang="en-US" altLang="zh-CN" sz="2000" dirty="0" smtClean="0">
                <a:latin typeface="宋体"/>
                <a:ea typeface="宋体"/>
                <a:cs typeface="Times New Roman"/>
              </a:rPr>
              <a:t> </a:t>
            </a:r>
            <a:r>
              <a:rPr lang="en-US" altLang="zh-CN" sz="2000" dirty="0" smtClean="0">
                <a:latin typeface="Consolas"/>
                <a:ea typeface="宋体"/>
                <a:cs typeface="Times New Roman"/>
              </a:rPr>
              <a:t>= </a:t>
            </a:r>
            <a:r>
              <a:rPr lang="en-US" altLang="zh-CN" sz="2000" dirty="0" err="1" smtClean="0">
                <a:latin typeface="Consolas"/>
                <a:ea typeface="宋体"/>
                <a:cs typeface="Times New Roman"/>
              </a:rPr>
              <a:t>pt</a:t>
            </a:r>
            <a:r>
              <a:rPr lang="en-US" altLang="zh-CN" sz="2000" dirty="0">
                <a:latin typeface="Consolas"/>
                <a:ea typeface="宋体"/>
                <a:cs typeface="Times New Roman"/>
              </a:rPr>
              <a:t>)</a:t>
            </a:r>
            <a:br>
              <a:rPr lang="en-US" altLang="zh-CN" sz="2000" dirty="0">
                <a:latin typeface="Consolas"/>
                <a:ea typeface="宋体"/>
                <a:cs typeface="Times New Roman"/>
              </a:rPr>
            </a:br>
            <a:r>
              <a:rPr lang="en-US" altLang="zh-CN" sz="2000" b="1" dirty="0" err="1">
                <a:solidFill>
                  <a:srgbClr val="204A87"/>
                </a:solidFill>
                <a:latin typeface="Consolas"/>
                <a:ea typeface="宋体"/>
                <a:cs typeface="Times New Roman"/>
              </a:rPr>
              <a:t>barplot</a:t>
            </a:r>
            <a:r>
              <a:rPr lang="en-US" altLang="zh-CN" sz="2000" dirty="0">
                <a:latin typeface="Consolas"/>
                <a:ea typeface="宋体"/>
                <a:cs typeface="Times New Roman"/>
              </a:rPr>
              <a:t>(</a:t>
            </a:r>
            <a:r>
              <a:rPr lang="en-US" altLang="zh-CN" sz="2000" dirty="0" err="1">
                <a:latin typeface="Consolas"/>
                <a:ea typeface="宋体"/>
                <a:cs typeface="Times New Roman"/>
              </a:rPr>
              <a:t>com,</a:t>
            </a:r>
            <a:r>
              <a:rPr lang="en-US" altLang="zh-CN" sz="2000" dirty="0" err="1">
                <a:solidFill>
                  <a:srgbClr val="204A87"/>
                </a:solidFill>
                <a:latin typeface="Consolas"/>
                <a:ea typeface="宋体"/>
                <a:cs typeface="Times New Roman"/>
              </a:rPr>
              <a:t>beside</a:t>
            </a:r>
            <a:r>
              <a:rPr lang="en-US" altLang="zh-CN" sz="2000" dirty="0">
                <a:solidFill>
                  <a:srgbClr val="204A87"/>
                </a:solidFill>
                <a:latin typeface="Consolas"/>
                <a:ea typeface="宋体"/>
                <a:cs typeface="Times New Roman"/>
              </a:rPr>
              <a:t>=</a:t>
            </a:r>
            <a:r>
              <a:rPr lang="en-US" altLang="zh-CN" sz="2000" dirty="0" err="1">
                <a:solidFill>
                  <a:srgbClr val="8F5902"/>
                </a:solidFill>
                <a:latin typeface="Consolas"/>
                <a:ea typeface="宋体"/>
                <a:cs typeface="Times New Roman"/>
              </a:rPr>
              <a:t>TRUE</a:t>
            </a:r>
            <a:r>
              <a:rPr lang="en-US" altLang="zh-CN" sz="2000" dirty="0" err="1">
                <a:latin typeface="Consolas"/>
                <a:ea typeface="宋体"/>
                <a:cs typeface="Times New Roman"/>
              </a:rPr>
              <a:t>,</a:t>
            </a:r>
            <a:r>
              <a:rPr lang="en-US" altLang="zh-CN" sz="2000" dirty="0" err="1">
                <a:solidFill>
                  <a:srgbClr val="204A87"/>
                </a:solidFill>
                <a:latin typeface="Consolas"/>
                <a:ea typeface="宋体"/>
                <a:cs typeface="Times New Roman"/>
              </a:rPr>
              <a:t>names.arg</a:t>
            </a:r>
            <a:r>
              <a:rPr lang="en-US" altLang="zh-CN" sz="2000" dirty="0">
                <a:solidFill>
                  <a:srgbClr val="204A87"/>
                </a:solidFill>
                <a:latin typeface="Consolas"/>
                <a:ea typeface="宋体"/>
                <a:cs typeface="Times New Roman"/>
              </a:rPr>
              <a:t>=</a:t>
            </a:r>
            <a:r>
              <a:rPr lang="en-US" altLang="zh-CN" sz="2000" dirty="0" err="1">
                <a:solidFill>
                  <a:srgbClr val="0000CF"/>
                </a:solidFill>
                <a:latin typeface="Consolas"/>
                <a:ea typeface="宋体"/>
                <a:cs typeface="Times New Roman"/>
              </a:rPr>
              <a:t>0</a:t>
            </a:r>
            <a:r>
              <a:rPr lang="en-US" altLang="zh-CN" sz="2000" dirty="0" err="1">
                <a:latin typeface="Consolas"/>
                <a:ea typeface="宋体"/>
                <a:cs typeface="Times New Roman"/>
              </a:rPr>
              <a:t>:</a:t>
            </a:r>
            <a:r>
              <a:rPr lang="en-US" altLang="zh-CN" sz="2000" dirty="0" err="1">
                <a:solidFill>
                  <a:srgbClr val="0000CF"/>
                </a:solidFill>
                <a:latin typeface="Consolas"/>
                <a:ea typeface="宋体"/>
                <a:cs typeface="Times New Roman"/>
              </a:rPr>
              <a:t>10</a:t>
            </a:r>
            <a:r>
              <a:rPr lang="en-US" altLang="zh-CN" sz="2000" dirty="0" err="1">
                <a:latin typeface="Consolas"/>
                <a:ea typeface="宋体"/>
                <a:cs typeface="Times New Roman"/>
              </a:rPr>
              <a:t>,</a:t>
            </a:r>
            <a:r>
              <a:rPr lang="en-US" altLang="zh-CN" sz="2000" dirty="0" err="1">
                <a:solidFill>
                  <a:srgbClr val="204A87"/>
                </a:solidFill>
                <a:latin typeface="Consolas"/>
                <a:ea typeface="宋体"/>
                <a:cs typeface="Times New Roman"/>
              </a:rPr>
              <a:t>legend.text</a:t>
            </a:r>
            <a:r>
              <a:rPr lang="en-US" altLang="zh-CN" sz="2000" dirty="0">
                <a:solidFill>
                  <a:srgbClr val="204A87"/>
                </a:solidFill>
                <a:latin typeface="Consolas"/>
                <a:ea typeface="宋体"/>
                <a:cs typeface="Times New Roman"/>
              </a:rPr>
              <a:t>=</a:t>
            </a:r>
            <a:r>
              <a:rPr lang="en-US" altLang="zh-CN" sz="2000" dirty="0">
                <a:solidFill>
                  <a:srgbClr val="8F5902"/>
                </a:solidFill>
                <a:latin typeface="Consolas"/>
                <a:ea typeface="宋体"/>
                <a:cs typeface="Times New Roman"/>
              </a:rPr>
              <a:t>TRUE</a:t>
            </a:r>
            <a:r>
              <a:rPr lang="en-US" altLang="zh-CN" sz="2000" dirty="0">
                <a:latin typeface="Consolas"/>
                <a:ea typeface="宋体"/>
                <a:cs typeface="Times New Roman"/>
              </a:rPr>
              <a:t>)</a:t>
            </a:r>
            <a:endParaRPr lang="zh-CN" altLang="zh-CN" sz="2000" dirty="0">
              <a:effectLst/>
              <a:latin typeface="Consolas"/>
              <a:ea typeface="宋体"/>
              <a:cs typeface="Times New Roman"/>
            </a:endParaRPr>
          </a:p>
        </p:txBody>
      </p:sp>
    </p:spTree>
    <p:extLst>
      <p:ext uri="{BB962C8B-B14F-4D97-AF65-F5344CB8AC3E}">
        <p14:creationId xmlns:p14="http://schemas.microsoft.com/office/powerpoint/2010/main" val="2064566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F6352D72-3A3F-47BB-8969-9A8A87863820}" type="slidenum">
              <a:rPr lang="zh-CN" altLang="en-US" sz="1400"/>
              <a:pPr eaLnBrk="1" hangingPunct="1"/>
              <a:t>3</a:t>
            </a:fld>
            <a:endParaRPr lang="en-US" altLang="zh-CN" sz="1400"/>
          </a:p>
        </p:txBody>
      </p:sp>
      <p:sp>
        <p:nvSpPr>
          <p:cNvPr id="7171" name="Rectangle 2"/>
          <p:cNvSpPr>
            <a:spLocks noGrp="1" noChangeArrowheads="1"/>
          </p:cNvSpPr>
          <p:nvPr>
            <p:ph type="title"/>
          </p:nvPr>
        </p:nvSpPr>
        <p:spPr/>
        <p:txBody>
          <a:bodyPr/>
          <a:lstStyle/>
          <a:p>
            <a:pPr eaLnBrk="1" hangingPunct="1"/>
            <a:r>
              <a:rPr lang="zh-CN" altLang="en-US" dirty="0" smtClean="0"/>
              <a:t>符号 </a:t>
            </a:r>
          </a:p>
        </p:txBody>
      </p:sp>
      <p:sp>
        <p:nvSpPr>
          <p:cNvPr id="7172" name="Rectangle 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149" name="Rectangle 5"/>
          <p:cNvSpPr>
            <a:spLocks noChangeArrowheads="1"/>
          </p:cNvSpPr>
          <p:nvPr/>
        </p:nvSpPr>
        <p:spPr bwMode="auto">
          <a:xfrm>
            <a:off x="838200" y="1625749"/>
            <a:ext cx="360066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2400" b="1" i="1" dirty="0">
                <a:latin typeface="Times New Roman" pitchFamily="18" charset="0"/>
              </a:rPr>
              <a:t>  </a:t>
            </a:r>
            <a:r>
              <a:rPr lang="en-US" altLang="zh-CN" sz="2400" b="1" i="1" dirty="0">
                <a:latin typeface="Times New Roman" pitchFamily="18" charset="0"/>
              </a:rPr>
              <a:t>N</a:t>
            </a:r>
            <a:r>
              <a:rPr lang="en-US" altLang="zh-CN" sz="2400" b="1" dirty="0"/>
              <a:t>       </a:t>
            </a:r>
            <a:r>
              <a:rPr lang="zh-CN" altLang="en-US" sz="2400" b="1" dirty="0"/>
              <a:t>损失</a:t>
            </a:r>
            <a:r>
              <a:rPr lang="zh-CN" altLang="en-US" sz="2400" b="1" dirty="0" smtClean="0"/>
              <a:t>次数随机变量</a:t>
            </a:r>
            <a:endParaRPr lang="zh-CN" altLang="en-US" sz="2400" b="1" dirty="0"/>
          </a:p>
        </p:txBody>
      </p:sp>
      <p:sp>
        <p:nvSpPr>
          <p:cNvPr id="7175" name="Rectangle 7"/>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152" name="Object 8"/>
          <p:cNvGraphicFramePr>
            <a:graphicFrameLocks noChangeAspect="1"/>
          </p:cNvGraphicFramePr>
          <p:nvPr>
            <p:extLst>
              <p:ext uri="{D42A27DB-BD31-4B8C-83A1-F6EECF244321}">
                <p14:modId xmlns:p14="http://schemas.microsoft.com/office/powerpoint/2010/main" val="2693157505"/>
              </p:ext>
            </p:extLst>
          </p:nvPr>
        </p:nvGraphicFramePr>
        <p:xfrm>
          <a:off x="2209862" y="3829937"/>
          <a:ext cx="3155950" cy="873125"/>
        </p:xfrm>
        <a:graphic>
          <a:graphicData uri="http://schemas.openxmlformats.org/presentationml/2006/ole">
            <mc:AlternateContent xmlns:mc="http://schemas.openxmlformats.org/markup-compatibility/2006">
              <mc:Choice xmlns:v="urn:schemas-microsoft-com:vml" Requires="v">
                <p:oleObj spid="_x0000_s7541" name="Equation" r:id="rId3" imgW="1549080" imgH="431640" progId="Equation.DSMT4">
                  <p:embed/>
                </p:oleObj>
              </mc:Choice>
              <mc:Fallback>
                <p:oleObj name="Equation" r:id="rId3" imgW="1549080" imgH="431640" progId="Equation.DSMT4">
                  <p:embed/>
                  <p:pic>
                    <p:nvPicPr>
                      <p:cNvPr id="0" name="Object 8"/>
                      <p:cNvPicPr>
                        <a:picLocks noChangeAspect="1" noChangeArrowheads="1"/>
                      </p:cNvPicPr>
                      <p:nvPr/>
                    </p:nvPicPr>
                    <p:blipFill>
                      <a:blip r:embed="rId4"/>
                      <a:srcRect/>
                      <a:stretch>
                        <a:fillRect/>
                      </a:stretch>
                    </p:blipFill>
                    <p:spPr bwMode="auto">
                      <a:xfrm>
                        <a:off x="2209862" y="3829937"/>
                        <a:ext cx="3155950"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3" name="Rectangle 9"/>
          <p:cNvSpPr>
            <a:spLocks noChangeArrowheads="1"/>
          </p:cNvSpPr>
          <p:nvPr/>
        </p:nvSpPr>
        <p:spPr bwMode="auto">
          <a:xfrm>
            <a:off x="838200" y="2741322"/>
            <a:ext cx="676091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fontAlgn="base"/>
            <a:r>
              <a:rPr lang="zh-CN" altLang="en-US" sz="2400" b="1" dirty="0" smtClean="0">
                <a:solidFill>
                  <a:srgbClr val="FF3300"/>
                </a:solidFill>
              </a:rPr>
              <a:t>概率母函数 </a:t>
            </a:r>
            <a:r>
              <a:rPr lang="en-US" altLang="zh-CN" sz="2400" b="1" dirty="0" smtClean="0">
                <a:solidFill>
                  <a:srgbClr val="FF3300"/>
                </a:solidFill>
              </a:rPr>
              <a:t>(</a:t>
            </a:r>
            <a:r>
              <a:rPr lang="en-US" altLang="zh-CN" sz="2400" dirty="0" smtClean="0">
                <a:solidFill>
                  <a:srgbClr val="333333"/>
                </a:solidFill>
                <a:latin typeface="arial" panose="020B0604020202020204" pitchFamily="34" charset="0"/>
              </a:rPr>
              <a:t>probability </a:t>
            </a:r>
            <a:r>
              <a:rPr lang="en-US" altLang="zh-CN" sz="2400" dirty="0">
                <a:solidFill>
                  <a:srgbClr val="333333"/>
                </a:solidFill>
                <a:latin typeface="arial" panose="020B0604020202020204" pitchFamily="34" charset="0"/>
              </a:rPr>
              <a:t>generating </a:t>
            </a:r>
            <a:r>
              <a:rPr lang="en-US" altLang="zh-CN" sz="2400" dirty="0" smtClean="0">
                <a:solidFill>
                  <a:srgbClr val="333333"/>
                </a:solidFill>
                <a:latin typeface="arial" panose="020B0604020202020204" pitchFamily="34" charset="0"/>
              </a:rPr>
              <a:t>function)</a:t>
            </a:r>
            <a:endParaRPr lang="en-US" altLang="zh-CN" sz="2400" b="1" dirty="0" smtClean="0">
              <a:solidFill>
                <a:srgbClr val="FF3300"/>
              </a:solidFill>
            </a:endParaRPr>
          </a:p>
          <a:p>
            <a:pPr fontAlgn="base"/>
            <a:r>
              <a:rPr lang="zh-CN" altLang="en-US" sz="2400" b="1" dirty="0" smtClean="0"/>
              <a:t>（</a:t>
            </a:r>
            <a:r>
              <a:rPr lang="en-US" altLang="zh-CN" sz="2400" b="1" dirty="0" smtClean="0"/>
              <a:t>| </a:t>
            </a:r>
            <a:r>
              <a:rPr lang="en-US" altLang="zh-CN" sz="2400" b="1" i="1" dirty="0" smtClean="0">
                <a:latin typeface="Times New Roman" pitchFamily="18" charset="0"/>
              </a:rPr>
              <a:t>z </a:t>
            </a:r>
            <a:r>
              <a:rPr lang="en-US" altLang="zh-CN" sz="2400" b="1" dirty="0" smtClean="0"/>
              <a:t>| </a:t>
            </a:r>
            <a:r>
              <a:rPr lang="en-US" altLang="zh-CN" sz="2400" b="1" dirty="0" smtClean="0">
                <a:sym typeface="Symbol" pitchFamily="18" charset="2"/>
              </a:rPr>
              <a:t></a:t>
            </a:r>
            <a:r>
              <a:rPr lang="en-US" altLang="zh-CN" sz="2400" b="1" dirty="0" smtClean="0"/>
              <a:t> 1</a:t>
            </a:r>
            <a:r>
              <a:rPr lang="zh-CN" altLang="en-US" sz="2400" b="1" dirty="0" smtClean="0">
                <a:sym typeface="Symbol" pitchFamily="18" charset="2"/>
              </a:rPr>
              <a:t>） </a:t>
            </a:r>
            <a:endParaRPr lang="zh-CN" altLang="en-US" sz="2400" b="1" dirty="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blinds(horizontal)">
                                      <p:cBhvr>
                                        <p:cTn id="7" dur="500"/>
                                        <p:tgtEl>
                                          <p:spTgt spid="61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52"/>
                                        </p:tgtEl>
                                        <p:attrNameLst>
                                          <p:attrName>style.visibility</p:attrName>
                                        </p:attrNameLst>
                                      </p:cBhvr>
                                      <p:to>
                                        <p:strVal val="visible"/>
                                      </p:to>
                                    </p:set>
                                    <p:animEffect transition="in" filter="blinds(horizontal)">
                                      <p:cBhvr>
                                        <p:cTn id="12" dur="500"/>
                                        <p:tgtEl>
                                          <p:spTgt spid="615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153"/>
                                        </p:tgtEl>
                                        <p:attrNameLst>
                                          <p:attrName>style.visibility</p:attrName>
                                        </p:attrNameLst>
                                      </p:cBhvr>
                                      <p:to>
                                        <p:strVal val="visible"/>
                                      </p:to>
                                    </p:set>
                                    <p:animEffect transition="in" filter="blinds(horizontal)">
                                      <p:cBhvr>
                                        <p:cTn id="15" dur="500"/>
                                        <p:tgtEl>
                                          <p:spTgt spid="6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autoUpdateAnimBg="0"/>
      <p:bldP spid="6153"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7F939C6-56B5-4C59-A8F1-006D8D67E42F}" type="slidenum">
              <a:rPr lang="zh-CN" altLang="en-US" smtClean="0"/>
              <a:pPr>
                <a:defRPr/>
              </a:pPr>
              <a:t>30</a:t>
            </a:fld>
            <a:endParaRPr lang="en-US" altLang="zh-CN"/>
          </a:p>
        </p:txBody>
      </p:sp>
      <p:pic>
        <p:nvPicPr>
          <p:cNvPr id="5" name="Picture"/>
          <p:cNvPicPr/>
          <p:nvPr/>
        </p:nvPicPr>
        <p:blipFill>
          <a:blip r:embed="rId2"/>
          <a:stretch>
            <a:fillRect/>
          </a:stretch>
        </p:blipFill>
        <p:spPr bwMode="auto">
          <a:xfrm>
            <a:off x="914496" y="914466"/>
            <a:ext cx="7086414" cy="4876672"/>
          </a:xfrm>
          <a:prstGeom prst="rect">
            <a:avLst/>
          </a:prstGeom>
          <a:noFill/>
          <a:ln w="9525">
            <a:noFill/>
            <a:headEnd/>
            <a:tailEnd/>
          </a:ln>
        </p:spPr>
      </p:pic>
    </p:spTree>
    <p:extLst>
      <p:ext uri="{BB962C8B-B14F-4D97-AF65-F5344CB8AC3E}">
        <p14:creationId xmlns:p14="http://schemas.microsoft.com/office/powerpoint/2010/main" val="5166373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FA0BB78-806E-449E-80D7-5FA53C6FBAA8}" type="slidenum">
              <a:rPr lang="zh-CN" altLang="en-US" smtClean="0"/>
              <a:pPr>
                <a:defRPr/>
              </a:pPr>
              <a:t>31</a:t>
            </a:fld>
            <a:endParaRPr lang="en-US" altLang="zh-CN"/>
          </a:p>
        </p:txBody>
      </p:sp>
      <p:sp>
        <p:nvSpPr>
          <p:cNvPr id="3" name="矩形 2"/>
          <p:cNvSpPr/>
          <p:nvPr/>
        </p:nvSpPr>
        <p:spPr>
          <a:xfrm>
            <a:off x="838298" y="369048"/>
            <a:ext cx="7619860" cy="5955476"/>
          </a:xfrm>
          <a:prstGeom prst="rect">
            <a:avLst/>
          </a:prstGeom>
        </p:spPr>
        <p:txBody>
          <a:bodyPr wrap="square">
            <a:spAutoFit/>
          </a:bodyPr>
          <a:lstStyle/>
          <a:p>
            <a:pPr algn="l">
              <a:spcBef>
                <a:spcPts val="900"/>
              </a:spcBef>
              <a:spcAft>
                <a:spcPts val="900"/>
              </a:spcAft>
            </a:pPr>
            <a:r>
              <a:rPr lang="en-US" altLang="zh-CN" sz="1800" b="1" dirty="0">
                <a:latin typeface="宋体"/>
                <a:ea typeface="宋体"/>
                <a:cs typeface="Times New Roman"/>
              </a:rPr>
              <a:t>例：</a:t>
            </a:r>
            <a:r>
              <a:rPr lang="en-US" altLang="zh-CN" sz="1800" dirty="0">
                <a:latin typeface="Cambria"/>
                <a:ea typeface="宋体"/>
                <a:cs typeface="Times New Roman"/>
              </a:rPr>
              <a:t> </a:t>
            </a:r>
            <a:r>
              <a:rPr lang="en-US" altLang="zh-CN" sz="1800" dirty="0" err="1">
                <a:latin typeface="宋体"/>
                <a:ea typeface="宋体"/>
                <a:cs typeface="Times New Roman"/>
              </a:rPr>
              <a:t>零调整负二项分布的计算</a:t>
            </a:r>
            <a:endParaRPr lang="zh-CN" altLang="zh-CN" sz="1800" dirty="0">
              <a:latin typeface="Cambria"/>
              <a:ea typeface="宋体"/>
              <a:cs typeface="Times New Roman"/>
            </a:endParaRPr>
          </a:p>
          <a:p>
            <a:pPr algn="l" latinLnBrk="1">
              <a:spcBef>
                <a:spcPts val="900"/>
              </a:spcBef>
              <a:spcAft>
                <a:spcPts val="900"/>
              </a:spcAft>
            </a:pPr>
            <a:r>
              <a:rPr lang="en-US" altLang="zh-CN" sz="1800" dirty="0">
                <a:latin typeface="Consolas"/>
                <a:ea typeface="宋体"/>
                <a:cs typeface="Times New Roman"/>
              </a:rPr>
              <a:t>##</a:t>
            </a:r>
            <a:r>
              <a:rPr lang="en-US" altLang="zh-CN" sz="1800" dirty="0" err="1">
                <a:latin typeface="宋体"/>
                <a:ea typeface="宋体"/>
                <a:cs typeface="Times New Roman"/>
              </a:rPr>
              <a:t>负二项分布的概率</a:t>
            </a:r>
            <a:r>
              <a:rPr lang="en-US" altLang="zh-CN" sz="1800" dirty="0">
                <a:latin typeface="Consolas"/>
                <a:ea typeface="宋体"/>
                <a:cs typeface="Times New Roman"/>
              </a:rPr>
              <a:t/>
            </a:r>
            <a:br>
              <a:rPr lang="en-US" altLang="zh-CN" sz="1800" dirty="0">
                <a:latin typeface="Consolas"/>
                <a:ea typeface="宋体"/>
                <a:cs typeface="Times New Roman"/>
              </a:rPr>
            </a:br>
            <a:r>
              <a:rPr lang="en-US" altLang="zh-CN" sz="1800" dirty="0" smtClean="0">
                <a:latin typeface="Consolas"/>
                <a:ea typeface="宋体"/>
                <a:cs typeface="Times New Roman"/>
              </a:rPr>
              <a:t>x = </a:t>
            </a:r>
            <a:r>
              <a:rPr lang="en-US" altLang="zh-CN" sz="1800" dirty="0" smtClean="0">
                <a:solidFill>
                  <a:srgbClr val="0000CF"/>
                </a:solidFill>
                <a:latin typeface="Consolas"/>
                <a:ea typeface="宋体"/>
                <a:cs typeface="Times New Roman"/>
              </a:rPr>
              <a:t>0</a:t>
            </a:r>
            <a:r>
              <a:rPr lang="en-US" altLang="zh-CN" sz="1800" dirty="0" smtClean="0">
                <a:latin typeface="Consolas"/>
                <a:ea typeface="宋体"/>
                <a:cs typeface="Times New Roman"/>
              </a:rPr>
              <a:t>:</a:t>
            </a:r>
            <a:r>
              <a:rPr lang="en-US" altLang="zh-CN" sz="1800" dirty="0" smtClean="0">
                <a:solidFill>
                  <a:srgbClr val="0000CF"/>
                </a:solidFill>
                <a:latin typeface="Consolas"/>
                <a:ea typeface="宋体"/>
                <a:cs typeface="Times New Roman"/>
              </a:rPr>
              <a:t>10</a:t>
            </a:r>
            <a:r>
              <a:rPr lang="en-US" altLang="zh-CN" sz="1800" dirty="0">
                <a:latin typeface="Consolas"/>
                <a:ea typeface="宋体"/>
                <a:cs typeface="Times New Roman"/>
              </a:rPr>
              <a:t/>
            </a:r>
            <a:br>
              <a:rPr lang="en-US" altLang="zh-CN" sz="1800" dirty="0">
                <a:latin typeface="Consolas"/>
                <a:ea typeface="宋体"/>
                <a:cs typeface="Times New Roman"/>
              </a:rPr>
            </a:br>
            <a:r>
              <a:rPr lang="en-US" altLang="zh-CN" sz="1800" dirty="0" smtClean="0">
                <a:latin typeface="Consolas"/>
                <a:ea typeface="宋体"/>
                <a:cs typeface="Times New Roman"/>
              </a:rPr>
              <a:t>p = </a:t>
            </a:r>
            <a:r>
              <a:rPr lang="en-US" altLang="zh-CN" sz="1800" b="1" dirty="0" err="1" smtClean="0">
                <a:solidFill>
                  <a:srgbClr val="204A87"/>
                </a:solidFill>
                <a:latin typeface="Consolas"/>
                <a:ea typeface="宋体"/>
                <a:cs typeface="Times New Roman"/>
              </a:rPr>
              <a:t>dnbinom</a:t>
            </a:r>
            <a:r>
              <a:rPr lang="en-US" altLang="zh-CN" sz="1800" dirty="0" smtClean="0">
                <a:latin typeface="Consolas"/>
                <a:ea typeface="宋体"/>
                <a:cs typeface="Times New Roman"/>
              </a:rPr>
              <a:t>(x, </a:t>
            </a:r>
            <a:r>
              <a:rPr lang="en-US" altLang="zh-CN" sz="1800" dirty="0" smtClean="0">
                <a:solidFill>
                  <a:srgbClr val="0000CF"/>
                </a:solidFill>
                <a:latin typeface="Consolas"/>
                <a:ea typeface="宋体"/>
                <a:cs typeface="Times New Roman"/>
              </a:rPr>
              <a:t>4</a:t>
            </a:r>
            <a:r>
              <a:rPr lang="en-US" altLang="zh-CN" sz="1800" dirty="0" smtClean="0">
                <a:latin typeface="Consolas"/>
                <a:ea typeface="宋体"/>
                <a:cs typeface="Times New Roman"/>
              </a:rPr>
              <a:t>, </a:t>
            </a:r>
            <a:r>
              <a:rPr lang="en-US" altLang="zh-CN" sz="1800" dirty="0" smtClean="0">
                <a:solidFill>
                  <a:srgbClr val="0000CF"/>
                </a:solidFill>
                <a:latin typeface="Consolas"/>
                <a:ea typeface="宋体"/>
                <a:cs typeface="Times New Roman"/>
              </a:rPr>
              <a:t>0.7</a:t>
            </a:r>
            <a:r>
              <a:rPr lang="en-US" altLang="zh-CN" sz="1800" dirty="0">
                <a:latin typeface="Consolas"/>
                <a:ea typeface="宋体"/>
                <a:cs typeface="Times New Roman"/>
              </a:rPr>
              <a:t>)</a:t>
            </a:r>
            <a:br>
              <a:rPr lang="en-US" altLang="zh-CN" sz="1800" dirty="0">
                <a:latin typeface="Consolas"/>
                <a:ea typeface="宋体"/>
                <a:cs typeface="Times New Roman"/>
              </a:rPr>
            </a:br>
            <a:r>
              <a:rPr lang="en-US" altLang="zh-CN" sz="1800" b="1" dirty="0">
                <a:solidFill>
                  <a:srgbClr val="204A87"/>
                </a:solidFill>
                <a:latin typeface="Consolas"/>
                <a:ea typeface="宋体"/>
                <a:cs typeface="Times New Roman"/>
              </a:rPr>
              <a:t>round</a:t>
            </a:r>
            <a:r>
              <a:rPr lang="en-US" altLang="zh-CN" sz="1800" dirty="0">
                <a:latin typeface="Consolas"/>
                <a:ea typeface="宋体"/>
                <a:cs typeface="Times New Roman"/>
              </a:rPr>
              <a:t>(</a:t>
            </a:r>
            <a:r>
              <a:rPr lang="en-US" altLang="zh-CN" sz="1800" dirty="0" err="1">
                <a:latin typeface="Consolas"/>
                <a:ea typeface="宋体"/>
                <a:cs typeface="Times New Roman"/>
              </a:rPr>
              <a:t>p,</a:t>
            </a:r>
            <a:r>
              <a:rPr lang="en-US" altLang="zh-CN" sz="1800" dirty="0" err="1">
                <a:solidFill>
                  <a:srgbClr val="0000CF"/>
                </a:solidFill>
                <a:latin typeface="Consolas"/>
                <a:ea typeface="宋体"/>
                <a:cs typeface="Times New Roman"/>
              </a:rPr>
              <a:t>3</a:t>
            </a:r>
            <a:r>
              <a:rPr lang="en-US" altLang="zh-CN" sz="1800" dirty="0">
                <a:latin typeface="Consolas"/>
                <a:ea typeface="宋体"/>
                <a:cs typeface="Times New Roman"/>
              </a:rPr>
              <a:t>)</a:t>
            </a:r>
            <a:endParaRPr lang="zh-CN" altLang="zh-CN" sz="1800" dirty="0">
              <a:latin typeface="Consolas"/>
              <a:ea typeface="宋体"/>
              <a:cs typeface="Times New Roman"/>
            </a:endParaRPr>
          </a:p>
          <a:p>
            <a:pPr algn="l" latinLnBrk="1">
              <a:spcBef>
                <a:spcPts val="900"/>
              </a:spcBef>
              <a:spcAft>
                <a:spcPts val="900"/>
              </a:spcAft>
            </a:pPr>
            <a:r>
              <a:rPr lang="en-US" altLang="zh-CN" sz="1800" dirty="0">
                <a:latin typeface="Consolas"/>
                <a:ea typeface="宋体"/>
                <a:cs typeface="Times New Roman"/>
              </a:rPr>
              <a:t>##  [1] 0.240 0.288 0.216 0.130 0.068 0.033 0.015 0.006 0.003 0.001 0.000</a:t>
            </a:r>
            <a:endParaRPr lang="zh-CN" altLang="zh-CN" sz="1800" dirty="0">
              <a:latin typeface="Consolas"/>
              <a:ea typeface="宋体"/>
              <a:cs typeface="Times New Roman"/>
            </a:endParaRPr>
          </a:p>
          <a:p>
            <a:pPr algn="l" latinLnBrk="1">
              <a:spcBef>
                <a:spcPts val="900"/>
              </a:spcBef>
              <a:spcAft>
                <a:spcPts val="900"/>
              </a:spcAft>
            </a:pPr>
            <a:r>
              <a:rPr lang="en-US" altLang="zh-CN" sz="1800" dirty="0">
                <a:latin typeface="Consolas"/>
                <a:ea typeface="宋体"/>
                <a:cs typeface="Times New Roman"/>
              </a:rPr>
              <a:t>##</a:t>
            </a:r>
            <a:r>
              <a:rPr lang="en-US" altLang="zh-CN" sz="1800" dirty="0" err="1">
                <a:latin typeface="宋体"/>
                <a:ea typeface="宋体"/>
                <a:cs typeface="Times New Roman"/>
              </a:rPr>
              <a:t>零调整负二项分布的概率</a:t>
            </a:r>
            <a:r>
              <a:rPr lang="en-US" altLang="zh-CN" sz="1800" dirty="0">
                <a:latin typeface="Consolas"/>
                <a:ea typeface="宋体"/>
                <a:cs typeface="Times New Roman"/>
              </a:rPr>
              <a:t/>
            </a:r>
            <a:br>
              <a:rPr lang="en-US" altLang="zh-CN" sz="1800" dirty="0">
                <a:latin typeface="Consolas"/>
                <a:ea typeface="宋体"/>
                <a:cs typeface="Times New Roman"/>
              </a:rPr>
            </a:br>
            <a:r>
              <a:rPr lang="en-US" altLang="zh-CN" sz="1800" dirty="0" err="1" smtClean="0">
                <a:latin typeface="Consolas"/>
                <a:ea typeface="宋体"/>
                <a:cs typeface="Times New Roman"/>
              </a:rPr>
              <a:t>p0</a:t>
            </a:r>
            <a:r>
              <a:rPr lang="en-US" altLang="zh-CN" sz="1800" dirty="0" smtClean="0">
                <a:latin typeface="Consolas"/>
                <a:ea typeface="宋体"/>
                <a:cs typeface="Times New Roman"/>
              </a:rPr>
              <a:t> = </a:t>
            </a:r>
            <a:r>
              <a:rPr lang="en-US" altLang="zh-CN" sz="1800" dirty="0" smtClean="0">
                <a:solidFill>
                  <a:srgbClr val="0000CF"/>
                </a:solidFill>
                <a:latin typeface="Consolas"/>
                <a:ea typeface="宋体"/>
                <a:cs typeface="Times New Roman"/>
              </a:rPr>
              <a:t>0.3</a:t>
            </a:r>
            <a:r>
              <a:rPr lang="en-US" altLang="zh-CN" sz="1800" dirty="0" smtClean="0">
                <a:latin typeface="Consolas"/>
                <a:ea typeface="宋体"/>
                <a:cs typeface="Times New Roman"/>
              </a:rPr>
              <a:t>  </a:t>
            </a:r>
            <a:r>
              <a:rPr lang="en-US" altLang="zh-CN" sz="1800" dirty="0">
                <a:latin typeface="Consolas"/>
                <a:ea typeface="宋体"/>
                <a:cs typeface="Times New Roman"/>
              </a:rPr>
              <a:t>##</a:t>
            </a:r>
            <a:r>
              <a:rPr lang="en-US" altLang="zh-CN" sz="1800" dirty="0" err="1">
                <a:latin typeface="宋体"/>
                <a:ea typeface="宋体"/>
                <a:cs typeface="Times New Roman"/>
              </a:rPr>
              <a:t>调整零点的概率</a:t>
            </a:r>
            <a:r>
              <a:rPr lang="en-US" altLang="zh-CN" sz="1800" dirty="0">
                <a:latin typeface="Consolas"/>
                <a:ea typeface="宋体"/>
                <a:cs typeface="Times New Roman"/>
              </a:rPr>
              <a:t/>
            </a:r>
            <a:br>
              <a:rPr lang="en-US" altLang="zh-CN" sz="1800" dirty="0">
                <a:latin typeface="Consolas"/>
                <a:ea typeface="宋体"/>
                <a:cs typeface="Times New Roman"/>
              </a:rPr>
            </a:br>
            <a:r>
              <a:rPr lang="en-US" altLang="zh-CN" sz="1800" dirty="0" smtClean="0">
                <a:latin typeface="Consolas"/>
                <a:ea typeface="宋体"/>
                <a:cs typeface="Times New Roman"/>
              </a:rPr>
              <a:t>pm = (</a:t>
            </a:r>
            <a:r>
              <a:rPr lang="en-US" altLang="zh-CN" sz="1800" dirty="0">
                <a:solidFill>
                  <a:srgbClr val="0000CF"/>
                </a:solidFill>
                <a:latin typeface="Consolas"/>
                <a:ea typeface="宋体"/>
                <a:cs typeface="Times New Roman"/>
              </a:rPr>
              <a:t>1</a:t>
            </a:r>
            <a:r>
              <a:rPr lang="en-US" altLang="zh-CN" sz="1800" dirty="0">
                <a:latin typeface="Consolas"/>
                <a:ea typeface="宋体"/>
                <a:cs typeface="Times New Roman"/>
              </a:rPr>
              <a:t>-</a:t>
            </a:r>
            <a:r>
              <a:rPr lang="en-US" altLang="zh-CN" sz="1800" dirty="0" err="1">
                <a:latin typeface="Consolas"/>
                <a:ea typeface="宋体"/>
                <a:cs typeface="Times New Roman"/>
              </a:rPr>
              <a:t>p0</a:t>
            </a:r>
            <a:r>
              <a:rPr lang="en-US" altLang="zh-CN" sz="1800" dirty="0">
                <a:latin typeface="Consolas"/>
                <a:ea typeface="宋体"/>
                <a:cs typeface="Times New Roman"/>
              </a:rPr>
              <a:t>)*p[</a:t>
            </a:r>
            <a:r>
              <a:rPr lang="en-US" altLang="zh-CN" sz="1800" dirty="0">
                <a:solidFill>
                  <a:srgbClr val="0000CF"/>
                </a:solidFill>
                <a:latin typeface="Consolas"/>
                <a:ea typeface="宋体"/>
                <a:cs typeface="Times New Roman"/>
              </a:rPr>
              <a:t>2</a:t>
            </a:r>
            <a:r>
              <a:rPr lang="en-US" altLang="zh-CN" sz="1800" dirty="0">
                <a:latin typeface="Consolas"/>
                <a:ea typeface="宋体"/>
                <a:cs typeface="Times New Roman"/>
              </a:rPr>
              <a:t>:</a:t>
            </a:r>
            <a:r>
              <a:rPr lang="en-US" altLang="zh-CN" sz="1800" dirty="0">
                <a:solidFill>
                  <a:srgbClr val="0000CF"/>
                </a:solidFill>
                <a:latin typeface="Consolas"/>
                <a:ea typeface="宋体"/>
                <a:cs typeface="Times New Roman"/>
              </a:rPr>
              <a:t>11</a:t>
            </a:r>
            <a:r>
              <a:rPr lang="en-US" altLang="zh-CN" sz="1800" dirty="0">
                <a:latin typeface="Consolas"/>
                <a:ea typeface="宋体"/>
                <a:cs typeface="Times New Roman"/>
              </a:rPr>
              <a:t>]/(</a:t>
            </a:r>
            <a:r>
              <a:rPr lang="en-US" altLang="zh-CN" sz="1800" dirty="0">
                <a:solidFill>
                  <a:srgbClr val="0000CF"/>
                </a:solidFill>
                <a:latin typeface="Consolas"/>
                <a:ea typeface="宋体"/>
                <a:cs typeface="Times New Roman"/>
              </a:rPr>
              <a:t>1</a:t>
            </a:r>
            <a:r>
              <a:rPr lang="en-US" altLang="zh-CN" sz="1800" dirty="0">
                <a:latin typeface="Consolas"/>
                <a:ea typeface="宋体"/>
                <a:cs typeface="Times New Roman"/>
              </a:rPr>
              <a:t>-p[</a:t>
            </a:r>
            <a:r>
              <a:rPr lang="en-US" altLang="zh-CN" sz="1800" dirty="0">
                <a:solidFill>
                  <a:srgbClr val="0000CF"/>
                </a:solidFill>
                <a:latin typeface="Consolas"/>
                <a:ea typeface="宋体"/>
                <a:cs typeface="Times New Roman"/>
              </a:rPr>
              <a:t>1</a:t>
            </a:r>
            <a:r>
              <a:rPr lang="en-US" altLang="zh-CN" sz="1800" dirty="0">
                <a:latin typeface="Consolas"/>
                <a:ea typeface="宋体"/>
                <a:cs typeface="Times New Roman"/>
              </a:rPr>
              <a:t>])  ##</a:t>
            </a:r>
            <a:r>
              <a:rPr lang="en-US" altLang="zh-CN" sz="1800" dirty="0" err="1">
                <a:latin typeface="宋体"/>
                <a:ea typeface="宋体"/>
                <a:cs typeface="Times New Roman"/>
              </a:rPr>
              <a:t>其它点上的概率</a:t>
            </a:r>
            <a:r>
              <a:rPr lang="en-US" altLang="zh-CN" sz="1800" dirty="0">
                <a:latin typeface="Consolas"/>
                <a:ea typeface="宋体"/>
                <a:cs typeface="Times New Roman"/>
              </a:rPr>
              <a:t/>
            </a:r>
            <a:br>
              <a:rPr lang="en-US" altLang="zh-CN" sz="1800" dirty="0">
                <a:latin typeface="Consolas"/>
                <a:ea typeface="宋体"/>
                <a:cs typeface="Times New Roman"/>
              </a:rPr>
            </a:br>
            <a:r>
              <a:rPr lang="en-US" altLang="zh-CN" sz="1800" dirty="0" smtClean="0">
                <a:latin typeface="Consolas"/>
                <a:ea typeface="宋体"/>
                <a:cs typeface="Times New Roman"/>
              </a:rPr>
              <a:t>pm = </a:t>
            </a:r>
            <a:r>
              <a:rPr lang="en-US" altLang="zh-CN" sz="1800" b="1" dirty="0" smtClean="0">
                <a:solidFill>
                  <a:srgbClr val="204A87"/>
                </a:solidFill>
                <a:latin typeface="Consolas"/>
                <a:ea typeface="宋体"/>
                <a:cs typeface="Times New Roman"/>
              </a:rPr>
              <a:t>c</a:t>
            </a:r>
            <a:r>
              <a:rPr lang="en-US" altLang="zh-CN" sz="1800" dirty="0" smtClean="0">
                <a:latin typeface="Consolas"/>
                <a:ea typeface="宋体"/>
                <a:cs typeface="Times New Roman"/>
              </a:rPr>
              <a:t>(</a:t>
            </a:r>
            <a:r>
              <a:rPr lang="en-US" altLang="zh-CN" sz="1800" dirty="0" err="1" smtClean="0">
                <a:latin typeface="Consolas"/>
                <a:ea typeface="宋体"/>
                <a:cs typeface="Times New Roman"/>
              </a:rPr>
              <a:t>p0,pm</a:t>
            </a:r>
            <a:r>
              <a:rPr lang="en-US" altLang="zh-CN" sz="1800" dirty="0">
                <a:latin typeface="Consolas"/>
                <a:ea typeface="宋体"/>
                <a:cs typeface="Times New Roman"/>
              </a:rPr>
              <a:t>)</a:t>
            </a:r>
            <a:br>
              <a:rPr lang="en-US" altLang="zh-CN" sz="1800" dirty="0">
                <a:latin typeface="Consolas"/>
                <a:ea typeface="宋体"/>
                <a:cs typeface="Times New Roman"/>
              </a:rPr>
            </a:br>
            <a:r>
              <a:rPr lang="en-US" altLang="zh-CN" sz="1800" b="1" dirty="0">
                <a:solidFill>
                  <a:srgbClr val="204A87"/>
                </a:solidFill>
                <a:latin typeface="Consolas"/>
                <a:ea typeface="宋体"/>
                <a:cs typeface="Times New Roman"/>
              </a:rPr>
              <a:t>round</a:t>
            </a:r>
            <a:r>
              <a:rPr lang="en-US" altLang="zh-CN" sz="1800" dirty="0">
                <a:latin typeface="Consolas"/>
                <a:ea typeface="宋体"/>
                <a:cs typeface="Times New Roman"/>
              </a:rPr>
              <a:t>(pm</a:t>
            </a:r>
            <a:r>
              <a:rPr lang="en-US" altLang="zh-CN" sz="1800" dirty="0" smtClean="0">
                <a:latin typeface="Consolas"/>
                <a:ea typeface="宋体"/>
                <a:cs typeface="Times New Roman"/>
              </a:rPr>
              <a:t>, </a:t>
            </a:r>
            <a:r>
              <a:rPr lang="en-US" altLang="zh-CN" sz="1800" dirty="0" smtClean="0">
                <a:solidFill>
                  <a:srgbClr val="0000CF"/>
                </a:solidFill>
                <a:latin typeface="Consolas"/>
                <a:ea typeface="宋体"/>
                <a:cs typeface="Times New Roman"/>
              </a:rPr>
              <a:t>3</a:t>
            </a:r>
            <a:r>
              <a:rPr lang="en-US" altLang="zh-CN" sz="1800" dirty="0">
                <a:latin typeface="Consolas"/>
                <a:ea typeface="宋体"/>
                <a:cs typeface="Times New Roman"/>
              </a:rPr>
              <a:t>)</a:t>
            </a:r>
            <a:endParaRPr lang="zh-CN" altLang="zh-CN" sz="1800" dirty="0">
              <a:latin typeface="Consolas"/>
              <a:ea typeface="宋体"/>
              <a:cs typeface="Times New Roman"/>
            </a:endParaRPr>
          </a:p>
          <a:p>
            <a:pPr algn="l" latinLnBrk="1">
              <a:spcBef>
                <a:spcPts val="900"/>
              </a:spcBef>
              <a:spcAft>
                <a:spcPts val="900"/>
              </a:spcAft>
            </a:pPr>
            <a:r>
              <a:rPr lang="en-US" altLang="zh-CN" sz="1800" dirty="0">
                <a:latin typeface="Consolas"/>
                <a:ea typeface="宋体"/>
                <a:cs typeface="Times New Roman"/>
              </a:rPr>
              <a:t>##  [1] 0.300 0.265 0.199 0.119 0.063 0.030 0.014 0.006 0.002 0.001 0.000</a:t>
            </a:r>
            <a:endParaRPr lang="zh-CN" altLang="zh-CN" sz="1800" dirty="0">
              <a:latin typeface="Consolas"/>
              <a:ea typeface="宋体"/>
              <a:cs typeface="Times New Roman"/>
            </a:endParaRPr>
          </a:p>
          <a:p>
            <a:pPr algn="l" latinLnBrk="1">
              <a:spcBef>
                <a:spcPts val="900"/>
              </a:spcBef>
              <a:spcAft>
                <a:spcPts val="900"/>
              </a:spcAft>
            </a:pPr>
            <a:r>
              <a:rPr lang="en-US" altLang="zh-CN" sz="1800" dirty="0">
                <a:latin typeface="Consolas"/>
                <a:ea typeface="宋体"/>
                <a:cs typeface="Times New Roman"/>
              </a:rPr>
              <a:t>##</a:t>
            </a:r>
            <a:r>
              <a:rPr lang="en-US" altLang="zh-CN" sz="1800" dirty="0" err="1" smtClean="0">
                <a:latin typeface="宋体"/>
                <a:ea typeface="宋体"/>
                <a:cs typeface="Times New Roman"/>
              </a:rPr>
              <a:t>绘图</a:t>
            </a:r>
            <a:r>
              <a:rPr lang="en-US" altLang="zh-CN" sz="1800" dirty="0">
                <a:latin typeface="Consolas"/>
                <a:ea typeface="宋体"/>
                <a:cs typeface="Times New Roman"/>
              </a:rPr>
              <a:t/>
            </a:r>
            <a:br>
              <a:rPr lang="en-US" altLang="zh-CN" sz="1800" dirty="0">
                <a:latin typeface="Consolas"/>
                <a:ea typeface="宋体"/>
                <a:cs typeface="Times New Roman"/>
              </a:rPr>
            </a:br>
            <a:r>
              <a:rPr lang="en-US" altLang="zh-CN" sz="1800" dirty="0" smtClean="0">
                <a:latin typeface="Consolas"/>
                <a:ea typeface="宋体"/>
                <a:cs typeface="Times New Roman"/>
              </a:rPr>
              <a:t>com = </a:t>
            </a:r>
            <a:r>
              <a:rPr lang="en-US" altLang="zh-CN" sz="1800" b="1" dirty="0" err="1" smtClean="0">
                <a:solidFill>
                  <a:srgbClr val="204A87"/>
                </a:solidFill>
                <a:latin typeface="Consolas"/>
                <a:ea typeface="宋体"/>
                <a:cs typeface="Times New Roman"/>
              </a:rPr>
              <a:t>rbind</a:t>
            </a:r>
            <a:r>
              <a:rPr lang="en-US" altLang="zh-CN" sz="1800" dirty="0">
                <a:latin typeface="Consolas"/>
                <a:ea typeface="宋体"/>
                <a:cs typeface="Times New Roman"/>
              </a:rPr>
              <a:t>(</a:t>
            </a:r>
            <a:r>
              <a:rPr lang="en-US" altLang="zh-CN" sz="1800" dirty="0" err="1" smtClean="0">
                <a:latin typeface="宋体"/>
                <a:ea typeface="宋体"/>
                <a:cs typeface="Times New Roman"/>
              </a:rPr>
              <a:t>负二项</a:t>
            </a:r>
            <a:r>
              <a:rPr lang="en-US" altLang="zh-CN" sz="1800" dirty="0" smtClean="0">
                <a:latin typeface="宋体"/>
                <a:ea typeface="宋体"/>
                <a:cs typeface="Times New Roman"/>
              </a:rPr>
              <a:t> </a:t>
            </a:r>
            <a:r>
              <a:rPr lang="en-US" altLang="zh-CN" sz="1800" dirty="0" smtClean="0">
                <a:latin typeface="Consolas"/>
                <a:ea typeface="宋体"/>
                <a:cs typeface="Times New Roman"/>
              </a:rPr>
              <a:t>= p, </a:t>
            </a:r>
            <a:r>
              <a:rPr lang="en-US" altLang="zh-CN" sz="1800" dirty="0" err="1" smtClean="0">
                <a:latin typeface="宋体"/>
                <a:ea typeface="宋体"/>
                <a:cs typeface="Times New Roman"/>
              </a:rPr>
              <a:t>零调整负二项</a:t>
            </a:r>
            <a:r>
              <a:rPr lang="en-US" altLang="zh-CN" sz="1800" dirty="0" smtClean="0">
                <a:latin typeface="宋体"/>
                <a:ea typeface="宋体"/>
                <a:cs typeface="Times New Roman"/>
              </a:rPr>
              <a:t> </a:t>
            </a:r>
            <a:r>
              <a:rPr lang="en-US" altLang="zh-CN" sz="1800" dirty="0" smtClean="0">
                <a:latin typeface="Consolas"/>
                <a:ea typeface="宋体"/>
                <a:cs typeface="Times New Roman"/>
              </a:rPr>
              <a:t>= pm</a:t>
            </a:r>
            <a:r>
              <a:rPr lang="en-US" altLang="zh-CN" sz="1800" dirty="0">
                <a:latin typeface="Consolas"/>
                <a:ea typeface="宋体"/>
                <a:cs typeface="Times New Roman"/>
              </a:rPr>
              <a:t>)</a:t>
            </a:r>
            <a:br>
              <a:rPr lang="en-US" altLang="zh-CN" sz="1800" dirty="0">
                <a:latin typeface="Consolas"/>
                <a:ea typeface="宋体"/>
                <a:cs typeface="Times New Roman"/>
              </a:rPr>
            </a:br>
            <a:r>
              <a:rPr lang="en-US" altLang="zh-CN" sz="1800" b="1" dirty="0" err="1">
                <a:solidFill>
                  <a:srgbClr val="204A87"/>
                </a:solidFill>
                <a:latin typeface="Consolas"/>
                <a:ea typeface="宋体"/>
                <a:cs typeface="Times New Roman"/>
              </a:rPr>
              <a:t>barplot</a:t>
            </a:r>
            <a:r>
              <a:rPr lang="en-US" altLang="zh-CN" sz="1800" dirty="0">
                <a:latin typeface="Consolas"/>
                <a:ea typeface="宋体"/>
                <a:cs typeface="Times New Roman"/>
              </a:rPr>
              <a:t>(</a:t>
            </a:r>
            <a:r>
              <a:rPr lang="en-US" altLang="zh-CN" sz="1800" dirty="0" err="1">
                <a:latin typeface="Consolas"/>
                <a:ea typeface="宋体"/>
                <a:cs typeface="Times New Roman"/>
              </a:rPr>
              <a:t>com,</a:t>
            </a:r>
            <a:r>
              <a:rPr lang="en-US" altLang="zh-CN" sz="1800" dirty="0" err="1">
                <a:solidFill>
                  <a:srgbClr val="204A87"/>
                </a:solidFill>
                <a:latin typeface="Consolas"/>
                <a:ea typeface="宋体"/>
                <a:cs typeface="Times New Roman"/>
              </a:rPr>
              <a:t>beside</a:t>
            </a:r>
            <a:r>
              <a:rPr lang="en-US" altLang="zh-CN" sz="1800" dirty="0">
                <a:solidFill>
                  <a:srgbClr val="204A87"/>
                </a:solidFill>
                <a:latin typeface="Consolas"/>
                <a:ea typeface="宋体"/>
                <a:cs typeface="Times New Roman"/>
              </a:rPr>
              <a:t>=</a:t>
            </a:r>
            <a:r>
              <a:rPr lang="en-US" altLang="zh-CN" sz="1800" dirty="0" err="1">
                <a:solidFill>
                  <a:srgbClr val="8F5902"/>
                </a:solidFill>
                <a:latin typeface="Consolas"/>
                <a:ea typeface="宋体"/>
                <a:cs typeface="Times New Roman"/>
              </a:rPr>
              <a:t>TRUE</a:t>
            </a:r>
            <a:r>
              <a:rPr lang="en-US" altLang="zh-CN" sz="1800" dirty="0" err="1">
                <a:latin typeface="Consolas"/>
                <a:ea typeface="宋体"/>
                <a:cs typeface="Times New Roman"/>
              </a:rPr>
              <a:t>,</a:t>
            </a:r>
            <a:r>
              <a:rPr lang="en-US" altLang="zh-CN" sz="1800" dirty="0" err="1">
                <a:solidFill>
                  <a:srgbClr val="204A87"/>
                </a:solidFill>
                <a:latin typeface="Consolas"/>
                <a:ea typeface="宋体"/>
                <a:cs typeface="Times New Roman"/>
              </a:rPr>
              <a:t>names.arg</a:t>
            </a:r>
            <a:r>
              <a:rPr lang="en-US" altLang="zh-CN" sz="1800" dirty="0">
                <a:solidFill>
                  <a:srgbClr val="204A87"/>
                </a:solidFill>
                <a:latin typeface="Consolas"/>
                <a:ea typeface="宋体"/>
                <a:cs typeface="Times New Roman"/>
              </a:rPr>
              <a:t>=</a:t>
            </a:r>
            <a:r>
              <a:rPr lang="en-US" altLang="zh-CN" sz="1800" dirty="0" err="1">
                <a:solidFill>
                  <a:srgbClr val="0000CF"/>
                </a:solidFill>
                <a:latin typeface="Consolas"/>
                <a:ea typeface="宋体"/>
                <a:cs typeface="Times New Roman"/>
              </a:rPr>
              <a:t>0</a:t>
            </a:r>
            <a:r>
              <a:rPr lang="en-US" altLang="zh-CN" sz="1800" dirty="0" err="1">
                <a:latin typeface="Consolas"/>
                <a:ea typeface="宋体"/>
                <a:cs typeface="Times New Roman"/>
              </a:rPr>
              <a:t>:</a:t>
            </a:r>
            <a:r>
              <a:rPr lang="en-US" altLang="zh-CN" sz="1800" dirty="0" err="1">
                <a:solidFill>
                  <a:srgbClr val="0000CF"/>
                </a:solidFill>
                <a:latin typeface="Consolas"/>
                <a:ea typeface="宋体"/>
                <a:cs typeface="Times New Roman"/>
              </a:rPr>
              <a:t>10</a:t>
            </a:r>
            <a:r>
              <a:rPr lang="en-US" altLang="zh-CN" sz="1800" dirty="0" err="1">
                <a:latin typeface="Consolas"/>
                <a:ea typeface="宋体"/>
                <a:cs typeface="Times New Roman"/>
              </a:rPr>
              <a:t>,</a:t>
            </a:r>
            <a:r>
              <a:rPr lang="en-US" altLang="zh-CN" sz="1800" dirty="0" err="1">
                <a:solidFill>
                  <a:srgbClr val="204A87"/>
                </a:solidFill>
                <a:latin typeface="Consolas"/>
                <a:ea typeface="宋体"/>
                <a:cs typeface="Times New Roman"/>
              </a:rPr>
              <a:t>legend.text</a:t>
            </a:r>
            <a:r>
              <a:rPr lang="en-US" altLang="zh-CN" sz="1800" dirty="0">
                <a:solidFill>
                  <a:srgbClr val="204A87"/>
                </a:solidFill>
                <a:latin typeface="Consolas"/>
                <a:ea typeface="宋体"/>
                <a:cs typeface="Times New Roman"/>
              </a:rPr>
              <a:t>=</a:t>
            </a:r>
            <a:r>
              <a:rPr lang="en-US" altLang="zh-CN" sz="1800" dirty="0">
                <a:solidFill>
                  <a:srgbClr val="8F5902"/>
                </a:solidFill>
                <a:latin typeface="Consolas"/>
                <a:ea typeface="宋体"/>
                <a:cs typeface="Times New Roman"/>
              </a:rPr>
              <a:t>TRUE</a:t>
            </a:r>
            <a:r>
              <a:rPr lang="en-US" altLang="zh-CN" sz="1800" dirty="0">
                <a:latin typeface="Consolas"/>
                <a:ea typeface="宋体"/>
                <a:cs typeface="Times New Roman"/>
              </a:rPr>
              <a:t>)</a:t>
            </a:r>
            <a:endParaRPr lang="zh-CN" altLang="zh-CN" sz="1800" dirty="0">
              <a:effectLst/>
              <a:latin typeface="Consolas"/>
              <a:ea typeface="宋体"/>
              <a:cs typeface="Times New Roman"/>
            </a:endParaRPr>
          </a:p>
        </p:txBody>
      </p:sp>
    </p:spTree>
    <p:extLst>
      <p:ext uri="{BB962C8B-B14F-4D97-AF65-F5344CB8AC3E}">
        <p14:creationId xmlns:p14="http://schemas.microsoft.com/office/powerpoint/2010/main" val="7095776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FA0BB78-806E-449E-80D7-5FA53C6FBAA8}" type="slidenum">
              <a:rPr lang="zh-CN" altLang="en-US" smtClean="0"/>
              <a:pPr>
                <a:defRPr/>
              </a:pPr>
              <a:t>32</a:t>
            </a:fld>
            <a:endParaRPr lang="en-US" altLang="zh-CN"/>
          </a:p>
        </p:txBody>
      </p:sp>
      <p:pic>
        <p:nvPicPr>
          <p:cNvPr id="3" name="Picture"/>
          <p:cNvPicPr/>
          <p:nvPr/>
        </p:nvPicPr>
        <p:blipFill>
          <a:blip r:embed="rId2"/>
          <a:stretch>
            <a:fillRect/>
          </a:stretch>
        </p:blipFill>
        <p:spPr bwMode="auto">
          <a:xfrm>
            <a:off x="990694" y="609674"/>
            <a:ext cx="7238810" cy="4876672"/>
          </a:xfrm>
          <a:prstGeom prst="rect">
            <a:avLst/>
          </a:prstGeom>
          <a:noFill/>
          <a:ln w="9525">
            <a:noFill/>
            <a:headEnd/>
            <a:tailEnd/>
          </a:ln>
        </p:spPr>
      </p:pic>
    </p:spTree>
    <p:extLst>
      <p:ext uri="{BB962C8B-B14F-4D97-AF65-F5344CB8AC3E}">
        <p14:creationId xmlns:p14="http://schemas.microsoft.com/office/powerpoint/2010/main" val="19687538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一个特殊的零截断分布：对数分布</a:t>
            </a:r>
            <a:endParaRPr lang="zh-CN" altLang="en-US" dirty="0"/>
          </a:p>
        </p:txBody>
      </p:sp>
      <p:sp>
        <p:nvSpPr>
          <p:cNvPr id="2" name="灯片编号占位符 1"/>
          <p:cNvSpPr>
            <a:spLocks noGrp="1"/>
          </p:cNvSpPr>
          <p:nvPr>
            <p:ph type="sldNum" sz="quarter" idx="12"/>
          </p:nvPr>
        </p:nvSpPr>
        <p:spPr/>
        <p:txBody>
          <a:bodyPr/>
          <a:lstStyle/>
          <a:p>
            <a:pPr>
              <a:defRPr/>
            </a:pPr>
            <a:fld id="{0FA0BB78-806E-449E-80D7-5FA53C6FBAA8}" type="slidenum">
              <a:rPr lang="zh-CN" altLang="en-US" smtClean="0"/>
              <a:pPr>
                <a:defRPr/>
              </a:pPr>
              <a:t>33</a:t>
            </a:fld>
            <a:endParaRPr lang="en-US" altLang="zh-CN"/>
          </a:p>
        </p:txBody>
      </p:sp>
      <p:graphicFrame>
        <p:nvGraphicFramePr>
          <p:cNvPr id="5" name="对象 4"/>
          <p:cNvGraphicFramePr>
            <a:graphicFrameLocks noChangeAspect="1"/>
          </p:cNvGraphicFramePr>
          <p:nvPr>
            <p:extLst>
              <p:ext uri="{D42A27DB-BD31-4B8C-83A1-F6EECF244321}">
                <p14:modId xmlns:p14="http://schemas.microsoft.com/office/powerpoint/2010/main" val="151597061"/>
              </p:ext>
            </p:extLst>
          </p:nvPr>
        </p:nvGraphicFramePr>
        <p:xfrm>
          <a:off x="3232311" y="2382874"/>
          <a:ext cx="425313" cy="512740"/>
        </p:xfrm>
        <a:graphic>
          <a:graphicData uri="http://schemas.openxmlformats.org/presentationml/2006/ole">
            <mc:AlternateContent xmlns:mc="http://schemas.openxmlformats.org/markup-compatibility/2006">
              <mc:Choice xmlns:v="urn:schemas-microsoft-com:vml" Requires="v">
                <p:oleObj spid="_x0000_s161465" name="Equation" r:id="rId3" imgW="139680" imgH="203040" progId="Equation.DSMT4">
                  <p:embed/>
                </p:oleObj>
              </mc:Choice>
              <mc:Fallback>
                <p:oleObj name="Equation" r:id="rId3" imgW="139680" imgH="203040" progId="Equation.DSMT4">
                  <p:embed/>
                  <p:pic>
                    <p:nvPicPr>
                      <p:cNvPr id="0" name=""/>
                      <p:cNvPicPr/>
                      <p:nvPr/>
                    </p:nvPicPr>
                    <p:blipFill>
                      <a:blip r:embed="rId4"/>
                      <a:stretch>
                        <a:fillRect/>
                      </a:stretch>
                    </p:blipFill>
                    <p:spPr>
                      <a:xfrm>
                        <a:off x="3232311" y="2382874"/>
                        <a:ext cx="425313" cy="51274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57863086"/>
              </p:ext>
            </p:extLst>
          </p:nvPr>
        </p:nvGraphicFramePr>
        <p:xfrm>
          <a:off x="3200436" y="4516396"/>
          <a:ext cx="425450" cy="512762"/>
        </p:xfrm>
        <a:graphic>
          <a:graphicData uri="http://schemas.openxmlformats.org/presentationml/2006/ole">
            <mc:AlternateContent xmlns:mc="http://schemas.openxmlformats.org/markup-compatibility/2006">
              <mc:Choice xmlns:v="urn:schemas-microsoft-com:vml" Requires="v">
                <p:oleObj spid="_x0000_s161466" name="Equation" r:id="rId5" imgW="139680" imgH="203040" progId="Equation.DSMT4">
                  <p:embed/>
                </p:oleObj>
              </mc:Choice>
              <mc:Fallback>
                <p:oleObj name="Equation" r:id="rId5" imgW="139680" imgH="203040" progId="Equation.DSMT4">
                  <p:embed/>
                  <p:pic>
                    <p:nvPicPr>
                      <p:cNvPr id="0" name="对象 4"/>
                      <p:cNvPicPr>
                        <a:picLocks noChangeAspect="1" noChangeArrowheads="1"/>
                      </p:cNvPicPr>
                      <p:nvPr/>
                    </p:nvPicPr>
                    <p:blipFill>
                      <a:blip r:embed="rId6"/>
                      <a:srcRect/>
                      <a:stretch>
                        <a:fillRect/>
                      </a:stretch>
                    </p:blipFill>
                    <p:spPr bwMode="auto">
                      <a:xfrm>
                        <a:off x="3200436" y="4516396"/>
                        <a:ext cx="4254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751952653"/>
              </p:ext>
            </p:extLst>
          </p:nvPr>
        </p:nvGraphicFramePr>
        <p:xfrm>
          <a:off x="914496" y="1219258"/>
          <a:ext cx="5754104" cy="1066772"/>
        </p:xfrm>
        <a:graphic>
          <a:graphicData uri="http://schemas.openxmlformats.org/presentationml/2006/ole">
            <mc:AlternateContent xmlns:mc="http://schemas.openxmlformats.org/markup-compatibility/2006">
              <mc:Choice xmlns:v="urn:schemas-microsoft-com:vml" Requires="v">
                <p:oleObj spid="_x0000_s161467" name="Equation" r:id="rId7" imgW="2260440" imgH="419040" progId="Equation.DSMT4">
                  <p:embed/>
                </p:oleObj>
              </mc:Choice>
              <mc:Fallback>
                <p:oleObj name="Equation" r:id="rId7" imgW="2260440" imgH="419040" progId="Equation.DSMT4">
                  <p:embed/>
                  <p:pic>
                    <p:nvPicPr>
                      <p:cNvPr id="0" name=""/>
                      <p:cNvPicPr/>
                      <p:nvPr/>
                    </p:nvPicPr>
                    <p:blipFill>
                      <a:blip r:embed="rId8"/>
                      <a:stretch>
                        <a:fillRect/>
                      </a:stretch>
                    </p:blipFill>
                    <p:spPr>
                      <a:xfrm>
                        <a:off x="914496" y="1219258"/>
                        <a:ext cx="5754104" cy="1066772"/>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760812570"/>
              </p:ext>
            </p:extLst>
          </p:nvPr>
        </p:nvGraphicFramePr>
        <p:xfrm>
          <a:off x="2062188" y="3048010"/>
          <a:ext cx="3038475" cy="1130300"/>
        </p:xfrm>
        <a:graphic>
          <a:graphicData uri="http://schemas.openxmlformats.org/presentationml/2006/ole">
            <mc:AlternateContent xmlns:mc="http://schemas.openxmlformats.org/markup-compatibility/2006">
              <mc:Choice xmlns:v="urn:schemas-microsoft-com:vml" Requires="v">
                <p:oleObj spid="_x0000_s161468" name="Equation" r:id="rId9" imgW="1193760" imgH="444240" progId="Equation.DSMT4">
                  <p:embed/>
                </p:oleObj>
              </mc:Choice>
              <mc:Fallback>
                <p:oleObj name="Equation" r:id="rId9" imgW="1193760" imgH="444240" progId="Equation.DSMT4">
                  <p:embed/>
                  <p:pic>
                    <p:nvPicPr>
                      <p:cNvPr id="0" name="对象 6"/>
                      <p:cNvPicPr>
                        <a:picLocks noChangeAspect="1" noChangeArrowheads="1"/>
                      </p:cNvPicPr>
                      <p:nvPr/>
                    </p:nvPicPr>
                    <p:blipFill>
                      <a:blip r:embed="rId10"/>
                      <a:srcRect/>
                      <a:stretch>
                        <a:fillRect/>
                      </a:stretch>
                    </p:blipFill>
                    <p:spPr bwMode="auto">
                      <a:xfrm>
                        <a:off x="2062188" y="3048010"/>
                        <a:ext cx="3038475"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027853196"/>
              </p:ext>
            </p:extLst>
          </p:nvPr>
        </p:nvGraphicFramePr>
        <p:xfrm>
          <a:off x="1752674" y="5181554"/>
          <a:ext cx="6791325" cy="990600"/>
        </p:xfrm>
        <a:graphic>
          <a:graphicData uri="http://schemas.openxmlformats.org/presentationml/2006/ole">
            <mc:AlternateContent xmlns:mc="http://schemas.openxmlformats.org/markup-compatibility/2006">
              <mc:Choice xmlns:v="urn:schemas-microsoft-com:vml" Requires="v">
                <p:oleObj spid="_x0000_s161469" name="Equation" r:id="rId11" imgW="3047760" imgH="444240" progId="Equation.DSMT4">
                  <p:embed/>
                </p:oleObj>
              </mc:Choice>
              <mc:Fallback>
                <p:oleObj name="Equation" r:id="rId11" imgW="3047760" imgH="444240" progId="Equation.DSMT4">
                  <p:embed/>
                  <p:pic>
                    <p:nvPicPr>
                      <p:cNvPr id="0" name=""/>
                      <p:cNvPicPr/>
                      <p:nvPr/>
                    </p:nvPicPr>
                    <p:blipFill>
                      <a:blip r:embed="rId12"/>
                      <a:stretch>
                        <a:fillRect/>
                      </a:stretch>
                    </p:blipFill>
                    <p:spPr>
                      <a:xfrm>
                        <a:off x="1752674" y="5181554"/>
                        <a:ext cx="6791325" cy="990600"/>
                      </a:xfrm>
                      <a:prstGeom prst="rect">
                        <a:avLst/>
                      </a:prstGeom>
                    </p:spPr>
                  </p:pic>
                </p:oleObj>
              </mc:Fallback>
            </mc:AlternateContent>
          </a:graphicData>
        </a:graphic>
      </p:graphicFrame>
    </p:spTree>
    <p:extLst>
      <p:ext uri="{BB962C8B-B14F-4D97-AF65-F5344CB8AC3E}">
        <p14:creationId xmlns:p14="http://schemas.microsoft.com/office/powerpoint/2010/main" val="11690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110" y="228684"/>
            <a:ext cx="8229600" cy="1143000"/>
          </a:xfrm>
        </p:spPr>
        <p:txBody>
          <a:bodyPr/>
          <a:lstStyle/>
          <a:p>
            <a:r>
              <a:rPr lang="zh-CN" altLang="en-US" dirty="0"/>
              <a:t>对数</a:t>
            </a:r>
            <a:r>
              <a:rPr lang="zh-CN" altLang="en-US" dirty="0" smtClean="0"/>
              <a:t>分布的概率函数</a:t>
            </a:r>
            <a:endParaRPr lang="zh-CN" altLang="en-US" dirty="0"/>
          </a:p>
        </p:txBody>
      </p:sp>
      <p:sp>
        <p:nvSpPr>
          <p:cNvPr id="3" name="灯片编号占位符 2"/>
          <p:cNvSpPr>
            <a:spLocks noGrp="1"/>
          </p:cNvSpPr>
          <p:nvPr>
            <p:ph type="sldNum" sz="quarter" idx="12"/>
          </p:nvPr>
        </p:nvSpPr>
        <p:spPr/>
        <p:txBody>
          <a:bodyPr/>
          <a:lstStyle/>
          <a:p>
            <a:pPr>
              <a:defRPr/>
            </a:pPr>
            <a:fld id="{48B53EB7-ED33-42CA-8027-3CFA0554400C}" type="slidenum">
              <a:rPr lang="zh-CN" altLang="en-US" smtClean="0"/>
              <a:pPr>
                <a:defRPr/>
              </a:pPr>
              <a:t>34</a:t>
            </a:fld>
            <a:endParaRPr lang="en-US" altLang="zh-CN"/>
          </a:p>
        </p:txBody>
      </p:sp>
      <p:pic>
        <p:nvPicPr>
          <p:cNvPr id="1873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2429" y="1447852"/>
            <a:ext cx="5992813" cy="441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879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例：泊松分布</a:t>
            </a:r>
            <a:endParaRPr lang="zh-CN" altLang="en-US" dirty="0"/>
          </a:p>
        </p:txBody>
      </p:sp>
      <p:sp>
        <p:nvSpPr>
          <p:cNvPr id="3" name="灯片编号占位符 2"/>
          <p:cNvSpPr>
            <a:spLocks noGrp="1"/>
          </p:cNvSpPr>
          <p:nvPr>
            <p:ph type="sldNum" sz="quarter" idx="12"/>
          </p:nvPr>
        </p:nvSpPr>
        <p:spPr/>
        <p:txBody>
          <a:bodyPr/>
          <a:lstStyle/>
          <a:p>
            <a:pPr>
              <a:defRPr/>
            </a:pPr>
            <a:fld id="{48B53EB7-ED33-42CA-8027-3CFA0554400C}" type="slidenum">
              <a:rPr lang="zh-CN" altLang="en-US" smtClean="0"/>
              <a:pPr>
                <a:defRPr/>
              </a:pPr>
              <a:t>35</a:t>
            </a:fld>
            <a:endParaRPr lang="en-US" altLang="zh-CN"/>
          </a:p>
        </p:txBody>
      </p:sp>
      <p:graphicFrame>
        <p:nvGraphicFramePr>
          <p:cNvPr id="4" name="对象 3"/>
          <p:cNvGraphicFramePr>
            <a:graphicFrameLocks noChangeAspect="1"/>
          </p:cNvGraphicFramePr>
          <p:nvPr>
            <p:extLst>
              <p:ext uri="{D42A27DB-BD31-4B8C-83A1-F6EECF244321}">
                <p14:modId xmlns:p14="http://schemas.microsoft.com/office/powerpoint/2010/main" val="468695741"/>
              </p:ext>
            </p:extLst>
          </p:nvPr>
        </p:nvGraphicFramePr>
        <p:xfrm>
          <a:off x="1600278" y="2133634"/>
          <a:ext cx="5503863" cy="3033713"/>
        </p:xfrm>
        <a:graphic>
          <a:graphicData uri="http://schemas.openxmlformats.org/presentationml/2006/ole">
            <mc:AlternateContent xmlns:mc="http://schemas.openxmlformats.org/markup-compatibility/2006">
              <mc:Choice xmlns:v="urn:schemas-microsoft-com:vml" Requires="v">
                <p:oleObj spid="_x0000_s182344" name="Equation" r:id="rId3" imgW="1981080" imgH="1091880" progId="Equation.DSMT4">
                  <p:embed/>
                </p:oleObj>
              </mc:Choice>
              <mc:Fallback>
                <p:oleObj name="Equation" r:id="rId3" imgW="1981080" imgH="1091880" progId="Equation.DSMT4">
                  <p:embed/>
                  <p:pic>
                    <p:nvPicPr>
                      <p:cNvPr id="0" name=""/>
                      <p:cNvPicPr/>
                      <p:nvPr/>
                    </p:nvPicPr>
                    <p:blipFill>
                      <a:blip r:embed="rId4"/>
                      <a:stretch>
                        <a:fillRect/>
                      </a:stretch>
                    </p:blipFill>
                    <p:spPr>
                      <a:xfrm>
                        <a:off x="1600278" y="2133634"/>
                        <a:ext cx="5503863" cy="3033713"/>
                      </a:xfrm>
                      <a:prstGeom prst="rect">
                        <a:avLst/>
                      </a:prstGeom>
                    </p:spPr>
                  </p:pic>
                </p:oleObj>
              </mc:Fallback>
            </mc:AlternateContent>
          </a:graphicData>
        </a:graphic>
      </p:graphicFrame>
    </p:spTree>
    <p:extLst>
      <p:ext uri="{BB962C8B-B14F-4D97-AF65-F5344CB8AC3E}">
        <p14:creationId xmlns:p14="http://schemas.microsoft.com/office/powerpoint/2010/main" val="1352806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4820D87E-4802-435B-B1FC-769A89293D5F}" type="slidenum">
              <a:rPr lang="zh-CN" altLang="en-US" sz="1400"/>
              <a:pPr eaLnBrk="1" hangingPunct="1"/>
              <a:t>36</a:t>
            </a:fld>
            <a:endParaRPr lang="en-US" altLang="zh-CN" sz="1400"/>
          </a:p>
        </p:txBody>
      </p:sp>
      <p:sp>
        <p:nvSpPr>
          <p:cNvPr id="44035" name="Rectangle 2"/>
          <p:cNvSpPr>
            <a:spLocks noGrp="1" noChangeArrowheads="1"/>
          </p:cNvSpPr>
          <p:nvPr>
            <p:ph type="ctrTitle"/>
          </p:nvPr>
        </p:nvSpPr>
        <p:spPr/>
        <p:txBody>
          <a:bodyPr/>
          <a:lstStyle/>
          <a:p>
            <a:pPr eaLnBrk="1" hangingPunct="1"/>
            <a:r>
              <a:rPr lang="zh-CN" altLang="en-US" sz="3600" dirty="0" smtClean="0"/>
              <a:t>混合分布与复合分布</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A64EBF38-AFD6-4FE7-97C9-E0D9C7641CB7}" type="slidenum">
              <a:rPr lang="zh-CN" altLang="en-US" sz="1400"/>
              <a:pPr eaLnBrk="1" hangingPunct="1"/>
              <a:t>37</a:t>
            </a:fld>
            <a:endParaRPr lang="en-US" altLang="zh-CN" sz="1400"/>
          </a:p>
        </p:txBody>
      </p:sp>
      <p:sp>
        <p:nvSpPr>
          <p:cNvPr id="45059" name="Rectangle 2"/>
          <p:cNvSpPr>
            <a:spLocks noGrp="1" noChangeArrowheads="1"/>
          </p:cNvSpPr>
          <p:nvPr>
            <p:ph type="title"/>
          </p:nvPr>
        </p:nvSpPr>
        <p:spPr/>
        <p:txBody>
          <a:bodyPr/>
          <a:lstStyle/>
          <a:p>
            <a:pPr eaLnBrk="1" hangingPunct="1"/>
            <a:r>
              <a:rPr lang="zh-CN" altLang="en-US" smtClean="0"/>
              <a:t>引言</a:t>
            </a:r>
          </a:p>
        </p:txBody>
      </p:sp>
      <p:sp>
        <p:nvSpPr>
          <p:cNvPr id="47107" name="Rectangle 3"/>
          <p:cNvSpPr>
            <a:spLocks noGrp="1" noChangeArrowheads="1"/>
          </p:cNvSpPr>
          <p:nvPr>
            <p:ph type="body" idx="1"/>
          </p:nvPr>
        </p:nvSpPr>
        <p:spPr/>
        <p:txBody>
          <a:bodyPr/>
          <a:lstStyle/>
          <a:p>
            <a:pPr eaLnBrk="1" hangingPunct="1">
              <a:lnSpc>
                <a:spcPct val="110000"/>
              </a:lnSpc>
            </a:pPr>
            <a:r>
              <a:rPr lang="en-US" altLang="zh-CN" b="1" dirty="0" smtClean="0"/>
              <a:t>(a, b, 0)</a:t>
            </a:r>
            <a:r>
              <a:rPr lang="zh-CN" altLang="en-US" b="1" dirty="0" smtClean="0"/>
              <a:t>与</a:t>
            </a:r>
            <a:r>
              <a:rPr lang="en-US" altLang="zh-CN" b="1" dirty="0" smtClean="0"/>
              <a:t>(a, b, 1)</a:t>
            </a:r>
            <a:r>
              <a:rPr lang="zh-CN" altLang="en-US" b="1" dirty="0" smtClean="0"/>
              <a:t>的局限性</a:t>
            </a:r>
          </a:p>
          <a:p>
            <a:pPr lvl="1" eaLnBrk="1" hangingPunct="1">
              <a:lnSpc>
                <a:spcPct val="110000"/>
              </a:lnSpc>
            </a:pPr>
            <a:r>
              <a:rPr lang="zh-CN" altLang="en-US" b="1" dirty="0" smtClean="0"/>
              <a:t>分布类型有限</a:t>
            </a:r>
          </a:p>
          <a:p>
            <a:pPr lvl="1" eaLnBrk="1" hangingPunct="1">
              <a:lnSpc>
                <a:spcPct val="110000"/>
              </a:lnSpc>
            </a:pPr>
            <a:r>
              <a:rPr lang="zh-CN" altLang="en-US" b="1" dirty="0" smtClean="0"/>
              <a:t>对右尾的描述可能不恰当</a:t>
            </a:r>
          </a:p>
          <a:p>
            <a:pPr eaLnBrk="1" hangingPunct="1">
              <a:lnSpc>
                <a:spcPct val="110000"/>
              </a:lnSpc>
            </a:pPr>
            <a:r>
              <a:rPr lang="zh-CN" altLang="en-US" b="1" dirty="0" smtClean="0"/>
              <a:t>如何生成新的损失次数分布模型？</a:t>
            </a:r>
          </a:p>
          <a:p>
            <a:pPr lvl="1" eaLnBrk="1" hangingPunct="1">
              <a:lnSpc>
                <a:spcPct val="110000"/>
              </a:lnSpc>
            </a:pPr>
            <a:r>
              <a:rPr lang="zh-CN" altLang="en-US" b="1" dirty="0" smtClean="0"/>
              <a:t>混合 </a:t>
            </a:r>
            <a:r>
              <a:rPr lang="en-US" altLang="zh-CN" b="1" dirty="0" smtClean="0"/>
              <a:t>(mixed)</a:t>
            </a:r>
            <a:r>
              <a:rPr lang="zh-CN" altLang="en-US" b="1" dirty="0" smtClean="0"/>
              <a:t>：</a:t>
            </a:r>
          </a:p>
          <a:p>
            <a:pPr lvl="2" eaLnBrk="1" hangingPunct="1">
              <a:lnSpc>
                <a:spcPct val="110000"/>
              </a:lnSpc>
            </a:pPr>
            <a:r>
              <a:rPr lang="zh-CN" altLang="en-US" b="1" dirty="0" smtClean="0"/>
              <a:t>假设基础分布中的一个参数为随机变量</a:t>
            </a:r>
          </a:p>
          <a:p>
            <a:pPr lvl="1" eaLnBrk="1" hangingPunct="1">
              <a:lnSpc>
                <a:spcPct val="110000"/>
              </a:lnSpc>
            </a:pPr>
            <a:r>
              <a:rPr lang="zh-CN" altLang="en-US" b="1" dirty="0" smtClean="0"/>
              <a:t>复合 </a:t>
            </a:r>
            <a:r>
              <a:rPr lang="en-US" altLang="zh-CN" b="1" dirty="0" smtClean="0"/>
              <a:t>(compound)</a:t>
            </a:r>
            <a:r>
              <a:rPr lang="zh-CN" altLang="en-US" b="1" dirty="0" smtClean="0"/>
              <a:t>：</a:t>
            </a:r>
          </a:p>
          <a:p>
            <a:pPr lvl="2" eaLnBrk="1" hangingPunct="1">
              <a:lnSpc>
                <a:spcPct val="110000"/>
              </a:lnSpc>
            </a:pPr>
            <a:r>
              <a:rPr lang="en-US" altLang="zh-CN" b="1" dirty="0" smtClean="0"/>
              <a:t>N</a:t>
            </a:r>
            <a:r>
              <a:rPr lang="zh-CN" altLang="en-US" b="1" dirty="0" smtClean="0"/>
              <a:t>个独立同分布的随机变量之和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 calcmode="lin" valueType="num">
                                      <p:cBhvr additive="base">
                                        <p:cTn id="7" dur="500" fill="hold"/>
                                        <p:tgtEl>
                                          <p:spTgt spid="471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107">
                                            <p:txEl>
                                              <p:pRg st="1" end="1"/>
                                            </p:txEl>
                                          </p:spTgt>
                                        </p:tgtEl>
                                        <p:attrNameLst>
                                          <p:attrName>style.visibility</p:attrName>
                                        </p:attrNameLst>
                                      </p:cBhvr>
                                      <p:to>
                                        <p:strVal val="visible"/>
                                      </p:to>
                                    </p:set>
                                    <p:anim calcmode="lin" valueType="num">
                                      <p:cBhvr additive="base">
                                        <p:cTn id="13" dur="500" fill="hold"/>
                                        <p:tgtEl>
                                          <p:spTgt spid="471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71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7107">
                                            <p:txEl>
                                              <p:pRg st="2" end="2"/>
                                            </p:txEl>
                                          </p:spTgt>
                                        </p:tgtEl>
                                        <p:attrNameLst>
                                          <p:attrName>style.visibility</p:attrName>
                                        </p:attrNameLst>
                                      </p:cBhvr>
                                      <p:to>
                                        <p:strVal val="visible"/>
                                      </p:to>
                                    </p:set>
                                    <p:anim calcmode="lin" valueType="num">
                                      <p:cBhvr additive="base">
                                        <p:cTn id="19" dur="500" fill="hold"/>
                                        <p:tgtEl>
                                          <p:spTgt spid="471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1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7107">
                                            <p:txEl>
                                              <p:pRg st="3" end="3"/>
                                            </p:txEl>
                                          </p:spTgt>
                                        </p:tgtEl>
                                        <p:attrNameLst>
                                          <p:attrName>style.visibility</p:attrName>
                                        </p:attrNameLst>
                                      </p:cBhvr>
                                      <p:to>
                                        <p:strVal val="visible"/>
                                      </p:to>
                                    </p:set>
                                    <p:anim calcmode="lin" valueType="num">
                                      <p:cBhvr additive="base">
                                        <p:cTn id="25" dur="500" fill="hold"/>
                                        <p:tgtEl>
                                          <p:spTgt spid="4710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71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7107">
                                            <p:txEl>
                                              <p:pRg st="4" end="4"/>
                                            </p:txEl>
                                          </p:spTgt>
                                        </p:tgtEl>
                                        <p:attrNameLst>
                                          <p:attrName>style.visibility</p:attrName>
                                        </p:attrNameLst>
                                      </p:cBhvr>
                                      <p:to>
                                        <p:strVal val="visible"/>
                                      </p:to>
                                    </p:set>
                                    <p:anim calcmode="lin" valueType="num">
                                      <p:cBhvr additive="base">
                                        <p:cTn id="31" dur="500" fill="hold"/>
                                        <p:tgtEl>
                                          <p:spTgt spid="4710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71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7107">
                                            <p:txEl>
                                              <p:pRg st="5" end="5"/>
                                            </p:txEl>
                                          </p:spTgt>
                                        </p:tgtEl>
                                        <p:attrNameLst>
                                          <p:attrName>style.visibility</p:attrName>
                                        </p:attrNameLst>
                                      </p:cBhvr>
                                      <p:to>
                                        <p:strVal val="visible"/>
                                      </p:to>
                                    </p:set>
                                    <p:anim calcmode="lin" valueType="num">
                                      <p:cBhvr additive="base">
                                        <p:cTn id="37" dur="500" fill="hold"/>
                                        <p:tgtEl>
                                          <p:spTgt spid="4710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71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7107">
                                            <p:txEl>
                                              <p:pRg st="6" end="6"/>
                                            </p:txEl>
                                          </p:spTgt>
                                        </p:tgtEl>
                                        <p:attrNameLst>
                                          <p:attrName>style.visibility</p:attrName>
                                        </p:attrNameLst>
                                      </p:cBhvr>
                                      <p:to>
                                        <p:strVal val="visible"/>
                                      </p:to>
                                    </p:set>
                                    <p:anim calcmode="lin" valueType="num">
                                      <p:cBhvr additive="base">
                                        <p:cTn id="43" dur="500" fill="hold"/>
                                        <p:tgtEl>
                                          <p:spTgt spid="4710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710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7107">
                                            <p:txEl>
                                              <p:pRg st="7" end="7"/>
                                            </p:txEl>
                                          </p:spTgt>
                                        </p:tgtEl>
                                        <p:attrNameLst>
                                          <p:attrName>style.visibility</p:attrName>
                                        </p:attrNameLst>
                                      </p:cBhvr>
                                      <p:to>
                                        <p:strVal val="visible"/>
                                      </p:to>
                                    </p:set>
                                    <p:anim calcmode="lin" valueType="num">
                                      <p:cBhvr additive="base">
                                        <p:cTn id="49" dur="500" fill="hold"/>
                                        <p:tgtEl>
                                          <p:spTgt spid="4710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710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6DABED41-DB3C-4A69-9735-D18C833C4667}" type="slidenum">
              <a:rPr lang="zh-CN" altLang="en-US" sz="1400"/>
              <a:pPr eaLnBrk="1" hangingPunct="1"/>
              <a:t>38</a:t>
            </a:fld>
            <a:endParaRPr lang="en-US" altLang="zh-CN" sz="1400"/>
          </a:p>
        </p:txBody>
      </p:sp>
      <p:sp>
        <p:nvSpPr>
          <p:cNvPr id="46083" name="Rectangle 2"/>
          <p:cNvSpPr>
            <a:spLocks noGrp="1" noChangeArrowheads="1"/>
          </p:cNvSpPr>
          <p:nvPr>
            <p:ph type="title"/>
          </p:nvPr>
        </p:nvSpPr>
        <p:spPr/>
        <p:txBody>
          <a:bodyPr/>
          <a:lstStyle/>
          <a:p>
            <a:pPr eaLnBrk="1" hangingPunct="1"/>
            <a:r>
              <a:rPr lang="zh-CN" altLang="en-US" sz="3200" smtClean="0"/>
              <a:t>混合分布</a:t>
            </a:r>
          </a:p>
        </p:txBody>
      </p:sp>
      <p:sp>
        <p:nvSpPr>
          <p:cNvPr id="48131" name="Rectangle 3"/>
          <p:cNvSpPr>
            <a:spLocks noGrp="1" noChangeArrowheads="1"/>
          </p:cNvSpPr>
          <p:nvPr>
            <p:ph type="body" idx="1"/>
          </p:nvPr>
        </p:nvSpPr>
        <p:spPr/>
        <p:txBody>
          <a:bodyPr/>
          <a:lstStyle/>
          <a:p>
            <a:pPr eaLnBrk="1" hangingPunct="1">
              <a:lnSpc>
                <a:spcPct val="150000"/>
              </a:lnSpc>
            </a:pPr>
            <a:r>
              <a:rPr lang="zh-CN" altLang="en-US" b="1" smtClean="0"/>
              <a:t>混合分布</a:t>
            </a:r>
            <a:r>
              <a:rPr lang="en-US" altLang="zh-CN" smtClean="0"/>
              <a:t>: </a:t>
            </a:r>
            <a:r>
              <a:rPr lang="zh-CN" altLang="en-US" smtClean="0"/>
              <a:t>把分布的一个参数看作是一个随机变量而形成的分布。 </a:t>
            </a:r>
          </a:p>
          <a:p>
            <a:pPr eaLnBrk="1" hangingPunct="1">
              <a:lnSpc>
                <a:spcPct val="150000"/>
              </a:lnSpc>
            </a:pPr>
            <a:r>
              <a:rPr lang="zh-CN" altLang="en-US" b="1" smtClean="0"/>
              <a:t>例</a:t>
            </a:r>
            <a:r>
              <a:rPr lang="zh-CN" altLang="en-US" smtClean="0"/>
              <a:t>：把泊松分布的参数看作是一个服从伽马分布的随机变量，则生成的混合分布就是负二项分布。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 calcmode="lin" valueType="num">
                                      <p:cBhvr additive="base">
                                        <p:cTn id="7" dur="500" fill="hold"/>
                                        <p:tgtEl>
                                          <p:spTgt spid="481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8131">
                                            <p:txEl>
                                              <p:pRg st="1" end="1"/>
                                            </p:txEl>
                                          </p:spTgt>
                                        </p:tgtEl>
                                        <p:attrNameLst>
                                          <p:attrName>style.visibility</p:attrName>
                                        </p:attrNameLst>
                                      </p:cBhvr>
                                      <p:to>
                                        <p:strVal val="visible"/>
                                      </p:to>
                                    </p:set>
                                    <p:anim calcmode="lin" valueType="num">
                                      <p:cBhvr additive="base">
                                        <p:cTn id="13" dur="500" fill="hold"/>
                                        <p:tgtEl>
                                          <p:spTgt spid="481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813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AABBCE79-B135-4F9E-A66D-29582725A208}" type="slidenum">
              <a:rPr lang="zh-CN" altLang="en-US" sz="1400">
                <a:solidFill>
                  <a:srgbClr val="000000"/>
                </a:solidFill>
              </a:rPr>
              <a:pPr eaLnBrk="1" hangingPunct="1"/>
              <a:t>39</a:t>
            </a:fld>
            <a:endParaRPr lang="en-US" altLang="zh-CN" sz="1400">
              <a:solidFill>
                <a:srgbClr val="000000"/>
              </a:solidFill>
            </a:endParaRPr>
          </a:p>
        </p:txBody>
      </p:sp>
      <p:sp>
        <p:nvSpPr>
          <p:cNvPr id="23555" name="Rectangle 2"/>
          <p:cNvSpPr>
            <a:spLocks noGrp="1" noChangeArrowheads="1"/>
          </p:cNvSpPr>
          <p:nvPr>
            <p:ph type="title"/>
          </p:nvPr>
        </p:nvSpPr>
        <p:spPr/>
        <p:txBody>
          <a:bodyPr/>
          <a:lstStyle/>
          <a:p>
            <a:pPr eaLnBrk="1" hangingPunct="1"/>
            <a:r>
              <a:rPr lang="zh-CN" altLang="en-US" dirty="0" smtClean="0"/>
              <a:t>负二项分布的生成：混合泊松分布</a:t>
            </a:r>
          </a:p>
        </p:txBody>
      </p:sp>
      <p:graphicFrame>
        <p:nvGraphicFramePr>
          <p:cNvPr id="2" name="Object 3"/>
          <p:cNvGraphicFramePr>
            <a:graphicFrameLocks noChangeAspect="1"/>
          </p:cNvGraphicFramePr>
          <p:nvPr/>
        </p:nvGraphicFramePr>
        <p:xfrm>
          <a:off x="1066800" y="1524000"/>
          <a:ext cx="2159000" cy="511175"/>
        </p:xfrm>
        <a:graphic>
          <a:graphicData uri="http://schemas.openxmlformats.org/presentationml/2006/ole">
            <mc:AlternateContent xmlns:mc="http://schemas.openxmlformats.org/markup-compatibility/2006">
              <mc:Choice xmlns:v="urn:schemas-microsoft-com:vml" Requires="v">
                <p:oleObj spid="_x0000_s197755" r:id="rId3" imgW="965619" imgH="228699" progId="Equation.DSMT4">
                  <p:embed/>
                </p:oleObj>
              </mc:Choice>
              <mc:Fallback>
                <p:oleObj r:id="rId3" imgW="965619" imgH="22869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524000"/>
                        <a:ext cx="2159000"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6" name="Object 4"/>
          <p:cNvGraphicFramePr>
            <a:graphicFrameLocks noChangeAspect="1"/>
          </p:cNvGraphicFramePr>
          <p:nvPr/>
        </p:nvGraphicFramePr>
        <p:xfrm>
          <a:off x="1524000" y="2438400"/>
          <a:ext cx="3952875" cy="708025"/>
        </p:xfrm>
        <a:graphic>
          <a:graphicData uri="http://schemas.openxmlformats.org/presentationml/2006/ole">
            <mc:AlternateContent xmlns:mc="http://schemas.openxmlformats.org/markup-compatibility/2006">
              <mc:Choice xmlns:v="urn:schemas-microsoft-com:vml" Requires="v">
                <p:oleObj spid="_x0000_s197756" r:id="rId5" imgW="1841500" imgH="330200" progId="Equation.DSMT4">
                  <p:embed/>
                </p:oleObj>
              </mc:Choice>
              <mc:Fallback>
                <p:oleObj r:id="rId5" imgW="1841500" imgH="330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2438400"/>
                        <a:ext cx="3952875" cy="70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7" name="Object 5"/>
          <p:cNvGraphicFramePr>
            <a:graphicFrameLocks noChangeAspect="1"/>
          </p:cNvGraphicFramePr>
          <p:nvPr/>
        </p:nvGraphicFramePr>
        <p:xfrm>
          <a:off x="1447800" y="3581400"/>
          <a:ext cx="2470150" cy="895350"/>
        </p:xfrm>
        <a:graphic>
          <a:graphicData uri="http://schemas.openxmlformats.org/presentationml/2006/ole">
            <mc:AlternateContent xmlns:mc="http://schemas.openxmlformats.org/markup-compatibility/2006">
              <mc:Choice xmlns:v="urn:schemas-microsoft-com:vml" Requires="v">
                <p:oleObj spid="_x0000_s197757" r:id="rId7" imgW="1156202" imgH="419282" progId="Equation.DSMT4">
                  <p:embed/>
                </p:oleObj>
              </mc:Choice>
              <mc:Fallback>
                <p:oleObj r:id="rId7" imgW="1156202" imgH="419282"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3581400"/>
                        <a:ext cx="2470150"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8" name="Object 6"/>
          <p:cNvGraphicFramePr>
            <a:graphicFrameLocks noChangeAspect="1"/>
          </p:cNvGraphicFramePr>
          <p:nvPr/>
        </p:nvGraphicFramePr>
        <p:xfrm>
          <a:off x="4114800" y="3581400"/>
          <a:ext cx="3200400" cy="976313"/>
        </p:xfrm>
        <a:graphic>
          <a:graphicData uri="http://schemas.openxmlformats.org/presentationml/2006/ole">
            <mc:AlternateContent xmlns:mc="http://schemas.openxmlformats.org/markup-compatibility/2006">
              <mc:Choice xmlns:v="urn:schemas-microsoft-com:vml" Requires="v">
                <p:oleObj spid="_x0000_s197758" r:id="rId9" imgW="1499251" imgH="457399" progId="Equation.DSMT4">
                  <p:embed/>
                </p:oleObj>
              </mc:Choice>
              <mc:Fallback>
                <p:oleObj r:id="rId9" imgW="1499251" imgH="457399"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4800" y="3581400"/>
                        <a:ext cx="3200400" cy="976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9" name="Object 7"/>
          <p:cNvGraphicFramePr>
            <a:graphicFrameLocks noGrp="1" noChangeAspect="1"/>
          </p:cNvGraphicFramePr>
          <p:nvPr>
            <p:ph idx="1"/>
          </p:nvPr>
        </p:nvGraphicFramePr>
        <p:xfrm>
          <a:off x="1447800" y="5105400"/>
          <a:ext cx="3962400" cy="939800"/>
        </p:xfrm>
        <a:graphic>
          <a:graphicData uri="http://schemas.openxmlformats.org/presentationml/2006/ole">
            <mc:AlternateContent xmlns:mc="http://schemas.openxmlformats.org/markup-compatibility/2006">
              <mc:Choice xmlns:v="urn:schemas-microsoft-com:vml" Requires="v">
                <p:oleObj spid="_x0000_s197759" r:id="rId11" imgW="2032000" imgH="482600" progId="Equation.DSMT4">
                  <p:embed/>
                </p:oleObj>
              </mc:Choice>
              <mc:Fallback>
                <p:oleObj r:id="rId11" imgW="2032000" imgH="482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47800" y="5105400"/>
                        <a:ext cx="39624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977684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556"/>
                                        </p:tgtEl>
                                        <p:attrNameLst>
                                          <p:attrName>style.visibility</p:attrName>
                                        </p:attrNameLst>
                                      </p:cBhvr>
                                      <p:to>
                                        <p:strVal val="visible"/>
                                      </p:to>
                                    </p:set>
                                    <p:animEffect transition="in" filter="blinds(horizontal)">
                                      <p:cBhvr>
                                        <p:cTn id="12" dur="500"/>
                                        <p:tgtEl>
                                          <p:spTgt spid="235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3557"/>
                                        </p:tgtEl>
                                        <p:attrNameLst>
                                          <p:attrName>style.visibility</p:attrName>
                                        </p:attrNameLst>
                                      </p:cBhvr>
                                      <p:to>
                                        <p:strVal val="visible"/>
                                      </p:to>
                                    </p:set>
                                    <p:animEffect transition="in" filter="blinds(horizontal)">
                                      <p:cBhvr>
                                        <p:cTn id="17" dur="500"/>
                                        <p:tgtEl>
                                          <p:spTgt spid="235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3558"/>
                                        </p:tgtEl>
                                        <p:attrNameLst>
                                          <p:attrName>style.visibility</p:attrName>
                                        </p:attrNameLst>
                                      </p:cBhvr>
                                      <p:to>
                                        <p:strVal val="visible"/>
                                      </p:to>
                                    </p:set>
                                    <p:animEffect transition="in" filter="blinds(horizontal)">
                                      <p:cBhvr>
                                        <p:cTn id="22" dur="500"/>
                                        <p:tgtEl>
                                          <p:spTgt spid="235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3559"/>
                                        </p:tgtEl>
                                        <p:attrNameLst>
                                          <p:attrName>style.visibility</p:attrName>
                                        </p:attrNameLst>
                                      </p:cBhvr>
                                      <p:to>
                                        <p:strVal val="visible"/>
                                      </p:to>
                                    </p:set>
                                    <p:animEffect transition="in" filter="blinds(horizontal)">
                                      <p:cBhvr>
                                        <p:cTn id="27" dur="5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595E7910-3163-4E52-BE7B-CE2FD902D533}" type="slidenum">
              <a:rPr lang="zh-CN" altLang="en-US" sz="1400" b="1"/>
              <a:pPr eaLnBrk="1" hangingPunct="1"/>
              <a:t>4</a:t>
            </a:fld>
            <a:endParaRPr lang="en-US" altLang="zh-CN" sz="1400" b="1"/>
          </a:p>
        </p:txBody>
      </p:sp>
      <p:sp>
        <p:nvSpPr>
          <p:cNvPr id="8195" name="Rectangle 2"/>
          <p:cNvSpPr>
            <a:spLocks noGrp="1" noChangeArrowheads="1"/>
          </p:cNvSpPr>
          <p:nvPr>
            <p:ph type="title"/>
          </p:nvPr>
        </p:nvSpPr>
        <p:spPr/>
        <p:txBody>
          <a:bodyPr/>
          <a:lstStyle/>
          <a:p>
            <a:pPr eaLnBrk="1" hangingPunct="1"/>
            <a:r>
              <a:rPr lang="zh-CN" altLang="en-US" dirty="0" smtClean="0">
                <a:latin typeface="Times New Roman" pitchFamily="18" charset="0"/>
              </a:rPr>
              <a:t>（</a:t>
            </a:r>
            <a:r>
              <a:rPr lang="en-US" altLang="zh-CN" i="1" dirty="0" smtClean="0">
                <a:latin typeface="Times New Roman" pitchFamily="18" charset="0"/>
              </a:rPr>
              <a:t>a</a:t>
            </a:r>
            <a:r>
              <a:rPr lang="en-US" altLang="zh-CN" dirty="0" smtClean="0">
                <a:latin typeface="Times New Roman" pitchFamily="18" charset="0"/>
              </a:rPr>
              <a:t>,</a:t>
            </a:r>
            <a:r>
              <a:rPr lang="en-US" altLang="zh-CN" i="1" dirty="0" smtClean="0">
                <a:latin typeface="Times New Roman" pitchFamily="18" charset="0"/>
              </a:rPr>
              <a:t> b</a:t>
            </a:r>
            <a:r>
              <a:rPr lang="en-US" altLang="zh-CN" dirty="0" smtClean="0">
                <a:latin typeface="Times New Roman" pitchFamily="18" charset="0"/>
              </a:rPr>
              <a:t>, 0</a:t>
            </a:r>
            <a:r>
              <a:rPr lang="zh-CN" altLang="en-US" dirty="0" smtClean="0">
                <a:latin typeface="Times New Roman" pitchFamily="18" charset="0"/>
              </a:rPr>
              <a:t>）分布</a:t>
            </a:r>
            <a:endParaRPr lang="en-US" altLang="zh-CN" dirty="0" smtClean="0">
              <a:latin typeface="Times New Roman" pitchFamily="18" charset="0"/>
            </a:endParaRPr>
          </a:p>
        </p:txBody>
      </p:sp>
      <p:graphicFrame>
        <p:nvGraphicFramePr>
          <p:cNvPr id="2" name="Object 3"/>
          <p:cNvGraphicFramePr>
            <a:graphicFrameLocks noChangeAspect="1"/>
          </p:cNvGraphicFramePr>
          <p:nvPr>
            <p:extLst>
              <p:ext uri="{D42A27DB-BD31-4B8C-83A1-F6EECF244321}">
                <p14:modId xmlns:p14="http://schemas.microsoft.com/office/powerpoint/2010/main" val="4225804328"/>
              </p:ext>
            </p:extLst>
          </p:nvPr>
        </p:nvGraphicFramePr>
        <p:xfrm>
          <a:off x="1943100" y="2447925"/>
          <a:ext cx="2478088" cy="992188"/>
        </p:xfrm>
        <a:graphic>
          <a:graphicData uri="http://schemas.openxmlformats.org/presentationml/2006/ole">
            <mc:AlternateContent xmlns:mc="http://schemas.openxmlformats.org/markup-compatibility/2006">
              <mc:Choice xmlns:v="urn:schemas-microsoft-com:vml" Requires="v">
                <p:oleObj spid="_x0000_s8493" r:id="rId3" imgW="1079500" imgH="431800" progId="Equation.DSMT4">
                  <p:embed/>
                </p:oleObj>
              </mc:Choice>
              <mc:Fallback>
                <p:oleObj r:id="rId3" imgW="1079500" imgH="431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3100" y="2447925"/>
                        <a:ext cx="2478088"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6" name="Rectangle 4"/>
          <p:cNvSpPr>
            <a:spLocks noChangeArrowheads="1"/>
          </p:cNvSpPr>
          <p:nvPr/>
        </p:nvSpPr>
        <p:spPr bwMode="auto">
          <a:xfrm>
            <a:off x="457200" y="1692275"/>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400" b="1" dirty="0" smtClean="0">
                <a:latin typeface="Times New Roman" pitchFamily="18" charset="0"/>
                <a:cs typeface="Times New Roman" pitchFamily="18" charset="0"/>
              </a:rPr>
              <a:t>满足</a:t>
            </a:r>
            <a:r>
              <a:rPr lang="zh-CN" altLang="en-US" sz="2400" b="1" dirty="0">
                <a:latin typeface="Times New Roman" pitchFamily="18" charset="0"/>
                <a:cs typeface="Times New Roman" pitchFamily="18" charset="0"/>
              </a:rPr>
              <a:t>下述递推关系：</a:t>
            </a:r>
            <a:endParaRPr lang="zh-CN" altLang="en-US" sz="2400" b="1" dirty="0"/>
          </a:p>
        </p:txBody>
      </p:sp>
      <p:sp>
        <p:nvSpPr>
          <p:cNvPr id="8197" name="Rectangle 5"/>
          <p:cNvSpPr>
            <a:spLocks noChangeArrowheads="1"/>
          </p:cNvSpPr>
          <p:nvPr/>
        </p:nvSpPr>
        <p:spPr bwMode="auto">
          <a:xfrm>
            <a:off x="685800" y="3763963"/>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342900" algn="l"/>
            <a:r>
              <a:rPr lang="zh-CN" altLang="en-US" sz="2400" b="1" baseline="-30000" dirty="0">
                <a:latin typeface="Times New Roman" pitchFamily="18" charset="0"/>
                <a:cs typeface="Times New Roman" pitchFamily="18" charset="0"/>
              </a:rPr>
              <a:t>    </a:t>
            </a:r>
            <a:r>
              <a:rPr lang="zh-CN" altLang="en-US" sz="2400" b="1" i="1" baseline="-30000" dirty="0">
                <a:latin typeface="Times New Roman" pitchFamily="18" charset="0"/>
                <a:cs typeface="Times New Roman" pitchFamily="18" charset="0"/>
              </a:rPr>
              <a:t> </a:t>
            </a:r>
            <a:r>
              <a:rPr lang="en-US" altLang="zh-CN" sz="2400" b="1" i="1" dirty="0">
                <a:latin typeface="Times New Roman" pitchFamily="18" charset="0"/>
                <a:cs typeface="Times New Roman" pitchFamily="18" charset="0"/>
              </a:rPr>
              <a:t>k </a:t>
            </a:r>
            <a:r>
              <a:rPr lang="en-US" altLang="zh-CN" sz="2400" b="1" dirty="0">
                <a:latin typeface="Times New Roman" pitchFamily="18" charset="0"/>
                <a:cs typeface="Times New Roman" pitchFamily="18" charset="0"/>
              </a:rPr>
              <a:t>= 1</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2</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3</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    </a:t>
            </a:r>
            <a:r>
              <a:rPr lang="zh-CN" altLang="en-US" sz="2400" b="1" dirty="0">
                <a:latin typeface="Times New Roman" pitchFamily="18" charset="0"/>
                <a:cs typeface="Times New Roman" pitchFamily="18" charset="0"/>
              </a:rPr>
              <a:t>其中 </a:t>
            </a:r>
            <a:r>
              <a:rPr lang="en-US" altLang="zh-CN" sz="2400" b="1" i="1" dirty="0">
                <a:latin typeface="Times New Roman" pitchFamily="18" charset="0"/>
                <a:cs typeface="Times New Roman" pitchFamily="18" charset="0"/>
              </a:rPr>
              <a:t>a </a:t>
            </a:r>
            <a:r>
              <a:rPr lang="zh-CN" altLang="en-US" sz="2400" b="1" dirty="0">
                <a:latin typeface="Times New Roman" pitchFamily="18" charset="0"/>
                <a:cs typeface="Times New Roman" pitchFamily="18" charset="0"/>
              </a:rPr>
              <a:t>和 </a:t>
            </a:r>
            <a:r>
              <a:rPr lang="en-US" altLang="zh-CN" sz="2400" b="1" i="1" dirty="0">
                <a:latin typeface="Times New Roman" pitchFamily="18" charset="0"/>
                <a:cs typeface="Times New Roman" pitchFamily="18" charset="0"/>
              </a:rPr>
              <a:t>b </a:t>
            </a:r>
            <a:r>
              <a:rPr lang="zh-CN" altLang="en-US" sz="2400" b="1" dirty="0">
                <a:latin typeface="Times New Roman" pitchFamily="18" charset="0"/>
                <a:cs typeface="Times New Roman" pitchFamily="18" charset="0"/>
              </a:rPr>
              <a:t>为常数。</a:t>
            </a:r>
            <a:endParaRPr lang="zh-CN" altLang="en-US" sz="2400" b="1" dirty="0"/>
          </a:p>
        </p:txBody>
      </p:sp>
      <p:sp>
        <p:nvSpPr>
          <p:cNvPr id="8198" name="Rectangle 6"/>
          <p:cNvSpPr>
            <a:spLocks noChangeArrowheads="1"/>
          </p:cNvSpPr>
          <p:nvPr/>
        </p:nvSpPr>
        <p:spPr bwMode="auto">
          <a:xfrm>
            <a:off x="1066800" y="4414838"/>
            <a:ext cx="661035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eaLnBrk="0" hangingPunct="0"/>
            <a:r>
              <a:rPr lang="zh-CN" altLang="en-US" sz="2400" b="1" dirty="0">
                <a:latin typeface="Times New Roman" pitchFamily="18" charset="0"/>
              </a:rPr>
              <a:t>对于该类分布，只要已知 </a:t>
            </a:r>
            <a:r>
              <a:rPr lang="en-US" altLang="zh-CN" sz="2400" b="1" i="1" dirty="0">
                <a:latin typeface="Times New Roman" pitchFamily="18" charset="0"/>
              </a:rPr>
              <a:t>a</a:t>
            </a:r>
            <a:r>
              <a:rPr lang="zh-CN" altLang="en-US" sz="2400" b="1" dirty="0">
                <a:latin typeface="Times New Roman" pitchFamily="18" charset="0"/>
              </a:rPr>
              <a:t>，</a:t>
            </a:r>
            <a:r>
              <a:rPr lang="en-US" altLang="zh-CN" sz="2400" b="1" i="1" dirty="0">
                <a:latin typeface="Times New Roman" pitchFamily="18" charset="0"/>
              </a:rPr>
              <a:t>b </a:t>
            </a:r>
            <a:r>
              <a:rPr lang="zh-CN" altLang="en-US" sz="2400" b="1" dirty="0">
                <a:latin typeface="Times New Roman" pitchFamily="18" charset="0"/>
              </a:rPr>
              <a:t>和 </a:t>
            </a:r>
            <a:r>
              <a:rPr lang="en-US" altLang="zh-CN" sz="2400" b="1" i="1" dirty="0" err="1">
                <a:latin typeface="Times New Roman" pitchFamily="18" charset="0"/>
              </a:rPr>
              <a:t>p</a:t>
            </a:r>
            <a:r>
              <a:rPr lang="en-US" altLang="zh-CN" sz="2400" b="1" baseline="-25000" dirty="0" err="1">
                <a:latin typeface="Times New Roman" pitchFamily="18" charset="0"/>
              </a:rPr>
              <a:t>0</a:t>
            </a:r>
            <a:r>
              <a:rPr lang="zh-CN" altLang="en-US" sz="2400" b="1" dirty="0">
                <a:latin typeface="Times New Roman" pitchFamily="18" charset="0"/>
                <a:cs typeface="Times New Roman" pitchFamily="18" charset="0"/>
              </a:rPr>
              <a:t>，就可以通过上式确定整个概率分布模型。</a:t>
            </a:r>
          </a:p>
        </p:txBody>
      </p:sp>
      <p:sp>
        <p:nvSpPr>
          <p:cNvPr id="8199" name="Rectangle 7"/>
          <p:cNvSpPr>
            <a:spLocks noChangeArrowheads="1"/>
          </p:cNvSpPr>
          <p:nvPr/>
        </p:nvSpPr>
        <p:spPr bwMode="auto">
          <a:xfrm>
            <a:off x="2273300" y="5561013"/>
            <a:ext cx="1511300" cy="4667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spcBef>
                <a:spcPct val="50000"/>
              </a:spcBef>
            </a:pPr>
            <a:r>
              <a:rPr lang="en-US" altLang="zh-CN" sz="2400" b="1" i="1">
                <a:latin typeface="Times New Roman" pitchFamily="18" charset="0"/>
              </a:rPr>
              <a:t>a</a:t>
            </a:r>
            <a:r>
              <a:rPr lang="zh-CN" altLang="en-US" sz="2400" b="1">
                <a:latin typeface="Times New Roman" pitchFamily="18" charset="0"/>
              </a:rPr>
              <a:t>，</a:t>
            </a:r>
            <a:r>
              <a:rPr lang="en-US" altLang="zh-CN" sz="2400" b="1" i="1">
                <a:latin typeface="Times New Roman" pitchFamily="18" charset="0"/>
              </a:rPr>
              <a:t>b </a:t>
            </a:r>
            <a:r>
              <a:rPr lang="zh-CN" altLang="en-US" sz="2400" b="1">
                <a:latin typeface="Times New Roman" pitchFamily="18" charset="0"/>
              </a:rPr>
              <a:t>， </a:t>
            </a:r>
            <a:r>
              <a:rPr lang="en-US" altLang="zh-CN" sz="2400" b="1" i="1">
                <a:latin typeface="Times New Roman" pitchFamily="18" charset="0"/>
              </a:rPr>
              <a:t>p</a:t>
            </a:r>
            <a:r>
              <a:rPr lang="en-US" altLang="zh-CN" sz="2400" b="1" baseline="-25000">
                <a:latin typeface="Times New Roman" pitchFamily="18" charset="0"/>
              </a:rPr>
              <a:t>0</a:t>
            </a:r>
          </a:p>
        </p:txBody>
      </p:sp>
      <p:sp>
        <p:nvSpPr>
          <p:cNvPr id="8200" name="AutoShape 8"/>
          <p:cNvSpPr>
            <a:spLocks noChangeArrowheads="1"/>
          </p:cNvSpPr>
          <p:nvPr/>
        </p:nvSpPr>
        <p:spPr bwMode="auto">
          <a:xfrm>
            <a:off x="4038600" y="5715000"/>
            <a:ext cx="609600" cy="228600"/>
          </a:xfrm>
          <a:prstGeom prst="rightArrow">
            <a:avLst>
              <a:gd name="adj1" fmla="val 50000"/>
              <a:gd name="adj2" fmla="val 66667"/>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b="1"/>
          </a:p>
        </p:txBody>
      </p:sp>
      <p:sp>
        <p:nvSpPr>
          <p:cNvPr id="8201" name="Rectangle 9"/>
          <p:cNvSpPr>
            <a:spLocks noChangeArrowheads="1"/>
          </p:cNvSpPr>
          <p:nvPr/>
        </p:nvSpPr>
        <p:spPr bwMode="auto">
          <a:xfrm>
            <a:off x="5049838" y="5561013"/>
            <a:ext cx="2257425" cy="4667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spcBef>
                <a:spcPct val="50000"/>
              </a:spcBef>
            </a:pPr>
            <a:r>
              <a:rPr lang="zh-CN" altLang="en-US" sz="2400" b="1">
                <a:solidFill>
                  <a:schemeClr val="tx2"/>
                </a:solidFill>
                <a:latin typeface="Times New Roman" pitchFamily="18" charset="0"/>
              </a:rPr>
              <a:t>（</a:t>
            </a:r>
            <a:r>
              <a:rPr lang="en-US" altLang="zh-CN" sz="2400" b="1" i="1">
                <a:solidFill>
                  <a:schemeClr val="tx2"/>
                </a:solidFill>
                <a:latin typeface="Times New Roman" pitchFamily="18" charset="0"/>
              </a:rPr>
              <a:t>a</a:t>
            </a:r>
            <a:r>
              <a:rPr lang="en-US" altLang="zh-CN" sz="2400" b="1">
                <a:solidFill>
                  <a:schemeClr val="tx2"/>
                </a:solidFill>
                <a:latin typeface="Times New Roman" pitchFamily="18" charset="0"/>
              </a:rPr>
              <a:t>,</a:t>
            </a:r>
            <a:r>
              <a:rPr lang="en-US" altLang="zh-CN" sz="2400" b="1" i="1">
                <a:solidFill>
                  <a:schemeClr val="tx2"/>
                </a:solidFill>
                <a:latin typeface="Times New Roman" pitchFamily="18" charset="0"/>
              </a:rPr>
              <a:t> b</a:t>
            </a:r>
            <a:r>
              <a:rPr lang="en-US" altLang="zh-CN" sz="2400" b="1">
                <a:solidFill>
                  <a:schemeClr val="tx2"/>
                </a:solidFill>
                <a:latin typeface="Times New Roman" pitchFamily="18" charset="0"/>
              </a:rPr>
              <a:t>, 0</a:t>
            </a:r>
            <a:r>
              <a:rPr lang="zh-CN" altLang="en-US" sz="2400" b="1">
                <a:solidFill>
                  <a:schemeClr val="tx2"/>
                </a:solidFill>
                <a:latin typeface="Times New Roman" pitchFamily="18" charset="0"/>
              </a:rPr>
              <a:t>）</a:t>
            </a:r>
            <a:r>
              <a:rPr lang="en-US" altLang="zh-CN" sz="2400" b="1">
                <a:solidFill>
                  <a:schemeClr val="tx2"/>
                </a:solidFill>
                <a:latin typeface="Times New Roman" pitchFamily="18" charset="0"/>
              </a:rPr>
              <a:t>Class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blinds(horizontal)">
                                      <p:cBhvr>
                                        <p:cTn id="7" dur="500"/>
                                        <p:tgtEl>
                                          <p:spTgt spid="81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197"/>
                                        </p:tgtEl>
                                        <p:attrNameLst>
                                          <p:attrName>style.visibility</p:attrName>
                                        </p:attrNameLst>
                                      </p:cBhvr>
                                      <p:to>
                                        <p:strVal val="visible"/>
                                      </p:to>
                                    </p:set>
                                    <p:animEffect transition="in" filter="blinds(horizontal)">
                                      <p:cBhvr>
                                        <p:cTn id="15" dur="500"/>
                                        <p:tgtEl>
                                          <p:spTgt spid="819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198"/>
                                        </p:tgtEl>
                                        <p:attrNameLst>
                                          <p:attrName>style.visibility</p:attrName>
                                        </p:attrNameLst>
                                      </p:cBhvr>
                                      <p:to>
                                        <p:strVal val="visible"/>
                                      </p:to>
                                    </p:set>
                                    <p:animEffect transition="in" filter="blinds(horizontal)">
                                      <p:cBhvr>
                                        <p:cTn id="20" dur="500"/>
                                        <p:tgtEl>
                                          <p:spTgt spid="819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9"/>
                                        </p:tgtEl>
                                        <p:attrNameLst>
                                          <p:attrName>style.visibility</p:attrName>
                                        </p:attrNameLst>
                                      </p:cBhvr>
                                      <p:to>
                                        <p:strVal val="visible"/>
                                      </p:to>
                                    </p:set>
                                    <p:anim calcmode="lin" valueType="num">
                                      <p:cBhvr additive="base">
                                        <p:cTn id="25" dur="500" fill="hold"/>
                                        <p:tgtEl>
                                          <p:spTgt spid="8199"/>
                                        </p:tgtEl>
                                        <p:attrNameLst>
                                          <p:attrName>ppt_x</p:attrName>
                                        </p:attrNameLst>
                                      </p:cBhvr>
                                      <p:tavLst>
                                        <p:tav tm="0">
                                          <p:val>
                                            <p:strVal val="#ppt_x"/>
                                          </p:val>
                                        </p:tav>
                                        <p:tav tm="100000">
                                          <p:val>
                                            <p:strVal val="#ppt_x"/>
                                          </p:val>
                                        </p:tav>
                                      </p:tavLst>
                                    </p:anim>
                                    <p:anim calcmode="lin" valueType="num">
                                      <p:cBhvr additive="base">
                                        <p:cTn id="26" dur="500" fill="hold"/>
                                        <p:tgtEl>
                                          <p:spTgt spid="819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200"/>
                                        </p:tgtEl>
                                        <p:attrNameLst>
                                          <p:attrName>style.visibility</p:attrName>
                                        </p:attrNameLst>
                                      </p:cBhvr>
                                      <p:to>
                                        <p:strVal val="visible"/>
                                      </p:to>
                                    </p:set>
                                    <p:anim calcmode="lin" valueType="num">
                                      <p:cBhvr additive="base">
                                        <p:cTn id="29" dur="500" fill="hold"/>
                                        <p:tgtEl>
                                          <p:spTgt spid="8200"/>
                                        </p:tgtEl>
                                        <p:attrNameLst>
                                          <p:attrName>ppt_x</p:attrName>
                                        </p:attrNameLst>
                                      </p:cBhvr>
                                      <p:tavLst>
                                        <p:tav tm="0">
                                          <p:val>
                                            <p:strVal val="#ppt_x"/>
                                          </p:val>
                                        </p:tav>
                                        <p:tav tm="100000">
                                          <p:val>
                                            <p:strVal val="#ppt_x"/>
                                          </p:val>
                                        </p:tav>
                                      </p:tavLst>
                                    </p:anim>
                                    <p:anim calcmode="lin" valueType="num">
                                      <p:cBhvr additive="base">
                                        <p:cTn id="30" dur="500" fill="hold"/>
                                        <p:tgtEl>
                                          <p:spTgt spid="820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8201"/>
                                        </p:tgtEl>
                                        <p:attrNameLst>
                                          <p:attrName>style.visibility</p:attrName>
                                        </p:attrNameLst>
                                      </p:cBhvr>
                                      <p:to>
                                        <p:strVal val="visible"/>
                                      </p:to>
                                    </p:set>
                                    <p:anim calcmode="lin" valueType="num">
                                      <p:cBhvr additive="base">
                                        <p:cTn id="33" dur="500" fill="hold"/>
                                        <p:tgtEl>
                                          <p:spTgt spid="8201"/>
                                        </p:tgtEl>
                                        <p:attrNameLst>
                                          <p:attrName>ppt_x</p:attrName>
                                        </p:attrNameLst>
                                      </p:cBhvr>
                                      <p:tavLst>
                                        <p:tav tm="0">
                                          <p:val>
                                            <p:strVal val="#ppt_x"/>
                                          </p:val>
                                        </p:tav>
                                        <p:tav tm="100000">
                                          <p:val>
                                            <p:strVal val="#ppt_x"/>
                                          </p:val>
                                        </p:tav>
                                      </p:tavLst>
                                    </p:anim>
                                    <p:anim calcmode="lin" valueType="num">
                                      <p:cBhvr additive="base">
                                        <p:cTn id="34" dur="500" fill="hold"/>
                                        <p:tgtEl>
                                          <p:spTgt spid="82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autoUpdateAnimBg="0"/>
      <p:bldP spid="8197" grpId="0" autoUpdateAnimBg="0"/>
      <p:bldP spid="8198" grpId="0" autoUpdateAnimBg="0"/>
      <p:bldP spid="8199" grpId="0" animBg="1" autoUpdateAnimBg="0"/>
      <p:bldP spid="8200" grpId="0" animBg="1"/>
      <p:bldP spid="8201"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370342C5-5F15-43EE-9B32-80F81CF7AD77}" type="slidenum">
              <a:rPr lang="zh-CN" altLang="en-US" sz="1400"/>
              <a:pPr eaLnBrk="1" hangingPunct="1"/>
              <a:t>40</a:t>
            </a:fld>
            <a:endParaRPr lang="en-US" altLang="zh-CN" sz="1400"/>
          </a:p>
        </p:txBody>
      </p:sp>
      <p:sp>
        <p:nvSpPr>
          <p:cNvPr id="4710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9155" name="Text Box 3"/>
          <p:cNvSpPr txBox="1">
            <a:spLocks noChangeArrowheads="1"/>
          </p:cNvSpPr>
          <p:nvPr/>
        </p:nvSpPr>
        <p:spPr bwMode="auto">
          <a:xfrm>
            <a:off x="900113" y="1125538"/>
            <a:ext cx="3841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2400"/>
              <a:t>混合分布的母函数可表示为</a:t>
            </a:r>
          </a:p>
        </p:txBody>
      </p:sp>
      <p:sp>
        <p:nvSpPr>
          <p:cNvPr id="47109" name="Rectangle 4"/>
          <p:cNvSpPr>
            <a:spLocks noChangeArrowheads="1"/>
          </p:cNvSpPr>
          <p:nvPr/>
        </p:nvSpPr>
        <p:spPr bwMode="auto">
          <a:xfrm>
            <a:off x="0" y="3262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9157" name="Object 5"/>
          <p:cNvGraphicFramePr>
            <a:graphicFrameLocks noChangeAspect="1"/>
          </p:cNvGraphicFramePr>
          <p:nvPr>
            <p:extLst>
              <p:ext uri="{D42A27DB-BD31-4B8C-83A1-F6EECF244321}">
                <p14:modId xmlns:p14="http://schemas.microsoft.com/office/powerpoint/2010/main" val="4239862933"/>
              </p:ext>
            </p:extLst>
          </p:nvPr>
        </p:nvGraphicFramePr>
        <p:xfrm>
          <a:off x="1828872" y="2743218"/>
          <a:ext cx="3278188" cy="679450"/>
        </p:xfrm>
        <a:graphic>
          <a:graphicData uri="http://schemas.openxmlformats.org/presentationml/2006/ole">
            <mc:AlternateContent xmlns:mc="http://schemas.openxmlformats.org/markup-compatibility/2006">
              <mc:Choice xmlns:v="urn:schemas-microsoft-com:vml" Requires="v">
                <p:oleObj spid="_x0000_s47462" r:id="rId3" imgW="1536700" imgH="330200" progId="Equation.DSMT4">
                  <p:embed/>
                </p:oleObj>
              </mc:Choice>
              <mc:Fallback>
                <p:oleObj r:id="rId3" imgW="1536700" imgH="330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72" y="2743218"/>
                        <a:ext cx="3278188"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58" name="Text Box 6"/>
          <p:cNvSpPr txBox="1">
            <a:spLocks noChangeArrowheads="1"/>
          </p:cNvSpPr>
          <p:nvPr/>
        </p:nvSpPr>
        <p:spPr bwMode="auto">
          <a:xfrm>
            <a:off x="468313" y="4292600"/>
            <a:ext cx="8280400" cy="123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lnSpc>
                <a:spcPct val="155000"/>
              </a:lnSpc>
            </a:pPr>
            <a:r>
              <a:rPr lang="zh-CN" altLang="en-US" sz="2400" i="1" dirty="0">
                <a:latin typeface="Times New Roman" pitchFamily="18" charset="0"/>
              </a:rPr>
              <a:t>      </a:t>
            </a:r>
            <a:r>
              <a:rPr lang="zh-CN" altLang="en-US" sz="2400" dirty="0">
                <a:latin typeface="Times New Roman" pitchFamily="18" charset="0"/>
              </a:rPr>
              <a:t>其中</a:t>
            </a:r>
            <a:r>
              <a:rPr lang="zh-CN" altLang="en-US" sz="2400" i="1" dirty="0">
                <a:latin typeface="Times New Roman" pitchFamily="18" charset="0"/>
              </a:rPr>
              <a:t> </a:t>
            </a:r>
            <a:r>
              <a:rPr lang="en-US" altLang="zh-CN" sz="2400" i="1" dirty="0">
                <a:latin typeface="Times New Roman" pitchFamily="18" charset="0"/>
              </a:rPr>
              <a:t>u</a:t>
            </a:r>
            <a:r>
              <a:rPr lang="en-US" altLang="zh-CN" sz="2400" dirty="0">
                <a:latin typeface="Times New Roman" pitchFamily="18" charset="0"/>
              </a:rPr>
              <a:t>(</a:t>
            </a:r>
            <a:r>
              <a:rPr lang="en-US" altLang="zh-CN" sz="2400" i="1" dirty="0">
                <a:latin typeface="Symbol" pitchFamily="18" charset="2"/>
              </a:rPr>
              <a:t>q</a:t>
            </a:r>
            <a:r>
              <a:rPr lang="en-US" altLang="zh-CN" sz="2400" dirty="0">
                <a:latin typeface="Times New Roman" pitchFamily="18" charset="0"/>
              </a:rPr>
              <a:t>)</a:t>
            </a:r>
            <a:r>
              <a:rPr lang="zh-CN" altLang="en-US" sz="2400" dirty="0">
                <a:latin typeface="Times New Roman" pitchFamily="18" charset="0"/>
              </a:rPr>
              <a:t>称作</a:t>
            </a:r>
            <a:r>
              <a:rPr lang="zh-CN" altLang="en-US" sz="2400" dirty="0">
                <a:solidFill>
                  <a:srgbClr val="FF0000"/>
                </a:solidFill>
                <a:latin typeface="Times New Roman" pitchFamily="18" charset="0"/>
              </a:rPr>
              <a:t>结构函数（</a:t>
            </a:r>
            <a:r>
              <a:rPr lang="en-US" altLang="zh-CN" sz="2400" dirty="0">
                <a:solidFill>
                  <a:srgbClr val="FF0000"/>
                </a:solidFill>
                <a:latin typeface="Times New Roman" pitchFamily="18" charset="0"/>
              </a:rPr>
              <a:t>structure function, mixing distribution)</a:t>
            </a:r>
            <a:r>
              <a:rPr lang="zh-CN" altLang="en-US" sz="2400" dirty="0">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155"/>
                                        </p:tgtEl>
                                        <p:attrNameLst>
                                          <p:attrName>style.visibility</p:attrName>
                                        </p:attrNameLst>
                                      </p:cBhvr>
                                      <p:to>
                                        <p:strVal val="visible"/>
                                      </p:to>
                                    </p:set>
                                    <p:anim calcmode="lin" valueType="num">
                                      <p:cBhvr additive="base">
                                        <p:cTn id="7" dur="500" fill="hold"/>
                                        <p:tgtEl>
                                          <p:spTgt spid="49155"/>
                                        </p:tgtEl>
                                        <p:attrNameLst>
                                          <p:attrName>ppt_x</p:attrName>
                                        </p:attrNameLst>
                                      </p:cBhvr>
                                      <p:tavLst>
                                        <p:tav tm="0">
                                          <p:val>
                                            <p:strVal val="#ppt_x"/>
                                          </p:val>
                                        </p:tav>
                                        <p:tav tm="100000">
                                          <p:val>
                                            <p:strVal val="#ppt_x"/>
                                          </p:val>
                                        </p:tav>
                                      </p:tavLst>
                                    </p:anim>
                                    <p:anim calcmode="lin" valueType="num">
                                      <p:cBhvr additive="base">
                                        <p:cTn id="8" dur="500" fill="hold"/>
                                        <p:tgtEl>
                                          <p:spTgt spid="4915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9157"/>
                                        </p:tgtEl>
                                        <p:attrNameLst>
                                          <p:attrName>style.visibility</p:attrName>
                                        </p:attrNameLst>
                                      </p:cBhvr>
                                      <p:to>
                                        <p:strVal val="visible"/>
                                      </p:to>
                                    </p:set>
                                    <p:anim calcmode="lin" valueType="num">
                                      <p:cBhvr additive="base">
                                        <p:cTn id="13" dur="500" fill="hold"/>
                                        <p:tgtEl>
                                          <p:spTgt spid="49157"/>
                                        </p:tgtEl>
                                        <p:attrNameLst>
                                          <p:attrName>ppt_x</p:attrName>
                                        </p:attrNameLst>
                                      </p:cBhvr>
                                      <p:tavLst>
                                        <p:tav tm="0">
                                          <p:val>
                                            <p:strVal val="#ppt_x"/>
                                          </p:val>
                                        </p:tav>
                                        <p:tav tm="100000">
                                          <p:val>
                                            <p:strVal val="#ppt_x"/>
                                          </p:val>
                                        </p:tav>
                                      </p:tavLst>
                                    </p:anim>
                                    <p:anim calcmode="lin" valueType="num">
                                      <p:cBhvr additive="base">
                                        <p:cTn id="14" dur="500" fill="hold"/>
                                        <p:tgtEl>
                                          <p:spTgt spid="4915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9158"/>
                                        </p:tgtEl>
                                        <p:attrNameLst>
                                          <p:attrName>style.visibility</p:attrName>
                                        </p:attrNameLst>
                                      </p:cBhvr>
                                      <p:to>
                                        <p:strVal val="visible"/>
                                      </p:to>
                                    </p:set>
                                    <p:anim calcmode="lin" valueType="num">
                                      <p:cBhvr additive="base">
                                        <p:cTn id="19" dur="500" fill="hold"/>
                                        <p:tgtEl>
                                          <p:spTgt spid="49158"/>
                                        </p:tgtEl>
                                        <p:attrNameLst>
                                          <p:attrName>ppt_x</p:attrName>
                                        </p:attrNameLst>
                                      </p:cBhvr>
                                      <p:tavLst>
                                        <p:tav tm="0">
                                          <p:val>
                                            <p:strVal val="#ppt_x"/>
                                          </p:val>
                                        </p:tav>
                                        <p:tav tm="100000">
                                          <p:val>
                                            <p:strVal val="#ppt_x"/>
                                          </p:val>
                                        </p:tav>
                                      </p:tavLst>
                                    </p:anim>
                                    <p:anim calcmode="lin" valueType="num">
                                      <p:cBhvr additive="base">
                                        <p:cTn id="20" dur="500" fill="hold"/>
                                        <p:tgtEl>
                                          <p:spTgt spid="491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autoUpdateAnimBg="0"/>
      <p:bldP spid="49158"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7F939C6-56B5-4C59-A8F1-006D8D67E42F}" type="slidenum">
              <a:rPr lang="zh-CN" altLang="en-US" smtClean="0"/>
              <a:pPr>
                <a:defRPr/>
              </a:pPr>
              <a:t>41</a:t>
            </a:fld>
            <a:endParaRPr lang="en-US" altLang="zh-CN"/>
          </a:p>
        </p:txBody>
      </p:sp>
      <mc:AlternateContent xmlns:mc="http://schemas.openxmlformats.org/markup-compatibility/2006" xmlns:a14="http://schemas.microsoft.com/office/drawing/2010/main">
        <mc:Choice Requires="a14">
          <p:sp>
            <p:nvSpPr>
              <p:cNvPr id="5" name="矩形 4"/>
              <p:cNvSpPr/>
              <p:nvPr/>
            </p:nvSpPr>
            <p:spPr>
              <a:xfrm>
                <a:off x="457308" y="609674"/>
                <a:ext cx="8076988" cy="2585323"/>
              </a:xfrm>
              <a:prstGeom prst="rect">
                <a:avLst/>
              </a:prstGeom>
            </p:spPr>
            <p:txBody>
              <a:bodyPr wrap="square">
                <a:spAutoFit/>
              </a:bodyPr>
              <a:lstStyle/>
              <a:p>
                <a:pPr algn="l"/>
                <a:r>
                  <a:rPr lang="zh-CN" altLang="zh-CN" sz="1800" b="1" dirty="0" smtClean="0">
                    <a:latin typeface="+mn-lt"/>
                    <a:ea typeface="黑体" panose="02010609060101010101" pitchFamily="49" charset="-122"/>
                  </a:rPr>
                  <a:t>例：</a:t>
                </a:r>
                <a:r>
                  <a:rPr lang="zh-CN" altLang="zh-CN" sz="1800" dirty="0">
                    <a:latin typeface="+mn-lt"/>
                    <a:ea typeface="黑体" panose="02010609060101010101" pitchFamily="49" charset="-122"/>
                  </a:rPr>
                  <a:t> 假设损失次数观察值来自两类保单，一类保单的损失次数服从参数为</a:t>
                </a:r>
                <a14:m>
                  <m:oMath xmlns:m="http://schemas.openxmlformats.org/officeDocument/2006/math">
                    <m:r>
                      <a:rPr lang="en-US" altLang="zh-CN" sz="1800" b="0" i="0" smtClean="0">
                        <a:latin typeface="Cambria Math"/>
                      </a:rPr>
                      <m:t>2</m:t>
                    </m:r>
                  </m:oMath>
                </a14:m>
                <a:r>
                  <a:rPr lang="zh-CN" altLang="zh-CN" sz="1800" dirty="0">
                    <a:latin typeface="+mn-lt"/>
                    <a:ea typeface="黑体" panose="02010609060101010101" pitchFamily="49" charset="-122"/>
                  </a:rPr>
                  <a:t>的泊松分布，另一类保单的损失次数服从参数为</a:t>
                </a:r>
                <a14:m>
                  <m:oMath xmlns:m="http://schemas.openxmlformats.org/officeDocument/2006/math">
                    <m:r>
                      <a:rPr lang="en-US" altLang="zh-CN" sz="1800">
                        <a:latin typeface="Cambria Math"/>
                      </a:rPr>
                      <m:t>(</m:t>
                    </m:r>
                    <m:r>
                      <a:rPr lang="en-US" altLang="zh-CN" sz="1800" b="0" i="0" smtClean="0">
                        <a:latin typeface="Cambria Math"/>
                      </a:rPr>
                      <m:t>1</m:t>
                    </m:r>
                    <m:r>
                      <a:rPr lang="en-US" altLang="zh-CN" sz="1800">
                        <a:latin typeface="Cambria Math"/>
                      </a:rPr>
                      <m:t>,</m:t>
                    </m:r>
                    <m:r>
                      <a:rPr lang="en-US" altLang="zh-CN" sz="1800" b="0" i="0" smtClean="0">
                        <a:latin typeface="Cambria Math"/>
                      </a:rPr>
                      <m:t> </m:t>
                    </m:r>
                    <m:r>
                      <a:rPr lang="en-US" altLang="zh-CN" sz="1800">
                        <a:latin typeface="Cambria Math"/>
                      </a:rPr>
                      <m:t>1/5)</m:t>
                    </m:r>
                  </m:oMath>
                </a14:m>
                <a:r>
                  <a:rPr lang="zh-CN" altLang="zh-CN" sz="1800" dirty="0">
                    <a:latin typeface="+mn-lt"/>
                    <a:ea typeface="黑体" panose="02010609060101010101" pitchFamily="49" charset="-122"/>
                  </a:rPr>
                  <a:t>的负二项分布。在保单组合中，第一类保单占</a:t>
                </a:r>
                <a:r>
                  <a:rPr lang="en-US" altLang="zh-CN" sz="1800" dirty="0">
                    <a:latin typeface="+mn-lt"/>
                    <a:ea typeface="黑体" panose="02010609060101010101" pitchFamily="49" charset="-122"/>
                  </a:rPr>
                  <a:t>40%</a:t>
                </a:r>
                <a:r>
                  <a:rPr lang="zh-CN" altLang="zh-CN" sz="1800" dirty="0">
                    <a:latin typeface="+mn-lt"/>
                    <a:ea typeface="黑体" panose="02010609060101010101" pitchFamily="49" charset="-122"/>
                  </a:rPr>
                  <a:t>，第二类保单占</a:t>
                </a:r>
                <a:r>
                  <a:rPr lang="en-US" altLang="zh-CN" sz="1800" dirty="0">
                    <a:latin typeface="+mn-lt"/>
                    <a:ea typeface="黑体" panose="02010609060101010101" pitchFamily="49" charset="-122"/>
                  </a:rPr>
                  <a:t>60%</a:t>
                </a:r>
                <a:r>
                  <a:rPr lang="zh-CN" altLang="zh-CN" sz="1800" dirty="0">
                    <a:latin typeface="+mn-lt"/>
                    <a:ea typeface="黑体" panose="02010609060101010101" pitchFamily="49" charset="-122"/>
                  </a:rPr>
                  <a:t>，请求保单组合的损失次数分布。</a:t>
                </a:r>
              </a:p>
              <a:p>
                <a:pPr algn="l" latinLnBrk="1"/>
                <a:endParaRPr lang="en-US" altLang="zh-CN" sz="1800" dirty="0" smtClean="0">
                  <a:latin typeface="+mn-lt"/>
                  <a:ea typeface="黑体" panose="02010609060101010101" pitchFamily="49" charset="-122"/>
                </a:endParaRPr>
              </a:p>
              <a:p>
                <a:pPr algn="l" latinLnBrk="1"/>
                <a:r>
                  <a:rPr lang="en-US" altLang="zh-CN" sz="1800" dirty="0" smtClean="0">
                    <a:latin typeface="+mn-lt"/>
                    <a:ea typeface="黑体" panose="02010609060101010101" pitchFamily="49" charset="-122"/>
                  </a:rPr>
                  <a:t>## </a:t>
                </a:r>
                <a:r>
                  <a:rPr lang="en-US" altLang="zh-CN" sz="1800" dirty="0" err="1">
                    <a:latin typeface="+mn-lt"/>
                    <a:ea typeface="黑体" panose="02010609060101010101" pitchFamily="49" charset="-122"/>
                  </a:rPr>
                  <a:t>泊松分布与负二项分布混合后的概率函数</a:t>
                </a:r>
                <a:r>
                  <a:rPr lang="en-US" altLang="zh-CN" sz="1800" dirty="0">
                    <a:latin typeface="+mn-lt"/>
                    <a:ea typeface="黑体" panose="02010609060101010101" pitchFamily="49" charset="-122"/>
                  </a:rPr>
                  <a:t/>
                </a:r>
                <a:br>
                  <a:rPr lang="en-US" altLang="zh-CN" sz="1800" dirty="0">
                    <a:latin typeface="+mn-lt"/>
                    <a:ea typeface="黑体" panose="02010609060101010101" pitchFamily="49" charset="-122"/>
                  </a:rPr>
                </a:br>
                <a:r>
                  <a:rPr lang="en-US" altLang="zh-CN" sz="1800" dirty="0">
                    <a:latin typeface="+mn-lt"/>
                    <a:ea typeface="黑体" panose="02010609060101010101" pitchFamily="49" charset="-122"/>
                  </a:rPr>
                  <a:t>f = function(x) </a:t>
                </a:r>
                <a:r>
                  <a:rPr lang="en-US" altLang="zh-CN" sz="1800" dirty="0" smtClean="0">
                    <a:latin typeface="+mn-lt"/>
                    <a:ea typeface="黑体" panose="02010609060101010101" pitchFamily="49" charset="-122"/>
                  </a:rPr>
                  <a:t>  0.4 </a:t>
                </a:r>
                <a:r>
                  <a:rPr lang="en-US" altLang="zh-CN" sz="1800" dirty="0">
                    <a:latin typeface="+mn-lt"/>
                    <a:ea typeface="黑体" panose="02010609060101010101" pitchFamily="49" charset="-122"/>
                  </a:rPr>
                  <a:t>* </a:t>
                </a:r>
                <a:r>
                  <a:rPr lang="en-US" altLang="zh-CN" sz="1800" b="1" dirty="0" err="1">
                    <a:latin typeface="+mn-lt"/>
                    <a:ea typeface="黑体" panose="02010609060101010101" pitchFamily="49" charset="-122"/>
                  </a:rPr>
                  <a:t>dpois</a:t>
                </a:r>
                <a:r>
                  <a:rPr lang="en-US" altLang="zh-CN" sz="1800" dirty="0">
                    <a:latin typeface="+mn-lt"/>
                    <a:ea typeface="黑体" panose="02010609060101010101" pitchFamily="49" charset="-122"/>
                  </a:rPr>
                  <a:t>(x, </a:t>
                </a:r>
                <a:r>
                  <a:rPr lang="en-US" altLang="zh-CN" sz="1800" dirty="0" smtClean="0">
                    <a:latin typeface="+mn-lt"/>
                    <a:ea typeface="黑体" panose="02010609060101010101" pitchFamily="49" charset="-122"/>
                  </a:rPr>
                  <a:t>2) </a:t>
                </a:r>
                <a:r>
                  <a:rPr lang="en-US" altLang="zh-CN" sz="1800" dirty="0">
                    <a:latin typeface="+mn-lt"/>
                    <a:ea typeface="黑体" panose="02010609060101010101" pitchFamily="49" charset="-122"/>
                  </a:rPr>
                  <a:t>+ 0.6 * </a:t>
                </a:r>
                <a:r>
                  <a:rPr lang="en-US" altLang="zh-CN" sz="1800" b="1" dirty="0" err="1">
                    <a:latin typeface="+mn-lt"/>
                    <a:ea typeface="黑体" panose="02010609060101010101" pitchFamily="49" charset="-122"/>
                  </a:rPr>
                  <a:t>dnbinom</a:t>
                </a:r>
                <a:r>
                  <a:rPr lang="en-US" altLang="zh-CN" sz="1800" dirty="0">
                    <a:latin typeface="+mn-lt"/>
                    <a:ea typeface="黑体" panose="02010609060101010101" pitchFamily="49" charset="-122"/>
                  </a:rPr>
                  <a:t>(x, 1</a:t>
                </a:r>
                <a:r>
                  <a:rPr lang="en-US" altLang="zh-CN" sz="1800" dirty="0" smtClean="0">
                    <a:latin typeface="+mn-lt"/>
                    <a:ea typeface="黑体" panose="02010609060101010101" pitchFamily="49" charset="-122"/>
                  </a:rPr>
                  <a:t>, </a:t>
                </a:r>
                <a:r>
                  <a:rPr lang="en-US" altLang="zh-CN" sz="1800" dirty="0">
                    <a:latin typeface="+mn-lt"/>
                    <a:ea typeface="黑体" panose="02010609060101010101" pitchFamily="49" charset="-122"/>
                  </a:rPr>
                  <a:t>1/5)</a:t>
                </a:r>
                <a:br>
                  <a:rPr lang="en-US" altLang="zh-CN" sz="1800" dirty="0">
                    <a:latin typeface="+mn-lt"/>
                    <a:ea typeface="黑体" panose="02010609060101010101" pitchFamily="49" charset="-122"/>
                  </a:rPr>
                </a:br>
                <a:r>
                  <a:rPr lang="en-US" altLang="zh-CN" sz="1800" dirty="0">
                    <a:latin typeface="+mn-lt"/>
                    <a:ea typeface="黑体" panose="02010609060101010101" pitchFamily="49" charset="-122"/>
                  </a:rPr>
                  <a:t>## </a:t>
                </a:r>
                <a:r>
                  <a:rPr lang="en-US" altLang="zh-CN" sz="1800" dirty="0" err="1">
                    <a:latin typeface="+mn-lt"/>
                    <a:ea typeface="黑体" panose="02010609060101010101" pitchFamily="49" charset="-122"/>
                  </a:rPr>
                  <a:t>绘图</a:t>
                </a:r>
                <a:r>
                  <a:rPr lang="en-US" altLang="zh-CN" sz="1800" dirty="0">
                    <a:latin typeface="+mn-lt"/>
                    <a:ea typeface="黑体" panose="02010609060101010101" pitchFamily="49" charset="-122"/>
                  </a:rPr>
                  <a:t/>
                </a:r>
                <a:br>
                  <a:rPr lang="en-US" altLang="zh-CN" sz="1800" dirty="0">
                    <a:latin typeface="+mn-lt"/>
                    <a:ea typeface="黑体" panose="02010609060101010101" pitchFamily="49" charset="-122"/>
                  </a:rPr>
                </a:br>
                <a:r>
                  <a:rPr lang="en-US" altLang="zh-CN" sz="1800" dirty="0">
                    <a:latin typeface="+mn-lt"/>
                    <a:ea typeface="黑体" panose="02010609060101010101" pitchFamily="49" charset="-122"/>
                  </a:rPr>
                  <a:t>x = </a:t>
                </a:r>
                <a:r>
                  <a:rPr lang="en-US" altLang="zh-CN" sz="1800" dirty="0" smtClean="0">
                    <a:latin typeface="+mn-lt"/>
                    <a:ea typeface="黑体" panose="02010609060101010101" pitchFamily="49" charset="-122"/>
                  </a:rPr>
                  <a:t>0:20</a:t>
                </a:r>
                <a:r>
                  <a:rPr lang="en-US" altLang="zh-CN" sz="1800" dirty="0">
                    <a:latin typeface="+mn-lt"/>
                    <a:ea typeface="黑体" panose="02010609060101010101" pitchFamily="49" charset="-122"/>
                  </a:rPr>
                  <a:t/>
                </a:r>
                <a:br>
                  <a:rPr lang="en-US" altLang="zh-CN" sz="1800" dirty="0">
                    <a:latin typeface="+mn-lt"/>
                    <a:ea typeface="黑体" panose="02010609060101010101" pitchFamily="49" charset="-122"/>
                  </a:rPr>
                </a:br>
                <a:r>
                  <a:rPr lang="en-US" altLang="zh-CN" sz="1800" b="1" dirty="0" err="1">
                    <a:latin typeface="+mn-lt"/>
                    <a:ea typeface="黑体" panose="02010609060101010101" pitchFamily="49" charset="-122"/>
                  </a:rPr>
                  <a:t>barplot</a:t>
                </a:r>
                <a:r>
                  <a:rPr lang="en-US" altLang="zh-CN" sz="1800" dirty="0">
                    <a:latin typeface="+mn-lt"/>
                    <a:ea typeface="黑体" panose="02010609060101010101" pitchFamily="49" charset="-122"/>
                  </a:rPr>
                  <a:t>(</a:t>
                </a:r>
                <a:r>
                  <a:rPr lang="en-US" altLang="zh-CN" sz="1800" b="1" dirty="0">
                    <a:latin typeface="+mn-lt"/>
                    <a:ea typeface="黑体" panose="02010609060101010101" pitchFamily="49" charset="-122"/>
                  </a:rPr>
                  <a:t>f</a:t>
                </a:r>
                <a:r>
                  <a:rPr lang="en-US" altLang="zh-CN" sz="1800" dirty="0">
                    <a:latin typeface="+mn-lt"/>
                    <a:ea typeface="黑体" panose="02010609060101010101" pitchFamily="49" charset="-122"/>
                  </a:rPr>
                  <a:t>(x), </a:t>
                </a:r>
                <a:r>
                  <a:rPr lang="en-US" altLang="zh-CN" sz="1800" dirty="0" err="1">
                    <a:latin typeface="+mn-lt"/>
                    <a:ea typeface="黑体" panose="02010609060101010101" pitchFamily="49" charset="-122"/>
                  </a:rPr>
                  <a:t>names.arg</a:t>
                </a:r>
                <a:r>
                  <a:rPr lang="en-US" altLang="zh-CN" sz="1800" dirty="0">
                    <a:latin typeface="+mn-lt"/>
                    <a:ea typeface="黑体" panose="02010609060101010101" pitchFamily="49" charset="-122"/>
                  </a:rPr>
                  <a:t> = x)</a:t>
                </a:r>
                <a:endParaRPr lang="zh-CN" altLang="zh-CN" sz="1800" dirty="0">
                  <a:latin typeface="+mn-lt"/>
                  <a:ea typeface="黑体" panose="02010609060101010101" pitchFamily="49" charset="-122"/>
                </a:endParaRPr>
              </a:p>
            </p:txBody>
          </p:sp>
        </mc:Choice>
        <mc:Fallback xmlns="">
          <p:sp>
            <p:nvSpPr>
              <p:cNvPr id="5" name="矩形 4"/>
              <p:cNvSpPr>
                <a:spLocks noRot="1" noChangeAspect="1" noMove="1" noResize="1" noEditPoints="1" noAdjustHandles="1" noChangeArrowheads="1" noChangeShapeType="1" noTextEdit="1"/>
              </p:cNvSpPr>
              <p:nvPr/>
            </p:nvSpPr>
            <p:spPr>
              <a:xfrm>
                <a:off x="457308" y="609674"/>
                <a:ext cx="8076988" cy="2585323"/>
              </a:xfrm>
              <a:prstGeom prst="rect">
                <a:avLst/>
              </a:prstGeom>
              <a:blipFill rotWithShape="1">
                <a:blip r:embed="rId2"/>
                <a:stretch>
                  <a:fillRect l="-604" t="-943" r="-1962" b="-3066"/>
                </a:stretch>
              </a:blipFill>
            </p:spPr>
            <p:txBody>
              <a:bodyPr/>
              <a:lstStyle/>
              <a:p>
                <a:r>
                  <a:rPr lang="zh-CN" altLang="en-US">
                    <a:noFill/>
                  </a:rPr>
                  <a:t> </a:t>
                </a:r>
              </a:p>
            </p:txBody>
          </p:sp>
        </mc:Fallback>
      </mc:AlternateContent>
      <p:pic>
        <p:nvPicPr>
          <p:cNvPr id="1556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0680" b="7551"/>
          <a:stretch/>
        </p:blipFill>
        <p:spPr bwMode="auto">
          <a:xfrm>
            <a:off x="1371684" y="3500582"/>
            <a:ext cx="6045200" cy="2881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33903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FBA82917-D3D5-45C2-B53D-97521B7DBD35}" type="slidenum">
              <a:rPr lang="zh-CN" altLang="en-US" sz="1400"/>
              <a:pPr eaLnBrk="1" hangingPunct="1"/>
              <a:t>42</a:t>
            </a:fld>
            <a:endParaRPr lang="en-US" altLang="zh-CN" sz="1400"/>
          </a:p>
        </p:txBody>
      </p:sp>
      <p:sp>
        <p:nvSpPr>
          <p:cNvPr id="48131" name="Rectangle 2"/>
          <p:cNvSpPr>
            <a:spLocks noGrp="1" noChangeArrowheads="1"/>
          </p:cNvSpPr>
          <p:nvPr>
            <p:ph type="title"/>
          </p:nvPr>
        </p:nvSpPr>
        <p:spPr/>
        <p:txBody>
          <a:bodyPr/>
          <a:lstStyle/>
          <a:p>
            <a:pPr eaLnBrk="1" hangingPunct="1"/>
            <a:r>
              <a:rPr lang="zh-CN" altLang="en-US" smtClean="0"/>
              <a:t>常见的混合分布</a:t>
            </a:r>
          </a:p>
        </p:txBody>
      </p:sp>
      <p:sp>
        <p:nvSpPr>
          <p:cNvPr id="48132" name="Rectangle 3"/>
          <p:cNvSpPr>
            <a:spLocks noGrp="1" noChangeArrowheads="1"/>
          </p:cNvSpPr>
          <p:nvPr>
            <p:ph type="body" idx="1"/>
          </p:nvPr>
        </p:nvSpPr>
        <p:spPr/>
        <p:txBody>
          <a:bodyPr/>
          <a:lstStyle/>
          <a:p>
            <a:pPr eaLnBrk="1" hangingPunct="1"/>
            <a:r>
              <a:rPr lang="zh-CN" altLang="en-US" b="1" dirty="0" smtClean="0"/>
              <a:t>混合泊松：假设泊松</a:t>
            </a:r>
            <a:r>
              <a:rPr lang="en-US" altLang="zh-CN" b="1" dirty="0" smtClean="0"/>
              <a:t>(</a:t>
            </a:r>
            <a:r>
              <a:rPr lang="en-US" altLang="zh-CN" b="1" dirty="0" err="1" smtClean="0">
                <a:latin typeface="Symbol" pitchFamily="18" charset="2"/>
              </a:rPr>
              <a:t>lq</a:t>
            </a:r>
            <a:r>
              <a:rPr lang="en-US" altLang="zh-CN" b="1" dirty="0" smtClean="0"/>
              <a:t>)</a:t>
            </a:r>
            <a:r>
              <a:rPr lang="zh-CN" altLang="en-US" b="1" dirty="0" smtClean="0"/>
              <a:t>中的参数</a:t>
            </a:r>
            <a:r>
              <a:rPr lang="en-US" altLang="zh-CN" b="1" dirty="0" smtClean="0">
                <a:latin typeface="Symbol" pitchFamily="18" charset="2"/>
              </a:rPr>
              <a:t>q</a:t>
            </a:r>
            <a:r>
              <a:rPr lang="zh-CN" altLang="en-US" b="1" dirty="0" smtClean="0"/>
              <a:t>服从某种分布</a:t>
            </a:r>
          </a:p>
          <a:p>
            <a:pPr eaLnBrk="1" hangingPunct="1"/>
            <a:r>
              <a:rPr lang="zh-CN" altLang="en-US" b="1" dirty="0" smtClean="0"/>
              <a:t>混合二项：二项分布</a:t>
            </a:r>
            <a:r>
              <a:rPr lang="en-US" altLang="zh-CN" b="1" dirty="0" smtClean="0">
                <a:latin typeface="Times New Roman" pitchFamily="18" charset="0"/>
              </a:rPr>
              <a:t>(</a:t>
            </a:r>
            <a:r>
              <a:rPr lang="en-US" altLang="zh-CN" b="1" i="1" dirty="0" smtClean="0">
                <a:latin typeface="Times New Roman" pitchFamily="18" charset="0"/>
              </a:rPr>
              <a:t>m, q</a:t>
            </a:r>
            <a:r>
              <a:rPr lang="en-US" altLang="zh-CN" b="1" dirty="0" smtClean="0">
                <a:latin typeface="Times New Roman" pitchFamily="18" charset="0"/>
              </a:rPr>
              <a:t>)</a:t>
            </a:r>
            <a:r>
              <a:rPr lang="zh-CN" altLang="en-US" b="1" dirty="0" smtClean="0"/>
              <a:t>的参数</a:t>
            </a:r>
            <a:r>
              <a:rPr lang="en-US" altLang="zh-CN" b="1" i="1" dirty="0" smtClean="0">
                <a:latin typeface="Times New Roman" pitchFamily="18" charset="0"/>
                <a:cs typeface="Times New Roman" pitchFamily="18" charset="0"/>
              </a:rPr>
              <a:t>q</a:t>
            </a:r>
            <a:r>
              <a:rPr lang="zh-CN" altLang="en-US" b="1" dirty="0" smtClean="0"/>
              <a:t>服从</a:t>
            </a:r>
            <a:r>
              <a:rPr lang="en-US" altLang="zh-CN" b="1" dirty="0" smtClean="0"/>
              <a:t>beta</a:t>
            </a:r>
            <a:r>
              <a:rPr lang="zh-CN" altLang="en-US" b="1" dirty="0" smtClean="0"/>
              <a:t>分布</a:t>
            </a:r>
          </a:p>
          <a:p>
            <a:pPr eaLnBrk="1" hangingPunct="1"/>
            <a:r>
              <a:rPr lang="zh-CN" altLang="en-US" b="1" dirty="0" smtClean="0"/>
              <a:t>混合负二项：负二项</a:t>
            </a:r>
            <a:r>
              <a:rPr lang="en-US" altLang="zh-CN" b="1" dirty="0" smtClean="0">
                <a:latin typeface="Times New Roman" pitchFamily="18" charset="0"/>
              </a:rPr>
              <a:t>(</a:t>
            </a:r>
            <a:r>
              <a:rPr lang="en-US" altLang="zh-CN" b="1" i="1" dirty="0" smtClean="0">
                <a:latin typeface="Times New Roman" pitchFamily="18" charset="0"/>
              </a:rPr>
              <a:t>r, q</a:t>
            </a:r>
            <a:r>
              <a:rPr lang="en-US" altLang="zh-CN" b="1" dirty="0" smtClean="0">
                <a:latin typeface="Times New Roman" pitchFamily="18" charset="0"/>
              </a:rPr>
              <a:t>)</a:t>
            </a:r>
            <a:r>
              <a:rPr lang="zh-CN" altLang="en-US" b="1" dirty="0" smtClean="0"/>
              <a:t>的参数</a:t>
            </a:r>
            <a:r>
              <a:rPr lang="en-US" altLang="zh-CN" b="1" i="1" dirty="0" smtClean="0">
                <a:latin typeface="Times New Roman" pitchFamily="18" charset="0"/>
                <a:cs typeface="Times New Roman" pitchFamily="18" charset="0"/>
              </a:rPr>
              <a:t>q</a:t>
            </a:r>
            <a:r>
              <a:rPr lang="zh-CN" altLang="en-US" b="1" dirty="0" smtClean="0"/>
              <a:t>服从</a:t>
            </a:r>
            <a:r>
              <a:rPr lang="en-US" altLang="zh-CN" b="1" dirty="0" smtClean="0"/>
              <a:t>beta</a:t>
            </a:r>
            <a:r>
              <a:rPr lang="zh-CN" altLang="en-US" b="1" dirty="0" smtClean="0"/>
              <a:t>分布</a:t>
            </a:r>
            <a:endParaRPr lang="en-US" altLang="zh-CN" b="1" dirty="0" smtClean="0"/>
          </a:p>
          <a:p>
            <a:pPr eaLnBrk="1" hangingPunct="1"/>
            <a:r>
              <a:rPr lang="zh-CN" altLang="en-US" b="1" dirty="0"/>
              <a:t>零</a:t>
            </a:r>
            <a:r>
              <a:rPr lang="zh-CN" altLang="en-US" b="1" dirty="0" smtClean="0"/>
              <a:t>膨胀分布：</a:t>
            </a:r>
            <a:endParaRPr lang="en-US" altLang="zh-CN" b="1" dirty="0" smtClean="0"/>
          </a:p>
          <a:p>
            <a:pPr lvl="1" eaLnBrk="1" hangingPunct="1"/>
            <a:r>
              <a:rPr lang="zh-CN" altLang="en-US" b="1" dirty="0"/>
              <a:t>零</a:t>
            </a:r>
            <a:r>
              <a:rPr lang="zh-CN" altLang="en-US" b="1" dirty="0" smtClean="0"/>
              <a:t>膨胀泊松</a:t>
            </a:r>
            <a:endParaRPr lang="en-US" altLang="zh-CN" b="1" dirty="0" smtClean="0"/>
          </a:p>
          <a:p>
            <a:pPr lvl="1" eaLnBrk="1" hangingPunct="1"/>
            <a:r>
              <a:rPr lang="zh-CN" altLang="en-US" b="1" dirty="0"/>
              <a:t>零</a:t>
            </a:r>
            <a:r>
              <a:rPr lang="zh-CN" altLang="en-US" b="1" dirty="0" smtClean="0"/>
              <a:t>膨胀负二项</a:t>
            </a:r>
            <a:endParaRPr lang="en-US" altLang="zh-CN" b="1" dirty="0" smtClean="0"/>
          </a:p>
          <a:p>
            <a:pPr lvl="1" eaLnBrk="1" hangingPunct="1"/>
            <a:r>
              <a:rPr lang="en-US" altLang="zh-CN" b="1" dirty="0" smtClean="0"/>
              <a:t>…</a:t>
            </a:r>
            <a:endParaRPr lang="zh-CN" altLang="en-US" b="1"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BCDA813F-6978-44AE-ADCE-6A1EC1666CB0}" type="slidenum">
              <a:rPr lang="zh-CN" altLang="en-US" sz="1400"/>
              <a:pPr eaLnBrk="1" hangingPunct="1"/>
              <a:t>43</a:t>
            </a:fld>
            <a:endParaRPr lang="en-US" altLang="zh-CN" sz="1400"/>
          </a:p>
        </p:txBody>
      </p:sp>
      <p:sp>
        <p:nvSpPr>
          <p:cNvPr id="49155" name="Rectangle 2"/>
          <p:cNvSpPr>
            <a:spLocks noGrp="1" noChangeArrowheads="1"/>
          </p:cNvSpPr>
          <p:nvPr>
            <p:ph type="title"/>
          </p:nvPr>
        </p:nvSpPr>
        <p:spPr/>
        <p:txBody>
          <a:bodyPr/>
          <a:lstStyle/>
          <a:p>
            <a:pPr eaLnBrk="1" hangingPunct="1"/>
            <a:r>
              <a:rPr lang="zh-CN" altLang="en-US" smtClean="0"/>
              <a:t>混合泊松分布</a:t>
            </a:r>
          </a:p>
        </p:txBody>
      </p:sp>
      <p:sp>
        <p:nvSpPr>
          <p:cNvPr id="49156" name="Rectangle 3"/>
          <p:cNvSpPr>
            <a:spLocks noGrp="1" noChangeArrowheads="1"/>
          </p:cNvSpPr>
          <p:nvPr>
            <p:ph type="body" idx="1"/>
          </p:nvPr>
        </p:nvSpPr>
        <p:spPr/>
        <p:txBody>
          <a:bodyPr/>
          <a:lstStyle/>
          <a:p>
            <a:pPr eaLnBrk="1" hangingPunct="1"/>
            <a:r>
              <a:rPr lang="zh-CN" altLang="en-US" b="1" dirty="0" smtClean="0"/>
              <a:t>假设：</a:t>
            </a:r>
          </a:p>
          <a:p>
            <a:pPr lvl="1" eaLnBrk="1" hangingPunct="1"/>
            <a:r>
              <a:rPr lang="zh-CN" altLang="en-US" b="1" dirty="0" smtClean="0"/>
              <a:t>个体风险的损失次数服从泊松分布</a:t>
            </a:r>
            <a:r>
              <a:rPr lang="en-US" altLang="zh-CN" b="1" dirty="0" smtClean="0"/>
              <a:t>(</a:t>
            </a:r>
            <a:r>
              <a:rPr lang="en-US" altLang="zh-CN" b="1" dirty="0" err="1" smtClean="0">
                <a:latin typeface="Symbol" pitchFamily="18" charset="2"/>
              </a:rPr>
              <a:t>lq</a:t>
            </a:r>
            <a:r>
              <a:rPr lang="en-US" altLang="zh-CN" b="1" dirty="0" smtClean="0"/>
              <a:t>)</a:t>
            </a:r>
          </a:p>
          <a:p>
            <a:pPr lvl="1" eaLnBrk="1" hangingPunct="1"/>
            <a:r>
              <a:rPr lang="zh-CN" altLang="en-US" b="1" dirty="0" smtClean="0"/>
              <a:t>参数</a:t>
            </a:r>
            <a:r>
              <a:rPr lang="en-US" altLang="zh-CN" b="1" dirty="0" smtClean="0">
                <a:latin typeface="Symbol" pitchFamily="18" charset="2"/>
              </a:rPr>
              <a:t>q</a:t>
            </a:r>
            <a:r>
              <a:rPr lang="zh-CN" altLang="en-US" b="1" dirty="0" smtClean="0"/>
              <a:t>服从另一种分布（结构函数）</a:t>
            </a:r>
          </a:p>
          <a:p>
            <a:pPr eaLnBrk="1" hangingPunct="1"/>
            <a:r>
              <a:rPr lang="zh-CN" altLang="en-US" b="1" dirty="0" smtClean="0"/>
              <a:t>则风险集合的损失次数服从混合泊松分布</a:t>
            </a:r>
          </a:p>
          <a:p>
            <a:pPr eaLnBrk="1" hangingPunct="1"/>
            <a:r>
              <a:rPr lang="zh-CN" altLang="en-US" b="1" dirty="0" smtClean="0"/>
              <a:t>常见的结构函数：</a:t>
            </a:r>
          </a:p>
          <a:p>
            <a:pPr lvl="1" eaLnBrk="1" hangingPunct="1"/>
            <a:r>
              <a:rPr lang="zh-CN" altLang="en-US" b="1" dirty="0" smtClean="0"/>
              <a:t>伽马分布</a:t>
            </a:r>
          </a:p>
          <a:p>
            <a:pPr lvl="1" eaLnBrk="1" hangingPunct="1"/>
            <a:r>
              <a:rPr lang="zh-CN" altLang="en-US" b="1" dirty="0" smtClean="0"/>
              <a:t>逆高斯分布</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6FDE2EDB-406D-49CF-A490-4CA38769ED33}" type="slidenum">
              <a:rPr lang="zh-CN" altLang="en-US" sz="1400"/>
              <a:pPr eaLnBrk="1" hangingPunct="1"/>
              <a:t>44</a:t>
            </a:fld>
            <a:endParaRPr lang="en-US" altLang="zh-CN" sz="1400"/>
          </a:p>
        </p:txBody>
      </p:sp>
      <p:sp>
        <p:nvSpPr>
          <p:cNvPr id="50179" name="Rectangle 2"/>
          <p:cNvSpPr>
            <a:spLocks noGrp="1" noChangeArrowheads="1"/>
          </p:cNvSpPr>
          <p:nvPr>
            <p:ph type="title"/>
          </p:nvPr>
        </p:nvSpPr>
        <p:spPr>
          <a:xfrm>
            <a:off x="684213" y="274638"/>
            <a:ext cx="7200900" cy="706437"/>
          </a:xfrm>
        </p:spPr>
        <p:txBody>
          <a:bodyPr/>
          <a:lstStyle/>
          <a:p>
            <a:pPr eaLnBrk="1" hangingPunct="1"/>
            <a:r>
              <a:rPr lang="zh-CN" altLang="en-US" smtClean="0"/>
              <a:t>例</a:t>
            </a:r>
          </a:p>
        </p:txBody>
      </p:sp>
      <p:sp>
        <p:nvSpPr>
          <p:cNvPr id="52227" name="Rectangle 3"/>
          <p:cNvSpPr>
            <a:spLocks noGrp="1" noChangeArrowheads="1"/>
          </p:cNvSpPr>
          <p:nvPr>
            <p:ph type="body" idx="1"/>
          </p:nvPr>
        </p:nvSpPr>
        <p:spPr>
          <a:xfrm>
            <a:off x="457200" y="1196975"/>
            <a:ext cx="8229600" cy="4929188"/>
          </a:xfrm>
        </p:spPr>
        <p:txBody>
          <a:bodyPr/>
          <a:lstStyle/>
          <a:p>
            <a:pPr marL="609600" indent="-609600" eaLnBrk="1" hangingPunct="1">
              <a:lnSpc>
                <a:spcPct val="155000"/>
              </a:lnSpc>
            </a:pPr>
            <a:r>
              <a:rPr lang="zh-CN" altLang="en-US" b="1" dirty="0" smtClean="0">
                <a:latin typeface="Times New Roman" pitchFamily="18" charset="0"/>
              </a:rPr>
              <a:t>假设保单组合由两种类型的风险构成：</a:t>
            </a:r>
          </a:p>
          <a:p>
            <a:pPr marL="990600" lvl="1" indent="-533400" eaLnBrk="1" hangingPunct="1">
              <a:lnSpc>
                <a:spcPct val="155000"/>
              </a:lnSpc>
            </a:pPr>
            <a:r>
              <a:rPr lang="zh-CN" altLang="en-US" b="1" dirty="0" smtClean="0">
                <a:latin typeface="Times New Roman" pitchFamily="18" charset="0"/>
              </a:rPr>
              <a:t>高风险的保单</a:t>
            </a:r>
            <a:r>
              <a:rPr lang="en-US" altLang="zh-CN" b="1" dirty="0" smtClean="0">
                <a:latin typeface="Times New Roman" pitchFamily="18" charset="0"/>
              </a:rPr>
              <a:t>(</a:t>
            </a:r>
            <a:r>
              <a:rPr lang="zh-CN" altLang="en-US" b="1" dirty="0" smtClean="0">
                <a:latin typeface="Times New Roman" pitchFamily="18" charset="0"/>
              </a:rPr>
              <a:t>泊松参数为</a:t>
            </a:r>
            <a:r>
              <a:rPr lang="en-US" altLang="zh-CN" b="1" dirty="0" err="1" smtClean="0">
                <a:latin typeface="Symbol" pitchFamily="18" charset="2"/>
              </a:rPr>
              <a:t>l</a:t>
            </a:r>
            <a:r>
              <a:rPr lang="en-US" altLang="zh-CN" b="1" baseline="-25000" dirty="0" err="1" smtClean="0">
                <a:latin typeface="Times New Roman" pitchFamily="18" charset="0"/>
              </a:rPr>
              <a:t>1</a:t>
            </a:r>
            <a:r>
              <a:rPr lang="en-US" altLang="zh-CN" b="1" dirty="0" smtClean="0">
                <a:latin typeface="Times New Roman" pitchFamily="18" charset="0"/>
              </a:rPr>
              <a:t>=</a:t>
            </a:r>
            <a:r>
              <a:rPr lang="en-US" altLang="zh-CN" b="1" dirty="0" err="1" smtClean="0">
                <a:latin typeface="Symbol" pitchFamily="18" charset="2"/>
              </a:rPr>
              <a:t>lq</a:t>
            </a:r>
            <a:r>
              <a:rPr lang="en-US" altLang="zh-CN" b="1" baseline="-25000" dirty="0" err="1" smtClean="0">
                <a:latin typeface="Times New Roman" pitchFamily="18" charset="0"/>
              </a:rPr>
              <a:t>1</a:t>
            </a:r>
            <a:r>
              <a:rPr lang="en-US" altLang="zh-CN" b="1" dirty="0" smtClean="0">
                <a:latin typeface="Times New Roman" pitchFamily="18" charset="0"/>
              </a:rPr>
              <a:t>)</a:t>
            </a:r>
            <a:r>
              <a:rPr lang="zh-CN" altLang="en-US" b="1" dirty="0" smtClean="0">
                <a:latin typeface="Times New Roman" pitchFamily="18" charset="0"/>
              </a:rPr>
              <a:t>占</a:t>
            </a:r>
            <a:r>
              <a:rPr lang="en-US" altLang="zh-CN" b="1" i="1" dirty="0" err="1" smtClean="0">
                <a:latin typeface="Times New Roman" pitchFamily="18" charset="0"/>
              </a:rPr>
              <a:t>a</a:t>
            </a:r>
            <a:r>
              <a:rPr lang="en-US" altLang="zh-CN" b="1" baseline="-25000" dirty="0" err="1" smtClean="0">
                <a:latin typeface="Times New Roman" pitchFamily="18" charset="0"/>
              </a:rPr>
              <a:t>1</a:t>
            </a:r>
            <a:endParaRPr lang="en-US" altLang="zh-CN" b="1" dirty="0" smtClean="0">
              <a:latin typeface="Times New Roman" pitchFamily="18" charset="0"/>
            </a:endParaRPr>
          </a:p>
          <a:p>
            <a:pPr marL="990600" lvl="1" indent="-533400" eaLnBrk="1" hangingPunct="1">
              <a:lnSpc>
                <a:spcPct val="155000"/>
              </a:lnSpc>
            </a:pPr>
            <a:r>
              <a:rPr lang="zh-CN" altLang="en-US" b="1" dirty="0" smtClean="0">
                <a:latin typeface="Times New Roman" pitchFamily="18" charset="0"/>
              </a:rPr>
              <a:t>低风险的保单</a:t>
            </a:r>
            <a:r>
              <a:rPr lang="en-US" altLang="zh-CN" b="1" dirty="0" smtClean="0">
                <a:latin typeface="Times New Roman" pitchFamily="18" charset="0"/>
              </a:rPr>
              <a:t>(</a:t>
            </a:r>
            <a:r>
              <a:rPr lang="zh-CN" altLang="en-US" b="1" dirty="0" smtClean="0">
                <a:latin typeface="Times New Roman" pitchFamily="18" charset="0"/>
              </a:rPr>
              <a:t>泊松参数为</a:t>
            </a:r>
            <a:r>
              <a:rPr lang="en-US" altLang="zh-CN" b="1" dirty="0" err="1" smtClean="0">
                <a:latin typeface="Symbol" pitchFamily="18" charset="2"/>
              </a:rPr>
              <a:t>l</a:t>
            </a:r>
            <a:r>
              <a:rPr lang="en-US" altLang="zh-CN" b="1" baseline="-25000" dirty="0" err="1" smtClean="0">
                <a:latin typeface="Times New Roman" pitchFamily="18" charset="0"/>
              </a:rPr>
              <a:t>2</a:t>
            </a:r>
            <a:r>
              <a:rPr lang="en-US" altLang="zh-CN" b="1" dirty="0" smtClean="0">
                <a:latin typeface="Times New Roman" pitchFamily="18" charset="0"/>
              </a:rPr>
              <a:t>=</a:t>
            </a:r>
            <a:r>
              <a:rPr lang="en-US" altLang="zh-CN" b="1" dirty="0" err="1" smtClean="0">
                <a:latin typeface="Symbol" pitchFamily="18" charset="2"/>
              </a:rPr>
              <a:t>lq</a:t>
            </a:r>
            <a:r>
              <a:rPr lang="en-US" altLang="zh-CN" b="1" baseline="-25000" dirty="0" err="1" smtClean="0">
                <a:latin typeface="Times New Roman" pitchFamily="18" charset="0"/>
              </a:rPr>
              <a:t>2</a:t>
            </a:r>
            <a:r>
              <a:rPr lang="en-US" altLang="zh-CN" b="1" dirty="0" smtClean="0">
                <a:latin typeface="Times New Roman" pitchFamily="18" charset="0"/>
              </a:rPr>
              <a:t>)</a:t>
            </a:r>
            <a:r>
              <a:rPr lang="zh-CN" altLang="en-US" b="1" dirty="0" smtClean="0">
                <a:latin typeface="Times New Roman" pitchFamily="18" charset="0"/>
              </a:rPr>
              <a:t>占</a:t>
            </a:r>
            <a:r>
              <a:rPr lang="en-US" altLang="zh-CN" b="1" i="1" dirty="0" err="1" smtClean="0">
                <a:latin typeface="Times New Roman" pitchFamily="18" charset="0"/>
              </a:rPr>
              <a:t>a</a:t>
            </a:r>
            <a:r>
              <a:rPr lang="en-US" altLang="zh-CN" b="1" baseline="-25000" dirty="0" err="1" smtClean="0">
                <a:latin typeface="Times New Roman" pitchFamily="18" charset="0"/>
              </a:rPr>
              <a:t>2</a:t>
            </a:r>
            <a:endParaRPr lang="en-US" altLang="zh-CN" b="1" dirty="0" smtClean="0">
              <a:latin typeface="Times New Roman" pitchFamily="18" charset="0"/>
            </a:endParaRPr>
          </a:p>
          <a:p>
            <a:pPr marL="990600" lvl="1" indent="-533400" eaLnBrk="1" hangingPunct="1">
              <a:lnSpc>
                <a:spcPct val="155000"/>
              </a:lnSpc>
            </a:pPr>
            <a:r>
              <a:rPr lang="en-US" altLang="zh-CN" b="1" i="1" dirty="0" err="1" smtClean="0">
                <a:latin typeface="Times New Roman" pitchFamily="18" charset="0"/>
              </a:rPr>
              <a:t>a</a:t>
            </a:r>
            <a:r>
              <a:rPr lang="en-US" altLang="zh-CN" b="1" baseline="-25000" dirty="0" err="1" smtClean="0">
                <a:latin typeface="Times New Roman" pitchFamily="18" charset="0"/>
              </a:rPr>
              <a:t>1</a:t>
            </a:r>
            <a:r>
              <a:rPr lang="en-US" altLang="zh-CN" b="1" baseline="-25000" dirty="0" smtClean="0">
                <a:latin typeface="Times New Roman" pitchFamily="18" charset="0"/>
              </a:rPr>
              <a:t> </a:t>
            </a:r>
            <a:r>
              <a:rPr lang="en-US" altLang="zh-CN" b="1" dirty="0" smtClean="0">
                <a:latin typeface="Times New Roman" pitchFamily="18" charset="0"/>
              </a:rPr>
              <a:t>+ </a:t>
            </a:r>
            <a:r>
              <a:rPr lang="en-US" altLang="zh-CN" b="1" i="1" dirty="0" err="1" smtClean="0">
                <a:latin typeface="Times New Roman" pitchFamily="18" charset="0"/>
              </a:rPr>
              <a:t>a</a:t>
            </a:r>
            <a:r>
              <a:rPr lang="en-US" altLang="zh-CN" b="1" baseline="-25000" dirty="0" err="1" smtClean="0">
                <a:latin typeface="Times New Roman" pitchFamily="18" charset="0"/>
              </a:rPr>
              <a:t>2</a:t>
            </a:r>
            <a:r>
              <a:rPr lang="en-US" altLang="zh-CN" b="1" dirty="0" smtClean="0">
                <a:latin typeface="Times New Roman" pitchFamily="18" charset="0"/>
              </a:rPr>
              <a:t>=1</a:t>
            </a:r>
          </a:p>
          <a:p>
            <a:pPr marL="609600" indent="-609600" eaLnBrk="1" hangingPunct="1">
              <a:lnSpc>
                <a:spcPct val="155000"/>
              </a:lnSpc>
            </a:pPr>
            <a:r>
              <a:rPr lang="zh-CN" altLang="en-US" b="1" dirty="0" smtClean="0">
                <a:latin typeface="Times New Roman" pitchFamily="18" charset="0"/>
              </a:rPr>
              <a:t>则随机个体保单的索赔次数分布为 </a:t>
            </a:r>
          </a:p>
        </p:txBody>
      </p:sp>
      <p:sp>
        <p:nvSpPr>
          <p:cNvPr id="50181" name="Rectangle 4"/>
          <p:cNvSpPr>
            <a:spLocks noChangeArrowheads="1"/>
          </p:cNvSpPr>
          <p:nvPr/>
        </p:nvSpPr>
        <p:spPr bwMode="auto">
          <a:xfrm>
            <a:off x="0" y="323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2229" name="Object 5"/>
          <p:cNvGraphicFramePr>
            <a:graphicFrameLocks noChangeAspect="1"/>
          </p:cNvGraphicFramePr>
          <p:nvPr/>
        </p:nvGraphicFramePr>
        <p:xfrm>
          <a:off x="1371600" y="5029200"/>
          <a:ext cx="6313488" cy="936625"/>
        </p:xfrm>
        <a:graphic>
          <a:graphicData uri="http://schemas.openxmlformats.org/presentationml/2006/ole">
            <mc:AlternateContent xmlns:mc="http://schemas.openxmlformats.org/markup-compatibility/2006">
              <mc:Choice xmlns:v="urn:schemas-microsoft-com:vml" Requires="v">
                <p:oleObj spid="_x0000_s50472" r:id="rId3" imgW="2641600" imgH="419100" progId="Equation.DSMT4">
                  <p:embed/>
                </p:oleObj>
              </mc:Choice>
              <mc:Fallback>
                <p:oleObj r:id="rId3" imgW="2641600" imgH="4191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5029200"/>
                        <a:ext cx="6313488"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 calcmode="lin" valueType="num">
                                      <p:cBhvr additive="base">
                                        <p:cTn id="7" dur="500" fill="hold"/>
                                        <p:tgtEl>
                                          <p:spTgt spid="522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2227">
                                            <p:txEl>
                                              <p:pRg st="1" end="1"/>
                                            </p:txEl>
                                          </p:spTgt>
                                        </p:tgtEl>
                                        <p:attrNameLst>
                                          <p:attrName>style.visibility</p:attrName>
                                        </p:attrNameLst>
                                      </p:cBhvr>
                                      <p:to>
                                        <p:strVal val="visible"/>
                                      </p:to>
                                    </p:set>
                                    <p:anim calcmode="lin" valueType="num">
                                      <p:cBhvr additive="base">
                                        <p:cTn id="13" dur="500" fill="hold"/>
                                        <p:tgtEl>
                                          <p:spTgt spid="522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2227">
                                            <p:txEl>
                                              <p:pRg st="2" end="2"/>
                                            </p:txEl>
                                          </p:spTgt>
                                        </p:tgtEl>
                                        <p:attrNameLst>
                                          <p:attrName>style.visibility</p:attrName>
                                        </p:attrNameLst>
                                      </p:cBhvr>
                                      <p:to>
                                        <p:strVal val="visible"/>
                                      </p:to>
                                    </p:set>
                                    <p:anim calcmode="lin" valueType="num">
                                      <p:cBhvr additive="base">
                                        <p:cTn id="19" dur="500" fill="hold"/>
                                        <p:tgtEl>
                                          <p:spTgt spid="522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2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2227">
                                            <p:txEl>
                                              <p:pRg st="3" end="3"/>
                                            </p:txEl>
                                          </p:spTgt>
                                        </p:tgtEl>
                                        <p:attrNameLst>
                                          <p:attrName>style.visibility</p:attrName>
                                        </p:attrNameLst>
                                      </p:cBhvr>
                                      <p:to>
                                        <p:strVal val="visible"/>
                                      </p:to>
                                    </p:set>
                                    <p:anim calcmode="lin" valueType="num">
                                      <p:cBhvr additive="base">
                                        <p:cTn id="25" dur="500" fill="hold"/>
                                        <p:tgtEl>
                                          <p:spTgt spid="5222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22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52227">
                                            <p:txEl>
                                              <p:pRg st="4" end="4"/>
                                            </p:txEl>
                                          </p:spTgt>
                                        </p:tgtEl>
                                        <p:attrNameLst>
                                          <p:attrName>style.visibility</p:attrName>
                                        </p:attrNameLst>
                                      </p:cBhvr>
                                      <p:to>
                                        <p:strVal val="visible"/>
                                      </p:to>
                                    </p:set>
                                    <p:anim calcmode="lin" valueType="num">
                                      <p:cBhvr additive="base">
                                        <p:cTn id="31" dur="500" fill="hold"/>
                                        <p:tgtEl>
                                          <p:spTgt spid="5222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22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52229"/>
                                        </p:tgtEl>
                                        <p:attrNameLst>
                                          <p:attrName>style.visibility</p:attrName>
                                        </p:attrNameLst>
                                      </p:cBhvr>
                                      <p:to>
                                        <p:strVal val="visible"/>
                                      </p:to>
                                    </p:set>
                                    <p:anim calcmode="lin" valueType="num">
                                      <p:cBhvr additive="base">
                                        <p:cTn id="37" dur="500" fill="hold"/>
                                        <p:tgtEl>
                                          <p:spTgt spid="52229"/>
                                        </p:tgtEl>
                                        <p:attrNameLst>
                                          <p:attrName>ppt_x</p:attrName>
                                        </p:attrNameLst>
                                      </p:cBhvr>
                                      <p:tavLst>
                                        <p:tav tm="0">
                                          <p:val>
                                            <p:strVal val="#ppt_x"/>
                                          </p:val>
                                        </p:tav>
                                        <p:tav tm="100000">
                                          <p:val>
                                            <p:strVal val="#ppt_x"/>
                                          </p:val>
                                        </p:tav>
                                      </p:tavLst>
                                    </p:anim>
                                    <p:anim calcmode="lin" valueType="num">
                                      <p:cBhvr additive="base">
                                        <p:cTn id="38" dur="500" fill="hold"/>
                                        <p:tgtEl>
                                          <p:spTgt spid="522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750662B5-EF29-4A81-A379-44C4348A90B3}" type="slidenum">
              <a:rPr lang="zh-CN" altLang="en-US" sz="1400"/>
              <a:pPr eaLnBrk="1" hangingPunct="1"/>
              <a:t>45</a:t>
            </a:fld>
            <a:endParaRPr lang="en-US" altLang="zh-CN" sz="1400"/>
          </a:p>
        </p:txBody>
      </p:sp>
      <p:sp>
        <p:nvSpPr>
          <p:cNvPr id="51203" name="Rectangle 2"/>
          <p:cNvSpPr>
            <a:spLocks noGrp="1" noChangeArrowheads="1"/>
          </p:cNvSpPr>
          <p:nvPr>
            <p:ph type="title"/>
          </p:nvPr>
        </p:nvSpPr>
        <p:spPr>
          <a:xfrm>
            <a:off x="457308" y="228684"/>
            <a:ext cx="8229600" cy="777875"/>
          </a:xfrm>
        </p:spPr>
        <p:txBody>
          <a:bodyPr/>
          <a:lstStyle/>
          <a:p>
            <a:pPr eaLnBrk="1" hangingPunct="1"/>
            <a:r>
              <a:rPr lang="zh-CN" altLang="en-US" smtClean="0"/>
              <a:t>混合泊松分布的母函数</a:t>
            </a:r>
          </a:p>
        </p:txBody>
      </p:sp>
      <p:sp>
        <p:nvSpPr>
          <p:cNvPr id="53251" name="Rectangle 3"/>
          <p:cNvSpPr>
            <a:spLocks noGrp="1" noChangeArrowheads="1"/>
          </p:cNvSpPr>
          <p:nvPr>
            <p:ph type="body" idx="1"/>
          </p:nvPr>
        </p:nvSpPr>
        <p:spPr>
          <a:xfrm>
            <a:off x="457308" y="1219258"/>
            <a:ext cx="8101012" cy="1081087"/>
          </a:xfrm>
        </p:spPr>
        <p:txBody>
          <a:bodyPr/>
          <a:lstStyle/>
          <a:p>
            <a:pPr eaLnBrk="1" hangingPunct="1">
              <a:lnSpc>
                <a:spcPct val="140000"/>
              </a:lnSpc>
            </a:pPr>
            <a:r>
              <a:rPr lang="zh-CN" altLang="en-US" b="1" dirty="0" smtClean="0">
                <a:latin typeface="Times New Roman" pitchFamily="18" charset="0"/>
              </a:rPr>
              <a:t>令</a:t>
            </a:r>
            <a:r>
              <a:rPr lang="en-US" altLang="zh-CN" b="1" i="1" dirty="0" smtClean="0">
                <a:latin typeface="Times New Roman" pitchFamily="18" charset="0"/>
              </a:rPr>
              <a:t>N </a:t>
            </a:r>
            <a:r>
              <a:rPr lang="zh-CN" altLang="en-US" b="1" dirty="0" smtClean="0">
                <a:latin typeface="Times New Roman" pitchFamily="18" charset="0"/>
              </a:rPr>
              <a:t>服从混合泊松分布，母函数为</a:t>
            </a:r>
            <a:r>
              <a:rPr lang="en-US" altLang="zh-CN" b="1" i="1" dirty="0" smtClean="0">
                <a:latin typeface="Times New Roman" pitchFamily="18" charset="0"/>
              </a:rPr>
              <a:t>P</a:t>
            </a:r>
            <a:r>
              <a:rPr lang="en-US" altLang="zh-CN" b="1" dirty="0" smtClean="0">
                <a:latin typeface="Times New Roman" pitchFamily="18" charset="0"/>
              </a:rPr>
              <a:t>(</a:t>
            </a:r>
            <a:r>
              <a:rPr lang="en-US" altLang="zh-CN" b="1" i="1" dirty="0" smtClean="0"/>
              <a:t>z</a:t>
            </a:r>
            <a:r>
              <a:rPr lang="en-US" altLang="zh-CN" b="1" dirty="0" smtClean="0">
                <a:latin typeface="Times New Roman" pitchFamily="18" charset="0"/>
              </a:rPr>
              <a:t>)</a:t>
            </a:r>
            <a:r>
              <a:rPr lang="zh-CN" altLang="en-US" b="1" dirty="0" smtClean="0">
                <a:latin typeface="Times New Roman" pitchFamily="18" charset="0"/>
              </a:rPr>
              <a:t>，结构函数为</a:t>
            </a:r>
            <a:r>
              <a:rPr lang="en-US" altLang="zh-CN" b="1" i="1" dirty="0" smtClean="0">
                <a:latin typeface="Times New Roman" pitchFamily="18" charset="0"/>
              </a:rPr>
              <a:t>u</a:t>
            </a:r>
            <a:r>
              <a:rPr lang="en-US" altLang="zh-CN" b="1" dirty="0" smtClean="0">
                <a:latin typeface="Times New Roman" pitchFamily="18" charset="0"/>
              </a:rPr>
              <a:t>(</a:t>
            </a:r>
            <a:r>
              <a:rPr lang="en-US" altLang="zh-CN" b="1" dirty="0" smtClean="0">
                <a:latin typeface="Symbol" pitchFamily="18" charset="2"/>
              </a:rPr>
              <a:t>q</a:t>
            </a:r>
            <a:r>
              <a:rPr lang="en-US" altLang="zh-CN" b="1" dirty="0" smtClean="0">
                <a:latin typeface="Times New Roman" pitchFamily="18" charset="0"/>
              </a:rPr>
              <a:t>)</a:t>
            </a:r>
            <a:r>
              <a:rPr lang="en-US" altLang="zh-CN" b="1" dirty="0" smtClean="0">
                <a:latin typeface="Symbol" pitchFamily="18" charset="2"/>
              </a:rPr>
              <a:t>, </a:t>
            </a:r>
            <a:r>
              <a:rPr lang="zh-CN" altLang="en-US" b="1" dirty="0" smtClean="0">
                <a:latin typeface="Times New Roman" pitchFamily="18" charset="0"/>
              </a:rPr>
              <a:t>则有</a:t>
            </a:r>
          </a:p>
        </p:txBody>
      </p:sp>
      <p:graphicFrame>
        <p:nvGraphicFramePr>
          <p:cNvPr id="53252" name="Object 4"/>
          <p:cNvGraphicFramePr>
            <a:graphicFrameLocks noChangeAspect="1"/>
          </p:cNvGraphicFramePr>
          <p:nvPr>
            <p:extLst>
              <p:ext uri="{D42A27DB-BD31-4B8C-83A1-F6EECF244321}">
                <p14:modId xmlns:p14="http://schemas.microsoft.com/office/powerpoint/2010/main" val="771975997"/>
              </p:ext>
            </p:extLst>
          </p:nvPr>
        </p:nvGraphicFramePr>
        <p:xfrm>
          <a:off x="1752674" y="2590822"/>
          <a:ext cx="2795587" cy="552450"/>
        </p:xfrm>
        <a:graphic>
          <a:graphicData uri="http://schemas.openxmlformats.org/presentationml/2006/ole">
            <mc:AlternateContent xmlns:mc="http://schemas.openxmlformats.org/markup-compatibility/2006">
              <mc:Choice xmlns:v="urn:schemas-microsoft-com:vml" Requires="v">
                <p:oleObj spid="_x0000_s52084" name="Equation" r:id="rId3" imgW="1409400" imgH="279360" progId="Equation.DSMT4">
                  <p:embed/>
                </p:oleObj>
              </mc:Choice>
              <mc:Fallback>
                <p:oleObj name="Equation" r:id="rId3" imgW="1409400" imgH="279360" progId="Equation.DSMT4">
                  <p:embed/>
                  <p:pic>
                    <p:nvPicPr>
                      <p:cNvPr id="0" name="Object 4"/>
                      <p:cNvPicPr>
                        <a:picLocks noChangeAspect="1" noChangeArrowheads="1"/>
                      </p:cNvPicPr>
                      <p:nvPr/>
                    </p:nvPicPr>
                    <p:blipFill>
                      <a:blip r:embed="rId4"/>
                      <a:srcRect/>
                      <a:stretch>
                        <a:fillRect/>
                      </a:stretch>
                    </p:blipFill>
                    <p:spPr bwMode="auto">
                      <a:xfrm>
                        <a:off x="1752674" y="2590822"/>
                        <a:ext cx="2795587"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4" name="Object 6"/>
          <p:cNvGraphicFramePr>
            <a:graphicFrameLocks noChangeAspect="1"/>
          </p:cNvGraphicFramePr>
          <p:nvPr>
            <p:extLst>
              <p:ext uri="{D42A27DB-BD31-4B8C-83A1-F6EECF244321}">
                <p14:modId xmlns:p14="http://schemas.microsoft.com/office/powerpoint/2010/main" val="4164641268"/>
              </p:ext>
            </p:extLst>
          </p:nvPr>
        </p:nvGraphicFramePr>
        <p:xfrm>
          <a:off x="2438456" y="3733792"/>
          <a:ext cx="2063750" cy="688975"/>
        </p:xfrm>
        <a:graphic>
          <a:graphicData uri="http://schemas.openxmlformats.org/presentationml/2006/ole">
            <mc:AlternateContent xmlns:mc="http://schemas.openxmlformats.org/markup-compatibility/2006">
              <mc:Choice xmlns:v="urn:schemas-microsoft-com:vml" Requires="v">
                <p:oleObj spid="_x0000_s52085" r:id="rId5" imgW="838564" imgH="279521" progId="Equation.DSMT4">
                  <p:embed/>
                </p:oleObj>
              </mc:Choice>
              <mc:Fallback>
                <p:oleObj r:id="rId5" imgW="838564" imgH="279521"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56" y="3733792"/>
                        <a:ext cx="206375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5" name="Object 7"/>
          <p:cNvGraphicFramePr>
            <a:graphicFrameLocks noChangeAspect="1"/>
          </p:cNvGraphicFramePr>
          <p:nvPr>
            <p:extLst>
              <p:ext uri="{D42A27DB-BD31-4B8C-83A1-F6EECF244321}">
                <p14:modId xmlns:p14="http://schemas.microsoft.com/office/powerpoint/2010/main" val="3130844095"/>
              </p:ext>
            </p:extLst>
          </p:nvPr>
        </p:nvGraphicFramePr>
        <p:xfrm>
          <a:off x="2438456" y="4826836"/>
          <a:ext cx="2160587" cy="519113"/>
        </p:xfrm>
        <a:graphic>
          <a:graphicData uri="http://schemas.openxmlformats.org/presentationml/2006/ole">
            <mc:AlternateContent xmlns:mc="http://schemas.openxmlformats.org/markup-compatibility/2006">
              <mc:Choice xmlns:v="urn:schemas-microsoft-com:vml" Requires="v">
                <p:oleObj spid="_x0000_s52086" r:id="rId7" imgW="952500" imgH="228600" progId="Equation.DSMT4">
                  <p:embed/>
                </p:oleObj>
              </mc:Choice>
              <mc:Fallback>
                <p:oleObj r:id="rId7" imgW="952500" imgH="2286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456" y="4826836"/>
                        <a:ext cx="216058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6" name="Text Box 8"/>
          <p:cNvSpPr txBox="1">
            <a:spLocks noChangeArrowheads="1"/>
          </p:cNvSpPr>
          <p:nvPr/>
        </p:nvSpPr>
        <p:spPr bwMode="auto">
          <a:xfrm>
            <a:off x="1476375" y="5830888"/>
            <a:ext cx="570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2400" dirty="0">
                <a:latin typeface="Times New Roman" pitchFamily="18" charset="0"/>
              </a:rPr>
              <a:t>其中 </a:t>
            </a:r>
            <a:r>
              <a:rPr lang="en-US" altLang="zh-CN" sz="2400" i="1" dirty="0" err="1">
                <a:latin typeface="Times New Roman" pitchFamily="18" charset="0"/>
              </a:rPr>
              <a:t>M</a:t>
            </a:r>
            <a:r>
              <a:rPr lang="en-US" altLang="zh-CN" sz="2400" baseline="-25000" dirty="0" err="1">
                <a:latin typeface="Symbol" pitchFamily="18" charset="2"/>
              </a:rPr>
              <a:t>Q</a:t>
            </a:r>
            <a:r>
              <a:rPr lang="en-US" altLang="zh-CN" sz="2400" dirty="0">
                <a:latin typeface="Times New Roman" pitchFamily="18" charset="0"/>
              </a:rPr>
              <a:t> </a:t>
            </a:r>
            <a:r>
              <a:rPr lang="zh-CN" altLang="en-US" sz="2400" dirty="0">
                <a:latin typeface="Times New Roman" pitchFamily="18" charset="0"/>
              </a:rPr>
              <a:t>为结构函数的矩母函数。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 calcmode="lin" valueType="num">
                                      <p:cBhvr additive="base">
                                        <p:cTn id="7" dur="500" fill="hold"/>
                                        <p:tgtEl>
                                          <p:spTgt spid="532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2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3252"/>
                                        </p:tgtEl>
                                        <p:attrNameLst>
                                          <p:attrName>style.visibility</p:attrName>
                                        </p:attrNameLst>
                                      </p:cBhvr>
                                      <p:to>
                                        <p:strVal val="visible"/>
                                      </p:to>
                                    </p:set>
                                    <p:anim calcmode="lin" valueType="num">
                                      <p:cBhvr additive="base">
                                        <p:cTn id="13" dur="500" fill="hold"/>
                                        <p:tgtEl>
                                          <p:spTgt spid="53252"/>
                                        </p:tgtEl>
                                        <p:attrNameLst>
                                          <p:attrName>ppt_x</p:attrName>
                                        </p:attrNameLst>
                                      </p:cBhvr>
                                      <p:tavLst>
                                        <p:tav tm="0">
                                          <p:val>
                                            <p:strVal val="#ppt_x"/>
                                          </p:val>
                                        </p:tav>
                                        <p:tav tm="100000">
                                          <p:val>
                                            <p:strVal val="#ppt_x"/>
                                          </p:val>
                                        </p:tav>
                                      </p:tavLst>
                                    </p:anim>
                                    <p:anim calcmode="lin" valueType="num">
                                      <p:cBhvr additive="base">
                                        <p:cTn id="14" dur="500" fill="hold"/>
                                        <p:tgtEl>
                                          <p:spTgt spid="5325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3254"/>
                                        </p:tgtEl>
                                        <p:attrNameLst>
                                          <p:attrName>style.visibility</p:attrName>
                                        </p:attrNameLst>
                                      </p:cBhvr>
                                      <p:to>
                                        <p:strVal val="visible"/>
                                      </p:to>
                                    </p:set>
                                    <p:anim calcmode="lin" valueType="num">
                                      <p:cBhvr additive="base">
                                        <p:cTn id="19" dur="500" fill="hold"/>
                                        <p:tgtEl>
                                          <p:spTgt spid="53254"/>
                                        </p:tgtEl>
                                        <p:attrNameLst>
                                          <p:attrName>ppt_x</p:attrName>
                                        </p:attrNameLst>
                                      </p:cBhvr>
                                      <p:tavLst>
                                        <p:tav tm="0">
                                          <p:val>
                                            <p:strVal val="#ppt_x"/>
                                          </p:val>
                                        </p:tav>
                                        <p:tav tm="100000">
                                          <p:val>
                                            <p:strVal val="#ppt_x"/>
                                          </p:val>
                                        </p:tav>
                                      </p:tavLst>
                                    </p:anim>
                                    <p:anim calcmode="lin" valueType="num">
                                      <p:cBhvr additive="base">
                                        <p:cTn id="20" dur="500" fill="hold"/>
                                        <p:tgtEl>
                                          <p:spTgt spid="5325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3255"/>
                                        </p:tgtEl>
                                        <p:attrNameLst>
                                          <p:attrName>style.visibility</p:attrName>
                                        </p:attrNameLst>
                                      </p:cBhvr>
                                      <p:to>
                                        <p:strVal val="visible"/>
                                      </p:to>
                                    </p:set>
                                    <p:anim calcmode="lin" valueType="num">
                                      <p:cBhvr additive="base">
                                        <p:cTn id="25" dur="500" fill="hold"/>
                                        <p:tgtEl>
                                          <p:spTgt spid="53255"/>
                                        </p:tgtEl>
                                        <p:attrNameLst>
                                          <p:attrName>ppt_x</p:attrName>
                                        </p:attrNameLst>
                                      </p:cBhvr>
                                      <p:tavLst>
                                        <p:tav tm="0">
                                          <p:val>
                                            <p:strVal val="#ppt_x"/>
                                          </p:val>
                                        </p:tav>
                                        <p:tav tm="100000">
                                          <p:val>
                                            <p:strVal val="#ppt_x"/>
                                          </p:val>
                                        </p:tav>
                                      </p:tavLst>
                                    </p:anim>
                                    <p:anim calcmode="lin" valueType="num">
                                      <p:cBhvr additive="base">
                                        <p:cTn id="26" dur="500" fill="hold"/>
                                        <p:tgtEl>
                                          <p:spTgt spid="5325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3256"/>
                                        </p:tgtEl>
                                        <p:attrNameLst>
                                          <p:attrName>style.visibility</p:attrName>
                                        </p:attrNameLst>
                                      </p:cBhvr>
                                      <p:to>
                                        <p:strVal val="visible"/>
                                      </p:to>
                                    </p:set>
                                    <p:anim calcmode="lin" valueType="num">
                                      <p:cBhvr additive="base">
                                        <p:cTn id="29" dur="500" fill="hold"/>
                                        <p:tgtEl>
                                          <p:spTgt spid="53256"/>
                                        </p:tgtEl>
                                        <p:attrNameLst>
                                          <p:attrName>ppt_x</p:attrName>
                                        </p:attrNameLst>
                                      </p:cBhvr>
                                      <p:tavLst>
                                        <p:tav tm="0">
                                          <p:val>
                                            <p:strVal val="#ppt_x"/>
                                          </p:val>
                                        </p:tav>
                                        <p:tav tm="100000">
                                          <p:val>
                                            <p:strVal val="#ppt_x"/>
                                          </p:val>
                                        </p:tav>
                                      </p:tavLst>
                                    </p:anim>
                                    <p:anim calcmode="lin" valueType="num">
                                      <p:cBhvr additive="base">
                                        <p:cTn id="30" dur="500" fill="hold"/>
                                        <p:tgtEl>
                                          <p:spTgt spid="532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autoUpdateAnimBg="0"/>
      <p:bldP spid="53256"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A31304F4-C857-493F-80A2-77C8808838D8}" type="slidenum">
              <a:rPr lang="zh-CN" altLang="en-US" sz="1400"/>
              <a:pPr eaLnBrk="1" hangingPunct="1"/>
              <a:t>46</a:t>
            </a:fld>
            <a:endParaRPr lang="en-US" altLang="zh-CN" sz="1400"/>
          </a:p>
        </p:txBody>
      </p:sp>
      <p:sp>
        <p:nvSpPr>
          <p:cNvPr id="52227" name="Rectangle 2"/>
          <p:cNvSpPr>
            <a:spLocks noGrp="1" noChangeArrowheads="1"/>
          </p:cNvSpPr>
          <p:nvPr>
            <p:ph type="title"/>
          </p:nvPr>
        </p:nvSpPr>
        <p:spPr/>
        <p:txBody>
          <a:bodyPr/>
          <a:lstStyle/>
          <a:p>
            <a:pPr eaLnBrk="1" hangingPunct="1"/>
            <a:r>
              <a:rPr lang="zh-CN" altLang="en-US" smtClean="0"/>
              <a:t>混合泊松分布的性质</a:t>
            </a:r>
          </a:p>
        </p:txBody>
      </p:sp>
      <p:sp>
        <p:nvSpPr>
          <p:cNvPr id="54275" name="Rectangle 3"/>
          <p:cNvSpPr>
            <a:spLocks noGrp="1" noChangeArrowheads="1"/>
          </p:cNvSpPr>
          <p:nvPr>
            <p:ph type="body" idx="1"/>
          </p:nvPr>
        </p:nvSpPr>
        <p:spPr>
          <a:xfrm>
            <a:off x="250825" y="1341438"/>
            <a:ext cx="8713788" cy="4824412"/>
          </a:xfrm>
        </p:spPr>
        <p:txBody>
          <a:bodyPr/>
          <a:lstStyle/>
          <a:p>
            <a:pPr eaLnBrk="1" hangingPunct="1">
              <a:lnSpc>
                <a:spcPct val="115000"/>
              </a:lnSpc>
            </a:pPr>
            <a:r>
              <a:rPr lang="zh-CN" altLang="en-US" dirty="0" smtClean="0">
                <a:latin typeface="Times New Roman" pitchFamily="18" charset="0"/>
              </a:rPr>
              <a:t>过离散：方差大于均值</a:t>
            </a:r>
          </a:p>
          <a:p>
            <a:pPr eaLnBrk="1" hangingPunct="1">
              <a:lnSpc>
                <a:spcPct val="115000"/>
              </a:lnSpc>
            </a:pPr>
            <a:r>
              <a:rPr lang="zh-CN" altLang="en-US" dirty="0" smtClean="0">
                <a:latin typeface="Times New Roman" pitchFamily="18" charset="0"/>
              </a:rPr>
              <a:t>不同的结构函数会生成不同的混合泊松分布。</a:t>
            </a:r>
            <a:r>
              <a:rPr lang="en-US" altLang="zh-CN" dirty="0" smtClean="0">
                <a:solidFill>
                  <a:schemeClr val="hlink"/>
                </a:solidFill>
                <a:latin typeface="Times New Roman" pitchFamily="18" charset="0"/>
              </a:rPr>
              <a:t>[1]</a:t>
            </a:r>
          </a:p>
          <a:p>
            <a:pPr eaLnBrk="1" hangingPunct="1">
              <a:lnSpc>
                <a:spcPct val="115000"/>
              </a:lnSpc>
            </a:pPr>
            <a:r>
              <a:rPr lang="zh-CN" altLang="en-US" dirty="0" smtClean="0">
                <a:latin typeface="Times New Roman" pitchFamily="18" charset="0"/>
              </a:rPr>
              <a:t>如果结构函数是连续的，且只有一个众数，则混合泊松也只有一个众数。</a:t>
            </a:r>
            <a:r>
              <a:rPr lang="en-US" altLang="zh-CN" dirty="0" smtClean="0">
                <a:solidFill>
                  <a:schemeClr val="hlink"/>
                </a:solidFill>
                <a:latin typeface="Times New Roman" pitchFamily="18" charset="0"/>
              </a:rPr>
              <a:t>[2]</a:t>
            </a:r>
          </a:p>
          <a:p>
            <a:pPr eaLnBrk="1" hangingPunct="1">
              <a:lnSpc>
                <a:spcPct val="115000"/>
              </a:lnSpc>
            </a:pPr>
            <a:endParaRPr lang="en-US" altLang="zh-CN" dirty="0" smtClean="0">
              <a:solidFill>
                <a:schemeClr val="hlink"/>
              </a:solidFill>
              <a:latin typeface="Times New Roman" pitchFamily="18" charset="0"/>
            </a:endParaRPr>
          </a:p>
          <a:p>
            <a:pPr eaLnBrk="1" hangingPunct="1">
              <a:lnSpc>
                <a:spcPct val="115000"/>
              </a:lnSpc>
            </a:pPr>
            <a:r>
              <a:rPr lang="en-US" altLang="zh-CN" sz="2000" dirty="0" smtClean="0">
                <a:solidFill>
                  <a:schemeClr val="hlink"/>
                </a:solidFill>
                <a:latin typeface="Times New Roman" pitchFamily="18" charset="0"/>
              </a:rPr>
              <a:t>[1]</a:t>
            </a:r>
            <a:r>
              <a:rPr lang="en-US" altLang="zh-CN" sz="2000" dirty="0" smtClean="0">
                <a:latin typeface="Times New Roman" pitchFamily="18" charset="0"/>
              </a:rPr>
              <a:t>Douglas, J(1980), analysis with standard contagious distributions, Fairland, MD: International Co-operative Publishing house.</a:t>
            </a:r>
          </a:p>
          <a:p>
            <a:pPr eaLnBrk="1" hangingPunct="1">
              <a:lnSpc>
                <a:spcPct val="115000"/>
              </a:lnSpc>
            </a:pPr>
            <a:r>
              <a:rPr lang="en-US" altLang="zh-CN" sz="2000" dirty="0" smtClean="0">
                <a:solidFill>
                  <a:schemeClr val="hlink"/>
                </a:solidFill>
                <a:latin typeface="Times New Roman" pitchFamily="18" charset="0"/>
              </a:rPr>
              <a:t>[2]</a:t>
            </a:r>
            <a:r>
              <a:rPr lang="en-US" altLang="zh-CN" sz="2000" dirty="0" smtClean="0">
                <a:latin typeface="Times New Roman" pitchFamily="18" charset="0"/>
              </a:rPr>
              <a:t> Holgate, P(1970), the modality of some compound </a:t>
            </a:r>
            <a:r>
              <a:rPr lang="en-US" altLang="zh-CN" sz="2000" dirty="0" err="1" smtClean="0">
                <a:latin typeface="Times New Roman" pitchFamily="18" charset="0"/>
              </a:rPr>
              <a:t>poisson</a:t>
            </a:r>
            <a:r>
              <a:rPr lang="en-US" altLang="zh-CN" sz="2000" dirty="0" smtClean="0">
                <a:latin typeface="Times New Roman" pitchFamily="18" charset="0"/>
              </a:rPr>
              <a:t> distribution, </a:t>
            </a:r>
            <a:r>
              <a:rPr lang="en-US" altLang="zh-CN" sz="2000" dirty="0" err="1" smtClean="0">
                <a:latin typeface="Times New Roman" pitchFamily="18" charset="0"/>
              </a:rPr>
              <a:t>Biometrika</a:t>
            </a:r>
            <a:r>
              <a:rPr lang="en-US" altLang="zh-CN" sz="2000" dirty="0" smtClean="0">
                <a:latin typeface="Times New Roman" pitchFamily="18" charset="0"/>
              </a:rPr>
              <a:t>. 57, 666-667.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additive="base">
                                        <p:cTn id="7" dur="500" fill="hold"/>
                                        <p:tgtEl>
                                          <p:spTgt spid="542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4275">
                                            <p:txEl>
                                              <p:pRg st="1" end="1"/>
                                            </p:txEl>
                                          </p:spTgt>
                                        </p:tgtEl>
                                        <p:attrNameLst>
                                          <p:attrName>style.visibility</p:attrName>
                                        </p:attrNameLst>
                                      </p:cBhvr>
                                      <p:to>
                                        <p:strVal val="visible"/>
                                      </p:to>
                                    </p:set>
                                    <p:anim calcmode="lin" valueType="num">
                                      <p:cBhvr additive="base">
                                        <p:cTn id="13" dur="500" fill="hold"/>
                                        <p:tgtEl>
                                          <p:spTgt spid="542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42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4275">
                                            <p:txEl>
                                              <p:pRg st="2" end="2"/>
                                            </p:txEl>
                                          </p:spTgt>
                                        </p:tgtEl>
                                        <p:attrNameLst>
                                          <p:attrName>style.visibility</p:attrName>
                                        </p:attrNameLst>
                                      </p:cBhvr>
                                      <p:to>
                                        <p:strVal val="visible"/>
                                      </p:to>
                                    </p:set>
                                    <p:anim calcmode="lin" valueType="num">
                                      <p:cBhvr additive="base">
                                        <p:cTn id="19" dur="500" fill="hold"/>
                                        <p:tgtEl>
                                          <p:spTgt spid="542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42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4275">
                                            <p:txEl>
                                              <p:pRg st="4" end="4"/>
                                            </p:txEl>
                                          </p:spTgt>
                                        </p:tgtEl>
                                        <p:attrNameLst>
                                          <p:attrName>style.visibility</p:attrName>
                                        </p:attrNameLst>
                                      </p:cBhvr>
                                      <p:to>
                                        <p:strVal val="visible"/>
                                      </p:to>
                                    </p:set>
                                    <p:anim calcmode="lin" valueType="num">
                                      <p:cBhvr additive="base">
                                        <p:cTn id="25" dur="500" fill="hold"/>
                                        <p:tgtEl>
                                          <p:spTgt spid="5427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42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4275">
                                            <p:txEl>
                                              <p:pRg st="5" end="5"/>
                                            </p:txEl>
                                          </p:spTgt>
                                        </p:tgtEl>
                                        <p:attrNameLst>
                                          <p:attrName>style.visibility</p:attrName>
                                        </p:attrNameLst>
                                      </p:cBhvr>
                                      <p:to>
                                        <p:strVal val="visible"/>
                                      </p:to>
                                    </p:set>
                                    <p:anim calcmode="lin" valueType="num">
                                      <p:cBhvr additive="base">
                                        <p:cTn id="31" dur="500" fill="hold"/>
                                        <p:tgtEl>
                                          <p:spTgt spid="5427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427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4"/>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4153BBA7-67F1-448D-ADDD-B813696EE53B}" type="slidenum">
              <a:rPr lang="zh-CN" altLang="en-US" sz="1400"/>
              <a:pPr eaLnBrk="1" hangingPunct="1"/>
              <a:t>47</a:t>
            </a:fld>
            <a:endParaRPr lang="en-US" altLang="zh-CN" sz="1400"/>
          </a:p>
        </p:txBody>
      </p:sp>
      <p:sp>
        <p:nvSpPr>
          <p:cNvPr id="55298" name="Text Box 2"/>
          <p:cNvSpPr txBox="1">
            <a:spLocks noChangeArrowheads="1"/>
          </p:cNvSpPr>
          <p:nvPr/>
        </p:nvSpPr>
        <p:spPr bwMode="auto">
          <a:xfrm>
            <a:off x="684213" y="765175"/>
            <a:ext cx="7740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2400" b="1" dirty="0"/>
              <a:t>证明：混合泊松 </a:t>
            </a:r>
            <a:r>
              <a:rPr lang="en-US" altLang="zh-CN" sz="2400" b="1" i="1" dirty="0">
                <a:latin typeface="Times New Roman" pitchFamily="18" charset="0"/>
              </a:rPr>
              <a:t>N </a:t>
            </a:r>
            <a:r>
              <a:rPr lang="zh-CN" altLang="en-US" sz="2400" b="1" dirty="0"/>
              <a:t>的方差大于均值</a:t>
            </a:r>
          </a:p>
        </p:txBody>
      </p:sp>
      <p:graphicFrame>
        <p:nvGraphicFramePr>
          <p:cNvPr id="53252" name="Object 3"/>
          <p:cNvGraphicFramePr>
            <a:graphicFrameLocks noChangeAspect="1"/>
          </p:cNvGraphicFramePr>
          <p:nvPr>
            <p:extLst>
              <p:ext uri="{D42A27DB-BD31-4B8C-83A1-F6EECF244321}">
                <p14:modId xmlns:p14="http://schemas.microsoft.com/office/powerpoint/2010/main" val="2363149116"/>
              </p:ext>
            </p:extLst>
          </p:nvPr>
        </p:nvGraphicFramePr>
        <p:xfrm>
          <a:off x="1189038" y="3511550"/>
          <a:ext cx="7097712" cy="2297113"/>
        </p:xfrm>
        <a:graphic>
          <a:graphicData uri="http://schemas.openxmlformats.org/presentationml/2006/ole">
            <mc:AlternateContent xmlns:mc="http://schemas.openxmlformats.org/markup-compatibility/2006">
              <mc:Choice xmlns:v="urn:schemas-microsoft-com:vml" Requires="v">
                <p:oleObj spid="_x0000_s54090" name="Equation" r:id="rId3" imgW="2705040" imgH="876240" progId="Equation.DSMT4">
                  <p:embed/>
                </p:oleObj>
              </mc:Choice>
              <mc:Fallback>
                <p:oleObj name="Equation" r:id="rId3" imgW="2705040" imgH="876240" progId="Equation.DSMT4">
                  <p:embed/>
                  <p:pic>
                    <p:nvPicPr>
                      <p:cNvPr id="0" name="Object 3"/>
                      <p:cNvPicPr>
                        <a:picLocks noChangeAspect="1" noChangeArrowheads="1"/>
                      </p:cNvPicPr>
                      <p:nvPr/>
                    </p:nvPicPr>
                    <p:blipFill>
                      <a:blip r:embed="rId4"/>
                      <a:srcRect/>
                      <a:stretch>
                        <a:fillRect/>
                      </a:stretch>
                    </p:blipFill>
                    <p:spPr bwMode="auto">
                      <a:xfrm>
                        <a:off x="1189038" y="3511550"/>
                        <a:ext cx="7097712" cy="2297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238635265"/>
              </p:ext>
            </p:extLst>
          </p:nvPr>
        </p:nvGraphicFramePr>
        <p:xfrm>
          <a:off x="1328738" y="1524000"/>
          <a:ext cx="4633912" cy="533400"/>
        </p:xfrm>
        <a:graphic>
          <a:graphicData uri="http://schemas.openxmlformats.org/presentationml/2006/ole">
            <mc:AlternateContent xmlns:mc="http://schemas.openxmlformats.org/markup-compatibility/2006">
              <mc:Choice xmlns:v="urn:schemas-microsoft-com:vml" Requires="v">
                <p:oleObj spid="_x0000_s54091" name="Equation" r:id="rId5" imgW="1765080" imgH="203040" progId="Equation.DSMT4">
                  <p:embed/>
                </p:oleObj>
              </mc:Choice>
              <mc:Fallback>
                <p:oleObj name="Equation" r:id="rId5" imgW="1765080" imgH="203040" progId="Equation.DSMT4">
                  <p:embed/>
                  <p:pic>
                    <p:nvPicPr>
                      <p:cNvPr id="0" name=""/>
                      <p:cNvPicPr/>
                      <p:nvPr/>
                    </p:nvPicPr>
                    <p:blipFill>
                      <a:blip r:embed="rId6"/>
                      <a:stretch>
                        <a:fillRect/>
                      </a:stretch>
                    </p:blipFill>
                    <p:spPr>
                      <a:xfrm>
                        <a:off x="1328738" y="1524000"/>
                        <a:ext cx="4633912" cy="5334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524608916"/>
              </p:ext>
            </p:extLst>
          </p:nvPr>
        </p:nvGraphicFramePr>
        <p:xfrm>
          <a:off x="1466850" y="2362200"/>
          <a:ext cx="6248400" cy="609600"/>
        </p:xfrm>
        <a:graphic>
          <a:graphicData uri="http://schemas.openxmlformats.org/presentationml/2006/ole">
            <mc:AlternateContent xmlns:mc="http://schemas.openxmlformats.org/markup-compatibility/2006">
              <mc:Choice xmlns:v="urn:schemas-microsoft-com:vml" Requires="v">
                <p:oleObj spid="_x0000_s54092" name="Equation" r:id="rId7" imgW="2082600" imgH="203040" progId="Equation.DSMT4">
                  <p:embed/>
                </p:oleObj>
              </mc:Choice>
              <mc:Fallback>
                <p:oleObj name="Equation" r:id="rId7" imgW="2082600" imgH="203040" progId="Equation.DSMT4">
                  <p:embed/>
                  <p:pic>
                    <p:nvPicPr>
                      <p:cNvPr id="0" name=""/>
                      <p:cNvPicPr/>
                      <p:nvPr/>
                    </p:nvPicPr>
                    <p:blipFill>
                      <a:blip r:embed="rId8"/>
                      <a:stretch>
                        <a:fillRect/>
                      </a:stretch>
                    </p:blipFill>
                    <p:spPr>
                      <a:xfrm>
                        <a:off x="1466850" y="2362200"/>
                        <a:ext cx="6248400" cy="6096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3252"/>
                                        </p:tgtEl>
                                        <p:attrNameLst>
                                          <p:attrName>style.visibility</p:attrName>
                                        </p:attrNameLst>
                                      </p:cBhvr>
                                      <p:to>
                                        <p:strVal val="visible"/>
                                      </p:to>
                                    </p:set>
                                    <p:anim calcmode="lin" valueType="num">
                                      <p:cBhvr>
                                        <p:cTn id="21" dur="500" fill="hold"/>
                                        <p:tgtEl>
                                          <p:spTgt spid="53252"/>
                                        </p:tgtEl>
                                        <p:attrNameLst>
                                          <p:attrName>ppt_w</p:attrName>
                                        </p:attrNameLst>
                                      </p:cBhvr>
                                      <p:tavLst>
                                        <p:tav tm="0">
                                          <p:val>
                                            <p:fltVal val="0"/>
                                          </p:val>
                                        </p:tav>
                                        <p:tav tm="100000">
                                          <p:val>
                                            <p:strVal val="#ppt_w"/>
                                          </p:val>
                                        </p:tav>
                                      </p:tavLst>
                                    </p:anim>
                                    <p:anim calcmode="lin" valueType="num">
                                      <p:cBhvr>
                                        <p:cTn id="22" dur="500" fill="hold"/>
                                        <p:tgtEl>
                                          <p:spTgt spid="53252"/>
                                        </p:tgtEl>
                                        <p:attrNameLst>
                                          <p:attrName>ppt_h</p:attrName>
                                        </p:attrNameLst>
                                      </p:cBhvr>
                                      <p:tavLst>
                                        <p:tav tm="0">
                                          <p:val>
                                            <p:fltVal val="0"/>
                                          </p:val>
                                        </p:tav>
                                        <p:tav tm="100000">
                                          <p:val>
                                            <p:strVal val="#ppt_h"/>
                                          </p:val>
                                        </p:tav>
                                      </p:tavLst>
                                    </p:anim>
                                    <p:animEffect transition="in" filter="fade">
                                      <p:cBhvr>
                                        <p:cTn id="23" dur="500"/>
                                        <p:tgtEl>
                                          <p:spTgt spid="53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994B478A-731B-49D1-B42D-485D585223CE}" type="slidenum">
              <a:rPr lang="zh-CN" altLang="en-US" sz="1400"/>
              <a:pPr eaLnBrk="1" hangingPunct="1"/>
              <a:t>48</a:t>
            </a:fld>
            <a:endParaRPr lang="en-US" altLang="zh-CN" sz="1400"/>
          </a:p>
        </p:txBody>
      </p:sp>
      <p:sp>
        <p:nvSpPr>
          <p:cNvPr id="54275" name="Rectangle 2"/>
          <p:cNvSpPr>
            <a:spLocks noGrp="1" noChangeArrowheads="1"/>
          </p:cNvSpPr>
          <p:nvPr>
            <p:ph type="title"/>
          </p:nvPr>
        </p:nvSpPr>
        <p:spPr/>
        <p:txBody>
          <a:bodyPr/>
          <a:lstStyle/>
          <a:p>
            <a:pPr eaLnBrk="1" hangingPunct="1"/>
            <a:r>
              <a:rPr lang="zh-CN" altLang="en-US" dirty="0" smtClean="0"/>
              <a:t>混合泊松的结构函数</a:t>
            </a:r>
            <a:r>
              <a:rPr lang="en-US" altLang="zh-CN" dirty="0" smtClean="0"/>
              <a:t>:</a:t>
            </a:r>
            <a:r>
              <a:rPr lang="zh-CN" altLang="en-US" dirty="0" smtClean="0"/>
              <a:t>伽马分布</a:t>
            </a:r>
          </a:p>
        </p:txBody>
      </p:sp>
      <p:sp>
        <p:nvSpPr>
          <p:cNvPr id="54276" name="Rectangle 3"/>
          <p:cNvSpPr>
            <a:spLocks noGrp="1" noChangeArrowheads="1"/>
          </p:cNvSpPr>
          <p:nvPr>
            <p:ph type="body" idx="1"/>
          </p:nvPr>
        </p:nvSpPr>
        <p:spPr/>
        <p:txBody>
          <a:bodyPr/>
          <a:lstStyle/>
          <a:p>
            <a:pPr eaLnBrk="1" hangingPunct="1"/>
            <a:r>
              <a:rPr lang="zh-CN" altLang="en-US" b="1" dirty="0" smtClean="0"/>
              <a:t>个体风险服从泊松分布</a:t>
            </a:r>
            <a:r>
              <a:rPr lang="en-US" altLang="zh-CN" b="1" dirty="0" smtClean="0"/>
              <a:t>(</a:t>
            </a:r>
            <a:r>
              <a:rPr lang="en-US" altLang="zh-CN" b="1" dirty="0">
                <a:latin typeface="Symbol" pitchFamily="18" charset="2"/>
              </a:rPr>
              <a:t>l Q</a:t>
            </a:r>
            <a:r>
              <a:rPr lang="en-US" altLang="zh-CN" b="1" dirty="0" smtClean="0"/>
              <a:t>) </a:t>
            </a:r>
          </a:p>
          <a:p>
            <a:pPr eaLnBrk="1" hangingPunct="1"/>
            <a:r>
              <a:rPr lang="zh-CN" altLang="en-US" b="1" dirty="0" smtClean="0"/>
              <a:t>结构函数</a:t>
            </a:r>
            <a:r>
              <a:rPr lang="en-US" altLang="zh-CN" b="1" dirty="0" smtClean="0">
                <a:latin typeface="Symbol" pitchFamily="18" charset="2"/>
              </a:rPr>
              <a:t>Q</a:t>
            </a:r>
            <a:r>
              <a:rPr lang="zh-CN" altLang="en-US" b="1" dirty="0" smtClean="0"/>
              <a:t>为伽马分布（</a:t>
            </a:r>
            <a:r>
              <a:rPr lang="en-US" altLang="zh-CN" b="1" dirty="0" smtClean="0">
                <a:latin typeface="Symbol" pitchFamily="18" charset="2"/>
              </a:rPr>
              <a:t>a, a</a:t>
            </a:r>
            <a:r>
              <a:rPr lang="zh-CN" altLang="en-US" b="1" dirty="0" smtClean="0"/>
              <a:t>）：均值为</a:t>
            </a:r>
            <a:r>
              <a:rPr lang="en-US" altLang="zh-CN" b="1" dirty="0" smtClean="0"/>
              <a:t>1</a:t>
            </a:r>
            <a:r>
              <a:rPr lang="zh-CN" altLang="en-US" b="1" dirty="0" smtClean="0"/>
              <a:t>，方差为</a:t>
            </a:r>
            <a:r>
              <a:rPr lang="en-US" altLang="zh-CN" b="1" dirty="0" smtClean="0"/>
              <a:t>1/</a:t>
            </a:r>
            <a:r>
              <a:rPr lang="en-US" altLang="zh-CN" b="1" dirty="0" smtClean="0">
                <a:latin typeface="Symbol" pitchFamily="18" charset="2"/>
              </a:rPr>
              <a:t>a</a:t>
            </a:r>
          </a:p>
          <a:p>
            <a:pPr eaLnBrk="1" hangingPunct="1"/>
            <a:endParaRPr lang="en-US" altLang="zh-CN" b="1" dirty="0" smtClean="0"/>
          </a:p>
          <a:p>
            <a:pPr eaLnBrk="1" hangingPunct="1"/>
            <a:endParaRPr lang="en-US" altLang="zh-CN" b="1" dirty="0" smtClean="0"/>
          </a:p>
          <a:p>
            <a:pPr eaLnBrk="1" hangingPunct="1"/>
            <a:endParaRPr lang="en-US" altLang="zh-CN" b="1" dirty="0" smtClean="0"/>
          </a:p>
          <a:p>
            <a:pPr eaLnBrk="1" hangingPunct="1"/>
            <a:r>
              <a:rPr lang="zh-CN" altLang="en-US" b="1" dirty="0" smtClean="0"/>
              <a:t>风险集合</a:t>
            </a:r>
            <a:r>
              <a:rPr lang="en-US" altLang="zh-CN" b="1" dirty="0" smtClean="0"/>
              <a:t>, </a:t>
            </a:r>
            <a:r>
              <a:rPr lang="zh-CN" altLang="en-US" b="1" dirty="0" smtClean="0"/>
              <a:t>负二项：均值为 </a:t>
            </a:r>
            <a:r>
              <a:rPr lang="en-US" altLang="zh-CN" b="1" dirty="0" smtClean="0">
                <a:latin typeface="Symbol" pitchFamily="18" charset="2"/>
              </a:rPr>
              <a:t>l</a:t>
            </a:r>
            <a:r>
              <a:rPr lang="zh-CN" altLang="en-US" b="1" dirty="0" smtClean="0"/>
              <a:t>，方差为 </a:t>
            </a:r>
            <a:r>
              <a:rPr lang="en-US" altLang="zh-CN" b="1" dirty="0" smtClean="0">
                <a:latin typeface="Symbol" pitchFamily="18" charset="2"/>
              </a:rPr>
              <a:t>l+l</a:t>
            </a:r>
            <a:r>
              <a:rPr lang="en-US" altLang="zh-CN" b="1" baseline="30000" dirty="0" smtClean="0">
                <a:latin typeface="Symbol" pitchFamily="18" charset="2"/>
              </a:rPr>
              <a:t>2</a:t>
            </a:r>
            <a:r>
              <a:rPr lang="en-US" altLang="zh-CN" b="1" dirty="0" smtClean="0">
                <a:latin typeface="Symbol" pitchFamily="18" charset="2"/>
              </a:rPr>
              <a:t>/a</a:t>
            </a:r>
          </a:p>
        </p:txBody>
      </p:sp>
      <p:graphicFrame>
        <p:nvGraphicFramePr>
          <p:cNvPr id="54277" name="Object 4"/>
          <p:cNvGraphicFramePr>
            <a:graphicFrameLocks noChangeAspect="1"/>
          </p:cNvGraphicFramePr>
          <p:nvPr/>
        </p:nvGraphicFramePr>
        <p:xfrm>
          <a:off x="1295400" y="3276600"/>
          <a:ext cx="5903913" cy="1004888"/>
        </p:xfrm>
        <a:graphic>
          <a:graphicData uri="http://schemas.openxmlformats.org/presentationml/2006/ole">
            <mc:AlternateContent xmlns:mc="http://schemas.openxmlformats.org/markup-compatibility/2006">
              <mc:Choice xmlns:v="urn:schemas-microsoft-com:vml" Requires="v">
                <p:oleObj spid="_x0000_s54568" r:id="rId3" imgW="2464870" imgH="419282" progId="Equation.DSMT4">
                  <p:embed/>
                </p:oleObj>
              </mc:Choice>
              <mc:Fallback>
                <p:oleObj r:id="rId3" imgW="2464870" imgH="419282"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276600"/>
                        <a:ext cx="5903913"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347498A1-AC55-47A7-A150-EFA048ECD121}" type="slidenum">
              <a:rPr lang="zh-CN" altLang="en-US" sz="1400"/>
              <a:pPr eaLnBrk="1" hangingPunct="1"/>
              <a:t>49</a:t>
            </a:fld>
            <a:endParaRPr lang="en-US" altLang="zh-CN" sz="1400"/>
          </a:p>
        </p:txBody>
      </p:sp>
      <p:sp>
        <p:nvSpPr>
          <p:cNvPr id="55299" name="Rectangle 2"/>
          <p:cNvSpPr>
            <a:spLocks noGrp="1" noChangeArrowheads="1"/>
          </p:cNvSpPr>
          <p:nvPr>
            <p:ph type="title"/>
          </p:nvPr>
        </p:nvSpPr>
        <p:spPr/>
        <p:txBody>
          <a:bodyPr/>
          <a:lstStyle/>
          <a:p>
            <a:pPr eaLnBrk="1" hangingPunct="1"/>
            <a:r>
              <a:rPr lang="zh-CN" altLang="en-US" smtClean="0"/>
              <a:t>混合泊松的结构函数</a:t>
            </a:r>
            <a:r>
              <a:rPr lang="en-US" altLang="zh-CN" smtClean="0"/>
              <a:t>:</a:t>
            </a:r>
            <a:r>
              <a:rPr lang="zh-CN" altLang="en-US" smtClean="0"/>
              <a:t>逆高斯分布</a:t>
            </a:r>
          </a:p>
        </p:txBody>
      </p:sp>
      <p:sp>
        <p:nvSpPr>
          <p:cNvPr id="55300" name="Rectangle 3"/>
          <p:cNvSpPr>
            <a:spLocks noGrp="1" noChangeArrowheads="1"/>
          </p:cNvSpPr>
          <p:nvPr>
            <p:ph type="body" idx="1"/>
          </p:nvPr>
        </p:nvSpPr>
        <p:spPr/>
        <p:txBody>
          <a:bodyPr/>
          <a:lstStyle/>
          <a:p>
            <a:pPr eaLnBrk="1" hangingPunct="1"/>
            <a:r>
              <a:rPr lang="zh-CN" altLang="en-US" b="1" dirty="0" smtClean="0"/>
              <a:t>个体风险服从泊松分布</a:t>
            </a:r>
            <a:r>
              <a:rPr lang="en-US" altLang="zh-CN" b="1" dirty="0" smtClean="0"/>
              <a:t>(</a:t>
            </a:r>
            <a:r>
              <a:rPr lang="en-US" altLang="zh-CN" b="1" dirty="0">
                <a:latin typeface="Symbol" pitchFamily="18" charset="2"/>
              </a:rPr>
              <a:t>l Q</a:t>
            </a:r>
            <a:r>
              <a:rPr lang="en-US" altLang="zh-CN" b="1" dirty="0" smtClean="0"/>
              <a:t>) </a:t>
            </a:r>
          </a:p>
          <a:p>
            <a:pPr eaLnBrk="1" hangingPunct="1"/>
            <a:r>
              <a:rPr lang="zh-CN" altLang="en-US" b="1" dirty="0" smtClean="0"/>
              <a:t>结构函数</a:t>
            </a:r>
            <a:r>
              <a:rPr lang="en-US" altLang="zh-CN" b="1" dirty="0" smtClean="0">
                <a:latin typeface="Symbol" pitchFamily="18" charset="2"/>
              </a:rPr>
              <a:t>Q</a:t>
            </a:r>
            <a:r>
              <a:rPr lang="zh-CN" altLang="en-US" b="1" dirty="0" smtClean="0"/>
              <a:t>为逆高斯分布（</a:t>
            </a:r>
            <a:r>
              <a:rPr lang="en-US" altLang="zh-CN" b="1" dirty="0" smtClean="0">
                <a:latin typeface="Symbol" pitchFamily="18" charset="2"/>
              </a:rPr>
              <a:t>1, t</a:t>
            </a:r>
            <a:r>
              <a:rPr lang="zh-CN" altLang="en-US" b="1" dirty="0" smtClean="0"/>
              <a:t>）：均值为</a:t>
            </a:r>
            <a:r>
              <a:rPr lang="en-US" altLang="zh-CN" b="1" dirty="0" smtClean="0"/>
              <a:t>1</a:t>
            </a:r>
            <a:r>
              <a:rPr lang="zh-CN" altLang="en-US" b="1" dirty="0" smtClean="0"/>
              <a:t>，方差为</a:t>
            </a:r>
            <a:r>
              <a:rPr lang="en-US" altLang="zh-CN" b="1" dirty="0" smtClean="0">
                <a:latin typeface="Symbol" pitchFamily="18" charset="2"/>
              </a:rPr>
              <a:t>t</a:t>
            </a:r>
          </a:p>
          <a:p>
            <a:pPr eaLnBrk="1" hangingPunct="1"/>
            <a:endParaRPr lang="en-US" altLang="zh-CN" b="1" dirty="0" smtClean="0">
              <a:latin typeface="Symbol" pitchFamily="18" charset="2"/>
            </a:endParaRPr>
          </a:p>
          <a:p>
            <a:pPr eaLnBrk="1" hangingPunct="1"/>
            <a:endParaRPr lang="en-US" altLang="zh-CN" b="1" dirty="0" smtClean="0">
              <a:latin typeface="Symbol" pitchFamily="18" charset="2"/>
            </a:endParaRPr>
          </a:p>
          <a:p>
            <a:pPr eaLnBrk="1" hangingPunct="1"/>
            <a:endParaRPr lang="en-US" altLang="zh-CN" b="1" dirty="0" smtClean="0">
              <a:latin typeface="Symbol" pitchFamily="18" charset="2"/>
            </a:endParaRPr>
          </a:p>
          <a:p>
            <a:pPr eaLnBrk="1" hangingPunct="1"/>
            <a:r>
              <a:rPr lang="zh-CN" altLang="en-US" b="1" dirty="0" smtClean="0"/>
              <a:t>风险集合，泊松</a:t>
            </a:r>
            <a:r>
              <a:rPr lang="en-US" altLang="zh-CN" b="1" dirty="0" smtClean="0"/>
              <a:t>-</a:t>
            </a:r>
            <a:r>
              <a:rPr lang="zh-CN" altLang="en-US" b="1" dirty="0" smtClean="0"/>
              <a:t>逆高斯分布：均值为 </a:t>
            </a:r>
            <a:r>
              <a:rPr lang="en-US" altLang="zh-CN" b="1" dirty="0" smtClean="0">
                <a:latin typeface="Symbol" pitchFamily="18" charset="2"/>
              </a:rPr>
              <a:t>l</a:t>
            </a:r>
            <a:r>
              <a:rPr lang="zh-CN" altLang="en-US" b="1" dirty="0" smtClean="0"/>
              <a:t>，方差为 </a:t>
            </a:r>
            <a:r>
              <a:rPr lang="en-US" altLang="zh-CN" b="1" dirty="0" err="1" smtClean="0">
                <a:latin typeface="Symbol" pitchFamily="18" charset="2"/>
              </a:rPr>
              <a:t>l+tl</a:t>
            </a:r>
            <a:r>
              <a:rPr lang="en-US" altLang="zh-CN" b="1" baseline="30000" dirty="0" err="1" smtClean="0">
                <a:latin typeface="Symbol" pitchFamily="18" charset="2"/>
              </a:rPr>
              <a:t>2</a:t>
            </a:r>
            <a:endParaRPr lang="en-US" altLang="zh-CN" b="1" baseline="30000" dirty="0" smtClean="0">
              <a:latin typeface="Symbol" pitchFamily="18" charset="2"/>
            </a:endParaRPr>
          </a:p>
          <a:p>
            <a:pPr eaLnBrk="1" hangingPunct="1"/>
            <a:endParaRPr lang="en-US" altLang="zh-CN" b="1" baseline="30000" dirty="0">
              <a:latin typeface="Symbol" pitchFamily="18" charset="2"/>
            </a:endParaRPr>
          </a:p>
          <a:p>
            <a:pPr eaLnBrk="1" hangingPunct="1"/>
            <a:r>
              <a:rPr lang="zh-CN" altLang="en-US" sz="1600" b="1" dirty="0" smtClean="0">
                <a:latin typeface="Symbol" pitchFamily="18" charset="2"/>
              </a:rPr>
              <a:t>注：</a:t>
            </a:r>
            <a:r>
              <a:rPr lang="zh-CN" altLang="en-US" sz="1600" b="1" dirty="0">
                <a:latin typeface="Symbol" pitchFamily="18" charset="2"/>
              </a:rPr>
              <a:t>另一</a:t>
            </a:r>
            <a:r>
              <a:rPr lang="zh-CN" altLang="en-US" sz="1600" b="1" dirty="0" smtClean="0">
                <a:latin typeface="Symbol" pitchFamily="18" charset="2"/>
              </a:rPr>
              <a:t>种参数形式是逆高斯分布（</a:t>
            </a:r>
            <a:r>
              <a:rPr lang="en-US" altLang="zh-CN" sz="1600" b="1" dirty="0" smtClean="0">
                <a:latin typeface="Symbol" pitchFamily="18" charset="2"/>
              </a:rPr>
              <a:t>1/</a:t>
            </a:r>
            <a:r>
              <a:rPr lang="en-US" altLang="zh-CN" sz="1600" b="1" dirty="0" smtClean="0">
                <a:latin typeface="Symbol" pitchFamily="18" charset="2"/>
                <a:sym typeface="Symbol"/>
              </a:rPr>
              <a:t>,  1/</a:t>
            </a:r>
            <a:r>
              <a:rPr lang="zh-CN" altLang="en-US" sz="1600" b="1" dirty="0" smtClean="0">
                <a:latin typeface="Symbol" pitchFamily="18" charset="2"/>
              </a:rPr>
              <a:t>）</a:t>
            </a:r>
            <a:r>
              <a:rPr lang="en-US" altLang="zh-CN" sz="1600" b="1" dirty="0" smtClean="0">
                <a:latin typeface="Symbol" pitchFamily="18" charset="2"/>
              </a:rPr>
              <a:t>,  </a:t>
            </a:r>
            <a:r>
              <a:rPr lang="zh-CN" altLang="en-US" sz="1600" b="1" dirty="0" smtClean="0">
                <a:latin typeface="Symbol" pitchFamily="18" charset="2"/>
              </a:rPr>
              <a:t>均值为</a:t>
            </a:r>
            <a:r>
              <a:rPr lang="en-US" altLang="zh-CN" sz="1600" b="1" dirty="0" smtClean="0">
                <a:latin typeface="Symbol" pitchFamily="18" charset="2"/>
              </a:rPr>
              <a:t>1 </a:t>
            </a:r>
            <a:r>
              <a:rPr lang="zh-CN" altLang="en-US" sz="1600" b="1" dirty="0" smtClean="0">
                <a:latin typeface="Symbol" pitchFamily="18" charset="2"/>
              </a:rPr>
              <a:t>，方差为</a:t>
            </a:r>
            <a:r>
              <a:rPr lang="zh-CN" altLang="en-US" sz="1600" b="1" dirty="0" smtClean="0">
                <a:latin typeface="Symbol" pitchFamily="18" charset="2"/>
                <a:sym typeface="Symbol"/>
              </a:rPr>
              <a:t>，偏度为</a:t>
            </a:r>
            <a:r>
              <a:rPr lang="en-US" altLang="zh-CN" sz="1600" b="1" dirty="0" smtClean="0">
                <a:latin typeface="Symbol" pitchFamily="18" charset="2"/>
                <a:sym typeface="Symbol"/>
              </a:rPr>
              <a:t>3</a:t>
            </a:r>
            <a:r>
              <a:rPr lang="en-US" altLang="zh-CN" sz="1600" b="1" baseline="30000" dirty="0" smtClean="0">
                <a:latin typeface="Symbol" pitchFamily="18" charset="2"/>
                <a:sym typeface="Symbol"/>
              </a:rPr>
              <a:t>1/2</a:t>
            </a:r>
            <a:endParaRPr lang="en-US" altLang="zh-CN" sz="1600" b="1" dirty="0">
              <a:latin typeface="Symbol" pitchFamily="18" charset="2"/>
            </a:endParaRPr>
          </a:p>
        </p:txBody>
      </p:sp>
      <p:graphicFrame>
        <p:nvGraphicFramePr>
          <p:cNvPr id="55301" name="Object 4"/>
          <p:cNvGraphicFramePr>
            <a:graphicFrameLocks noChangeAspect="1"/>
          </p:cNvGraphicFramePr>
          <p:nvPr>
            <p:extLst>
              <p:ext uri="{D42A27DB-BD31-4B8C-83A1-F6EECF244321}">
                <p14:modId xmlns:p14="http://schemas.microsoft.com/office/powerpoint/2010/main" val="316391479"/>
              </p:ext>
            </p:extLst>
          </p:nvPr>
        </p:nvGraphicFramePr>
        <p:xfrm>
          <a:off x="1150938" y="3276600"/>
          <a:ext cx="5970587" cy="941388"/>
        </p:xfrm>
        <a:graphic>
          <a:graphicData uri="http://schemas.openxmlformats.org/presentationml/2006/ole">
            <mc:AlternateContent xmlns:mc="http://schemas.openxmlformats.org/markup-compatibility/2006">
              <mc:Choice xmlns:v="urn:schemas-microsoft-com:vml" Requires="v">
                <p:oleObj spid="_x0000_s55593" name="Equation" r:id="rId3" imgW="2819160" imgH="444240" progId="Equation.DSMT4">
                  <p:embed/>
                </p:oleObj>
              </mc:Choice>
              <mc:Fallback>
                <p:oleObj name="Equation" r:id="rId3" imgW="2819160" imgH="444240" progId="Equation.DSMT4">
                  <p:embed/>
                  <p:pic>
                    <p:nvPicPr>
                      <p:cNvPr id="0" name="Object 4"/>
                      <p:cNvPicPr>
                        <a:picLocks noChangeAspect="1" noChangeArrowheads="1"/>
                      </p:cNvPicPr>
                      <p:nvPr/>
                    </p:nvPicPr>
                    <p:blipFill>
                      <a:blip r:embed="rId4"/>
                      <a:srcRect/>
                      <a:stretch>
                        <a:fillRect/>
                      </a:stretch>
                    </p:blipFill>
                    <p:spPr bwMode="auto">
                      <a:xfrm>
                        <a:off x="1150938" y="3276600"/>
                        <a:ext cx="5970587" cy="941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70FD90FE-7F27-48DB-B30D-7A68D95DCCC7}" type="slidenum">
              <a:rPr lang="zh-CN" altLang="en-US" sz="1400"/>
              <a:pPr eaLnBrk="1" hangingPunct="1"/>
              <a:t>5</a:t>
            </a:fld>
            <a:endParaRPr lang="en-US" altLang="zh-CN" sz="1400"/>
          </a:p>
        </p:txBody>
      </p:sp>
      <p:sp>
        <p:nvSpPr>
          <p:cNvPr id="9220" name="Rectangle 3"/>
          <p:cNvSpPr>
            <a:spLocks noGrp="1" noChangeArrowheads="1"/>
          </p:cNvSpPr>
          <p:nvPr>
            <p:ph type="body" idx="1"/>
          </p:nvPr>
        </p:nvSpPr>
        <p:spPr>
          <a:xfrm>
            <a:off x="457200" y="1219200"/>
            <a:ext cx="8229600" cy="4953000"/>
          </a:xfrm>
        </p:spPr>
        <p:txBody>
          <a:bodyPr/>
          <a:lstStyle/>
          <a:p>
            <a:pPr eaLnBrk="1" hangingPunct="1">
              <a:lnSpc>
                <a:spcPct val="115000"/>
              </a:lnSpc>
            </a:pPr>
            <a:r>
              <a:rPr lang="zh-CN" altLang="en-US" b="1" dirty="0" smtClean="0">
                <a:latin typeface="Times New Roman" pitchFamily="18" charset="0"/>
              </a:rPr>
              <a:t>可以证明</a:t>
            </a:r>
            <a:r>
              <a:rPr lang="en-US" altLang="zh-CN" b="1" dirty="0" smtClean="0">
                <a:latin typeface="Times New Roman" pitchFamily="18" charset="0"/>
                <a:hlinkClick r:id="" action="ppaction://noaction"/>
              </a:rPr>
              <a:t>[1]</a:t>
            </a:r>
            <a:r>
              <a:rPr lang="zh-CN" altLang="en-US" b="1" dirty="0" smtClean="0">
                <a:latin typeface="Times New Roman" pitchFamily="18" charset="0"/>
              </a:rPr>
              <a:t>，（</a:t>
            </a:r>
            <a:r>
              <a:rPr lang="en-US" altLang="zh-CN" b="1" i="1" dirty="0" smtClean="0">
                <a:latin typeface="Times New Roman" pitchFamily="18" charset="0"/>
              </a:rPr>
              <a:t>a</a:t>
            </a:r>
            <a:r>
              <a:rPr lang="zh-CN" altLang="en-US" b="1" dirty="0" smtClean="0">
                <a:latin typeface="Times New Roman" pitchFamily="18" charset="0"/>
              </a:rPr>
              <a:t>，</a:t>
            </a:r>
            <a:r>
              <a:rPr lang="en-US" altLang="zh-CN" b="1" i="1" dirty="0" smtClean="0">
                <a:latin typeface="Times New Roman" pitchFamily="18" charset="0"/>
              </a:rPr>
              <a:t>b</a:t>
            </a:r>
            <a:r>
              <a:rPr lang="zh-CN" altLang="en-US" b="1" dirty="0" smtClean="0">
                <a:latin typeface="Times New Roman" pitchFamily="18" charset="0"/>
              </a:rPr>
              <a:t>，</a:t>
            </a:r>
            <a:r>
              <a:rPr lang="en-US" altLang="zh-CN" b="1" dirty="0" smtClean="0">
                <a:latin typeface="Times New Roman" pitchFamily="18" charset="0"/>
              </a:rPr>
              <a:t>0</a:t>
            </a:r>
            <a:r>
              <a:rPr lang="zh-CN" altLang="en-US" b="1" dirty="0" smtClean="0">
                <a:latin typeface="Times New Roman" pitchFamily="18" charset="0"/>
              </a:rPr>
              <a:t>）分布类仅包括</a:t>
            </a:r>
            <a:r>
              <a:rPr lang="en-US" altLang="zh-CN" b="1" dirty="0" smtClean="0">
                <a:latin typeface="Times New Roman" pitchFamily="18" charset="0"/>
              </a:rPr>
              <a:t>:</a:t>
            </a:r>
          </a:p>
          <a:p>
            <a:pPr lvl="1" eaLnBrk="1" hangingPunct="1">
              <a:lnSpc>
                <a:spcPct val="115000"/>
              </a:lnSpc>
            </a:pPr>
            <a:r>
              <a:rPr lang="zh-CN" altLang="en-US" b="1" dirty="0" smtClean="0">
                <a:latin typeface="Times New Roman" pitchFamily="18" charset="0"/>
              </a:rPr>
              <a:t>泊松分布</a:t>
            </a:r>
          </a:p>
          <a:p>
            <a:pPr lvl="1" eaLnBrk="1" hangingPunct="1">
              <a:lnSpc>
                <a:spcPct val="115000"/>
              </a:lnSpc>
            </a:pPr>
            <a:r>
              <a:rPr lang="zh-CN" altLang="en-US" b="1" dirty="0" smtClean="0">
                <a:latin typeface="Times New Roman" pitchFamily="18" charset="0"/>
              </a:rPr>
              <a:t>二项分布</a:t>
            </a:r>
            <a:endParaRPr lang="en-US" altLang="zh-CN" b="1" dirty="0" smtClean="0">
              <a:latin typeface="Times New Roman" pitchFamily="18" charset="0"/>
            </a:endParaRPr>
          </a:p>
          <a:p>
            <a:pPr lvl="1" eaLnBrk="1" hangingPunct="1">
              <a:lnSpc>
                <a:spcPct val="115000"/>
              </a:lnSpc>
            </a:pPr>
            <a:r>
              <a:rPr lang="zh-CN" altLang="en-US" b="1" dirty="0">
                <a:latin typeface="Times New Roman" pitchFamily="18" charset="0"/>
              </a:rPr>
              <a:t>负二项分布</a:t>
            </a:r>
            <a:r>
              <a:rPr lang="zh-CN" altLang="en-US" b="1" dirty="0" smtClean="0">
                <a:latin typeface="Times New Roman" pitchFamily="18" charset="0"/>
              </a:rPr>
              <a:t>（特例：几何分布</a:t>
            </a:r>
            <a:r>
              <a:rPr lang="zh-CN" altLang="en-US" b="1" dirty="0">
                <a:latin typeface="Times New Roman" pitchFamily="18" charset="0"/>
              </a:rPr>
              <a:t>）</a:t>
            </a:r>
          </a:p>
          <a:p>
            <a:pPr lvl="1" eaLnBrk="1" hangingPunct="1">
              <a:lnSpc>
                <a:spcPct val="115000"/>
              </a:lnSpc>
            </a:pPr>
            <a:endParaRPr lang="zh-CN" altLang="en-US" b="1" dirty="0" smtClean="0">
              <a:latin typeface="Times New Roman" pitchFamily="18" charset="0"/>
            </a:endParaRPr>
          </a:p>
          <a:p>
            <a:pPr eaLnBrk="1" hangingPunct="1">
              <a:lnSpc>
                <a:spcPct val="115000"/>
              </a:lnSpc>
            </a:pPr>
            <a:r>
              <a:rPr lang="en-US" altLang="zh-CN" b="1" dirty="0" smtClean="0">
                <a:latin typeface="Times New Roman" pitchFamily="18" charset="0"/>
                <a:hlinkClick r:id="" action="ppaction://noaction"/>
              </a:rPr>
              <a:t>[1]</a:t>
            </a:r>
            <a:r>
              <a:rPr lang="en-US" altLang="zh-CN" b="1" dirty="0" smtClean="0">
                <a:latin typeface="Times New Roman" pitchFamily="18" charset="0"/>
              </a:rPr>
              <a:t> </a:t>
            </a:r>
            <a:r>
              <a:rPr lang="en-US" altLang="zh-CN" b="1" dirty="0" err="1" smtClean="0">
                <a:latin typeface="Times New Roman" pitchFamily="18" charset="0"/>
              </a:rPr>
              <a:t>Panjer</a:t>
            </a:r>
            <a:r>
              <a:rPr lang="en-US" altLang="zh-CN" b="1" dirty="0" smtClean="0">
                <a:latin typeface="Times New Roman" pitchFamily="18" charset="0"/>
              </a:rPr>
              <a:t>, H. and </a:t>
            </a:r>
            <a:r>
              <a:rPr lang="en-US" altLang="zh-CN" b="1" dirty="0" err="1" smtClean="0">
                <a:latin typeface="Times New Roman" pitchFamily="18" charset="0"/>
              </a:rPr>
              <a:t>Willmot</a:t>
            </a:r>
            <a:r>
              <a:rPr lang="en-US" altLang="zh-CN" b="1" dirty="0" smtClean="0">
                <a:latin typeface="Times New Roman" pitchFamily="18" charset="0"/>
              </a:rPr>
              <a:t>, G. (1992), “Computational Aspects of Recursive Evaluation of Compound Distribution,” </a:t>
            </a:r>
            <a:r>
              <a:rPr lang="en-US" altLang="zh-CN" b="1" dirty="0" err="1" smtClean="0">
                <a:latin typeface="Times New Roman" pitchFamily="18" charset="0"/>
              </a:rPr>
              <a:t>Insurnace</a:t>
            </a:r>
            <a:r>
              <a:rPr lang="en-US" altLang="zh-CN" b="1" dirty="0" smtClean="0">
                <a:latin typeface="Times New Roman" pitchFamily="18" charset="0"/>
              </a:rPr>
              <a:t>: </a:t>
            </a:r>
            <a:r>
              <a:rPr lang="en-US" altLang="zh-CN" b="1" dirty="0" err="1" smtClean="0">
                <a:latin typeface="Times New Roman" pitchFamily="18" charset="0"/>
              </a:rPr>
              <a:t>Mathamatics</a:t>
            </a:r>
            <a:r>
              <a:rPr lang="en-US" altLang="zh-CN" b="1" dirty="0" smtClean="0">
                <a:latin typeface="Times New Roman" pitchFamily="18" charset="0"/>
              </a:rPr>
              <a:t> and Economics, 5, 113-116</a:t>
            </a:r>
            <a:r>
              <a:rPr lang="zh-CN" altLang="en-US" b="1" dirty="0" smtClean="0">
                <a:latin typeface="Times New Roman" pitchFamily="18" charset="0"/>
              </a:rPr>
              <a: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C280EF09-ABA7-419D-950A-10CF9E20E193}" type="slidenum">
              <a:rPr lang="zh-CN" altLang="en-US" sz="1400"/>
              <a:pPr eaLnBrk="1" hangingPunct="1"/>
              <a:t>50</a:t>
            </a:fld>
            <a:endParaRPr lang="en-US" altLang="zh-CN" sz="1400"/>
          </a:p>
        </p:txBody>
      </p:sp>
      <p:sp>
        <p:nvSpPr>
          <p:cNvPr id="56323" name="Rectangle 2"/>
          <p:cNvSpPr>
            <a:spLocks noGrp="1" noChangeArrowheads="1"/>
          </p:cNvSpPr>
          <p:nvPr>
            <p:ph type="title"/>
          </p:nvPr>
        </p:nvSpPr>
        <p:spPr/>
        <p:txBody>
          <a:bodyPr/>
          <a:lstStyle/>
          <a:p>
            <a:pPr eaLnBrk="1" hangingPunct="1"/>
            <a:r>
              <a:rPr lang="zh-CN" altLang="en-US" smtClean="0"/>
              <a:t>混合泊松的结构函数</a:t>
            </a:r>
            <a:r>
              <a:rPr lang="en-US" altLang="zh-CN" smtClean="0"/>
              <a:t>:</a:t>
            </a:r>
            <a:r>
              <a:rPr lang="zh-CN" altLang="en-US" smtClean="0"/>
              <a:t>对数正态分布</a:t>
            </a:r>
          </a:p>
        </p:txBody>
      </p:sp>
      <p:sp>
        <p:nvSpPr>
          <p:cNvPr id="56324" name="Rectangle 3"/>
          <p:cNvSpPr>
            <a:spLocks noGrp="1" noChangeArrowheads="1"/>
          </p:cNvSpPr>
          <p:nvPr>
            <p:ph type="body" idx="1"/>
          </p:nvPr>
        </p:nvSpPr>
        <p:spPr>
          <a:xfrm>
            <a:off x="228714" y="1600200"/>
            <a:ext cx="8762770" cy="4525963"/>
          </a:xfrm>
        </p:spPr>
        <p:txBody>
          <a:bodyPr/>
          <a:lstStyle/>
          <a:p>
            <a:pPr eaLnBrk="1" hangingPunct="1"/>
            <a:r>
              <a:rPr lang="zh-CN" altLang="en-US" b="1" dirty="0" smtClean="0"/>
              <a:t>个体风险服从泊松分布</a:t>
            </a:r>
            <a:r>
              <a:rPr lang="en-US" altLang="zh-CN" b="1" dirty="0" smtClean="0"/>
              <a:t>(</a:t>
            </a:r>
            <a:r>
              <a:rPr lang="en-US" altLang="zh-CN" b="1" dirty="0">
                <a:latin typeface="Symbol" pitchFamily="18" charset="2"/>
              </a:rPr>
              <a:t>l Q</a:t>
            </a:r>
            <a:r>
              <a:rPr lang="en-US" altLang="zh-CN" b="1" dirty="0" smtClean="0"/>
              <a:t>) </a:t>
            </a:r>
          </a:p>
          <a:p>
            <a:pPr eaLnBrk="1" hangingPunct="1"/>
            <a:r>
              <a:rPr lang="zh-CN" altLang="en-US" b="1" dirty="0" smtClean="0"/>
              <a:t>结构函数</a:t>
            </a:r>
            <a:r>
              <a:rPr lang="en-US" altLang="zh-CN" b="1" dirty="0" smtClean="0">
                <a:latin typeface="Symbol" pitchFamily="18" charset="2"/>
              </a:rPr>
              <a:t>Q</a:t>
            </a:r>
            <a:r>
              <a:rPr lang="zh-CN" altLang="en-US" b="1" dirty="0" smtClean="0"/>
              <a:t>为对数正态分布（</a:t>
            </a:r>
            <a:r>
              <a:rPr lang="en-US" altLang="zh-CN" b="1" dirty="0" smtClean="0">
                <a:latin typeface="Symbol" pitchFamily="18" charset="2"/>
              </a:rPr>
              <a:t>-s</a:t>
            </a:r>
            <a:r>
              <a:rPr lang="en-US" altLang="zh-CN" b="1" baseline="30000" dirty="0" smtClean="0">
                <a:latin typeface="Symbol" pitchFamily="18" charset="2"/>
              </a:rPr>
              <a:t>2</a:t>
            </a:r>
            <a:r>
              <a:rPr lang="en-US" altLang="zh-CN" b="1" dirty="0" smtClean="0">
                <a:latin typeface="Symbol" pitchFamily="18" charset="2"/>
              </a:rPr>
              <a:t>/2,  </a:t>
            </a:r>
            <a:r>
              <a:rPr lang="en-US" altLang="zh-CN" b="1" dirty="0" err="1" smtClean="0">
                <a:latin typeface="Symbol" pitchFamily="18" charset="2"/>
              </a:rPr>
              <a:t>s</a:t>
            </a:r>
            <a:r>
              <a:rPr lang="en-US" altLang="zh-CN" b="1" baseline="30000" dirty="0" err="1" smtClean="0">
                <a:latin typeface="Symbol" pitchFamily="18" charset="2"/>
              </a:rPr>
              <a:t>2</a:t>
            </a:r>
            <a:r>
              <a:rPr lang="zh-CN" altLang="en-US" b="1" dirty="0" smtClean="0"/>
              <a:t>）：均值为</a:t>
            </a:r>
            <a:r>
              <a:rPr lang="en-US" altLang="zh-CN" b="1" dirty="0" smtClean="0"/>
              <a:t>1</a:t>
            </a:r>
            <a:r>
              <a:rPr lang="zh-CN" altLang="en-US" b="1" dirty="0" smtClean="0"/>
              <a:t>，方差为</a:t>
            </a:r>
            <a:r>
              <a:rPr lang="en-US" altLang="zh-CN" b="1" dirty="0" smtClean="0">
                <a:latin typeface="Symbol" pitchFamily="18" charset="2"/>
              </a:rPr>
              <a:t>[</a:t>
            </a:r>
            <a:r>
              <a:rPr lang="en-US" altLang="zh-CN" b="1" dirty="0" err="1" smtClean="0">
                <a:latin typeface="Times New Roman" pitchFamily="18" charset="0"/>
                <a:cs typeface="Times New Roman" pitchFamily="18" charset="0"/>
              </a:rPr>
              <a:t>exp</a:t>
            </a:r>
            <a:r>
              <a:rPr lang="en-US" altLang="zh-CN" b="1" dirty="0" smtClean="0">
                <a:latin typeface="Symbol" pitchFamily="18" charset="2"/>
              </a:rPr>
              <a:t>(s </a:t>
            </a:r>
            <a:r>
              <a:rPr lang="en-US" altLang="zh-CN" b="1" baseline="30000" dirty="0" smtClean="0">
                <a:latin typeface="Symbol" pitchFamily="18" charset="2"/>
              </a:rPr>
              <a:t>2</a:t>
            </a:r>
            <a:r>
              <a:rPr lang="en-US" altLang="zh-CN" b="1" dirty="0" smtClean="0">
                <a:latin typeface="Symbol" pitchFamily="18" charset="2"/>
              </a:rPr>
              <a:t>)-1]</a:t>
            </a:r>
            <a:r>
              <a:rPr lang="zh-CN" altLang="en-US" b="1" dirty="0" smtClean="0">
                <a:latin typeface="Symbol" pitchFamily="18" charset="2"/>
              </a:rPr>
              <a:t>。</a:t>
            </a:r>
          </a:p>
          <a:p>
            <a:pPr eaLnBrk="1" hangingPunct="1"/>
            <a:endParaRPr lang="zh-CN" altLang="en-US" b="1" dirty="0" smtClean="0">
              <a:latin typeface="Symbol" pitchFamily="18" charset="2"/>
            </a:endParaRPr>
          </a:p>
          <a:p>
            <a:pPr eaLnBrk="1" hangingPunct="1"/>
            <a:endParaRPr lang="zh-CN" altLang="en-US" b="1" dirty="0" smtClean="0">
              <a:latin typeface="Symbol" pitchFamily="18" charset="2"/>
            </a:endParaRPr>
          </a:p>
          <a:p>
            <a:pPr eaLnBrk="1" hangingPunct="1"/>
            <a:endParaRPr lang="zh-CN" altLang="en-US" b="1" dirty="0" smtClean="0">
              <a:latin typeface="Symbol" pitchFamily="18" charset="2"/>
            </a:endParaRPr>
          </a:p>
          <a:p>
            <a:pPr eaLnBrk="1" hangingPunct="1"/>
            <a:r>
              <a:rPr lang="zh-CN" altLang="en-US" b="1" dirty="0" smtClean="0"/>
              <a:t>风险集合，泊松</a:t>
            </a:r>
            <a:r>
              <a:rPr lang="en-US" altLang="zh-CN" b="1" dirty="0" smtClean="0"/>
              <a:t>-</a:t>
            </a:r>
            <a:r>
              <a:rPr lang="zh-CN" altLang="en-US" b="1" dirty="0" smtClean="0"/>
              <a:t>对数正态分布：均值为 </a:t>
            </a:r>
            <a:r>
              <a:rPr lang="en-US" altLang="zh-CN" b="1" dirty="0" smtClean="0">
                <a:latin typeface="Symbol" pitchFamily="18" charset="2"/>
              </a:rPr>
              <a:t>l</a:t>
            </a:r>
            <a:r>
              <a:rPr lang="zh-CN" altLang="en-US" b="1" dirty="0" smtClean="0"/>
              <a:t>，方差为 </a:t>
            </a:r>
            <a:r>
              <a:rPr lang="en-US" altLang="zh-CN" b="1" dirty="0" smtClean="0">
                <a:latin typeface="Symbol" pitchFamily="18" charset="2"/>
              </a:rPr>
              <a:t>l+[</a:t>
            </a:r>
            <a:r>
              <a:rPr lang="en-US" altLang="zh-CN" b="1" dirty="0" err="1" smtClean="0">
                <a:latin typeface="Times New Roman" pitchFamily="18" charset="0"/>
                <a:cs typeface="Times New Roman" pitchFamily="18" charset="0"/>
              </a:rPr>
              <a:t>exp</a:t>
            </a:r>
            <a:r>
              <a:rPr lang="en-US" altLang="zh-CN" b="1" dirty="0" smtClean="0">
                <a:latin typeface="Symbol" pitchFamily="18" charset="2"/>
              </a:rPr>
              <a:t>(s </a:t>
            </a:r>
            <a:r>
              <a:rPr lang="en-US" altLang="zh-CN" b="1" baseline="30000" dirty="0" smtClean="0">
                <a:latin typeface="Symbol" pitchFamily="18" charset="2"/>
              </a:rPr>
              <a:t>2</a:t>
            </a:r>
            <a:r>
              <a:rPr lang="en-US" altLang="zh-CN" b="1" dirty="0" smtClean="0">
                <a:latin typeface="Symbol" pitchFamily="18" charset="2"/>
              </a:rPr>
              <a:t>)-1] l</a:t>
            </a:r>
            <a:r>
              <a:rPr lang="en-US" altLang="zh-CN" b="1" baseline="30000" dirty="0" smtClean="0">
                <a:latin typeface="Symbol" pitchFamily="18" charset="2"/>
              </a:rPr>
              <a:t>2</a:t>
            </a:r>
          </a:p>
        </p:txBody>
      </p:sp>
      <p:graphicFrame>
        <p:nvGraphicFramePr>
          <p:cNvPr id="56325" name="Object 4"/>
          <p:cNvGraphicFramePr>
            <a:graphicFrameLocks noChangeAspect="1"/>
          </p:cNvGraphicFramePr>
          <p:nvPr/>
        </p:nvGraphicFramePr>
        <p:xfrm>
          <a:off x="966788" y="3429000"/>
          <a:ext cx="6059487" cy="976313"/>
        </p:xfrm>
        <a:graphic>
          <a:graphicData uri="http://schemas.openxmlformats.org/presentationml/2006/ole">
            <mc:AlternateContent xmlns:mc="http://schemas.openxmlformats.org/markup-compatibility/2006">
              <mc:Choice xmlns:v="urn:schemas-microsoft-com:vml" Requires="v">
                <p:oleObj spid="_x0000_s56616" r:id="rId3" imgW="2995900" imgH="482391" progId="Equation.DSMT4">
                  <p:embed/>
                </p:oleObj>
              </mc:Choice>
              <mc:Fallback>
                <p:oleObj r:id="rId3" imgW="2995900" imgH="482391"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788" y="3429000"/>
                        <a:ext cx="6059487" cy="976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007C53A4-6F33-4AD1-81E1-4425CBA27BCD}" type="slidenum">
              <a:rPr lang="zh-CN" altLang="en-US" sz="1400"/>
              <a:pPr eaLnBrk="1" hangingPunct="1"/>
              <a:t>51</a:t>
            </a:fld>
            <a:endParaRPr lang="en-US" altLang="zh-CN" sz="1400"/>
          </a:p>
        </p:txBody>
      </p:sp>
      <p:sp>
        <p:nvSpPr>
          <p:cNvPr id="57347" name="Text Box 2"/>
          <p:cNvSpPr txBox="1">
            <a:spLocks noChangeArrowheads="1"/>
          </p:cNvSpPr>
          <p:nvPr/>
        </p:nvSpPr>
        <p:spPr bwMode="auto">
          <a:xfrm>
            <a:off x="881063" y="1090613"/>
            <a:ext cx="4143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a:latin typeface="Times New Roman" pitchFamily="18" charset="0"/>
                <a:cs typeface="Times New Roman" pitchFamily="18" charset="0"/>
              </a:rPr>
              <a:t>混合泊松分布的偏度系数为：</a:t>
            </a:r>
          </a:p>
        </p:txBody>
      </p:sp>
      <p:graphicFrame>
        <p:nvGraphicFramePr>
          <p:cNvPr id="57348" name="Object 3"/>
          <p:cNvGraphicFramePr>
            <a:graphicFrameLocks noChangeAspect="1"/>
          </p:cNvGraphicFramePr>
          <p:nvPr>
            <p:extLst>
              <p:ext uri="{D42A27DB-BD31-4B8C-83A1-F6EECF244321}">
                <p14:modId xmlns:p14="http://schemas.microsoft.com/office/powerpoint/2010/main" val="1450824355"/>
              </p:ext>
            </p:extLst>
          </p:nvPr>
        </p:nvGraphicFramePr>
        <p:xfrm>
          <a:off x="369888" y="1916113"/>
          <a:ext cx="8556625" cy="2032000"/>
        </p:xfrm>
        <a:graphic>
          <a:graphicData uri="http://schemas.openxmlformats.org/presentationml/2006/ole">
            <mc:AlternateContent xmlns:mc="http://schemas.openxmlformats.org/markup-compatibility/2006">
              <mc:Choice xmlns:v="urn:schemas-microsoft-com:vml" Requires="v">
                <p:oleObj spid="_x0000_s57929" name="Equation" r:id="rId3" imgW="4381200" imgH="1041120" progId="Equation.DSMT4">
                  <p:embed/>
                </p:oleObj>
              </mc:Choice>
              <mc:Fallback>
                <p:oleObj name="Equation" r:id="rId3" imgW="4381200" imgH="1041120" progId="Equation.DSMT4">
                  <p:embed/>
                  <p:pic>
                    <p:nvPicPr>
                      <p:cNvPr id="0" name="Object 3"/>
                      <p:cNvPicPr>
                        <a:picLocks noChangeAspect="1" noChangeArrowheads="1"/>
                      </p:cNvPicPr>
                      <p:nvPr/>
                    </p:nvPicPr>
                    <p:blipFill>
                      <a:blip r:embed="rId4"/>
                      <a:srcRect/>
                      <a:stretch>
                        <a:fillRect/>
                      </a:stretch>
                    </p:blipFill>
                    <p:spPr bwMode="auto">
                      <a:xfrm>
                        <a:off x="369888" y="1916113"/>
                        <a:ext cx="8556625" cy="203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49" name="Text Box 4"/>
          <p:cNvSpPr txBox="1">
            <a:spLocks noChangeArrowheads="1"/>
          </p:cNvSpPr>
          <p:nvPr/>
        </p:nvSpPr>
        <p:spPr bwMode="auto">
          <a:xfrm>
            <a:off x="900113" y="4373563"/>
            <a:ext cx="1095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a:latin typeface="Times New Roman" pitchFamily="18" charset="0"/>
                <a:cs typeface="Times New Roman" pitchFamily="18" charset="0"/>
              </a:rPr>
              <a:t>其中：</a:t>
            </a:r>
          </a:p>
        </p:txBody>
      </p:sp>
      <p:graphicFrame>
        <p:nvGraphicFramePr>
          <p:cNvPr id="57350" name="Object 5"/>
          <p:cNvGraphicFramePr>
            <a:graphicFrameLocks noChangeAspect="1"/>
          </p:cNvGraphicFramePr>
          <p:nvPr/>
        </p:nvGraphicFramePr>
        <p:xfrm>
          <a:off x="1692275" y="5084763"/>
          <a:ext cx="4967288" cy="1000125"/>
        </p:xfrm>
        <a:graphic>
          <a:graphicData uri="http://schemas.openxmlformats.org/presentationml/2006/ole">
            <mc:AlternateContent xmlns:mc="http://schemas.openxmlformats.org/markup-compatibility/2006">
              <mc:Choice xmlns:v="urn:schemas-microsoft-com:vml" Requires="v">
                <p:oleObj spid="_x0000_s57930" r:id="rId5" imgW="2146300" imgH="431800" progId="Equation.DSMT4">
                  <p:embed/>
                </p:oleObj>
              </mc:Choice>
              <mc:Fallback>
                <p:oleObj r:id="rId5" imgW="2146300" imgH="4318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5084763"/>
                        <a:ext cx="4967288"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7"/>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C3C46243-E723-4C18-BBD2-F5090F6DE2D0}" type="slidenum">
              <a:rPr lang="zh-CN" altLang="en-US" sz="1400"/>
              <a:pPr eaLnBrk="1" hangingPunct="1"/>
              <a:t>52</a:t>
            </a:fld>
            <a:endParaRPr lang="en-US" altLang="zh-CN" sz="1400"/>
          </a:p>
        </p:txBody>
      </p:sp>
      <p:sp>
        <p:nvSpPr>
          <p:cNvPr id="58371" name="Rectangle 2"/>
          <p:cNvSpPr>
            <a:spLocks noGrp="1" noChangeArrowheads="1"/>
          </p:cNvSpPr>
          <p:nvPr>
            <p:ph type="title"/>
          </p:nvPr>
        </p:nvSpPr>
        <p:spPr/>
        <p:txBody>
          <a:bodyPr/>
          <a:lstStyle/>
          <a:p>
            <a:pPr algn="l" eaLnBrk="1" hangingPunct="1"/>
            <a:r>
              <a:rPr lang="zh-CN" altLang="en-US" dirty="0" smtClean="0"/>
              <a:t>几个常见混合泊松分布的比较</a:t>
            </a:r>
          </a:p>
        </p:txBody>
      </p:sp>
      <p:sp>
        <p:nvSpPr>
          <p:cNvPr id="58372" name="Rectangle 3"/>
          <p:cNvSpPr>
            <a:spLocks noGrp="1" noChangeArrowheads="1"/>
          </p:cNvSpPr>
          <p:nvPr>
            <p:ph type="body" sz="half" idx="1"/>
          </p:nvPr>
        </p:nvSpPr>
        <p:spPr/>
        <p:txBody>
          <a:bodyPr/>
          <a:lstStyle/>
          <a:p>
            <a:pPr eaLnBrk="1" hangingPunct="1"/>
            <a:r>
              <a:rPr lang="zh-CN" altLang="en-US" dirty="0" smtClean="0">
                <a:latin typeface="黑体" panose="02010609060101010101" pitchFamily="49" charset="-122"/>
                <a:ea typeface="黑体" panose="02010609060101010101" pitchFamily="49" charset="-122"/>
              </a:rPr>
              <a:t>负二项（泊松</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伽马）：</a:t>
            </a:r>
          </a:p>
          <a:p>
            <a:pPr eaLnBrk="1" hangingPunct="1"/>
            <a:endParaRPr lang="zh-CN" altLang="en-US" dirty="0" smtClean="0">
              <a:latin typeface="黑体" panose="02010609060101010101" pitchFamily="49" charset="-122"/>
              <a:ea typeface="黑体" panose="02010609060101010101" pitchFamily="49" charset="-122"/>
            </a:endParaRPr>
          </a:p>
          <a:p>
            <a:pPr eaLnBrk="1" hangingPunct="1"/>
            <a:r>
              <a:rPr lang="zh-CN" altLang="en-US" dirty="0" smtClean="0">
                <a:latin typeface="黑体" panose="02010609060101010101" pitchFamily="49" charset="-122"/>
                <a:ea typeface="黑体" panose="02010609060101010101" pitchFamily="49" charset="-122"/>
              </a:rPr>
              <a:t>泊松</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逆高斯：</a:t>
            </a:r>
          </a:p>
          <a:p>
            <a:pPr eaLnBrk="1" hangingPunct="1"/>
            <a:endParaRPr lang="zh-CN" altLang="en-US" dirty="0" smtClean="0">
              <a:latin typeface="黑体" panose="02010609060101010101" pitchFamily="49" charset="-122"/>
              <a:ea typeface="黑体" panose="02010609060101010101" pitchFamily="49" charset="-122"/>
            </a:endParaRPr>
          </a:p>
          <a:p>
            <a:pPr eaLnBrk="1" hangingPunct="1"/>
            <a:r>
              <a:rPr lang="zh-CN" altLang="en-US" dirty="0" smtClean="0">
                <a:latin typeface="黑体" panose="02010609060101010101" pitchFamily="49" charset="-122"/>
                <a:ea typeface="黑体" panose="02010609060101010101" pitchFamily="49" charset="-122"/>
              </a:rPr>
              <a:t>泊松</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对数正态：</a:t>
            </a:r>
          </a:p>
          <a:p>
            <a:pPr eaLnBrk="1" hangingPunct="1"/>
            <a:endParaRPr lang="zh-CN" altLang="en-US" dirty="0" smtClean="0">
              <a:latin typeface="黑体" panose="02010609060101010101" pitchFamily="49" charset="-122"/>
              <a:ea typeface="黑体" panose="02010609060101010101" pitchFamily="49" charset="-122"/>
            </a:endParaRPr>
          </a:p>
        </p:txBody>
      </p:sp>
      <p:graphicFrame>
        <p:nvGraphicFramePr>
          <p:cNvPr id="58373" name="Object 4"/>
          <p:cNvGraphicFramePr>
            <a:graphicFrameLocks noGrp="1" noChangeAspect="1"/>
          </p:cNvGraphicFramePr>
          <p:nvPr>
            <p:ph sz="quarter" idx="2"/>
            <p:extLst>
              <p:ext uri="{D42A27DB-BD31-4B8C-83A1-F6EECF244321}">
                <p14:modId xmlns:p14="http://schemas.microsoft.com/office/powerpoint/2010/main" val="3224171559"/>
              </p:ext>
            </p:extLst>
          </p:nvPr>
        </p:nvGraphicFramePr>
        <p:xfrm>
          <a:off x="3995738" y="1628775"/>
          <a:ext cx="1152525" cy="593725"/>
        </p:xfrm>
        <a:graphic>
          <a:graphicData uri="http://schemas.openxmlformats.org/presentationml/2006/ole">
            <mc:AlternateContent xmlns:mc="http://schemas.openxmlformats.org/markup-compatibility/2006">
              <mc:Choice xmlns:v="urn:schemas-microsoft-com:vml" Requires="v">
                <p:oleObj spid="_x0000_s59249" name="Equation" r:id="rId3" imgW="863280" imgH="444240" progId="Equation.DSMT4">
                  <p:embed/>
                </p:oleObj>
              </mc:Choice>
              <mc:Fallback>
                <p:oleObj name="Equation" r:id="rId3" imgW="863280" imgH="444240" progId="Equation.DSMT4">
                  <p:embed/>
                  <p:pic>
                    <p:nvPicPr>
                      <p:cNvPr id="0" name="Object 4"/>
                      <p:cNvPicPr>
                        <a:picLocks noChangeAspect="1" noChangeArrowheads="1"/>
                      </p:cNvPicPr>
                      <p:nvPr/>
                    </p:nvPicPr>
                    <p:blipFill>
                      <a:blip r:embed="rId4"/>
                      <a:srcRect/>
                      <a:stretch>
                        <a:fillRect/>
                      </a:stretch>
                    </p:blipFill>
                    <p:spPr bwMode="auto">
                      <a:xfrm>
                        <a:off x="3995738" y="1628775"/>
                        <a:ext cx="1152525"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8374" name="Object 5"/>
          <p:cNvGraphicFramePr>
            <a:graphicFrameLocks noGrp="1" noChangeAspect="1"/>
          </p:cNvGraphicFramePr>
          <p:nvPr>
            <p:ph sz="quarter" idx="3"/>
            <p:extLst>
              <p:ext uri="{D42A27DB-BD31-4B8C-83A1-F6EECF244321}">
                <p14:modId xmlns:p14="http://schemas.microsoft.com/office/powerpoint/2010/main" val="3915007549"/>
              </p:ext>
            </p:extLst>
          </p:nvPr>
        </p:nvGraphicFramePr>
        <p:xfrm>
          <a:off x="2895600" y="2822575"/>
          <a:ext cx="1152525" cy="593725"/>
        </p:xfrm>
        <a:graphic>
          <a:graphicData uri="http://schemas.openxmlformats.org/presentationml/2006/ole">
            <mc:AlternateContent xmlns:mc="http://schemas.openxmlformats.org/markup-compatibility/2006">
              <mc:Choice xmlns:v="urn:schemas-microsoft-com:vml" Requires="v">
                <p:oleObj spid="_x0000_s59250" name="Equation" r:id="rId5" imgW="863280" imgH="444240" progId="Equation.DSMT4">
                  <p:embed/>
                </p:oleObj>
              </mc:Choice>
              <mc:Fallback>
                <p:oleObj name="Equation" r:id="rId5" imgW="863280" imgH="444240" progId="Equation.DSMT4">
                  <p:embed/>
                  <p:pic>
                    <p:nvPicPr>
                      <p:cNvPr id="0" name="Object 5"/>
                      <p:cNvPicPr>
                        <a:picLocks noChangeAspect="1" noChangeArrowheads="1"/>
                      </p:cNvPicPr>
                      <p:nvPr/>
                    </p:nvPicPr>
                    <p:blipFill>
                      <a:blip r:embed="rId6"/>
                      <a:srcRect/>
                      <a:stretch>
                        <a:fillRect/>
                      </a:stretch>
                    </p:blipFill>
                    <p:spPr bwMode="auto">
                      <a:xfrm>
                        <a:off x="2895600" y="2822575"/>
                        <a:ext cx="1152525"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8375" name="Object 6"/>
          <p:cNvGraphicFramePr>
            <a:graphicFrameLocks noChangeAspect="1"/>
          </p:cNvGraphicFramePr>
          <p:nvPr>
            <p:extLst>
              <p:ext uri="{D42A27DB-BD31-4B8C-83A1-F6EECF244321}">
                <p14:modId xmlns:p14="http://schemas.microsoft.com/office/powerpoint/2010/main" val="2224126488"/>
              </p:ext>
            </p:extLst>
          </p:nvPr>
        </p:nvGraphicFramePr>
        <p:xfrm>
          <a:off x="3040063" y="4114800"/>
          <a:ext cx="2035175" cy="631825"/>
        </p:xfrm>
        <a:graphic>
          <a:graphicData uri="http://schemas.openxmlformats.org/presentationml/2006/ole">
            <mc:AlternateContent xmlns:mc="http://schemas.openxmlformats.org/markup-compatibility/2006">
              <mc:Choice xmlns:v="urn:schemas-microsoft-com:vml" Requires="v">
                <p:oleObj spid="_x0000_s59251" name="Equation" r:id="rId7" imgW="1434960" imgH="444240" progId="Equation.DSMT4">
                  <p:embed/>
                </p:oleObj>
              </mc:Choice>
              <mc:Fallback>
                <p:oleObj name="Equation" r:id="rId7" imgW="1434960" imgH="444240" progId="Equation.DSMT4">
                  <p:embed/>
                  <p:pic>
                    <p:nvPicPr>
                      <p:cNvPr id="0" name="Object 6"/>
                      <p:cNvPicPr>
                        <a:picLocks noChangeAspect="1" noChangeArrowheads="1"/>
                      </p:cNvPicPr>
                      <p:nvPr/>
                    </p:nvPicPr>
                    <p:blipFill>
                      <a:blip r:embed="rId8"/>
                      <a:srcRect/>
                      <a:stretch>
                        <a:fillRect/>
                      </a:stretch>
                    </p:blipFill>
                    <p:spPr bwMode="auto">
                      <a:xfrm>
                        <a:off x="3040063" y="4114800"/>
                        <a:ext cx="2035175"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t>例：泊松</a:t>
            </a:r>
            <a:r>
              <a:rPr lang="en-US" altLang="zh-CN" dirty="0" smtClean="0"/>
              <a:t>-</a:t>
            </a:r>
            <a:r>
              <a:rPr lang="zh-CN" altLang="en-US" dirty="0" smtClean="0"/>
              <a:t>逆高斯分布的概率</a:t>
            </a:r>
            <a:endParaRPr lang="zh-CN" altLang="en-US" dirty="0"/>
          </a:p>
        </p:txBody>
      </p:sp>
      <p:sp>
        <p:nvSpPr>
          <p:cNvPr id="9" name="内容占位符 8"/>
          <p:cNvSpPr>
            <a:spLocks noGrp="1"/>
          </p:cNvSpPr>
          <p:nvPr>
            <p:ph idx="1"/>
          </p:nvPr>
        </p:nvSpPr>
        <p:spPr>
          <a:xfrm>
            <a:off x="457200" y="990664"/>
            <a:ext cx="8534284" cy="838226"/>
          </a:xfrm>
        </p:spPr>
        <p:txBody>
          <a:bodyPr/>
          <a:lstStyle/>
          <a:p>
            <a:r>
              <a:rPr lang="zh-CN" altLang="en-US" dirty="0" smtClean="0"/>
              <a:t>泊松参数为</a:t>
            </a:r>
            <a:r>
              <a:rPr lang="en-US" altLang="zh-CN" dirty="0" smtClean="0"/>
              <a:t>lambda =1.2，</a:t>
            </a:r>
            <a:r>
              <a:rPr lang="zh-CN" altLang="en-US" dirty="0" smtClean="0"/>
              <a:t>逆高斯分布均值为</a:t>
            </a:r>
            <a:r>
              <a:rPr lang="en-US" altLang="zh-CN" dirty="0" err="1" smtClean="0"/>
              <a:t>1，tao</a:t>
            </a:r>
            <a:r>
              <a:rPr lang="en-US" altLang="zh-CN" dirty="0" smtClean="0"/>
              <a:t> = 0.5，</a:t>
            </a:r>
            <a:r>
              <a:rPr lang="zh-CN" altLang="en-US" dirty="0" smtClean="0"/>
              <a:t>请计算泊松</a:t>
            </a:r>
            <a:r>
              <a:rPr lang="en-US" altLang="zh-CN" dirty="0" smtClean="0"/>
              <a:t>-</a:t>
            </a:r>
            <a:r>
              <a:rPr lang="zh-CN" altLang="en-US" dirty="0" smtClean="0"/>
              <a:t>逆高斯分布的概率。</a:t>
            </a:r>
            <a:endParaRPr lang="zh-CN" altLang="en-US" dirty="0"/>
          </a:p>
        </p:txBody>
      </p:sp>
      <p:sp>
        <p:nvSpPr>
          <p:cNvPr id="6" name="灯片编号占位符 5"/>
          <p:cNvSpPr>
            <a:spLocks noGrp="1"/>
          </p:cNvSpPr>
          <p:nvPr>
            <p:ph type="sldNum" sz="quarter" idx="12"/>
          </p:nvPr>
        </p:nvSpPr>
        <p:spPr/>
        <p:txBody>
          <a:bodyPr/>
          <a:lstStyle/>
          <a:p>
            <a:pPr>
              <a:defRPr/>
            </a:pPr>
            <a:fld id="{9D1E395E-9852-4F5C-B10C-290EDA4F6186}" type="slidenum">
              <a:rPr lang="zh-CN" altLang="en-US" smtClean="0"/>
              <a:pPr>
                <a:defRPr/>
              </a:pPr>
              <a:t>53</a:t>
            </a:fld>
            <a:endParaRPr lang="en-US" altLang="zh-CN"/>
          </a:p>
        </p:txBody>
      </p:sp>
      <p:sp>
        <p:nvSpPr>
          <p:cNvPr id="10" name="矩形 9"/>
          <p:cNvSpPr/>
          <p:nvPr/>
        </p:nvSpPr>
        <p:spPr>
          <a:xfrm>
            <a:off x="0" y="1981238"/>
            <a:ext cx="9220078" cy="4247317"/>
          </a:xfrm>
          <a:prstGeom prst="rect">
            <a:avLst/>
          </a:prstGeom>
          <a:ln>
            <a:solidFill>
              <a:srgbClr val="FF0000"/>
            </a:solidFill>
          </a:ln>
        </p:spPr>
        <p:txBody>
          <a:bodyPr wrap="square">
            <a:spAutoFit/>
          </a:bodyPr>
          <a:lstStyle/>
          <a:p>
            <a:pPr algn="l" latinLnBrk="1">
              <a:lnSpc>
                <a:spcPct val="150000"/>
              </a:lnSpc>
              <a:spcBef>
                <a:spcPts val="0"/>
              </a:spcBef>
              <a:spcAft>
                <a:spcPts val="0"/>
              </a:spcAft>
            </a:pPr>
            <a:r>
              <a:rPr lang="en-US" altLang="zh-CN" sz="1200" dirty="0" smtClean="0">
                <a:latin typeface="Consolas" panose="020B0609020204030204" pitchFamily="49" charset="0"/>
                <a:ea typeface="宋体"/>
                <a:cs typeface="Times New Roman"/>
              </a:rPr>
              <a:t>lam </a:t>
            </a:r>
            <a:r>
              <a:rPr lang="en-US" altLang="zh-CN" sz="1200" dirty="0">
                <a:latin typeface="Consolas" panose="020B0609020204030204" pitchFamily="49" charset="0"/>
                <a:ea typeface="宋体"/>
                <a:cs typeface="Times New Roman"/>
              </a:rPr>
              <a:t>=</a:t>
            </a:r>
            <a:r>
              <a:rPr lang="en-US" altLang="zh-CN" sz="1200" dirty="0">
                <a:solidFill>
                  <a:srgbClr val="4E9A06"/>
                </a:solidFill>
                <a:latin typeface="Consolas" panose="020B0609020204030204" pitchFamily="49" charset="0"/>
                <a:ea typeface="宋体"/>
                <a:cs typeface="Times New Roman"/>
              </a:rPr>
              <a:t> </a:t>
            </a:r>
            <a:r>
              <a:rPr lang="en-US" altLang="zh-CN" sz="1200" dirty="0">
                <a:solidFill>
                  <a:srgbClr val="0000CF"/>
                </a:solidFill>
                <a:latin typeface="Consolas" panose="020B0609020204030204" pitchFamily="49" charset="0"/>
                <a:ea typeface="宋体"/>
                <a:cs typeface="Times New Roman"/>
              </a:rPr>
              <a:t>1.2</a:t>
            </a:r>
            <a:r>
              <a:rPr lang="en-US" altLang="zh-CN" sz="1200" dirty="0">
                <a:latin typeface="Consolas" panose="020B0609020204030204" pitchFamily="49" charset="0"/>
                <a:ea typeface="宋体"/>
                <a:cs typeface="Times New Roman"/>
              </a:rPr>
              <a:t/>
            </a:r>
            <a:br>
              <a:rPr lang="en-US" altLang="zh-CN" sz="1200" dirty="0">
                <a:latin typeface="Consolas" panose="020B0609020204030204" pitchFamily="49" charset="0"/>
                <a:ea typeface="宋体"/>
                <a:cs typeface="Times New Roman"/>
              </a:rPr>
            </a:br>
            <a:r>
              <a:rPr lang="en-US" altLang="zh-CN" sz="1200" dirty="0" err="1">
                <a:latin typeface="Consolas" panose="020B0609020204030204" pitchFamily="49" charset="0"/>
                <a:ea typeface="宋体"/>
                <a:cs typeface="Times New Roman"/>
              </a:rPr>
              <a:t>tao</a:t>
            </a:r>
            <a:r>
              <a:rPr lang="en-US" altLang="zh-CN" sz="1200" dirty="0">
                <a:latin typeface="Consolas" panose="020B0609020204030204" pitchFamily="49" charset="0"/>
                <a:ea typeface="宋体"/>
                <a:cs typeface="Times New Roman"/>
              </a:rPr>
              <a:t> =</a:t>
            </a:r>
            <a:r>
              <a:rPr lang="en-US" altLang="zh-CN" sz="1200" dirty="0">
                <a:solidFill>
                  <a:srgbClr val="4E9A06"/>
                </a:solidFill>
                <a:latin typeface="Consolas" panose="020B0609020204030204" pitchFamily="49" charset="0"/>
                <a:ea typeface="宋体"/>
                <a:cs typeface="Times New Roman"/>
              </a:rPr>
              <a:t> </a:t>
            </a:r>
            <a:r>
              <a:rPr lang="en-US" altLang="zh-CN" sz="1200" dirty="0">
                <a:solidFill>
                  <a:srgbClr val="0000CF"/>
                </a:solidFill>
                <a:latin typeface="Consolas" panose="020B0609020204030204" pitchFamily="49" charset="0"/>
                <a:ea typeface="宋体"/>
                <a:cs typeface="Times New Roman"/>
              </a:rPr>
              <a:t>0.5</a:t>
            </a:r>
            <a:r>
              <a:rPr lang="en-US" altLang="zh-CN" sz="1200" dirty="0">
                <a:latin typeface="Consolas" panose="020B0609020204030204" pitchFamily="49" charset="0"/>
                <a:ea typeface="宋体"/>
                <a:cs typeface="Times New Roman"/>
              </a:rPr>
              <a:t/>
            </a:r>
            <a:br>
              <a:rPr lang="en-US" altLang="zh-CN" sz="1200" dirty="0">
                <a:latin typeface="Consolas" panose="020B0609020204030204" pitchFamily="49" charset="0"/>
                <a:ea typeface="宋体"/>
                <a:cs typeface="Times New Roman"/>
              </a:rPr>
            </a:br>
            <a:r>
              <a:rPr lang="en-US" altLang="zh-CN" sz="1200" dirty="0">
                <a:latin typeface="Consolas" panose="020B0609020204030204" pitchFamily="49" charset="0"/>
                <a:ea typeface="宋体"/>
                <a:cs typeface="Times New Roman"/>
              </a:rPr>
              <a:t>f =</a:t>
            </a:r>
            <a:r>
              <a:rPr lang="en-US" altLang="zh-CN" sz="1200" dirty="0">
                <a:solidFill>
                  <a:srgbClr val="4E9A06"/>
                </a:solidFill>
                <a:latin typeface="Consolas" panose="020B0609020204030204" pitchFamily="49" charset="0"/>
                <a:ea typeface="宋体"/>
                <a:cs typeface="Times New Roman"/>
              </a:rPr>
              <a:t> </a:t>
            </a:r>
            <a:r>
              <a:rPr lang="en-US" altLang="zh-CN" sz="1200" dirty="0">
                <a:latin typeface="Consolas" panose="020B0609020204030204" pitchFamily="49" charset="0"/>
                <a:ea typeface="宋体"/>
                <a:cs typeface="Times New Roman"/>
              </a:rPr>
              <a:t>function(x) </a:t>
            </a:r>
            <a:r>
              <a:rPr lang="en-US" altLang="zh-CN" sz="1200" b="1" dirty="0" err="1">
                <a:solidFill>
                  <a:srgbClr val="204A87"/>
                </a:solidFill>
                <a:latin typeface="Consolas" panose="020B0609020204030204" pitchFamily="49" charset="0"/>
                <a:ea typeface="宋体"/>
                <a:cs typeface="Times New Roman"/>
              </a:rPr>
              <a:t>exp</a:t>
            </a:r>
            <a:r>
              <a:rPr lang="en-US" altLang="zh-CN" sz="1200" dirty="0">
                <a:latin typeface="Consolas" panose="020B0609020204030204" pitchFamily="49" charset="0"/>
                <a:ea typeface="宋体"/>
                <a:cs typeface="Times New Roman"/>
              </a:rPr>
              <a:t>(-lam *</a:t>
            </a:r>
            <a:r>
              <a:rPr lang="en-US" altLang="zh-CN" sz="1200" dirty="0">
                <a:solidFill>
                  <a:srgbClr val="4E9A06"/>
                </a:solidFill>
                <a:latin typeface="Consolas" panose="020B0609020204030204" pitchFamily="49" charset="0"/>
                <a:ea typeface="宋体"/>
                <a:cs typeface="Times New Roman"/>
              </a:rPr>
              <a:t> </a:t>
            </a:r>
            <a:r>
              <a:rPr lang="en-US" altLang="zh-CN" sz="1200" dirty="0">
                <a:latin typeface="Consolas" panose="020B0609020204030204" pitchFamily="49" charset="0"/>
                <a:ea typeface="宋体"/>
                <a:cs typeface="Times New Roman"/>
              </a:rPr>
              <a:t>x) *</a:t>
            </a:r>
            <a:r>
              <a:rPr lang="en-US" altLang="zh-CN" sz="1200" dirty="0">
                <a:solidFill>
                  <a:srgbClr val="4E9A06"/>
                </a:solidFill>
                <a:latin typeface="Consolas" panose="020B0609020204030204" pitchFamily="49" charset="0"/>
                <a:ea typeface="宋体"/>
                <a:cs typeface="Times New Roman"/>
              </a:rPr>
              <a:t> </a:t>
            </a:r>
            <a:r>
              <a:rPr lang="en-US" altLang="zh-CN" sz="1200" dirty="0">
                <a:latin typeface="Consolas" panose="020B0609020204030204" pitchFamily="49" charset="0"/>
                <a:ea typeface="宋体"/>
                <a:cs typeface="Times New Roman"/>
              </a:rPr>
              <a:t>(lam *</a:t>
            </a:r>
            <a:r>
              <a:rPr lang="en-US" altLang="zh-CN" sz="1200" dirty="0">
                <a:solidFill>
                  <a:srgbClr val="4E9A06"/>
                </a:solidFill>
                <a:latin typeface="Consolas" panose="020B0609020204030204" pitchFamily="49" charset="0"/>
                <a:ea typeface="宋体"/>
                <a:cs typeface="Times New Roman"/>
              </a:rPr>
              <a:t> </a:t>
            </a:r>
            <a:r>
              <a:rPr lang="en-US" altLang="zh-CN" sz="1200" dirty="0">
                <a:latin typeface="Consolas" panose="020B0609020204030204" pitchFamily="49" charset="0"/>
                <a:ea typeface="宋体"/>
                <a:cs typeface="Times New Roman"/>
              </a:rPr>
              <a:t>x)^k/</a:t>
            </a:r>
            <a:r>
              <a:rPr lang="en-US" altLang="zh-CN" sz="1200" b="1" dirty="0">
                <a:solidFill>
                  <a:srgbClr val="204A87"/>
                </a:solidFill>
                <a:latin typeface="Consolas" panose="020B0609020204030204" pitchFamily="49" charset="0"/>
                <a:ea typeface="宋体"/>
                <a:cs typeface="Times New Roman"/>
              </a:rPr>
              <a:t>gamma</a:t>
            </a:r>
            <a:r>
              <a:rPr lang="en-US" altLang="zh-CN" sz="1200" dirty="0">
                <a:latin typeface="Consolas" panose="020B0609020204030204" pitchFamily="49" charset="0"/>
                <a:ea typeface="宋体"/>
                <a:cs typeface="Times New Roman"/>
              </a:rPr>
              <a:t>(k +</a:t>
            </a:r>
            <a:r>
              <a:rPr lang="en-US" altLang="zh-CN" sz="1200" dirty="0">
                <a:solidFill>
                  <a:srgbClr val="4E9A06"/>
                </a:solidFill>
                <a:latin typeface="Consolas" panose="020B0609020204030204" pitchFamily="49" charset="0"/>
                <a:ea typeface="宋体"/>
                <a:cs typeface="Times New Roman"/>
              </a:rPr>
              <a:t> </a:t>
            </a:r>
            <a:r>
              <a:rPr lang="en-US" altLang="zh-CN" sz="1200" dirty="0">
                <a:solidFill>
                  <a:srgbClr val="0000CF"/>
                </a:solidFill>
                <a:latin typeface="Consolas" panose="020B0609020204030204" pitchFamily="49" charset="0"/>
                <a:ea typeface="宋体"/>
                <a:cs typeface="Times New Roman"/>
              </a:rPr>
              <a:t>1</a:t>
            </a:r>
            <a:r>
              <a:rPr lang="en-US" altLang="zh-CN" sz="1200" dirty="0">
                <a:latin typeface="Consolas" panose="020B0609020204030204" pitchFamily="49" charset="0"/>
                <a:ea typeface="宋体"/>
                <a:cs typeface="Times New Roman"/>
              </a:rPr>
              <a:t>) *</a:t>
            </a:r>
            <a:r>
              <a:rPr lang="en-US" altLang="zh-CN" sz="1200" dirty="0">
                <a:solidFill>
                  <a:srgbClr val="4E9A06"/>
                </a:solidFill>
                <a:latin typeface="Consolas" panose="020B0609020204030204" pitchFamily="49" charset="0"/>
                <a:ea typeface="宋体"/>
                <a:cs typeface="Times New Roman"/>
              </a:rPr>
              <a:t> </a:t>
            </a:r>
            <a:r>
              <a:rPr lang="en-US" altLang="zh-CN" sz="1200" b="1" dirty="0" err="1">
                <a:solidFill>
                  <a:srgbClr val="204A87"/>
                </a:solidFill>
                <a:latin typeface="Consolas" panose="020B0609020204030204" pitchFamily="49" charset="0"/>
                <a:ea typeface="宋体"/>
                <a:cs typeface="Times New Roman"/>
              </a:rPr>
              <a:t>exp</a:t>
            </a:r>
            <a:r>
              <a:rPr lang="en-US" altLang="zh-CN" sz="1200" dirty="0">
                <a:latin typeface="Consolas" panose="020B0609020204030204" pitchFamily="49" charset="0"/>
                <a:ea typeface="宋体"/>
                <a:cs typeface="Times New Roman"/>
              </a:rPr>
              <a:t>(-(x -</a:t>
            </a:r>
            <a:r>
              <a:rPr lang="en-US" altLang="zh-CN" sz="1200" dirty="0">
                <a:solidFill>
                  <a:srgbClr val="4E9A06"/>
                </a:solidFill>
                <a:latin typeface="Consolas" panose="020B0609020204030204" pitchFamily="49" charset="0"/>
                <a:ea typeface="宋体"/>
                <a:cs typeface="Times New Roman"/>
              </a:rPr>
              <a:t> </a:t>
            </a:r>
            <a:r>
              <a:rPr lang="en-US" altLang="zh-CN" sz="1200" dirty="0">
                <a:solidFill>
                  <a:srgbClr val="0000CF"/>
                </a:solidFill>
                <a:latin typeface="Consolas" panose="020B0609020204030204" pitchFamily="49" charset="0"/>
                <a:ea typeface="宋体"/>
                <a:cs typeface="Times New Roman"/>
              </a:rPr>
              <a:t>1</a:t>
            </a:r>
            <a:r>
              <a:rPr lang="en-US" altLang="zh-CN" sz="1200" dirty="0">
                <a:latin typeface="Consolas" panose="020B0609020204030204" pitchFamily="49" charset="0"/>
                <a:ea typeface="宋体"/>
                <a:cs typeface="Times New Roman"/>
              </a:rPr>
              <a:t>)^</a:t>
            </a:r>
            <a:r>
              <a:rPr lang="en-US" altLang="zh-CN" sz="1200" dirty="0">
                <a:solidFill>
                  <a:srgbClr val="0000CF"/>
                </a:solidFill>
                <a:latin typeface="Consolas" panose="020B0609020204030204" pitchFamily="49" charset="0"/>
                <a:ea typeface="宋体"/>
                <a:cs typeface="Times New Roman"/>
              </a:rPr>
              <a:t>2</a:t>
            </a:r>
            <a:r>
              <a:rPr lang="en-US" altLang="zh-CN" sz="1200" dirty="0">
                <a:latin typeface="Consolas" panose="020B0609020204030204" pitchFamily="49" charset="0"/>
                <a:ea typeface="宋体"/>
                <a:cs typeface="Times New Roman"/>
              </a:rPr>
              <a:t>/</a:t>
            </a:r>
            <a:r>
              <a:rPr lang="en-US" altLang="zh-CN" sz="1200" dirty="0">
                <a:solidFill>
                  <a:srgbClr val="0000CF"/>
                </a:solidFill>
                <a:latin typeface="Consolas" panose="020B0609020204030204" pitchFamily="49" charset="0"/>
                <a:ea typeface="宋体"/>
                <a:cs typeface="Times New Roman"/>
              </a:rPr>
              <a:t>2</a:t>
            </a:r>
            <a:r>
              <a:rPr lang="en-US" altLang="zh-CN" sz="1200" dirty="0">
                <a:latin typeface="Consolas" panose="020B0609020204030204" pitchFamily="49" charset="0"/>
                <a:ea typeface="宋体"/>
                <a:cs typeface="Times New Roman"/>
              </a:rPr>
              <a:t>/</a:t>
            </a:r>
            <a:r>
              <a:rPr lang="en-US" altLang="zh-CN" sz="1200" dirty="0" err="1">
                <a:latin typeface="Consolas" panose="020B0609020204030204" pitchFamily="49" charset="0"/>
                <a:ea typeface="宋体"/>
                <a:cs typeface="Times New Roman"/>
              </a:rPr>
              <a:t>tao</a:t>
            </a:r>
            <a:r>
              <a:rPr lang="en-US" altLang="zh-CN" sz="1200" dirty="0">
                <a:latin typeface="Consolas" panose="020B0609020204030204" pitchFamily="49" charset="0"/>
                <a:ea typeface="宋体"/>
                <a:cs typeface="Times New Roman"/>
              </a:rPr>
              <a:t>/x)/</a:t>
            </a:r>
            <a:r>
              <a:rPr lang="en-US" altLang="zh-CN" sz="1200" b="1" dirty="0" err="1">
                <a:solidFill>
                  <a:srgbClr val="204A87"/>
                </a:solidFill>
                <a:latin typeface="Consolas" panose="020B0609020204030204" pitchFamily="49" charset="0"/>
                <a:ea typeface="宋体"/>
                <a:cs typeface="Times New Roman"/>
              </a:rPr>
              <a:t>sqrt</a:t>
            </a:r>
            <a:r>
              <a:rPr lang="en-US" altLang="zh-CN" sz="1200" dirty="0">
                <a:latin typeface="Consolas" panose="020B0609020204030204" pitchFamily="49" charset="0"/>
                <a:ea typeface="宋体"/>
                <a:cs typeface="Times New Roman"/>
              </a:rPr>
              <a:t>(</a:t>
            </a:r>
            <a:r>
              <a:rPr lang="en-US" altLang="zh-CN" sz="1200" dirty="0">
                <a:solidFill>
                  <a:srgbClr val="0000CF"/>
                </a:solidFill>
                <a:latin typeface="Consolas" panose="020B0609020204030204" pitchFamily="49" charset="0"/>
                <a:ea typeface="宋体"/>
                <a:cs typeface="Times New Roman"/>
              </a:rPr>
              <a:t>2</a:t>
            </a:r>
            <a:r>
              <a:rPr lang="en-US" altLang="zh-CN" sz="1200" dirty="0">
                <a:latin typeface="Consolas" panose="020B0609020204030204" pitchFamily="49" charset="0"/>
                <a:ea typeface="宋体"/>
                <a:cs typeface="Times New Roman"/>
              </a:rPr>
              <a:t> </a:t>
            </a:r>
            <a:r>
              <a:rPr lang="en-US" altLang="zh-CN" sz="1200" dirty="0" smtClean="0">
                <a:latin typeface="Consolas" panose="020B0609020204030204" pitchFamily="49" charset="0"/>
                <a:ea typeface="宋体"/>
                <a:cs typeface="Times New Roman"/>
              </a:rPr>
              <a:t>*</a:t>
            </a:r>
            <a:r>
              <a:rPr lang="en-US" altLang="zh-CN" sz="1200" dirty="0" smtClean="0">
                <a:solidFill>
                  <a:srgbClr val="4E9A06"/>
                </a:solidFill>
                <a:latin typeface="Consolas" panose="020B0609020204030204" pitchFamily="49" charset="0"/>
                <a:ea typeface="宋体"/>
                <a:cs typeface="Times New Roman"/>
              </a:rPr>
              <a:t> </a:t>
            </a:r>
            <a:r>
              <a:rPr lang="en-US" altLang="zh-CN" sz="1200" dirty="0">
                <a:latin typeface="Consolas" panose="020B0609020204030204" pitchFamily="49" charset="0"/>
                <a:ea typeface="宋体"/>
                <a:cs typeface="Times New Roman"/>
              </a:rPr>
              <a:t>pi *</a:t>
            </a:r>
            <a:r>
              <a:rPr lang="en-US" altLang="zh-CN" sz="1200" dirty="0">
                <a:solidFill>
                  <a:srgbClr val="4E9A06"/>
                </a:solidFill>
                <a:latin typeface="Consolas" panose="020B0609020204030204" pitchFamily="49" charset="0"/>
                <a:ea typeface="宋体"/>
                <a:cs typeface="Times New Roman"/>
              </a:rPr>
              <a:t> </a:t>
            </a:r>
            <a:r>
              <a:rPr lang="en-US" altLang="zh-CN" sz="1200" dirty="0" err="1">
                <a:latin typeface="Consolas" panose="020B0609020204030204" pitchFamily="49" charset="0"/>
                <a:ea typeface="宋体"/>
                <a:cs typeface="Times New Roman"/>
              </a:rPr>
              <a:t>x^</a:t>
            </a:r>
            <a:r>
              <a:rPr lang="en-US" altLang="zh-CN" sz="1200" dirty="0" err="1">
                <a:solidFill>
                  <a:srgbClr val="0000CF"/>
                </a:solidFill>
                <a:latin typeface="Consolas" panose="020B0609020204030204" pitchFamily="49" charset="0"/>
                <a:ea typeface="宋体"/>
                <a:cs typeface="Times New Roman"/>
              </a:rPr>
              <a:t>3</a:t>
            </a:r>
            <a:r>
              <a:rPr lang="en-US" altLang="zh-CN" sz="1200" dirty="0">
                <a:latin typeface="Consolas" panose="020B0609020204030204" pitchFamily="49" charset="0"/>
                <a:ea typeface="宋体"/>
                <a:cs typeface="Times New Roman"/>
              </a:rPr>
              <a:t> *</a:t>
            </a:r>
            <a:r>
              <a:rPr lang="en-US" altLang="zh-CN" sz="1200" dirty="0">
                <a:solidFill>
                  <a:srgbClr val="4E9A06"/>
                </a:solidFill>
                <a:latin typeface="Consolas" panose="020B0609020204030204" pitchFamily="49" charset="0"/>
                <a:ea typeface="宋体"/>
                <a:cs typeface="Times New Roman"/>
              </a:rPr>
              <a:t> </a:t>
            </a:r>
            <a:r>
              <a:rPr lang="en-US" altLang="zh-CN" sz="1200" dirty="0" err="1">
                <a:latin typeface="Consolas" panose="020B0609020204030204" pitchFamily="49" charset="0"/>
                <a:ea typeface="宋体"/>
                <a:cs typeface="Times New Roman"/>
              </a:rPr>
              <a:t>tao</a:t>
            </a:r>
            <a:r>
              <a:rPr lang="en-US" altLang="zh-CN" sz="1200" dirty="0">
                <a:latin typeface="Consolas" panose="020B0609020204030204" pitchFamily="49" charset="0"/>
                <a:ea typeface="宋体"/>
                <a:cs typeface="Times New Roman"/>
              </a:rPr>
              <a:t>)</a:t>
            </a:r>
            <a:br>
              <a:rPr lang="en-US" altLang="zh-CN" sz="1200" dirty="0">
                <a:latin typeface="Consolas" panose="020B0609020204030204" pitchFamily="49" charset="0"/>
                <a:ea typeface="宋体"/>
                <a:cs typeface="Times New Roman"/>
              </a:rPr>
            </a:br>
            <a:r>
              <a:rPr lang="en-US" altLang="zh-CN" sz="1200" dirty="0">
                <a:latin typeface="Consolas" panose="020B0609020204030204" pitchFamily="49" charset="0"/>
                <a:ea typeface="宋体"/>
                <a:cs typeface="Times New Roman"/>
              </a:rPr>
              <a:t>p =</a:t>
            </a:r>
            <a:r>
              <a:rPr lang="en-US" altLang="zh-CN" sz="1200" dirty="0">
                <a:solidFill>
                  <a:srgbClr val="4E9A06"/>
                </a:solidFill>
                <a:latin typeface="Consolas" panose="020B0609020204030204" pitchFamily="49" charset="0"/>
                <a:ea typeface="宋体"/>
                <a:cs typeface="Times New Roman"/>
              </a:rPr>
              <a:t> </a:t>
            </a:r>
            <a:r>
              <a:rPr lang="en-US" altLang="zh-CN" sz="1200" dirty="0">
                <a:solidFill>
                  <a:srgbClr val="8F5902"/>
                </a:solidFill>
                <a:latin typeface="Consolas" panose="020B0609020204030204" pitchFamily="49" charset="0"/>
                <a:ea typeface="宋体"/>
                <a:cs typeface="Times New Roman"/>
              </a:rPr>
              <a:t>NULL</a:t>
            </a:r>
            <a:r>
              <a:rPr lang="en-US" altLang="zh-CN" sz="1200" dirty="0">
                <a:latin typeface="Consolas" panose="020B0609020204030204" pitchFamily="49" charset="0"/>
                <a:ea typeface="宋体"/>
                <a:cs typeface="Times New Roman"/>
              </a:rPr>
              <a:t/>
            </a:r>
            <a:br>
              <a:rPr lang="en-US" altLang="zh-CN" sz="1200" dirty="0">
                <a:latin typeface="Consolas" panose="020B0609020204030204" pitchFamily="49" charset="0"/>
                <a:ea typeface="宋体"/>
                <a:cs typeface="Times New Roman"/>
              </a:rPr>
            </a:br>
            <a:r>
              <a:rPr lang="en-US" altLang="zh-CN" sz="1200" dirty="0" err="1">
                <a:latin typeface="Consolas" panose="020B0609020204030204" pitchFamily="49" charset="0"/>
                <a:ea typeface="宋体"/>
                <a:cs typeface="Times New Roman"/>
              </a:rPr>
              <a:t>i</a:t>
            </a:r>
            <a:r>
              <a:rPr lang="en-US" altLang="zh-CN" sz="1200" dirty="0">
                <a:latin typeface="Consolas" panose="020B0609020204030204" pitchFamily="49" charset="0"/>
                <a:ea typeface="宋体"/>
                <a:cs typeface="Times New Roman"/>
              </a:rPr>
              <a:t> =</a:t>
            </a:r>
            <a:r>
              <a:rPr lang="en-US" altLang="zh-CN" sz="1200" dirty="0">
                <a:solidFill>
                  <a:srgbClr val="4E9A06"/>
                </a:solidFill>
                <a:latin typeface="Consolas" panose="020B0609020204030204" pitchFamily="49" charset="0"/>
                <a:ea typeface="宋体"/>
                <a:cs typeface="Times New Roman"/>
              </a:rPr>
              <a:t> </a:t>
            </a:r>
            <a:r>
              <a:rPr lang="en-US" altLang="zh-CN" sz="1200" dirty="0">
                <a:solidFill>
                  <a:srgbClr val="0000CF"/>
                </a:solidFill>
                <a:latin typeface="Consolas" panose="020B0609020204030204" pitchFamily="49" charset="0"/>
                <a:ea typeface="宋体"/>
                <a:cs typeface="Times New Roman"/>
              </a:rPr>
              <a:t>0</a:t>
            </a:r>
            <a:r>
              <a:rPr lang="en-US" altLang="zh-CN" sz="1200" dirty="0">
                <a:latin typeface="Consolas" panose="020B0609020204030204" pitchFamily="49" charset="0"/>
                <a:ea typeface="宋体"/>
                <a:cs typeface="Times New Roman"/>
              </a:rPr>
              <a:t/>
            </a:r>
            <a:br>
              <a:rPr lang="en-US" altLang="zh-CN" sz="1200" dirty="0">
                <a:latin typeface="Consolas" panose="020B0609020204030204" pitchFamily="49" charset="0"/>
                <a:ea typeface="宋体"/>
                <a:cs typeface="Times New Roman"/>
              </a:rPr>
            </a:br>
            <a:r>
              <a:rPr lang="en-US" altLang="zh-CN" sz="1200" dirty="0">
                <a:latin typeface="Consolas" panose="020B0609020204030204" pitchFamily="49" charset="0"/>
                <a:ea typeface="宋体"/>
                <a:cs typeface="Times New Roman"/>
              </a:rPr>
              <a:t>for (k in </a:t>
            </a:r>
            <a:r>
              <a:rPr lang="en-US" altLang="zh-CN" sz="1200" dirty="0">
                <a:solidFill>
                  <a:srgbClr val="0000CF"/>
                </a:solidFill>
                <a:latin typeface="Consolas" panose="020B0609020204030204" pitchFamily="49" charset="0"/>
                <a:ea typeface="宋体"/>
                <a:cs typeface="Times New Roman"/>
              </a:rPr>
              <a:t>0</a:t>
            </a:r>
            <a:r>
              <a:rPr lang="en-US" altLang="zh-CN" sz="1200" dirty="0">
                <a:latin typeface="Consolas" panose="020B0609020204030204" pitchFamily="49" charset="0"/>
                <a:ea typeface="宋体"/>
                <a:cs typeface="Times New Roman"/>
              </a:rPr>
              <a:t>:</a:t>
            </a:r>
            <a:r>
              <a:rPr lang="en-US" altLang="zh-CN" sz="1200" dirty="0">
                <a:solidFill>
                  <a:srgbClr val="0000CF"/>
                </a:solidFill>
                <a:latin typeface="Consolas" panose="020B0609020204030204" pitchFamily="49" charset="0"/>
                <a:ea typeface="宋体"/>
                <a:cs typeface="Times New Roman"/>
              </a:rPr>
              <a:t>20</a:t>
            </a:r>
            <a:r>
              <a:rPr lang="en-US" altLang="zh-CN" sz="1200" dirty="0">
                <a:latin typeface="Consolas" panose="020B0609020204030204" pitchFamily="49" charset="0"/>
                <a:ea typeface="宋体"/>
                <a:cs typeface="Times New Roman"/>
              </a:rPr>
              <a:t>) {</a:t>
            </a:r>
            <a:br>
              <a:rPr lang="en-US" altLang="zh-CN" sz="1200" dirty="0">
                <a:latin typeface="Consolas" panose="020B0609020204030204" pitchFamily="49" charset="0"/>
                <a:ea typeface="宋体"/>
                <a:cs typeface="Times New Roman"/>
              </a:rPr>
            </a:br>
            <a:r>
              <a:rPr lang="en-US" altLang="zh-CN" sz="1200" dirty="0">
                <a:latin typeface="Consolas" panose="020B0609020204030204" pitchFamily="49" charset="0"/>
                <a:ea typeface="宋体"/>
                <a:cs typeface="Times New Roman"/>
              </a:rPr>
              <a:t>    </a:t>
            </a:r>
            <a:r>
              <a:rPr lang="en-US" altLang="zh-CN" sz="1200" dirty="0" err="1">
                <a:latin typeface="Consolas" panose="020B0609020204030204" pitchFamily="49" charset="0"/>
                <a:ea typeface="宋体"/>
                <a:cs typeface="Times New Roman"/>
              </a:rPr>
              <a:t>i</a:t>
            </a:r>
            <a:r>
              <a:rPr lang="en-US" altLang="zh-CN" sz="1200" dirty="0">
                <a:latin typeface="Consolas" panose="020B0609020204030204" pitchFamily="49" charset="0"/>
                <a:ea typeface="宋体"/>
                <a:cs typeface="Times New Roman"/>
              </a:rPr>
              <a:t> =</a:t>
            </a:r>
            <a:r>
              <a:rPr lang="en-US" altLang="zh-CN" sz="1200" dirty="0">
                <a:solidFill>
                  <a:srgbClr val="4E9A06"/>
                </a:solidFill>
                <a:latin typeface="Consolas" panose="020B0609020204030204" pitchFamily="49" charset="0"/>
                <a:ea typeface="宋体"/>
                <a:cs typeface="Times New Roman"/>
              </a:rPr>
              <a:t> </a:t>
            </a:r>
            <a:r>
              <a:rPr lang="en-US" altLang="zh-CN" sz="1200" dirty="0" err="1">
                <a:latin typeface="Consolas" panose="020B0609020204030204" pitchFamily="49" charset="0"/>
                <a:ea typeface="宋体"/>
                <a:cs typeface="Times New Roman"/>
              </a:rPr>
              <a:t>i</a:t>
            </a:r>
            <a:r>
              <a:rPr lang="en-US" altLang="zh-CN" sz="1200" dirty="0">
                <a:latin typeface="Consolas" panose="020B0609020204030204" pitchFamily="49" charset="0"/>
                <a:ea typeface="宋体"/>
                <a:cs typeface="Times New Roman"/>
              </a:rPr>
              <a:t> +</a:t>
            </a:r>
            <a:r>
              <a:rPr lang="en-US" altLang="zh-CN" sz="1200" dirty="0">
                <a:solidFill>
                  <a:srgbClr val="4E9A06"/>
                </a:solidFill>
                <a:latin typeface="Consolas" panose="020B0609020204030204" pitchFamily="49" charset="0"/>
                <a:ea typeface="宋体"/>
                <a:cs typeface="Times New Roman"/>
              </a:rPr>
              <a:t> </a:t>
            </a:r>
            <a:r>
              <a:rPr lang="en-US" altLang="zh-CN" sz="1200" dirty="0">
                <a:solidFill>
                  <a:srgbClr val="0000CF"/>
                </a:solidFill>
                <a:latin typeface="Consolas" panose="020B0609020204030204" pitchFamily="49" charset="0"/>
                <a:ea typeface="宋体"/>
                <a:cs typeface="Times New Roman"/>
              </a:rPr>
              <a:t>1</a:t>
            </a:r>
            <a:r>
              <a:rPr lang="en-US" altLang="zh-CN" sz="1200" dirty="0">
                <a:latin typeface="Consolas" panose="020B0609020204030204" pitchFamily="49" charset="0"/>
                <a:ea typeface="宋体"/>
                <a:cs typeface="Times New Roman"/>
              </a:rPr>
              <a:t/>
            </a:r>
            <a:br>
              <a:rPr lang="en-US" altLang="zh-CN" sz="1200" dirty="0">
                <a:latin typeface="Consolas" panose="020B0609020204030204" pitchFamily="49" charset="0"/>
                <a:ea typeface="宋体"/>
                <a:cs typeface="Times New Roman"/>
              </a:rPr>
            </a:br>
            <a:r>
              <a:rPr lang="en-US" altLang="zh-CN" sz="1200" dirty="0">
                <a:latin typeface="Consolas" panose="020B0609020204030204" pitchFamily="49" charset="0"/>
                <a:ea typeface="宋体"/>
                <a:cs typeface="Times New Roman"/>
              </a:rPr>
              <a:t>    p[</a:t>
            </a:r>
            <a:r>
              <a:rPr lang="en-US" altLang="zh-CN" sz="1200" dirty="0" err="1">
                <a:latin typeface="Consolas" panose="020B0609020204030204" pitchFamily="49" charset="0"/>
                <a:ea typeface="宋体"/>
                <a:cs typeface="Times New Roman"/>
              </a:rPr>
              <a:t>i</a:t>
            </a:r>
            <a:r>
              <a:rPr lang="en-US" altLang="zh-CN" sz="1200" dirty="0">
                <a:latin typeface="Consolas" panose="020B0609020204030204" pitchFamily="49" charset="0"/>
                <a:ea typeface="宋体"/>
                <a:cs typeface="Times New Roman"/>
              </a:rPr>
              <a:t>] =</a:t>
            </a:r>
            <a:r>
              <a:rPr lang="en-US" altLang="zh-CN" sz="1200" dirty="0">
                <a:solidFill>
                  <a:srgbClr val="4E9A06"/>
                </a:solidFill>
                <a:latin typeface="Consolas" panose="020B0609020204030204" pitchFamily="49" charset="0"/>
                <a:ea typeface="宋体"/>
                <a:cs typeface="Times New Roman"/>
              </a:rPr>
              <a:t> </a:t>
            </a:r>
            <a:r>
              <a:rPr lang="en-US" altLang="zh-CN" sz="1200" b="1" dirty="0">
                <a:solidFill>
                  <a:srgbClr val="204A87"/>
                </a:solidFill>
                <a:latin typeface="Consolas" panose="020B0609020204030204" pitchFamily="49" charset="0"/>
                <a:ea typeface="宋体"/>
                <a:cs typeface="Times New Roman"/>
              </a:rPr>
              <a:t>integrate</a:t>
            </a:r>
            <a:r>
              <a:rPr lang="en-US" altLang="zh-CN" sz="1200" dirty="0">
                <a:latin typeface="Consolas" panose="020B0609020204030204" pitchFamily="49" charset="0"/>
                <a:ea typeface="宋体"/>
                <a:cs typeface="Times New Roman"/>
              </a:rPr>
              <a:t>(f, </a:t>
            </a:r>
            <a:r>
              <a:rPr lang="en-US" altLang="zh-CN" sz="1200" dirty="0">
                <a:solidFill>
                  <a:srgbClr val="0000CF"/>
                </a:solidFill>
                <a:latin typeface="Consolas" panose="020B0609020204030204" pitchFamily="49" charset="0"/>
                <a:ea typeface="宋体"/>
                <a:cs typeface="Times New Roman"/>
              </a:rPr>
              <a:t>0</a:t>
            </a:r>
            <a:r>
              <a:rPr lang="en-US" altLang="zh-CN" sz="1200" dirty="0">
                <a:latin typeface="Consolas" panose="020B0609020204030204" pitchFamily="49" charset="0"/>
                <a:ea typeface="宋体"/>
                <a:cs typeface="Times New Roman"/>
              </a:rPr>
              <a:t>, </a:t>
            </a:r>
            <a:r>
              <a:rPr lang="en-US" altLang="zh-CN" sz="1200" dirty="0" err="1">
                <a:solidFill>
                  <a:srgbClr val="8F5902"/>
                </a:solidFill>
                <a:latin typeface="Consolas" panose="020B0609020204030204" pitchFamily="49" charset="0"/>
                <a:ea typeface="宋体"/>
                <a:cs typeface="Times New Roman"/>
              </a:rPr>
              <a:t>Inf</a:t>
            </a:r>
            <a:r>
              <a:rPr lang="en-US" altLang="zh-CN" sz="1200" dirty="0">
                <a:latin typeface="Consolas" panose="020B0609020204030204" pitchFamily="49" charset="0"/>
                <a:ea typeface="宋体"/>
                <a:cs typeface="Times New Roman"/>
              </a:rPr>
              <a:t>)$value</a:t>
            </a:r>
            <a:br>
              <a:rPr lang="en-US" altLang="zh-CN" sz="1200" dirty="0">
                <a:latin typeface="Consolas" panose="020B0609020204030204" pitchFamily="49" charset="0"/>
                <a:ea typeface="宋体"/>
                <a:cs typeface="Times New Roman"/>
              </a:rPr>
            </a:br>
            <a:r>
              <a:rPr lang="en-US" altLang="zh-CN" sz="1200" dirty="0">
                <a:latin typeface="Consolas" panose="020B0609020204030204" pitchFamily="49" charset="0"/>
                <a:ea typeface="宋体"/>
                <a:cs typeface="Times New Roman"/>
              </a:rPr>
              <a:t>}</a:t>
            </a:r>
            <a:br>
              <a:rPr lang="en-US" altLang="zh-CN" sz="1200" dirty="0">
                <a:latin typeface="Consolas" panose="020B0609020204030204" pitchFamily="49" charset="0"/>
                <a:ea typeface="宋体"/>
                <a:cs typeface="Times New Roman"/>
              </a:rPr>
            </a:br>
            <a:r>
              <a:rPr lang="en-US" altLang="zh-CN" sz="1200" dirty="0">
                <a:latin typeface="Consolas" panose="020B0609020204030204" pitchFamily="49" charset="0"/>
                <a:ea typeface="宋体"/>
                <a:cs typeface="Times New Roman"/>
              </a:rPr>
              <a:t>p</a:t>
            </a:r>
            <a:endParaRPr lang="zh-CN" altLang="zh-CN" sz="1200" dirty="0">
              <a:latin typeface="Consolas" panose="020B0609020204030204" pitchFamily="49" charset="0"/>
              <a:ea typeface="宋体"/>
              <a:cs typeface="Times New Roman"/>
            </a:endParaRPr>
          </a:p>
          <a:p>
            <a:pPr algn="l" latinLnBrk="1">
              <a:lnSpc>
                <a:spcPct val="150000"/>
              </a:lnSpc>
              <a:spcBef>
                <a:spcPts val="0"/>
              </a:spcBef>
              <a:spcAft>
                <a:spcPts val="0"/>
              </a:spcAft>
            </a:pPr>
            <a:r>
              <a:rPr lang="en-US" altLang="zh-CN" sz="1200" dirty="0">
                <a:latin typeface="Consolas" panose="020B0609020204030204" pitchFamily="49" charset="0"/>
                <a:ea typeface="宋体"/>
                <a:cs typeface="Times New Roman"/>
              </a:rPr>
              <a:t>##  [1] </a:t>
            </a:r>
            <a:r>
              <a:rPr lang="en-US" altLang="zh-CN" sz="1200" dirty="0" err="1">
                <a:latin typeface="Consolas" panose="020B0609020204030204" pitchFamily="49" charset="0"/>
                <a:ea typeface="宋体"/>
                <a:cs typeface="Times New Roman"/>
              </a:rPr>
              <a:t>3.80e</a:t>
            </a:r>
            <a:r>
              <a:rPr lang="en-US" altLang="zh-CN" sz="1200" dirty="0">
                <a:latin typeface="Consolas" panose="020B0609020204030204" pitchFamily="49" charset="0"/>
                <a:ea typeface="宋体"/>
                <a:cs typeface="Times New Roman"/>
              </a:rPr>
              <a:t>-01 </a:t>
            </a:r>
            <a:r>
              <a:rPr lang="en-US" altLang="zh-CN" sz="1200" dirty="0" err="1">
                <a:latin typeface="Consolas" panose="020B0609020204030204" pitchFamily="49" charset="0"/>
                <a:ea typeface="宋体"/>
                <a:cs typeface="Times New Roman"/>
              </a:rPr>
              <a:t>3.08e</a:t>
            </a:r>
            <a:r>
              <a:rPr lang="en-US" altLang="zh-CN" sz="1200" dirty="0">
                <a:latin typeface="Consolas" panose="020B0609020204030204" pitchFamily="49" charset="0"/>
                <a:ea typeface="宋体"/>
                <a:cs typeface="Times New Roman"/>
              </a:rPr>
              <a:t>-01 </a:t>
            </a:r>
            <a:r>
              <a:rPr lang="en-US" altLang="zh-CN" sz="1200" dirty="0" err="1">
                <a:latin typeface="Consolas" panose="020B0609020204030204" pitchFamily="49" charset="0"/>
                <a:ea typeface="宋体"/>
                <a:cs typeface="Times New Roman"/>
              </a:rPr>
              <a:t>1.66e</a:t>
            </a:r>
            <a:r>
              <a:rPr lang="en-US" altLang="zh-CN" sz="1200" dirty="0">
                <a:latin typeface="Consolas" panose="020B0609020204030204" pitchFamily="49" charset="0"/>
                <a:ea typeface="宋体"/>
                <a:cs typeface="Times New Roman"/>
              </a:rPr>
              <a:t>-01 </a:t>
            </a:r>
            <a:r>
              <a:rPr lang="en-US" altLang="zh-CN" sz="1200" dirty="0" err="1">
                <a:latin typeface="Consolas" panose="020B0609020204030204" pitchFamily="49" charset="0"/>
                <a:ea typeface="宋体"/>
                <a:cs typeface="Times New Roman"/>
              </a:rPr>
              <a:t>7.90e</a:t>
            </a:r>
            <a:r>
              <a:rPr lang="en-US" altLang="zh-CN" sz="1200" dirty="0">
                <a:latin typeface="Consolas" panose="020B0609020204030204" pitchFamily="49" charset="0"/>
                <a:ea typeface="宋体"/>
                <a:cs typeface="Times New Roman"/>
              </a:rPr>
              <a:t>-02 </a:t>
            </a:r>
            <a:r>
              <a:rPr lang="en-US" altLang="zh-CN" sz="1200" dirty="0" err="1">
                <a:latin typeface="Consolas" panose="020B0609020204030204" pitchFamily="49" charset="0"/>
                <a:ea typeface="宋体"/>
                <a:cs typeface="Times New Roman"/>
              </a:rPr>
              <a:t>3.60e</a:t>
            </a:r>
            <a:r>
              <a:rPr lang="en-US" altLang="zh-CN" sz="1200" dirty="0">
                <a:latin typeface="Consolas" panose="020B0609020204030204" pitchFamily="49" charset="0"/>
                <a:ea typeface="宋体"/>
                <a:cs typeface="Times New Roman"/>
              </a:rPr>
              <a:t>-02 </a:t>
            </a:r>
            <a:r>
              <a:rPr lang="en-US" altLang="zh-CN" sz="1200" dirty="0" err="1">
                <a:latin typeface="Consolas" panose="020B0609020204030204" pitchFamily="49" charset="0"/>
                <a:ea typeface="宋体"/>
                <a:cs typeface="Times New Roman"/>
              </a:rPr>
              <a:t>1.63e</a:t>
            </a:r>
            <a:r>
              <a:rPr lang="en-US" altLang="zh-CN" sz="1200" dirty="0">
                <a:latin typeface="Consolas" panose="020B0609020204030204" pitchFamily="49" charset="0"/>
                <a:ea typeface="宋体"/>
                <a:cs typeface="Times New Roman"/>
              </a:rPr>
              <a:t>-02 </a:t>
            </a:r>
            <a:r>
              <a:rPr lang="en-US" altLang="zh-CN" sz="1200" dirty="0" err="1">
                <a:latin typeface="Consolas" panose="020B0609020204030204" pitchFamily="49" charset="0"/>
                <a:ea typeface="宋体"/>
                <a:cs typeface="Times New Roman"/>
              </a:rPr>
              <a:t>7.47e</a:t>
            </a:r>
            <a:r>
              <a:rPr lang="en-US" altLang="zh-CN" sz="1200" dirty="0">
                <a:latin typeface="Consolas" panose="020B0609020204030204" pitchFamily="49" charset="0"/>
                <a:ea typeface="宋体"/>
                <a:cs typeface="Times New Roman"/>
              </a:rPr>
              <a:t>-03</a:t>
            </a:r>
            <a:br>
              <a:rPr lang="en-US" altLang="zh-CN" sz="1200" dirty="0">
                <a:latin typeface="Consolas" panose="020B0609020204030204" pitchFamily="49" charset="0"/>
                <a:ea typeface="宋体"/>
                <a:cs typeface="Times New Roman"/>
              </a:rPr>
            </a:br>
            <a:r>
              <a:rPr lang="en-US" altLang="zh-CN" sz="1200" dirty="0">
                <a:latin typeface="Consolas" panose="020B0609020204030204" pitchFamily="49" charset="0"/>
                <a:ea typeface="宋体"/>
                <a:cs typeface="Times New Roman"/>
              </a:rPr>
              <a:t>##  [8] </a:t>
            </a:r>
            <a:r>
              <a:rPr lang="en-US" altLang="zh-CN" sz="1200" dirty="0" err="1">
                <a:latin typeface="Consolas" panose="020B0609020204030204" pitchFamily="49" charset="0"/>
                <a:ea typeface="宋体"/>
                <a:cs typeface="Times New Roman"/>
              </a:rPr>
              <a:t>3.45e</a:t>
            </a:r>
            <a:r>
              <a:rPr lang="en-US" altLang="zh-CN" sz="1200" dirty="0">
                <a:latin typeface="Consolas" panose="020B0609020204030204" pitchFamily="49" charset="0"/>
                <a:ea typeface="宋体"/>
                <a:cs typeface="Times New Roman"/>
              </a:rPr>
              <a:t>-03 </a:t>
            </a:r>
            <a:r>
              <a:rPr lang="en-US" altLang="zh-CN" sz="1200" dirty="0" err="1">
                <a:latin typeface="Consolas" panose="020B0609020204030204" pitchFamily="49" charset="0"/>
                <a:ea typeface="宋体"/>
                <a:cs typeface="Times New Roman"/>
              </a:rPr>
              <a:t>1.62e</a:t>
            </a:r>
            <a:r>
              <a:rPr lang="en-US" altLang="zh-CN" sz="1200" dirty="0">
                <a:latin typeface="Consolas" panose="020B0609020204030204" pitchFamily="49" charset="0"/>
                <a:ea typeface="宋体"/>
                <a:cs typeface="Times New Roman"/>
              </a:rPr>
              <a:t>-03 </a:t>
            </a:r>
            <a:r>
              <a:rPr lang="en-US" altLang="zh-CN" sz="1200" dirty="0" err="1">
                <a:latin typeface="Consolas" panose="020B0609020204030204" pitchFamily="49" charset="0"/>
                <a:ea typeface="宋体"/>
                <a:cs typeface="Times New Roman"/>
              </a:rPr>
              <a:t>7.67e</a:t>
            </a:r>
            <a:r>
              <a:rPr lang="en-US" altLang="zh-CN" sz="1200" dirty="0">
                <a:latin typeface="Consolas" panose="020B0609020204030204" pitchFamily="49" charset="0"/>
                <a:ea typeface="宋体"/>
                <a:cs typeface="Times New Roman"/>
              </a:rPr>
              <a:t>-04 </a:t>
            </a:r>
            <a:r>
              <a:rPr lang="en-US" altLang="zh-CN" sz="1200" dirty="0" err="1">
                <a:latin typeface="Consolas" panose="020B0609020204030204" pitchFamily="49" charset="0"/>
                <a:ea typeface="宋体"/>
                <a:cs typeface="Times New Roman"/>
              </a:rPr>
              <a:t>3.67e</a:t>
            </a:r>
            <a:r>
              <a:rPr lang="en-US" altLang="zh-CN" sz="1200" dirty="0">
                <a:latin typeface="Consolas" panose="020B0609020204030204" pitchFamily="49" charset="0"/>
                <a:ea typeface="宋体"/>
                <a:cs typeface="Times New Roman"/>
              </a:rPr>
              <a:t>-04 </a:t>
            </a:r>
            <a:r>
              <a:rPr lang="en-US" altLang="zh-CN" sz="1200" dirty="0" err="1">
                <a:latin typeface="Consolas" panose="020B0609020204030204" pitchFamily="49" charset="0"/>
                <a:ea typeface="宋体"/>
                <a:cs typeface="Times New Roman"/>
              </a:rPr>
              <a:t>1.78e</a:t>
            </a:r>
            <a:r>
              <a:rPr lang="en-US" altLang="zh-CN" sz="1200" dirty="0">
                <a:latin typeface="Consolas" panose="020B0609020204030204" pitchFamily="49" charset="0"/>
                <a:ea typeface="宋体"/>
                <a:cs typeface="Times New Roman"/>
              </a:rPr>
              <a:t>-04 </a:t>
            </a:r>
            <a:r>
              <a:rPr lang="en-US" altLang="zh-CN" sz="1200" dirty="0" err="1">
                <a:latin typeface="Consolas" panose="020B0609020204030204" pitchFamily="49" charset="0"/>
                <a:ea typeface="宋体"/>
                <a:cs typeface="Times New Roman"/>
              </a:rPr>
              <a:t>8.64e</a:t>
            </a:r>
            <a:r>
              <a:rPr lang="en-US" altLang="zh-CN" sz="1200" dirty="0">
                <a:latin typeface="Consolas" panose="020B0609020204030204" pitchFamily="49" charset="0"/>
                <a:ea typeface="宋体"/>
                <a:cs typeface="Times New Roman"/>
              </a:rPr>
              <a:t>-05 </a:t>
            </a:r>
            <a:r>
              <a:rPr lang="en-US" altLang="zh-CN" sz="1200" dirty="0" err="1">
                <a:latin typeface="Consolas" panose="020B0609020204030204" pitchFamily="49" charset="0"/>
                <a:ea typeface="宋体"/>
                <a:cs typeface="Times New Roman"/>
              </a:rPr>
              <a:t>4.24e</a:t>
            </a:r>
            <a:r>
              <a:rPr lang="en-US" altLang="zh-CN" sz="1200" dirty="0">
                <a:latin typeface="Consolas" panose="020B0609020204030204" pitchFamily="49" charset="0"/>
                <a:ea typeface="宋体"/>
                <a:cs typeface="Times New Roman"/>
              </a:rPr>
              <a:t>-05</a:t>
            </a:r>
            <a:br>
              <a:rPr lang="en-US" altLang="zh-CN" sz="1200" dirty="0">
                <a:latin typeface="Consolas" panose="020B0609020204030204" pitchFamily="49" charset="0"/>
                <a:ea typeface="宋体"/>
                <a:cs typeface="Times New Roman"/>
              </a:rPr>
            </a:br>
            <a:r>
              <a:rPr lang="en-US" altLang="zh-CN" sz="1200" dirty="0">
                <a:latin typeface="Consolas" panose="020B0609020204030204" pitchFamily="49" charset="0"/>
                <a:ea typeface="宋体"/>
                <a:cs typeface="Times New Roman"/>
              </a:rPr>
              <a:t>## [15] </a:t>
            </a:r>
            <a:r>
              <a:rPr lang="en-US" altLang="zh-CN" sz="1200" dirty="0" err="1">
                <a:latin typeface="Consolas" panose="020B0609020204030204" pitchFamily="49" charset="0"/>
                <a:ea typeface="宋体"/>
                <a:cs typeface="Times New Roman"/>
              </a:rPr>
              <a:t>2.10e</a:t>
            </a:r>
            <a:r>
              <a:rPr lang="en-US" altLang="zh-CN" sz="1200" dirty="0">
                <a:latin typeface="Consolas" panose="020B0609020204030204" pitchFamily="49" charset="0"/>
                <a:ea typeface="宋体"/>
                <a:cs typeface="Times New Roman"/>
              </a:rPr>
              <a:t>-05 </a:t>
            </a:r>
            <a:r>
              <a:rPr lang="en-US" altLang="zh-CN" sz="1200" dirty="0" err="1">
                <a:latin typeface="Consolas" panose="020B0609020204030204" pitchFamily="49" charset="0"/>
                <a:ea typeface="宋体"/>
                <a:cs typeface="Times New Roman"/>
              </a:rPr>
              <a:t>1.05e</a:t>
            </a:r>
            <a:r>
              <a:rPr lang="en-US" altLang="zh-CN" sz="1200" dirty="0">
                <a:latin typeface="Consolas" panose="020B0609020204030204" pitchFamily="49" charset="0"/>
                <a:ea typeface="宋体"/>
                <a:cs typeface="Times New Roman"/>
              </a:rPr>
              <a:t>-05 </a:t>
            </a:r>
            <a:r>
              <a:rPr lang="en-US" altLang="zh-CN" sz="1200" dirty="0" err="1">
                <a:latin typeface="Consolas" panose="020B0609020204030204" pitchFamily="49" charset="0"/>
                <a:ea typeface="宋体"/>
                <a:cs typeface="Times New Roman"/>
              </a:rPr>
              <a:t>5.28e</a:t>
            </a:r>
            <a:r>
              <a:rPr lang="en-US" altLang="zh-CN" sz="1200" dirty="0">
                <a:latin typeface="Consolas" panose="020B0609020204030204" pitchFamily="49" charset="0"/>
                <a:ea typeface="宋体"/>
                <a:cs typeface="Times New Roman"/>
              </a:rPr>
              <a:t>-06 </a:t>
            </a:r>
            <a:r>
              <a:rPr lang="en-US" altLang="zh-CN" sz="1200" dirty="0" err="1">
                <a:latin typeface="Consolas" panose="020B0609020204030204" pitchFamily="49" charset="0"/>
                <a:ea typeface="宋体"/>
                <a:cs typeface="Times New Roman"/>
              </a:rPr>
              <a:t>2.67e</a:t>
            </a:r>
            <a:r>
              <a:rPr lang="en-US" altLang="zh-CN" sz="1200" dirty="0">
                <a:latin typeface="Consolas" panose="020B0609020204030204" pitchFamily="49" charset="0"/>
                <a:ea typeface="宋体"/>
                <a:cs typeface="Times New Roman"/>
              </a:rPr>
              <a:t>-06 </a:t>
            </a:r>
            <a:r>
              <a:rPr lang="en-US" altLang="zh-CN" sz="1200" dirty="0" err="1">
                <a:latin typeface="Consolas" panose="020B0609020204030204" pitchFamily="49" charset="0"/>
                <a:ea typeface="宋体"/>
                <a:cs typeface="Times New Roman"/>
              </a:rPr>
              <a:t>1.35e</a:t>
            </a:r>
            <a:r>
              <a:rPr lang="en-US" altLang="zh-CN" sz="1200" dirty="0">
                <a:latin typeface="Consolas" panose="020B0609020204030204" pitchFamily="49" charset="0"/>
                <a:ea typeface="宋体"/>
                <a:cs typeface="Times New Roman"/>
              </a:rPr>
              <a:t>-06 </a:t>
            </a:r>
            <a:r>
              <a:rPr lang="en-US" altLang="zh-CN" sz="1200" dirty="0" err="1">
                <a:latin typeface="Consolas" panose="020B0609020204030204" pitchFamily="49" charset="0"/>
                <a:ea typeface="宋体"/>
                <a:cs typeface="Times New Roman"/>
              </a:rPr>
              <a:t>6.78e</a:t>
            </a:r>
            <a:r>
              <a:rPr lang="en-US" altLang="zh-CN" sz="1200" dirty="0">
                <a:latin typeface="Consolas" panose="020B0609020204030204" pitchFamily="49" charset="0"/>
                <a:ea typeface="宋体"/>
                <a:cs typeface="Times New Roman"/>
              </a:rPr>
              <a:t>-07 </a:t>
            </a:r>
            <a:r>
              <a:rPr lang="en-US" altLang="zh-CN" sz="1200" dirty="0" err="1">
                <a:latin typeface="Consolas" panose="020B0609020204030204" pitchFamily="49" charset="0"/>
                <a:ea typeface="宋体"/>
                <a:cs typeface="Times New Roman"/>
              </a:rPr>
              <a:t>3.38e</a:t>
            </a:r>
            <a:r>
              <a:rPr lang="en-US" altLang="zh-CN" sz="1200" dirty="0">
                <a:latin typeface="Consolas" panose="020B0609020204030204" pitchFamily="49" charset="0"/>
                <a:ea typeface="宋体"/>
                <a:cs typeface="Times New Roman"/>
              </a:rPr>
              <a:t>-07</a:t>
            </a:r>
            <a:endParaRPr lang="zh-CN" altLang="zh-CN" sz="1200" dirty="0">
              <a:latin typeface="Consolas" panose="020B0609020204030204" pitchFamily="49" charset="0"/>
              <a:ea typeface="宋体"/>
              <a:cs typeface="Times New Roman"/>
            </a:endParaRPr>
          </a:p>
          <a:p>
            <a:pPr algn="l" latinLnBrk="1">
              <a:lnSpc>
                <a:spcPct val="150000"/>
              </a:lnSpc>
              <a:spcBef>
                <a:spcPts val="0"/>
              </a:spcBef>
              <a:spcAft>
                <a:spcPts val="0"/>
              </a:spcAft>
            </a:pPr>
            <a:r>
              <a:rPr lang="en-US" altLang="zh-CN" sz="1200" b="1" dirty="0">
                <a:solidFill>
                  <a:srgbClr val="204A87"/>
                </a:solidFill>
                <a:latin typeface="Consolas" panose="020B0609020204030204" pitchFamily="49" charset="0"/>
                <a:ea typeface="宋体"/>
                <a:cs typeface="Times New Roman"/>
              </a:rPr>
              <a:t>sum</a:t>
            </a:r>
            <a:r>
              <a:rPr lang="en-US" altLang="zh-CN" sz="1200" dirty="0">
                <a:latin typeface="Consolas" panose="020B0609020204030204" pitchFamily="49" charset="0"/>
                <a:ea typeface="宋体"/>
                <a:cs typeface="Times New Roman"/>
              </a:rPr>
              <a:t>(p)</a:t>
            </a:r>
            <a:endParaRPr lang="zh-CN" altLang="zh-CN" sz="1200" dirty="0">
              <a:latin typeface="Consolas" panose="020B0609020204030204" pitchFamily="49" charset="0"/>
              <a:ea typeface="宋体"/>
              <a:cs typeface="Times New Roman"/>
            </a:endParaRPr>
          </a:p>
          <a:p>
            <a:pPr algn="l" latinLnBrk="1">
              <a:lnSpc>
                <a:spcPct val="150000"/>
              </a:lnSpc>
              <a:spcBef>
                <a:spcPts val="0"/>
              </a:spcBef>
              <a:spcAft>
                <a:spcPts val="0"/>
              </a:spcAft>
            </a:pPr>
            <a:r>
              <a:rPr lang="en-US" altLang="zh-CN" sz="1200" dirty="0">
                <a:latin typeface="Consolas" panose="020B0609020204030204" pitchFamily="49" charset="0"/>
                <a:ea typeface="宋体"/>
                <a:cs typeface="Times New Roman"/>
              </a:rPr>
              <a:t>## [1] 1</a:t>
            </a:r>
            <a:endParaRPr lang="zh-CN" altLang="zh-CN" sz="1200" dirty="0">
              <a:effectLst/>
              <a:latin typeface="Consolas" panose="020B0609020204030204" pitchFamily="49" charset="0"/>
              <a:ea typeface="宋体"/>
              <a:cs typeface="Times New Roman"/>
            </a:endParaRPr>
          </a:p>
        </p:txBody>
      </p:sp>
    </p:spTree>
    <p:extLst>
      <p:ext uri="{BB962C8B-B14F-4D97-AF65-F5344CB8AC3E}">
        <p14:creationId xmlns:p14="http://schemas.microsoft.com/office/powerpoint/2010/main" val="178731666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例：泊松</a:t>
            </a:r>
            <a:r>
              <a:rPr lang="en-US" altLang="zh-CN" dirty="0" smtClean="0"/>
              <a:t>-</a:t>
            </a:r>
            <a:r>
              <a:rPr lang="zh-CN" altLang="en-US" dirty="0" smtClean="0"/>
              <a:t>对数正态分布的概率</a:t>
            </a:r>
            <a:endParaRPr lang="zh-CN" altLang="en-US" dirty="0"/>
          </a:p>
        </p:txBody>
      </p:sp>
      <p:sp>
        <p:nvSpPr>
          <p:cNvPr id="3" name="内容占位符 2"/>
          <p:cNvSpPr>
            <a:spLocks noGrp="1"/>
          </p:cNvSpPr>
          <p:nvPr>
            <p:ph idx="1"/>
          </p:nvPr>
        </p:nvSpPr>
        <p:spPr>
          <a:xfrm>
            <a:off x="457200" y="1295456"/>
            <a:ext cx="8610482" cy="990622"/>
          </a:xfrm>
        </p:spPr>
        <p:txBody>
          <a:bodyPr/>
          <a:lstStyle/>
          <a:p>
            <a:r>
              <a:rPr lang="zh-CN" altLang="en-US" dirty="0"/>
              <a:t>泊松参数为</a:t>
            </a:r>
            <a:r>
              <a:rPr lang="en-US" altLang="zh-CN" dirty="0"/>
              <a:t>lambda =1.2</a:t>
            </a:r>
            <a:r>
              <a:rPr lang="en-US" altLang="zh-CN" dirty="0" smtClean="0"/>
              <a:t>，</a:t>
            </a:r>
            <a:r>
              <a:rPr lang="zh-CN" altLang="en-US" dirty="0" smtClean="0"/>
              <a:t>对数正态分布的均值</a:t>
            </a:r>
            <a:r>
              <a:rPr lang="zh-CN" altLang="en-US" dirty="0"/>
              <a:t>为</a:t>
            </a:r>
            <a:r>
              <a:rPr lang="en-US" altLang="zh-CN" dirty="0" err="1" smtClean="0"/>
              <a:t>1，sigma</a:t>
            </a:r>
            <a:r>
              <a:rPr lang="en-US" altLang="zh-CN" dirty="0" smtClean="0"/>
              <a:t>=0.5</a:t>
            </a:r>
            <a:r>
              <a:rPr lang="en-US" altLang="zh-CN" dirty="0"/>
              <a:t>，</a:t>
            </a:r>
            <a:r>
              <a:rPr lang="zh-CN" altLang="en-US" dirty="0"/>
              <a:t>请计算泊松</a:t>
            </a:r>
            <a:r>
              <a:rPr lang="en-US" altLang="zh-CN" dirty="0" smtClean="0"/>
              <a:t>-</a:t>
            </a:r>
            <a:r>
              <a:rPr lang="zh-CN" altLang="en-US" dirty="0"/>
              <a:t>对数正态</a:t>
            </a:r>
            <a:r>
              <a:rPr lang="zh-CN" altLang="en-US" dirty="0" smtClean="0"/>
              <a:t>分布</a:t>
            </a:r>
            <a:r>
              <a:rPr lang="zh-CN" altLang="en-US" dirty="0"/>
              <a:t>的概率。</a:t>
            </a:r>
          </a:p>
          <a:p>
            <a:endParaRPr lang="zh-CN" altLang="en-US" dirty="0"/>
          </a:p>
        </p:txBody>
      </p:sp>
      <p:sp>
        <p:nvSpPr>
          <p:cNvPr id="4" name="灯片编号占位符 3"/>
          <p:cNvSpPr>
            <a:spLocks noGrp="1"/>
          </p:cNvSpPr>
          <p:nvPr>
            <p:ph type="sldNum" sz="quarter" idx="12"/>
          </p:nvPr>
        </p:nvSpPr>
        <p:spPr/>
        <p:txBody>
          <a:bodyPr/>
          <a:lstStyle/>
          <a:p>
            <a:pPr>
              <a:defRPr/>
            </a:pPr>
            <a:fld id="{87F939C6-56B5-4C59-A8F1-006D8D67E42F}" type="slidenum">
              <a:rPr lang="zh-CN" altLang="en-US" smtClean="0"/>
              <a:pPr>
                <a:defRPr/>
              </a:pPr>
              <a:t>54</a:t>
            </a:fld>
            <a:endParaRPr lang="en-US" altLang="zh-CN"/>
          </a:p>
        </p:txBody>
      </p:sp>
      <p:sp>
        <p:nvSpPr>
          <p:cNvPr id="6" name="矩形 5"/>
          <p:cNvSpPr/>
          <p:nvPr/>
        </p:nvSpPr>
        <p:spPr>
          <a:xfrm>
            <a:off x="228714" y="2229603"/>
            <a:ext cx="8686572" cy="3970318"/>
          </a:xfrm>
          <a:prstGeom prst="rect">
            <a:avLst/>
          </a:prstGeom>
          <a:ln>
            <a:solidFill>
              <a:srgbClr val="FF0000"/>
            </a:solidFill>
          </a:ln>
        </p:spPr>
        <p:txBody>
          <a:bodyPr wrap="square">
            <a:spAutoFit/>
          </a:bodyPr>
          <a:lstStyle/>
          <a:p>
            <a:pPr algn="l" latinLnBrk="1">
              <a:lnSpc>
                <a:spcPct val="150000"/>
              </a:lnSpc>
              <a:spcBef>
                <a:spcPts val="0"/>
              </a:spcBef>
              <a:spcAft>
                <a:spcPts val="0"/>
              </a:spcAft>
            </a:pPr>
            <a:r>
              <a:rPr lang="en-US" altLang="zh-CN" sz="1200" dirty="0" smtClean="0">
                <a:latin typeface="Consolas"/>
                <a:ea typeface="宋体"/>
                <a:cs typeface="Times New Roman"/>
              </a:rPr>
              <a:t>lam </a:t>
            </a:r>
            <a:r>
              <a:rPr lang="en-US" altLang="zh-CN" sz="1200" dirty="0">
                <a:latin typeface="Consolas"/>
                <a:ea typeface="宋体"/>
                <a:cs typeface="Times New Roman"/>
              </a:rPr>
              <a:t>=</a:t>
            </a:r>
            <a:r>
              <a:rPr lang="en-US" altLang="zh-CN" sz="1200" dirty="0">
                <a:solidFill>
                  <a:srgbClr val="4E9A06"/>
                </a:solidFill>
                <a:latin typeface="Consolas"/>
                <a:ea typeface="宋体"/>
                <a:cs typeface="Times New Roman"/>
              </a:rPr>
              <a:t> </a:t>
            </a:r>
            <a:r>
              <a:rPr lang="en-US" altLang="zh-CN" sz="1200" dirty="0">
                <a:solidFill>
                  <a:srgbClr val="0000CF"/>
                </a:solidFill>
                <a:latin typeface="Consolas"/>
                <a:ea typeface="宋体"/>
                <a:cs typeface="Times New Roman"/>
              </a:rPr>
              <a:t>1.2</a:t>
            </a:r>
            <a:r>
              <a:rPr lang="en-US" altLang="zh-CN" sz="1200" dirty="0">
                <a:latin typeface="Consolas"/>
                <a:ea typeface="宋体"/>
                <a:cs typeface="Times New Roman"/>
              </a:rPr>
              <a:t/>
            </a:r>
            <a:br>
              <a:rPr lang="en-US" altLang="zh-CN" sz="1200" dirty="0">
                <a:latin typeface="Consolas"/>
                <a:ea typeface="宋体"/>
                <a:cs typeface="Times New Roman"/>
              </a:rPr>
            </a:br>
            <a:r>
              <a:rPr lang="en-US" altLang="zh-CN" sz="1200" dirty="0">
                <a:latin typeface="Consolas"/>
                <a:ea typeface="宋体"/>
                <a:cs typeface="Times New Roman"/>
              </a:rPr>
              <a:t>sig =</a:t>
            </a:r>
            <a:r>
              <a:rPr lang="en-US" altLang="zh-CN" sz="1200" dirty="0">
                <a:solidFill>
                  <a:srgbClr val="4E9A06"/>
                </a:solidFill>
                <a:latin typeface="Consolas"/>
                <a:ea typeface="宋体"/>
                <a:cs typeface="Times New Roman"/>
              </a:rPr>
              <a:t> </a:t>
            </a:r>
            <a:r>
              <a:rPr lang="en-US" altLang="zh-CN" sz="1200" dirty="0">
                <a:solidFill>
                  <a:srgbClr val="0000CF"/>
                </a:solidFill>
                <a:latin typeface="Consolas"/>
                <a:ea typeface="宋体"/>
                <a:cs typeface="Times New Roman"/>
              </a:rPr>
              <a:t>0.5</a:t>
            </a:r>
            <a:r>
              <a:rPr lang="en-US" altLang="zh-CN" sz="1200" dirty="0">
                <a:latin typeface="Consolas"/>
                <a:ea typeface="宋体"/>
                <a:cs typeface="Times New Roman"/>
              </a:rPr>
              <a:t/>
            </a:r>
            <a:br>
              <a:rPr lang="en-US" altLang="zh-CN" sz="1200" dirty="0">
                <a:latin typeface="Consolas"/>
                <a:ea typeface="宋体"/>
                <a:cs typeface="Times New Roman"/>
              </a:rPr>
            </a:br>
            <a:r>
              <a:rPr lang="en-US" altLang="zh-CN" sz="1200" dirty="0">
                <a:latin typeface="Consolas"/>
                <a:ea typeface="宋体"/>
                <a:cs typeface="Times New Roman"/>
              </a:rPr>
              <a:t>f =</a:t>
            </a:r>
            <a:r>
              <a:rPr lang="en-US" altLang="zh-CN" sz="1200" dirty="0">
                <a:solidFill>
                  <a:srgbClr val="4E9A06"/>
                </a:solidFill>
                <a:latin typeface="Consolas"/>
                <a:ea typeface="宋体"/>
                <a:cs typeface="Times New Roman"/>
              </a:rPr>
              <a:t> </a:t>
            </a:r>
            <a:r>
              <a:rPr lang="en-US" altLang="zh-CN" sz="1200" dirty="0">
                <a:latin typeface="Consolas"/>
                <a:ea typeface="宋体"/>
                <a:cs typeface="Times New Roman"/>
              </a:rPr>
              <a:t>function(x) </a:t>
            </a:r>
            <a:r>
              <a:rPr lang="en-US" altLang="zh-CN" sz="1200" b="1" dirty="0" err="1">
                <a:solidFill>
                  <a:srgbClr val="204A87"/>
                </a:solidFill>
                <a:latin typeface="Consolas"/>
                <a:ea typeface="宋体"/>
                <a:cs typeface="Times New Roman"/>
              </a:rPr>
              <a:t>exp</a:t>
            </a:r>
            <a:r>
              <a:rPr lang="en-US" altLang="zh-CN" sz="1200" dirty="0">
                <a:latin typeface="Consolas"/>
                <a:ea typeface="宋体"/>
                <a:cs typeface="Times New Roman"/>
              </a:rPr>
              <a:t>(-lam *</a:t>
            </a:r>
            <a:r>
              <a:rPr lang="en-US" altLang="zh-CN" sz="1200" dirty="0">
                <a:solidFill>
                  <a:srgbClr val="4E9A06"/>
                </a:solidFill>
                <a:latin typeface="Consolas"/>
                <a:ea typeface="宋体"/>
                <a:cs typeface="Times New Roman"/>
              </a:rPr>
              <a:t> </a:t>
            </a:r>
            <a:r>
              <a:rPr lang="en-US" altLang="zh-CN" sz="1200" dirty="0">
                <a:latin typeface="Consolas"/>
                <a:ea typeface="宋体"/>
                <a:cs typeface="Times New Roman"/>
              </a:rPr>
              <a:t>x) *</a:t>
            </a:r>
            <a:r>
              <a:rPr lang="en-US" altLang="zh-CN" sz="1200" dirty="0">
                <a:solidFill>
                  <a:srgbClr val="4E9A06"/>
                </a:solidFill>
                <a:latin typeface="Consolas"/>
                <a:ea typeface="宋体"/>
                <a:cs typeface="Times New Roman"/>
              </a:rPr>
              <a:t> </a:t>
            </a:r>
            <a:r>
              <a:rPr lang="en-US" altLang="zh-CN" sz="1200" dirty="0">
                <a:latin typeface="Consolas"/>
                <a:ea typeface="宋体"/>
                <a:cs typeface="Times New Roman"/>
              </a:rPr>
              <a:t>(lam *</a:t>
            </a:r>
            <a:r>
              <a:rPr lang="en-US" altLang="zh-CN" sz="1200" dirty="0">
                <a:solidFill>
                  <a:srgbClr val="4E9A06"/>
                </a:solidFill>
                <a:latin typeface="Consolas"/>
                <a:ea typeface="宋体"/>
                <a:cs typeface="Times New Roman"/>
              </a:rPr>
              <a:t> </a:t>
            </a:r>
            <a:r>
              <a:rPr lang="en-US" altLang="zh-CN" sz="1200" dirty="0">
                <a:latin typeface="Consolas"/>
                <a:ea typeface="宋体"/>
                <a:cs typeface="Times New Roman"/>
              </a:rPr>
              <a:t>x)^k/</a:t>
            </a:r>
            <a:r>
              <a:rPr lang="en-US" altLang="zh-CN" sz="1200" b="1" dirty="0">
                <a:solidFill>
                  <a:srgbClr val="204A87"/>
                </a:solidFill>
                <a:latin typeface="Consolas"/>
                <a:ea typeface="宋体"/>
                <a:cs typeface="Times New Roman"/>
              </a:rPr>
              <a:t>gamma</a:t>
            </a:r>
            <a:r>
              <a:rPr lang="en-US" altLang="zh-CN" sz="1200" dirty="0">
                <a:latin typeface="Consolas"/>
                <a:ea typeface="宋体"/>
                <a:cs typeface="Times New Roman"/>
              </a:rPr>
              <a:t>(k +</a:t>
            </a:r>
            <a:r>
              <a:rPr lang="en-US" altLang="zh-CN" sz="1200" dirty="0">
                <a:solidFill>
                  <a:srgbClr val="4E9A06"/>
                </a:solidFill>
                <a:latin typeface="Consolas"/>
                <a:ea typeface="宋体"/>
                <a:cs typeface="Times New Roman"/>
              </a:rPr>
              <a:t> </a:t>
            </a:r>
            <a:r>
              <a:rPr lang="en-US" altLang="zh-CN" sz="1200" dirty="0">
                <a:solidFill>
                  <a:srgbClr val="0000CF"/>
                </a:solidFill>
                <a:latin typeface="Consolas"/>
                <a:ea typeface="宋体"/>
                <a:cs typeface="Times New Roman"/>
              </a:rPr>
              <a:t>1</a:t>
            </a:r>
            <a:r>
              <a:rPr lang="en-US" altLang="zh-CN" sz="1200" dirty="0">
                <a:latin typeface="Consolas"/>
                <a:ea typeface="宋体"/>
                <a:cs typeface="Times New Roman"/>
              </a:rPr>
              <a:t>) *</a:t>
            </a:r>
            <a:r>
              <a:rPr lang="en-US" altLang="zh-CN" sz="1200" dirty="0">
                <a:solidFill>
                  <a:srgbClr val="4E9A06"/>
                </a:solidFill>
                <a:latin typeface="Consolas"/>
                <a:ea typeface="宋体"/>
                <a:cs typeface="Times New Roman"/>
              </a:rPr>
              <a:t> </a:t>
            </a:r>
            <a:r>
              <a:rPr lang="en-US" altLang="zh-CN" sz="1200" b="1" dirty="0" err="1">
                <a:solidFill>
                  <a:srgbClr val="204A87"/>
                </a:solidFill>
                <a:latin typeface="Consolas"/>
                <a:ea typeface="宋体"/>
                <a:cs typeface="Times New Roman"/>
              </a:rPr>
              <a:t>dlnorm</a:t>
            </a:r>
            <a:r>
              <a:rPr lang="en-US" altLang="zh-CN" sz="1200" dirty="0">
                <a:latin typeface="Consolas"/>
                <a:ea typeface="宋体"/>
                <a:cs typeface="Times New Roman"/>
              </a:rPr>
              <a:t>(x, </a:t>
            </a:r>
            <a:r>
              <a:rPr lang="en-US" altLang="zh-CN" sz="1200" dirty="0" err="1">
                <a:solidFill>
                  <a:srgbClr val="204A87"/>
                </a:solidFill>
                <a:latin typeface="Consolas"/>
                <a:ea typeface="宋体"/>
                <a:cs typeface="Times New Roman"/>
              </a:rPr>
              <a:t>meanlog</a:t>
            </a:r>
            <a:r>
              <a:rPr lang="en-US" altLang="zh-CN" sz="1200" dirty="0">
                <a:solidFill>
                  <a:srgbClr val="204A87"/>
                </a:solidFill>
                <a:latin typeface="Consolas"/>
                <a:ea typeface="宋体"/>
                <a:cs typeface="Times New Roman"/>
              </a:rPr>
              <a:t> =</a:t>
            </a:r>
            <a:r>
              <a:rPr lang="en-US" altLang="zh-CN" sz="1200" dirty="0">
                <a:latin typeface="Consolas"/>
                <a:ea typeface="宋体"/>
                <a:cs typeface="Times New Roman"/>
              </a:rPr>
              <a:t> -</a:t>
            </a:r>
            <a:r>
              <a:rPr lang="en-US" altLang="zh-CN" sz="1200" dirty="0" err="1">
                <a:latin typeface="Consolas"/>
                <a:ea typeface="宋体"/>
                <a:cs typeface="Times New Roman"/>
              </a:rPr>
              <a:t>sig^</a:t>
            </a:r>
            <a:r>
              <a:rPr lang="en-US" altLang="zh-CN" sz="1200" dirty="0" err="1">
                <a:solidFill>
                  <a:srgbClr val="0000CF"/>
                </a:solidFill>
                <a:latin typeface="Consolas"/>
                <a:ea typeface="宋体"/>
                <a:cs typeface="Times New Roman"/>
              </a:rPr>
              <a:t>2</a:t>
            </a:r>
            <a:r>
              <a:rPr lang="en-US" altLang="zh-CN" sz="1200" dirty="0" smtClean="0">
                <a:latin typeface="Consolas"/>
                <a:ea typeface="宋体"/>
                <a:cs typeface="Times New Roman"/>
              </a:rPr>
              <a:t>, </a:t>
            </a:r>
            <a:r>
              <a:rPr lang="en-US" altLang="zh-CN" sz="1200" dirty="0" err="1">
                <a:solidFill>
                  <a:srgbClr val="204A87"/>
                </a:solidFill>
                <a:latin typeface="Consolas"/>
                <a:ea typeface="宋体"/>
                <a:cs typeface="Times New Roman"/>
              </a:rPr>
              <a:t>sdlog</a:t>
            </a:r>
            <a:r>
              <a:rPr lang="en-US" altLang="zh-CN" sz="1200" dirty="0">
                <a:solidFill>
                  <a:srgbClr val="204A87"/>
                </a:solidFill>
                <a:latin typeface="Consolas"/>
                <a:ea typeface="宋体"/>
                <a:cs typeface="Times New Roman"/>
              </a:rPr>
              <a:t> =</a:t>
            </a:r>
            <a:r>
              <a:rPr lang="en-US" altLang="zh-CN" sz="1200" dirty="0">
                <a:latin typeface="Consolas"/>
                <a:ea typeface="宋体"/>
                <a:cs typeface="Times New Roman"/>
              </a:rPr>
              <a:t> </a:t>
            </a:r>
            <a:r>
              <a:rPr lang="en-US" altLang="zh-CN" sz="1200" dirty="0" err="1">
                <a:latin typeface="Consolas"/>
                <a:ea typeface="宋体"/>
                <a:cs typeface="Times New Roman"/>
              </a:rPr>
              <a:t>sig^</a:t>
            </a:r>
            <a:r>
              <a:rPr lang="en-US" altLang="zh-CN" sz="1200" dirty="0" err="1">
                <a:solidFill>
                  <a:srgbClr val="0000CF"/>
                </a:solidFill>
                <a:latin typeface="Consolas"/>
                <a:ea typeface="宋体"/>
                <a:cs typeface="Times New Roman"/>
              </a:rPr>
              <a:t>2</a:t>
            </a:r>
            <a:r>
              <a:rPr lang="en-US" altLang="zh-CN" sz="1200" dirty="0">
                <a:latin typeface="Consolas"/>
                <a:ea typeface="宋体"/>
                <a:cs typeface="Times New Roman"/>
              </a:rPr>
              <a:t>)</a:t>
            </a:r>
            <a:br>
              <a:rPr lang="en-US" altLang="zh-CN" sz="1200" dirty="0">
                <a:latin typeface="Consolas"/>
                <a:ea typeface="宋体"/>
                <a:cs typeface="Times New Roman"/>
              </a:rPr>
            </a:br>
            <a:r>
              <a:rPr lang="en-US" altLang="zh-CN" sz="1200" dirty="0">
                <a:latin typeface="Consolas"/>
                <a:ea typeface="宋体"/>
                <a:cs typeface="Times New Roman"/>
              </a:rPr>
              <a:t>p =</a:t>
            </a:r>
            <a:r>
              <a:rPr lang="en-US" altLang="zh-CN" sz="1200" dirty="0">
                <a:solidFill>
                  <a:srgbClr val="4E9A06"/>
                </a:solidFill>
                <a:latin typeface="Consolas"/>
                <a:ea typeface="宋体"/>
                <a:cs typeface="Times New Roman"/>
              </a:rPr>
              <a:t> </a:t>
            </a:r>
            <a:r>
              <a:rPr lang="en-US" altLang="zh-CN" sz="1200" dirty="0">
                <a:solidFill>
                  <a:srgbClr val="8F5902"/>
                </a:solidFill>
                <a:latin typeface="Consolas"/>
                <a:ea typeface="宋体"/>
                <a:cs typeface="Times New Roman"/>
              </a:rPr>
              <a:t>NULL</a:t>
            </a:r>
            <a:r>
              <a:rPr lang="en-US" altLang="zh-CN" sz="1200" dirty="0">
                <a:latin typeface="Consolas"/>
                <a:ea typeface="宋体"/>
                <a:cs typeface="Times New Roman"/>
              </a:rPr>
              <a:t/>
            </a:r>
            <a:br>
              <a:rPr lang="en-US" altLang="zh-CN" sz="1200" dirty="0">
                <a:latin typeface="Consolas"/>
                <a:ea typeface="宋体"/>
                <a:cs typeface="Times New Roman"/>
              </a:rPr>
            </a:br>
            <a:r>
              <a:rPr lang="en-US" altLang="zh-CN" sz="1200" dirty="0" err="1">
                <a:latin typeface="Consolas"/>
                <a:ea typeface="宋体"/>
                <a:cs typeface="Times New Roman"/>
              </a:rPr>
              <a:t>i</a:t>
            </a:r>
            <a:r>
              <a:rPr lang="en-US" altLang="zh-CN" sz="1200" dirty="0">
                <a:latin typeface="Consolas"/>
                <a:ea typeface="宋体"/>
                <a:cs typeface="Times New Roman"/>
              </a:rPr>
              <a:t> =</a:t>
            </a:r>
            <a:r>
              <a:rPr lang="en-US" altLang="zh-CN" sz="1200" dirty="0">
                <a:solidFill>
                  <a:srgbClr val="4E9A06"/>
                </a:solidFill>
                <a:latin typeface="Consolas"/>
                <a:ea typeface="宋体"/>
                <a:cs typeface="Times New Roman"/>
              </a:rPr>
              <a:t> </a:t>
            </a:r>
            <a:r>
              <a:rPr lang="en-US" altLang="zh-CN" sz="1200" dirty="0">
                <a:solidFill>
                  <a:srgbClr val="0000CF"/>
                </a:solidFill>
                <a:latin typeface="Consolas"/>
                <a:ea typeface="宋体"/>
                <a:cs typeface="Times New Roman"/>
              </a:rPr>
              <a:t>0</a:t>
            </a:r>
            <a:r>
              <a:rPr lang="en-US" altLang="zh-CN" sz="1200" dirty="0">
                <a:latin typeface="Consolas"/>
                <a:ea typeface="宋体"/>
                <a:cs typeface="Times New Roman"/>
              </a:rPr>
              <a:t/>
            </a:r>
            <a:br>
              <a:rPr lang="en-US" altLang="zh-CN" sz="1200" dirty="0">
                <a:latin typeface="Consolas"/>
                <a:ea typeface="宋体"/>
                <a:cs typeface="Times New Roman"/>
              </a:rPr>
            </a:br>
            <a:r>
              <a:rPr lang="en-US" altLang="zh-CN" sz="1200" dirty="0">
                <a:latin typeface="Consolas"/>
                <a:ea typeface="宋体"/>
                <a:cs typeface="Times New Roman"/>
              </a:rPr>
              <a:t>for (k in </a:t>
            </a:r>
            <a:r>
              <a:rPr lang="en-US" altLang="zh-CN" sz="1200" dirty="0">
                <a:solidFill>
                  <a:srgbClr val="0000CF"/>
                </a:solidFill>
                <a:latin typeface="Consolas"/>
                <a:ea typeface="宋体"/>
                <a:cs typeface="Times New Roman"/>
              </a:rPr>
              <a:t>0</a:t>
            </a:r>
            <a:r>
              <a:rPr lang="en-US" altLang="zh-CN" sz="1200" dirty="0">
                <a:latin typeface="Consolas"/>
                <a:ea typeface="宋体"/>
                <a:cs typeface="Times New Roman"/>
              </a:rPr>
              <a:t>:</a:t>
            </a:r>
            <a:r>
              <a:rPr lang="en-US" altLang="zh-CN" sz="1200" dirty="0">
                <a:solidFill>
                  <a:srgbClr val="0000CF"/>
                </a:solidFill>
                <a:latin typeface="Consolas"/>
                <a:ea typeface="宋体"/>
                <a:cs typeface="Times New Roman"/>
              </a:rPr>
              <a:t>10</a:t>
            </a:r>
            <a:r>
              <a:rPr lang="en-US" altLang="zh-CN" sz="1200" dirty="0">
                <a:latin typeface="Consolas"/>
                <a:ea typeface="宋体"/>
                <a:cs typeface="Times New Roman"/>
              </a:rPr>
              <a:t>) {</a:t>
            </a:r>
            <a:br>
              <a:rPr lang="en-US" altLang="zh-CN" sz="1200" dirty="0">
                <a:latin typeface="Consolas"/>
                <a:ea typeface="宋体"/>
                <a:cs typeface="Times New Roman"/>
              </a:rPr>
            </a:br>
            <a:r>
              <a:rPr lang="en-US" altLang="zh-CN" sz="1200" dirty="0">
                <a:latin typeface="Consolas"/>
                <a:ea typeface="宋体"/>
                <a:cs typeface="Times New Roman"/>
              </a:rPr>
              <a:t>    </a:t>
            </a:r>
            <a:r>
              <a:rPr lang="en-US" altLang="zh-CN" sz="1200" dirty="0" err="1">
                <a:latin typeface="Consolas"/>
                <a:ea typeface="宋体"/>
                <a:cs typeface="Times New Roman"/>
              </a:rPr>
              <a:t>i</a:t>
            </a:r>
            <a:r>
              <a:rPr lang="en-US" altLang="zh-CN" sz="1200" dirty="0">
                <a:latin typeface="Consolas"/>
                <a:ea typeface="宋体"/>
                <a:cs typeface="Times New Roman"/>
              </a:rPr>
              <a:t> =</a:t>
            </a:r>
            <a:r>
              <a:rPr lang="en-US" altLang="zh-CN" sz="1200" dirty="0">
                <a:solidFill>
                  <a:srgbClr val="4E9A06"/>
                </a:solidFill>
                <a:latin typeface="Consolas"/>
                <a:ea typeface="宋体"/>
                <a:cs typeface="Times New Roman"/>
              </a:rPr>
              <a:t> </a:t>
            </a:r>
            <a:r>
              <a:rPr lang="en-US" altLang="zh-CN" sz="1200" dirty="0" err="1">
                <a:latin typeface="Consolas"/>
                <a:ea typeface="宋体"/>
                <a:cs typeface="Times New Roman"/>
              </a:rPr>
              <a:t>i</a:t>
            </a:r>
            <a:r>
              <a:rPr lang="en-US" altLang="zh-CN" sz="1200" dirty="0">
                <a:latin typeface="Consolas"/>
                <a:ea typeface="宋体"/>
                <a:cs typeface="Times New Roman"/>
              </a:rPr>
              <a:t> +</a:t>
            </a:r>
            <a:r>
              <a:rPr lang="en-US" altLang="zh-CN" sz="1200" dirty="0">
                <a:solidFill>
                  <a:srgbClr val="4E9A06"/>
                </a:solidFill>
                <a:latin typeface="Consolas"/>
                <a:ea typeface="宋体"/>
                <a:cs typeface="Times New Roman"/>
              </a:rPr>
              <a:t> </a:t>
            </a:r>
            <a:r>
              <a:rPr lang="en-US" altLang="zh-CN" sz="1200" dirty="0">
                <a:solidFill>
                  <a:srgbClr val="0000CF"/>
                </a:solidFill>
                <a:latin typeface="Consolas"/>
                <a:ea typeface="宋体"/>
                <a:cs typeface="Times New Roman"/>
              </a:rPr>
              <a:t>1</a:t>
            </a:r>
            <a:r>
              <a:rPr lang="en-US" altLang="zh-CN" sz="1200" dirty="0">
                <a:latin typeface="Consolas"/>
                <a:ea typeface="宋体"/>
                <a:cs typeface="Times New Roman"/>
              </a:rPr>
              <a:t/>
            </a:r>
            <a:br>
              <a:rPr lang="en-US" altLang="zh-CN" sz="1200" dirty="0">
                <a:latin typeface="Consolas"/>
                <a:ea typeface="宋体"/>
                <a:cs typeface="Times New Roman"/>
              </a:rPr>
            </a:br>
            <a:r>
              <a:rPr lang="en-US" altLang="zh-CN" sz="1200" dirty="0">
                <a:latin typeface="Consolas"/>
                <a:ea typeface="宋体"/>
                <a:cs typeface="Times New Roman"/>
              </a:rPr>
              <a:t>    p[</a:t>
            </a:r>
            <a:r>
              <a:rPr lang="en-US" altLang="zh-CN" sz="1200" dirty="0" err="1">
                <a:latin typeface="Consolas"/>
                <a:ea typeface="宋体"/>
                <a:cs typeface="Times New Roman"/>
              </a:rPr>
              <a:t>i</a:t>
            </a:r>
            <a:r>
              <a:rPr lang="en-US" altLang="zh-CN" sz="1200" dirty="0">
                <a:latin typeface="Consolas"/>
                <a:ea typeface="宋体"/>
                <a:cs typeface="Times New Roman"/>
              </a:rPr>
              <a:t>] =</a:t>
            </a:r>
            <a:r>
              <a:rPr lang="en-US" altLang="zh-CN" sz="1200" dirty="0">
                <a:solidFill>
                  <a:srgbClr val="4E9A06"/>
                </a:solidFill>
                <a:latin typeface="Consolas"/>
                <a:ea typeface="宋体"/>
                <a:cs typeface="Times New Roman"/>
              </a:rPr>
              <a:t> </a:t>
            </a:r>
            <a:r>
              <a:rPr lang="en-US" altLang="zh-CN" sz="1200" b="1" dirty="0">
                <a:solidFill>
                  <a:srgbClr val="204A87"/>
                </a:solidFill>
                <a:latin typeface="Consolas"/>
                <a:ea typeface="宋体"/>
                <a:cs typeface="Times New Roman"/>
              </a:rPr>
              <a:t>integrate</a:t>
            </a:r>
            <a:r>
              <a:rPr lang="en-US" altLang="zh-CN" sz="1200" dirty="0">
                <a:latin typeface="Consolas"/>
                <a:ea typeface="宋体"/>
                <a:cs typeface="Times New Roman"/>
              </a:rPr>
              <a:t>(f, </a:t>
            </a:r>
            <a:r>
              <a:rPr lang="en-US" altLang="zh-CN" sz="1200" dirty="0">
                <a:solidFill>
                  <a:srgbClr val="0000CF"/>
                </a:solidFill>
                <a:latin typeface="Consolas"/>
                <a:ea typeface="宋体"/>
                <a:cs typeface="Times New Roman"/>
              </a:rPr>
              <a:t>0</a:t>
            </a:r>
            <a:r>
              <a:rPr lang="en-US" altLang="zh-CN" sz="1200" dirty="0">
                <a:latin typeface="Consolas"/>
                <a:ea typeface="宋体"/>
                <a:cs typeface="Times New Roman"/>
              </a:rPr>
              <a:t>, </a:t>
            </a:r>
            <a:r>
              <a:rPr lang="en-US" altLang="zh-CN" sz="1200" dirty="0" err="1">
                <a:solidFill>
                  <a:srgbClr val="8F5902"/>
                </a:solidFill>
                <a:latin typeface="Consolas"/>
                <a:ea typeface="宋体"/>
                <a:cs typeface="Times New Roman"/>
              </a:rPr>
              <a:t>Inf</a:t>
            </a:r>
            <a:r>
              <a:rPr lang="en-US" altLang="zh-CN" sz="1200" dirty="0">
                <a:latin typeface="Consolas"/>
                <a:ea typeface="宋体"/>
                <a:cs typeface="Times New Roman"/>
              </a:rPr>
              <a:t>)$value</a:t>
            </a:r>
            <a:br>
              <a:rPr lang="en-US" altLang="zh-CN" sz="1200" dirty="0">
                <a:latin typeface="Consolas"/>
                <a:ea typeface="宋体"/>
                <a:cs typeface="Times New Roman"/>
              </a:rPr>
            </a:br>
            <a:r>
              <a:rPr lang="en-US" altLang="zh-CN" sz="1200" dirty="0">
                <a:latin typeface="Consolas"/>
                <a:ea typeface="宋体"/>
                <a:cs typeface="Times New Roman"/>
              </a:rPr>
              <a:t>}</a:t>
            </a:r>
            <a:br>
              <a:rPr lang="en-US" altLang="zh-CN" sz="1200" dirty="0">
                <a:latin typeface="Consolas"/>
                <a:ea typeface="宋体"/>
                <a:cs typeface="Times New Roman"/>
              </a:rPr>
            </a:br>
            <a:r>
              <a:rPr lang="en-US" altLang="zh-CN" sz="1200" dirty="0">
                <a:latin typeface="Consolas"/>
                <a:ea typeface="宋体"/>
                <a:cs typeface="Times New Roman"/>
              </a:rPr>
              <a:t>p</a:t>
            </a:r>
            <a:endParaRPr lang="zh-CN" altLang="zh-CN" sz="1200" dirty="0">
              <a:latin typeface="Consolas"/>
              <a:ea typeface="宋体"/>
              <a:cs typeface="Times New Roman"/>
            </a:endParaRPr>
          </a:p>
          <a:p>
            <a:pPr algn="l" latinLnBrk="1">
              <a:lnSpc>
                <a:spcPct val="150000"/>
              </a:lnSpc>
              <a:spcBef>
                <a:spcPts val="0"/>
              </a:spcBef>
              <a:spcAft>
                <a:spcPts val="0"/>
              </a:spcAft>
            </a:pPr>
            <a:r>
              <a:rPr lang="en-US" altLang="zh-CN" sz="1200" dirty="0">
                <a:latin typeface="Consolas"/>
                <a:ea typeface="宋体"/>
                <a:cs typeface="Times New Roman"/>
              </a:rPr>
              <a:t>##  [1] </a:t>
            </a:r>
            <a:r>
              <a:rPr lang="en-US" altLang="zh-CN" sz="1200" dirty="0" err="1">
                <a:latin typeface="Consolas"/>
                <a:ea typeface="宋体"/>
                <a:cs typeface="Times New Roman"/>
              </a:rPr>
              <a:t>3.92e</a:t>
            </a:r>
            <a:r>
              <a:rPr lang="en-US" altLang="zh-CN" sz="1200" dirty="0">
                <a:latin typeface="Consolas"/>
                <a:ea typeface="宋体"/>
                <a:cs typeface="Times New Roman"/>
              </a:rPr>
              <a:t>-01 </a:t>
            </a:r>
            <a:r>
              <a:rPr lang="en-US" altLang="zh-CN" sz="1200" dirty="0" err="1">
                <a:latin typeface="Consolas"/>
                <a:ea typeface="宋体"/>
                <a:cs typeface="Times New Roman"/>
              </a:rPr>
              <a:t>3.57e</a:t>
            </a:r>
            <a:r>
              <a:rPr lang="en-US" altLang="zh-CN" sz="1200" dirty="0">
                <a:latin typeface="Consolas"/>
                <a:ea typeface="宋体"/>
                <a:cs typeface="Times New Roman"/>
              </a:rPr>
              <a:t>-01 </a:t>
            </a:r>
            <a:r>
              <a:rPr lang="en-US" altLang="zh-CN" sz="1200" dirty="0" err="1">
                <a:latin typeface="Consolas"/>
                <a:ea typeface="宋体"/>
                <a:cs typeface="Times New Roman"/>
              </a:rPr>
              <a:t>1.72e</a:t>
            </a:r>
            <a:r>
              <a:rPr lang="en-US" altLang="zh-CN" sz="1200" dirty="0">
                <a:latin typeface="Consolas"/>
                <a:ea typeface="宋体"/>
                <a:cs typeface="Times New Roman"/>
              </a:rPr>
              <a:t>-01 </a:t>
            </a:r>
            <a:r>
              <a:rPr lang="en-US" altLang="zh-CN" sz="1200" dirty="0" err="1">
                <a:latin typeface="Consolas"/>
                <a:ea typeface="宋体"/>
                <a:cs typeface="Times New Roman"/>
              </a:rPr>
              <a:t>5.87e</a:t>
            </a:r>
            <a:r>
              <a:rPr lang="en-US" altLang="zh-CN" sz="1200" dirty="0">
                <a:latin typeface="Consolas"/>
                <a:ea typeface="宋体"/>
                <a:cs typeface="Times New Roman"/>
              </a:rPr>
              <a:t>-02 </a:t>
            </a:r>
            <a:r>
              <a:rPr lang="en-US" altLang="zh-CN" sz="1200" dirty="0" err="1">
                <a:latin typeface="Consolas"/>
                <a:ea typeface="宋体"/>
                <a:cs typeface="Times New Roman"/>
              </a:rPr>
              <a:t>1.59e</a:t>
            </a:r>
            <a:r>
              <a:rPr lang="en-US" altLang="zh-CN" sz="1200" dirty="0">
                <a:latin typeface="Consolas"/>
                <a:ea typeface="宋体"/>
                <a:cs typeface="Times New Roman"/>
              </a:rPr>
              <a:t>-02 </a:t>
            </a:r>
            <a:r>
              <a:rPr lang="en-US" altLang="zh-CN" sz="1200" dirty="0" err="1">
                <a:latin typeface="Consolas"/>
                <a:ea typeface="宋体"/>
                <a:cs typeface="Times New Roman"/>
              </a:rPr>
              <a:t>3.66e</a:t>
            </a:r>
            <a:r>
              <a:rPr lang="en-US" altLang="zh-CN" sz="1200" dirty="0">
                <a:latin typeface="Consolas"/>
                <a:ea typeface="宋体"/>
                <a:cs typeface="Times New Roman"/>
              </a:rPr>
              <a:t>-03 </a:t>
            </a:r>
            <a:r>
              <a:rPr lang="en-US" altLang="zh-CN" sz="1200" dirty="0" err="1">
                <a:latin typeface="Consolas"/>
                <a:ea typeface="宋体"/>
                <a:cs typeface="Times New Roman"/>
              </a:rPr>
              <a:t>7.43e</a:t>
            </a:r>
            <a:r>
              <a:rPr lang="en-US" altLang="zh-CN" sz="1200" dirty="0">
                <a:latin typeface="Consolas"/>
                <a:ea typeface="宋体"/>
                <a:cs typeface="Times New Roman"/>
              </a:rPr>
              <a:t>-04</a:t>
            </a:r>
            <a:br>
              <a:rPr lang="en-US" altLang="zh-CN" sz="1200" dirty="0">
                <a:latin typeface="Consolas"/>
                <a:ea typeface="宋体"/>
                <a:cs typeface="Times New Roman"/>
              </a:rPr>
            </a:br>
            <a:r>
              <a:rPr lang="en-US" altLang="zh-CN" sz="1200" dirty="0">
                <a:latin typeface="Consolas"/>
                <a:ea typeface="宋体"/>
                <a:cs typeface="Times New Roman"/>
              </a:rPr>
              <a:t>##  [8] </a:t>
            </a:r>
            <a:r>
              <a:rPr lang="en-US" altLang="zh-CN" sz="1200" dirty="0" err="1">
                <a:latin typeface="Consolas"/>
                <a:ea typeface="宋体"/>
                <a:cs typeface="Times New Roman"/>
              </a:rPr>
              <a:t>1.37e</a:t>
            </a:r>
            <a:r>
              <a:rPr lang="en-US" altLang="zh-CN" sz="1200" dirty="0">
                <a:latin typeface="Consolas"/>
                <a:ea typeface="宋体"/>
                <a:cs typeface="Times New Roman"/>
              </a:rPr>
              <a:t>-04 </a:t>
            </a:r>
            <a:r>
              <a:rPr lang="en-US" altLang="zh-CN" sz="1200" dirty="0" err="1">
                <a:latin typeface="Consolas"/>
                <a:ea typeface="宋体"/>
                <a:cs typeface="Times New Roman"/>
              </a:rPr>
              <a:t>2.34e</a:t>
            </a:r>
            <a:r>
              <a:rPr lang="en-US" altLang="zh-CN" sz="1200" dirty="0">
                <a:latin typeface="Consolas"/>
                <a:ea typeface="宋体"/>
                <a:cs typeface="Times New Roman"/>
              </a:rPr>
              <a:t>-05 </a:t>
            </a:r>
            <a:r>
              <a:rPr lang="en-US" altLang="zh-CN" sz="1200" dirty="0" err="1">
                <a:latin typeface="Consolas"/>
                <a:ea typeface="宋体"/>
                <a:cs typeface="Times New Roman"/>
              </a:rPr>
              <a:t>3.77e</a:t>
            </a:r>
            <a:r>
              <a:rPr lang="en-US" altLang="zh-CN" sz="1200" dirty="0">
                <a:latin typeface="Consolas"/>
                <a:ea typeface="宋体"/>
                <a:cs typeface="Times New Roman"/>
              </a:rPr>
              <a:t>-06 </a:t>
            </a:r>
            <a:r>
              <a:rPr lang="en-US" altLang="zh-CN" sz="1200" dirty="0" err="1">
                <a:latin typeface="Consolas"/>
                <a:ea typeface="宋体"/>
                <a:cs typeface="Times New Roman"/>
              </a:rPr>
              <a:t>5.78e</a:t>
            </a:r>
            <a:r>
              <a:rPr lang="en-US" altLang="zh-CN" sz="1200" dirty="0">
                <a:latin typeface="Consolas"/>
                <a:ea typeface="宋体"/>
                <a:cs typeface="Times New Roman"/>
              </a:rPr>
              <a:t>-07</a:t>
            </a:r>
            <a:endParaRPr lang="zh-CN" altLang="zh-CN" sz="1200" dirty="0">
              <a:latin typeface="Consolas"/>
              <a:ea typeface="宋体"/>
              <a:cs typeface="Times New Roman"/>
            </a:endParaRPr>
          </a:p>
          <a:p>
            <a:pPr algn="l" latinLnBrk="1">
              <a:lnSpc>
                <a:spcPct val="150000"/>
              </a:lnSpc>
              <a:spcBef>
                <a:spcPts val="0"/>
              </a:spcBef>
              <a:spcAft>
                <a:spcPts val="0"/>
              </a:spcAft>
            </a:pPr>
            <a:r>
              <a:rPr lang="en-US" altLang="zh-CN" sz="1200" b="1" dirty="0">
                <a:solidFill>
                  <a:srgbClr val="204A87"/>
                </a:solidFill>
                <a:latin typeface="Consolas"/>
                <a:ea typeface="宋体"/>
                <a:cs typeface="Times New Roman"/>
              </a:rPr>
              <a:t>sum</a:t>
            </a:r>
            <a:r>
              <a:rPr lang="en-US" altLang="zh-CN" sz="1200" dirty="0">
                <a:latin typeface="Consolas"/>
                <a:ea typeface="宋体"/>
                <a:cs typeface="Times New Roman"/>
              </a:rPr>
              <a:t>(p)</a:t>
            </a:r>
            <a:endParaRPr lang="zh-CN" altLang="zh-CN" sz="1200" dirty="0">
              <a:latin typeface="Consolas"/>
              <a:ea typeface="宋体"/>
              <a:cs typeface="Times New Roman"/>
            </a:endParaRPr>
          </a:p>
          <a:p>
            <a:pPr algn="l" latinLnBrk="1">
              <a:lnSpc>
                <a:spcPct val="150000"/>
              </a:lnSpc>
              <a:spcBef>
                <a:spcPts val="0"/>
              </a:spcBef>
              <a:spcAft>
                <a:spcPts val="0"/>
              </a:spcAft>
            </a:pPr>
            <a:r>
              <a:rPr lang="en-US" altLang="zh-CN" sz="1200" dirty="0">
                <a:latin typeface="Consolas"/>
                <a:ea typeface="宋体"/>
                <a:cs typeface="Times New Roman"/>
              </a:rPr>
              <a:t>## [1] 1</a:t>
            </a:r>
            <a:endParaRPr lang="zh-CN" altLang="zh-CN" sz="1200" dirty="0">
              <a:effectLst/>
              <a:latin typeface="Consolas"/>
              <a:ea typeface="宋体"/>
              <a:cs typeface="Times New Roman"/>
            </a:endParaRPr>
          </a:p>
        </p:txBody>
      </p:sp>
    </p:spTree>
    <p:extLst>
      <p:ext uri="{BB962C8B-B14F-4D97-AF65-F5344CB8AC3E}">
        <p14:creationId xmlns:p14="http://schemas.microsoft.com/office/powerpoint/2010/main" val="26404111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9D1E395E-9852-4F5C-B10C-290EDA4F6186}" type="slidenum">
              <a:rPr lang="zh-CN" altLang="en-US" smtClean="0"/>
              <a:pPr>
                <a:defRPr/>
              </a:pPr>
              <a:t>55</a:t>
            </a:fld>
            <a:endParaRPr lang="en-US" altLang="zh-CN"/>
          </a:p>
        </p:txBody>
      </p:sp>
      <p:graphicFrame>
        <p:nvGraphicFramePr>
          <p:cNvPr id="7" name="对象 6"/>
          <p:cNvGraphicFramePr>
            <a:graphicFrameLocks noChangeAspect="1"/>
          </p:cNvGraphicFramePr>
          <p:nvPr>
            <p:extLst>
              <p:ext uri="{D42A27DB-BD31-4B8C-83A1-F6EECF244321}">
                <p14:modId xmlns:p14="http://schemas.microsoft.com/office/powerpoint/2010/main" val="508727365"/>
              </p:ext>
            </p:extLst>
          </p:nvPr>
        </p:nvGraphicFramePr>
        <p:xfrm>
          <a:off x="1344613" y="1497013"/>
          <a:ext cx="7050087" cy="1122362"/>
        </p:xfrm>
        <a:graphic>
          <a:graphicData uri="http://schemas.openxmlformats.org/presentationml/2006/ole">
            <mc:AlternateContent xmlns:mc="http://schemas.openxmlformats.org/markup-compatibility/2006">
              <mc:Choice xmlns:v="urn:schemas-microsoft-com:vml" Requires="v">
                <p:oleObj spid="_x0000_s133951" name="Equation" r:id="rId3" imgW="3213000" imgH="507960" progId="Equation.DSMT4">
                  <p:embed/>
                </p:oleObj>
              </mc:Choice>
              <mc:Fallback>
                <p:oleObj name="Equation" r:id="rId3" imgW="3213000" imgH="507960" progId="Equation.DSMT4">
                  <p:embed/>
                  <p:pic>
                    <p:nvPicPr>
                      <p:cNvPr id="0" name="Object 4"/>
                      <p:cNvPicPr>
                        <a:picLocks noChangeAspect="1" noChangeArrowheads="1"/>
                      </p:cNvPicPr>
                      <p:nvPr/>
                    </p:nvPicPr>
                    <p:blipFill>
                      <a:blip r:embed="rId4"/>
                      <a:srcRect/>
                      <a:stretch>
                        <a:fillRect/>
                      </a:stretch>
                    </p:blipFill>
                    <p:spPr bwMode="auto">
                      <a:xfrm>
                        <a:off x="1344613" y="1497013"/>
                        <a:ext cx="7050087" cy="1122362"/>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619783833"/>
              </p:ext>
            </p:extLst>
          </p:nvPr>
        </p:nvGraphicFramePr>
        <p:xfrm>
          <a:off x="1517650" y="4171950"/>
          <a:ext cx="1936750" cy="760413"/>
        </p:xfrm>
        <a:graphic>
          <a:graphicData uri="http://schemas.openxmlformats.org/presentationml/2006/ole">
            <mc:AlternateContent xmlns:mc="http://schemas.openxmlformats.org/markup-compatibility/2006">
              <mc:Choice xmlns:v="urn:schemas-microsoft-com:vml" Requires="v">
                <p:oleObj spid="_x0000_s133952" name="Equation" r:id="rId5" imgW="634680" imgH="253800" progId="Equation.DSMT4">
                  <p:embed/>
                </p:oleObj>
              </mc:Choice>
              <mc:Fallback>
                <p:oleObj name="Equation" r:id="rId5" imgW="634680" imgH="253800" progId="Equation.DSMT4">
                  <p:embed/>
                  <p:pic>
                    <p:nvPicPr>
                      <p:cNvPr id="0" name="Object 2"/>
                      <p:cNvPicPr>
                        <a:picLocks noChangeAspect="1" noChangeArrowheads="1"/>
                      </p:cNvPicPr>
                      <p:nvPr/>
                    </p:nvPicPr>
                    <p:blipFill>
                      <a:blip r:embed="rId6"/>
                      <a:srcRect/>
                      <a:stretch>
                        <a:fillRect/>
                      </a:stretch>
                    </p:blipFill>
                    <p:spPr bwMode="auto">
                      <a:xfrm>
                        <a:off x="1517650" y="4171950"/>
                        <a:ext cx="1936750" cy="760413"/>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439903205"/>
              </p:ext>
            </p:extLst>
          </p:nvPr>
        </p:nvGraphicFramePr>
        <p:xfrm>
          <a:off x="1614488" y="5486400"/>
          <a:ext cx="3903662" cy="838200"/>
        </p:xfrm>
        <a:graphic>
          <a:graphicData uri="http://schemas.openxmlformats.org/presentationml/2006/ole">
            <mc:AlternateContent xmlns:mc="http://schemas.openxmlformats.org/markup-compatibility/2006">
              <mc:Choice xmlns:v="urn:schemas-microsoft-com:vml" Requires="v">
                <p:oleObj spid="_x0000_s133953" name="Equation" r:id="rId7" imgW="1282680" imgH="279360" progId="Equation.DSMT4">
                  <p:embed/>
                </p:oleObj>
              </mc:Choice>
              <mc:Fallback>
                <p:oleObj name="Equation" r:id="rId7" imgW="1282680" imgH="279360" progId="Equation.DSMT4">
                  <p:embed/>
                  <p:pic>
                    <p:nvPicPr>
                      <p:cNvPr id="0" name="Object 1"/>
                      <p:cNvPicPr>
                        <a:picLocks noChangeAspect="1" noChangeArrowheads="1"/>
                      </p:cNvPicPr>
                      <p:nvPr/>
                    </p:nvPicPr>
                    <p:blipFill>
                      <a:blip r:embed="rId8"/>
                      <a:srcRect/>
                      <a:stretch>
                        <a:fillRect/>
                      </a:stretch>
                    </p:blipFill>
                    <p:spPr bwMode="auto">
                      <a:xfrm>
                        <a:off x="1614488" y="5486400"/>
                        <a:ext cx="3903662" cy="838200"/>
                      </a:xfrm>
                      <a:prstGeom prst="rect">
                        <a:avLst/>
                      </a:prstGeom>
                      <a:noFill/>
                    </p:spPr>
                  </p:pic>
                </p:oleObj>
              </mc:Fallback>
            </mc:AlternateContent>
          </a:graphicData>
        </a:graphic>
      </p:graphicFrame>
      <p:sp>
        <p:nvSpPr>
          <p:cNvPr id="11" name="Rectangle 5"/>
          <p:cNvSpPr>
            <a:spLocks noChangeArrowheads="1"/>
          </p:cNvSpPr>
          <p:nvPr/>
        </p:nvSpPr>
        <p:spPr bwMode="auto">
          <a:xfrm>
            <a:off x="2057466" y="431502"/>
            <a:ext cx="48710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l" fontAlgn="base"/>
            <a:r>
              <a:rPr lang="zh-CN" altLang="en-US" b="1" dirty="0" smtClean="0">
                <a:solidFill>
                  <a:srgbClr val="000099"/>
                </a:solidFill>
                <a:latin typeface="+mj-lt"/>
                <a:ea typeface="+mj-ea"/>
                <a:cs typeface="+mj-cs"/>
              </a:rPr>
              <a:t>混合泊松：</a:t>
            </a:r>
            <a:r>
              <a:rPr lang="zh-CN" altLang="zh-CN" b="1" dirty="0" smtClean="0">
                <a:solidFill>
                  <a:srgbClr val="000099"/>
                </a:solidFill>
                <a:latin typeface="+mj-lt"/>
                <a:ea typeface="+mj-ea"/>
                <a:cs typeface="+mj-cs"/>
              </a:rPr>
              <a:t>广义</a:t>
            </a:r>
            <a:r>
              <a:rPr lang="zh-CN" altLang="zh-CN" b="1" dirty="0">
                <a:solidFill>
                  <a:srgbClr val="000099"/>
                </a:solidFill>
                <a:latin typeface="+mj-lt"/>
                <a:ea typeface="+mj-ea"/>
                <a:cs typeface="+mj-cs"/>
              </a:rPr>
              <a:t>泊松分布</a:t>
            </a:r>
          </a:p>
        </p:txBody>
      </p:sp>
      <p:sp>
        <p:nvSpPr>
          <p:cNvPr id="12" name="Rectangle 6"/>
          <p:cNvSpPr>
            <a:spLocks noChangeArrowheads="1"/>
          </p:cNvSpPr>
          <p:nvPr/>
        </p:nvSpPr>
        <p:spPr bwMode="auto">
          <a:xfrm>
            <a:off x="0" y="942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0005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3" name="Rectangle 7"/>
          <p:cNvSpPr>
            <a:spLocks noChangeArrowheads="1"/>
          </p:cNvSpPr>
          <p:nvPr/>
        </p:nvSpPr>
        <p:spPr bwMode="auto">
          <a:xfrm>
            <a:off x="1109550" y="3306636"/>
            <a:ext cx="55130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0005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广义泊松分布的均值和方差分别为：</a:t>
            </a:r>
            <a:endParaRPr kumimoji="0" lang="zh-CN"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4" name="Rectangle 8"/>
          <p:cNvSpPr>
            <a:spLocks noChangeArrowheads="1"/>
          </p:cNvSpPr>
          <p:nvPr/>
        </p:nvSpPr>
        <p:spPr bwMode="auto">
          <a:xfrm>
            <a:off x="0" y="1866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00050" algn="l"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3272751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FA0BB78-806E-449E-80D7-5FA53C6FBAA8}" type="slidenum">
              <a:rPr lang="zh-CN" altLang="en-US" smtClean="0"/>
              <a:pPr>
                <a:defRPr/>
              </a:pPr>
              <a:t>56</a:t>
            </a:fld>
            <a:endParaRPr lang="en-US" altLang="zh-CN"/>
          </a:p>
        </p:txBody>
      </p:sp>
      <p:sp>
        <p:nvSpPr>
          <p:cNvPr id="3" name="Rectangle 5"/>
          <p:cNvSpPr>
            <a:spLocks noChangeArrowheads="1"/>
          </p:cNvSpPr>
          <p:nvPr/>
        </p:nvSpPr>
        <p:spPr bwMode="auto">
          <a:xfrm>
            <a:off x="1219288" y="431502"/>
            <a:ext cx="65530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l" fontAlgn="base"/>
            <a:r>
              <a:rPr lang="zh-CN" altLang="zh-CN" b="1" dirty="0" smtClean="0">
                <a:solidFill>
                  <a:srgbClr val="000099"/>
                </a:solidFill>
                <a:latin typeface="+mj-lt"/>
                <a:ea typeface="+mj-ea"/>
                <a:cs typeface="+mj-cs"/>
              </a:rPr>
              <a:t>广义泊松分布</a:t>
            </a:r>
            <a:r>
              <a:rPr lang="zh-CN" altLang="en-US" b="1" dirty="0" smtClean="0">
                <a:solidFill>
                  <a:srgbClr val="000099"/>
                </a:solidFill>
                <a:latin typeface="+mj-lt"/>
                <a:ea typeface="+mj-ea"/>
                <a:cs typeface="+mj-cs"/>
              </a:rPr>
              <a:t>的另一种形式</a:t>
            </a:r>
            <a:endParaRPr lang="zh-CN" altLang="zh-CN" b="1" dirty="0">
              <a:solidFill>
                <a:srgbClr val="000099"/>
              </a:solidFill>
              <a:latin typeface="+mj-lt"/>
              <a:ea typeface="+mj-ea"/>
              <a:cs typeface="+mj-cs"/>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923263423"/>
              </p:ext>
            </p:extLst>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199744" name="Equation" r:id="rId3" imgW="914400" imgH="198720" progId="Equation.DSMT4">
                  <p:embed/>
                </p:oleObj>
              </mc:Choice>
              <mc:Fallback>
                <p:oleObj name="Equation" r:id="rId3" imgW="914400" imgH="198720" progId="Equation.DSMT4">
                  <p:embed/>
                  <p:pic>
                    <p:nvPicPr>
                      <p:cNvPr id="0" name=""/>
                      <p:cNvPicPr/>
                      <p:nvPr/>
                    </p:nvPicPr>
                    <p:blipFill>
                      <a:blip r:embed="rId4"/>
                      <a:stretch>
                        <a:fillRect/>
                      </a:stretch>
                    </p:blipFill>
                    <p:spPr>
                      <a:xfrm>
                        <a:off x="4394200" y="2362200"/>
                        <a:ext cx="914400" cy="198438"/>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908314332"/>
              </p:ext>
            </p:extLst>
          </p:nvPr>
        </p:nvGraphicFramePr>
        <p:xfrm>
          <a:off x="996950" y="1716088"/>
          <a:ext cx="7224713" cy="1217612"/>
        </p:xfrm>
        <a:graphic>
          <a:graphicData uri="http://schemas.openxmlformats.org/presentationml/2006/ole">
            <mc:AlternateContent xmlns:mc="http://schemas.openxmlformats.org/markup-compatibility/2006">
              <mc:Choice xmlns:v="urn:schemas-microsoft-com:vml" Requires="v">
                <p:oleObj spid="_x0000_s199745" name="Equation" r:id="rId5" imgW="2489040" imgH="419040" progId="Equation.DSMT4">
                  <p:embed/>
                </p:oleObj>
              </mc:Choice>
              <mc:Fallback>
                <p:oleObj name="Equation" r:id="rId5" imgW="2489040" imgH="419040" progId="Equation.DSMT4">
                  <p:embed/>
                  <p:pic>
                    <p:nvPicPr>
                      <p:cNvPr id="0" name=""/>
                      <p:cNvPicPr/>
                      <p:nvPr/>
                    </p:nvPicPr>
                    <p:blipFill>
                      <a:blip r:embed="rId6"/>
                      <a:stretch>
                        <a:fillRect/>
                      </a:stretch>
                    </p:blipFill>
                    <p:spPr>
                      <a:xfrm>
                        <a:off x="996950" y="1716088"/>
                        <a:ext cx="7224713" cy="1217612"/>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003943839"/>
              </p:ext>
            </p:extLst>
          </p:nvPr>
        </p:nvGraphicFramePr>
        <p:xfrm>
          <a:off x="1108075" y="3162300"/>
          <a:ext cx="3292475" cy="1255713"/>
        </p:xfrm>
        <a:graphic>
          <a:graphicData uri="http://schemas.openxmlformats.org/presentationml/2006/ole">
            <mc:AlternateContent xmlns:mc="http://schemas.openxmlformats.org/markup-compatibility/2006">
              <mc:Choice xmlns:v="urn:schemas-microsoft-com:vml" Requires="v">
                <p:oleObj spid="_x0000_s199746" name="Equation" r:id="rId7" imgW="1079280" imgH="419040" progId="Equation.DSMT4">
                  <p:embed/>
                </p:oleObj>
              </mc:Choice>
              <mc:Fallback>
                <p:oleObj name="Equation" r:id="rId7" imgW="1079280" imgH="419040" progId="Equation.DSMT4">
                  <p:embed/>
                  <p:pic>
                    <p:nvPicPr>
                      <p:cNvPr id="0" name="对象 8"/>
                      <p:cNvPicPr>
                        <a:picLocks noChangeAspect="1" noChangeArrowheads="1"/>
                      </p:cNvPicPr>
                      <p:nvPr/>
                    </p:nvPicPr>
                    <p:blipFill>
                      <a:blip r:embed="rId8"/>
                      <a:srcRect/>
                      <a:stretch>
                        <a:fillRect/>
                      </a:stretch>
                    </p:blipFill>
                    <p:spPr bwMode="auto">
                      <a:xfrm>
                        <a:off x="1108075" y="3162300"/>
                        <a:ext cx="3292475" cy="125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406662831"/>
              </p:ext>
            </p:extLst>
          </p:nvPr>
        </p:nvGraphicFramePr>
        <p:xfrm>
          <a:off x="990694" y="4648168"/>
          <a:ext cx="5256213" cy="1257300"/>
        </p:xfrm>
        <a:graphic>
          <a:graphicData uri="http://schemas.openxmlformats.org/presentationml/2006/ole">
            <mc:AlternateContent xmlns:mc="http://schemas.openxmlformats.org/markup-compatibility/2006">
              <mc:Choice xmlns:v="urn:schemas-microsoft-com:vml" Requires="v">
                <p:oleObj spid="_x0000_s199747" name="Equation" r:id="rId9" imgW="1726920" imgH="419040" progId="Equation.DSMT4">
                  <p:embed/>
                </p:oleObj>
              </mc:Choice>
              <mc:Fallback>
                <p:oleObj name="Equation" r:id="rId9" imgW="1726920" imgH="419040" progId="Equation.DSMT4">
                  <p:embed/>
                  <p:pic>
                    <p:nvPicPr>
                      <p:cNvPr id="0" name="对象 9"/>
                      <p:cNvPicPr>
                        <a:picLocks noChangeAspect="1" noChangeArrowheads="1"/>
                      </p:cNvPicPr>
                      <p:nvPr/>
                    </p:nvPicPr>
                    <p:blipFill>
                      <a:blip r:embed="rId10"/>
                      <a:srcRect/>
                      <a:stretch>
                        <a:fillRect/>
                      </a:stretch>
                    </p:blipFill>
                    <p:spPr bwMode="auto">
                      <a:xfrm>
                        <a:off x="990694" y="4648168"/>
                        <a:ext cx="5256213"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619439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A48AED0D-0131-4866-89CA-6F5FA28B7508}" type="slidenum">
              <a:rPr lang="zh-CN" altLang="en-US" sz="1400"/>
              <a:pPr eaLnBrk="1" hangingPunct="1"/>
              <a:t>57</a:t>
            </a:fld>
            <a:endParaRPr lang="en-US" altLang="zh-CN" sz="1400"/>
          </a:p>
        </p:txBody>
      </p:sp>
      <p:sp>
        <p:nvSpPr>
          <p:cNvPr id="59395" name="Rectangle 2"/>
          <p:cNvSpPr>
            <a:spLocks noGrp="1" noChangeArrowheads="1"/>
          </p:cNvSpPr>
          <p:nvPr>
            <p:ph type="title"/>
          </p:nvPr>
        </p:nvSpPr>
        <p:spPr>
          <a:xfrm>
            <a:off x="457200" y="274638"/>
            <a:ext cx="8229600" cy="936625"/>
          </a:xfrm>
        </p:spPr>
        <p:txBody>
          <a:bodyPr/>
          <a:lstStyle/>
          <a:p>
            <a:pPr eaLnBrk="1" hangingPunct="1"/>
            <a:r>
              <a:rPr lang="zh-CN" altLang="en-US" smtClean="0">
                <a:solidFill>
                  <a:schemeClr val="accent2"/>
                </a:solidFill>
              </a:rPr>
              <a:t>混合二项分布</a:t>
            </a:r>
          </a:p>
        </p:txBody>
      </p:sp>
      <p:sp>
        <p:nvSpPr>
          <p:cNvPr id="61443" name="Rectangle 3"/>
          <p:cNvSpPr>
            <a:spLocks noGrp="1" noChangeArrowheads="1"/>
          </p:cNvSpPr>
          <p:nvPr>
            <p:ph type="body" idx="1"/>
          </p:nvPr>
        </p:nvSpPr>
        <p:spPr>
          <a:xfrm>
            <a:off x="457200" y="1052513"/>
            <a:ext cx="8229600" cy="5073650"/>
          </a:xfrm>
        </p:spPr>
        <p:txBody>
          <a:bodyPr/>
          <a:lstStyle/>
          <a:p>
            <a:pPr eaLnBrk="1" hangingPunct="1">
              <a:lnSpc>
                <a:spcPct val="180000"/>
              </a:lnSpc>
            </a:pPr>
            <a:r>
              <a:rPr lang="zh-CN" altLang="en-US" dirty="0" smtClean="0">
                <a:latin typeface="Times New Roman" pitchFamily="18" charset="0"/>
              </a:rPr>
              <a:t>假设给定个体保单的索赔次数服从参数为</a:t>
            </a:r>
            <a:r>
              <a:rPr lang="en-US" altLang="zh-CN" dirty="0" smtClean="0">
                <a:latin typeface="Times New Roman" pitchFamily="18" charset="0"/>
              </a:rPr>
              <a:t>(</a:t>
            </a:r>
            <a:r>
              <a:rPr lang="en-US" altLang="zh-CN" i="1" dirty="0" err="1" smtClean="0">
                <a:latin typeface="Times New Roman" pitchFamily="18" charset="0"/>
              </a:rPr>
              <a:t>m,q</a:t>
            </a:r>
            <a:r>
              <a:rPr lang="en-US" altLang="zh-CN" dirty="0" smtClean="0">
                <a:latin typeface="Times New Roman" pitchFamily="18" charset="0"/>
              </a:rPr>
              <a:t>)</a:t>
            </a:r>
            <a:r>
              <a:rPr lang="zh-CN" altLang="en-US" dirty="0" smtClean="0">
                <a:latin typeface="Times New Roman" pitchFamily="18" charset="0"/>
              </a:rPr>
              <a:t>的二项分布</a:t>
            </a:r>
          </a:p>
          <a:p>
            <a:pPr eaLnBrk="1" hangingPunct="1">
              <a:lnSpc>
                <a:spcPct val="180000"/>
              </a:lnSpc>
            </a:pPr>
            <a:endParaRPr lang="zh-CN" altLang="en-US" dirty="0" smtClean="0">
              <a:latin typeface="Times New Roman" pitchFamily="18" charset="0"/>
            </a:endParaRPr>
          </a:p>
          <a:p>
            <a:pPr eaLnBrk="1" hangingPunct="1">
              <a:lnSpc>
                <a:spcPct val="180000"/>
              </a:lnSpc>
            </a:pPr>
            <a:endParaRPr lang="zh-CN" altLang="en-US" dirty="0" smtClean="0">
              <a:latin typeface="Times New Roman" pitchFamily="18" charset="0"/>
            </a:endParaRPr>
          </a:p>
          <a:p>
            <a:pPr eaLnBrk="1" hangingPunct="1">
              <a:lnSpc>
                <a:spcPct val="180000"/>
              </a:lnSpc>
            </a:pPr>
            <a:r>
              <a:rPr lang="zh-CN" altLang="en-US" dirty="0" smtClean="0">
                <a:latin typeface="Times New Roman" pitchFamily="18" charset="0"/>
              </a:rPr>
              <a:t>而保单组合关于</a:t>
            </a:r>
            <a:r>
              <a:rPr lang="en-US" altLang="zh-CN" i="1" dirty="0" smtClean="0">
                <a:latin typeface="Times New Roman" pitchFamily="18" charset="0"/>
              </a:rPr>
              <a:t>q</a:t>
            </a:r>
            <a:r>
              <a:rPr lang="zh-CN" altLang="en-US" dirty="0" smtClean="0">
                <a:latin typeface="Times New Roman" pitchFamily="18" charset="0"/>
              </a:rPr>
              <a:t>的结构函数服从参数为</a:t>
            </a:r>
            <a:r>
              <a:rPr lang="en-US" altLang="zh-CN" dirty="0" smtClean="0">
                <a:latin typeface="Symbol" pitchFamily="18" charset="2"/>
              </a:rPr>
              <a:t>(a, b)</a:t>
            </a:r>
            <a:r>
              <a:rPr lang="zh-CN" altLang="en-US" dirty="0" smtClean="0">
                <a:latin typeface="Times New Roman" pitchFamily="18" charset="0"/>
              </a:rPr>
              <a:t>的贝塔分布</a:t>
            </a:r>
          </a:p>
          <a:p>
            <a:pPr eaLnBrk="1" hangingPunct="1">
              <a:lnSpc>
                <a:spcPct val="180000"/>
              </a:lnSpc>
            </a:pPr>
            <a:endParaRPr lang="zh-CN" altLang="en-US" dirty="0" smtClean="0">
              <a:latin typeface="Times New Roman" pitchFamily="18" charset="0"/>
            </a:endParaRPr>
          </a:p>
        </p:txBody>
      </p:sp>
      <p:sp>
        <p:nvSpPr>
          <p:cNvPr id="59397" name="Rectangle 4"/>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1445" name="Object 5"/>
          <p:cNvGraphicFramePr>
            <a:graphicFrameLocks noChangeAspect="1"/>
          </p:cNvGraphicFramePr>
          <p:nvPr/>
        </p:nvGraphicFramePr>
        <p:xfrm>
          <a:off x="1054100" y="1844675"/>
          <a:ext cx="5041900" cy="1573213"/>
        </p:xfrm>
        <a:graphic>
          <a:graphicData uri="http://schemas.openxmlformats.org/presentationml/2006/ole">
            <mc:AlternateContent xmlns:mc="http://schemas.openxmlformats.org/markup-compatibility/2006">
              <mc:Choice xmlns:v="urn:schemas-microsoft-com:vml" Requires="v">
                <p:oleObj spid="_x0000_s59983" r:id="rId3" imgW="2679700" imgH="838200" progId="Equation.DSMT4">
                  <p:embed/>
                </p:oleObj>
              </mc:Choice>
              <mc:Fallback>
                <p:oleObj r:id="rId3" imgW="2679700" imgH="838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4100" y="1844675"/>
                        <a:ext cx="5041900" cy="157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399" name="Rectangle 6"/>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1447" name="Object 7"/>
          <p:cNvGraphicFramePr>
            <a:graphicFrameLocks noChangeAspect="1"/>
          </p:cNvGraphicFramePr>
          <p:nvPr>
            <p:extLst>
              <p:ext uri="{D42A27DB-BD31-4B8C-83A1-F6EECF244321}">
                <p14:modId xmlns:p14="http://schemas.microsoft.com/office/powerpoint/2010/main" val="1064998851"/>
              </p:ext>
            </p:extLst>
          </p:nvPr>
        </p:nvGraphicFramePr>
        <p:xfrm>
          <a:off x="1143090" y="4495772"/>
          <a:ext cx="4764088" cy="1335087"/>
        </p:xfrm>
        <a:graphic>
          <a:graphicData uri="http://schemas.openxmlformats.org/presentationml/2006/ole">
            <mc:AlternateContent xmlns:mc="http://schemas.openxmlformats.org/markup-compatibility/2006">
              <mc:Choice xmlns:v="urn:schemas-microsoft-com:vml" Requires="v">
                <p:oleObj spid="_x0000_s59984" r:id="rId5" imgW="1943100" imgH="660400" progId="Equation.DSMT4">
                  <p:embed/>
                </p:oleObj>
              </mc:Choice>
              <mc:Fallback>
                <p:oleObj r:id="rId5" imgW="1943100" imgH="6604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90" y="4495772"/>
                        <a:ext cx="4764088" cy="133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01" name="Rectangle 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9402" name="Rectangle 9"/>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 calcmode="lin" valueType="num">
                                      <p:cBhvr additive="base">
                                        <p:cTn id="7" dur="500" fill="hold"/>
                                        <p:tgtEl>
                                          <p:spTgt spid="614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1445"/>
                                        </p:tgtEl>
                                        <p:attrNameLst>
                                          <p:attrName>style.visibility</p:attrName>
                                        </p:attrNameLst>
                                      </p:cBhvr>
                                      <p:to>
                                        <p:strVal val="visible"/>
                                      </p:to>
                                    </p:set>
                                    <p:anim calcmode="lin" valueType="num">
                                      <p:cBhvr additive="base">
                                        <p:cTn id="13" dur="500" fill="hold"/>
                                        <p:tgtEl>
                                          <p:spTgt spid="61445"/>
                                        </p:tgtEl>
                                        <p:attrNameLst>
                                          <p:attrName>ppt_x</p:attrName>
                                        </p:attrNameLst>
                                      </p:cBhvr>
                                      <p:tavLst>
                                        <p:tav tm="0">
                                          <p:val>
                                            <p:strVal val="#ppt_x"/>
                                          </p:val>
                                        </p:tav>
                                        <p:tav tm="100000">
                                          <p:val>
                                            <p:strVal val="#ppt_x"/>
                                          </p:val>
                                        </p:tav>
                                      </p:tavLst>
                                    </p:anim>
                                    <p:anim calcmode="lin" valueType="num">
                                      <p:cBhvr additive="base">
                                        <p:cTn id="14" dur="500" fill="hold"/>
                                        <p:tgtEl>
                                          <p:spTgt spid="6144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1443">
                                            <p:txEl>
                                              <p:pRg st="3" end="3"/>
                                            </p:txEl>
                                          </p:spTgt>
                                        </p:tgtEl>
                                        <p:attrNameLst>
                                          <p:attrName>style.visibility</p:attrName>
                                        </p:attrNameLst>
                                      </p:cBhvr>
                                      <p:to>
                                        <p:strVal val="visible"/>
                                      </p:to>
                                    </p:set>
                                    <p:anim calcmode="lin" valueType="num">
                                      <p:cBhvr additive="base">
                                        <p:cTn id="19" dur="500" fill="hold"/>
                                        <p:tgtEl>
                                          <p:spTgt spid="6144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1447"/>
                                        </p:tgtEl>
                                        <p:attrNameLst>
                                          <p:attrName>style.visibility</p:attrName>
                                        </p:attrNameLst>
                                      </p:cBhvr>
                                      <p:to>
                                        <p:strVal val="visible"/>
                                      </p:to>
                                    </p:set>
                                    <p:anim calcmode="lin" valueType="num">
                                      <p:cBhvr additive="base">
                                        <p:cTn id="25" dur="500" fill="hold"/>
                                        <p:tgtEl>
                                          <p:spTgt spid="61447"/>
                                        </p:tgtEl>
                                        <p:attrNameLst>
                                          <p:attrName>ppt_x</p:attrName>
                                        </p:attrNameLst>
                                      </p:cBhvr>
                                      <p:tavLst>
                                        <p:tav tm="0">
                                          <p:val>
                                            <p:strVal val="#ppt_x"/>
                                          </p:val>
                                        </p:tav>
                                        <p:tav tm="100000">
                                          <p:val>
                                            <p:strVal val="#ppt_x"/>
                                          </p:val>
                                        </p:tav>
                                      </p:tavLst>
                                    </p:anim>
                                    <p:anim calcmode="lin" valueType="num">
                                      <p:cBhvr additive="base">
                                        <p:cTn id="26" dur="500" fill="hold"/>
                                        <p:tgtEl>
                                          <p:spTgt spid="614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93F3185F-63C2-47F4-A858-A0D5A93A9603}" type="slidenum">
              <a:rPr lang="zh-CN" altLang="en-US" sz="1400"/>
              <a:pPr eaLnBrk="1" hangingPunct="1"/>
              <a:t>58</a:t>
            </a:fld>
            <a:endParaRPr lang="en-US" altLang="zh-CN" sz="1400"/>
          </a:p>
        </p:txBody>
      </p:sp>
      <p:sp>
        <p:nvSpPr>
          <p:cNvPr id="60419" name="Rectangle 2"/>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0420"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2468" name="Rectangle 4"/>
          <p:cNvSpPr>
            <a:spLocks noChangeArrowheads="1"/>
          </p:cNvSpPr>
          <p:nvPr/>
        </p:nvSpPr>
        <p:spPr bwMode="auto">
          <a:xfrm>
            <a:off x="468313" y="908050"/>
            <a:ext cx="84978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fontAlgn="base"/>
            <a:r>
              <a:rPr lang="zh-CN" altLang="en-US" sz="2400"/>
              <a:t>则从保单组合中任意抽取的随机个体保单的索赔次数服从混合二项分布：</a:t>
            </a:r>
          </a:p>
        </p:txBody>
      </p:sp>
      <p:sp>
        <p:nvSpPr>
          <p:cNvPr id="60422" name="Rectangle 5"/>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2470" name="Object 6"/>
          <p:cNvGraphicFramePr>
            <a:graphicFrameLocks noChangeAspect="1"/>
          </p:cNvGraphicFramePr>
          <p:nvPr>
            <p:extLst>
              <p:ext uri="{D42A27DB-BD31-4B8C-83A1-F6EECF244321}">
                <p14:modId xmlns:p14="http://schemas.microsoft.com/office/powerpoint/2010/main" val="1567638647"/>
              </p:ext>
            </p:extLst>
          </p:nvPr>
        </p:nvGraphicFramePr>
        <p:xfrm>
          <a:off x="649288" y="2060575"/>
          <a:ext cx="2781300" cy="935038"/>
        </p:xfrm>
        <a:graphic>
          <a:graphicData uri="http://schemas.openxmlformats.org/presentationml/2006/ole">
            <mc:AlternateContent xmlns:mc="http://schemas.openxmlformats.org/markup-compatibility/2006">
              <mc:Choice xmlns:v="urn:schemas-microsoft-com:vml" Requires="v">
                <p:oleObj spid="_x0000_s61004" name="Equation" r:id="rId3" imgW="1384200" imgH="469800" progId="Equation.DSMT4">
                  <p:embed/>
                </p:oleObj>
              </mc:Choice>
              <mc:Fallback>
                <p:oleObj name="Equation" r:id="rId3" imgW="1384200" imgH="469800" progId="Equation.DSMT4">
                  <p:embed/>
                  <p:pic>
                    <p:nvPicPr>
                      <p:cNvPr id="0" name="Object 6"/>
                      <p:cNvPicPr>
                        <a:picLocks noChangeAspect="1" noChangeArrowheads="1"/>
                      </p:cNvPicPr>
                      <p:nvPr/>
                    </p:nvPicPr>
                    <p:blipFill>
                      <a:blip r:embed="rId4"/>
                      <a:srcRect/>
                      <a:stretch>
                        <a:fillRect/>
                      </a:stretch>
                    </p:blipFill>
                    <p:spPr bwMode="auto">
                      <a:xfrm>
                        <a:off x="649288" y="2060575"/>
                        <a:ext cx="2781300"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24" name="Rectangle 7"/>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2472" name="Object 8"/>
          <p:cNvGraphicFramePr>
            <a:graphicFrameLocks noChangeAspect="1"/>
          </p:cNvGraphicFramePr>
          <p:nvPr/>
        </p:nvGraphicFramePr>
        <p:xfrm>
          <a:off x="973138" y="3284538"/>
          <a:ext cx="7700962" cy="1608137"/>
        </p:xfrm>
        <a:graphic>
          <a:graphicData uri="http://schemas.openxmlformats.org/presentationml/2006/ole">
            <mc:AlternateContent xmlns:mc="http://schemas.openxmlformats.org/markup-compatibility/2006">
              <mc:Choice xmlns:v="urn:schemas-microsoft-com:vml" Requires="v">
                <p:oleObj spid="_x0000_s61005" r:id="rId5" imgW="3517900" imgH="787400" progId="Equation.DSMT4">
                  <p:embed/>
                </p:oleObj>
              </mc:Choice>
              <mc:Fallback>
                <p:oleObj r:id="rId5" imgW="3517900" imgH="7874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3138" y="3284538"/>
                        <a:ext cx="7700962"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468"/>
                                        </p:tgtEl>
                                        <p:attrNameLst>
                                          <p:attrName>style.visibility</p:attrName>
                                        </p:attrNameLst>
                                      </p:cBhvr>
                                      <p:to>
                                        <p:strVal val="visible"/>
                                      </p:to>
                                    </p:set>
                                    <p:anim calcmode="lin" valueType="num">
                                      <p:cBhvr additive="base">
                                        <p:cTn id="7" dur="500" fill="hold"/>
                                        <p:tgtEl>
                                          <p:spTgt spid="62468"/>
                                        </p:tgtEl>
                                        <p:attrNameLst>
                                          <p:attrName>ppt_x</p:attrName>
                                        </p:attrNameLst>
                                      </p:cBhvr>
                                      <p:tavLst>
                                        <p:tav tm="0">
                                          <p:val>
                                            <p:strVal val="#ppt_x"/>
                                          </p:val>
                                        </p:tav>
                                        <p:tav tm="100000">
                                          <p:val>
                                            <p:strVal val="#ppt_x"/>
                                          </p:val>
                                        </p:tav>
                                      </p:tavLst>
                                    </p:anim>
                                    <p:anim calcmode="lin" valueType="num">
                                      <p:cBhvr additive="base">
                                        <p:cTn id="8" dur="500" fill="hold"/>
                                        <p:tgtEl>
                                          <p:spTgt spid="6246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2470"/>
                                        </p:tgtEl>
                                        <p:attrNameLst>
                                          <p:attrName>style.visibility</p:attrName>
                                        </p:attrNameLst>
                                      </p:cBhvr>
                                      <p:to>
                                        <p:strVal val="visible"/>
                                      </p:to>
                                    </p:set>
                                    <p:anim calcmode="lin" valueType="num">
                                      <p:cBhvr additive="base">
                                        <p:cTn id="13" dur="500" fill="hold"/>
                                        <p:tgtEl>
                                          <p:spTgt spid="62470"/>
                                        </p:tgtEl>
                                        <p:attrNameLst>
                                          <p:attrName>ppt_x</p:attrName>
                                        </p:attrNameLst>
                                      </p:cBhvr>
                                      <p:tavLst>
                                        <p:tav tm="0">
                                          <p:val>
                                            <p:strVal val="#ppt_x"/>
                                          </p:val>
                                        </p:tav>
                                        <p:tav tm="100000">
                                          <p:val>
                                            <p:strVal val="#ppt_x"/>
                                          </p:val>
                                        </p:tav>
                                      </p:tavLst>
                                    </p:anim>
                                    <p:anim calcmode="lin" valueType="num">
                                      <p:cBhvr additive="base">
                                        <p:cTn id="14" dur="500" fill="hold"/>
                                        <p:tgtEl>
                                          <p:spTgt spid="6247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2472"/>
                                        </p:tgtEl>
                                        <p:attrNameLst>
                                          <p:attrName>style.visibility</p:attrName>
                                        </p:attrNameLst>
                                      </p:cBhvr>
                                      <p:to>
                                        <p:strVal val="visible"/>
                                      </p:to>
                                    </p:set>
                                    <p:anim calcmode="lin" valueType="num">
                                      <p:cBhvr additive="base">
                                        <p:cTn id="19" dur="500" fill="hold"/>
                                        <p:tgtEl>
                                          <p:spTgt spid="62472"/>
                                        </p:tgtEl>
                                        <p:attrNameLst>
                                          <p:attrName>ppt_x</p:attrName>
                                        </p:attrNameLst>
                                      </p:cBhvr>
                                      <p:tavLst>
                                        <p:tav tm="0">
                                          <p:val>
                                            <p:strVal val="#ppt_x"/>
                                          </p:val>
                                        </p:tav>
                                        <p:tav tm="100000">
                                          <p:val>
                                            <p:strVal val="#ppt_x"/>
                                          </p:val>
                                        </p:tav>
                                      </p:tavLst>
                                    </p:anim>
                                    <p:anim calcmode="lin" valueType="num">
                                      <p:cBhvr additive="base">
                                        <p:cTn id="20" dur="500" fill="hold"/>
                                        <p:tgtEl>
                                          <p:spTgt spid="624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CEE05461-CACD-4DCF-8C46-91322A852B49}" type="slidenum">
              <a:rPr lang="zh-CN" altLang="en-US" sz="1400"/>
              <a:pPr eaLnBrk="1" hangingPunct="1"/>
              <a:t>59</a:t>
            </a:fld>
            <a:endParaRPr lang="en-US" altLang="zh-CN" sz="1400"/>
          </a:p>
        </p:txBody>
      </p:sp>
      <p:sp>
        <p:nvSpPr>
          <p:cNvPr id="61443" name="Rectangle 2"/>
          <p:cNvSpPr>
            <a:spLocks noGrp="1" noChangeArrowheads="1"/>
          </p:cNvSpPr>
          <p:nvPr>
            <p:ph type="title"/>
          </p:nvPr>
        </p:nvSpPr>
        <p:spPr>
          <a:xfrm>
            <a:off x="457200" y="274638"/>
            <a:ext cx="8229600" cy="777875"/>
          </a:xfrm>
        </p:spPr>
        <p:txBody>
          <a:bodyPr/>
          <a:lstStyle/>
          <a:p>
            <a:pPr eaLnBrk="1" hangingPunct="1"/>
            <a:r>
              <a:rPr lang="zh-CN" altLang="en-US" dirty="0" smtClean="0">
                <a:solidFill>
                  <a:schemeClr val="accent2"/>
                </a:solidFill>
              </a:rPr>
              <a:t>混合负二项分布</a:t>
            </a:r>
          </a:p>
        </p:txBody>
      </p:sp>
      <p:sp>
        <p:nvSpPr>
          <p:cNvPr id="63491" name="Rectangle 3"/>
          <p:cNvSpPr>
            <a:spLocks noGrp="1" noChangeArrowheads="1"/>
          </p:cNvSpPr>
          <p:nvPr>
            <p:ph type="body" idx="1"/>
          </p:nvPr>
        </p:nvSpPr>
        <p:spPr>
          <a:xfrm>
            <a:off x="457200" y="1052513"/>
            <a:ext cx="8229600" cy="5073650"/>
          </a:xfrm>
        </p:spPr>
        <p:txBody>
          <a:bodyPr/>
          <a:lstStyle/>
          <a:p>
            <a:pPr eaLnBrk="1" hangingPunct="1">
              <a:lnSpc>
                <a:spcPct val="150000"/>
              </a:lnSpc>
            </a:pPr>
            <a:r>
              <a:rPr lang="zh-CN" altLang="en-US" b="1" dirty="0" smtClean="0">
                <a:latin typeface="Times New Roman" pitchFamily="18" charset="0"/>
              </a:rPr>
              <a:t>假设给定个体保单的索赔次数服从参数为</a:t>
            </a:r>
            <a:r>
              <a:rPr lang="en-US" altLang="zh-CN" b="1" dirty="0" smtClean="0">
                <a:latin typeface="Times New Roman" pitchFamily="18" charset="0"/>
              </a:rPr>
              <a:t>(</a:t>
            </a:r>
            <a:r>
              <a:rPr lang="en-US" altLang="zh-CN" b="1" i="1" dirty="0" smtClean="0">
                <a:latin typeface="Times New Roman" pitchFamily="18" charset="0"/>
              </a:rPr>
              <a:t>r</a:t>
            </a:r>
            <a:r>
              <a:rPr lang="en-US" altLang="zh-CN" b="1" i="1" dirty="0" smtClean="0">
                <a:latin typeface="Symbol" pitchFamily="18" charset="2"/>
              </a:rPr>
              <a:t>, </a:t>
            </a:r>
            <a:r>
              <a:rPr lang="en-US" altLang="zh-CN" b="1" i="1" dirty="0">
                <a:latin typeface="Times New Roman" panose="02020603050405020304" pitchFamily="18" charset="0"/>
                <a:cs typeface="Times New Roman" panose="02020603050405020304" pitchFamily="18" charset="0"/>
              </a:rPr>
              <a:t>q</a:t>
            </a:r>
            <a:r>
              <a:rPr lang="en-US" altLang="zh-CN" b="1" dirty="0" smtClean="0">
                <a:latin typeface="Symbol" pitchFamily="18" charset="2"/>
              </a:rPr>
              <a:t>)</a:t>
            </a:r>
            <a:r>
              <a:rPr lang="zh-CN" altLang="en-US" b="1" dirty="0" smtClean="0">
                <a:latin typeface="Times New Roman" pitchFamily="18" charset="0"/>
              </a:rPr>
              <a:t>的负二项分布</a:t>
            </a:r>
          </a:p>
          <a:p>
            <a:pPr eaLnBrk="1" hangingPunct="1"/>
            <a:endParaRPr lang="zh-CN" altLang="en-US" b="1" dirty="0" smtClean="0">
              <a:latin typeface="Times New Roman" pitchFamily="18" charset="0"/>
            </a:endParaRPr>
          </a:p>
          <a:p>
            <a:pPr eaLnBrk="1" hangingPunct="1"/>
            <a:endParaRPr lang="zh-CN" altLang="en-US" b="1" dirty="0" smtClean="0">
              <a:latin typeface="Times New Roman" pitchFamily="18" charset="0"/>
            </a:endParaRPr>
          </a:p>
          <a:p>
            <a:pPr eaLnBrk="1" hangingPunct="1"/>
            <a:r>
              <a:rPr lang="zh-CN" altLang="en-US" b="1" dirty="0" smtClean="0">
                <a:latin typeface="Times New Roman" pitchFamily="18" charset="0"/>
              </a:rPr>
              <a:t>而保单组合关于</a:t>
            </a:r>
            <a:r>
              <a:rPr lang="en-US" altLang="zh-CN" b="1" i="1" dirty="0" smtClean="0">
                <a:latin typeface="Times New Roman" pitchFamily="18" charset="0"/>
                <a:cs typeface="Times New Roman" pitchFamily="18" charset="0"/>
              </a:rPr>
              <a:t>q</a:t>
            </a:r>
            <a:r>
              <a:rPr lang="zh-CN" altLang="en-US" b="1" dirty="0" smtClean="0">
                <a:latin typeface="Times New Roman" pitchFamily="18" charset="0"/>
              </a:rPr>
              <a:t>的结构函数服从参数为</a:t>
            </a:r>
            <a:r>
              <a:rPr lang="en-US" altLang="zh-CN" b="1" dirty="0" smtClean="0">
                <a:latin typeface="Symbol" pitchFamily="18" charset="2"/>
              </a:rPr>
              <a:t>(a, b)</a:t>
            </a:r>
            <a:r>
              <a:rPr lang="zh-CN" altLang="en-US" b="1" dirty="0" smtClean="0">
                <a:latin typeface="Times New Roman" pitchFamily="18" charset="0"/>
              </a:rPr>
              <a:t>的贝塔分布</a:t>
            </a:r>
          </a:p>
          <a:p>
            <a:pPr eaLnBrk="1" hangingPunct="1"/>
            <a:endParaRPr lang="zh-CN" altLang="en-US" b="1" dirty="0" smtClean="0">
              <a:latin typeface="Times New Roman" pitchFamily="18" charset="0"/>
            </a:endParaRPr>
          </a:p>
          <a:p>
            <a:pPr eaLnBrk="1" hangingPunct="1"/>
            <a:endParaRPr lang="zh-CN" altLang="en-US" b="1" dirty="0" smtClean="0">
              <a:latin typeface="Times New Roman" pitchFamily="18" charset="0"/>
            </a:endParaRPr>
          </a:p>
          <a:p>
            <a:pPr eaLnBrk="1" hangingPunct="1"/>
            <a:endParaRPr lang="zh-CN" altLang="en-US" b="1" dirty="0" smtClean="0">
              <a:latin typeface="Times New Roman" pitchFamily="18" charset="0"/>
            </a:endParaRPr>
          </a:p>
        </p:txBody>
      </p:sp>
      <p:sp>
        <p:nvSpPr>
          <p:cNvPr id="6144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3493" name="Object 5"/>
          <p:cNvGraphicFramePr>
            <a:graphicFrameLocks noChangeAspect="1"/>
          </p:cNvGraphicFramePr>
          <p:nvPr/>
        </p:nvGraphicFramePr>
        <p:xfrm>
          <a:off x="1281113" y="2349500"/>
          <a:ext cx="7050087" cy="809625"/>
        </p:xfrm>
        <a:graphic>
          <a:graphicData uri="http://schemas.openxmlformats.org/presentationml/2006/ole">
            <mc:AlternateContent xmlns:mc="http://schemas.openxmlformats.org/markup-compatibility/2006">
              <mc:Choice xmlns:v="urn:schemas-microsoft-com:vml" Requires="v">
                <p:oleObj spid="_x0000_s62030" r:id="rId3" imgW="2870200" imgH="419100" progId="Equation.DSMT4">
                  <p:embed/>
                </p:oleObj>
              </mc:Choice>
              <mc:Fallback>
                <p:oleObj r:id="rId3" imgW="2870200" imgH="4191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1113" y="2349500"/>
                        <a:ext cx="7050087"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7" name="Rectangle 6"/>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3495" name="Object 7"/>
          <p:cNvGraphicFramePr>
            <a:graphicFrameLocks noChangeAspect="1"/>
          </p:cNvGraphicFramePr>
          <p:nvPr/>
        </p:nvGraphicFramePr>
        <p:xfrm>
          <a:off x="2206625" y="4292600"/>
          <a:ext cx="4200525" cy="1501775"/>
        </p:xfrm>
        <a:graphic>
          <a:graphicData uri="http://schemas.openxmlformats.org/presentationml/2006/ole">
            <mc:AlternateContent xmlns:mc="http://schemas.openxmlformats.org/markup-compatibility/2006">
              <mc:Choice xmlns:v="urn:schemas-microsoft-com:vml" Requires="v">
                <p:oleObj spid="_x0000_s62031" r:id="rId5" imgW="1943100" imgH="812800" progId="Equation.DSMT4">
                  <p:embed/>
                </p:oleObj>
              </mc:Choice>
              <mc:Fallback>
                <p:oleObj r:id="rId5" imgW="1943100" imgH="8128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6625" y="4292600"/>
                        <a:ext cx="4200525"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9" name="Rectangle 8"/>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 calcmode="lin" valueType="num">
                                      <p:cBhvr additive="base">
                                        <p:cTn id="7" dur="500" fill="hold"/>
                                        <p:tgtEl>
                                          <p:spTgt spid="634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4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3493"/>
                                        </p:tgtEl>
                                        <p:attrNameLst>
                                          <p:attrName>style.visibility</p:attrName>
                                        </p:attrNameLst>
                                      </p:cBhvr>
                                      <p:to>
                                        <p:strVal val="visible"/>
                                      </p:to>
                                    </p:set>
                                    <p:anim calcmode="lin" valueType="num">
                                      <p:cBhvr additive="base">
                                        <p:cTn id="13" dur="500" fill="hold"/>
                                        <p:tgtEl>
                                          <p:spTgt spid="63493"/>
                                        </p:tgtEl>
                                        <p:attrNameLst>
                                          <p:attrName>ppt_x</p:attrName>
                                        </p:attrNameLst>
                                      </p:cBhvr>
                                      <p:tavLst>
                                        <p:tav tm="0">
                                          <p:val>
                                            <p:strVal val="#ppt_x"/>
                                          </p:val>
                                        </p:tav>
                                        <p:tav tm="100000">
                                          <p:val>
                                            <p:strVal val="#ppt_x"/>
                                          </p:val>
                                        </p:tav>
                                      </p:tavLst>
                                    </p:anim>
                                    <p:anim calcmode="lin" valueType="num">
                                      <p:cBhvr additive="base">
                                        <p:cTn id="14" dur="500" fill="hold"/>
                                        <p:tgtEl>
                                          <p:spTgt spid="6349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3491">
                                            <p:txEl>
                                              <p:pRg st="3" end="3"/>
                                            </p:txEl>
                                          </p:spTgt>
                                        </p:tgtEl>
                                        <p:attrNameLst>
                                          <p:attrName>style.visibility</p:attrName>
                                        </p:attrNameLst>
                                      </p:cBhvr>
                                      <p:to>
                                        <p:strVal val="visible"/>
                                      </p:to>
                                    </p:set>
                                    <p:anim calcmode="lin" valueType="num">
                                      <p:cBhvr additive="base">
                                        <p:cTn id="19" dur="500" fill="hold"/>
                                        <p:tgtEl>
                                          <p:spTgt spid="6349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34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3495"/>
                                        </p:tgtEl>
                                        <p:attrNameLst>
                                          <p:attrName>style.visibility</p:attrName>
                                        </p:attrNameLst>
                                      </p:cBhvr>
                                      <p:to>
                                        <p:strVal val="visible"/>
                                      </p:to>
                                    </p:set>
                                    <p:anim calcmode="lin" valueType="num">
                                      <p:cBhvr additive="base">
                                        <p:cTn id="25" dur="500" fill="hold"/>
                                        <p:tgtEl>
                                          <p:spTgt spid="63495"/>
                                        </p:tgtEl>
                                        <p:attrNameLst>
                                          <p:attrName>ppt_x</p:attrName>
                                        </p:attrNameLst>
                                      </p:cBhvr>
                                      <p:tavLst>
                                        <p:tav tm="0">
                                          <p:val>
                                            <p:strVal val="#ppt_x"/>
                                          </p:val>
                                        </p:tav>
                                        <p:tav tm="100000">
                                          <p:val>
                                            <p:strVal val="#ppt_x"/>
                                          </p:val>
                                        </p:tav>
                                      </p:tavLst>
                                    </p:anim>
                                    <p:anim calcmode="lin" valueType="num">
                                      <p:cBhvr additive="base">
                                        <p:cTn id="26" dur="500" fill="hold"/>
                                        <p:tgtEl>
                                          <p:spTgt spid="634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CC01DFA8-DF72-49E1-A0E9-90524C1B5D59}" type="slidenum">
              <a:rPr lang="zh-CN" altLang="en-US" sz="1400"/>
              <a:pPr eaLnBrk="1" hangingPunct="1"/>
              <a:t>6</a:t>
            </a:fld>
            <a:endParaRPr lang="en-US" altLang="zh-CN" sz="1400"/>
          </a:p>
        </p:txBody>
      </p:sp>
      <p:sp>
        <p:nvSpPr>
          <p:cNvPr id="10243" name="Rectangle 2"/>
          <p:cNvSpPr>
            <a:spLocks noGrp="1" noChangeArrowheads="1"/>
          </p:cNvSpPr>
          <p:nvPr>
            <p:ph type="title"/>
          </p:nvPr>
        </p:nvSpPr>
        <p:spPr>
          <a:xfrm>
            <a:off x="457200" y="503238"/>
            <a:ext cx="8229600" cy="639762"/>
          </a:xfrm>
        </p:spPr>
        <p:txBody>
          <a:bodyPr/>
          <a:lstStyle/>
          <a:p>
            <a:pPr eaLnBrk="1" hangingPunct="1"/>
            <a:r>
              <a:rPr lang="zh-CN" altLang="en-US" dirty="0" smtClean="0">
                <a:latin typeface="Times New Roman" pitchFamily="18" charset="0"/>
              </a:rPr>
              <a:t>（</a:t>
            </a:r>
            <a:r>
              <a:rPr lang="en-US" altLang="zh-CN" i="1" dirty="0" smtClean="0">
                <a:latin typeface="Times New Roman" pitchFamily="18" charset="0"/>
              </a:rPr>
              <a:t>a</a:t>
            </a:r>
            <a:r>
              <a:rPr lang="en-US" altLang="zh-CN" dirty="0" smtClean="0">
                <a:latin typeface="Times New Roman" pitchFamily="18" charset="0"/>
              </a:rPr>
              <a:t>,</a:t>
            </a:r>
            <a:r>
              <a:rPr lang="en-US" altLang="zh-CN" i="1" dirty="0" smtClean="0">
                <a:latin typeface="Times New Roman" pitchFamily="18" charset="0"/>
              </a:rPr>
              <a:t> b</a:t>
            </a:r>
            <a:r>
              <a:rPr lang="en-US" altLang="zh-CN" dirty="0" smtClean="0">
                <a:latin typeface="Times New Roman" pitchFamily="18" charset="0"/>
              </a:rPr>
              <a:t>, 0</a:t>
            </a:r>
            <a:r>
              <a:rPr lang="zh-CN" altLang="en-US" dirty="0" smtClean="0">
                <a:latin typeface="Times New Roman" pitchFamily="18" charset="0"/>
              </a:rPr>
              <a:t>）分布</a:t>
            </a:r>
            <a:endParaRPr lang="en-US" altLang="zh-CN" dirty="0" smtClean="0">
              <a:latin typeface="Times New Roman" pitchFamily="18" charset="0"/>
            </a:endParaRPr>
          </a:p>
        </p:txBody>
      </p:sp>
      <p:sp>
        <p:nvSpPr>
          <p:cNvPr id="10244" name="Rectangle 3"/>
          <p:cNvSpPr>
            <a:spLocks noChangeArrowheads="1"/>
          </p:cNvSpPr>
          <p:nvPr/>
        </p:nvSpPr>
        <p:spPr bwMode="auto">
          <a:xfrm>
            <a:off x="1866900" y="2135188"/>
            <a:ext cx="1352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245" name="Rectangle 4"/>
          <p:cNvSpPr>
            <a:spLocks noChangeArrowheads="1"/>
          </p:cNvSpPr>
          <p:nvPr/>
        </p:nvSpPr>
        <p:spPr bwMode="auto">
          <a:xfrm>
            <a:off x="1866900" y="2135188"/>
            <a:ext cx="1352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246" name="Rectangle 5"/>
          <p:cNvSpPr>
            <a:spLocks noChangeArrowheads="1"/>
          </p:cNvSpPr>
          <p:nvPr/>
        </p:nvSpPr>
        <p:spPr bwMode="auto">
          <a:xfrm>
            <a:off x="1866900" y="2135188"/>
            <a:ext cx="1352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247" name="Rectangle 6"/>
          <p:cNvSpPr>
            <a:spLocks noChangeArrowheads="1"/>
          </p:cNvSpPr>
          <p:nvPr/>
        </p:nvSpPr>
        <p:spPr bwMode="auto">
          <a:xfrm>
            <a:off x="1866900" y="2135188"/>
            <a:ext cx="1352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248" name="Rectangle 7"/>
          <p:cNvSpPr>
            <a:spLocks noChangeArrowheads="1"/>
          </p:cNvSpPr>
          <p:nvPr/>
        </p:nvSpPr>
        <p:spPr bwMode="auto">
          <a:xfrm>
            <a:off x="1866900" y="2135188"/>
            <a:ext cx="1352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249" name="Rectangle 8"/>
          <p:cNvSpPr>
            <a:spLocks noChangeArrowheads="1"/>
          </p:cNvSpPr>
          <p:nvPr/>
        </p:nvSpPr>
        <p:spPr bwMode="auto">
          <a:xfrm>
            <a:off x="1866900" y="2135188"/>
            <a:ext cx="1352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250" name="Rectangle 9"/>
          <p:cNvSpPr>
            <a:spLocks noChangeArrowheads="1"/>
          </p:cNvSpPr>
          <p:nvPr/>
        </p:nvSpPr>
        <p:spPr bwMode="auto">
          <a:xfrm>
            <a:off x="1866900" y="2135188"/>
            <a:ext cx="1352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251" name="Rectangle 10"/>
          <p:cNvSpPr>
            <a:spLocks noChangeArrowheads="1"/>
          </p:cNvSpPr>
          <p:nvPr/>
        </p:nvSpPr>
        <p:spPr bwMode="auto">
          <a:xfrm>
            <a:off x="1866900" y="2135188"/>
            <a:ext cx="1352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252" name="Rectangle 11"/>
          <p:cNvSpPr>
            <a:spLocks noChangeArrowheads="1"/>
          </p:cNvSpPr>
          <p:nvPr/>
        </p:nvSpPr>
        <p:spPr bwMode="auto">
          <a:xfrm>
            <a:off x="1866900" y="2135188"/>
            <a:ext cx="1352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 name="Group 12"/>
          <p:cNvGraphicFramePr>
            <a:graphicFrameLocks noGrp="1"/>
          </p:cNvGraphicFramePr>
          <p:nvPr>
            <p:extLst>
              <p:ext uri="{D42A27DB-BD31-4B8C-83A1-F6EECF244321}">
                <p14:modId xmlns:p14="http://schemas.microsoft.com/office/powerpoint/2010/main" val="3947654812"/>
              </p:ext>
            </p:extLst>
          </p:nvPr>
        </p:nvGraphicFramePr>
        <p:xfrm>
          <a:off x="381110" y="1676446"/>
          <a:ext cx="8534400" cy="3257407"/>
        </p:xfrm>
        <a:graphic>
          <a:graphicData uri="http://schemas.openxmlformats.org/drawingml/2006/table">
            <a:tbl>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tblGrid>
              <a:tr h="616055">
                <a:tc>
                  <a:txBody>
                    <a:bodyPr/>
                    <a:lstStyle/>
                    <a:p>
                      <a:pPr marL="0" marR="0" lvl="0" indent="0" algn="ctr" defTabSz="914400" rtl="0" eaLnBrk="1" fontAlgn="ctr" latinLnBrk="0" hangingPunct="1">
                        <a:lnSpc>
                          <a:spcPct val="120000"/>
                        </a:lnSpc>
                        <a:spcBef>
                          <a:spcPct val="0"/>
                        </a:spcBef>
                        <a:spcAft>
                          <a:spcPct val="0"/>
                        </a:spcAft>
                        <a:buClr>
                          <a:srgbClr val="000066"/>
                        </a:buClr>
                        <a:buSzPct val="70000"/>
                        <a:buFont typeface="Wingdings" pitchFamily="2" charset="2"/>
                        <a:buNone/>
                        <a:tabLst/>
                      </a:pPr>
                      <a:endParaRPr kumimoji="0" lang="en-US" altLang="zh-CN" sz="2400" b="1" i="0" u="none" strike="noStrike" cap="none" normalizeH="0" baseline="0" dirty="0" smtClean="0">
                        <a:ln>
                          <a:noFill/>
                        </a:ln>
                        <a:solidFill>
                          <a:srgbClr val="FF0000"/>
                        </a:solidFill>
                        <a:effectLst/>
                        <a:latin typeface="Arial" charset="0"/>
                        <a:ea typeface="宋体" pitchFamily="2" charset="-122"/>
                      </a:endParaRPr>
                    </a:p>
                  </a:txBody>
                  <a:tcPr marT="45728" marB="45728" anchor="ctr" horzOverflow="overflow">
                    <a:lnL w="28575" cap="flat" cmpd="sng" algn="ctr">
                      <a:solidFill>
                        <a:schemeClr val="hlink"/>
                      </a:solidFill>
                      <a:prstDash val="solid"/>
                      <a:round/>
                      <a:headEnd type="none" w="med" len="med"/>
                      <a:tailEnd type="none" w="med" len="med"/>
                    </a:lnL>
                    <a:lnR w="19050"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19050" cap="flat" cmpd="sng" algn="ctr">
                      <a:solidFill>
                        <a:schemeClr val="hlink"/>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20000"/>
                        </a:lnSpc>
                        <a:spcBef>
                          <a:spcPct val="0"/>
                        </a:spcBef>
                        <a:spcAft>
                          <a:spcPct val="0"/>
                        </a:spcAft>
                        <a:buClr>
                          <a:srgbClr val="000066"/>
                        </a:buClr>
                        <a:buSzPct val="70000"/>
                        <a:buFont typeface="Wingdings" pitchFamily="2" charset="2"/>
                        <a:buNone/>
                        <a:tabLst/>
                      </a:pPr>
                      <a:r>
                        <a:rPr kumimoji="0" lang="en-US" altLang="zh-CN" sz="2400" b="1" i="1"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a</a:t>
                      </a:r>
                      <a:endParaRPr kumimoji="0" lang="en-US" altLang="zh-CN" sz="2400" b="1" i="0" u="none" strike="noStrike" cap="none" normalizeH="0" baseline="0" smtClean="0">
                        <a:ln>
                          <a:noFill/>
                        </a:ln>
                        <a:solidFill>
                          <a:srgbClr val="FF0000"/>
                        </a:solidFill>
                        <a:effectLst/>
                        <a:latin typeface="Arial" charset="0"/>
                        <a:ea typeface="宋体" pitchFamily="2" charset="-122"/>
                      </a:endParaRPr>
                    </a:p>
                  </a:txBody>
                  <a:tcPr marT="45728" marB="45728" anchor="ctr" horzOverflow="overflow">
                    <a:lnL w="19050" cap="flat" cmpd="sng" algn="ctr">
                      <a:solidFill>
                        <a:schemeClr val="hlink"/>
                      </a:solidFill>
                      <a:prstDash val="solid"/>
                      <a:round/>
                      <a:headEnd type="none" w="med" len="med"/>
                      <a:tailEnd type="none" w="med" len="med"/>
                    </a:lnL>
                    <a:lnR w="19050"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19050" cap="flat" cmpd="sng" algn="ctr">
                      <a:solidFill>
                        <a:schemeClr val="hlink"/>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20000"/>
                        </a:lnSpc>
                        <a:spcBef>
                          <a:spcPct val="0"/>
                        </a:spcBef>
                        <a:spcAft>
                          <a:spcPct val="0"/>
                        </a:spcAft>
                        <a:buClr>
                          <a:srgbClr val="000066"/>
                        </a:buClr>
                        <a:buSzPct val="70000"/>
                        <a:buFont typeface="Wingdings" pitchFamily="2" charset="2"/>
                        <a:buNone/>
                        <a:tabLst/>
                      </a:pPr>
                      <a:r>
                        <a:rPr kumimoji="0" lang="en-US" altLang="zh-CN" sz="2400" b="1" i="1"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b</a:t>
                      </a:r>
                      <a:endParaRPr kumimoji="0" lang="en-US" altLang="zh-CN" sz="2400" b="1" i="0" u="none" strike="noStrike" cap="none" normalizeH="0" baseline="0" smtClean="0">
                        <a:ln>
                          <a:noFill/>
                        </a:ln>
                        <a:solidFill>
                          <a:srgbClr val="FF0000"/>
                        </a:solidFill>
                        <a:effectLst/>
                        <a:latin typeface="Arial" charset="0"/>
                        <a:ea typeface="宋体" pitchFamily="2" charset="-122"/>
                      </a:endParaRPr>
                    </a:p>
                  </a:txBody>
                  <a:tcPr marT="45728" marB="45728" anchor="ctr" horzOverflow="overflow">
                    <a:lnL w="19050" cap="flat" cmpd="sng" algn="ctr">
                      <a:solidFill>
                        <a:schemeClr val="hlink"/>
                      </a:solidFill>
                      <a:prstDash val="solid"/>
                      <a:round/>
                      <a:headEnd type="none" w="med" len="med"/>
                      <a:tailEnd type="none" w="med" len="med"/>
                    </a:lnL>
                    <a:lnR w="19050"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19050" cap="flat" cmpd="sng" algn="ctr">
                      <a:solidFill>
                        <a:schemeClr val="hlink"/>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400" b="1" i="1" u="none" strike="noStrike" cap="none" normalizeH="0" baseline="0" smtClean="0">
                          <a:ln>
                            <a:noFill/>
                          </a:ln>
                          <a:solidFill>
                            <a:srgbClr val="FF0000"/>
                          </a:solidFill>
                          <a:effectLst/>
                          <a:latin typeface="Times New Roman" pitchFamily="18" charset="0"/>
                          <a:ea typeface="宋体" pitchFamily="2" charset="-122"/>
                        </a:rPr>
                        <a:t>p</a:t>
                      </a:r>
                      <a:r>
                        <a:rPr kumimoji="0" lang="en-US" altLang="zh-CN" sz="2400" b="1" i="0" u="none" strike="noStrike" cap="none" normalizeH="0" baseline="-25000" smtClean="0">
                          <a:ln>
                            <a:noFill/>
                          </a:ln>
                          <a:solidFill>
                            <a:srgbClr val="FF0000"/>
                          </a:solidFill>
                          <a:effectLst/>
                          <a:latin typeface="Times New Roman" pitchFamily="18" charset="0"/>
                          <a:ea typeface="宋体" pitchFamily="2" charset="-122"/>
                        </a:rPr>
                        <a:t>0</a:t>
                      </a:r>
                      <a:endParaRPr kumimoji="0" lang="en-US" altLang="zh-CN" sz="2400" b="1" i="0" u="none" strike="noStrike" cap="none" normalizeH="0" baseline="0" smtClean="0">
                        <a:ln>
                          <a:noFill/>
                        </a:ln>
                        <a:solidFill>
                          <a:srgbClr val="FF0000"/>
                        </a:solidFill>
                        <a:effectLst/>
                        <a:latin typeface="Times New Roman" pitchFamily="18" charset="0"/>
                        <a:ea typeface="宋体" pitchFamily="2" charset="-122"/>
                      </a:endParaRPr>
                    </a:p>
                  </a:txBody>
                  <a:tcPr marT="45728" marB="45728" anchor="ctr" horzOverflow="overflow">
                    <a:lnL w="1905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19050" cap="flat" cmpd="sng" algn="ctr">
                      <a:solidFill>
                        <a:schemeClr val="hlink"/>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836756">
                <a:tc>
                  <a:txBody>
                    <a:bodyPr/>
                    <a:lstStyle/>
                    <a:p>
                      <a:pPr marL="0" marR="0" lvl="0" indent="0" algn="ctr" defTabSz="914400" rtl="0" eaLnBrk="1" fontAlgn="ctr" latinLnBrk="0" hangingPunct="1">
                        <a:lnSpc>
                          <a:spcPct val="120000"/>
                        </a:lnSpc>
                        <a:spcBef>
                          <a:spcPct val="0"/>
                        </a:spcBef>
                        <a:spcAft>
                          <a:spcPct val="0"/>
                        </a:spcAft>
                        <a:buClr>
                          <a:srgbClr val="000066"/>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泊松</a:t>
                      </a: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txBody>
                  <a:tcPr marT="45728" marB="45728" anchor="ctr" horzOverflow="overflow">
                    <a:lnL w="28575" cap="flat" cmpd="sng" algn="ctr">
                      <a:solidFill>
                        <a:schemeClr val="hlink"/>
                      </a:solidFill>
                      <a:prstDash val="solid"/>
                      <a:round/>
                      <a:headEnd type="none" w="med" len="med"/>
                      <a:tailEnd type="none" w="med" len="med"/>
                    </a:lnL>
                    <a:lnR w="19050" cap="flat" cmpd="sng" algn="ctr">
                      <a:solidFill>
                        <a:schemeClr val="hlink"/>
                      </a:solidFill>
                      <a:prstDash val="solid"/>
                      <a:round/>
                      <a:headEnd type="none" w="med" len="med"/>
                      <a:tailEnd type="none" w="med" len="med"/>
                    </a:lnR>
                    <a:lnT w="19050" cap="flat" cmpd="sng" algn="ctr">
                      <a:solidFill>
                        <a:schemeClr val="hlink"/>
                      </a:solidFill>
                      <a:prstDash val="solid"/>
                      <a:round/>
                      <a:headEnd type="none" w="med" len="med"/>
                      <a:tailEnd type="none" w="med" len="med"/>
                    </a:lnT>
                    <a:lnB w="190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20000"/>
                        </a:lnSpc>
                        <a:spcBef>
                          <a:spcPct val="0"/>
                        </a:spcBef>
                        <a:spcAft>
                          <a:spcPct val="0"/>
                        </a:spcAft>
                        <a:buClr>
                          <a:srgbClr val="000066"/>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T="45728" marB="45728" anchor="ctr" horzOverflow="overflow">
                    <a:lnL w="19050" cap="flat" cmpd="sng" algn="ctr">
                      <a:solidFill>
                        <a:schemeClr val="hlink"/>
                      </a:solidFill>
                      <a:prstDash val="solid"/>
                      <a:round/>
                      <a:headEnd type="none" w="med" len="med"/>
                      <a:tailEnd type="none" w="med" len="med"/>
                    </a:lnL>
                    <a:lnR w="19050" cap="flat" cmpd="sng" algn="ctr">
                      <a:solidFill>
                        <a:schemeClr val="hlink"/>
                      </a:solidFill>
                      <a:prstDash val="solid"/>
                      <a:round/>
                      <a:headEnd type="none" w="med" len="med"/>
                      <a:tailEnd type="none" w="med" len="med"/>
                    </a:lnR>
                    <a:lnT w="19050" cap="flat" cmpd="sng" algn="ctr">
                      <a:solidFill>
                        <a:schemeClr val="hlink"/>
                      </a:solidFill>
                      <a:prstDash val="solid"/>
                      <a:round/>
                      <a:headEnd type="none" w="med" len="med"/>
                      <a:tailEnd type="none" w="med" len="med"/>
                    </a:lnT>
                    <a:lnB w="190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20000"/>
                        </a:lnSpc>
                        <a:spcBef>
                          <a:spcPct val="0"/>
                        </a:spcBef>
                        <a:spcAft>
                          <a:spcPct val="0"/>
                        </a:spcAft>
                        <a:buClr>
                          <a:srgbClr val="000066"/>
                        </a:buClr>
                        <a:buSzPct val="70000"/>
                        <a:buFont typeface="Wingdings" pitchFamily="2" charset="2"/>
                        <a:buNone/>
                        <a:tabLst/>
                      </a:pPr>
                      <a:r>
                        <a:rPr kumimoji="0" lang="zh-CN" altLang="en-US"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28" marB="45728" anchor="ctr" horzOverflow="overflow">
                    <a:lnL w="19050" cap="flat" cmpd="sng" algn="ctr">
                      <a:solidFill>
                        <a:schemeClr val="hlink"/>
                      </a:solidFill>
                      <a:prstDash val="solid"/>
                      <a:round/>
                      <a:headEnd type="none" w="med" len="med"/>
                      <a:tailEnd type="none" w="med" len="med"/>
                    </a:lnL>
                    <a:lnR w="19050" cap="flat" cmpd="sng" algn="ctr">
                      <a:solidFill>
                        <a:schemeClr val="hlink"/>
                      </a:solidFill>
                      <a:prstDash val="solid"/>
                      <a:round/>
                      <a:headEnd type="none" w="med" len="med"/>
                      <a:tailEnd type="none" w="med" len="med"/>
                    </a:lnR>
                    <a:lnT w="19050" cap="flat" cmpd="sng" algn="ctr">
                      <a:solidFill>
                        <a:schemeClr val="hlink"/>
                      </a:solidFill>
                      <a:prstDash val="solid"/>
                      <a:round/>
                      <a:headEnd type="none" w="med" len="med"/>
                      <a:tailEnd type="none" w="med" len="med"/>
                    </a:lnT>
                    <a:lnB w="190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e</a:t>
                      </a:r>
                      <a:r>
                        <a:rPr kumimoji="0" lang="en-US" altLang="zh-CN" sz="2400" b="1" i="0" u="none" strike="noStrike" cap="none" normalizeH="0" baseline="30000" dirty="0" smtClean="0">
                          <a:ln>
                            <a:noFill/>
                          </a:ln>
                          <a:solidFill>
                            <a:schemeClr val="tx1"/>
                          </a:solidFill>
                          <a:effectLst/>
                          <a:latin typeface="Times New Roman" pitchFamily="18" charset="0"/>
                          <a:ea typeface="宋体" pitchFamily="2" charset="-122"/>
                        </a:rPr>
                        <a:t>−</a:t>
                      </a:r>
                      <a:r>
                        <a:rPr kumimoji="0" lang="en-US" altLang="zh-CN" sz="2400" b="1" i="0" u="none" strike="noStrike" cap="none" normalizeH="0" baseline="30000" dirty="0" smtClean="0">
                          <a:ln>
                            <a:noFill/>
                          </a:ln>
                          <a:solidFill>
                            <a:schemeClr val="tx1"/>
                          </a:solidFill>
                          <a:effectLst/>
                          <a:latin typeface="Symbol" pitchFamily="18" charset="2"/>
                          <a:ea typeface="宋体" pitchFamily="2" charset="-122"/>
                        </a:rPr>
                        <a:t>l</a:t>
                      </a:r>
                      <a:endPar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marT="45728" marB="45728" anchor="ctr" horzOverflow="overflow">
                    <a:lnL w="1905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9050" cap="flat" cmpd="sng" algn="ctr">
                      <a:solidFill>
                        <a:schemeClr val="hlink"/>
                      </a:solidFill>
                      <a:prstDash val="solid"/>
                      <a:round/>
                      <a:headEnd type="none" w="med" len="med"/>
                      <a:tailEnd type="none" w="med" len="med"/>
                    </a:lnT>
                    <a:lnB w="19050" cap="flat" cmpd="sng" algn="ctr">
                      <a:solidFill>
                        <a:schemeClr va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35167">
                <a:tc>
                  <a:txBody>
                    <a:bodyPr/>
                    <a:lstStyle/>
                    <a:p>
                      <a:pPr marL="0" marR="0" lvl="0" indent="0" algn="ctr" defTabSz="914400" rtl="0" eaLnBrk="1" fontAlgn="ctr" latinLnBrk="0" hangingPunct="1">
                        <a:lnSpc>
                          <a:spcPct val="120000"/>
                        </a:lnSpc>
                        <a:spcBef>
                          <a:spcPct val="0"/>
                        </a:spcBef>
                        <a:spcAft>
                          <a:spcPct val="0"/>
                        </a:spcAft>
                        <a:buClr>
                          <a:srgbClr val="000066"/>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二项</a:t>
                      </a: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txBody>
                  <a:tcPr marT="45728" marB="45728" anchor="ctr" horzOverflow="overflow">
                    <a:lnL w="28575" cap="flat" cmpd="sng" algn="ctr">
                      <a:solidFill>
                        <a:schemeClr val="hlink"/>
                      </a:solidFill>
                      <a:prstDash val="solid"/>
                      <a:round/>
                      <a:headEnd type="none" w="med" len="med"/>
                      <a:tailEnd type="none" w="med" len="med"/>
                    </a:lnL>
                    <a:lnR w="19050" cap="flat" cmpd="sng" algn="ctr">
                      <a:solidFill>
                        <a:schemeClr val="hlink"/>
                      </a:solidFill>
                      <a:prstDash val="solid"/>
                      <a:round/>
                      <a:headEnd type="none" w="med" len="med"/>
                      <a:tailEnd type="none" w="med" len="med"/>
                    </a:lnR>
                    <a:lnT w="19050" cap="flat" cmpd="sng" algn="ctr">
                      <a:solidFill>
                        <a:schemeClr val="hlink"/>
                      </a:solidFill>
                      <a:prstDash val="solid"/>
                      <a:round/>
                      <a:headEnd type="none" w="med" len="med"/>
                      <a:tailEnd type="none" w="med" len="med"/>
                    </a:lnT>
                    <a:lnB w="19050" cap="flat" cmpd="sng" algn="ctr">
                      <a:solidFill>
                        <a:schemeClr val="hlink"/>
                      </a:solidFill>
                      <a:prstDash val="solid"/>
                      <a:round/>
                      <a:headEnd type="none" w="med" len="med"/>
                      <a:tailEnd type="none" w="med" len="med"/>
                    </a:lnB>
                    <a:lnTlToBr>
                      <a:noFill/>
                    </a:lnTlToBr>
                    <a:lnBlToTr>
                      <a:noFill/>
                    </a:lnBlToTr>
                    <a:solidFill>
                      <a:srgbClr val="E7F7F9"/>
                    </a:solid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a:t>
                      </a:r>
                      <a:r>
                        <a:rPr kumimoji="0" lang="en-US" altLang="zh-CN" sz="2400" b="1" i="1" u="none" strike="noStrike" cap="none" normalizeH="0" baseline="0" dirty="0" smtClean="0">
                          <a:ln>
                            <a:noFill/>
                          </a:ln>
                          <a:solidFill>
                            <a:schemeClr val="tx1"/>
                          </a:solidFill>
                          <a:effectLst/>
                          <a:latin typeface="Times New Roman" pitchFamily="18" charset="0"/>
                          <a:ea typeface="宋体" pitchFamily="2" charset="-122"/>
                        </a:rPr>
                        <a:t>q</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/(1‒</a:t>
                      </a:r>
                      <a:r>
                        <a:rPr kumimoji="0" lang="en-US" altLang="zh-CN" sz="2400" b="1" i="1" u="none" strike="noStrike" cap="none" normalizeH="0" baseline="0" dirty="0" smtClean="0">
                          <a:ln>
                            <a:noFill/>
                          </a:ln>
                          <a:solidFill>
                            <a:schemeClr val="tx1"/>
                          </a:solidFill>
                          <a:effectLst/>
                          <a:latin typeface="Times New Roman" pitchFamily="18" charset="0"/>
                          <a:ea typeface="宋体" pitchFamily="2" charset="-122"/>
                        </a:rPr>
                        <a:t>q</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a:t>
                      </a:r>
                    </a:p>
                  </a:txBody>
                  <a:tcPr marT="45728" marB="45728" anchor="ctr" horzOverflow="overflow">
                    <a:lnL w="19050" cap="flat" cmpd="sng" algn="ctr">
                      <a:solidFill>
                        <a:schemeClr val="hlink"/>
                      </a:solidFill>
                      <a:prstDash val="solid"/>
                      <a:round/>
                      <a:headEnd type="none" w="med" len="med"/>
                      <a:tailEnd type="none" w="med" len="med"/>
                    </a:lnL>
                    <a:lnR w="19050" cap="flat" cmpd="sng" algn="ctr">
                      <a:solidFill>
                        <a:schemeClr val="hlink"/>
                      </a:solidFill>
                      <a:prstDash val="solid"/>
                      <a:round/>
                      <a:headEnd type="none" w="med" len="med"/>
                      <a:tailEnd type="none" w="med" len="med"/>
                    </a:lnR>
                    <a:lnT w="19050" cap="flat" cmpd="sng" algn="ctr">
                      <a:solidFill>
                        <a:schemeClr val="hlink"/>
                      </a:solidFill>
                      <a:prstDash val="solid"/>
                      <a:round/>
                      <a:headEnd type="none" w="med" len="med"/>
                      <a:tailEnd type="none" w="med" len="med"/>
                    </a:lnT>
                    <a:lnB w="19050" cap="flat" cmpd="sng" algn="ctr">
                      <a:solidFill>
                        <a:schemeClr val="hlink"/>
                      </a:solidFill>
                      <a:prstDash val="solid"/>
                      <a:round/>
                      <a:headEnd type="none" w="med" len="med"/>
                      <a:tailEnd type="none" w="med" len="med"/>
                    </a:lnB>
                    <a:lnTlToBr>
                      <a:noFill/>
                    </a:lnTlToBr>
                    <a:lnBlToTr>
                      <a:noFill/>
                    </a:lnBlToTr>
                    <a:solidFill>
                      <a:srgbClr val="E7F7F9"/>
                    </a:solid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a:t>
                      </a:r>
                      <a:r>
                        <a:rPr kumimoji="0" lang="en-US" altLang="zh-CN" sz="2400" b="1" i="1" u="none" strike="noStrike" cap="none" normalizeH="0" baseline="0" dirty="0" err="1" smtClean="0">
                          <a:ln>
                            <a:noFill/>
                          </a:ln>
                          <a:solidFill>
                            <a:schemeClr val="tx1"/>
                          </a:solidFill>
                          <a:effectLst/>
                          <a:latin typeface="Times New Roman" pitchFamily="18" charset="0"/>
                          <a:ea typeface="宋体" pitchFamily="2" charset="-122"/>
                        </a:rPr>
                        <a:t>m</a:t>
                      </a:r>
                      <a:r>
                        <a:rPr kumimoji="0" lang="en-US" altLang="zh-CN" sz="2400" b="1" i="0" u="none" strike="noStrike" cap="none" normalizeH="0" baseline="0" dirty="0" err="1" smtClean="0">
                          <a:ln>
                            <a:noFill/>
                          </a:ln>
                          <a:solidFill>
                            <a:schemeClr val="tx1"/>
                          </a:solidFill>
                          <a:effectLst/>
                          <a:latin typeface="Times New Roman" pitchFamily="18" charset="0"/>
                          <a:ea typeface="宋体" pitchFamily="2" charset="-122"/>
                        </a:rPr>
                        <a:t>+1</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a:t>
                      </a:r>
                      <a:r>
                        <a:rPr kumimoji="0" lang="en-US" altLang="zh-CN" sz="2400" b="1" i="1" u="none" strike="noStrike" cap="none" normalizeH="0" baseline="0" dirty="0" smtClean="0">
                          <a:ln>
                            <a:noFill/>
                          </a:ln>
                          <a:solidFill>
                            <a:schemeClr val="tx1"/>
                          </a:solidFill>
                          <a:effectLst/>
                          <a:latin typeface="Times New Roman" pitchFamily="18" charset="0"/>
                          <a:ea typeface="宋体" pitchFamily="2" charset="-122"/>
                        </a:rPr>
                        <a:t>q</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/(1‒</a:t>
                      </a:r>
                      <a:r>
                        <a:rPr kumimoji="0" lang="en-US" altLang="zh-CN" sz="2400" b="1" i="1" u="none" strike="noStrike" cap="none" normalizeH="0" baseline="0" dirty="0" smtClean="0">
                          <a:ln>
                            <a:noFill/>
                          </a:ln>
                          <a:solidFill>
                            <a:schemeClr val="tx1"/>
                          </a:solidFill>
                          <a:effectLst/>
                          <a:latin typeface="Times New Roman" pitchFamily="18" charset="0"/>
                          <a:ea typeface="宋体" pitchFamily="2" charset="-122"/>
                        </a:rPr>
                        <a:t>q</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a:t>
                      </a:r>
                    </a:p>
                  </a:txBody>
                  <a:tcPr marT="45728" marB="45728" anchor="ctr" horzOverflow="overflow">
                    <a:lnL w="19050" cap="flat" cmpd="sng" algn="ctr">
                      <a:solidFill>
                        <a:schemeClr val="hlink"/>
                      </a:solidFill>
                      <a:prstDash val="solid"/>
                      <a:round/>
                      <a:headEnd type="none" w="med" len="med"/>
                      <a:tailEnd type="none" w="med" len="med"/>
                    </a:lnL>
                    <a:lnR w="19050" cap="flat" cmpd="sng" algn="ctr">
                      <a:solidFill>
                        <a:schemeClr val="hlink"/>
                      </a:solidFill>
                      <a:prstDash val="solid"/>
                      <a:round/>
                      <a:headEnd type="none" w="med" len="med"/>
                      <a:tailEnd type="none" w="med" len="med"/>
                    </a:lnR>
                    <a:lnT w="19050" cap="flat" cmpd="sng" algn="ctr">
                      <a:solidFill>
                        <a:schemeClr val="hlink"/>
                      </a:solidFill>
                      <a:prstDash val="solid"/>
                      <a:round/>
                      <a:headEnd type="none" w="med" len="med"/>
                      <a:tailEnd type="none" w="med" len="med"/>
                    </a:lnT>
                    <a:lnB w="19050" cap="flat" cmpd="sng" algn="ctr">
                      <a:solidFill>
                        <a:schemeClr val="hlink"/>
                      </a:solidFill>
                      <a:prstDash val="solid"/>
                      <a:round/>
                      <a:headEnd type="none" w="med" len="med"/>
                      <a:tailEnd type="none" w="med" len="med"/>
                    </a:lnB>
                    <a:lnTlToBr>
                      <a:noFill/>
                    </a:lnTlToBr>
                    <a:lnBlToTr>
                      <a:noFill/>
                    </a:lnBlToTr>
                    <a:solidFill>
                      <a:srgbClr val="E7F7F9"/>
                    </a:solid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(1‒</a:t>
                      </a:r>
                      <a:r>
                        <a:rPr kumimoji="0" lang="en-US" altLang="zh-CN" sz="2400" b="1" i="1" u="none" strike="noStrike" cap="none" normalizeH="0" baseline="0" dirty="0" smtClean="0">
                          <a:ln>
                            <a:noFill/>
                          </a:ln>
                          <a:solidFill>
                            <a:schemeClr val="tx1"/>
                          </a:solidFill>
                          <a:effectLst/>
                          <a:latin typeface="Times New Roman" pitchFamily="18" charset="0"/>
                          <a:ea typeface="宋体" pitchFamily="2" charset="-122"/>
                        </a:rPr>
                        <a:t>q</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a:t>
                      </a:r>
                      <a:r>
                        <a:rPr kumimoji="0" lang="en-US" altLang="zh-CN" sz="2400" b="1" i="1" u="none" strike="noStrike" cap="none" normalizeH="0" baseline="30000" dirty="0" smtClean="0">
                          <a:ln>
                            <a:noFill/>
                          </a:ln>
                          <a:solidFill>
                            <a:schemeClr val="tx1"/>
                          </a:solidFill>
                          <a:effectLst/>
                          <a:latin typeface="Times New Roman" pitchFamily="18" charset="0"/>
                          <a:ea typeface="宋体" pitchFamily="2" charset="-122"/>
                        </a:rPr>
                        <a:t>m</a:t>
                      </a:r>
                      <a:endParaRPr kumimoji="0" lang="en-US" altLang="zh-CN" sz="2400" b="1" i="1" u="none" strike="noStrike" cap="none" normalizeH="0" baseline="0" dirty="0" smtClean="0">
                        <a:ln>
                          <a:noFill/>
                        </a:ln>
                        <a:solidFill>
                          <a:schemeClr val="tx1"/>
                        </a:solidFill>
                        <a:effectLst/>
                        <a:latin typeface="Times New Roman" pitchFamily="18" charset="0"/>
                        <a:ea typeface="宋体" pitchFamily="2" charset="-122"/>
                      </a:endParaRPr>
                    </a:p>
                  </a:txBody>
                  <a:tcPr marT="45728" marB="45728" anchor="ctr" horzOverflow="overflow">
                    <a:lnL w="1905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9050" cap="flat" cmpd="sng" algn="ctr">
                      <a:solidFill>
                        <a:schemeClr val="hlink"/>
                      </a:solidFill>
                      <a:prstDash val="solid"/>
                      <a:round/>
                      <a:headEnd type="none" w="med" len="med"/>
                      <a:tailEnd type="none" w="med" len="med"/>
                    </a:lnT>
                    <a:lnB w="19050" cap="flat" cmpd="sng" algn="ctr">
                      <a:solidFill>
                        <a:schemeClr val="hlink"/>
                      </a:solidFill>
                      <a:prstDash val="solid"/>
                      <a:round/>
                      <a:headEnd type="none" w="med" len="med"/>
                      <a:tailEnd type="none" w="med" len="med"/>
                    </a:lnB>
                    <a:lnTlToBr>
                      <a:noFill/>
                    </a:lnTlToBr>
                    <a:lnBlToTr>
                      <a:noFill/>
                    </a:lnBlToTr>
                    <a:solidFill>
                      <a:srgbClr val="E7F7F9"/>
                    </a:solidFill>
                  </a:tcPr>
                </a:tc>
                <a:extLst>
                  <a:ext uri="{0D108BD9-81ED-4DB2-BD59-A6C34878D82A}">
                    <a16:rowId xmlns:a16="http://schemas.microsoft.com/office/drawing/2014/main" val="10002"/>
                  </a:ext>
                </a:extLst>
              </a:tr>
              <a:tr h="969429">
                <a:tc>
                  <a:txBody>
                    <a:bodyPr/>
                    <a:lstStyle/>
                    <a:p>
                      <a:pPr marL="0" marR="0" lvl="0" indent="0" algn="ctr" defTabSz="914400" rtl="0" eaLnBrk="1" fontAlgn="ctr" latinLnBrk="0" hangingPunct="1">
                        <a:lnSpc>
                          <a:spcPct val="120000"/>
                        </a:lnSpc>
                        <a:spcBef>
                          <a:spcPct val="0"/>
                        </a:spcBef>
                        <a:spcAft>
                          <a:spcPct val="0"/>
                        </a:spcAft>
                        <a:buClr>
                          <a:srgbClr val="000066"/>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负二项</a:t>
                      </a: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txBody>
                  <a:tcPr marT="45728" marB="45728" anchor="ctr" horzOverflow="overflow">
                    <a:lnL w="28575" cap="flat" cmpd="sng" algn="ctr">
                      <a:solidFill>
                        <a:schemeClr val="hlink"/>
                      </a:solidFill>
                      <a:prstDash val="solid"/>
                      <a:round/>
                      <a:headEnd type="none" w="med" len="med"/>
                      <a:tailEnd type="none" w="med" len="med"/>
                    </a:lnL>
                    <a:lnR w="19050" cap="flat" cmpd="sng" algn="ctr">
                      <a:solidFill>
                        <a:schemeClr val="hlink"/>
                      </a:solidFill>
                      <a:prstDash val="solid"/>
                      <a:round/>
                      <a:headEnd type="none" w="med" len="med"/>
                      <a:tailEnd type="none" w="med" len="med"/>
                    </a:lnR>
                    <a:lnT w="19050" cap="flat" cmpd="sng" algn="ctr">
                      <a:solidFill>
                        <a:schemeClr val="hlink"/>
                      </a:solidFill>
                      <a:prstDash val="solid"/>
                      <a:round/>
                      <a:headEnd type="none" w="med" len="med"/>
                      <a:tailEnd type="none" w="med" len="med"/>
                    </a:lnT>
                    <a:lnB w="190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Symbol" pitchFamily="18" charset="2"/>
                          <a:ea typeface="宋体" pitchFamily="2" charset="-122"/>
                        </a:rPr>
                        <a:t>b/(1+b)</a:t>
                      </a:r>
                    </a:p>
                  </a:txBody>
                  <a:tcPr marT="45728" marB="45728" anchor="ctr" horzOverflow="overflow">
                    <a:lnL w="19050" cap="flat" cmpd="sng" algn="ctr">
                      <a:solidFill>
                        <a:schemeClr val="hlink"/>
                      </a:solidFill>
                      <a:prstDash val="solid"/>
                      <a:round/>
                      <a:headEnd type="none" w="med" len="med"/>
                      <a:tailEnd type="none" w="med" len="med"/>
                    </a:lnL>
                    <a:lnR w="19050" cap="flat" cmpd="sng" algn="ctr">
                      <a:solidFill>
                        <a:schemeClr val="hlink"/>
                      </a:solidFill>
                      <a:prstDash val="solid"/>
                      <a:round/>
                      <a:headEnd type="none" w="med" len="med"/>
                      <a:tailEnd type="none" w="med" len="med"/>
                    </a:lnR>
                    <a:lnT w="19050" cap="flat" cmpd="sng" algn="ctr">
                      <a:solidFill>
                        <a:schemeClr val="hlink"/>
                      </a:solidFill>
                      <a:prstDash val="solid"/>
                      <a:round/>
                      <a:headEnd type="none" w="med" len="med"/>
                      <a:tailEnd type="none" w="med" len="med"/>
                    </a:lnT>
                    <a:lnB w="190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a:t>
                      </a:r>
                      <a:r>
                        <a:rPr kumimoji="0" lang="en-US" altLang="zh-CN" sz="2400" b="1" i="1" u="none" strike="noStrike" cap="none" normalizeH="0" baseline="0" dirty="0" smtClean="0">
                          <a:ln>
                            <a:noFill/>
                          </a:ln>
                          <a:solidFill>
                            <a:schemeClr val="tx1"/>
                          </a:solidFill>
                          <a:effectLst/>
                          <a:latin typeface="Times New Roman" pitchFamily="18" charset="0"/>
                          <a:ea typeface="宋体" pitchFamily="2" charset="-122"/>
                        </a:rPr>
                        <a:t>r</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‒1)</a:t>
                      </a:r>
                      <a:r>
                        <a:rPr kumimoji="0" lang="en-US" altLang="zh-CN" sz="2400" b="1" i="0" u="none" strike="noStrike" cap="none" normalizeH="0" baseline="0" dirty="0" smtClean="0">
                          <a:ln>
                            <a:noFill/>
                          </a:ln>
                          <a:solidFill>
                            <a:schemeClr val="tx1"/>
                          </a:solidFill>
                          <a:effectLst/>
                          <a:latin typeface="Symbol" pitchFamily="18" charset="2"/>
                          <a:ea typeface="宋体" pitchFamily="2" charset="-122"/>
                        </a:rPr>
                        <a:t>b/(</a:t>
                      </a:r>
                      <a:r>
                        <a:rPr kumimoji="0" lang="en-US" altLang="zh-CN" sz="2400" b="1" i="0" u="none" strike="noStrike" cap="none" normalizeH="0" baseline="0" dirty="0" err="1" smtClean="0">
                          <a:ln>
                            <a:noFill/>
                          </a:ln>
                          <a:solidFill>
                            <a:schemeClr val="tx1"/>
                          </a:solidFill>
                          <a:effectLst/>
                          <a:latin typeface="Symbol" pitchFamily="18" charset="2"/>
                          <a:ea typeface="宋体" pitchFamily="2" charset="-122"/>
                        </a:rPr>
                        <a:t>1+b</a:t>
                      </a:r>
                      <a:r>
                        <a:rPr kumimoji="0" lang="en-US" altLang="zh-CN" sz="2400" b="1" i="0" u="none" strike="noStrike" cap="none" normalizeH="0" baseline="0" dirty="0" smtClean="0">
                          <a:ln>
                            <a:noFill/>
                          </a:ln>
                          <a:solidFill>
                            <a:schemeClr val="tx1"/>
                          </a:solidFill>
                          <a:effectLst/>
                          <a:latin typeface="Symbol" pitchFamily="18" charset="2"/>
                          <a:ea typeface="宋体" pitchFamily="2" charset="-122"/>
                        </a:rPr>
                        <a:t>)</a:t>
                      </a:r>
                      <a:endPar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marT="45728" marB="45728" anchor="ctr" horzOverflow="overflow">
                    <a:lnL w="19050" cap="flat" cmpd="sng" algn="ctr">
                      <a:solidFill>
                        <a:schemeClr val="hlink"/>
                      </a:solidFill>
                      <a:prstDash val="solid"/>
                      <a:round/>
                      <a:headEnd type="none" w="med" len="med"/>
                      <a:tailEnd type="none" w="med" len="med"/>
                    </a:lnL>
                    <a:lnR w="19050" cap="flat" cmpd="sng" algn="ctr">
                      <a:solidFill>
                        <a:schemeClr val="hlink"/>
                      </a:solidFill>
                      <a:prstDash val="solid"/>
                      <a:round/>
                      <a:headEnd type="none" w="med" len="med"/>
                      <a:tailEnd type="none" w="med" len="med"/>
                    </a:lnR>
                    <a:lnT w="19050" cap="flat" cmpd="sng" algn="ctr">
                      <a:solidFill>
                        <a:schemeClr val="hlink"/>
                      </a:solidFill>
                      <a:prstDash val="solid"/>
                      <a:round/>
                      <a:headEnd type="none" w="med" len="med"/>
                      <a:tailEnd type="none" w="med" len="med"/>
                    </a:lnT>
                    <a:lnB w="190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a:t>
                      </a:r>
                      <a:r>
                        <a:rPr kumimoji="0" lang="en-US" altLang="zh-CN" sz="2400" b="1" i="0" u="none" strike="noStrike" cap="none" normalizeH="0" baseline="0" dirty="0" err="1" smtClean="0">
                          <a:ln>
                            <a:noFill/>
                          </a:ln>
                          <a:solidFill>
                            <a:schemeClr val="tx1"/>
                          </a:solidFill>
                          <a:effectLst/>
                          <a:latin typeface="Times New Roman" pitchFamily="18" charset="0"/>
                          <a:ea typeface="宋体" pitchFamily="2" charset="-122"/>
                        </a:rPr>
                        <a:t>1+</a:t>
                      </a:r>
                      <a:r>
                        <a:rPr kumimoji="0" lang="en-US" altLang="zh-CN" sz="2400" b="1" i="0" u="none" strike="noStrike" cap="none" normalizeH="0" baseline="0" dirty="0" err="1" smtClean="0">
                          <a:ln>
                            <a:noFill/>
                          </a:ln>
                          <a:solidFill>
                            <a:schemeClr val="tx1"/>
                          </a:solidFill>
                          <a:effectLst/>
                          <a:latin typeface="Symbol" pitchFamily="18" charset="2"/>
                          <a:ea typeface="宋体" pitchFamily="2" charset="-122"/>
                        </a:rPr>
                        <a:t>b</a:t>
                      </a:r>
                      <a:r>
                        <a:rPr kumimoji="0" lang="en-US" altLang="zh-CN" sz="2400" b="1" i="0" u="none" strike="noStrike" cap="none" normalizeH="0" baseline="0" dirty="0" smtClean="0">
                          <a:ln>
                            <a:noFill/>
                          </a:ln>
                          <a:solidFill>
                            <a:schemeClr val="tx1"/>
                          </a:solidFill>
                          <a:effectLst/>
                          <a:latin typeface="Symbol" pitchFamily="18" charset="2"/>
                          <a:ea typeface="宋体" pitchFamily="2" charset="-122"/>
                        </a:rPr>
                        <a:t>)</a:t>
                      </a:r>
                      <a:r>
                        <a:rPr kumimoji="0" lang="en-US" altLang="zh-CN" sz="2400" b="1" i="0" u="none" strike="noStrike" cap="none" normalizeH="0" baseline="30000" dirty="0" smtClean="0">
                          <a:ln>
                            <a:noFill/>
                          </a:ln>
                          <a:solidFill>
                            <a:schemeClr val="tx1"/>
                          </a:solidFill>
                          <a:effectLst/>
                          <a:latin typeface="Times New Roman" pitchFamily="18" charset="0"/>
                          <a:ea typeface="宋体" pitchFamily="2" charset="-122"/>
                        </a:rPr>
                        <a:t>−</a:t>
                      </a:r>
                      <a:r>
                        <a:rPr kumimoji="0" lang="en-US" altLang="zh-CN" sz="2400" b="1" i="1" u="none" strike="noStrike" cap="none" normalizeH="0" baseline="30000" dirty="0" smtClean="0">
                          <a:ln>
                            <a:noFill/>
                          </a:ln>
                          <a:solidFill>
                            <a:schemeClr val="tx1"/>
                          </a:solidFill>
                          <a:effectLst/>
                          <a:latin typeface="Times New Roman" pitchFamily="18" charset="0"/>
                          <a:ea typeface="宋体" pitchFamily="2" charset="-122"/>
                        </a:rPr>
                        <a:t>r</a:t>
                      </a:r>
                      <a:endParaRPr kumimoji="0" lang="en-US" altLang="zh-CN" sz="2400" b="1" i="1" u="none" strike="noStrike" cap="none" normalizeH="0" baseline="0" dirty="0" smtClean="0">
                        <a:ln>
                          <a:noFill/>
                        </a:ln>
                        <a:solidFill>
                          <a:schemeClr val="tx1"/>
                        </a:solidFill>
                        <a:effectLst/>
                        <a:latin typeface="Times New Roman" pitchFamily="18" charset="0"/>
                        <a:ea typeface="宋体" pitchFamily="2" charset="-122"/>
                      </a:endParaRPr>
                    </a:p>
                  </a:txBody>
                  <a:tcPr marT="45728" marB="45728" anchor="ctr" horzOverflow="overflow">
                    <a:lnL w="1905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9050" cap="flat" cmpd="sng" algn="ctr">
                      <a:solidFill>
                        <a:schemeClr val="hlink"/>
                      </a:solidFill>
                      <a:prstDash val="solid"/>
                      <a:round/>
                      <a:headEnd type="none" w="med" len="med"/>
                      <a:tailEnd type="none" w="med" len="med"/>
                    </a:lnT>
                    <a:lnB w="19050" cap="flat" cmpd="sng" algn="ctr">
                      <a:solidFill>
                        <a:schemeClr va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6214717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5BB470C6-8E37-41CF-A1F8-312BB22C140E}" type="slidenum">
              <a:rPr lang="zh-CN" altLang="en-US" sz="1400"/>
              <a:pPr eaLnBrk="1" hangingPunct="1"/>
              <a:t>60</a:t>
            </a:fld>
            <a:endParaRPr lang="en-US" altLang="zh-CN" sz="1400"/>
          </a:p>
        </p:txBody>
      </p:sp>
      <p:sp>
        <p:nvSpPr>
          <p:cNvPr id="64514" name="Rectangle 2"/>
          <p:cNvSpPr>
            <a:spLocks noGrp="1" noChangeArrowheads="1"/>
          </p:cNvSpPr>
          <p:nvPr>
            <p:ph type="body" idx="1"/>
          </p:nvPr>
        </p:nvSpPr>
        <p:spPr>
          <a:xfrm>
            <a:off x="457200" y="981075"/>
            <a:ext cx="8229600" cy="5145088"/>
          </a:xfrm>
        </p:spPr>
        <p:txBody>
          <a:bodyPr/>
          <a:lstStyle/>
          <a:p>
            <a:pPr eaLnBrk="1" hangingPunct="1">
              <a:lnSpc>
                <a:spcPct val="200000"/>
              </a:lnSpc>
            </a:pPr>
            <a:r>
              <a:rPr lang="zh-CN" altLang="en-US" b="1" dirty="0" smtClean="0">
                <a:latin typeface="Times New Roman" pitchFamily="18" charset="0"/>
              </a:rPr>
              <a:t>则从此保单组合中任意抽取的随机个体保单的索赔次数服从参数为</a:t>
            </a:r>
            <a:r>
              <a:rPr lang="en-US" altLang="zh-CN" b="1" dirty="0" smtClean="0">
                <a:latin typeface="Times New Roman" pitchFamily="18" charset="0"/>
              </a:rPr>
              <a:t>(</a:t>
            </a:r>
            <a:r>
              <a:rPr lang="en-US" altLang="zh-CN" b="1" i="1" dirty="0" smtClean="0">
                <a:latin typeface="Times New Roman" pitchFamily="18" charset="0"/>
              </a:rPr>
              <a:t>r</a:t>
            </a:r>
            <a:r>
              <a:rPr lang="en-US" altLang="zh-CN" b="1" dirty="0" smtClean="0">
                <a:latin typeface="Symbol" pitchFamily="18" charset="2"/>
              </a:rPr>
              <a:t>, a, b)</a:t>
            </a:r>
            <a:r>
              <a:rPr lang="zh-CN" altLang="en-US" b="1" dirty="0" smtClean="0">
                <a:latin typeface="Times New Roman" pitchFamily="18" charset="0"/>
              </a:rPr>
              <a:t>的混合负二项分布</a:t>
            </a:r>
          </a:p>
          <a:p>
            <a:pPr eaLnBrk="1" hangingPunct="1">
              <a:lnSpc>
                <a:spcPct val="200000"/>
              </a:lnSpc>
            </a:pPr>
            <a:endParaRPr lang="zh-CN" altLang="en-US" b="1" dirty="0" smtClean="0">
              <a:latin typeface="Times New Roman" pitchFamily="18" charset="0"/>
            </a:endParaRPr>
          </a:p>
        </p:txBody>
      </p:sp>
      <p:sp>
        <p:nvSpPr>
          <p:cNvPr id="62468"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2469" name="Rectangle 4"/>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2470" name="Rectangle 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4518" name="Object 6"/>
          <p:cNvGraphicFramePr>
            <a:graphicFrameLocks noChangeAspect="1"/>
          </p:cNvGraphicFramePr>
          <p:nvPr/>
        </p:nvGraphicFramePr>
        <p:xfrm>
          <a:off x="1042988" y="2924175"/>
          <a:ext cx="6432550" cy="1577975"/>
        </p:xfrm>
        <a:graphic>
          <a:graphicData uri="http://schemas.openxmlformats.org/presentationml/2006/ole">
            <mc:AlternateContent xmlns:mc="http://schemas.openxmlformats.org/markup-compatibility/2006">
              <mc:Choice xmlns:v="urn:schemas-microsoft-com:vml" Requires="v">
                <p:oleObj spid="_x0000_s62762" r:id="rId3" imgW="2705100" imgH="787400" progId="Equation.DSMT4">
                  <p:embed/>
                </p:oleObj>
              </mc:Choice>
              <mc:Fallback>
                <p:oleObj r:id="rId3" imgW="2705100" imgH="7874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924175"/>
                        <a:ext cx="6432550" cy="157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72" name="Text Box 7"/>
          <p:cNvSpPr txBox="1">
            <a:spLocks noChangeArrowheads="1"/>
          </p:cNvSpPr>
          <p:nvPr/>
        </p:nvSpPr>
        <p:spPr bwMode="auto">
          <a:xfrm>
            <a:off x="952500" y="5338763"/>
            <a:ext cx="5057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a:solidFill>
                  <a:srgbClr val="0000CC"/>
                </a:solidFill>
                <a:latin typeface="Times New Roman" pitchFamily="18" charset="0"/>
                <a:cs typeface="Times New Roman" pitchFamily="18" charset="0"/>
              </a:rPr>
              <a:t>注：混合负二项也可表示为混合泊松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4514">
                                            <p:txEl>
                                              <p:pRg st="0" end="0"/>
                                            </p:txEl>
                                          </p:spTgt>
                                        </p:tgtEl>
                                        <p:attrNameLst>
                                          <p:attrName>style.visibility</p:attrName>
                                        </p:attrNameLst>
                                      </p:cBhvr>
                                      <p:to>
                                        <p:strVal val="visible"/>
                                      </p:to>
                                    </p:set>
                                    <p:anim calcmode="lin" valueType="num">
                                      <p:cBhvr additive="base">
                                        <p:cTn id="7" dur="500" fill="hold"/>
                                        <p:tgtEl>
                                          <p:spTgt spid="645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4518"/>
                                        </p:tgtEl>
                                        <p:attrNameLst>
                                          <p:attrName>style.visibility</p:attrName>
                                        </p:attrNameLst>
                                      </p:cBhvr>
                                      <p:to>
                                        <p:strVal val="visible"/>
                                      </p:to>
                                    </p:set>
                                    <p:anim calcmode="lin" valueType="num">
                                      <p:cBhvr additive="base">
                                        <p:cTn id="13" dur="500" fill="hold"/>
                                        <p:tgtEl>
                                          <p:spTgt spid="64518"/>
                                        </p:tgtEl>
                                        <p:attrNameLst>
                                          <p:attrName>ppt_x</p:attrName>
                                        </p:attrNameLst>
                                      </p:cBhvr>
                                      <p:tavLst>
                                        <p:tav tm="0">
                                          <p:val>
                                            <p:strVal val="#ppt_x"/>
                                          </p:val>
                                        </p:tav>
                                        <p:tav tm="100000">
                                          <p:val>
                                            <p:strVal val="#ppt_x"/>
                                          </p:val>
                                        </p:tav>
                                      </p:tavLst>
                                    </p:anim>
                                    <p:anim calcmode="lin" valueType="num">
                                      <p:cBhvr additive="base">
                                        <p:cTn id="14" dur="500" fill="hold"/>
                                        <p:tgtEl>
                                          <p:spTgt spid="645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7F939C6-56B5-4C59-A8F1-006D8D67E42F}" type="slidenum">
              <a:rPr lang="zh-CN" altLang="en-US" smtClean="0"/>
              <a:pPr>
                <a:defRPr/>
              </a:pPr>
              <a:t>61</a:t>
            </a:fld>
            <a:endParaRPr lang="en-US" altLang="zh-CN" dirty="0"/>
          </a:p>
        </p:txBody>
      </p:sp>
      <p:sp>
        <p:nvSpPr>
          <p:cNvPr id="5" name="Rectangle 2"/>
          <p:cNvSpPr txBox="1">
            <a:spLocks noChangeArrowheads="1"/>
          </p:cNvSpPr>
          <p:nvPr/>
        </p:nvSpPr>
        <p:spPr>
          <a:xfrm>
            <a:off x="487264" y="1066862"/>
            <a:ext cx="8229600" cy="792224"/>
          </a:xfrm>
          <a:prstGeom prst="rect">
            <a:avLst/>
          </a:prstGeom>
        </p:spPr>
        <p:txBody>
          <a:bodyPr/>
          <a:lstStyle>
            <a:lvl1pPr algn="ctr" rtl="0" eaLnBrk="0" fontAlgn="base" hangingPunct="0">
              <a:spcBef>
                <a:spcPct val="0"/>
              </a:spcBef>
              <a:spcAft>
                <a:spcPct val="0"/>
              </a:spcAft>
              <a:defRPr sz="2800" b="1">
                <a:solidFill>
                  <a:srgbClr val="000099"/>
                </a:solidFill>
                <a:latin typeface="+mj-lt"/>
                <a:ea typeface="+mj-ea"/>
                <a:cs typeface="+mj-cs"/>
              </a:defRPr>
            </a:lvl1pPr>
            <a:lvl2pPr algn="ctr" rtl="0" eaLnBrk="0" fontAlgn="base" hangingPunct="0">
              <a:spcBef>
                <a:spcPct val="0"/>
              </a:spcBef>
              <a:spcAft>
                <a:spcPct val="0"/>
              </a:spcAft>
              <a:defRPr sz="2800" b="1">
                <a:solidFill>
                  <a:srgbClr val="000099"/>
                </a:solidFill>
                <a:latin typeface="Arial" charset="0"/>
                <a:ea typeface="宋体" pitchFamily="2" charset="-122"/>
              </a:defRPr>
            </a:lvl2pPr>
            <a:lvl3pPr algn="ctr" rtl="0" eaLnBrk="0" fontAlgn="base" hangingPunct="0">
              <a:spcBef>
                <a:spcPct val="0"/>
              </a:spcBef>
              <a:spcAft>
                <a:spcPct val="0"/>
              </a:spcAft>
              <a:defRPr sz="2800" b="1">
                <a:solidFill>
                  <a:srgbClr val="000099"/>
                </a:solidFill>
                <a:latin typeface="Arial" charset="0"/>
                <a:ea typeface="宋体" pitchFamily="2" charset="-122"/>
              </a:defRPr>
            </a:lvl3pPr>
            <a:lvl4pPr algn="ctr" rtl="0" eaLnBrk="0" fontAlgn="base" hangingPunct="0">
              <a:spcBef>
                <a:spcPct val="0"/>
              </a:spcBef>
              <a:spcAft>
                <a:spcPct val="0"/>
              </a:spcAft>
              <a:defRPr sz="2800" b="1">
                <a:solidFill>
                  <a:srgbClr val="000099"/>
                </a:solidFill>
                <a:latin typeface="Arial" charset="0"/>
                <a:ea typeface="宋体" pitchFamily="2" charset="-122"/>
              </a:defRPr>
            </a:lvl4pPr>
            <a:lvl5pPr algn="ctr" rtl="0" eaLnBrk="0" fontAlgn="base" hangingPunct="0">
              <a:spcBef>
                <a:spcPct val="0"/>
              </a:spcBef>
              <a:spcAft>
                <a:spcPct val="0"/>
              </a:spcAft>
              <a:defRPr sz="2800" b="1">
                <a:solidFill>
                  <a:srgbClr val="000099"/>
                </a:solidFill>
                <a:latin typeface="Arial" charset="0"/>
                <a:ea typeface="宋体" pitchFamily="2" charset="-122"/>
              </a:defRPr>
            </a:lvl5pPr>
            <a:lvl6pPr marL="457200" algn="ctr" rtl="0" fontAlgn="base">
              <a:spcBef>
                <a:spcPct val="0"/>
              </a:spcBef>
              <a:spcAft>
                <a:spcPct val="0"/>
              </a:spcAft>
              <a:defRPr sz="2800" b="1">
                <a:solidFill>
                  <a:srgbClr val="000099"/>
                </a:solidFill>
                <a:latin typeface="Arial" charset="0"/>
                <a:ea typeface="宋体" pitchFamily="2" charset="-122"/>
              </a:defRPr>
            </a:lvl6pPr>
            <a:lvl7pPr marL="914400" algn="ctr" rtl="0" fontAlgn="base">
              <a:spcBef>
                <a:spcPct val="0"/>
              </a:spcBef>
              <a:spcAft>
                <a:spcPct val="0"/>
              </a:spcAft>
              <a:defRPr sz="2800" b="1">
                <a:solidFill>
                  <a:srgbClr val="000099"/>
                </a:solidFill>
                <a:latin typeface="Arial" charset="0"/>
                <a:ea typeface="宋体" pitchFamily="2" charset="-122"/>
              </a:defRPr>
            </a:lvl7pPr>
            <a:lvl8pPr marL="1371600" algn="ctr" rtl="0" fontAlgn="base">
              <a:spcBef>
                <a:spcPct val="0"/>
              </a:spcBef>
              <a:spcAft>
                <a:spcPct val="0"/>
              </a:spcAft>
              <a:defRPr sz="2800" b="1">
                <a:solidFill>
                  <a:srgbClr val="000099"/>
                </a:solidFill>
                <a:latin typeface="Arial" charset="0"/>
                <a:ea typeface="宋体" pitchFamily="2" charset="-122"/>
              </a:defRPr>
            </a:lvl8pPr>
            <a:lvl9pPr marL="1828800" algn="ctr" rtl="0" fontAlgn="base">
              <a:spcBef>
                <a:spcPct val="0"/>
              </a:spcBef>
              <a:spcAft>
                <a:spcPct val="0"/>
              </a:spcAft>
              <a:defRPr sz="2800" b="1">
                <a:solidFill>
                  <a:srgbClr val="000099"/>
                </a:solidFill>
                <a:latin typeface="Arial" charset="0"/>
                <a:ea typeface="宋体" pitchFamily="2" charset="-122"/>
              </a:defRPr>
            </a:lvl9pPr>
          </a:lstStyle>
          <a:p>
            <a:pPr eaLnBrk="1" hangingPunct="1"/>
            <a:r>
              <a:rPr lang="zh-CN" altLang="en-US" kern="0" dirty="0"/>
              <a:t>零</a:t>
            </a:r>
            <a:r>
              <a:rPr lang="zh-CN" altLang="en-US" kern="0" dirty="0" smtClean="0"/>
              <a:t>膨胀分布</a:t>
            </a:r>
            <a:r>
              <a:rPr lang="zh-CN" altLang="en-US" sz="3600" kern="0" dirty="0" smtClean="0"/>
              <a:t>：</a:t>
            </a:r>
            <a:r>
              <a:rPr lang="zh-CN" altLang="en-US" sz="2000" kern="0" dirty="0" smtClean="0"/>
              <a:t>零点的退化分布与损失次数分布的混合</a:t>
            </a:r>
          </a:p>
        </p:txBody>
      </p:sp>
      <p:graphicFrame>
        <p:nvGraphicFramePr>
          <p:cNvPr id="7" name="对象 6"/>
          <p:cNvGraphicFramePr>
            <a:graphicFrameLocks noChangeAspect="1"/>
          </p:cNvGraphicFramePr>
          <p:nvPr>
            <p:extLst>
              <p:ext uri="{D42A27DB-BD31-4B8C-83A1-F6EECF244321}">
                <p14:modId xmlns:p14="http://schemas.microsoft.com/office/powerpoint/2010/main" val="1228416964"/>
              </p:ext>
            </p:extLst>
          </p:nvPr>
        </p:nvGraphicFramePr>
        <p:xfrm>
          <a:off x="685902" y="2514624"/>
          <a:ext cx="7010216" cy="1222472"/>
        </p:xfrm>
        <a:graphic>
          <a:graphicData uri="http://schemas.openxmlformats.org/presentationml/2006/ole">
            <mc:AlternateContent xmlns:mc="http://schemas.openxmlformats.org/markup-compatibility/2006">
              <mc:Choice xmlns:v="urn:schemas-microsoft-com:vml" Requires="v">
                <p:oleObj spid="_x0000_s137851" name="Equation" r:id="rId3" imgW="2463480" imgH="482400" progId="Equation.DSMT4">
                  <p:embed/>
                </p:oleObj>
              </mc:Choice>
              <mc:Fallback>
                <p:oleObj name="Equation" r:id="rId3" imgW="2463480" imgH="482400" progId="Equation.DSMT4">
                  <p:embed/>
                  <p:pic>
                    <p:nvPicPr>
                      <p:cNvPr id="0" name="Object 3"/>
                      <p:cNvPicPr>
                        <a:picLocks noChangeAspect="1" noChangeArrowheads="1"/>
                      </p:cNvPicPr>
                      <p:nvPr/>
                    </p:nvPicPr>
                    <p:blipFill>
                      <a:blip r:embed="rId4"/>
                      <a:srcRect/>
                      <a:stretch>
                        <a:fillRect/>
                      </a:stretch>
                    </p:blipFill>
                    <p:spPr bwMode="auto">
                      <a:xfrm>
                        <a:off x="685902" y="2514624"/>
                        <a:ext cx="7010216" cy="1222472"/>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66657898"/>
              </p:ext>
            </p:extLst>
          </p:nvPr>
        </p:nvGraphicFramePr>
        <p:xfrm>
          <a:off x="2895644" y="4267178"/>
          <a:ext cx="1990687" cy="609584"/>
        </p:xfrm>
        <a:graphic>
          <a:graphicData uri="http://schemas.openxmlformats.org/presentationml/2006/ole">
            <mc:AlternateContent xmlns:mc="http://schemas.openxmlformats.org/markup-compatibility/2006">
              <mc:Choice xmlns:v="urn:schemas-microsoft-com:vml" Requires="v">
                <p:oleObj spid="_x0000_s137852" name="Equation" r:id="rId5" imgW="545626" imgH="203024" progId="Equation.DSMT4">
                  <p:embed/>
                </p:oleObj>
              </mc:Choice>
              <mc:Fallback>
                <p:oleObj name="Equation" r:id="rId5" imgW="545626" imgH="203024"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44" y="4267178"/>
                        <a:ext cx="1990687" cy="609584"/>
                      </a:xfrm>
                      <a:prstGeom prst="rect">
                        <a:avLst/>
                      </a:prstGeom>
                      <a:noFill/>
                    </p:spPr>
                  </p:pic>
                </p:oleObj>
              </mc:Fallback>
            </mc:AlternateContent>
          </a:graphicData>
        </a:graphic>
      </p:graphicFrame>
      <p:sp>
        <p:nvSpPr>
          <p:cNvPr id="10"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6"/>
          <p:cNvSpPr>
            <a:spLocks noChangeArrowheads="1"/>
          </p:cNvSpPr>
          <p:nvPr/>
        </p:nvSpPr>
        <p:spPr bwMode="auto">
          <a:xfrm>
            <a:off x="0" y="685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342900" algn="l" fontAlgn="base">
              <a:defRPr>
                <a:solidFill>
                  <a:schemeClr val="tx1"/>
                </a:solidFill>
                <a:latin typeface="Arial" pitchFamily="34" charset="0"/>
                <a:ea typeface="宋体" pitchFamily="2" charset="-122"/>
                <a:cs typeface="宋体" pitchFamily="2" charset="-122"/>
              </a:defRPr>
            </a:lvl1pPr>
            <a:lvl2pPr algn="l" fontAlgn="base">
              <a:defRPr>
                <a:solidFill>
                  <a:schemeClr val="tx1"/>
                </a:solidFill>
                <a:latin typeface="Arial" pitchFamily="34" charset="0"/>
                <a:ea typeface="宋体" pitchFamily="2" charset="-122"/>
                <a:cs typeface="宋体" pitchFamily="2" charset="-122"/>
              </a:defRPr>
            </a:lvl2pPr>
            <a:lvl3pPr algn="l" fontAlgn="base">
              <a:defRPr>
                <a:solidFill>
                  <a:schemeClr val="tx1"/>
                </a:solidFill>
                <a:latin typeface="Arial" pitchFamily="34" charset="0"/>
                <a:ea typeface="宋体" pitchFamily="2" charset="-122"/>
                <a:cs typeface="宋体" pitchFamily="2" charset="-122"/>
              </a:defRPr>
            </a:lvl3pPr>
            <a:lvl4pPr algn="l" fontAlgn="base">
              <a:defRPr>
                <a:solidFill>
                  <a:schemeClr val="tx1"/>
                </a:solidFill>
                <a:latin typeface="Arial" pitchFamily="34" charset="0"/>
                <a:ea typeface="宋体" pitchFamily="2" charset="-122"/>
                <a:cs typeface="宋体" pitchFamily="2" charset="-122"/>
              </a:defRPr>
            </a:lvl4pPr>
            <a:lvl5pPr algn="l" fontAlgn="base">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34290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2" name="Rectangle 7"/>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6374284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FA0BB78-806E-449E-80D7-5FA53C6FBAA8}" type="slidenum">
              <a:rPr lang="zh-CN" altLang="en-US" smtClean="0"/>
              <a:pPr>
                <a:defRPr/>
              </a:pPr>
              <a:t>62</a:t>
            </a:fld>
            <a:endParaRPr lang="en-US" altLang="zh-CN"/>
          </a:p>
        </p:txBody>
      </p:sp>
      <p:sp>
        <p:nvSpPr>
          <p:cNvPr id="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TextBox 6"/>
          <p:cNvSpPr txBox="1"/>
          <p:nvPr/>
        </p:nvSpPr>
        <p:spPr>
          <a:xfrm>
            <a:off x="808132" y="914400"/>
            <a:ext cx="2339102" cy="461665"/>
          </a:xfrm>
          <a:prstGeom prst="rect">
            <a:avLst/>
          </a:prstGeom>
          <a:noFill/>
        </p:spPr>
        <p:txBody>
          <a:bodyPr wrap="none" rtlCol="0">
            <a:spAutoFit/>
          </a:bodyPr>
          <a:lstStyle/>
          <a:p>
            <a:r>
              <a:rPr lang="zh-CN" altLang="en-US" sz="2400" b="1" dirty="0" smtClean="0"/>
              <a:t>例：零膨胀泊松</a:t>
            </a:r>
            <a:endParaRPr lang="zh-CN" altLang="en-US" sz="2400" b="1" dirty="0"/>
          </a:p>
        </p:txBody>
      </p:sp>
      <p:sp>
        <p:nvSpPr>
          <p:cNvPr id="10" name="Rectangle 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
          <p:cNvSpPr>
            <a:spLocks noChangeArrowheads="1"/>
          </p:cNvSpPr>
          <p:nvPr/>
        </p:nvSpPr>
        <p:spPr bwMode="auto">
          <a:xfrm>
            <a:off x="0" y="685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2167029079"/>
              </p:ext>
            </p:extLst>
          </p:nvPr>
        </p:nvGraphicFramePr>
        <p:xfrm>
          <a:off x="845077" y="1600249"/>
          <a:ext cx="6698645" cy="1518508"/>
        </p:xfrm>
        <a:graphic>
          <a:graphicData uri="http://schemas.openxmlformats.org/presentationml/2006/ole">
            <mc:AlternateContent xmlns:mc="http://schemas.openxmlformats.org/markup-compatibility/2006">
              <mc:Choice xmlns:v="urn:schemas-microsoft-com:vml" Requires="v">
                <p:oleObj spid="_x0000_s138653" name="Equation" r:id="rId3" imgW="2692080" imgH="685800" progId="Equation.DSMT4">
                  <p:embed/>
                </p:oleObj>
              </mc:Choice>
              <mc:Fallback>
                <p:oleObj name="Equation" r:id="rId3" imgW="2692080" imgH="685800" progId="Equation.DSMT4">
                  <p:embed/>
                  <p:pic>
                    <p:nvPicPr>
                      <p:cNvPr id="0" name="对象 6"/>
                      <p:cNvPicPr>
                        <a:picLocks noChangeAspect="1" noChangeArrowheads="1"/>
                      </p:cNvPicPr>
                      <p:nvPr/>
                    </p:nvPicPr>
                    <p:blipFill>
                      <a:blip r:embed="rId4"/>
                      <a:srcRect/>
                      <a:stretch>
                        <a:fillRect/>
                      </a:stretch>
                    </p:blipFill>
                    <p:spPr bwMode="auto">
                      <a:xfrm>
                        <a:off x="845077" y="1600249"/>
                        <a:ext cx="6698645" cy="1518508"/>
                      </a:xfrm>
                      <a:prstGeom prst="rect">
                        <a:avLst/>
                      </a:prstGeom>
                      <a:noFill/>
                      <a:ln>
                        <a:noFill/>
                      </a:ln>
                    </p:spPr>
                  </p:pic>
                </p:oleObj>
              </mc:Fallback>
            </mc:AlternateContent>
          </a:graphicData>
        </a:graphic>
      </p:graphicFrame>
      <p:pic>
        <p:nvPicPr>
          <p:cNvPr id="138427" name="Picture 18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82" y="3581396"/>
            <a:ext cx="6553028" cy="30407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8381900" y="82406"/>
            <a:ext cx="585417" cy="292388"/>
          </a:xfrm>
          <a:prstGeom prst="rect">
            <a:avLst/>
          </a:prstGeom>
          <a:noFill/>
        </p:spPr>
        <p:txBody>
          <a:bodyPr wrap="none" rtlCol="0">
            <a:spAutoFit/>
          </a:bodyPr>
          <a:lstStyle/>
          <a:p>
            <a:r>
              <a:rPr lang="en-US" altLang="zh-CN" sz="100" dirty="0"/>
              <a:t>par(</a:t>
            </a:r>
            <a:r>
              <a:rPr lang="en-US" altLang="zh-CN" sz="100" dirty="0" err="1"/>
              <a:t>mfrow</a:t>
            </a:r>
            <a:r>
              <a:rPr lang="en-US" altLang="zh-CN" sz="100" dirty="0"/>
              <a:t>=c(1,2))</a:t>
            </a:r>
          </a:p>
          <a:p>
            <a:r>
              <a:rPr lang="en-US" altLang="zh-CN" sz="100" dirty="0"/>
              <a:t>k=0:10</a:t>
            </a:r>
          </a:p>
          <a:p>
            <a:r>
              <a:rPr lang="en-US" altLang="zh-CN" sz="100" dirty="0"/>
              <a:t>lambda=4</a:t>
            </a:r>
          </a:p>
          <a:p>
            <a:r>
              <a:rPr lang="en-US" altLang="zh-CN" sz="100" dirty="0"/>
              <a:t>y=</a:t>
            </a:r>
            <a:r>
              <a:rPr lang="en-US" altLang="zh-CN" sz="100" dirty="0" err="1"/>
              <a:t>dpois</a:t>
            </a:r>
            <a:r>
              <a:rPr lang="en-US" altLang="zh-CN" sz="100" dirty="0"/>
              <a:t>(</a:t>
            </a:r>
            <a:r>
              <a:rPr lang="en-US" altLang="zh-CN" sz="100" dirty="0" err="1"/>
              <a:t>k,lambda</a:t>
            </a:r>
            <a:r>
              <a:rPr lang="en-US" altLang="zh-CN" sz="100" dirty="0"/>
              <a:t>)</a:t>
            </a:r>
          </a:p>
          <a:p>
            <a:r>
              <a:rPr lang="en-US" altLang="zh-CN" sz="100" dirty="0"/>
              <a:t>plot(</a:t>
            </a:r>
            <a:r>
              <a:rPr lang="en-US" altLang="zh-CN" sz="100" dirty="0" err="1"/>
              <a:t>k,y,type</a:t>
            </a:r>
            <a:r>
              <a:rPr lang="en-US" altLang="zh-CN" sz="100" dirty="0"/>
              <a:t>='</a:t>
            </a:r>
            <a:r>
              <a:rPr lang="en-US" altLang="zh-CN" sz="100" dirty="0" err="1"/>
              <a:t>h',main</a:t>
            </a:r>
            <a:r>
              <a:rPr lang="en-US" altLang="zh-CN" sz="100" dirty="0"/>
              <a:t>='</a:t>
            </a:r>
            <a:r>
              <a:rPr lang="zh-CN" altLang="en-US" sz="100" dirty="0"/>
              <a:t>泊松分布</a:t>
            </a:r>
            <a:r>
              <a:rPr lang="en-US" altLang="zh-CN" sz="100" dirty="0"/>
              <a:t>(lambda=4)',col=</a:t>
            </a:r>
            <a:r>
              <a:rPr lang="en-US" altLang="zh-CN" sz="100" dirty="0" err="1"/>
              <a:t>2,lwd</a:t>
            </a:r>
            <a:r>
              <a:rPr lang="en-US" altLang="zh-CN" sz="100" dirty="0"/>
              <a:t>=5)</a:t>
            </a:r>
          </a:p>
          <a:p>
            <a:r>
              <a:rPr lang="en-US" altLang="zh-CN" sz="100" dirty="0"/>
              <a:t>axis(</a:t>
            </a:r>
            <a:r>
              <a:rPr lang="en-US" altLang="zh-CN" sz="100" dirty="0" err="1"/>
              <a:t>1,at</a:t>
            </a:r>
            <a:r>
              <a:rPr lang="en-US" altLang="zh-CN" sz="100" dirty="0"/>
              <a:t>=</a:t>
            </a:r>
            <a:r>
              <a:rPr lang="en-US" altLang="zh-CN" sz="100" dirty="0" err="1"/>
              <a:t>k,labels</a:t>
            </a:r>
            <a:r>
              <a:rPr lang="en-US" altLang="zh-CN" sz="100" dirty="0"/>
              <a:t>=k)</a:t>
            </a:r>
          </a:p>
          <a:p>
            <a:endParaRPr lang="en-US" altLang="zh-CN" sz="100" dirty="0"/>
          </a:p>
          <a:p>
            <a:r>
              <a:rPr lang="en-US" altLang="zh-CN" sz="100" dirty="0"/>
              <a:t>p=0.3</a:t>
            </a:r>
          </a:p>
          <a:p>
            <a:r>
              <a:rPr lang="en-US" altLang="zh-CN" sz="100" dirty="0" err="1"/>
              <a:t>z0</a:t>
            </a:r>
            <a:r>
              <a:rPr lang="en-US" altLang="zh-CN" sz="100" dirty="0"/>
              <a:t> = (p+(1-p)*</a:t>
            </a:r>
            <a:r>
              <a:rPr lang="en-US" altLang="zh-CN" sz="100" dirty="0" err="1"/>
              <a:t>exp</a:t>
            </a:r>
            <a:r>
              <a:rPr lang="en-US" altLang="zh-CN" sz="100" dirty="0"/>
              <a:t>(-lambda))</a:t>
            </a:r>
          </a:p>
          <a:p>
            <a:r>
              <a:rPr lang="en-US" altLang="zh-CN" sz="100" dirty="0" err="1"/>
              <a:t>k1</a:t>
            </a:r>
            <a:r>
              <a:rPr lang="en-US" altLang="zh-CN" sz="100" dirty="0"/>
              <a:t>=k[-1]</a:t>
            </a:r>
          </a:p>
          <a:p>
            <a:r>
              <a:rPr lang="en-US" altLang="zh-CN" sz="100" dirty="0"/>
              <a:t>z=(1-p)*</a:t>
            </a:r>
            <a:r>
              <a:rPr lang="en-US" altLang="zh-CN" sz="100" dirty="0" err="1"/>
              <a:t>exp</a:t>
            </a:r>
            <a:r>
              <a:rPr lang="en-US" altLang="zh-CN" sz="100" dirty="0"/>
              <a:t>(-lambda)*</a:t>
            </a:r>
            <a:r>
              <a:rPr lang="en-US" altLang="zh-CN" sz="100" dirty="0" err="1"/>
              <a:t>lambda^k1</a:t>
            </a:r>
            <a:r>
              <a:rPr lang="en-US" altLang="zh-CN" sz="100" dirty="0"/>
              <a:t>/gamma(</a:t>
            </a:r>
            <a:r>
              <a:rPr lang="en-US" altLang="zh-CN" sz="100" dirty="0" err="1"/>
              <a:t>k1+1</a:t>
            </a:r>
            <a:r>
              <a:rPr lang="en-US" altLang="zh-CN" sz="100" dirty="0"/>
              <a:t>)</a:t>
            </a:r>
          </a:p>
          <a:p>
            <a:r>
              <a:rPr lang="en-US" altLang="zh-CN" sz="100" dirty="0"/>
              <a:t>plot(</a:t>
            </a:r>
            <a:r>
              <a:rPr lang="en-US" altLang="zh-CN" sz="100" dirty="0" err="1"/>
              <a:t>k,c</a:t>
            </a:r>
            <a:r>
              <a:rPr lang="en-US" altLang="zh-CN" sz="100" dirty="0"/>
              <a:t>(</a:t>
            </a:r>
            <a:r>
              <a:rPr lang="en-US" altLang="zh-CN" sz="100" dirty="0" err="1"/>
              <a:t>z0,z</a:t>
            </a:r>
            <a:r>
              <a:rPr lang="en-US" altLang="zh-CN" sz="100" dirty="0"/>
              <a:t>),type='</a:t>
            </a:r>
            <a:r>
              <a:rPr lang="en-US" altLang="zh-CN" sz="100" dirty="0" err="1"/>
              <a:t>h',main</a:t>
            </a:r>
            <a:r>
              <a:rPr lang="en-US" altLang="zh-CN" sz="100" dirty="0"/>
              <a:t>='</a:t>
            </a:r>
            <a:r>
              <a:rPr lang="zh-CN" altLang="en-US" sz="100" dirty="0"/>
              <a:t>零膨胀泊松</a:t>
            </a:r>
            <a:r>
              <a:rPr lang="en-US" altLang="zh-CN" sz="100" dirty="0"/>
              <a:t>(lambda=</a:t>
            </a:r>
            <a:r>
              <a:rPr lang="en-US" altLang="zh-CN" sz="100" dirty="0" err="1"/>
              <a:t>4,p</a:t>
            </a:r>
            <a:r>
              <a:rPr lang="en-US" altLang="zh-CN" sz="100" dirty="0"/>
              <a:t>=0.3)',col=</a:t>
            </a:r>
            <a:r>
              <a:rPr lang="en-US" altLang="zh-CN" sz="100" dirty="0" err="1"/>
              <a:t>2,lwd</a:t>
            </a:r>
            <a:r>
              <a:rPr lang="en-US" altLang="zh-CN" sz="100" dirty="0"/>
              <a:t>=5)</a:t>
            </a:r>
          </a:p>
          <a:p>
            <a:r>
              <a:rPr lang="en-US" altLang="zh-CN" sz="100" dirty="0"/>
              <a:t>axis(</a:t>
            </a:r>
            <a:r>
              <a:rPr lang="en-US" altLang="zh-CN" sz="100" dirty="0" err="1"/>
              <a:t>1,at</a:t>
            </a:r>
            <a:r>
              <a:rPr lang="en-US" altLang="zh-CN" sz="100" dirty="0"/>
              <a:t>=</a:t>
            </a:r>
            <a:r>
              <a:rPr lang="en-US" altLang="zh-CN" sz="100" dirty="0" err="1"/>
              <a:t>k,labels</a:t>
            </a:r>
            <a:r>
              <a:rPr lang="en-US" altLang="zh-CN" sz="100" dirty="0"/>
              <a:t>=k)</a:t>
            </a:r>
            <a:endParaRPr lang="zh-CN" altLang="en-US" sz="100" dirty="0"/>
          </a:p>
        </p:txBody>
      </p:sp>
    </p:spTree>
    <p:extLst>
      <p:ext uri="{BB962C8B-B14F-4D97-AF65-F5344CB8AC3E}">
        <p14:creationId xmlns:p14="http://schemas.microsoft.com/office/powerpoint/2010/main" val="192764688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9B043092-6436-4D5A-A5E3-4A92B3C0DEF2}" type="slidenum">
              <a:rPr lang="zh-CN" altLang="en-US" sz="1400"/>
              <a:pPr eaLnBrk="1" hangingPunct="1"/>
              <a:t>63</a:t>
            </a:fld>
            <a:endParaRPr lang="en-US" altLang="zh-CN" sz="1400"/>
          </a:p>
        </p:txBody>
      </p:sp>
      <p:sp>
        <p:nvSpPr>
          <p:cNvPr id="63491" name="Rectangle 2"/>
          <p:cNvSpPr>
            <a:spLocks noGrp="1" noChangeArrowheads="1"/>
          </p:cNvSpPr>
          <p:nvPr>
            <p:ph type="title"/>
          </p:nvPr>
        </p:nvSpPr>
        <p:spPr/>
        <p:txBody>
          <a:bodyPr/>
          <a:lstStyle/>
          <a:p>
            <a:pPr eaLnBrk="1" hangingPunct="1"/>
            <a:r>
              <a:rPr lang="zh-CN" altLang="en-US" sz="3600" dirty="0" smtClean="0"/>
              <a:t>复合分布（</a:t>
            </a:r>
            <a:r>
              <a:rPr lang="en-US" altLang="zh-CN" sz="3600" dirty="0" smtClean="0"/>
              <a:t>Compound distribution</a:t>
            </a:r>
            <a:r>
              <a:rPr lang="zh-CN" altLang="en-US" sz="3600" dirty="0" smtClean="0"/>
              <a:t>）</a:t>
            </a:r>
          </a:p>
        </p:txBody>
      </p:sp>
      <p:sp>
        <p:nvSpPr>
          <p:cNvPr id="65539" name="Rectangle 3"/>
          <p:cNvSpPr>
            <a:spLocks noGrp="1" noChangeArrowheads="1"/>
          </p:cNvSpPr>
          <p:nvPr>
            <p:ph type="body" idx="1"/>
          </p:nvPr>
        </p:nvSpPr>
        <p:spPr>
          <a:xfrm>
            <a:off x="468313" y="1268413"/>
            <a:ext cx="8507412" cy="4525962"/>
          </a:xfrm>
        </p:spPr>
        <p:txBody>
          <a:bodyPr/>
          <a:lstStyle/>
          <a:p>
            <a:pPr eaLnBrk="1" hangingPunct="1">
              <a:lnSpc>
                <a:spcPct val="165000"/>
              </a:lnSpc>
            </a:pPr>
            <a:r>
              <a:rPr lang="zh-CN" altLang="en-US" dirty="0" smtClean="0">
                <a:ea typeface="黑体" panose="02010609060101010101" pitchFamily="49" charset="-122"/>
              </a:rPr>
              <a:t>令 </a:t>
            </a:r>
            <a:r>
              <a:rPr lang="en-US" altLang="zh-CN" i="1" dirty="0" smtClean="0">
                <a:solidFill>
                  <a:srgbClr val="FF0000"/>
                </a:solidFill>
                <a:ea typeface="黑体" panose="02010609060101010101" pitchFamily="49" charset="-122"/>
              </a:rPr>
              <a:t>N</a:t>
            </a:r>
            <a:r>
              <a:rPr lang="en-US" altLang="zh-CN" dirty="0" smtClean="0">
                <a:ea typeface="黑体" panose="02010609060101010101" pitchFamily="49" charset="-122"/>
              </a:rPr>
              <a:t> </a:t>
            </a:r>
            <a:r>
              <a:rPr lang="zh-CN" altLang="en-US" dirty="0" smtClean="0">
                <a:ea typeface="黑体" panose="02010609060101010101" pitchFamily="49" charset="-122"/>
              </a:rPr>
              <a:t>是索赔次数随机变量，母函数为 </a:t>
            </a:r>
            <a:r>
              <a:rPr lang="en-US" altLang="zh-CN" i="1" dirty="0" err="1" smtClean="0">
                <a:solidFill>
                  <a:srgbClr val="FF0000"/>
                </a:solidFill>
                <a:ea typeface="黑体" panose="02010609060101010101" pitchFamily="49" charset="-122"/>
              </a:rPr>
              <a:t>P</a:t>
            </a:r>
            <a:r>
              <a:rPr lang="en-US" altLang="zh-CN" i="1" baseline="-25000" dirty="0" err="1" smtClean="0">
                <a:solidFill>
                  <a:srgbClr val="FF0000"/>
                </a:solidFill>
                <a:ea typeface="黑体" panose="02010609060101010101" pitchFamily="49" charset="-122"/>
              </a:rPr>
              <a:t>N</a:t>
            </a:r>
            <a:r>
              <a:rPr lang="en-US" altLang="zh-CN" baseline="-25000" dirty="0" smtClean="0">
                <a:solidFill>
                  <a:srgbClr val="FF0000"/>
                </a:solidFill>
                <a:ea typeface="黑体" panose="02010609060101010101" pitchFamily="49" charset="-122"/>
              </a:rPr>
              <a:t> </a:t>
            </a:r>
            <a:r>
              <a:rPr lang="en-US" altLang="zh-CN" dirty="0" smtClean="0">
                <a:solidFill>
                  <a:srgbClr val="FF0000"/>
                </a:solidFill>
                <a:ea typeface="黑体" panose="02010609060101010101" pitchFamily="49" charset="-122"/>
              </a:rPr>
              <a:t>(</a:t>
            </a:r>
            <a:r>
              <a:rPr lang="en-US" altLang="zh-CN" i="1" dirty="0" smtClean="0">
                <a:solidFill>
                  <a:srgbClr val="FF0000"/>
                </a:solidFill>
                <a:ea typeface="黑体" panose="02010609060101010101" pitchFamily="49" charset="-122"/>
              </a:rPr>
              <a:t>z</a:t>
            </a:r>
            <a:r>
              <a:rPr lang="en-US" altLang="zh-CN" dirty="0" smtClean="0">
                <a:solidFill>
                  <a:srgbClr val="FF0000"/>
                </a:solidFill>
                <a:ea typeface="黑体" panose="02010609060101010101" pitchFamily="49" charset="-122"/>
              </a:rPr>
              <a:t>).</a:t>
            </a:r>
            <a:r>
              <a:rPr lang="en-US" altLang="zh-CN" dirty="0" smtClean="0">
                <a:ea typeface="黑体" panose="02010609060101010101" pitchFamily="49" charset="-122"/>
              </a:rPr>
              <a:t> </a:t>
            </a:r>
          </a:p>
          <a:p>
            <a:pPr eaLnBrk="1" hangingPunct="1">
              <a:lnSpc>
                <a:spcPct val="165000"/>
              </a:lnSpc>
            </a:pPr>
            <a:r>
              <a:rPr lang="zh-CN" altLang="en-US" dirty="0" smtClean="0">
                <a:ea typeface="黑体" panose="02010609060101010101" pitchFamily="49" charset="-122"/>
              </a:rPr>
              <a:t>令 </a:t>
            </a:r>
            <a:r>
              <a:rPr lang="en-US" altLang="zh-CN" b="1" i="1" dirty="0" err="1">
                <a:solidFill>
                  <a:srgbClr val="FF0000"/>
                </a:solidFill>
                <a:ea typeface="黑体" panose="02010609060101010101" pitchFamily="49" charset="-122"/>
              </a:rPr>
              <a:t>X</a:t>
            </a:r>
            <a:r>
              <a:rPr lang="en-US" altLang="zh-CN" baseline="-25000" dirty="0" err="1" smtClean="0">
                <a:solidFill>
                  <a:srgbClr val="FF0000"/>
                </a:solidFill>
                <a:ea typeface="黑体" panose="02010609060101010101" pitchFamily="49" charset="-122"/>
              </a:rPr>
              <a:t>1</a:t>
            </a:r>
            <a:r>
              <a:rPr lang="en-US" altLang="zh-CN" dirty="0" smtClean="0">
                <a:solidFill>
                  <a:srgbClr val="FF0000"/>
                </a:solidFill>
                <a:ea typeface="黑体" panose="02010609060101010101" pitchFamily="49" charset="-122"/>
              </a:rPr>
              <a:t>, </a:t>
            </a:r>
            <a:r>
              <a:rPr lang="en-US" altLang="zh-CN" b="1" i="1" dirty="0" err="1">
                <a:solidFill>
                  <a:srgbClr val="FF0000"/>
                </a:solidFill>
                <a:ea typeface="黑体" panose="02010609060101010101" pitchFamily="49" charset="-122"/>
              </a:rPr>
              <a:t>X</a:t>
            </a:r>
            <a:r>
              <a:rPr lang="en-US" altLang="zh-CN" baseline="-25000" dirty="0" err="1" smtClean="0">
                <a:solidFill>
                  <a:srgbClr val="FF0000"/>
                </a:solidFill>
                <a:ea typeface="黑体" panose="02010609060101010101" pitchFamily="49" charset="-122"/>
              </a:rPr>
              <a:t>2</a:t>
            </a:r>
            <a:r>
              <a:rPr lang="en-US" altLang="zh-CN" dirty="0" smtClean="0">
                <a:solidFill>
                  <a:srgbClr val="FF0000"/>
                </a:solidFill>
                <a:ea typeface="黑体" panose="02010609060101010101" pitchFamily="49" charset="-122"/>
              </a:rPr>
              <a:t>,</a:t>
            </a:r>
            <a:r>
              <a:rPr lang="en-US" altLang="zh-CN" dirty="0" smtClean="0">
                <a:ea typeface="黑体" panose="02010609060101010101" pitchFamily="49" charset="-122"/>
              </a:rPr>
              <a:t> …</a:t>
            </a:r>
            <a:r>
              <a:rPr lang="zh-CN" altLang="en-US" dirty="0" smtClean="0">
                <a:ea typeface="黑体" panose="02010609060101010101" pitchFamily="49" charset="-122"/>
              </a:rPr>
              <a:t>是独立同分布的随机变量，母函数为 </a:t>
            </a:r>
            <a:r>
              <a:rPr lang="en-US" altLang="zh-CN" i="1" dirty="0" err="1" smtClean="0">
                <a:solidFill>
                  <a:srgbClr val="FF0000"/>
                </a:solidFill>
                <a:ea typeface="黑体" panose="02010609060101010101" pitchFamily="49" charset="-122"/>
              </a:rPr>
              <a:t>P</a:t>
            </a:r>
            <a:r>
              <a:rPr lang="en-US" altLang="zh-CN" b="1" i="1" baseline="-25000" dirty="0" err="1">
                <a:solidFill>
                  <a:srgbClr val="FF0000"/>
                </a:solidFill>
                <a:ea typeface="黑体" panose="02010609060101010101" pitchFamily="49" charset="-122"/>
              </a:rPr>
              <a:t>X</a:t>
            </a:r>
            <a:r>
              <a:rPr lang="en-US" altLang="zh-CN" b="1" i="1" dirty="0">
                <a:solidFill>
                  <a:srgbClr val="FF0000"/>
                </a:solidFill>
                <a:ea typeface="黑体" panose="02010609060101010101" pitchFamily="49" charset="-122"/>
              </a:rPr>
              <a:t> </a:t>
            </a:r>
            <a:r>
              <a:rPr lang="en-US" altLang="zh-CN" dirty="0" smtClean="0">
                <a:solidFill>
                  <a:srgbClr val="FF0000"/>
                </a:solidFill>
                <a:ea typeface="黑体" panose="02010609060101010101" pitchFamily="49" charset="-122"/>
              </a:rPr>
              <a:t>(</a:t>
            </a:r>
            <a:r>
              <a:rPr lang="en-US" altLang="zh-CN" i="1" dirty="0" smtClean="0">
                <a:solidFill>
                  <a:srgbClr val="FF0000"/>
                </a:solidFill>
                <a:ea typeface="黑体" panose="02010609060101010101" pitchFamily="49" charset="-122"/>
              </a:rPr>
              <a:t>z</a:t>
            </a:r>
            <a:r>
              <a:rPr lang="en-US" altLang="zh-CN" dirty="0" smtClean="0">
                <a:solidFill>
                  <a:srgbClr val="FF0000"/>
                </a:solidFill>
                <a:ea typeface="黑体" panose="02010609060101010101" pitchFamily="49" charset="-122"/>
              </a:rPr>
              <a:t>).</a:t>
            </a:r>
          </a:p>
          <a:p>
            <a:pPr eaLnBrk="1" hangingPunct="1">
              <a:lnSpc>
                <a:spcPct val="165000"/>
              </a:lnSpc>
            </a:pPr>
            <a:r>
              <a:rPr lang="zh-CN" altLang="en-US" dirty="0" smtClean="0">
                <a:ea typeface="黑体" panose="02010609060101010101" pitchFamily="49" charset="-122"/>
              </a:rPr>
              <a:t>假设 </a:t>
            </a:r>
            <a:r>
              <a:rPr lang="en-US" altLang="zh-CN" b="1" i="1" dirty="0">
                <a:solidFill>
                  <a:srgbClr val="FF0000"/>
                </a:solidFill>
                <a:ea typeface="黑体" panose="02010609060101010101" pitchFamily="49" charset="-122"/>
              </a:rPr>
              <a:t>X</a:t>
            </a:r>
            <a:r>
              <a:rPr lang="en-US" altLang="zh-CN" i="1" baseline="-25000" dirty="0" smtClean="0">
                <a:solidFill>
                  <a:srgbClr val="FF0000"/>
                </a:solidFill>
                <a:ea typeface="黑体" panose="02010609060101010101" pitchFamily="49" charset="-122"/>
              </a:rPr>
              <a:t>i </a:t>
            </a:r>
            <a:r>
              <a:rPr lang="zh-CN" altLang="en-US" dirty="0" smtClean="0">
                <a:ea typeface="黑体" panose="02010609060101010101" pitchFamily="49" charset="-122"/>
              </a:rPr>
              <a:t>与 </a:t>
            </a:r>
            <a:r>
              <a:rPr lang="en-US" altLang="zh-CN" i="1" dirty="0" smtClean="0">
                <a:solidFill>
                  <a:srgbClr val="FF0000"/>
                </a:solidFill>
                <a:ea typeface="黑体" panose="02010609060101010101" pitchFamily="49" charset="-122"/>
              </a:rPr>
              <a:t>N</a:t>
            </a:r>
            <a:r>
              <a:rPr lang="en-US" altLang="zh-CN" i="1" dirty="0" smtClean="0">
                <a:ea typeface="黑体" panose="02010609060101010101" pitchFamily="49" charset="-122"/>
              </a:rPr>
              <a:t> </a:t>
            </a:r>
            <a:r>
              <a:rPr lang="zh-CN" altLang="en-US" dirty="0" smtClean="0">
                <a:ea typeface="黑体" panose="02010609060101010101" pitchFamily="49" charset="-122"/>
              </a:rPr>
              <a:t>相互独立</a:t>
            </a:r>
            <a:r>
              <a:rPr lang="en-US" altLang="zh-CN" dirty="0" smtClean="0">
                <a:ea typeface="黑体" panose="02010609060101010101" pitchFamily="49" charset="-122"/>
              </a:rPr>
              <a:t>, </a:t>
            </a:r>
            <a:r>
              <a:rPr lang="zh-CN" altLang="en-US" dirty="0" smtClean="0">
                <a:ea typeface="黑体" panose="02010609060101010101" pitchFamily="49" charset="-122"/>
              </a:rPr>
              <a:t>则</a:t>
            </a:r>
            <a:r>
              <a:rPr lang="en-US" altLang="zh-CN" i="1" dirty="0" smtClean="0">
                <a:solidFill>
                  <a:srgbClr val="FF0000"/>
                </a:solidFill>
                <a:ea typeface="黑体" panose="02010609060101010101" pitchFamily="49" charset="-122"/>
              </a:rPr>
              <a:t>S</a:t>
            </a:r>
            <a:r>
              <a:rPr lang="en-US" altLang="zh-CN" dirty="0" smtClean="0">
                <a:solidFill>
                  <a:srgbClr val="FF0000"/>
                </a:solidFill>
                <a:ea typeface="黑体" panose="02010609060101010101" pitchFamily="49" charset="-122"/>
              </a:rPr>
              <a:t> = </a:t>
            </a:r>
            <a:r>
              <a:rPr lang="en-US" altLang="zh-CN" b="1" i="1" dirty="0" err="1" smtClean="0">
                <a:solidFill>
                  <a:srgbClr val="FF0000"/>
                </a:solidFill>
                <a:ea typeface="黑体" panose="02010609060101010101" pitchFamily="49" charset="-122"/>
              </a:rPr>
              <a:t>X</a:t>
            </a:r>
            <a:r>
              <a:rPr lang="en-US" altLang="zh-CN" baseline="-25000" dirty="0" err="1" smtClean="0">
                <a:solidFill>
                  <a:srgbClr val="FF0000"/>
                </a:solidFill>
                <a:ea typeface="黑体" panose="02010609060101010101" pitchFamily="49" charset="-122"/>
              </a:rPr>
              <a:t>1</a:t>
            </a:r>
            <a:r>
              <a:rPr lang="en-US" altLang="zh-CN" dirty="0" err="1" smtClean="0">
                <a:solidFill>
                  <a:srgbClr val="FF0000"/>
                </a:solidFill>
                <a:ea typeface="黑体" panose="02010609060101010101" pitchFamily="49" charset="-122"/>
              </a:rPr>
              <a:t>+</a:t>
            </a:r>
            <a:r>
              <a:rPr lang="en-US" altLang="zh-CN" b="1" i="1" dirty="0" err="1">
                <a:solidFill>
                  <a:srgbClr val="FF0000"/>
                </a:solidFill>
                <a:ea typeface="黑体" panose="02010609060101010101" pitchFamily="49" charset="-122"/>
              </a:rPr>
              <a:t>X</a:t>
            </a:r>
            <a:r>
              <a:rPr lang="en-US" altLang="zh-CN" baseline="-25000" dirty="0" err="1" smtClean="0">
                <a:solidFill>
                  <a:srgbClr val="FF0000"/>
                </a:solidFill>
                <a:ea typeface="黑体" panose="02010609060101010101" pitchFamily="49" charset="-122"/>
              </a:rPr>
              <a:t>2</a:t>
            </a:r>
            <a:r>
              <a:rPr lang="en-US" altLang="zh-CN" dirty="0" smtClean="0">
                <a:solidFill>
                  <a:srgbClr val="FF0000"/>
                </a:solidFill>
                <a:ea typeface="黑体" panose="02010609060101010101" pitchFamily="49" charset="-122"/>
              </a:rPr>
              <a:t>+…+</a:t>
            </a:r>
            <a:r>
              <a:rPr lang="en-US" altLang="zh-CN" b="1" i="1" dirty="0" err="1">
                <a:solidFill>
                  <a:srgbClr val="FF0000"/>
                </a:solidFill>
                <a:ea typeface="黑体" panose="02010609060101010101" pitchFamily="49" charset="-122"/>
              </a:rPr>
              <a:t>X</a:t>
            </a:r>
            <a:r>
              <a:rPr lang="en-US" altLang="zh-CN" i="1" baseline="-25000" dirty="0" err="1" smtClean="0">
                <a:solidFill>
                  <a:srgbClr val="FF0000"/>
                </a:solidFill>
                <a:ea typeface="黑体" panose="02010609060101010101" pitchFamily="49" charset="-122"/>
              </a:rPr>
              <a:t>N</a:t>
            </a:r>
            <a:r>
              <a:rPr lang="en-US" altLang="zh-CN" baseline="-25000" dirty="0" smtClean="0">
                <a:ea typeface="黑体" panose="02010609060101010101" pitchFamily="49" charset="-122"/>
              </a:rPr>
              <a:t>  </a:t>
            </a:r>
            <a:r>
              <a:rPr lang="zh-CN" altLang="en-US" dirty="0" smtClean="0">
                <a:ea typeface="黑体" panose="02010609060101010101" pitchFamily="49" charset="-122"/>
              </a:rPr>
              <a:t>的母函数为</a:t>
            </a:r>
          </a:p>
          <a:p>
            <a:pPr eaLnBrk="1" hangingPunct="1">
              <a:lnSpc>
                <a:spcPct val="165000"/>
              </a:lnSpc>
              <a:buNone/>
            </a:pPr>
            <a:r>
              <a:rPr lang="zh-CN" altLang="en-US" i="1" dirty="0" smtClean="0">
                <a:solidFill>
                  <a:srgbClr val="FF0000"/>
                </a:solidFill>
                <a:ea typeface="黑体" panose="02010609060101010101" pitchFamily="49" charset="-122"/>
              </a:rPr>
              <a:t>                  </a:t>
            </a:r>
            <a:r>
              <a:rPr lang="en-US" altLang="zh-CN" i="1" dirty="0" smtClean="0">
                <a:solidFill>
                  <a:srgbClr val="FF0000"/>
                </a:solidFill>
                <a:ea typeface="黑体" panose="02010609060101010101" pitchFamily="49" charset="-122"/>
              </a:rPr>
              <a:t>P</a:t>
            </a:r>
            <a:r>
              <a:rPr lang="en-US" altLang="zh-CN" i="1" baseline="-25000" dirty="0" smtClean="0">
                <a:solidFill>
                  <a:srgbClr val="FF0000"/>
                </a:solidFill>
                <a:ea typeface="黑体" panose="02010609060101010101" pitchFamily="49" charset="-122"/>
              </a:rPr>
              <a:t>S</a:t>
            </a:r>
            <a:r>
              <a:rPr lang="en-US" altLang="zh-CN" dirty="0" smtClean="0">
                <a:solidFill>
                  <a:srgbClr val="FF0000"/>
                </a:solidFill>
                <a:ea typeface="黑体" panose="02010609060101010101" pitchFamily="49" charset="-122"/>
              </a:rPr>
              <a:t>(</a:t>
            </a:r>
            <a:r>
              <a:rPr lang="en-US" altLang="zh-CN" i="1" dirty="0" smtClean="0">
                <a:solidFill>
                  <a:srgbClr val="FF0000"/>
                </a:solidFill>
                <a:ea typeface="黑体" panose="02010609060101010101" pitchFamily="49" charset="-122"/>
              </a:rPr>
              <a:t>z</a:t>
            </a:r>
            <a:r>
              <a:rPr lang="en-US" altLang="zh-CN" dirty="0" smtClean="0">
                <a:solidFill>
                  <a:srgbClr val="FF0000"/>
                </a:solidFill>
                <a:ea typeface="黑体" panose="02010609060101010101" pitchFamily="49" charset="-122"/>
              </a:rPr>
              <a:t>) = </a:t>
            </a:r>
            <a:r>
              <a:rPr lang="en-US" altLang="zh-CN" i="1" dirty="0" err="1" smtClean="0">
                <a:solidFill>
                  <a:srgbClr val="FF0000"/>
                </a:solidFill>
                <a:ea typeface="黑体" panose="02010609060101010101" pitchFamily="49" charset="-122"/>
              </a:rPr>
              <a:t>P</a:t>
            </a:r>
            <a:r>
              <a:rPr lang="en-US" altLang="zh-CN" i="1" baseline="-25000" dirty="0" err="1" smtClean="0">
                <a:solidFill>
                  <a:srgbClr val="FF0000"/>
                </a:solidFill>
                <a:ea typeface="黑体" panose="02010609060101010101" pitchFamily="49" charset="-122"/>
              </a:rPr>
              <a:t>N</a:t>
            </a:r>
            <a:r>
              <a:rPr lang="en-US" altLang="zh-CN" i="1" baseline="-25000" dirty="0" smtClean="0">
                <a:solidFill>
                  <a:srgbClr val="FF0000"/>
                </a:solidFill>
                <a:ea typeface="黑体" panose="02010609060101010101" pitchFamily="49" charset="-122"/>
              </a:rPr>
              <a:t> </a:t>
            </a:r>
            <a:r>
              <a:rPr lang="en-US" altLang="zh-CN" dirty="0" smtClean="0">
                <a:solidFill>
                  <a:srgbClr val="FF0000"/>
                </a:solidFill>
                <a:ea typeface="黑体" panose="02010609060101010101" pitchFamily="49" charset="-122"/>
              </a:rPr>
              <a:t>[</a:t>
            </a:r>
            <a:r>
              <a:rPr lang="en-US" altLang="zh-CN" i="1" dirty="0" err="1" smtClean="0">
                <a:solidFill>
                  <a:srgbClr val="FF0000"/>
                </a:solidFill>
                <a:ea typeface="黑体" panose="02010609060101010101" pitchFamily="49" charset="-122"/>
              </a:rPr>
              <a:t>P</a:t>
            </a:r>
            <a:r>
              <a:rPr lang="en-US" altLang="zh-CN" b="1" i="1" baseline="-25000" dirty="0" err="1">
                <a:solidFill>
                  <a:srgbClr val="FF0000"/>
                </a:solidFill>
                <a:ea typeface="黑体" panose="02010609060101010101" pitchFamily="49" charset="-122"/>
              </a:rPr>
              <a:t>X</a:t>
            </a:r>
            <a:r>
              <a:rPr lang="en-US" altLang="zh-CN" b="1" i="1" dirty="0">
                <a:solidFill>
                  <a:srgbClr val="FF0000"/>
                </a:solidFill>
                <a:ea typeface="黑体" panose="02010609060101010101" pitchFamily="49" charset="-122"/>
              </a:rPr>
              <a:t> </a:t>
            </a:r>
            <a:r>
              <a:rPr lang="en-US" altLang="zh-CN" dirty="0" smtClean="0">
                <a:solidFill>
                  <a:srgbClr val="FF0000"/>
                </a:solidFill>
                <a:ea typeface="黑体" panose="02010609060101010101" pitchFamily="49" charset="-122"/>
              </a:rPr>
              <a:t>(</a:t>
            </a:r>
            <a:r>
              <a:rPr lang="en-US" altLang="zh-CN" i="1" dirty="0" smtClean="0">
                <a:solidFill>
                  <a:srgbClr val="FF0000"/>
                </a:solidFill>
                <a:ea typeface="黑体" panose="02010609060101010101" pitchFamily="49" charset="-122"/>
              </a:rPr>
              <a:t>z</a:t>
            </a:r>
            <a:r>
              <a:rPr lang="en-US" altLang="zh-CN" dirty="0" smtClean="0">
                <a:solidFill>
                  <a:srgbClr val="FF0000"/>
                </a:solidFill>
                <a:ea typeface="黑体" panose="02010609060101010101" pitchFamily="49" charset="-122"/>
              </a:rPr>
              <a:t>)]              </a:t>
            </a:r>
            <a:r>
              <a:rPr lang="zh-CN" altLang="en-US" dirty="0" smtClean="0">
                <a:solidFill>
                  <a:srgbClr val="0000CC"/>
                </a:solidFill>
                <a:ea typeface="黑体" panose="02010609060101010101" pitchFamily="49" charset="-122"/>
              </a:rPr>
              <a:t>（证明见下页）</a:t>
            </a:r>
          </a:p>
          <a:p>
            <a:pPr eaLnBrk="1" hangingPunct="1">
              <a:lnSpc>
                <a:spcPct val="165000"/>
              </a:lnSpc>
            </a:pPr>
            <a:r>
              <a:rPr lang="zh-CN" altLang="en-US" dirty="0" smtClean="0">
                <a:ea typeface="黑体" panose="02010609060101010101" pitchFamily="49" charset="-122"/>
              </a:rPr>
              <a:t>其中 </a:t>
            </a:r>
            <a:r>
              <a:rPr lang="en-US" altLang="zh-CN" i="1" dirty="0" err="1" smtClean="0">
                <a:solidFill>
                  <a:srgbClr val="FF0000"/>
                </a:solidFill>
                <a:ea typeface="黑体" panose="02010609060101010101" pitchFamily="49" charset="-122"/>
              </a:rPr>
              <a:t>P</a:t>
            </a:r>
            <a:r>
              <a:rPr lang="en-US" altLang="zh-CN" i="1" baseline="-25000" dirty="0" err="1" smtClean="0">
                <a:solidFill>
                  <a:srgbClr val="FF0000"/>
                </a:solidFill>
                <a:ea typeface="黑体" panose="02010609060101010101" pitchFamily="49" charset="-122"/>
              </a:rPr>
              <a:t>N</a:t>
            </a:r>
            <a:r>
              <a:rPr lang="en-US" altLang="zh-CN" baseline="-25000" dirty="0" smtClean="0">
                <a:solidFill>
                  <a:srgbClr val="FF0000"/>
                </a:solidFill>
                <a:ea typeface="黑体" panose="02010609060101010101" pitchFamily="49" charset="-122"/>
              </a:rPr>
              <a:t> </a:t>
            </a:r>
            <a:r>
              <a:rPr lang="en-US" altLang="zh-CN" dirty="0" smtClean="0">
                <a:solidFill>
                  <a:srgbClr val="FF0000"/>
                </a:solidFill>
                <a:ea typeface="黑体" panose="02010609060101010101" pitchFamily="49" charset="-122"/>
              </a:rPr>
              <a:t>(</a:t>
            </a:r>
            <a:r>
              <a:rPr lang="en-US" altLang="zh-CN" i="1" dirty="0" smtClean="0">
                <a:solidFill>
                  <a:srgbClr val="FF0000"/>
                </a:solidFill>
                <a:ea typeface="黑体" panose="02010609060101010101" pitchFamily="49" charset="-122"/>
              </a:rPr>
              <a:t>z</a:t>
            </a:r>
            <a:r>
              <a:rPr lang="en-US" altLang="zh-CN" dirty="0" smtClean="0">
                <a:solidFill>
                  <a:srgbClr val="FF0000"/>
                </a:solidFill>
                <a:ea typeface="黑体" panose="02010609060101010101" pitchFamily="49" charset="-122"/>
              </a:rPr>
              <a:t>)</a:t>
            </a:r>
            <a:r>
              <a:rPr lang="zh-CN" altLang="en-US" dirty="0" smtClean="0">
                <a:ea typeface="黑体" panose="02010609060101010101" pitchFamily="49" charset="-122"/>
              </a:rPr>
              <a:t>称作</a:t>
            </a:r>
            <a:r>
              <a:rPr lang="zh-CN" altLang="en-US" dirty="0" smtClean="0">
                <a:solidFill>
                  <a:srgbClr val="0000CC"/>
                </a:solidFill>
                <a:ea typeface="黑体" panose="02010609060101010101" pitchFamily="49" charset="-122"/>
              </a:rPr>
              <a:t>首分布</a:t>
            </a:r>
            <a:r>
              <a:rPr lang="zh-CN" altLang="en-US" i="1" dirty="0" smtClean="0">
                <a:ea typeface="黑体" panose="02010609060101010101" pitchFamily="49" charset="-122"/>
              </a:rPr>
              <a:t> </a:t>
            </a:r>
            <a:r>
              <a:rPr lang="en-US" altLang="zh-CN" dirty="0" smtClean="0">
                <a:ea typeface="黑体" panose="02010609060101010101" pitchFamily="49" charset="-122"/>
              </a:rPr>
              <a:t>(</a:t>
            </a:r>
            <a:r>
              <a:rPr lang="en-US" altLang="zh-CN" i="1" dirty="0" smtClean="0">
                <a:ea typeface="黑体" panose="02010609060101010101" pitchFamily="49" charset="-122"/>
              </a:rPr>
              <a:t>primary </a:t>
            </a:r>
            <a:r>
              <a:rPr lang="en-US" altLang="zh-CN" dirty="0" smtClean="0">
                <a:ea typeface="黑体" panose="02010609060101010101" pitchFamily="49" charset="-122"/>
              </a:rPr>
              <a:t>distribution )</a:t>
            </a:r>
          </a:p>
          <a:p>
            <a:pPr eaLnBrk="1" hangingPunct="1">
              <a:lnSpc>
                <a:spcPct val="165000"/>
              </a:lnSpc>
              <a:buNone/>
            </a:pPr>
            <a:r>
              <a:rPr lang="en-US" altLang="zh-CN" dirty="0" smtClean="0">
                <a:ea typeface="黑体" panose="02010609060101010101" pitchFamily="49" charset="-122"/>
              </a:rPr>
              <a:t>             </a:t>
            </a:r>
            <a:r>
              <a:rPr lang="en-US" altLang="zh-CN" i="1" dirty="0" err="1" smtClean="0">
                <a:solidFill>
                  <a:srgbClr val="FF0000"/>
                </a:solidFill>
                <a:ea typeface="黑体" panose="02010609060101010101" pitchFamily="49" charset="-122"/>
              </a:rPr>
              <a:t>P</a:t>
            </a:r>
            <a:r>
              <a:rPr lang="en-US" altLang="zh-CN" b="1" i="1" baseline="-25000" dirty="0" err="1">
                <a:solidFill>
                  <a:srgbClr val="FF0000"/>
                </a:solidFill>
                <a:ea typeface="黑体" panose="02010609060101010101" pitchFamily="49" charset="-122"/>
              </a:rPr>
              <a:t>X</a:t>
            </a:r>
            <a:r>
              <a:rPr lang="en-US" altLang="zh-CN" b="1" i="1" dirty="0">
                <a:solidFill>
                  <a:srgbClr val="FF0000"/>
                </a:solidFill>
                <a:ea typeface="黑体" panose="02010609060101010101" pitchFamily="49" charset="-122"/>
              </a:rPr>
              <a:t> </a:t>
            </a:r>
            <a:r>
              <a:rPr lang="en-US" altLang="zh-CN" dirty="0" smtClean="0">
                <a:solidFill>
                  <a:srgbClr val="FF0000"/>
                </a:solidFill>
                <a:ea typeface="黑体" panose="02010609060101010101" pitchFamily="49" charset="-122"/>
              </a:rPr>
              <a:t>(</a:t>
            </a:r>
            <a:r>
              <a:rPr lang="en-US" altLang="zh-CN" i="1" dirty="0" smtClean="0">
                <a:solidFill>
                  <a:srgbClr val="FF0000"/>
                </a:solidFill>
                <a:ea typeface="黑体" panose="02010609060101010101" pitchFamily="49" charset="-122"/>
              </a:rPr>
              <a:t>z</a:t>
            </a:r>
            <a:r>
              <a:rPr lang="en-US" altLang="zh-CN" dirty="0" smtClean="0">
                <a:solidFill>
                  <a:srgbClr val="FF0000"/>
                </a:solidFill>
                <a:ea typeface="黑体" panose="02010609060101010101" pitchFamily="49" charset="-122"/>
              </a:rPr>
              <a:t>)</a:t>
            </a:r>
            <a:r>
              <a:rPr lang="zh-CN" altLang="en-US" dirty="0" smtClean="0">
                <a:ea typeface="黑体" panose="02010609060101010101" pitchFamily="49" charset="-122"/>
              </a:rPr>
              <a:t>称作</a:t>
            </a:r>
            <a:r>
              <a:rPr lang="zh-CN" altLang="en-US" dirty="0" smtClean="0">
                <a:solidFill>
                  <a:srgbClr val="0000CC"/>
                </a:solidFill>
                <a:ea typeface="黑体" panose="02010609060101010101" pitchFamily="49" charset="-122"/>
              </a:rPr>
              <a:t>次分布</a:t>
            </a:r>
            <a:r>
              <a:rPr lang="zh-CN" altLang="en-US" dirty="0" smtClean="0">
                <a:ea typeface="黑体" panose="02010609060101010101" pitchFamily="49" charset="-122"/>
              </a:rPr>
              <a:t> </a:t>
            </a:r>
            <a:r>
              <a:rPr lang="en-US" altLang="zh-CN" dirty="0" smtClean="0">
                <a:ea typeface="黑体" panose="02010609060101010101" pitchFamily="49" charset="-122"/>
              </a:rPr>
              <a:t>(</a:t>
            </a:r>
            <a:r>
              <a:rPr lang="en-US" altLang="zh-CN" i="1" dirty="0" smtClean="0">
                <a:ea typeface="黑体" panose="02010609060101010101" pitchFamily="49" charset="-122"/>
              </a:rPr>
              <a:t>secondary</a:t>
            </a:r>
            <a:r>
              <a:rPr lang="en-US" altLang="zh-CN" dirty="0" smtClean="0">
                <a:ea typeface="黑体" panose="02010609060101010101" pitchFamily="49" charset="-122"/>
              </a:rPr>
              <a:t> distribution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blinds(horizontal)">
                                      <p:cBhvr>
                                        <p:cTn id="7" dur="500"/>
                                        <p:tgtEl>
                                          <p:spTgt spid="65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5539">
                                            <p:txEl>
                                              <p:pRg st="1" end="1"/>
                                            </p:txEl>
                                          </p:spTgt>
                                        </p:tgtEl>
                                        <p:attrNameLst>
                                          <p:attrName>style.visibility</p:attrName>
                                        </p:attrNameLst>
                                      </p:cBhvr>
                                      <p:to>
                                        <p:strVal val="visible"/>
                                      </p:to>
                                    </p:set>
                                    <p:animEffect transition="in" filter="blinds(horizontal)">
                                      <p:cBhvr>
                                        <p:cTn id="12" dur="500"/>
                                        <p:tgtEl>
                                          <p:spTgt spid="655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5539">
                                            <p:txEl>
                                              <p:pRg st="2" end="2"/>
                                            </p:txEl>
                                          </p:spTgt>
                                        </p:tgtEl>
                                        <p:attrNameLst>
                                          <p:attrName>style.visibility</p:attrName>
                                        </p:attrNameLst>
                                      </p:cBhvr>
                                      <p:to>
                                        <p:strVal val="visible"/>
                                      </p:to>
                                    </p:set>
                                    <p:animEffect transition="in" filter="blinds(horizontal)">
                                      <p:cBhvr>
                                        <p:cTn id="17" dur="500"/>
                                        <p:tgtEl>
                                          <p:spTgt spid="655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5539">
                                            <p:txEl>
                                              <p:pRg st="3" end="3"/>
                                            </p:txEl>
                                          </p:spTgt>
                                        </p:tgtEl>
                                        <p:attrNameLst>
                                          <p:attrName>style.visibility</p:attrName>
                                        </p:attrNameLst>
                                      </p:cBhvr>
                                      <p:to>
                                        <p:strVal val="visible"/>
                                      </p:to>
                                    </p:set>
                                    <p:animEffect transition="in" filter="blinds(horizontal)">
                                      <p:cBhvr>
                                        <p:cTn id="22" dur="500"/>
                                        <p:tgtEl>
                                          <p:spTgt spid="655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5539">
                                            <p:txEl>
                                              <p:pRg st="4" end="4"/>
                                            </p:txEl>
                                          </p:spTgt>
                                        </p:tgtEl>
                                        <p:attrNameLst>
                                          <p:attrName>style.visibility</p:attrName>
                                        </p:attrNameLst>
                                      </p:cBhvr>
                                      <p:to>
                                        <p:strVal val="visible"/>
                                      </p:to>
                                    </p:set>
                                    <p:animEffect transition="in" filter="blinds(horizontal)">
                                      <p:cBhvr>
                                        <p:cTn id="27" dur="500"/>
                                        <p:tgtEl>
                                          <p:spTgt spid="655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5539">
                                            <p:txEl>
                                              <p:pRg st="5" end="5"/>
                                            </p:txEl>
                                          </p:spTgt>
                                        </p:tgtEl>
                                        <p:attrNameLst>
                                          <p:attrName>style.visibility</p:attrName>
                                        </p:attrNameLst>
                                      </p:cBhvr>
                                      <p:to>
                                        <p:strVal val="visible"/>
                                      </p:to>
                                    </p:set>
                                    <p:animEffect transition="in" filter="blinds(horizontal)">
                                      <p:cBhvr>
                                        <p:cTn id="32" dur="500"/>
                                        <p:tgtEl>
                                          <p:spTgt spid="655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6"/>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769D6C53-4449-4CEB-B865-03F88E0082D5}" type="slidenum">
              <a:rPr lang="zh-CN" altLang="en-US" sz="1400"/>
              <a:pPr eaLnBrk="1" hangingPunct="1"/>
              <a:t>64</a:t>
            </a:fld>
            <a:endParaRPr lang="en-US" altLang="zh-CN" sz="1400"/>
          </a:p>
        </p:txBody>
      </p:sp>
      <p:sp>
        <p:nvSpPr>
          <p:cNvPr id="64515" name="Rectangle 2"/>
          <p:cNvSpPr>
            <a:spLocks noGrp="1" noChangeArrowheads="1"/>
          </p:cNvSpPr>
          <p:nvPr>
            <p:ph type="title"/>
          </p:nvPr>
        </p:nvSpPr>
        <p:spPr>
          <a:xfrm>
            <a:off x="304912" y="685872"/>
            <a:ext cx="8229600" cy="1143000"/>
          </a:xfrm>
        </p:spPr>
        <p:txBody>
          <a:bodyPr/>
          <a:lstStyle/>
          <a:p>
            <a:pPr eaLnBrk="1" hangingPunct="1"/>
            <a:r>
              <a:rPr lang="zh-CN" altLang="en-US" dirty="0" smtClean="0"/>
              <a:t>复合分布 </a:t>
            </a:r>
            <a:r>
              <a:rPr lang="en-US" altLang="zh-CN" i="1" dirty="0" smtClean="0">
                <a:solidFill>
                  <a:srgbClr val="FF0000"/>
                </a:solidFill>
                <a:latin typeface="Times New Roman" pitchFamily="18" charset="0"/>
              </a:rPr>
              <a:t>S</a:t>
            </a:r>
            <a:r>
              <a:rPr lang="en-US" altLang="zh-CN" dirty="0" smtClean="0">
                <a:solidFill>
                  <a:srgbClr val="FF0000"/>
                </a:solidFill>
                <a:latin typeface="Times New Roman" pitchFamily="18" charset="0"/>
              </a:rPr>
              <a:t> = </a:t>
            </a:r>
            <a:r>
              <a:rPr lang="en-US" altLang="zh-CN" i="1" dirty="0" err="1" smtClean="0">
                <a:solidFill>
                  <a:srgbClr val="FF0000"/>
                </a:solidFill>
                <a:ea typeface="黑体" panose="02010609060101010101" pitchFamily="49" charset="-122"/>
              </a:rPr>
              <a:t>X</a:t>
            </a:r>
            <a:r>
              <a:rPr lang="en-US" altLang="zh-CN" baseline="-25000" dirty="0" err="1" smtClean="0">
                <a:solidFill>
                  <a:srgbClr val="FF0000"/>
                </a:solidFill>
                <a:latin typeface="Times New Roman" pitchFamily="18" charset="0"/>
              </a:rPr>
              <a:t>1</a:t>
            </a:r>
            <a:r>
              <a:rPr lang="en-US" altLang="zh-CN" baseline="-25000" dirty="0" smtClean="0">
                <a:solidFill>
                  <a:srgbClr val="FF0000"/>
                </a:solidFill>
                <a:latin typeface="Times New Roman" pitchFamily="18" charset="0"/>
              </a:rPr>
              <a:t> </a:t>
            </a:r>
            <a:r>
              <a:rPr lang="en-US" altLang="zh-CN" dirty="0" smtClean="0">
                <a:solidFill>
                  <a:srgbClr val="FF0000"/>
                </a:solidFill>
                <a:latin typeface="Times New Roman" pitchFamily="18" charset="0"/>
              </a:rPr>
              <a:t>+ </a:t>
            </a:r>
            <a:r>
              <a:rPr lang="en-US" altLang="zh-CN" i="1" dirty="0" err="1" smtClean="0">
                <a:solidFill>
                  <a:srgbClr val="FF0000"/>
                </a:solidFill>
                <a:ea typeface="黑体" panose="02010609060101010101" pitchFamily="49" charset="-122"/>
              </a:rPr>
              <a:t>X</a:t>
            </a:r>
            <a:r>
              <a:rPr lang="en-US" altLang="zh-CN" baseline="-25000" dirty="0" err="1" smtClean="0">
                <a:solidFill>
                  <a:srgbClr val="FF0000"/>
                </a:solidFill>
                <a:latin typeface="Times New Roman" pitchFamily="18" charset="0"/>
              </a:rPr>
              <a:t>2</a:t>
            </a:r>
            <a:r>
              <a:rPr lang="en-US" altLang="zh-CN" baseline="-25000" dirty="0" smtClean="0">
                <a:solidFill>
                  <a:srgbClr val="FF0000"/>
                </a:solidFill>
                <a:latin typeface="Times New Roman" pitchFamily="18" charset="0"/>
              </a:rPr>
              <a:t> </a:t>
            </a:r>
            <a:r>
              <a:rPr lang="en-US" altLang="zh-CN" dirty="0" smtClean="0">
                <a:solidFill>
                  <a:srgbClr val="FF0000"/>
                </a:solidFill>
                <a:latin typeface="Times New Roman" pitchFamily="18" charset="0"/>
              </a:rPr>
              <a:t>+ … + </a:t>
            </a:r>
            <a:r>
              <a:rPr lang="en-US" altLang="zh-CN" i="1" dirty="0" err="1" smtClean="0">
                <a:solidFill>
                  <a:srgbClr val="FF0000"/>
                </a:solidFill>
                <a:ea typeface="黑体" panose="02010609060101010101" pitchFamily="49" charset="-122"/>
              </a:rPr>
              <a:t>X</a:t>
            </a:r>
            <a:r>
              <a:rPr lang="en-US" altLang="zh-CN" i="1" baseline="-25000" dirty="0" err="1" smtClean="0">
                <a:solidFill>
                  <a:srgbClr val="FF0000"/>
                </a:solidFill>
                <a:latin typeface="Times New Roman" pitchFamily="18" charset="0"/>
              </a:rPr>
              <a:t>N</a:t>
            </a:r>
            <a:r>
              <a:rPr lang="en-US" altLang="zh-CN" i="1" baseline="-25000" dirty="0" smtClean="0">
                <a:solidFill>
                  <a:srgbClr val="FF0000"/>
                </a:solidFill>
                <a:latin typeface="Times New Roman" pitchFamily="18" charset="0"/>
              </a:rPr>
              <a:t>  </a:t>
            </a:r>
            <a:r>
              <a:rPr lang="zh-CN" altLang="en-US" dirty="0" smtClean="0"/>
              <a:t>的母函数：</a:t>
            </a:r>
          </a:p>
        </p:txBody>
      </p:sp>
      <p:graphicFrame>
        <p:nvGraphicFramePr>
          <p:cNvPr id="66564" name="Object 4"/>
          <p:cNvGraphicFramePr>
            <a:graphicFrameLocks noChangeAspect="1"/>
          </p:cNvGraphicFramePr>
          <p:nvPr>
            <p:extLst>
              <p:ext uri="{D42A27DB-BD31-4B8C-83A1-F6EECF244321}">
                <p14:modId xmlns:p14="http://schemas.microsoft.com/office/powerpoint/2010/main" val="4000283771"/>
              </p:ext>
            </p:extLst>
          </p:nvPr>
        </p:nvGraphicFramePr>
        <p:xfrm>
          <a:off x="857250" y="2435225"/>
          <a:ext cx="5929313" cy="679450"/>
        </p:xfrm>
        <a:graphic>
          <a:graphicData uri="http://schemas.openxmlformats.org/presentationml/2006/ole">
            <mc:AlternateContent xmlns:mc="http://schemas.openxmlformats.org/markup-compatibility/2006">
              <mc:Choice xmlns:v="urn:schemas-microsoft-com:vml" Requires="v">
                <p:oleObj spid="_x0000_s65404" name="Equation" r:id="rId3" imgW="2654280" imgH="304560" progId="Equation.DSMT4">
                  <p:embed/>
                </p:oleObj>
              </mc:Choice>
              <mc:Fallback>
                <p:oleObj name="Equation" r:id="rId3" imgW="2654280" imgH="304560" progId="Equation.DSMT4">
                  <p:embed/>
                  <p:pic>
                    <p:nvPicPr>
                      <p:cNvPr id="0" name="Object 4"/>
                      <p:cNvPicPr>
                        <a:picLocks noChangeAspect="1" noChangeArrowheads="1"/>
                      </p:cNvPicPr>
                      <p:nvPr/>
                    </p:nvPicPr>
                    <p:blipFill>
                      <a:blip r:embed="rId4"/>
                      <a:srcRect/>
                      <a:stretch>
                        <a:fillRect/>
                      </a:stretch>
                    </p:blipFill>
                    <p:spPr bwMode="auto">
                      <a:xfrm>
                        <a:off x="857250" y="2435225"/>
                        <a:ext cx="5929313"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5" name="Object 5"/>
          <p:cNvGraphicFramePr>
            <a:graphicFrameLocks noChangeAspect="1"/>
          </p:cNvGraphicFramePr>
          <p:nvPr>
            <p:extLst>
              <p:ext uri="{D42A27DB-BD31-4B8C-83A1-F6EECF244321}">
                <p14:modId xmlns:p14="http://schemas.microsoft.com/office/powerpoint/2010/main" val="1788641648"/>
              </p:ext>
            </p:extLst>
          </p:nvPr>
        </p:nvGraphicFramePr>
        <p:xfrm>
          <a:off x="1890713" y="4926013"/>
          <a:ext cx="1711325" cy="554037"/>
        </p:xfrm>
        <a:graphic>
          <a:graphicData uri="http://schemas.openxmlformats.org/presentationml/2006/ole">
            <mc:AlternateContent xmlns:mc="http://schemas.openxmlformats.org/markup-compatibility/2006">
              <mc:Choice xmlns:v="urn:schemas-microsoft-com:vml" Requires="v">
                <p:oleObj spid="_x0000_s65405" name="Equation" r:id="rId5" imgW="787320" imgH="253800" progId="Equation.DSMT4">
                  <p:embed/>
                </p:oleObj>
              </mc:Choice>
              <mc:Fallback>
                <p:oleObj name="Equation" r:id="rId5" imgW="787320" imgH="253800" progId="Equation.DSMT4">
                  <p:embed/>
                  <p:pic>
                    <p:nvPicPr>
                      <p:cNvPr id="0" name="Object 5"/>
                      <p:cNvPicPr>
                        <a:picLocks noChangeAspect="1" noChangeArrowheads="1"/>
                      </p:cNvPicPr>
                      <p:nvPr/>
                    </p:nvPicPr>
                    <p:blipFill>
                      <a:blip r:embed="rId6"/>
                      <a:srcRect/>
                      <a:stretch>
                        <a:fillRect/>
                      </a:stretch>
                    </p:blipFill>
                    <p:spPr bwMode="auto">
                      <a:xfrm>
                        <a:off x="1890713" y="4926013"/>
                        <a:ext cx="1711325"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6" name="Object 6"/>
          <p:cNvGraphicFramePr>
            <a:graphicFrameLocks noGrp="1" noChangeAspect="1"/>
          </p:cNvGraphicFramePr>
          <p:nvPr>
            <p:ph sz="half" idx="2"/>
            <p:extLst>
              <p:ext uri="{D42A27DB-BD31-4B8C-83A1-F6EECF244321}">
                <p14:modId xmlns:p14="http://schemas.microsoft.com/office/powerpoint/2010/main" val="3720170849"/>
              </p:ext>
            </p:extLst>
          </p:nvPr>
        </p:nvGraphicFramePr>
        <p:xfrm>
          <a:off x="1862138" y="3657600"/>
          <a:ext cx="2205037" cy="735013"/>
        </p:xfrm>
        <a:graphic>
          <a:graphicData uri="http://schemas.openxmlformats.org/presentationml/2006/ole">
            <mc:AlternateContent xmlns:mc="http://schemas.openxmlformats.org/markup-compatibility/2006">
              <mc:Choice xmlns:v="urn:schemas-microsoft-com:vml" Requires="v">
                <p:oleObj spid="_x0000_s65406" name="Equation" r:id="rId7" imgW="990360" imgH="330120" progId="Equation.DSMT4">
                  <p:embed/>
                </p:oleObj>
              </mc:Choice>
              <mc:Fallback>
                <p:oleObj name="Equation" r:id="rId7" imgW="990360" imgH="330120" progId="Equation.DSMT4">
                  <p:embed/>
                  <p:pic>
                    <p:nvPicPr>
                      <p:cNvPr id="0" name="Object 6"/>
                      <p:cNvPicPr>
                        <a:picLocks noChangeAspect="1" noChangeArrowheads="1"/>
                      </p:cNvPicPr>
                      <p:nvPr/>
                    </p:nvPicPr>
                    <p:blipFill>
                      <a:blip r:embed="rId8"/>
                      <a:srcRect/>
                      <a:stretch>
                        <a:fillRect/>
                      </a:stretch>
                    </p:blipFill>
                    <p:spPr bwMode="auto">
                      <a:xfrm>
                        <a:off x="1862138" y="3657600"/>
                        <a:ext cx="2205037" cy="735013"/>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6564"/>
                                        </p:tgtEl>
                                        <p:attrNameLst>
                                          <p:attrName>style.visibility</p:attrName>
                                        </p:attrNameLst>
                                      </p:cBhvr>
                                      <p:to>
                                        <p:strVal val="visible"/>
                                      </p:to>
                                    </p:set>
                                    <p:anim calcmode="lin" valueType="num">
                                      <p:cBhvr additive="base">
                                        <p:cTn id="7" dur="500" fill="hold"/>
                                        <p:tgtEl>
                                          <p:spTgt spid="66564"/>
                                        </p:tgtEl>
                                        <p:attrNameLst>
                                          <p:attrName>ppt_x</p:attrName>
                                        </p:attrNameLst>
                                      </p:cBhvr>
                                      <p:tavLst>
                                        <p:tav tm="0">
                                          <p:val>
                                            <p:strVal val="#ppt_x"/>
                                          </p:val>
                                        </p:tav>
                                        <p:tav tm="100000">
                                          <p:val>
                                            <p:strVal val="#ppt_x"/>
                                          </p:val>
                                        </p:tav>
                                      </p:tavLst>
                                    </p:anim>
                                    <p:anim calcmode="lin" valueType="num">
                                      <p:cBhvr additive="base">
                                        <p:cTn id="8" dur="500" fill="hold"/>
                                        <p:tgtEl>
                                          <p:spTgt spid="6656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6566"/>
                                        </p:tgtEl>
                                        <p:attrNameLst>
                                          <p:attrName>style.visibility</p:attrName>
                                        </p:attrNameLst>
                                      </p:cBhvr>
                                      <p:to>
                                        <p:strVal val="visible"/>
                                      </p:to>
                                    </p:set>
                                    <p:anim calcmode="lin" valueType="num">
                                      <p:cBhvr additive="base">
                                        <p:cTn id="13" dur="500" fill="hold"/>
                                        <p:tgtEl>
                                          <p:spTgt spid="66566"/>
                                        </p:tgtEl>
                                        <p:attrNameLst>
                                          <p:attrName>ppt_x</p:attrName>
                                        </p:attrNameLst>
                                      </p:cBhvr>
                                      <p:tavLst>
                                        <p:tav tm="0">
                                          <p:val>
                                            <p:strVal val="#ppt_x"/>
                                          </p:val>
                                        </p:tav>
                                        <p:tav tm="100000">
                                          <p:val>
                                            <p:strVal val="#ppt_x"/>
                                          </p:val>
                                        </p:tav>
                                      </p:tavLst>
                                    </p:anim>
                                    <p:anim calcmode="lin" valueType="num">
                                      <p:cBhvr additive="base">
                                        <p:cTn id="14" dur="500" fill="hold"/>
                                        <p:tgtEl>
                                          <p:spTgt spid="6656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6565"/>
                                        </p:tgtEl>
                                        <p:attrNameLst>
                                          <p:attrName>style.visibility</p:attrName>
                                        </p:attrNameLst>
                                      </p:cBhvr>
                                      <p:to>
                                        <p:strVal val="visible"/>
                                      </p:to>
                                    </p:set>
                                    <p:anim calcmode="lin" valueType="num">
                                      <p:cBhvr additive="base">
                                        <p:cTn id="19" dur="500" fill="hold"/>
                                        <p:tgtEl>
                                          <p:spTgt spid="66565"/>
                                        </p:tgtEl>
                                        <p:attrNameLst>
                                          <p:attrName>ppt_x</p:attrName>
                                        </p:attrNameLst>
                                      </p:cBhvr>
                                      <p:tavLst>
                                        <p:tav tm="0">
                                          <p:val>
                                            <p:strVal val="#ppt_x"/>
                                          </p:val>
                                        </p:tav>
                                        <p:tav tm="100000">
                                          <p:val>
                                            <p:strVal val="#ppt_x"/>
                                          </p:val>
                                        </p:tav>
                                      </p:tavLst>
                                    </p:anim>
                                    <p:anim calcmode="lin" valueType="num">
                                      <p:cBhvr additive="base">
                                        <p:cTn id="20" dur="500" fill="hold"/>
                                        <p:tgtEl>
                                          <p:spTgt spid="665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6"/>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E8093B00-43FA-4158-87A7-0E3F5DBAC21F}" type="slidenum">
              <a:rPr lang="zh-CN" altLang="en-US" sz="1400"/>
              <a:pPr eaLnBrk="1" hangingPunct="1"/>
              <a:t>65</a:t>
            </a:fld>
            <a:endParaRPr lang="en-US" altLang="zh-CN" sz="1400"/>
          </a:p>
        </p:txBody>
      </p:sp>
      <p:sp>
        <p:nvSpPr>
          <p:cNvPr id="65539" name="Rectangle 2"/>
          <p:cNvSpPr>
            <a:spLocks noGrp="1" noChangeArrowheads="1"/>
          </p:cNvSpPr>
          <p:nvPr>
            <p:ph type="title"/>
          </p:nvPr>
        </p:nvSpPr>
        <p:spPr>
          <a:xfrm>
            <a:off x="381110" y="685872"/>
            <a:ext cx="8229600" cy="1143000"/>
          </a:xfrm>
        </p:spPr>
        <p:txBody>
          <a:bodyPr/>
          <a:lstStyle/>
          <a:p>
            <a:pPr eaLnBrk="1" hangingPunct="1"/>
            <a:r>
              <a:rPr lang="zh-CN" altLang="en-US" dirty="0" smtClean="0"/>
              <a:t>复合分布 </a:t>
            </a:r>
            <a:r>
              <a:rPr lang="en-US" altLang="zh-CN" i="1" dirty="0" smtClean="0">
                <a:solidFill>
                  <a:srgbClr val="FF0000"/>
                </a:solidFill>
                <a:latin typeface="Times New Roman" pitchFamily="18" charset="0"/>
              </a:rPr>
              <a:t>S</a:t>
            </a:r>
            <a:r>
              <a:rPr lang="en-US" altLang="zh-CN" dirty="0" smtClean="0">
                <a:solidFill>
                  <a:srgbClr val="FF0000"/>
                </a:solidFill>
                <a:latin typeface="Times New Roman" pitchFamily="18" charset="0"/>
              </a:rPr>
              <a:t> = </a:t>
            </a:r>
            <a:r>
              <a:rPr lang="en-US" altLang="zh-CN" i="1" dirty="0" err="1" smtClean="0">
                <a:solidFill>
                  <a:srgbClr val="FF0000"/>
                </a:solidFill>
                <a:latin typeface="Times New Roman" pitchFamily="18" charset="0"/>
              </a:rPr>
              <a:t>X</a:t>
            </a:r>
            <a:r>
              <a:rPr lang="en-US" altLang="zh-CN" baseline="-25000" dirty="0" err="1" smtClean="0">
                <a:solidFill>
                  <a:srgbClr val="FF0000"/>
                </a:solidFill>
                <a:latin typeface="Times New Roman" pitchFamily="18" charset="0"/>
              </a:rPr>
              <a:t>1</a:t>
            </a:r>
            <a:r>
              <a:rPr lang="en-US" altLang="zh-CN" baseline="-25000" dirty="0" smtClean="0">
                <a:solidFill>
                  <a:srgbClr val="FF0000"/>
                </a:solidFill>
                <a:latin typeface="Times New Roman" pitchFamily="18" charset="0"/>
              </a:rPr>
              <a:t> </a:t>
            </a:r>
            <a:r>
              <a:rPr lang="en-US" altLang="zh-CN" dirty="0" smtClean="0">
                <a:solidFill>
                  <a:srgbClr val="FF0000"/>
                </a:solidFill>
                <a:latin typeface="Times New Roman" pitchFamily="18" charset="0"/>
              </a:rPr>
              <a:t>+ </a:t>
            </a:r>
            <a:r>
              <a:rPr lang="en-US" altLang="zh-CN" i="1" dirty="0" err="1" smtClean="0">
                <a:solidFill>
                  <a:srgbClr val="FF0000"/>
                </a:solidFill>
                <a:latin typeface="Times New Roman" pitchFamily="18" charset="0"/>
              </a:rPr>
              <a:t>X</a:t>
            </a:r>
            <a:r>
              <a:rPr lang="en-US" altLang="zh-CN" baseline="-25000" dirty="0" err="1" smtClean="0">
                <a:solidFill>
                  <a:srgbClr val="FF0000"/>
                </a:solidFill>
                <a:latin typeface="Times New Roman" pitchFamily="18" charset="0"/>
              </a:rPr>
              <a:t>2</a:t>
            </a:r>
            <a:r>
              <a:rPr lang="en-US" altLang="zh-CN" baseline="-25000" dirty="0" smtClean="0">
                <a:solidFill>
                  <a:srgbClr val="FF0000"/>
                </a:solidFill>
                <a:latin typeface="Times New Roman" pitchFamily="18" charset="0"/>
              </a:rPr>
              <a:t> </a:t>
            </a:r>
            <a:r>
              <a:rPr lang="en-US" altLang="zh-CN" dirty="0" smtClean="0">
                <a:solidFill>
                  <a:srgbClr val="FF0000"/>
                </a:solidFill>
                <a:latin typeface="Times New Roman" pitchFamily="18" charset="0"/>
              </a:rPr>
              <a:t>+ …  + </a:t>
            </a:r>
            <a:r>
              <a:rPr lang="en-US" altLang="zh-CN" i="1" dirty="0" err="1" smtClean="0">
                <a:solidFill>
                  <a:srgbClr val="FF0000"/>
                </a:solidFill>
                <a:latin typeface="Times New Roman" pitchFamily="18" charset="0"/>
              </a:rPr>
              <a:t>X</a:t>
            </a:r>
            <a:r>
              <a:rPr lang="en-US" altLang="zh-CN" i="1" baseline="-25000" dirty="0" err="1" smtClean="0">
                <a:solidFill>
                  <a:srgbClr val="FF0000"/>
                </a:solidFill>
                <a:latin typeface="Times New Roman" pitchFamily="18" charset="0"/>
              </a:rPr>
              <a:t>N</a:t>
            </a:r>
            <a:r>
              <a:rPr lang="en-US" altLang="zh-CN" i="1" baseline="-25000" dirty="0" smtClean="0">
                <a:solidFill>
                  <a:srgbClr val="FF0000"/>
                </a:solidFill>
                <a:latin typeface="Times New Roman" pitchFamily="18" charset="0"/>
              </a:rPr>
              <a:t> </a:t>
            </a:r>
            <a:r>
              <a:rPr lang="zh-CN" altLang="en-US" dirty="0" smtClean="0"/>
              <a:t>的矩母函数：</a:t>
            </a:r>
          </a:p>
        </p:txBody>
      </p:sp>
      <p:graphicFrame>
        <p:nvGraphicFramePr>
          <p:cNvPr id="67588" name="Object 4"/>
          <p:cNvGraphicFramePr>
            <a:graphicFrameLocks noChangeAspect="1"/>
          </p:cNvGraphicFramePr>
          <p:nvPr>
            <p:extLst>
              <p:ext uri="{D42A27DB-BD31-4B8C-83A1-F6EECF244321}">
                <p14:modId xmlns:p14="http://schemas.microsoft.com/office/powerpoint/2010/main" val="753966426"/>
              </p:ext>
            </p:extLst>
          </p:nvPr>
        </p:nvGraphicFramePr>
        <p:xfrm>
          <a:off x="609704" y="2209832"/>
          <a:ext cx="6469062" cy="1131888"/>
        </p:xfrm>
        <a:graphic>
          <a:graphicData uri="http://schemas.openxmlformats.org/presentationml/2006/ole">
            <mc:AlternateContent xmlns:mc="http://schemas.openxmlformats.org/markup-compatibility/2006">
              <mc:Choice xmlns:v="urn:schemas-microsoft-com:vml" Requires="v">
                <p:oleObj spid="_x0000_s66426" name="Equation" r:id="rId3" imgW="2895600" imgH="508000" progId="Equation.DSMT4">
                  <p:embed/>
                </p:oleObj>
              </mc:Choice>
              <mc:Fallback>
                <p:oleObj name="Equation" r:id="rId3" imgW="2895600" imgH="508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704" y="2209832"/>
                        <a:ext cx="6469062" cy="1131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9" name="Object 5"/>
          <p:cNvGraphicFramePr>
            <a:graphicFrameLocks noChangeAspect="1"/>
          </p:cNvGraphicFramePr>
          <p:nvPr>
            <p:extLst>
              <p:ext uri="{D42A27DB-BD31-4B8C-83A1-F6EECF244321}">
                <p14:modId xmlns:p14="http://schemas.microsoft.com/office/powerpoint/2010/main" val="3274460496"/>
              </p:ext>
            </p:extLst>
          </p:nvPr>
        </p:nvGraphicFramePr>
        <p:xfrm>
          <a:off x="1725613" y="5002213"/>
          <a:ext cx="1819275" cy="554037"/>
        </p:xfrm>
        <a:graphic>
          <a:graphicData uri="http://schemas.openxmlformats.org/presentationml/2006/ole">
            <mc:AlternateContent xmlns:mc="http://schemas.openxmlformats.org/markup-compatibility/2006">
              <mc:Choice xmlns:v="urn:schemas-microsoft-com:vml" Requires="v">
                <p:oleObj spid="_x0000_s66427" name="Equation" r:id="rId5" imgW="838080" imgH="253800" progId="Equation.DSMT4">
                  <p:embed/>
                </p:oleObj>
              </mc:Choice>
              <mc:Fallback>
                <p:oleObj name="Equation" r:id="rId5" imgW="838080" imgH="253800" progId="Equation.DSMT4">
                  <p:embed/>
                  <p:pic>
                    <p:nvPicPr>
                      <p:cNvPr id="0" name="Object 5"/>
                      <p:cNvPicPr>
                        <a:picLocks noChangeAspect="1" noChangeArrowheads="1"/>
                      </p:cNvPicPr>
                      <p:nvPr/>
                    </p:nvPicPr>
                    <p:blipFill>
                      <a:blip r:embed="rId6"/>
                      <a:srcRect/>
                      <a:stretch>
                        <a:fillRect/>
                      </a:stretch>
                    </p:blipFill>
                    <p:spPr bwMode="auto">
                      <a:xfrm>
                        <a:off x="1725613" y="5002213"/>
                        <a:ext cx="1819275"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0" name="Object 6"/>
          <p:cNvGraphicFramePr>
            <a:graphicFrameLocks noGrp="1" noChangeAspect="1"/>
          </p:cNvGraphicFramePr>
          <p:nvPr>
            <p:ph sz="half" idx="2"/>
            <p:extLst>
              <p:ext uri="{D42A27DB-BD31-4B8C-83A1-F6EECF244321}">
                <p14:modId xmlns:p14="http://schemas.microsoft.com/office/powerpoint/2010/main" val="4105032962"/>
              </p:ext>
            </p:extLst>
          </p:nvPr>
        </p:nvGraphicFramePr>
        <p:xfrm>
          <a:off x="1711325" y="3581400"/>
          <a:ext cx="2319338" cy="744538"/>
        </p:xfrm>
        <a:graphic>
          <a:graphicData uri="http://schemas.openxmlformats.org/presentationml/2006/ole">
            <mc:AlternateContent xmlns:mc="http://schemas.openxmlformats.org/markup-compatibility/2006">
              <mc:Choice xmlns:v="urn:schemas-microsoft-com:vml" Requires="v">
                <p:oleObj spid="_x0000_s66428" name="Equation" r:id="rId7" imgW="1028520" imgH="330120" progId="Equation.DSMT4">
                  <p:embed/>
                </p:oleObj>
              </mc:Choice>
              <mc:Fallback>
                <p:oleObj name="Equation" r:id="rId7" imgW="1028520" imgH="330120" progId="Equation.DSMT4">
                  <p:embed/>
                  <p:pic>
                    <p:nvPicPr>
                      <p:cNvPr id="0" name="Object 6"/>
                      <p:cNvPicPr>
                        <a:picLocks noChangeAspect="1" noChangeArrowheads="1"/>
                      </p:cNvPicPr>
                      <p:nvPr/>
                    </p:nvPicPr>
                    <p:blipFill>
                      <a:blip r:embed="rId8"/>
                      <a:srcRect/>
                      <a:stretch>
                        <a:fillRect/>
                      </a:stretch>
                    </p:blipFill>
                    <p:spPr bwMode="auto">
                      <a:xfrm>
                        <a:off x="1711325" y="3581400"/>
                        <a:ext cx="2319338" cy="744538"/>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7588"/>
                                        </p:tgtEl>
                                        <p:attrNameLst>
                                          <p:attrName>style.visibility</p:attrName>
                                        </p:attrNameLst>
                                      </p:cBhvr>
                                      <p:to>
                                        <p:strVal val="visible"/>
                                      </p:to>
                                    </p:set>
                                    <p:anim calcmode="lin" valueType="num">
                                      <p:cBhvr additive="base">
                                        <p:cTn id="7" dur="500" fill="hold"/>
                                        <p:tgtEl>
                                          <p:spTgt spid="67588"/>
                                        </p:tgtEl>
                                        <p:attrNameLst>
                                          <p:attrName>ppt_x</p:attrName>
                                        </p:attrNameLst>
                                      </p:cBhvr>
                                      <p:tavLst>
                                        <p:tav tm="0">
                                          <p:val>
                                            <p:strVal val="#ppt_x"/>
                                          </p:val>
                                        </p:tav>
                                        <p:tav tm="100000">
                                          <p:val>
                                            <p:strVal val="#ppt_x"/>
                                          </p:val>
                                        </p:tav>
                                      </p:tavLst>
                                    </p:anim>
                                    <p:anim calcmode="lin" valueType="num">
                                      <p:cBhvr additive="base">
                                        <p:cTn id="8" dur="500" fill="hold"/>
                                        <p:tgtEl>
                                          <p:spTgt spid="6758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7590"/>
                                        </p:tgtEl>
                                        <p:attrNameLst>
                                          <p:attrName>style.visibility</p:attrName>
                                        </p:attrNameLst>
                                      </p:cBhvr>
                                      <p:to>
                                        <p:strVal val="visible"/>
                                      </p:to>
                                    </p:set>
                                    <p:anim calcmode="lin" valueType="num">
                                      <p:cBhvr additive="base">
                                        <p:cTn id="13" dur="500" fill="hold"/>
                                        <p:tgtEl>
                                          <p:spTgt spid="67590"/>
                                        </p:tgtEl>
                                        <p:attrNameLst>
                                          <p:attrName>ppt_x</p:attrName>
                                        </p:attrNameLst>
                                      </p:cBhvr>
                                      <p:tavLst>
                                        <p:tav tm="0">
                                          <p:val>
                                            <p:strVal val="#ppt_x"/>
                                          </p:val>
                                        </p:tav>
                                        <p:tav tm="100000">
                                          <p:val>
                                            <p:strVal val="#ppt_x"/>
                                          </p:val>
                                        </p:tav>
                                      </p:tavLst>
                                    </p:anim>
                                    <p:anim calcmode="lin" valueType="num">
                                      <p:cBhvr additive="base">
                                        <p:cTn id="14" dur="500" fill="hold"/>
                                        <p:tgtEl>
                                          <p:spTgt spid="6759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7589"/>
                                        </p:tgtEl>
                                        <p:attrNameLst>
                                          <p:attrName>style.visibility</p:attrName>
                                        </p:attrNameLst>
                                      </p:cBhvr>
                                      <p:to>
                                        <p:strVal val="visible"/>
                                      </p:to>
                                    </p:set>
                                    <p:anim calcmode="lin" valueType="num">
                                      <p:cBhvr additive="base">
                                        <p:cTn id="19" dur="500" fill="hold"/>
                                        <p:tgtEl>
                                          <p:spTgt spid="67589"/>
                                        </p:tgtEl>
                                        <p:attrNameLst>
                                          <p:attrName>ppt_x</p:attrName>
                                        </p:attrNameLst>
                                      </p:cBhvr>
                                      <p:tavLst>
                                        <p:tav tm="0">
                                          <p:val>
                                            <p:strVal val="#ppt_x"/>
                                          </p:val>
                                        </p:tav>
                                        <p:tav tm="100000">
                                          <p:val>
                                            <p:strVal val="#ppt_x"/>
                                          </p:val>
                                        </p:tav>
                                      </p:tavLst>
                                    </p:anim>
                                    <p:anim calcmode="lin" valueType="num">
                                      <p:cBhvr additive="base">
                                        <p:cTn id="20" dur="500" fill="hold"/>
                                        <p:tgtEl>
                                          <p:spTgt spid="675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8EA7D839-2858-4C41-83D8-F12F7496DD94}" type="slidenum">
              <a:rPr lang="zh-CN" altLang="en-US" sz="1400"/>
              <a:pPr eaLnBrk="1" hangingPunct="1"/>
              <a:t>66</a:t>
            </a:fld>
            <a:endParaRPr lang="en-US" altLang="zh-CN" sz="1400"/>
          </a:p>
        </p:txBody>
      </p:sp>
      <p:sp>
        <p:nvSpPr>
          <p:cNvPr id="66563" name="Rectangle 2"/>
          <p:cNvSpPr>
            <a:spLocks noGrp="1" noChangeArrowheads="1"/>
          </p:cNvSpPr>
          <p:nvPr>
            <p:ph type="title"/>
          </p:nvPr>
        </p:nvSpPr>
        <p:spPr/>
        <p:txBody>
          <a:bodyPr/>
          <a:lstStyle/>
          <a:p>
            <a:pPr eaLnBrk="1" hangingPunct="1"/>
            <a:r>
              <a:rPr lang="zh-CN" altLang="en-US" smtClean="0"/>
              <a:t>对复合分布的一种解释</a:t>
            </a:r>
          </a:p>
        </p:txBody>
      </p:sp>
      <p:sp>
        <p:nvSpPr>
          <p:cNvPr id="68611" name="Rectangle 3"/>
          <p:cNvSpPr>
            <a:spLocks noGrp="1" noChangeArrowheads="1"/>
          </p:cNvSpPr>
          <p:nvPr>
            <p:ph type="body" idx="1"/>
          </p:nvPr>
        </p:nvSpPr>
        <p:spPr/>
        <p:txBody>
          <a:bodyPr/>
          <a:lstStyle/>
          <a:p>
            <a:pPr eaLnBrk="1" hangingPunct="1">
              <a:lnSpc>
                <a:spcPct val="150000"/>
              </a:lnSpc>
            </a:pPr>
            <a:r>
              <a:rPr lang="en-US" altLang="zh-CN" b="1" i="1" dirty="0" smtClean="0">
                <a:solidFill>
                  <a:srgbClr val="FF0000"/>
                </a:solidFill>
                <a:latin typeface="Times New Roman" pitchFamily="18" charset="0"/>
              </a:rPr>
              <a:t>N</a:t>
            </a:r>
            <a:r>
              <a:rPr lang="en-US" altLang="zh-CN" b="1" dirty="0" smtClean="0">
                <a:solidFill>
                  <a:srgbClr val="FF0000"/>
                </a:solidFill>
                <a:latin typeface="Times New Roman" pitchFamily="18" charset="0"/>
              </a:rPr>
              <a:t> </a:t>
            </a:r>
            <a:r>
              <a:rPr lang="en-US" altLang="zh-CN" b="1" dirty="0" smtClean="0">
                <a:latin typeface="Times New Roman" pitchFamily="18" charset="0"/>
              </a:rPr>
              <a:t>: </a:t>
            </a:r>
            <a:r>
              <a:rPr lang="zh-CN" altLang="en-US" b="1" dirty="0" smtClean="0">
                <a:latin typeface="Times New Roman" pitchFamily="18" charset="0"/>
              </a:rPr>
              <a:t>一个风险集合发生的事故次数</a:t>
            </a:r>
          </a:p>
          <a:p>
            <a:pPr eaLnBrk="1" hangingPunct="1">
              <a:lnSpc>
                <a:spcPct val="150000"/>
              </a:lnSpc>
            </a:pPr>
            <a:r>
              <a:rPr lang="en-US" altLang="zh-CN" b="1" i="1" dirty="0" err="1">
                <a:solidFill>
                  <a:srgbClr val="FF0000"/>
                </a:solidFill>
                <a:ea typeface="黑体" panose="02010609060101010101" pitchFamily="49" charset="-122"/>
              </a:rPr>
              <a:t>X</a:t>
            </a:r>
            <a:r>
              <a:rPr lang="en-US" altLang="zh-CN" b="1" i="1" baseline="-25000" dirty="0" err="1" smtClean="0">
                <a:solidFill>
                  <a:srgbClr val="FF0000"/>
                </a:solidFill>
                <a:latin typeface="Times New Roman" pitchFamily="18" charset="0"/>
              </a:rPr>
              <a:t>k</a:t>
            </a:r>
            <a:r>
              <a:rPr lang="en-US" altLang="zh-CN" b="1" i="1" baseline="-25000" dirty="0" smtClean="0">
                <a:solidFill>
                  <a:srgbClr val="FF0000"/>
                </a:solidFill>
                <a:latin typeface="Times New Roman" pitchFamily="18" charset="0"/>
              </a:rPr>
              <a:t>  </a:t>
            </a:r>
            <a:r>
              <a:rPr lang="en-US" altLang="zh-CN" b="1" dirty="0" smtClean="0">
                <a:latin typeface="Times New Roman" pitchFamily="18" charset="0"/>
              </a:rPr>
              <a:t>( </a:t>
            </a:r>
            <a:r>
              <a:rPr lang="en-US" altLang="zh-CN" b="1" i="1" dirty="0" smtClean="0">
                <a:latin typeface="Times New Roman" pitchFamily="18" charset="0"/>
              </a:rPr>
              <a:t>k</a:t>
            </a:r>
            <a:r>
              <a:rPr lang="en-US" altLang="zh-CN" b="1" dirty="0" smtClean="0">
                <a:latin typeface="Times New Roman" pitchFamily="18" charset="0"/>
              </a:rPr>
              <a:t> =1, 2, …, </a:t>
            </a:r>
            <a:r>
              <a:rPr lang="en-US" altLang="zh-CN" b="1" i="1" dirty="0" smtClean="0">
                <a:latin typeface="Times New Roman" pitchFamily="18" charset="0"/>
              </a:rPr>
              <a:t>N</a:t>
            </a:r>
            <a:r>
              <a:rPr lang="en-US" altLang="zh-CN" b="1" dirty="0" smtClean="0">
                <a:latin typeface="Times New Roman" pitchFamily="18" charset="0"/>
              </a:rPr>
              <a:t>): </a:t>
            </a:r>
            <a:r>
              <a:rPr lang="zh-CN" altLang="en-US" b="1" dirty="0" smtClean="0">
                <a:latin typeface="Times New Roman" pitchFamily="18" charset="0"/>
              </a:rPr>
              <a:t>每次事故导致的索赔次数</a:t>
            </a:r>
          </a:p>
          <a:p>
            <a:pPr eaLnBrk="1" hangingPunct="1">
              <a:lnSpc>
                <a:spcPct val="150000"/>
              </a:lnSpc>
            </a:pPr>
            <a:r>
              <a:rPr lang="en-US" altLang="zh-CN" b="1" i="1" dirty="0" smtClean="0">
                <a:solidFill>
                  <a:srgbClr val="FF0000"/>
                </a:solidFill>
                <a:latin typeface="Times New Roman" pitchFamily="18" charset="0"/>
              </a:rPr>
              <a:t>S</a:t>
            </a:r>
            <a:r>
              <a:rPr lang="en-US" altLang="zh-CN" b="1" dirty="0" smtClean="0">
                <a:latin typeface="Times New Roman" pitchFamily="18" charset="0"/>
              </a:rPr>
              <a:t>:  </a:t>
            </a:r>
            <a:r>
              <a:rPr lang="zh-CN" altLang="en-US" b="1" dirty="0" smtClean="0">
                <a:latin typeface="Times New Roman" pitchFamily="18" charset="0"/>
              </a:rPr>
              <a:t>风险集合的索赔次数</a:t>
            </a:r>
          </a:p>
          <a:p>
            <a:pPr eaLnBrk="1" hangingPunct="1">
              <a:lnSpc>
                <a:spcPct val="150000"/>
              </a:lnSpc>
              <a:buNone/>
            </a:pPr>
            <a:r>
              <a:rPr lang="zh-CN" altLang="en-US" b="1" i="1" dirty="0" smtClean="0">
                <a:latin typeface="Times New Roman" pitchFamily="18" charset="0"/>
              </a:rPr>
              <a:t>        </a:t>
            </a:r>
            <a:r>
              <a:rPr lang="en-US" altLang="zh-CN" b="1" i="1" dirty="0" smtClean="0">
                <a:latin typeface="Times New Roman" pitchFamily="18" charset="0"/>
              </a:rPr>
              <a:t>S</a:t>
            </a:r>
            <a:r>
              <a:rPr lang="en-US" altLang="zh-CN" b="1" dirty="0" smtClean="0">
                <a:latin typeface="Times New Roman" pitchFamily="18" charset="0"/>
              </a:rPr>
              <a:t> = </a:t>
            </a:r>
            <a:r>
              <a:rPr lang="en-US" altLang="zh-CN" b="1" i="1" dirty="0" err="1">
                <a:solidFill>
                  <a:srgbClr val="FF0000"/>
                </a:solidFill>
                <a:ea typeface="黑体" panose="02010609060101010101" pitchFamily="49" charset="-122"/>
              </a:rPr>
              <a:t>X</a:t>
            </a:r>
            <a:r>
              <a:rPr lang="en-US" altLang="zh-CN" b="1" baseline="-25000" dirty="0" err="1" smtClean="0">
                <a:latin typeface="Times New Roman" pitchFamily="18" charset="0"/>
              </a:rPr>
              <a:t>1</a:t>
            </a:r>
            <a:r>
              <a:rPr lang="en-US" altLang="zh-CN" b="1" baseline="-25000" dirty="0" smtClean="0">
                <a:latin typeface="Times New Roman" pitchFamily="18" charset="0"/>
              </a:rPr>
              <a:t> </a:t>
            </a:r>
            <a:r>
              <a:rPr lang="en-US" altLang="zh-CN" b="1" dirty="0" smtClean="0">
                <a:latin typeface="Times New Roman" pitchFamily="18" charset="0"/>
              </a:rPr>
              <a:t>+ </a:t>
            </a:r>
            <a:r>
              <a:rPr lang="en-US" altLang="zh-CN" b="1" i="1" dirty="0" err="1">
                <a:solidFill>
                  <a:srgbClr val="FF0000"/>
                </a:solidFill>
                <a:ea typeface="黑体" panose="02010609060101010101" pitchFamily="49" charset="-122"/>
              </a:rPr>
              <a:t>X</a:t>
            </a:r>
            <a:r>
              <a:rPr lang="en-US" altLang="zh-CN" b="1" baseline="-25000" dirty="0" err="1" smtClean="0">
                <a:latin typeface="Times New Roman" pitchFamily="18" charset="0"/>
              </a:rPr>
              <a:t>2</a:t>
            </a:r>
            <a:r>
              <a:rPr lang="en-US" altLang="zh-CN" b="1" baseline="-25000" dirty="0" smtClean="0">
                <a:latin typeface="Times New Roman" pitchFamily="18" charset="0"/>
              </a:rPr>
              <a:t> </a:t>
            </a:r>
            <a:r>
              <a:rPr lang="en-US" altLang="zh-CN" b="1" dirty="0" smtClean="0">
                <a:latin typeface="Times New Roman" pitchFamily="18" charset="0"/>
              </a:rPr>
              <a:t>+… + </a:t>
            </a:r>
            <a:r>
              <a:rPr lang="en-US" altLang="zh-CN" b="1" i="1" dirty="0" err="1">
                <a:solidFill>
                  <a:srgbClr val="FF0000"/>
                </a:solidFill>
                <a:ea typeface="黑体" panose="02010609060101010101" pitchFamily="49" charset="-122"/>
              </a:rPr>
              <a:t>X</a:t>
            </a:r>
            <a:r>
              <a:rPr lang="en-US" altLang="zh-CN" b="1" i="1" baseline="-25000" dirty="0" err="1" smtClean="0">
                <a:solidFill>
                  <a:srgbClr val="FF0000"/>
                </a:solidFill>
                <a:latin typeface="Times New Roman" pitchFamily="18" charset="0"/>
              </a:rPr>
              <a:t>N</a:t>
            </a:r>
            <a:endParaRPr lang="en-US" altLang="zh-CN" b="1" dirty="0" smtClean="0">
              <a:solidFill>
                <a:srgbClr val="FF0000"/>
              </a:solidFill>
              <a:latin typeface="Times New Roman" pitchFamily="18" charset="0"/>
            </a:endParaRPr>
          </a:p>
          <a:p>
            <a:pPr eaLnBrk="1" hangingPunct="1">
              <a:lnSpc>
                <a:spcPct val="150000"/>
              </a:lnSpc>
            </a:pPr>
            <a:endParaRPr lang="en-US" altLang="zh-CN" b="1" dirty="0" smtClean="0">
              <a:latin typeface="Times New Roman" pitchFamily="18" charset="0"/>
            </a:endParaRPr>
          </a:p>
          <a:p>
            <a:pPr eaLnBrk="1" hangingPunct="1">
              <a:lnSpc>
                <a:spcPct val="150000"/>
              </a:lnSpc>
            </a:pPr>
            <a:endParaRPr lang="zh-CN" altLang="en-US" b="1" dirty="0" smtClean="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Effect transition="in" filter="blinds(horizontal)">
                                      <p:cBhvr>
                                        <p:cTn id="7" dur="500"/>
                                        <p:tgtEl>
                                          <p:spTgt spid="686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8611">
                                            <p:txEl>
                                              <p:pRg st="1" end="1"/>
                                            </p:txEl>
                                          </p:spTgt>
                                        </p:tgtEl>
                                        <p:attrNameLst>
                                          <p:attrName>style.visibility</p:attrName>
                                        </p:attrNameLst>
                                      </p:cBhvr>
                                      <p:to>
                                        <p:strVal val="visible"/>
                                      </p:to>
                                    </p:set>
                                    <p:animEffect transition="in" filter="blinds(horizontal)">
                                      <p:cBhvr>
                                        <p:cTn id="12" dur="500"/>
                                        <p:tgtEl>
                                          <p:spTgt spid="686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8611">
                                            <p:txEl>
                                              <p:pRg st="2" end="2"/>
                                            </p:txEl>
                                          </p:spTgt>
                                        </p:tgtEl>
                                        <p:attrNameLst>
                                          <p:attrName>style.visibility</p:attrName>
                                        </p:attrNameLst>
                                      </p:cBhvr>
                                      <p:to>
                                        <p:strVal val="visible"/>
                                      </p:to>
                                    </p:set>
                                    <p:animEffect transition="in" filter="blinds(horizontal)">
                                      <p:cBhvr>
                                        <p:cTn id="17" dur="500"/>
                                        <p:tgtEl>
                                          <p:spTgt spid="68611">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8611">
                                            <p:txEl>
                                              <p:pRg st="3" end="3"/>
                                            </p:txEl>
                                          </p:spTgt>
                                        </p:tgtEl>
                                        <p:attrNameLst>
                                          <p:attrName>style.visibility</p:attrName>
                                        </p:attrNameLst>
                                      </p:cBhvr>
                                      <p:to>
                                        <p:strVal val="visible"/>
                                      </p:to>
                                    </p:set>
                                    <p:animEffect transition="in" filter="blinds(horizontal)">
                                      <p:cBhvr>
                                        <p:cTn id="20" dur="500"/>
                                        <p:tgtEl>
                                          <p:spTgt spid="686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7990F92C-F0EE-42B8-9AF5-23518163D4EC}" type="slidenum">
              <a:rPr lang="zh-CN" altLang="en-US" sz="1400" b="1"/>
              <a:pPr eaLnBrk="1" hangingPunct="1"/>
              <a:t>67</a:t>
            </a:fld>
            <a:endParaRPr lang="en-US" altLang="zh-CN" sz="1400" b="1"/>
          </a:p>
        </p:txBody>
      </p:sp>
      <p:sp>
        <p:nvSpPr>
          <p:cNvPr id="68611" name="Rectangle 2"/>
          <p:cNvSpPr>
            <a:spLocks noGrp="1" noChangeArrowheads="1"/>
          </p:cNvSpPr>
          <p:nvPr>
            <p:ph type="title"/>
          </p:nvPr>
        </p:nvSpPr>
        <p:spPr>
          <a:xfrm>
            <a:off x="457200" y="433388"/>
            <a:ext cx="8229600" cy="777875"/>
          </a:xfrm>
        </p:spPr>
        <p:txBody>
          <a:bodyPr/>
          <a:lstStyle/>
          <a:p>
            <a:pPr eaLnBrk="1" hangingPunct="1"/>
            <a:r>
              <a:rPr lang="zh-CN" altLang="en-US" smtClean="0">
                <a:solidFill>
                  <a:schemeClr val="accent2"/>
                </a:solidFill>
              </a:rPr>
              <a:t>定理</a:t>
            </a:r>
            <a:r>
              <a:rPr lang="en-US" altLang="zh-CN" smtClean="0">
                <a:solidFill>
                  <a:schemeClr val="accent2"/>
                </a:solidFill>
              </a:rPr>
              <a:t>1</a:t>
            </a:r>
            <a:r>
              <a:rPr lang="zh-CN" altLang="en-US" smtClean="0">
                <a:solidFill>
                  <a:schemeClr val="accent2"/>
                </a:solidFill>
              </a:rPr>
              <a:t>：如何计算复合分布的概率？ （递推公式</a:t>
            </a:r>
            <a:r>
              <a:rPr lang="en-US" altLang="zh-CN" smtClean="0">
                <a:solidFill>
                  <a:schemeClr val="accent2"/>
                </a:solidFill>
              </a:rPr>
              <a:t>1</a:t>
            </a:r>
            <a:r>
              <a:rPr lang="zh-CN" altLang="en-US" smtClean="0">
                <a:solidFill>
                  <a:schemeClr val="accent2"/>
                </a:solidFill>
              </a:rPr>
              <a:t>）</a:t>
            </a:r>
          </a:p>
        </p:txBody>
      </p:sp>
      <p:sp>
        <p:nvSpPr>
          <p:cNvPr id="68612" name="Rectangle 3"/>
          <p:cNvSpPr>
            <a:spLocks noGrp="1" noChangeArrowheads="1"/>
          </p:cNvSpPr>
          <p:nvPr>
            <p:ph type="body" idx="1"/>
          </p:nvPr>
        </p:nvSpPr>
        <p:spPr>
          <a:xfrm>
            <a:off x="468313" y="1557338"/>
            <a:ext cx="8374062" cy="1008062"/>
          </a:xfrm>
        </p:spPr>
        <p:txBody>
          <a:bodyPr/>
          <a:lstStyle/>
          <a:p>
            <a:pPr eaLnBrk="1" hangingPunct="1">
              <a:buFont typeface="Wingdings" pitchFamily="2" charset="2"/>
              <a:buNone/>
            </a:pPr>
            <a:r>
              <a:rPr lang="zh-CN" altLang="en-US" b="1" dirty="0" smtClean="0">
                <a:latin typeface="Times New Roman" pitchFamily="18" charset="0"/>
              </a:rPr>
              <a:t>定理</a:t>
            </a:r>
            <a:r>
              <a:rPr lang="en-US" altLang="zh-CN" b="1" dirty="0" smtClean="0">
                <a:latin typeface="Times New Roman" pitchFamily="18" charset="0"/>
              </a:rPr>
              <a:t>1</a:t>
            </a:r>
            <a:r>
              <a:rPr lang="zh-CN" altLang="en-US" b="1" dirty="0" smtClean="0">
                <a:latin typeface="Times New Roman" pitchFamily="18" charset="0"/>
              </a:rPr>
              <a:t>：如果 </a:t>
            </a:r>
            <a:r>
              <a:rPr lang="en-US" altLang="zh-CN" b="1" i="1" dirty="0" smtClean="0">
                <a:latin typeface="Times New Roman" pitchFamily="18" charset="0"/>
              </a:rPr>
              <a:t>N </a:t>
            </a:r>
            <a:r>
              <a:rPr lang="zh-CN" altLang="en-US" b="1" dirty="0" smtClean="0">
                <a:latin typeface="Times New Roman" pitchFamily="18" charset="0"/>
              </a:rPr>
              <a:t>属于（</a:t>
            </a:r>
            <a:r>
              <a:rPr lang="en-US" altLang="zh-CN" b="1" i="1" dirty="0" smtClean="0">
                <a:latin typeface="Times New Roman" pitchFamily="18" charset="0"/>
              </a:rPr>
              <a:t>a</a:t>
            </a:r>
            <a:r>
              <a:rPr lang="zh-CN" altLang="en-US" b="1" dirty="0" smtClean="0">
                <a:latin typeface="Times New Roman" pitchFamily="18" charset="0"/>
              </a:rPr>
              <a:t>，</a:t>
            </a:r>
            <a:r>
              <a:rPr lang="en-US" altLang="zh-CN" b="1" i="1" dirty="0" smtClean="0">
                <a:latin typeface="Times New Roman" pitchFamily="18" charset="0"/>
              </a:rPr>
              <a:t>b</a:t>
            </a:r>
            <a:r>
              <a:rPr lang="zh-CN" altLang="en-US" b="1" dirty="0" smtClean="0">
                <a:latin typeface="Times New Roman" pitchFamily="18" charset="0"/>
              </a:rPr>
              <a:t>，</a:t>
            </a:r>
            <a:r>
              <a:rPr lang="en-US" altLang="zh-CN" b="1" dirty="0" smtClean="0">
                <a:latin typeface="Times New Roman" pitchFamily="18" charset="0"/>
              </a:rPr>
              <a:t>0</a:t>
            </a:r>
            <a:r>
              <a:rPr lang="zh-CN" altLang="en-US" b="1" dirty="0" smtClean="0">
                <a:latin typeface="Times New Roman" pitchFamily="18" charset="0"/>
              </a:rPr>
              <a:t>）分布类，则复合分布 </a:t>
            </a:r>
            <a:r>
              <a:rPr lang="en-US" altLang="zh-CN" b="1" i="1" dirty="0" smtClean="0">
                <a:latin typeface="Times New Roman" pitchFamily="18" charset="0"/>
              </a:rPr>
              <a:t>S </a:t>
            </a:r>
            <a:r>
              <a:rPr lang="zh-CN" altLang="en-US" b="1" dirty="0" smtClean="0">
                <a:latin typeface="Times New Roman" pitchFamily="18" charset="0"/>
              </a:rPr>
              <a:t>的概</a:t>
            </a:r>
          </a:p>
          <a:p>
            <a:pPr eaLnBrk="1" hangingPunct="1">
              <a:buFont typeface="Wingdings" pitchFamily="2" charset="2"/>
              <a:buNone/>
            </a:pPr>
            <a:r>
              <a:rPr lang="zh-CN" altLang="en-US" b="1" dirty="0" smtClean="0">
                <a:latin typeface="Times New Roman" pitchFamily="18" charset="0"/>
              </a:rPr>
              <a:t>率可以通过下述递推公式计算：</a:t>
            </a:r>
          </a:p>
        </p:txBody>
      </p:sp>
      <p:sp>
        <p:nvSpPr>
          <p:cNvPr id="68613" name="Rectangle 4"/>
          <p:cNvSpPr>
            <a:spLocks noChangeArrowheads="1"/>
          </p:cNvSpPr>
          <p:nvPr/>
        </p:nvSpPr>
        <p:spPr bwMode="auto">
          <a:xfrm>
            <a:off x="762100" y="4218931"/>
            <a:ext cx="80007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fontAlgn="base"/>
            <a:r>
              <a:rPr lang="zh-CN" altLang="en-US" sz="2400" b="1" dirty="0">
                <a:latin typeface="Times New Roman" pitchFamily="18" charset="0"/>
              </a:rPr>
              <a:t>其中</a:t>
            </a:r>
            <a:r>
              <a:rPr lang="en-US" altLang="zh-CN" sz="2400" b="1" i="1" dirty="0">
                <a:latin typeface="Times New Roman" pitchFamily="18" charset="0"/>
              </a:rPr>
              <a:t>a </a:t>
            </a:r>
            <a:r>
              <a:rPr lang="zh-CN" altLang="en-US" sz="2400" b="1" dirty="0">
                <a:latin typeface="Times New Roman" pitchFamily="18" charset="0"/>
              </a:rPr>
              <a:t>和 </a:t>
            </a:r>
            <a:r>
              <a:rPr lang="en-US" altLang="zh-CN" sz="2400" b="1" i="1" dirty="0">
                <a:latin typeface="Times New Roman" pitchFamily="18" charset="0"/>
              </a:rPr>
              <a:t>b </a:t>
            </a:r>
            <a:r>
              <a:rPr lang="zh-CN" altLang="en-US" sz="2400" b="1" dirty="0">
                <a:latin typeface="Times New Roman" pitchFamily="18" charset="0"/>
              </a:rPr>
              <a:t>由首分布确定，</a:t>
            </a:r>
            <a:r>
              <a:rPr lang="en-US" altLang="zh-CN" sz="2400" b="1" i="1" dirty="0">
                <a:latin typeface="Times New Roman" pitchFamily="18" charset="0"/>
              </a:rPr>
              <a:t>f</a:t>
            </a:r>
            <a:r>
              <a:rPr lang="en-US" altLang="zh-CN" sz="2400" b="1" i="1" baseline="-25000" dirty="0">
                <a:latin typeface="Times New Roman" pitchFamily="18" charset="0"/>
              </a:rPr>
              <a:t>j </a:t>
            </a:r>
            <a:r>
              <a:rPr lang="en-US" altLang="zh-CN" sz="2400" b="1" i="1" baseline="-25000" dirty="0" smtClean="0">
                <a:latin typeface="Times New Roman" pitchFamily="18" charset="0"/>
              </a:rPr>
              <a:t> </a:t>
            </a:r>
            <a:r>
              <a:rPr lang="en-US" altLang="zh-CN" sz="2400" dirty="0" smtClean="0">
                <a:latin typeface="Times New Roman" pitchFamily="18" charset="0"/>
              </a:rPr>
              <a:t>= </a:t>
            </a:r>
            <a:r>
              <a:rPr lang="en-US" altLang="zh-CN" sz="2400" b="1" dirty="0" err="1" smtClean="0">
                <a:latin typeface="Times New Roman" pitchFamily="18" charset="0"/>
              </a:rPr>
              <a:t>Pr</a:t>
            </a:r>
            <a:r>
              <a:rPr lang="en-US" altLang="zh-CN" sz="2400" b="1" dirty="0" smtClean="0">
                <a:latin typeface="Times New Roman" pitchFamily="18" charset="0"/>
              </a:rPr>
              <a:t>( </a:t>
            </a:r>
            <a:r>
              <a:rPr lang="en-US" altLang="zh-CN" sz="2400" b="1" i="1" dirty="0" smtClean="0">
                <a:latin typeface="Times New Roman" pitchFamily="18" charset="0"/>
              </a:rPr>
              <a:t>X </a:t>
            </a:r>
            <a:r>
              <a:rPr lang="en-US" altLang="zh-CN" sz="2400" b="1" dirty="0" smtClean="0">
                <a:latin typeface="Times New Roman" pitchFamily="18" charset="0"/>
              </a:rPr>
              <a:t>= </a:t>
            </a:r>
            <a:r>
              <a:rPr lang="en-US" altLang="zh-CN" sz="2400" b="1" i="1" dirty="0" smtClean="0">
                <a:latin typeface="Times New Roman" pitchFamily="18" charset="0"/>
              </a:rPr>
              <a:t>j </a:t>
            </a:r>
            <a:r>
              <a:rPr lang="en-US" altLang="zh-CN" sz="2400" b="1" dirty="0" smtClean="0">
                <a:latin typeface="Times New Roman" pitchFamily="18" charset="0"/>
              </a:rPr>
              <a:t>)</a:t>
            </a:r>
            <a:r>
              <a:rPr lang="en-US" altLang="zh-CN" sz="2400" baseline="-25000" dirty="0" smtClean="0">
                <a:latin typeface="Times New Roman" pitchFamily="18" charset="0"/>
              </a:rPr>
              <a:t> </a:t>
            </a:r>
            <a:r>
              <a:rPr lang="zh-CN" altLang="en-US" sz="2400" b="1" dirty="0" smtClean="0">
                <a:latin typeface="Times New Roman" pitchFamily="18" charset="0"/>
              </a:rPr>
              <a:t>是</a:t>
            </a:r>
            <a:r>
              <a:rPr lang="zh-CN" altLang="en-US" sz="2400" b="1" dirty="0">
                <a:latin typeface="Times New Roman" pitchFamily="18" charset="0"/>
              </a:rPr>
              <a:t>次分布的</a:t>
            </a:r>
            <a:r>
              <a:rPr lang="zh-CN" altLang="en-US" sz="2400" b="1" dirty="0" smtClean="0">
                <a:latin typeface="Times New Roman" pitchFamily="18" charset="0"/>
              </a:rPr>
              <a:t>概率。  </a:t>
            </a:r>
            <a:endParaRPr lang="zh-CN" altLang="en-US" sz="2400" b="1" dirty="0">
              <a:latin typeface="Times New Roman" pitchFamily="18" charset="0"/>
            </a:endParaRPr>
          </a:p>
        </p:txBody>
      </p:sp>
      <p:sp>
        <p:nvSpPr>
          <p:cNvPr id="68614" name="Text Box 5"/>
          <p:cNvSpPr txBox="1">
            <a:spLocks noChangeArrowheads="1"/>
          </p:cNvSpPr>
          <p:nvPr/>
        </p:nvSpPr>
        <p:spPr bwMode="auto">
          <a:xfrm>
            <a:off x="305082" y="5019921"/>
            <a:ext cx="847396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dirty="0">
                <a:solidFill>
                  <a:srgbClr val="FF0000"/>
                </a:solidFill>
                <a:latin typeface="Times New Roman" pitchFamily="18" charset="0"/>
                <a:cs typeface="Times New Roman" pitchFamily="18" charset="0"/>
              </a:rPr>
              <a:t>应用</a:t>
            </a:r>
            <a:r>
              <a:rPr lang="zh-CN" altLang="en-US" sz="2400" b="1" dirty="0">
                <a:latin typeface="Times New Roman" pitchFamily="18" charset="0"/>
                <a:cs typeface="Times New Roman" pitchFamily="18" charset="0"/>
              </a:rPr>
              <a:t>：需要已知首分布</a:t>
            </a:r>
            <a:r>
              <a:rPr lang="zh-CN" altLang="en-US" sz="2400" b="1" dirty="0" smtClean="0">
                <a:latin typeface="Times New Roman" pitchFamily="18" charset="0"/>
                <a:cs typeface="Times New Roman" pitchFamily="18" charset="0"/>
              </a:rPr>
              <a:t>的</a:t>
            </a:r>
            <a:r>
              <a:rPr lang="en-US" altLang="zh-CN" sz="2400" b="1" i="1" dirty="0" smtClean="0">
                <a:latin typeface="Times New Roman" pitchFamily="18" charset="0"/>
                <a:cs typeface="Times New Roman" pitchFamily="18" charset="0"/>
              </a:rPr>
              <a:t>a </a:t>
            </a:r>
            <a:r>
              <a:rPr lang="en-US" altLang="zh-CN" sz="2400" b="1" dirty="0" smtClean="0">
                <a:latin typeface="Times New Roman" pitchFamily="18" charset="0"/>
                <a:cs typeface="Times New Roman" pitchFamily="18" charset="0"/>
              </a:rPr>
              <a:t>, </a:t>
            </a:r>
            <a:r>
              <a:rPr lang="en-US" altLang="zh-CN" sz="2400" b="1" i="1" dirty="0">
                <a:latin typeface="Times New Roman" pitchFamily="18" charset="0"/>
                <a:cs typeface="Times New Roman" pitchFamily="18" charset="0"/>
              </a:rPr>
              <a:t>b</a:t>
            </a:r>
            <a:r>
              <a:rPr lang="en-US" altLang="zh-CN" sz="2400" b="1" dirty="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 </a:t>
            </a:r>
            <a:r>
              <a:rPr lang="zh-CN" altLang="en-US" sz="2400" b="1" dirty="0" smtClean="0">
                <a:latin typeface="Times New Roman" pitchFamily="18" charset="0"/>
                <a:cs typeface="Times New Roman" pitchFamily="18" charset="0"/>
              </a:rPr>
              <a:t>次</a:t>
            </a:r>
            <a:r>
              <a:rPr lang="zh-CN" altLang="en-US" sz="2400" b="1" dirty="0">
                <a:latin typeface="Times New Roman" pitchFamily="18" charset="0"/>
                <a:cs typeface="Times New Roman" pitchFamily="18" charset="0"/>
              </a:rPr>
              <a:t>分布的 </a:t>
            </a:r>
            <a:r>
              <a:rPr lang="en-US" altLang="zh-CN" sz="2400" b="1" i="1" dirty="0" smtClean="0">
                <a:latin typeface="Times New Roman" pitchFamily="18" charset="0"/>
                <a:cs typeface="Times New Roman" pitchFamily="18" charset="0"/>
              </a:rPr>
              <a:t>f</a:t>
            </a:r>
            <a:r>
              <a:rPr lang="en-US" altLang="zh-CN" sz="2400" b="1" i="1" baseline="-48000" dirty="0" smtClean="0">
                <a:latin typeface="Times New Roman" pitchFamily="18" charset="0"/>
                <a:cs typeface="Times New Roman" pitchFamily="18" charset="0"/>
              </a:rPr>
              <a:t>j  </a:t>
            </a:r>
            <a:r>
              <a:rPr lang="zh-CN" altLang="en-US" sz="2400" b="1" baseline="-25000"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复合</a:t>
            </a:r>
            <a:r>
              <a:rPr lang="zh-CN" altLang="en-US" sz="2400" b="1" dirty="0">
                <a:latin typeface="Times New Roman" pitchFamily="18" charset="0"/>
                <a:cs typeface="Times New Roman" pitchFamily="18" charset="0"/>
              </a:rPr>
              <a:t>分布的</a:t>
            </a:r>
            <a:r>
              <a:rPr lang="en-US" altLang="zh-CN" sz="2400" b="1" i="1" dirty="0" err="1">
                <a:latin typeface="Times New Roman" pitchFamily="18" charset="0"/>
                <a:cs typeface="Times New Roman" pitchFamily="18" charset="0"/>
              </a:rPr>
              <a:t>g</a:t>
            </a:r>
            <a:r>
              <a:rPr lang="en-US" altLang="zh-CN" sz="2400" b="1" baseline="-40000" dirty="0" err="1">
                <a:latin typeface="Times New Roman" pitchFamily="18" charset="0"/>
                <a:cs typeface="Times New Roman" pitchFamily="18" charset="0"/>
              </a:rPr>
              <a:t>0</a:t>
            </a:r>
            <a:endParaRPr lang="en-US" altLang="zh-CN" sz="2400" b="1" baseline="-40000" dirty="0">
              <a:latin typeface="Times New Roman" pitchFamily="18" charset="0"/>
              <a:cs typeface="Times New Roman" pitchFamily="18" charset="0"/>
            </a:endParaRPr>
          </a:p>
        </p:txBody>
      </p:sp>
      <p:graphicFrame>
        <p:nvGraphicFramePr>
          <p:cNvPr id="68615" name="Object 6"/>
          <p:cNvGraphicFramePr>
            <a:graphicFrameLocks noChangeAspect="1"/>
          </p:cNvGraphicFramePr>
          <p:nvPr>
            <p:extLst>
              <p:ext uri="{D42A27DB-BD31-4B8C-83A1-F6EECF244321}">
                <p14:modId xmlns:p14="http://schemas.microsoft.com/office/powerpoint/2010/main" val="582357341"/>
              </p:ext>
            </p:extLst>
          </p:nvPr>
        </p:nvGraphicFramePr>
        <p:xfrm>
          <a:off x="1362075" y="2781300"/>
          <a:ext cx="6061075" cy="977900"/>
        </p:xfrm>
        <a:graphic>
          <a:graphicData uri="http://schemas.openxmlformats.org/presentationml/2006/ole">
            <mc:AlternateContent xmlns:mc="http://schemas.openxmlformats.org/markup-compatibility/2006">
              <mc:Choice xmlns:v="urn:schemas-microsoft-com:vml" Requires="v">
                <p:oleObj spid="_x0000_s68906" r:id="rId3" imgW="2754704" imgH="444307" progId="Equation.DSMT4">
                  <p:embed/>
                </p:oleObj>
              </mc:Choice>
              <mc:Fallback>
                <p:oleObj r:id="rId3" imgW="2754704" imgH="444307"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2075" y="2781300"/>
                        <a:ext cx="6061075"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3"/>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95B07CC3-028C-4FB9-9D4A-A18C455CF43A}" type="slidenum">
              <a:rPr lang="zh-CN" altLang="en-US" sz="1400"/>
              <a:pPr eaLnBrk="1" hangingPunct="1"/>
              <a:t>68</a:t>
            </a:fld>
            <a:endParaRPr lang="en-US" altLang="zh-CN" sz="1400"/>
          </a:p>
        </p:txBody>
      </p:sp>
      <p:graphicFrame>
        <p:nvGraphicFramePr>
          <p:cNvPr id="79874" name="Object 2"/>
          <p:cNvGraphicFramePr>
            <a:graphicFrameLocks noChangeAspect="1"/>
          </p:cNvGraphicFramePr>
          <p:nvPr>
            <p:extLst>
              <p:ext uri="{D42A27DB-BD31-4B8C-83A1-F6EECF244321}">
                <p14:modId xmlns:p14="http://schemas.microsoft.com/office/powerpoint/2010/main" val="715085122"/>
              </p:ext>
            </p:extLst>
          </p:nvPr>
        </p:nvGraphicFramePr>
        <p:xfrm>
          <a:off x="6659563" y="765175"/>
          <a:ext cx="1655762" cy="496888"/>
        </p:xfrm>
        <a:graphic>
          <a:graphicData uri="http://schemas.openxmlformats.org/presentationml/2006/ole">
            <mc:AlternateContent xmlns:mc="http://schemas.openxmlformats.org/markup-compatibility/2006">
              <mc:Choice xmlns:v="urn:schemas-microsoft-com:vml" Requires="v">
                <p:oleObj spid="_x0000_s183740" r:id="rId3" imgW="762000" imgH="228600" progId="Equation.DSMT4">
                  <p:embed/>
                </p:oleObj>
              </mc:Choice>
              <mc:Fallback>
                <p:oleObj r:id="rId3" imgW="7620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9563" y="765175"/>
                        <a:ext cx="1655762"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75" name="Object 3"/>
          <p:cNvGraphicFramePr>
            <a:graphicFrameLocks noChangeAspect="1"/>
          </p:cNvGraphicFramePr>
          <p:nvPr>
            <p:extLst>
              <p:ext uri="{D42A27DB-BD31-4B8C-83A1-F6EECF244321}">
                <p14:modId xmlns:p14="http://schemas.microsoft.com/office/powerpoint/2010/main" val="3617084446"/>
              </p:ext>
            </p:extLst>
          </p:nvPr>
        </p:nvGraphicFramePr>
        <p:xfrm>
          <a:off x="1908175" y="1412875"/>
          <a:ext cx="792163" cy="463550"/>
        </p:xfrm>
        <a:graphic>
          <a:graphicData uri="http://schemas.openxmlformats.org/presentationml/2006/ole">
            <mc:AlternateContent xmlns:mc="http://schemas.openxmlformats.org/markup-compatibility/2006">
              <mc:Choice xmlns:v="urn:schemas-microsoft-com:vml" Requires="v">
                <p:oleObj spid="_x0000_s183741" r:id="rId5" imgW="393871" imgH="228699" progId="Equation.DSMT4">
                  <p:embed/>
                </p:oleObj>
              </mc:Choice>
              <mc:Fallback>
                <p:oleObj r:id="rId5" imgW="393871" imgH="22869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1412875"/>
                        <a:ext cx="79216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76" name="Object 4"/>
          <p:cNvGraphicFramePr>
            <a:graphicFrameLocks noChangeAspect="1"/>
          </p:cNvGraphicFramePr>
          <p:nvPr>
            <p:extLst>
              <p:ext uri="{D42A27DB-BD31-4B8C-83A1-F6EECF244321}">
                <p14:modId xmlns:p14="http://schemas.microsoft.com/office/powerpoint/2010/main" val="2240583493"/>
              </p:ext>
            </p:extLst>
          </p:nvPr>
        </p:nvGraphicFramePr>
        <p:xfrm>
          <a:off x="1908175" y="1989138"/>
          <a:ext cx="306388" cy="431800"/>
        </p:xfrm>
        <a:graphic>
          <a:graphicData uri="http://schemas.openxmlformats.org/presentationml/2006/ole">
            <mc:AlternateContent xmlns:mc="http://schemas.openxmlformats.org/markup-compatibility/2006">
              <mc:Choice xmlns:v="urn:schemas-microsoft-com:vml" Requires="v">
                <p:oleObj spid="_x0000_s183742" r:id="rId7" imgW="165315" imgH="228898" progId="Equation.DSMT4">
                  <p:embed/>
                </p:oleObj>
              </mc:Choice>
              <mc:Fallback>
                <p:oleObj r:id="rId7" imgW="165315" imgH="228898"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8175" y="1989138"/>
                        <a:ext cx="3063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9877" name="Rectangle 5"/>
          <p:cNvSpPr>
            <a:spLocks noChangeArrowheads="1"/>
          </p:cNvSpPr>
          <p:nvPr/>
        </p:nvSpPr>
        <p:spPr bwMode="auto">
          <a:xfrm>
            <a:off x="827088" y="823913"/>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400" b="1" dirty="0" smtClean="0">
                <a:solidFill>
                  <a:schemeClr val="accent2"/>
                </a:solidFill>
                <a:latin typeface="Times New Roman" pitchFamily="18" charset="0"/>
                <a:cs typeface="Times New Roman" pitchFamily="18" charset="0"/>
              </a:rPr>
              <a:t>定理</a:t>
            </a:r>
            <a:r>
              <a:rPr lang="zh-CN" altLang="en-US" sz="2400" b="1" dirty="0" smtClean="0">
                <a:latin typeface="Times New Roman" pitchFamily="18" charset="0"/>
                <a:cs typeface="Times New Roman" pitchFamily="18" charset="0"/>
              </a:rPr>
              <a:t>：</a:t>
            </a:r>
            <a:r>
              <a:rPr lang="zh-CN" altLang="en-US" sz="2400" b="1" dirty="0">
                <a:latin typeface="Times New Roman" pitchFamily="18" charset="0"/>
                <a:cs typeface="Times New Roman" pitchFamily="18" charset="0"/>
              </a:rPr>
              <a:t>复合分布在零点的概率可以表示为</a:t>
            </a:r>
            <a:endParaRPr lang="zh-CN" altLang="en-US" sz="2400" b="1" dirty="0"/>
          </a:p>
        </p:txBody>
      </p:sp>
      <p:sp>
        <p:nvSpPr>
          <p:cNvPr id="79878" name="Rectangle 6"/>
          <p:cNvSpPr>
            <a:spLocks noChangeArrowheads="1"/>
          </p:cNvSpPr>
          <p:nvPr/>
        </p:nvSpPr>
        <p:spPr bwMode="auto">
          <a:xfrm>
            <a:off x="827088" y="1410643"/>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2400" b="1">
                <a:latin typeface="Times New Roman" pitchFamily="18" charset="0"/>
                <a:cs typeface="Times New Roman" pitchFamily="18" charset="0"/>
              </a:rPr>
              <a:t>其中</a:t>
            </a:r>
            <a:endParaRPr lang="zh-CN" altLang="en-US" sz="2400" b="1"/>
          </a:p>
        </p:txBody>
      </p:sp>
      <p:sp>
        <p:nvSpPr>
          <p:cNvPr id="79879" name="Rectangle 7"/>
          <p:cNvSpPr>
            <a:spLocks noChangeArrowheads="1"/>
          </p:cNvSpPr>
          <p:nvPr/>
        </p:nvSpPr>
        <p:spPr bwMode="auto">
          <a:xfrm>
            <a:off x="2555875" y="1410643"/>
            <a:ext cx="33457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2400" b="1">
                <a:latin typeface="Times New Roman" pitchFamily="18" charset="0"/>
                <a:cs typeface="Times New Roman" pitchFamily="18" charset="0"/>
              </a:rPr>
              <a:t>是首分布 </a:t>
            </a:r>
            <a:r>
              <a:rPr lang="en-US" altLang="zh-CN" sz="2400" b="1" i="1">
                <a:latin typeface="Times New Roman" pitchFamily="18" charset="0"/>
                <a:cs typeface="Times New Roman" pitchFamily="18" charset="0"/>
              </a:rPr>
              <a:t>N </a:t>
            </a:r>
            <a:r>
              <a:rPr lang="zh-CN" altLang="en-US" sz="2400" b="1">
                <a:latin typeface="Times New Roman" pitchFamily="18" charset="0"/>
                <a:cs typeface="Times New Roman" pitchFamily="18" charset="0"/>
              </a:rPr>
              <a:t>的母函数，</a:t>
            </a:r>
            <a:endParaRPr lang="zh-CN" altLang="en-US" sz="2400" b="1"/>
          </a:p>
        </p:txBody>
      </p:sp>
      <p:sp>
        <p:nvSpPr>
          <p:cNvPr id="79880" name="Rectangle 8"/>
          <p:cNvSpPr>
            <a:spLocks noChangeArrowheads="1"/>
          </p:cNvSpPr>
          <p:nvPr/>
        </p:nvSpPr>
        <p:spPr bwMode="auto">
          <a:xfrm>
            <a:off x="2268538" y="1989138"/>
            <a:ext cx="38814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400" b="1">
                <a:latin typeface="Times New Roman" pitchFamily="18" charset="0"/>
                <a:cs typeface="Times New Roman" pitchFamily="18" charset="0"/>
              </a:rPr>
              <a:t>是次分布在零点的概率。</a:t>
            </a:r>
            <a:endParaRPr lang="zh-CN" altLang="en-US" sz="2400" b="1"/>
          </a:p>
        </p:txBody>
      </p:sp>
      <p:sp>
        <p:nvSpPr>
          <p:cNvPr id="77834" name="Rectangle 9"/>
          <p:cNvSpPr>
            <a:spLocks noChangeArrowheads="1"/>
          </p:cNvSpPr>
          <p:nvPr/>
        </p:nvSpPr>
        <p:spPr bwMode="auto">
          <a:xfrm>
            <a:off x="4479634" y="263399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graphicFrame>
        <p:nvGraphicFramePr>
          <p:cNvPr id="79882" name="Object 10"/>
          <p:cNvGraphicFramePr>
            <a:graphicFrameLocks noChangeAspect="1"/>
          </p:cNvGraphicFramePr>
          <p:nvPr>
            <p:extLst>
              <p:ext uri="{D42A27DB-BD31-4B8C-83A1-F6EECF244321}">
                <p14:modId xmlns:p14="http://schemas.microsoft.com/office/powerpoint/2010/main" val="3698316924"/>
              </p:ext>
            </p:extLst>
          </p:nvPr>
        </p:nvGraphicFramePr>
        <p:xfrm>
          <a:off x="827088" y="3213100"/>
          <a:ext cx="3024187" cy="495300"/>
        </p:xfrm>
        <a:graphic>
          <a:graphicData uri="http://schemas.openxmlformats.org/presentationml/2006/ole">
            <mc:AlternateContent xmlns:mc="http://schemas.openxmlformats.org/markup-compatibility/2006">
              <mc:Choice xmlns:v="urn:schemas-microsoft-com:vml" Requires="v">
                <p:oleObj spid="_x0000_s183743" name="Equation" r:id="rId9" imgW="1397607" imgH="228699" progId="Equation.DSMT4">
                  <p:embed/>
                </p:oleObj>
              </mc:Choice>
              <mc:Fallback>
                <p:oleObj name="Equation" r:id="rId9" imgW="1397607" imgH="228699"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088" y="3213100"/>
                        <a:ext cx="3024187"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83" name="Object 11"/>
          <p:cNvGraphicFramePr>
            <a:graphicFrameLocks noChangeAspect="1"/>
          </p:cNvGraphicFramePr>
          <p:nvPr>
            <p:extLst>
              <p:ext uri="{D42A27DB-BD31-4B8C-83A1-F6EECF244321}">
                <p14:modId xmlns:p14="http://schemas.microsoft.com/office/powerpoint/2010/main" val="2148847182"/>
              </p:ext>
            </p:extLst>
          </p:nvPr>
        </p:nvGraphicFramePr>
        <p:xfrm>
          <a:off x="5148263" y="4470400"/>
          <a:ext cx="2303462" cy="468313"/>
        </p:xfrm>
        <a:graphic>
          <a:graphicData uri="http://schemas.openxmlformats.org/presentationml/2006/ole">
            <mc:AlternateContent xmlns:mc="http://schemas.openxmlformats.org/markup-compatibility/2006">
              <mc:Choice xmlns:v="urn:schemas-microsoft-com:vml" Requires="v">
                <p:oleObj spid="_x0000_s183744" name="Equation" r:id="rId11" imgW="1130040" imgH="228600" progId="Equation.DSMT4">
                  <p:embed/>
                </p:oleObj>
              </mc:Choice>
              <mc:Fallback>
                <p:oleObj name="Equation" r:id="rId11" imgW="1130040" imgH="228600" progId="Equation.DSMT4">
                  <p:embed/>
                  <p:pic>
                    <p:nvPicPr>
                      <p:cNvPr id="0" name=""/>
                      <p:cNvPicPr>
                        <a:picLocks noChangeAspect="1" noChangeArrowheads="1"/>
                      </p:cNvPicPr>
                      <p:nvPr/>
                    </p:nvPicPr>
                    <p:blipFill>
                      <a:blip r:embed="rId12"/>
                      <a:srcRect/>
                      <a:stretch>
                        <a:fillRect/>
                      </a:stretch>
                    </p:blipFill>
                    <p:spPr bwMode="auto">
                      <a:xfrm>
                        <a:off x="5148263" y="4470400"/>
                        <a:ext cx="2303462" cy="468313"/>
                      </a:xfrm>
                      <a:prstGeom prst="rect">
                        <a:avLst/>
                      </a:prstGeom>
                      <a:noFill/>
                      <a:ln w="9525">
                        <a:solidFill>
                          <a:srgbClr val="0000CC"/>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84" name="Object 12"/>
          <p:cNvGraphicFramePr>
            <a:graphicFrameLocks noChangeAspect="1"/>
          </p:cNvGraphicFramePr>
          <p:nvPr>
            <p:extLst>
              <p:ext uri="{D42A27DB-BD31-4B8C-83A1-F6EECF244321}">
                <p14:modId xmlns:p14="http://schemas.microsoft.com/office/powerpoint/2010/main" val="653891779"/>
              </p:ext>
            </p:extLst>
          </p:nvPr>
        </p:nvGraphicFramePr>
        <p:xfrm>
          <a:off x="2855913" y="4437063"/>
          <a:ext cx="1630362" cy="477837"/>
        </p:xfrm>
        <a:graphic>
          <a:graphicData uri="http://schemas.openxmlformats.org/presentationml/2006/ole">
            <mc:AlternateContent xmlns:mc="http://schemas.openxmlformats.org/markup-compatibility/2006">
              <mc:Choice xmlns:v="urn:schemas-microsoft-com:vml" Requires="v">
                <p:oleObj spid="_x0000_s183745" name="Equation" r:id="rId13" imgW="761760" imgH="228600" progId="Equation.DSMT4">
                  <p:embed/>
                </p:oleObj>
              </mc:Choice>
              <mc:Fallback>
                <p:oleObj name="Equation" r:id="rId13" imgW="761760" imgH="228600" progId="Equation.DSMT4">
                  <p:embed/>
                  <p:pic>
                    <p:nvPicPr>
                      <p:cNvPr id="0" name=""/>
                      <p:cNvPicPr>
                        <a:picLocks noChangeAspect="1" noChangeArrowheads="1"/>
                      </p:cNvPicPr>
                      <p:nvPr/>
                    </p:nvPicPr>
                    <p:blipFill>
                      <a:blip r:embed="rId14"/>
                      <a:srcRect/>
                      <a:stretch>
                        <a:fillRect/>
                      </a:stretch>
                    </p:blipFill>
                    <p:spPr bwMode="auto">
                      <a:xfrm>
                        <a:off x="2855913" y="4437063"/>
                        <a:ext cx="1630362"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85" name="Object 13"/>
          <p:cNvGraphicFramePr>
            <a:graphicFrameLocks noChangeAspect="1"/>
          </p:cNvGraphicFramePr>
          <p:nvPr>
            <p:extLst>
              <p:ext uri="{D42A27DB-BD31-4B8C-83A1-F6EECF244321}">
                <p14:modId xmlns:p14="http://schemas.microsoft.com/office/powerpoint/2010/main" val="1231336641"/>
              </p:ext>
            </p:extLst>
          </p:nvPr>
        </p:nvGraphicFramePr>
        <p:xfrm>
          <a:off x="2843213" y="5516563"/>
          <a:ext cx="1152525" cy="466725"/>
        </p:xfrm>
        <a:graphic>
          <a:graphicData uri="http://schemas.openxmlformats.org/presentationml/2006/ole">
            <mc:AlternateContent xmlns:mc="http://schemas.openxmlformats.org/markup-compatibility/2006">
              <mc:Choice xmlns:v="urn:schemas-microsoft-com:vml" Requires="v">
                <p:oleObj spid="_x0000_s183746" name="Equation" r:id="rId15" imgW="571748" imgH="228699" progId="Equation.DSMT4">
                  <p:embed/>
                </p:oleObj>
              </mc:Choice>
              <mc:Fallback>
                <p:oleObj name="Equation" r:id="rId15" imgW="571748" imgH="228699"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43213" y="5516563"/>
                        <a:ext cx="11525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86" name="Text Box 14"/>
          <p:cNvSpPr txBox="1">
            <a:spLocks noChangeArrowheads="1"/>
          </p:cNvSpPr>
          <p:nvPr/>
        </p:nvSpPr>
        <p:spPr bwMode="auto">
          <a:xfrm>
            <a:off x="4498975" y="3284538"/>
            <a:ext cx="4189413"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1400" b="1" dirty="0">
                <a:solidFill>
                  <a:srgbClr val="0000CC"/>
                </a:solidFill>
                <a:latin typeface="Times New Roman" pitchFamily="18" charset="0"/>
                <a:cs typeface="Times New Roman" pitchFamily="18" charset="0"/>
              </a:rPr>
              <a:t>（随机变量等于</a:t>
            </a:r>
            <a:r>
              <a:rPr lang="en-US" altLang="zh-CN" sz="1400" b="1" dirty="0">
                <a:solidFill>
                  <a:srgbClr val="0000CC"/>
                </a:solidFill>
                <a:latin typeface="Times New Roman" pitchFamily="18" charset="0"/>
                <a:cs typeface="Times New Roman" pitchFamily="18" charset="0"/>
              </a:rPr>
              <a:t>0</a:t>
            </a:r>
            <a:r>
              <a:rPr lang="zh-CN" altLang="en-US" sz="1400" b="1" dirty="0">
                <a:solidFill>
                  <a:srgbClr val="0000CC"/>
                </a:solidFill>
                <a:latin typeface="Times New Roman" pitchFamily="18" charset="0"/>
                <a:cs typeface="Times New Roman" pitchFamily="18" charset="0"/>
              </a:rPr>
              <a:t>的概率</a:t>
            </a:r>
            <a:r>
              <a:rPr lang="zh-CN" altLang="en-US" sz="1400" b="1" dirty="0" smtClean="0">
                <a:solidFill>
                  <a:srgbClr val="0000CC"/>
                </a:solidFill>
                <a:latin typeface="Times New Roman" pitchFamily="18" charset="0"/>
                <a:cs typeface="Times New Roman" pitchFamily="18" charset="0"/>
              </a:rPr>
              <a:t>＝  </a:t>
            </a:r>
            <a:r>
              <a:rPr lang="zh-CN" altLang="en-US" sz="1400" b="1" dirty="0">
                <a:solidFill>
                  <a:srgbClr val="0000CC"/>
                </a:solidFill>
                <a:latin typeface="Times New Roman" pitchFamily="18" charset="0"/>
                <a:cs typeface="Times New Roman" pitchFamily="18" charset="0"/>
              </a:rPr>
              <a:t>母函数在</a:t>
            </a:r>
            <a:r>
              <a:rPr lang="en-US" altLang="zh-CN" sz="1400" b="1" dirty="0">
                <a:solidFill>
                  <a:srgbClr val="0000CC"/>
                </a:solidFill>
                <a:latin typeface="Times New Roman" pitchFamily="18" charset="0"/>
                <a:cs typeface="Times New Roman" pitchFamily="18" charset="0"/>
              </a:rPr>
              <a:t>0</a:t>
            </a:r>
            <a:r>
              <a:rPr lang="zh-CN" altLang="en-US" sz="1400" b="1" dirty="0">
                <a:solidFill>
                  <a:srgbClr val="0000CC"/>
                </a:solidFill>
                <a:latin typeface="Times New Roman" pitchFamily="18" charset="0"/>
                <a:cs typeface="Times New Roman" pitchFamily="18" charset="0"/>
              </a:rPr>
              <a:t>点的值）</a:t>
            </a:r>
          </a:p>
        </p:txBody>
      </p:sp>
    </p:spTree>
    <p:extLst>
      <p:ext uri="{BB962C8B-B14F-4D97-AF65-F5344CB8AC3E}">
        <p14:creationId xmlns:p14="http://schemas.microsoft.com/office/powerpoint/2010/main" val="7426108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877"/>
                                        </p:tgtEl>
                                        <p:attrNameLst>
                                          <p:attrName>style.visibility</p:attrName>
                                        </p:attrNameLst>
                                      </p:cBhvr>
                                      <p:to>
                                        <p:strVal val="visible"/>
                                      </p:to>
                                    </p:set>
                                    <p:animEffect transition="in" filter="blinds(horizontal)">
                                      <p:cBhvr>
                                        <p:cTn id="7" dur="500"/>
                                        <p:tgtEl>
                                          <p:spTgt spid="79877"/>
                                        </p:tgtEl>
                                      </p:cBhvr>
                                    </p:animEffect>
                                  </p:childTnLst>
                                </p:cTn>
                              </p:par>
                              <p:par>
                                <p:cTn id="8" presetID="3" presetClass="entr" presetSubtype="10" fill="hold" nodeType="withEffect">
                                  <p:stCondLst>
                                    <p:cond delay="0"/>
                                  </p:stCondLst>
                                  <p:childTnLst>
                                    <p:set>
                                      <p:cBhvr>
                                        <p:cTn id="9" dur="1" fill="hold">
                                          <p:stCondLst>
                                            <p:cond delay="0"/>
                                          </p:stCondLst>
                                        </p:cTn>
                                        <p:tgtEl>
                                          <p:spTgt spid="79874"/>
                                        </p:tgtEl>
                                        <p:attrNameLst>
                                          <p:attrName>style.visibility</p:attrName>
                                        </p:attrNameLst>
                                      </p:cBhvr>
                                      <p:to>
                                        <p:strVal val="visible"/>
                                      </p:to>
                                    </p:set>
                                    <p:animEffect transition="in" filter="blinds(horizontal)">
                                      <p:cBhvr>
                                        <p:cTn id="10" dur="500"/>
                                        <p:tgtEl>
                                          <p:spTgt spid="7987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9878"/>
                                        </p:tgtEl>
                                        <p:attrNameLst>
                                          <p:attrName>style.visibility</p:attrName>
                                        </p:attrNameLst>
                                      </p:cBhvr>
                                      <p:to>
                                        <p:strVal val="visible"/>
                                      </p:to>
                                    </p:set>
                                    <p:animEffect transition="in" filter="blinds(horizontal)">
                                      <p:cBhvr>
                                        <p:cTn id="13" dur="500"/>
                                        <p:tgtEl>
                                          <p:spTgt spid="79878"/>
                                        </p:tgtEl>
                                      </p:cBhvr>
                                    </p:animEffect>
                                  </p:childTnLst>
                                </p:cTn>
                              </p:par>
                              <p:par>
                                <p:cTn id="14" presetID="3" presetClass="entr" presetSubtype="10" fill="hold" nodeType="withEffect">
                                  <p:stCondLst>
                                    <p:cond delay="0"/>
                                  </p:stCondLst>
                                  <p:childTnLst>
                                    <p:set>
                                      <p:cBhvr>
                                        <p:cTn id="15" dur="1" fill="hold">
                                          <p:stCondLst>
                                            <p:cond delay="0"/>
                                          </p:stCondLst>
                                        </p:cTn>
                                        <p:tgtEl>
                                          <p:spTgt spid="79875"/>
                                        </p:tgtEl>
                                        <p:attrNameLst>
                                          <p:attrName>style.visibility</p:attrName>
                                        </p:attrNameLst>
                                      </p:cBhvr>
                                      <p:to>
                                        <p:strVal val="visible"/>
                                      </p:to>
                                    </p:set>
                                    <p:animEffect transition="in" filter="blinds(horizontal)">
                                      <p:cBhvr>
                                        <p:cTn id="16" dur="500"/>
                                        <p:tgtEl>
                                          <p:spTgt spid="7987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9879"/>
                                        </p:tgtEl>
                                        <p:attrNameLst>
                                          <p:attrName>style.visibility</p:attrName>
                                        </p:attrNameLst>
                                      </p:cBhvr>
                                      <p:to>
                                        <p:strVal val="visible"/>
                                      </p:to>
                                    </p:set>
                                    <p:animEffect transition="in" filter="blinds(horizontal)">
                                      <p:cBhvr>
                                        <p:cTn id="19" dur="500"/>
                                        <p:tgtEl>
                                          <p:spTgt spid="79879"/>
                                        </p:tgtEl>
                                      </p:cBhvr>
                                    </p:animEffect>
                                  </p:childTnLst>
                                </p:cTn>
                              </p:par>
                              <p:par>
                                <p:cTn id="20" presetID="3" presetClass="entr" presetSubtype="10" fill="hold" nodeType="withEffect">
                                  <p:stCondLst>
                                    <p:cond delay="0"/>
                                  </p:stCondLst>
                                  <p:childTnLst>
                                    <p:set>
                                      <p:cBhvr>
                                        <p:cTn id="21" dur="1" fill="hold">
                                          <p:stCondLst>
                                            <p:cond delay="0"/>
                                          </p:stCondLst>
                                        </p:cTn>
                                        <p:tgtEl>
                                          <p:spTgt spid="79876"/>
                                        </p:tgtEl>
                                        <p:attrNameLst>
                                          <p:attrName>style.visibility</p:attrName>
                                        </p:attrNameLst>
                                      </p:cBhvr>
                                      <p:to>
                                        <p:strVal val="visible"/>
                                      </p:to>
                                    </p:set>
                                    <p:animEffect transition="in" filter="blinds(horizontal)">
                                      <p:cBhvr>
                                        <p:cTn id="22" dur="500"/>
                                        <p:tgtEl>
                                          <p:spTgt spid="79876"/>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9880"/>
                                        </p:tgtEl>
                                        <p:attrNameLst>
                                          <p:attrName>style.visibility</p:attrName>
                                        </p:attrNameLst>
                                      </p:cBhvr>
                                      <p:to>
                                        <p:strVal val="visible"/>
                                      </p:to>
                                    </p:set>
                                    <p:animEffect transition="in" filter="blinds(horizontal)">
                                      <p:cBhvr>
                                        <p:cTn id="25" dur="500"/>
                                        <p:tgtEl>
                                          <p:spTgt spid="7988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79882"/>
                                        </p:tgtEl>
                                        <p:attrNameLst>
                                          <p:attrName>style.visibility</p:attrName>
                                        </p:attrNameLst>
                                      </p:cBhvr>
                                      <p:to>
                                        <p:strVal val="visible"/>
                                      </p:to>
                                    </p:set>
                                    <p:anim calcmode="lin" valueType="num">
                                      <p:cBhvr additive="base">
                                        <p:cTn id="30" dur="500" fill="hold"/>
                                        <p:tgtEl>
                                          <p:spTgt spid="79882"/>
                                        </p:tgtEl>
                                        <p:attrNameLst>
                                          <p:attrName>ppt_x</p:attrName>
                                        </p:attrNameLst>
                                      </p:cBhvr>
                                      <p:tavLst>
                                        <p:tav tm="0">
                                          <p:val>
                                            <p:strVal val="#ppt_x"/>
                                          </p:val>
                                        </p:tav>
                                        <p:tav tm="100000">
                                          <p:val>
                                            <p:strVal val="#ppt_x"/>
                                          </p:val>
                                        </p:tav>
                                      </p:tavLst>
                                    </p:anim>
                                    <p:anim calcmode="lin" valueType="num">
                                      <p:cBhvr additive="base">
                                        <p:cTn id="31" dur="500" fill="hold"/>
                                        <p:tgtEl>
                                          <p:spTgt spid="79882"/>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79886"/>
                                        </p:tgtEl>
                                        <p:attrNameLst>
                                          <p:attrName>style.visibility</p:attrName>
                                        </p:attrNameLst>
                                      </p:cBhvr>
                                      <p:to>
                                        <p:strVal val="visible"/>
                                      </p:to>
                                    </p:set>
                                    <p:anim calcmode="lin" valueType="num">
                                      <p:cBhvr additive="base">
                                        <p:cTn id="34" dur="500" fill="hold"/>
                                        <p:tgtEl>
                                          <p:spTgt spid="79886"/>
                                        </p:tgtEl>
                                        <p:attrNameLst>
                                          <p:attrName>ppt_x</p:attrName>
                                        </p:attrNameLst>
                                      </p:cBhvr>
                                      <p:tavLst>
                                        <p:tav tm="0">
                                          <p:val>
                                            <p:strVal val="#ppt_x"/>
                                          </p:val>
                                        </p:tav>
                                        <p:tav tm="100000">
                                          <p:val>
                                            <p:strVal val="#ppt_x"/>
                                          </p:val>
                                        </p:tav>
                                      </p:tavLst>
                                    </p:anim>
                                    <p:anim calcmode="lin" valueType="num">
                                      <p:cBhvr additive="base">
                                        <p:cTn id="35" dur="500" fill="hold"/>
                                        <p:tgtEl>
                                          <p:spTgt spid="79886"/>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nodeType="clickEffect">
                                  <p:stCondLst>
                                    <p:cond delay="0"/>
                                  </p:stCondLst>
                                  <p:childTnLst>
                                    <p:set>
                                      <p:cBhvr>
                                        <p:cTn id="39" dur="1" fill="hold">
                                          <p:stCondLst>
                                            <p:cond delay="0"/>
                                          </p:stCondLst>
                                        </p:cTn>
                                        <p:tgtEl>
                                          <p:spTgt spid="79883"/>
                                        </p:tgtEl>
                                        <p:attrNameLst>
                                          <p:attrName>style.visibility</p:attrName>
                                        </p:attrNameLst>
                                      </p:cBhvr>
                                      <p:to>
                                        <p:strVal val="visible"/>
                                      </p:to>
                                    </p:set>
                                    <p:anim calcmode="lin" valueType="num">
                                      <p:cBhvr additive="base">
                                        <p:cTn id="40" dur="500" fill="hold"/>
                                        <p:tgtEl>
                                          <p:spTgt spid="79883"/>
                                        </p:tgtEl>
                                        <p:attrNameLst>
                                          <p:attrName>ppt_x</p:attrName>
                                        </p:attrNameLst>
                                      </p:cBhvr>
                                      <p:tavLst>
                                        <p:tav tm="0">
                                          <p:val>
                                            <p:strVal val="#ppt_x"/>
                                          </p:val>
                                        </p:tav>
                                        <p:tav tm="100000">
                                          <p:val>
                                            <p:strVal val="#ppt_x"/>
                                          </p:val>
                                        </p:tav>
                                      </p:tavLst>
                                    </p:anim>
                                    <p:anim calcmode="lin" valueType="num">
                                      <p:cBhvr additive="base">
                                        <p:cTn id="41" dur="500" fill="hold"/>
                                        <p:tgtEl>
                                          <p:spTgt spid="79883"/>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nodeType="clickEffect">
                                  <p:stCondLst>
                                    <p:cond delay="0"/>
                                  </p:stCondLst>
                                  <p:childTnLst>
                                    <p:set>
                                      <p:cBhvr>
                                        <p:cTn id="45" dur="1" fill="hold">
                                          <p:stCondLst>
                                            <p:cond delay="0"/>
                                          </p:stCondLst>
                                        </p:cTn>
                                        <p:tgtEl>
                                          <p:spTgt spid="79884"/>
                                        </p:tgtEl>
                                        <p:attrNameLst>
                                          <p:attrName>style.visibility</p:attrName>
                                        </p:attrNameLst>
                                      </p:cBhvr>
                                      <p:to>
                                        <p:strVal val="visible"/>
                                      </p:to>
                                    </p:set>
                                    <p:anim calcmode="lin" valueType="num">
                                      <p:cBhvr additive="base">
                                        <p:cTn id="46" dur="500" fill="hold"/>
                                        <p:tgtEl>
                                          <p:spTgt spid="79884"/>
                                        </p:tgtEl>
                                        <p:attrNameLst>
                                          <p:attrName>ppt_x</p:attrName>
                                        </p:attrNameLst>
                                      </p:cBhvr>
                                      <p:tavLst>
                                        <p:tav tm="0">
                                          <p:val>
                                            <p:strVal val="#ppt_x"/>
                                          </p:val>
                                        </p:tav>
                                        <p:tav tm="100000">
                                          <p:val>
                                            <p:strVal val="#ppt_x"/>
                                          </p:val>
                                        </p:tav>
                                      </p:tavLst>
                                    </p:anim>
                                    <p:anim calcmode="lin" valueType="num">
                                      <p:cBhvr additive="base">
                                        <p:cTn id="47" dur="500" fill="hold"/>
                                        <p:tgtEl>
                                          <p:spTgt spid="79884"/>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nodeType="clickEffect">
                                  <p:stCondLst>
                                    <p:cond delay="0"/>
                                  </p:stCondLst>
                                  <p:childTnLst>
                                    <p:set>
                                      <p:cBhvr>
                                        <p:cTn id="51" dur="1" fill="hold">
                                          <p:stCondLst>
                                            <p:cond delay="0"/>
                                          </p:stCondLst>
                                        </p:cTn>
                                        <p:tgtEl>
                                          <p:spTgt spid="79885"/>
                                        </p:tgtEl>
                                        <p:attrNameLst>
                                          <p:attrName>style.visibility</p:attrName>
                                        </p:attrNameLst>
                                      </p:cBhvr>
                                      <p:to>
                                        <p:strVal val="visible"/>
                                      </p:to>
                                    </p:set>
                                    <p:anim calcmode="lin" valueType="num">
                                      <p:cBhvr additive="base">
                                        <p:cTn id="52" dur="500" fill="hold"/>
                                        <p:tgtEl>
                                          <p:spTgt spid="79885"/>
                                        </p:tgtEl>
                                        <p:attrNameLst>
                                          <p:attrName>ppt_x</p:attrName>
                                        </p:attrNameLst>
                                      </p:cBhvr>
                                      <p:tavLst>
                                        <p:tav tm="0">
                                          <p:val>
                                            <p:strVal val="#ppt_x"/>
                                          </p:val>
                                        </p:tav>
                                        <p:tav tm="100000">
                                          <p:val>
                                            <p:strVal val="#ppt_x"/>
                                          </p:val>
                                        </p:tav>
                                      </p:tavLst>
                                    </p:anim>
                                    <p:anim calcmode="lin" valueType="num">
                                      <p:cBhvr additive="base">
                                        <p:cTn id="53" dur="500" fill="hold"/>
                                        <p:tgtEl>
                                          <p:spTgt spid="798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7" grpId="0" autoUpdateAnimBg="0"/>
      <p:bldP spid="79878" grpId="0" autoUpdateAnimBg="0"/>
      <p:bldP spid="79879" grpId="0" autoUpdateAnimBg="0"/>
      <p:bldP spid="79880" grpId="0" autoUpdateAnimBg="0"/>
      <p:bldP spid="79886"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6"/>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8F3FAA48-A286-43D6-AC1E-B1051E688E23}" type="slidenum">
              <a:rPr lang="zh-CN" altLang="en-US" sz="1400"/>
              <a:pPr eaLnBrk="1" hangingPunct="1"/>
              <a:t>69</a:t>
            </a:fld>
            <a:endParaRPr lang="en-US" altLang="zh-CN" sz="1400"/>
          </a:p>
        </p:txBody>
      </p:sp>
      <p:sp>
        <p:nvSpPr>
          <p:cNvPr id="69635" name="Rectangle 2"/>
          <p:cNvSpPr>
            <a:spLocks noGrp="1" noChangeArrowheads="1"/>
          </p:cNvSpPr>
          <p:nvPr>
            <p:ph type="title"/>
          </p:nvPr>
        </p:nvSpPr>
        <p:spPr/>
        <p:txBody>
          <a:bodyPr/>
          <a:lstStyle/>
          <a:p>
            <a:pPr algn="l" eaLnBrk="1" hangingPunct="1"/>
            <a:r>
              <a:rPr lang="zh-CN" altLang="en-US" dirty="0" smtClean="0">
                <a:solidFill>
                  <a:schemeClr val="accent2"/>
                </a:solidFill>
                <a:latin typeface="Times New Roman" pitchFamily="18" charset="0"/>
              </a:rPr>
              <a:t>例：复合泊松分布的递推公式</a:t>
            </a:r>
          </a:p>
        </p:txBody>
      </p:sp>
      <p:sp>
        <p:nvSpPr>
          <p:cNvPr id="71683" name="Rectangle 3"/>
          <p:cNvSpPr>
            <a:spLocks noGrp="1" noChangeArrowheads="1"/>
          </p:cNvSpPr>
          <p:nvPr>
            <p:ph type="body" sz="half" idx="1"/>
          </p:nvPr>
        </p:nvSpPr>
        <p:spPr>
          <a:xfrm>
            <a:off x="457200" y="1484313"/>
            <a:ext cx="8147050" cy="533400"/>
          </a:xfrm>
        </p:spPr>
        <p:txBody>
          <a:bodyPr/>
          <a:lstStyle/>
          <a:p>
            <a:pPr eaLnBrk="1" hangingPunct="1"/>
            <a:r>
              <a:rPr lang="zh-CN" altLang="en-US" b="1" dirty="0" smtClean="0">
                <a:latin typeface="Times New Roman" pitchFamily="18" charset="0"/>
              </a:rPr>
              <a:t>如果首分布是泊松分布，则 </a:t>
            </a:r>
            <a:r>
              <a:rPr lang="en-US" altLang="zh-CN" b="1" i="1" dirty="0" smtClean="0">
                <a:latin typeface="Times New Roman" pitchFamily="18" charset="0"/>
              </a:rPr>
              <a:t>a </a:t>
            </a:r>
            <a:r>
              <a:rPr lang="en-US" altLang="zh-CN" b="1" dirty="0" smtClean="0">
                <a:latin typeface="Times New Roman" pitchFamily="18" charset="0"/>
              </a:rPr>
              <a:t>= 0,  </a:t>
            </a:r>
            <a:r>
              <a:rPr lang="en-US" altLang="zh-CN" b="1" i="1" dirty="0" smtClean="0">
                <a:latin typeface="Times New Roman" pitchFamily="18" charset="0"/>
              </a:rPr>
              <a:t>b</a:t>
            </a:r>
            <a:r>
              <a:rPr lang="en-US" altLang="zh-CN" b="1" dirty="0" smtClean="0">
                <a:latin typeface="Times New Roman" pitchFamily="18" charset="0"/>
              </a:rPr>
              <a:t> = </a:t>
            </a:r>
            <a:r>
              <a:rPr lang="en-US" altLang="zh-CN" b="1" dirty="0" smtClean="0">
                <a:latin typeface="Symbol" pitchFamily="18" charset="2"/>
              </a:rPr>
              <a:t>l, </a:t>
            </a:r>
            <a:r>
              <a:rPr lang="zh-CN" altLang="en-US" b="1" dirty="0" smtClean="0">
                <a:latin typeface="Times New Roman" pitchFamily="18" charset="0"/>
              </a:rPr>
              <a:t>故递推公式为：</a:t>
            </a:r>
          </a:p>
        </p:txBody>
      </p:sp>
      <p:sp>
        <p:nvSpPr>
          <p:cNvPr id="71685" name="Text Box 5"/>
          <p:cNvSpPr txBox="1">
            <a:spLocks noChangeArrowheads="1"/>
          </p:cNvSpPr>
          <p:nvPr/>
        </p:nvSpPr>
        <p:spPr bwMode="auto">
          <a:xfrm>
            <a:off x="539750" y="4149725"/>
            <a:ext cx="8135938"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44488"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lnSpc>
                <a:spcPct val="120000"/>
              </a:lnSpc>
              <a:buSzPct val="65000"/>
              <a:buFontTx/>
              <a:buBlip>
                <a:blip r:embed="rId3"/>
              </a:buBlip>
            </a:pPr>
            <a:r>
              <a:rPr lang="zh-CN" altLang="en-US" sz="2400" b="1" dirty="0">
                <a:latin typeface="Times New Roman" pitchFamily="18" charset="0"/>
                <a:cs typeface="Times New Roman" pitchFamily="18" charset="0"/>
              </a:rPr>
              <a:t>如果给定次分布的名称</a:t>
            </a:r>
            <a:r>
              <a:rPr lang="en-US" altLang="zh-CN" sz="2400" b="1" dirty="0">
                <a:latin typeface="Times New Roman" pitchFamily="18" charset="0"/>
                <a:cs typeface="Times New Roman" pitchFamily="18" charset="0"/>
              </a:rPr>
              <a:t>X</a:t>
            </a:r>
            <a:r>
              <a:rPr lang="zh-CN" altLang="en-US" sz="2400" b="1" dirty="0">
                <a:latin typeface="Times New Roman" pitchFamily="18" charset="0"/>
                <a:cs typeface="Times New Roman" pitchFamily="18" charset="0"/>
              </a:rPr>
              <a:t>，则复合泊松分布可以被称作 </a:t>
            </a:r>
          </a:p>
          <a:p>
            <a:pPr algn="l" eaLnBrk="1" hangingPunct="1">
              <a:lnSpc>
                <a:spcPct val="120000"/>
              </a:lnSpc>
              <a:buSzPct val="65000"/>
            </a:pPr>
            <a:r>
              <a:rPr lang="zh-CN" altLang="en-US" sz="2400" b="1" dirty="0">
                <a:solidFill>
                  <a:srgbClr val="FF0000"/>
                </a:solidFill>
                <a:latin typeface="Times New Roman" pitchFamily="18" charset="0"/>
                <a:cs typeface="Times New Roman" pitchFamily="18" charset="0"/>
              </a:rPr>
              <a:t>“泊松</a:t>
            </a:r>
            <a:r>
              <a:rPr lang="en-US" altLang="zh-CN" sz="2400" b="1" dirty="0">
                <a:solidFill>
                  <a:srgbClr val="FF0000"/>
                </a:solidFill>
                <a:latin typeface="Times New Roman" pitchFamily="18" charset="0"/>
                <a:cs typeface="Times New Roman" pitchFamily="18" charset="0"/>
              </a:rPr>
              <a:t>-X” </a:t>
            </a:r>
            <a:r>
              <a:rPr lang="zh-CN" altLang="en-US" sz="2400" b="1" dirty="0" smtClean="0">
                <a:latin typeface="Times New Roman" pitchFamily="18" charset="0"/>
                <a:cs typeface="Times New Roman" pitchFamily="18" charset="0"/>
              </a:rPr>
              <a:t>。</a:t>
            </a:r>
            <a:endParaRPr lang="zh-CN" altLang="en-US" sz="2400" b="1" dirty="0">
              <a:latin typeface="Times New Roman" pitchFamily="18" charset="0"/>
              <a:cs typeface="Times New Roman" pitchFamily="18" charset="0"/>
            </a:endParaRPr>
          </a:p>
        </p:txBody>
      </p:sp>
      <p:graphicFrame>
        <p:nvGraphicFramePr>
          <p:cNvPr id="71686" name="Object 6"/>
          <p:cNvGraphicFramePr>
            <a:graphicFrameLocks noChangeAspect="1"/>
          </p:cNvGraphicFramePr>
          <p:nvPr>
            <p:extLst>
              <p:ext uri="{D42A27DB-BD31-4B8C-83A1-F6EECF244321}">
                <p14:modId xmlns:p14="http://schemas.microsoft.com/office/powerpoint/2010/main" val="1160514576"/>
              </p:ext>
            </p:extLst>
          </p:nvPr>
        </p:nvGraphicFramePr>
        <p:xfrm>
          <a:off x="990694" y="2514624"/>
          <a:ext cx="6299279" cy="1295366"/>
        </p:xfrm>
        <a:graphic>
          <a:graphicData uri="http://schemas.openxmlformats.org/presentationml/2006/ole">
            <mc:AlternateContent xmlns:mc="http://schemas.openxmlformats.org/markup-compatibility/2006">
              <mc:Choice xmlns:v="urn:schemas-microsoft-com:vml" Requires="v">
                <p:oleObj spid="_x0000_s70161" name="Equation" r:id="rId4" imgW="2158920" imgH="444240" progId="Equation.DSMT4">
                  <p:embed/>
                </p:oleObj>
              </mc:Choice>
              <mc:Fallback>
                <p:oleObj name="Equation" r:id="rId4" imgW="2158920" imgH="444240" progId="Equation.DSMT4">
                  <p:embed/>
                  <p:pic>
                    <p:nvPicPr>
                      <p:cNvPr id="0" name="Object 6"/>
                      <p:cNvPicPr>
                        <a:picLocks noChangeAspect="1" noChangeArrowheads="1"/>
                      </p:cNvPicPr>
                      <p:nvPr/>
                    </p:nvPicPr>
                    <p:blipFill>
                      <a:blip r:embed="rId5"/>
                      <a:srcRect/>
                      <a:stretch>
                        <a:fillRect/>
                      </a:stretch>
                    </p:blipFill>
                    <p:spPr bwMode="auto">
                      <a:xfrm>
                        <a:off x="990694" y="2514624"/>
                        <a:ext cx="6299279" cy="1295366"/>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Effect transition="in" filter="blinds(horizontal)">
                                      <p:cBhvr>
                                        <p:cTn id="7" dur="500"/>
                                        <p:tgtEl>
                                          <p:spTgt spid="716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1686"/>
                                        </p:tgtEl>
                                        <p:attrNameLst>
                                          <p:attrName>style.visibility</p:attrName>
                                        </p:attrNameLst>
                                      </p:cBhvr>
                                      <p:to>
                                        <p:strVal val="visible"/>
                                      </p:to>
                                    </p:set>
                                    <p:animEffect transition="in" filter="blinds(horizontal)">
                                      <p:cBhvr>
                                        <p:cTn id="12" dur="500"/>
                                        <p:tgtEl>
                                          <p:spTgt spid="716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685"/>
                                        </p:tgtEl>
                                        <p:attrNameLst>
                                          <p:attrName>style.visibility</p:attrName>
                                        </p:attrNameLst>
                                      </p:cBhvr>
                                      <p:to>
                                        <p:strVal val="visible"/>
                                      </p:to>
                                    </p:set>
                                    <p:animEffect transition="in" filter="blinds(horizontal)">
                                      <p:cBhvr>
                                        <p:cTn id="17" dur="500"/>
                                        <p:tgtEl>
                                          <p:spTgt spid="71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6"/>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75F83413-18FA-432B-9537-EB80AB4CA4D5}" type="slidenum">
              <a:rPr lang="zh-CN" altLang="en-US" sz="1400"/>
              <a:pPr eaLnBrk="1" hangingPunct="1"/>
              <a:t>7</a:t>
            </a:fld>
            <a:endParaRPr lang="en-US" altLang="zh-CN" sz="1400"/>
          </a:p>
        </p:txBody>
      </p:sp>
      <p:sp>
        <p:nvSpPr>
          <p:cNvPr id="11267" name="Rectangle 2"/>
          <p:cNvSpPr>
            <a:spLocks noGrp="1" noChangeArrowheads="1"/>
          </p:cNvSpPr>
          <p:nvPr>
            <p:ph type="title"/>
          </p:nvPr>
        </p:nvSpPr>
        <p:spPr/>
        <p:txBody>
          <a:bodyPr/>
          <a:lstStyle/>
          <a:p>
            <a:pPr eaLnBrk="1" hangingPunct="1"/>
            <a:r>
              <a:rPr lang="zh-CN" altLang="en-US" dirty="0" smtClean="0"/>
              <a:t>泊松分布</a:t>
            </a:r>
          </a:p>
        </p:txBody>
      </p:sp>
      <p:sp>
        <p:nvSpPr>
          <p:cNvPr id="11268"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 name="Object 4"/>
          <p:cNvGraphicFramePr>
            <a:graphicFrameLocks noChangeAspect="1"/>
          </p:cNvGraphicFramePr>
          <p:nvPr>
            <p:extLst>
              <p:ext uri="{D42A27DB-BD31-4B8C-83A1-F6EECF244321}">
                <p14:modId xmlns:p14="http://schemas.microsoft.com/office/powerpoint/2010/main" val="373716615"/>
              </p:ext>
            </p:extLst>
          </p:nvPr>
        </p:nvGraphicFramePr>
        <p:xfrm>
          <a:off x="1066668" y="2286000"/>
          <a:ext cx="1600200" cy="914400"/>
        </p:xfrm>
        <a:graphic>
          <a:graphicData uri="http://schemas.openxmlformats.org/presentationml/2006/ole">
            <mc:AlternateContent xmlns:mc="http://schemas.openxmlformats.org/markup-compatibility/2006">
              <mc:Choice xmlns:v="urn:schemas-microsoft-com:vml" Requires="v">
                <p:oleObj spid="_x0000_s12164" r:id="rId3" imgW="736920" imgH="419282" progId="Equation.DSMT4">
                  <p:embed/>
                </p:oleObj>
              </mc:Choice>
              <mc:Fallback>
                <p:oleObj r:id="rId3" imgW="736920" imgH="419282"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68" y="2286000"/>
                        <a:ext cx="1600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69" name="Rectangle 5"/>
          <p:cNvSpPr>
            <a:spLocks noChangeArrowheads="1"/>
          </p:cNvSpPr>
          <p:nvPr/>
        </p:nvSpPr>
        <p:spPr bwMode="auto">
          <a:xfrm>
            <a:off x="3124068" y="2590800"/>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fontAlgn="base"/>
            <a:r>
              <a:rPr lang="en-US" altLang="zh-CN" sz="2400" i="1" dirty="0">
                <a:latin typeface="Times New Roman" pitchFamily="18" charset="0"/>
              </a:rPr>
              <a:t>k </a:t>
            </a:r>
            <a:r>
              <a:rPr lang="en-US" altLang="zh-CN" sz="2400" dirty="0">
                <a:latin typeface="Times New Roman" pitchFamily="18" charset="0"/>
              </a:rPr>
              <a:t>= 0</a:t>
            </a:r>
            <a:r>
              <a:rPr lang="zh-CN" altLang="en-US" sz="2400" dirty="0">
                <a:latin typeface="Times New Roman" pitchFamily="18" charset="0"/>
              </a:rPr>
              <a:t>，</a:t>
            </a:r>
            <a:r>
              <a:rPr lang="en-US" altLang="zh-CN" sz="2400" dirty="0">
                <a:latin typeface="Times New Roman" pitchFamily="18" charset="0"/>
              </a:rPr>
              <a:t>1</a:t>
            </a:r>
            <a:r>
              <a:rPr lang="zh-CN" altLang="en-US" sz="2400" dirty="0">
                <a:latin typeface="Times New Roman" pitchFamily="18" charset="0"/>
              </a:rPr>
              <a:t>，</a:t>
            </a:r>
            <a:r>
              <a:rPr lang="en-US" altLang="zh-CN" sz="2400" dirty="0">
                <a:latin typeface="Times New Roman" pitchFamily="18" charset="0"/>
              </a:rPr>
              <a:t>2</a:t>
            </a:r>
            <a:r>
              <a:rPr lang="zh-CN" altLang="en-US" sz="2400" dirty="0">
                <a:latin typeface="Times New Roman" pitchFamily="18" charset="0"/>
              </a:rPr>
              <a:t>，</a:t>
            </a:r>
            <a:r>
              <a:rPr lang="en-US" altLang="zh-CN" sz="2400" dirty="0">
                <a:latin typeface="Times New Roman" pitchFamily="18" charset="0"/>
              </a:rPr>
              <a:t>…… </a:t>
            </a:r>
          </a:p>
        </p:txBody>
      </p:sp>
      <p:sp>
        <p:nvSpPr>
          <p:cNvPr id="11271" name="Rectangle 6"/>
          <p:cNvSpPr>
            <a:spLocks noChangeArrowheads="1"/>
          </p:cNvSpPr>
          <p:nvPr/>
        </p:nvSpPr>
        <p:spPr bwMode="auto">
          <a:xfrm>
            <a:off x="457068"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72" name="Rectangle 7"/>
          <p:cNvSpPr>
            <a:spLocks noChangeArrowheads="1"/>
          </p:cNvSpPr>
          <p:nvPr/>
        </p:nvSpPr>
        <p:spPr bwMode="auto">
          <a:xfrm>
            <a:off x="457068"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 name="Object 8"/>
          <p:cNvGraphicFramePr>
            <a:graphicFrameLocks noChangeAspect="1"/>
          </p:cNvGraphicFramePr>
          <p:nvPr>
            <p:extLst>
              <p:ext uri="{D42A27DB-BD31-4B8C-83A1-F6EECF244321}">
                <p14:modId xmlns:p14="http://schemas.microsoft.com/office/powerpoint/2010/main" val="2318554203"/>
              </p:ext>
            </p:extLst>
          </p:nvPr>
        </p:nvGraphicFramePr>
        <p:xfrm>
          <a:off x="990468" y="4330700"/>
          <a:ext cx="1841500" cy="838200"/>
        </p:xfrm>
        <a:graphic>
          <a:graphicData uri="http://schemas.openxmlformats.org/presentationml/2006/ole">
            <mc:AlternateContent xmlns:mc="http://schemas.openxmlformats.org/markup-compatibility/2006">
              <mc:Choice xmlns:v="urn:schemas-microsoft-com:vml" Requires="v">
                <p:oleObj spid="_x0000_s12165" r:id="rId5" imgW="952500" imgH="431800" progId="Equation.DSMT4">
                  <p:embed/>
                </p:oleObj>
              </mc:Choice>
              <mc:Fallback>
                <p:oleObj r:id="rId5" imgW="952500" imgH="4318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468" y="4330700"/>
                        <a:ext cx="18415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3" name="Rectangle 9"/>
          <p:cNvSpPr>
            <a:spLocks noChangeArrowheads="1"/>
          </p:cNvSpPr>
          <p:nvPr/>
        </p:nvSpPr>
        <p:spPr bwMode="auto">
          <a:xfrm>
            <a:off x="6400668" y="25908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fontAlgn="base"/>
            <a:r>
              <a:rPr lang="zh-CN" altLang="en-US" sz="2400" i="1" dirty="0">
                <a:sym typeface="Symbol" pitchFamily="18" charset="2"/>
              </a:rPr>
              <a:t></a:t>
            </a:r>
            <a:r>
              <a:rPr lang="zh-CN" altLang="en-US" sz="2400" i="1" dirty="0"/>
              <a:t> </a:t>
            </a:r>
            <a:r>
              <a:rPr lang="en-US" altLang="zh-CN" sz="2400" dirty="0">
                <a:sym typeface="Symbol" pitchFamily="18" charset="2"/>
              </a:rPr>
              <a:t>&gt; 0 </a:t>
            </a:r>
          </a:p>
        </p:txBody>
      </p:sp>
      <p:graphicFrame>
        <p:nvGraphicFramePr>
          <p:cNvPr id="11275" name="Object 11"/>
          <p:cNvGraphicFramePr>
            <a:graphicFrameLocks noChangeAspect="1"/>
          </p:cNvGraphicFramePr>
          <p:nvPr>
            <p:extLst>
              <p:ext uri="{D42A27DB-BD31-4B8C-83A1-F6EECF244321}">
                <p14:modId xmlns:p14="http://schemas.microsoft.com/office/powerpoint/2010/main" val="2938188966"/>
              </p:ext>
            </p:extLst>
          </p:nvPr>
        </p:nvGraphicFramePr>
        <p:xfrm>
          <a:off x="3080524" y="4419574"/>
          <a:ext cx="1643751" cy="627822"/>
        </p:xfrm>
        <a:graphic>
          <a:graphicData uri="http://schemas.openxmlformats.org/presentationml/2006/ole">
            <mc:AlternateContent xmlns:mc="http://schemas.openxmlformats.org/markup-compatibility/2006">
              <mc:Choice xmlns:v="urn:schemas-microsoft-com:vml" Requires="v">
                <p:oleObj spid="_x0000_s12166" r:id="rId7" imgW="495300" imgH="203200" progId="Equation.DSMT4">
                  <p:embed/>
                </p:oleObj>
              </mc:Choice>
              <mc:Fallback>
                <p:oleObj r:id="rId7" imgW="495300" imgH="2032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80524" y="4419574"/>
                        <a:ext cx="1643751" cy="627822"/>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69"/>
                                        </p:tgtEl>
                                        <p:attrNameLst>
                                          <p:attrName>style.visibility</p:attrName>
                                        </p:attrNameLst>
                                      </p:cBhvr>
                                      <p:to>
                                        <p:strVal val="visible"/>
                                      </p:to>
                                    </p:set>
                                    <p:animEffect transition="in" filter="blinds(horizontal)">
                                      <p:cBhvr>
                                        <p:cTn id="12" dur="500"/>
                                        <p:tgtEl>
                                          <p:spTgt spid="1126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273"/>
                                        </p:tgtEl>
                                        <p:attrNameLst>
                                          <p:attrName>style.visibility</p:attrName>
                                        </p:attrNameLst>
                                      </p:cBhvr>
                                      <p:to>
                                        <p:strVal val="visible"/>
                                      </p:to>
                                    </p:set>
                                    <p:animEffect transition="in" filter="blinds(horizontal)">
                                      <p:cBhvr>
                                        <p:cTn id="15" dur="500"/>
                                        <p:tgtEl>
                                          <p:spTgt spid="1127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linds(horizontal)">
                                      <p:cBhvr>
                                        <p:cTn id="20" dur="500"/>
                                        <p:tgtEl>
                                          <p:spTgt spid="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1275"/>
                                        </p:tgtEl>
                                        <p:attrNameLst>
                                          <p:attrName>style.visibility</p:attrName>
                                        </p:attrNameLst>
                                      </p:cBhvr>
                                      <p:to>
                                        <p:strVal val="visible"/>
                                      </p:to>
                                    </p:set>
                                    <p:anim calcmode="lin" valueType="num">
                                      <p:cBhvr additive="base">
                                        <p:cTn id="25" dur="500" fill="hold"/>
                                        <p:tgtEl>
                                          <p:spTgt spid="11275"/>
                                        </p:tgtEl>
                                        <p:attrNameLst>
                                          <p:attrName>ppt_x</p:attrName>
                                        </p:attrNameLst>
                                      </p:cBhvr>
                                      <p:tavLst>
                                        <p:tav tm="0">
                                          <p:val>
                                            <p:strVal val="#ppt_x"/>
                                          </p:val>
                                        </p:tav>
                                        <p:tav tm="100000">
                                          <p:val>
                                            <p:strVal val="#ppt_x"/>
                                          </p:val>
                                        </p:tav>
                                      </p:tavLst>
                                    </p:anim>
                                    <p:anim calcmode="lin" valueType="num">
                                      <p:cBhvr additive="base">
                                        <p:cTn id="26" dur="500" fill="hold"/>
                                        <p:tgtEl>
                                          <p:spTgt spid="112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autoUpdateAnimBg="0"/>
      <p:bldP spid="11273"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7235" y="457278"/>
            <a:ext cx="8610374" cy="4985980"/>
          </a:xfrm>
          <a:prstGeom prst="rect">
            <a:avLst/>
          </a:prstGeom>
        </p:spPr>
        <p:txBody>
          <a:bodyPr wrap="square">
            <a:spAutoFit/>
          </a:bodyPr>
          <a:lstStyle/>
          <a:p>
            <a:pPr algn="l">
              <a:spcBef>
                <a:spcPts val="600"/>
              </a:spcBef>
              <a:spcAft>
                <a:spcPts val="600"/>
              </a:spcAft>
            </a:pPr>
            <a:r>
              <a:rPr lang="en-US" altLang="zh-CN" sz="1800" b="1" i="1" dirty="0" smtClean="0">
                <a:solidFill>
                  <a:srgbClr val="8F5902"/>
                </a:solidFill>
                <a:latin typeface="Consolas"/>
                <a:ea typeface="宋体"/>
                <a:cs typeface="Times New Roman"/>
              </a:rPr>
              <a:t># </a:t>
            </a:r>
            <a:r>
              <a:rPr lang="en-US" altLang="zh-CN" sz="1800" b="1" dirty="0" err="1" smtClean="0">
                <a:solidFill>
                  <a:srgbClr val="8F5902"/>
                </a:solidFill>
                <a:latin typeface="宋体"/>
                <a:ea typeface="宋体"/>
                <a:cs typeface="Times New Roman"/>
              </a:rPr>
              <a:t>复合泊松分布的递推公式</a:t>
            </a:r>
            <a:endParaRPr lang="en-US" altLang="zh-CN" sz="1800" b="1" dirty="0" smtClean="0">
              <a:solidFill>
                <a:srgbClr val="8F5902"/>
              </a:solidFill>
              <a:latin typeface="宋体"/>
              <a:ea typeface="宋体"/>
              <a:cs typeface="Times New Roman"/>
            </a:endParaRPr>
          </a:p>
          <a:p>
            <a:pPr algn="l">
              <a:spcBef>
                <a:spcPts val="600"/>
              </a:spcBef>
              <a:spcAft>
                <a:spcPts val="600"/>
              </a:spcAft>
            </a:pPr>
            <a:r>
              <a:rPr lang="en-US" altLang="zh-CN" sz="1800" b="1" dirty="0" smtClean="0">
                <a:solidFill>
                  <a:srgbClr val="8F5902"/>
                </a:solidFill>
                <a:latin typeface="宋体"/>
                <a:ea typeface="宋体"/>
                <a:cs typeface="Times New Roman"/>
              </a:rPr>
              <a:t># lam</a:t>
            </a:r>
            <a:r>
              <a:rPr lang="zh-CN" altLang="en-US" sz="1800" b="1" dirty="0" smtClean="0">
                <a:solidFill>
                  <a:srgbClr val="8F5902"/>
                </a:solidFill>
                <a:latin typeface="宋体"/>
                <a:ea typeface="宋体"/>
                <a:cs typeface="Times New Roman"/>
              </a:rPr>
              <a:t>表示泊松参数</a:t>
            </a:r>
            <a:endParaRPr lang="en-US" altLang="zh-CN" sz="1800" b="1" dirty="0" smtClean="0">
              <a:solidFill>
                <a:srgbClr val="8F5902"/>
              </a:solidFill>
              <a:latin typeface="宋体"/>
              <a:ea typeface="宋体"/>
              <a:cs typeface="Times New Roman"/>
            </a:endParaRPr>
          </a:p>
          <a:p>
            <a:pPr algn="l">
              <a:spcBef>
                <a:spcPts val="600"/>
              </a:spcBef>
              <a:spcAft>
                <a:spcPts val="600"/>
              </a:spcAft>
            </a:pPr>
            <a:r>
              <a:rPr lang="en-US" altLang="zh-CN" sz="1800" b="1" dirty="0" smtClean="0">
                <a:solidFill>
                  <a:srgbClr val="8F5902"/>
                </a:solidFill>
                <a:latin typeface="宋体"/>
                <a:ea typeface="宋体"/>
                <a:cs typeface="Times New Roman"/>
              </a:rPr>
              <a:t># </a:t>
            </a:r>
            <a:r>
              <a:rPr lang="en-US" altLang="zh-CN" sz="1800" b="1" dirty="0" err="1" smtClean="0">
                <a:solidFill>
                  <a:srgbClr val="8F5902"/>
                </a:solidFill>
                <a:latin typeface="宋体"/>
                <a:ea typeface="宋体"/>
                <a:cs typeface="Times New Roman"/>
              </a:rPr>
              <a:t>f0</a:t>
            </a:r>
            <a:r>
              <a:rPr lang="zh-CN" altLang="en-US" sz="1800" b="1" dirty="0" smtClean="0">
                <a:solidFill>
                  <a:srgbClr val="8F5902"/>
                </a:solidFill>
                <a:latin typeface="宋体"/>
                <a:ea typeface="宋体"/>
                <a:cs typeface="Times New Roman"/>
              </a:rPr>
              <a:t>是次分布在零点的概率，</a:t>
            </a:r>
            <a:r>
              <a:rPr lang="en-US" altLang="zh-CN" sz="1800" b="1" dirty="0" smtClean="0">
                <a:solidFill>
                  <a:srgbClr val="8F5902"/>
                </a:solidFill>
                <a:latin typeface="宋体"/>
                <a:ea typeface="宋体"/>
                <a:cs typeface="Times New Roman"/>
              </a:rPr>
              <a:t>f</a:t>
            </a:r>
            <a:r>
              <a:rPr lang="zh-CN" altLang="en-US" sz="1800" b="1" dirty="0" smtClean="0">
                <a:solidFill>
                  <a:srgbClr val="8F5902"/>
                </a:solidFill>
                <a:latin typeface="宋体"/>
                <a:ea typeface="宋体"/>
                <a:cs typeface="Times New Roman"/>
              </a:rPr>
              <a:t>是在其他非零点上的概率</a:t>
            </a:r>
            <a:endParaRPr lang="en-US" altLang="zh-CN" sz="1800" b="1" dirty="0" smtClean="0">
              <a:solidFill>
                <a:srgbClr val="8F5902"/>
              </a:solidFill>
              <a:latin typeface="宋体"/>
              <a:ea typeface="宋体"/>
              <a:cs typeface="Times New Roman"/>
            </a:endParaRPr>
          </a:p>
          <a:p>
            <a:pPr algn="l">
              <a:spcBef>
                <a:spcPts val="600"/>
              </a:spcBef>
              <a:spcAft>
                <a:spcPts val="600"/>
              </a:spcAft>
            </a:pPr>
            <a:r>
              <a:rPr lang="en-US" altLang="zh-CN" sz="1800" b="1" dirty="0">
                <a:solidFill>
                  <a:srgbClr val="000000"/>
                </a:solidFill>
                <a:latin typeface="Consolas"/>
                <a:ea typeface="宋体"/>
                <a:cs typeface="Times New Roman"/>
              </a:rPr>
              <a:t/>
            </a:r>
            <a:br>
              <a:rPr lang="en-US" altLang="zh-CN" sz="1800" b="1" dirty="0">
                <a:solidFill>
                  <a:srgbClr val="000000"/>
                </a:solidFill>
                <a:latin typeface="Consolas"/>
                <a:ea typeface="宋体"/>
                <a:cs typeface="Times New Roman"/>
              </a:rPr>
            </a:br>
            <a:r>
              <a:rPr lang="en-US" altLang="zh-CN" sz="1800" b="1" dirty="0">
                <a:solidFill>
                  <a:srgbClr val="000000"/>
                </a:solidFill>
                <a:latin typeface="Consolas"/>
                <a:ea typeface="宋体"/>
                <a:cs typeface="Times New Roman"/>
              </a:rPr>
              <a:t>COM</a:t>
            </a:r>
            <a:r>
              <a:rPr lang="en-US" altLang="zh-CN" sz="1800" b="1" dirty="0" smtClean="0">
                <a:solidFill>
                  <a:srgbClr val="000000"/>
                </a:solidFill>
                <a:latin typeface="Consolas"/>
                <a:ea typeface="宋体"/>
                <a:cs typeface="Times New Roman"/>
              </a:rPr>
              <a:t>PO </a:t>
            </a:r>
            <a:r>
              <a:rPr lang="en-US" altLang="zh-CN" sz="1800" b="1" dirty="0">
                <a:solidFill>
                  <a:srgbClr val="000000"/>
                </a:solidFill>
                <a:latin typeface="Consolas"/>
                <a:ea typeface="宋体"/>
                <a:cs typeface="Times New Roman"/>
              </a:rPr>
              <a:t>=</a:t>
            </a:r>
            <a:r>
              <a:rPr lang="en-US" altLang="zh-CN" sz="1800" b="1" dirty="0">
                <a:solidFill>
                  <a:srgbClr val="4E9A06"/>
                </a:solidFill>
                <a:latin typeface="Consolas"/>
                <a:ea typeface="宋体"/>
                <a:cs typeface="Times New Roman"/>
              </a:rPr>
              <a:t> </a:t>
            </a:r>
            <a:r>
              <a:rPr lang="en-US" altLang="zh-CN" sz="1800" b="1" dirty="0">
                <a:solidFill>
                  <a:srgbClr val="000000"/>
                </a:solidFill>
                <a:latin typeface="Consolas"/>
                <a:ea typeface="宋体"/>
                <a:cs typeface="Times New Roman"/>
              </a:rPr>
              <a:t>function (lam, </a:t>
            </a:r>
            <a:r>
              <a:rPr lang="en-US" altLang="zh-CN" sz="1800" b="1" dirty="0" err="1">
                <a:solidFill>
                  <a:srgbClr val="000000"/>
                </a:solidFill>
                <a:latin typeface="Consolas"/>
                <a:ea typeface="宋体"/>
                <a:cs typeface="Times New Roman"/>
              </a:rPr>
              <a:t>f0</a:t>
            </a:r>
            <a:r>
              <a:rPr lang="en-US" altLang="zh-CN" sz="1800" b="1" dirty="0">
                <a:solidFill>
                  <a:srgbClr val="000000"/>
                </a:solidFill>
                <a:latin typeface="Consolas"/>
                <a:ea typeface="宋体"/>
                <a:cs typeface="Times New Roman"/>
              </a:rPr>
              <a:t>, f) {</a:t>
            </a:r>
            <a:br>
              <a:rPr lang="en-US" altLang="zh-CN" sz="1800" b="1" dirty="0">
                <a:solidFill>
                  <a:srgbClr val="000000"/>
                </a:solidFill>
                <a:latin typeface="Consolas"/>
                <a:ea typeface="宋体"/>
                <a:cs typeface="Times New Roman"/>
              </a:rPr>
            </a:br>
            <a:r>
              <a:rPr lang="en-US" altLang="zh-CN" sz="1800" b="1" dirty="0">
                <a:solidFill>
                  <a:srgbClr val="000000"/>
                </a:solidFill>
                <a:latin typeface="Consolas"/>
                <a:ea typeface="宋体"/>
                <a:cs typeface="Times New Roman"/>
              </a:rPr>
              <a:t>    cum =</a:t>
            </a:r>
            <a:r>
              <a:rPr lang="en-US" altLang="zh-CN" sz="1800" b="1" dirty="0">
                <a:solidFill>
                  <a:srgbClr val="4E9A06"/>
                </a:solidFill>
                <a:latin typeface="Consolas"/>
                <a:ea typeface="宋体"/>
                <a:cs typeface="Times New Roman"/>
              </a:rPr>
              <a:t> </a:t>
            </a:r>
            <a:r>
              <a:rPr lang="en-US" altLang="zh-CN" sz="1800" b="1" dirty="0">
                <a:solidFill>
                  <a:srgbClr val="000000"/>
                </a:solidFill>
                <a:latin typeface="Consolas"/>
                <a:ea typeface="宋体"/>
                <a:cs typeface="Times New Roman"/>
              </a:rPr>
              <a:t>g =</a:t>
            </a:r>
            <a:r>
              <a:rPr lang="en-US" altLang="zh-CN" sz="1800" b="1" dirty="0">
                <a:solidFill>
                  <a:srgbClr val="4E9A06"/>
                </a:solidFill>
                <a:latin typeface="Consolas"/>
                <a:ea typeface="宋体"/>
                <a:cs typeface="Times New Roman"/>
              </a:rPr>
              <a:t> </a:t>
            </a:r>
            <a:r>
              <a:rPr lang="en-US" altLang="zh-CN" sz="1800" b="1" dirty="0" err="1" smtClean="0">
                <a:solidFill>
                  <a:srgbClr val="204A87"/>
                </a:solidFill>
                <a:latin typeface="Consolas"/>
                <a:ea typeface="宋体"/>
                <a:cs typeface="Times New Roman"/>
              </a:rPr>
              <a:t>exp</a:t>
            </a:r>
            <a:r>
              <a:rPr lang="en-US" altLang="zh-CN" sz="1800" b="1" dirty="0" smtClean="0">
                <a:solidFill>
                  <a:srgbClr val="000000"/>
                </a:solidFill>
                <a:latin typeface="Consolas"/>
                <a:ea typeface="宋体"/>
                <a:cs typeface="Times New Roman"/>
              </a:rPr>
              <a:t>(lam*(</a:t>
            </a:r>
            <a:r>
              <a:rPr lang="en-US" altLang="zh-CN" sz="1800" b="1" dirty="0" err="1" smtClean="0">
                <a:solidFill>
                  <a:srgbClr val="000000"/>
                </a:solidFill>
                <a:latin typeface="Consolas"/>
                <a:ea typeface="宋体"/>
                <a:cs typeface="Times New Roman"/>
              </a:rPr>
              <a:t>f0</a:t>
            </a:r>
            <a:r>
              <a:rPr lang="en-US" altLang="zh-CN" sz="1800" b="1" dirty="0" smtClean="0">
                <a:solidFill>
                  <a:srgbClr val="000000"/>
                </a:solidFill>
                <a:latin typeface="Consolas"/>
                <a:ea typeface="宋体"/>
                <a:cs typeface="Times New Roman"/>
              </a:rPr>
              <a:t> - 1))</a:t>
            </a:r>
            <a:r>
              <a:rPr lang="en-US" altLang="zh-CN" sz="1800" b="1" dirty="0">
                <a:solidFill>
                  <a:srgbClr val="000000"/>
                </a:solidFill>
                <a:latin typeface="Consolas"/>
                <a:ea typeface="宋体"/>
                <a:cs typeface="Times New Roman"/>
              </a:rPr>
              <a:t/>
            </a:r>
            <a:br>
              <a:rPr lang="en-US" altLang="zh-CN" sz="1800" b="1" dirty="0">
                <a:solidFill>
                  <a:srgbClr val="000000"/>
                </a:solidFill>
                <a:latin typeface="Consolas"/>
                <a:ea typeface="宋体"/>
                <a:cs typeface="Times New Roman"/>
              </a:rPr>
            </a:br>
            <a:r>
              <a:rPr lang="en-US" altLang="zh-CN" sz="1800" b="1" dirty="0">
                <a:solidFill>
                  <a:srgbClr val="000000"/>
                </a:solidFill>
                <a:latin typeface="Consolas"/>
                <a:ea typeface="宋体"/>
                <a:cs typeface="Times New Roman"/>
              </a:rPr>
              <a:t>    k =</a:t>
            </a:r>
            <a:r>
              <a:rPr lang="en-US" altLang="zh-CN" sz="1800" b="1" dirty="0">
                <a:solidFill>
                  <a:srgbClr val="4E9A06"/>
                </a:solidFill>
                <a:latin typeface="Consolas"/>
                <a:ea typeface="宋体"/>
                <a:cs typeface="Times New Roman"/>
              </a:rPr>
              <a:t> </a:t>
            </a:r>
            <a:r>
              <a:rPr lang="en-US" altLang="zh-CN" sz="1800" b="1" dirty="0">
                <a:solidFill>
                  <a:srgbClr val="0000CF"/>
                </a:solidFill>
                <a:latin typeface="Consolas"/>
                <a:ea typeface="宋体"/>
                <a:cs typeface="Times New Roman"/>
              </a:rPr>
              <a:t>0</a:t>
            </a:r>
            <a:r>
              <a:rPr lang="en-US" altLang="zh-CN" sz="1800" b="1" dirty="0">
                <a:solidFill>
                  <a:srgbClr val="000000"/>
                </a:solidFill>
                <a:latin typeface="Consolas"/>
                <a:ea typeface="宋体"/>
                <a:cs typeface="Times New Roman"/>
              </a:rPr>
              <a:t/>
            </a:r>
            <a:br>
              <a:rPr lang="en-US" altLang="zh-CN" sz="1800" b="1" dirty="0">
                <a:solidFill>
                  <a:srgbClr val="000000"/>
                </a:solidFill>
                <a:latin typeface="Consolas"/>
                <a:ea typeface="宋体"/>
                <a:cs typeface="Times New Roman"/>
              </a:rPr>
            </a:br>
            <a:r>
              <a:rPr lang="en-US" altLang="zh-CN" sz="1800" b="1" dirty="0">
                <a:solidFill>
                  <a:srgbClr val="000000"/>
                </a:solidFill>
                <a:latin typeface="Consolas"/>
                <a:ea typeface="宋体"/>
                <a:cs typeface="Times New Roman"/>
              </a:rPr>
              <a:t>    repeat </a:t>
            </a:r>
            <a:r>
              <a:rPr lang="en-US" altLang="zh-CN" sz="1800" b="1" dirty="0" smtClean="0">
                <a:solidFill>
                  <a:srgbClr val="000000"/>
                </a:solidFill>
                <a:latin typeface="Consolas"/>
                <a:ea typeface="宋体"/>
                <a:cs typeface="Times New Roman"/>
              </a:rPr>
              <a:t>{</a:t>
            </a:r>
            <a:r>
              <a:rPr lang="en-US" altLang="zh-CN" sz="1800" b="1" dirty="0">
                <a:solidFill>
                  <a:srgbClr val="000000"/>
                </a:solidFill>
                <a:latin typeface="Consolas"/>
                <a:ea typeface="宋体"/>
                <a:cs typeface="Times New Roman"/>
              </a:rPr>
              <a:t/>
            </a:r>
            <a:br>
              <a:rPr lang="en-US" altLang="zh-CN" sz="1800" b="1" dirty="0">
                <a:solidFill>
                  <a:srgbClr val="000000"/>
                </a:solidFill>
                <a:latin typeface="Consolas"/>
                <a:ea typeface="宋体"/>
                <a:cs typeface="Times New Roman"/>
              </a:rPr>
            </a:br>
            <a:r>
              <a:rPr lang="en-US" altLang="zh-CN" sz="1800" b="1" dirty="0">
                <a:solidFill>
                  <a:srgbClr val="000000"/>
                </a:solidFill>
                <a:latin typeface="Consolas"/>
                <a:ea typeface="宋体"/>
                <a:cs typeface="Times New Roman"/>
              </a:rPr>
              <a:t>        k =</a:t>
            </a:r>
            <a:r>
              <a:rPr lang="en-US" altLang="zh-CN" sz="1800" b="1" dirty="0">
                <a:solidFill>
                  <a:srgbClr val="4E9A06"/>
                </a:solidFill>
                <a:latin typeface="Consolas"/>
                <a:ea typeface="宋体"/>
                <a:cs typeface="Times New Roman"/>
              </a:rPr>
              <a:t> </a:t>
            </a:r>
            <a:r>
              <a:rPr lang="en-US" altLang="zh-CN" sz="1800" b="1" dirty="0" smtClean="0">
                <a:solidFill>
                  <a:srgbClr val="000000"/>
                </a:solidFill>
                <a:latin typeface="Consolas"/>
                <a:ea typeface="宋体"/>
                <a:cs typeface="Times New Roman"/>
              </a:rPr>
              <a:t>k </a:t>
            </a:r>
            <a:r>
              <a:rPr lang="en-US" altLang="zh-CN" sz="1800" b="1" dirty="0" smtClean="0">
                <a:solidFill>
                  <a:srgbClr val="0000CF"/>
                </a:solidFill>
                <a:latin typeface="Consolas"/>
                <a:ea typeface="宋体"/>
                <a:cs typeface="Times New Roman"/>
              </a:rPr>
              <a:t>+ 1</a:t>
            </a:r>
            <a:r>
              <a:rPr lang="en-US" altLang="zh-CN" sz="1800" b="1" dirty="0">
                <a:solidFill>
                  <a:srgbClr val="000000"/>
                </a:solidFill>
                <a:latin typeface="Consolas"/>
                <a:ea typeface="宋体"/>
                <a:cs typeface="Times New Roman"/>
              </a:rPr>
              <a:t/>
            </a:r>
            <a:br>
              <a:rPr lang="en-US" altLang="zh-CN" sz="1800" b="1" dirty="0">
                <a:solidFill>
                  <a:srgbClr val="000000"/>
                </a:solidFill>
                <a:latin typeface="Consolas"/>
                <a:ea typeface="宋体"/>
                <a:cs typeface="Times New Roman"/>
              </a:rPr>
            </a:br>
            <a:r>
              <a:rPr lang="en-US" altLang="zh-CN" sz="1800" b="1" dirty="0">
                <a:solidFill>
                  <a:srgbClr val="000000"/>
                </a:solidFill>
                <a:latin typeface="Consolas"/>
                <a:ea typeface="宋体"/>
                <a:cs typeface="Times New Roman"/>
              </a:rPr>
              <a:t>        last =</a:t>
            </a:r>
            <a:r>
              <a:rPr lang="en-US" altLang="zh-CN" sz="1800" b="1" dirty="0">
                <a:solidFill>
                  <a:srgbClr val="4E9A06"/>
                </a:solidFill>
                <a:latin typeface="Consolas"/>
                <a:ea typeface="宋体"/>
                <a:cs typeface="Times New Roman"/>
              </a:rPr>
              <a:t> </a:t>
            </a:r>
            <a:r>
              <a:rPr lang="en-US" altLang="zh-CN" sz="1800" b="1" dirty="0">
                <a:solidFill>
                  <a:srgbClr val="000000"/>
                </a:solidFill>
                <a:latin typeface="Consolas"/>
                <a:ea typeface="宋体"/>
                <a:cs typeface="Times New Roman"/>
              </a:rPr>
              <a:t>lam /</a:t>
            </a:r>
            <a:r>
              <a:rPr lang="en-US" altLang="zh-CN" sz="1800" b="1" dirty="0">
                <a:solidFill>
                  <a:srgbClr val="4E9A06"/>
                </a:solidFill>
                <a:latin typeface="Consolas"/>
                <a:ea typeface="宋体"/>
                <a:cs typeface="Times New Roman"/>
              </a:rPr>
              <a:t> </a:t>
            </a:r>
            <a:r>
              <a:rPr lang="en-US" altLang="zh-CN" sz="1800" b="1" dirty="0">
                <a:solidFill>
                  <a:srgbClr val="000000"/>
                </a:solidFill>
                <a:latin typeface="Consolas"/>
                <a:ea typeface="宋体"/>
                <a:cs typeface="Times New Roman"/>
              </a:rPr>
              <a:t>k *</a:t>
            </a:r>
            <a:r>
              <a:rPr lang="en-US" altLang="zh-CN" sz="1800" b="1" dirty="0">
                <a:solidFill>
                  <a:srgbClr val="4E9A06"/>
                </a:solidFill>
                <a:latin typeface="Consolas"/>
                <a:ea typeface="宋体"/>
                <a:cs typeface="Times New Roman"/>
              </a:rPr>
              <a:t> </a:t>
            </a:r>
            <a:r>
              <a:rPr lang="en-US" altLang="zh-CN" sz="1800" b="1" dirty="0">
                <a:solidFill>
                  <a:srgbClr val="204A87"/>
                </a:solidFill>
                <a:latin typeface="Consolas"/>
                <a:ea typeface="宋体"/>
                <a:cs typeface="Times New Roman"/>
              </a:rPr>
              <a:t>sum</a:t>
            </a:r>
            <a:r>
              <a:rPr lang="en-US" altLang="zh-CN" sz="1800" b="1" dirty="0">
                <a:solidFill>
                  <a:srgbClr val="000000"/>
                </a:solidFill>
                <a:latin typeface="Consolas"/>
                <a:ea typeface="宋体"/>
                <a:cs typeface="Times New Roman"/>
              </a:rPr>
              <a:t>(</a:t>
            </a:r>
            <a:r>
              <a:rPr lang="en-US" altLang="zh-CN" sz="1800" b="1" dirty="0" err="1">
                <a:solidFill>
                  <a:srgbClr val="0000CF"/>
                </a:solidFill>
                <a:latin typeface="Consolas"/>
                <a:ea typeface="宋体"/>
                <a:cs typeface="Times New Roman"/>
              </a:rPr>
              <a:t>1</a:t>
            </a:r>
            <a:r>
              <a:rPr lang="en-US" altLang="zh-CN" sz="1800" b="1" dirty="0" err="1">
                <a:solidFill>
                  <a:srgbClr val="000000"/>
                </a:solidFill>
                <a:latin typeface="Consolas"/>
                <a:ea typeface="宋体"/>
                <a:cs typeface="Times New Roman"/>
              </a:rPr>
              <a:t>:k</a:t>
            </a:r>
            <a:r>
              <a:rPr lang="en-US" altLang="zh-CN" sz="1800" b="1" dirty="0">
                <a:solidFill>
                  <a:srgbClr val="000000"/>
                </a:solidFill>
                <a:latin typeface="Consolas"/>
                <a:ea typeface="宋体"/>
                <a:cs typeface="Times New Roman"/>
              </a:rPr>
              <a:t> *</a:t>
            </a:r>
            <a:r>
              <a:rPr lang="en-US" altLang="zh-CN" sz="1800" b="1" dirty="0">
                <a:solidFill>
                  <a:srgbClr val="4E9A06"/>
                </a:solidFill>
                <a:latin typeface="Consolas"/>
                <a:ea typeface="宋体"/>
                <a:cs typeface="Times New Roman"/>
              </a:rPr>
              <a:t> </a:t>
            </a:r>
            <a:r>
              <a:rPr lang="en-US" altLang="zh-CN" sz="1800" b="1" dirty="0">
                <a:solidFill>
                  <a:srgbClr val="204A87"/>
                </a:solidFill>
                <a:latin typeface="Consolas"/>
                <a:ea typeface="宋体"/>
                <a:cs typeface="Times New Roman"/>
              </a:rPr>
              <a:t>head</a:t>
            </a:r>
            <a:r>
              <a:rPr lang="en-US" altLang="zh-CN" sz="1800" b="1" dirty="0">
                <a:solidFill>
                  <a:srgbClr val="000000"/>
                </a:solidFill>
                <a:latin typeface="Consolas"/>
                <a:ea typeface="宋体"/>
                <a:cs typeface="Times New Roman"/>
              </a:rPr>
              <a:t>(f</a:t>
            </a:r>
            <a:r>
              <a:rPr lang="en-US" altLang="zh-CN" sz="1800" b="1" dirty="0" smtClean="0">
                <a:solidFill>
                  <a:srgbClr val="000000"/>
                </a:solidFill>
                <a:latin typeface="Consolas"/>
                <a:ea typeface="宋体"/>
                <a:cs typeface="Times New Roman"/>
              </a:rPr>
              <a:t>, k</a:t>
            </a:r>
            <a:r>
              <a:rPr lang="en-US" altLang="zh-CN" sz="1800" b="1" dirty="0">
                <a:solidFill>
                  <a:srgbClr val="000000"/>
                </a:solidFill>
                <a:latin typeface="Consolas"/>
                <a:ea typeface="宋体"/>
                <a:cs typeface="Times New Roman"/>
              </a:rPr>
              <a:t>) *</a:t>
            </a:r>
            <a:r>
              <a:rPr lang="en-US" altLang="zh-CN" sz="1800" b="1" dirty="0">
                <a:solidFill>
                  <a:srgbClr val="4E9A06"/>
                </a:solidFill>
                <a:latin typeface="Consolas"/>
                <a:ea typeface="宋体"/>
                <a:cs typeface="Times New Roman"/>
              </a:rPr>
              <a:t> </a:t>
            </a:r>
            <a:r>
              <a:rPr lang="en-US" altLang="zh-CN" sz="1800" b="1" dirty="0" smtClean="0">
                <a:solidFill>
                  <a:srgbClr val="204A87"/>
                </a:solidFill>
                <a:latin typeface="Consolas"/>
                <a:ea typeface="宋体"/>
                <a:cs typeface="Times New Roman"/>
              </a:rPr>
              <a:t>rev</a:t>
            </a:r>
            <a:r>
              <a:rPr lang="en-US" altLang="zh-CN" sz="1800" b="1" dirty="0" smtClean="0">
                <a:solidFill>
                  <a:srgbClr val="000000"/>
                </a:solidFill>
                <a:latin typeface="Consolas"/>
                <a:ea typeface="宋体"/>
                <a:cs typeface="Times New Roman"/>
              </a:rPr>
              <a:t>(g))</a:t>
            </a:r>
            <a:r>
              <a:rPr lang="en-US" altLang="zh-CN" sz="1800" b="1" dirty="0">
                <a:solidFill>
                  <a:srgbClr val="000000"/>
                </a:solidFill>
                <a:latin typeface="Consolas"/>
                <a:ea typeface="宋体"/>
                <a:cs typeface="Times New Roman"/>
              </a:rPr>
              <a:t/>
            </a:r>
            <a:br>
              <a:rPr lang="en-US" altLang="zh-CN" sz="1800" b="1" dirty="0">
                <a:solidFill>
                  <a:srgbClr val="000000"/>
                </a:solidFill>
                <a:latin typeface="Consolas"/>
                <a:ea typeface="宋体"/>
                <a:cs typeface="Times New Roman"/>
              </a:rPr>
            </a:br>
            <a:r>
              <a:rPr lang="en-US" altLang="zh-CN" sz="1800" b="1" dirty="0">
                <a:solidFill>
                  <a:srgbClr val="000000"/>
                </a:solidFill>
                <a:latin typeface="Consolas"/>
                <a:ea typeface="宋体"/>
                <a:cs typeface="Times New Roman"/>
              </a:rPr>
              <a:t>        g =</a:t>
            </a:r>
            <a:r>
              <a:rPr lang="en-US" altLang="zh-CN" sz="1800" b="1" dirty="0">
                <a:solidFill>
                  <a:srgbClr val="4E9A06"/>
                </a:solidFill>
                <a:latin typeface="Consolas"/>
                <a:ea typeface="宋体"/>
                <a:cs typeface="Times New Roman"/>
              </a:rPr>
              <a:t> </a:t>
            </a:r>
            <a:r>
              <a:rPr lang="en-US" altLang="zh-CN" sz="1800" b="1" dirty="0">
                <a:solidFill>
                  <a:srgbClr val="204A87"/>
                </a:solidFill>
                <a:latin typeface="Consolas"/>
                <a:ea typeface="宋体"/>
                <a:cs typeface="Times New Roman"/>
              </a:rPr>
              <a:t>c</a:t>
            </a:r>
            <a:r>
              <a:rPr lang="en-US" altLang="zh-CN" sz="1800" b="1" dirty="0">
                <a:solidFill>
                  <a:srgbClr val="000000"/>
                </a:solidFill>
                <a:latin typeface="Consolas"/>
                <a:ea typeface="宋体"/>
                <a:cs typeface="Times New Roman"/>
              </a:rPr>
              <a:t>(g</a:t>
            </a:r>
            <a:r>
              <a:rPr lang="en-US" altLang="zh-CN" sz="1800" b="1" dirty="0" smtClean="0">
                <a:solidFill>
                  <a:srgbClr val="000000"/>
                </a:solidFill>
                <a:latin typeface="Consolas"/>
                <a:ea typeface="宋体"/>
                <a:cs typeface="Times New Roman"/>
              </a:rPr>
              <a:t>, last</a:t>
            </a:r>
            <a:r>
              <a:rPr lang="en-US" altLang="zh-CN" sz="1800" b="1" dirty="0">
                <a:solidFill>
                  <a:srgbClr val="000000"/>
                </a:solidFill>
                <a:latin typeface="Consolas"/>
                <a:ea typeface="宋体"/>
                <a:cs typeface="Times New Roman"/>
              </a:rPr>
              <a:t>)</a:t>
            </a:r>
            <a:br>
              <a:rPr lang="en-US" altLang="zh-CN" sz="1800" b="1" dirty="0">
                <a:solidFill>
                  <a:srgbClr val="000000"/>
                </a:solidFill>
                <a:latin typeface="Consolas"/>
                <a:ea typeface="宋体"/>
                <a:cs typeface="Times New Roman"/>
              </a:rPr>
            </a:br>
            <a:r>
              <a:rPr lang="en-US" altLang="zh-CN" sz="1800" b="1" dirty="0">
                <a:solidFill>
                  <a:srgbClr val="000000"/>
                </a:solidFill>
                <a:latin typeface="Consolas"/>
                <a:ea typeface="宋体"/>
                <a:cs typeface="Times New Roman"/>
              </a:rPr>
              <a:t>        cum =</a:t>
            </a:r>
            <a:r>
              <a:rPr lang="en-US" altLang="zh-CN" sz="1800" b="1" dirty="0">
                <a:solidFill>
                  <a:srgbClr val="4E9A06"/>
                </a:solidFill>
                <a:latin typeface="Consolas"/>
                <a:ea typeface="宋体"/>
                <a:cs typeface="Times New Roman"/>
              </a:rPr>
              <a:t> </a:t>
            </a:r>
            <a:r>
              <a:rPr lang="en-US" altLang="zh-CN" sz="1800" b="1" dirty="0">
                <a:solidFill>
                  <a:srgbClr val="000000"/>
                </a:solidFill>
                <a:latin typeface="Consolas"/>
                <a:ea typeface="宋体"/>
                <a:cs typeface="Times New Roman"/>
              </a:rPr>
              <a:t>cum +</a:t>
            </a:r>
            <a:r>
              <a:rPr lang="en-US" altLang="zh-CN" sz="1800" b="1" dirty="0">
                <a:solidFill>
                  <a:srgbClr val="4E9A06"/>
                </a:solidFill>
                <a:latin typeface="Consolas"/>
                <a:ea typeface="宋体"/>
                <a:cs typeface="Times New Roman"/>
              </a:rPr>
              <a:t> </a:t>
            </a:r>
            <a:r>
              <a:rPr lang="en-US" altLang="zh-CN" sz="1800" b="1" dirty="0">
                <a:solidFill>
                  <a:srgbClr val="000000"/>
                </a:solidFill>
                <a:latin typeface="Consolas"/>
                <a:ea typeface="宋体"/>
                <a:cs typeface="Times New Roman"/>
              </a:rPr>
              <a:t>last</a:t>
            </a:r>
            <a:br>
              <a:rPr lang="en-US" altLang="zh-CN" sz="1800" b="1" dirty="0">
                <a:solidFill>
                  <a:srgbClr val="000000"/>
                </a:solidFill>
                <a:latin typeface="Consolas"/>
                <a:ea typeface="宋体"/>
                <a:cs typeface="Times New Roman"/>
              </a:rPr>
            </a:br>
            <a:r>
              <a:rPr lang="en-US" altLang="zh-CN" sz="1800" b="1" dirty="0">
                <a:solidFill>
                  <a:srgbClr val="000000"/>
                </a:solidFill>
                <a:latin typeface="Consolas"/>
                <a:ea typeface="宋体"/>
                <a:cs typeface="Times New Roman"/>
              </a:rPr>
              <a:t>        if (cum &gt;</a:t>
            </a:r>
            <a:r>
              <a:rPr lang="en-US" altLang="zh-CN" sz="1800" b="1" dirty="0">
                <a:solidFill>
                  <a:srgbClr val="4E9A06"/>
                </a:solidFill>
                <a:latin typeface="Consolas"/>
                <a:ea typeface="宋体"/>
                <a:cs typeface="Times New Roman"/>
              </a:rPr>
              <a:t> </a:t>
            </a:r>
            <a:r>
              <a:rPr lang="en-US" altLang="zh-CN" sz="1800" b="1" dirty="0">
                <a:solidFill>
                  <a:srgbClr val="0000CF"/>
                </a:solidFill>
                <a:latin typeface="Consolas"/>
                <a:ea typeface="宋体"/>
                <a:cs typeface="Times New Roman"/>
              </a:rPr>
              <a:t>0.9999999</a:t>
            </a:r>
            <a:r>
              <a:rPr lang="en-US" altLang="zh-CN" sz="1800" b="1" dirty="0">
                <a:solidFill>
                  <a:srgbClr val="000000"/>
                </a:solidFill>
                <a:latin typeface="Consolas"/>
                <a:ea typeface="宋体"/>
                <a:cs typeface="Times New Roman"/>
              </a:rPr>
              <a:t>) break  </a:t>
            </a:r>
            <a:br>
              <a:rPr lang="en-US" altLang="zh-CN" sz="1800" b="1" dirty="0">
                <a:solidFill>
                  <a:srgbClr val="000000"/>
                </a:solidFill>
                <a:latin typeface="Consolas"/>
                <a:ea typeface="宋体"/>
                <a:cs typeface="Times New Roman"/>
              </a:rPr>
            </a:br>
            <a:r>
              <a:rPr lang="en-US" altLang="zh-CN" sz="1800" b="1" dirty="0">
                <a:solidFill>
                  <a:srgbClr val="000000"/>
                </a:solidFill>
                <a:latin typeface="Consolas"/>
                <a:ea typeface="宋体"/>
                <a:cs typeface="Times New Roman"/>
              </a:rPr>
              <a:t>        }</a:t>
            </a:r>
            <a:br>
              <a:rPr lang="en-US" altLang="zh-CN" sz="1800" b="1" dirty="0">
                <a:solidFill>
                  <a:srgbClr val="000000"/>
                </a:solidFill>
                <a:latin typeface="Consolas"/>
                <a:ea typeface="宋体"/>
                <a:cs typeface="Times New Roman"/>
              </a:rPr>
            </a:br>
            <a:r>
              <a:rPr lang="en-US" altLang="zh-CN" sz="1800" b="1" dirty="0">
                <a:solidFill>
                  <a:srgbClr val="000000"/>
                </a:solidFill>
                <a:latin typeface="Consolas"/>
                <a:ea typeface="宋体"/>
                <a:cs typeface="Times New Roman"/>
              </a:rPr>
              <a:t>    </a:t>
            </a:r>
            <a:r>
              <a:rPr lang="en-US" altLang="zh-CN" sz="1800" b="1" dirty="0">
                <a:solidFill>
                  <a:srgbClr val="204A87"/>
                </a:solidFill>
                <a:latin typeface="Consolas"/>
                <a:ea typeface="宋体"/>
                <a:cs typeface="Times New Roman"/>
              </a:rPr>
              <a:t>return</a:t>
            </a:r>
            <a:r>
              <a:rPr lang="en-US" altLang="zh-CN" sz="1800" b="1" dirty="0">
                <a:solidFill>
                  <a:srgbClr val="000000"/>
                </a:solidFill>
                <a:latin typeface="Consolas"/>
                <a:ea typeface="宋体"/>
                <a:cs typeface="Times New Roman"/>
              </a:rPr>
              <a:t>(g) </a:t>
            </a:r>
            <a:br>
              <a:rPr lang="en-US" altLang="zh-CN" sz="1800" b="1" dirty="0">
                <a:solidFill>
                  <a:srgbClr val="000000"/>
                </a:solidFill>
                <a:latin typeface="Consolas"/>
                <a:ea typeface="宋体"/>
                <a:cs typeface="Times New Roman"/>
              </a:rPr>
            </a:br>
            <a:r>
              <a:rPr lang="en-US" altLang="zh-CN" sz="1800" b="1" dirty="0">
                <a:solidFill>
                  <a:srgbClr val="000000"/>
                </a:solidFill>
                <a:latin typeface="Consolas"/>
                <a:ea typeface="宋体"/>
                <a:cs typeface="Times New Roman"/>
              </a:rPr>
              <a:t>    </a:t>
            </a:r>
            <a:r>
              <a:rPr lang="en-US" altLang="zh-CN" sz="1800" b="1" dirty="0" smtClean="0">
                <a:solidFill>
                  <a:srgbClr val="000000"/>
                </a:solidFill>
                <a:latin typeface="Consolas"/>
                <a:ea typeface="宋体"/>
                <a:cs typeface="Times New Roman"/>
              </a:rPr>
              <a:t>}</a:t>
            </a:r>
            <a:endParaRPr lang="zh-CN" altLang="en-US" sz="1800" b="1" dirty="0"/>
          </a:p>
        </p:txBody>
      </p:sp>
      <p:graphicFrame>
        <p:nvGraphicFramePr>
          <p:cNvPr id="3" name="对象 2"/>
          <p:cNvGraphicFramePr>
            <a:graphicFrameLocks noChangeAspect="1"/>
          </p:cNvGraphicFramePr>
          <p:nvPr>
            <p:extLst>
              <p:ext uri="{D42A27DB-BD31-4B8C-83A1-F6EECF244321}">
                <p14:modId xmlns:p14="http://schemas.microsoft.com/office/powerpoint/2010/main" val="1399467074"/>
              </p:ext>
            </p:extLst>
          </p:nvPr>
        </p:nvGraphicFramePr>
        <p:xfrm>
          <a:off x="5946200" y="4495772"/>
          <a:ext cx="2941409" cy="2133544"/>
        </p:xfrm>
        <a:graphic>
          <a:graphicData uri="http://schemas.openxmlformats.org/presentationml/2006/ole">
            <mc:AlternateContent xmlns:mc="http://schemas.openxmlformats.org/markup-compatibility/2006">
              <mc:Choice xmlns:v="urn:schemas-microsoft-com:vml" Requires="v">
                <p:oleObj spid="_x0000_s185411" name="Equation" r:id="rId3" imgW="1295280" imgH="939600" progId="Equation.DSMT4">
                  <p:embed/>
                </p:oleObj>
              </mc:Choice>
              <mc:Fallback>
                <p:oleObj name="Equation" r:id="rId3" imgW="1295280" imgH="939600" progId="Equation.DSMT4">
                  <p:embed/>
                  <p:pic>
                    <p:nvPicPr>
                      <p:cNvPr id="0" name=""/>
                      <p:cNvPicPr>
                        <a:picLocks noChangeAspect="1" noChangeArrowheads="1"/>
                      </p:cNvPicPr>
                      <p:nvPr/>
                    </p:nvPicPr>
                    <p:blipFill>
                      <a:blip r:embed="rId4"/>
                      <a:srcRect/>
                      <a:stretch>
                        <a:fillRect/>
                      </a:stretch>
                    </p:blipFill>
                    <p:spPr bwMode="auto">
                      <a:xfrm>
                        <a:off x="5946200" y="4495772"/>
                        <a:ext cx="2941409" cy="2133544"/>
                      </a:xfrm>
                      <a:prstGeom prst="rect">
                        <a:avLst/>
                      </a:prstGeom>
                      <a:solidFill>
                        <a:srgbClr val="B3E6EB"/>
                      </a:solidFill>
                      <a:ln>
                        <a:solidFill>
                          <a:schemeClr val="accent1"/>
                        </a:solidFill>
                      </a:ln>
                      <a:effectLst/>
                    </p:spPr>
                  </p:pic>
                </p:oleObj>
              </mc:Fallback>
            </mc:AlternateContent>
          </a:graphicData>
        </a:graphic>
      </p:graphicFrame>
    </p:spTree>
    <p:extLst>
      <p:ext uri="{BB962C8B-B14F-4D97-AF65-F5344CB8AC3E}">
        <p14:creationId xmlns:p14="http://schemas.microsoft.com/office/powerpoint/2010/main" val="1643553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FA0BB78-806E-449E-80D7-5FA53C6FBAA8}" type="slidenum">
              <a:rPr lang="zh-CN" altLang="en-US" smtClean="0"/>
              <a:pPr>
                <a:defRPr/>
              </a:pPr>
              <a:t>71</a:t>
            </a:fld>
            <a:endParaRPr lang="en-US" altLang="zh-CN"/>
          </a:p>
        </p:txBody>
      </p:sp>
      <mc:AlternateContent xmlns:mc="http://schemas.openxmlformats.org/markup-compatibility/2006" xmlns:a14="http://schemas.microsoft.com/office/drawing/2010/main">
        <mc:Choice Requires="a14">
          <p:sp>
            <p:nvSpPr>
              <p:cNvPr id="3" name="矩形 2"/>
              <p:cNvSpPr/>
              <p:nvPr/>
            </p:nvSpPr>
            <p:spPr>
              <a:xfrm>
                <a:off x="609704" y="457278"/>
                <a:ext cx="7924592" cy="830997"/>
              </a:xfrm>
              <a:prstGeom prst="rect">
                <a:avLst/>
              </a:prstGeom>
            </p:spPr>
            <p:txBody>
              <a:bodyPr wrap="square">
                <a:spAutoFit/>
              </a:bodyPr>
              <a:lstStyle/>
              <a:p>
                <a:pPr algn="l">
                  <a:spcBef>
                    <a:spcPts val="900"/>
                  </a:spcBef>
                  <a:spcAft>
                    <a:spcPts val="900"/>
                  </a:spcAft>
                </a:pPr>
                <a:r>
                  <a:rPr lang="zh-CN" altLang="en-US" sz="2400" b="1" dirty="0" smtClean="0">
                    <a:solidFill>
                      <a:srgbClr val="FF0000"/>
                    </a:solidFill>
                    <a:latin typeface="Cambria"/>
                    <a:ea typeface="宋体"/>
                    <a:cs typeface="Times New Roman"/>
                  </a:rPr>
                  <a:t>练习</a:t>
                </a:r>
                <a:r>
                  <a:rPr lang="zh-CN" altLang="zh-CN" sz="2400" b="1" dirty="0" smtClean="0">
                    <a:solidFill>
                      <a:srgbClr val="FF0000"/>
                    </a:solidFill>
                    <a:latin typeface="Cambria"/>
                    <a:ea typeface="宋体"/>
                    <a:cs typeface="Times New Roman"/>
                  </a:rPr>
                  <a:t>：</a:t>
                </a:r>
                <a:r>
                  <a:rPr lang="zh-CN" altLang="zh-CN" sz="2400" b="1" dirty="0">
                    <a:latin typeface="Cambria"/>
                    <a:ea typeface="宋体"/>
                    <a:cs typeface="Times New Roman"/>
                  </a:rPr>
                  <a:t>假设</a:t>
                </a:r>
                <a14:m>
                  <m:oMath xmlns:m="http://schemas.openxmlformats.org/officeDocument/2006/math">
                    <m:r>
                      <a:rPr lang="en-US" altLang="zh-CN" sz="2400" b="1" i="1">
                        <a:latin typeface="Cambria Math"/>
                        <a:ea typeface="宋体"/>
                        <a:cs typeface="Times New Roman"/>
                      </a:rPr>
                      <m:t>𝐍</m:t>
                    </m:r>
                  </m:oMath>
                </a14:m>
                <a:r>
                  <a:rPr lang="zh-CN" altLang="zh-CN" sz="2400" b="1" dirty="0">
                    <a:latin typeface="Cambria"/>
                    <a:ea typeface="宋体"/>
                    <a:cs typeface="Times New Roman"/>
                  </a:rPr>
                  <a:t>服从参数为</a:t>
                </a:r>
                <a14:m>
                  <m:oMath xmlns:m="http://schemas.openxmlformats.org/officeDocument/2006/math">
                    <m:r>
                      <a:rPr lang="en-US" altLang="zh-CN" sz="2400" b="1" i="1">
                        <a:latin typeface="Cambria Math"/>
                        <a:ea typeface="宋体"/>
                        <a:cs typeface="Times New Roman"/>
                      </a:rPr>
                      <m:t>𝐥𝐚𝐦𝐛𝐝𝐚</m:t>
                    </m:r>
                    <m:r>
                      <a:rPr lang="en-US" altLang="zh-CN" sz="2400" b="1">
                        <a:latin typeface="Cambria Math"/>
                        <a:ea typeface="宋体"/>
                        <a:cs typeface="Times New Roman"/>
                      </a:rPr>
                      <m:t>=</m:t>
                    </m:r>
                    <m:r>
                      <a:rPr lang="en-US" altLang="zh-CN" sz="2400" b="1" i="1">
                        <a:latin typeface="Cambria Math"/>
                        <a:ea typeface="宋体"/>
                        <a:cs typeface="Times New Roman"/>
                      </a:rPr>
                      <m:t>𝟐</m:t>
                    </m:r>
                  </m:oMath>
                </a14:m>
                <a:r>
                  <a:rPr lang="zh-CN" altLang="zh-CN" sz="2400" b="1" dirty="0">
                    <a:latin typeface="Cambria"/>
                    <a:ea typeface="宋体"/>
                    <a:cs typeface="Times New Roman"/>
                  </a:rPr>
                  <a:t>的泊松分布，</a:t>
                </a:r>
                <a14:m>
                  <m:oMath xmlns:m="http://schemas.openxmlformats.org/officeDocument/2006/math">
                    <m:r>
                      <a:rPr lang="en-US" altLang="zh-CN" sz="2400" b="1" i="1" smtClean="0">
                        <a:latin typeface="Cambria Math"/>
                        <a:ea typeface="宋体"/>
                        <a:cs typeface="Times New Roman"/>
                      </a:rPr>
                      <m:t>𝑿</m:t>
                    </m:r>
                  </m:oMath>
                </a14:m>
                <a:r>
                  <a:rPr lang="zh-CN" altLang="zh-CN" sz="2400" b="1" dirty="0">
                    <a:latin typeface="Cambria"/>
                    <a:ea typeface="宋体"/>
                    <a:cs typeface="Times New Roman"/>
                  </a:rPr>
                  <a:t>服从参数为</a:t>
                </a:r>
                <a14:m>
                  <m:oMath xmlns:m="http://schemas.openxmlformats.org/officeDocument/2006/math">
                    <m:r>
                      <a:rPr lang="en-US" altLang="zh-CN" sz="2400" b="1">
                        <a:latin typeface="Cambria Math"/>
                        <a:ea typeface="宋体"/>
                        <a:cs typeface="Times New Roman"/>
                      </a:rPr>
                      <m:t>(</m:t>
                    </m:r>
                    <m:r>
                      <a:rPr lang="en-US" altLang="zh-CN" sz="2400" b="1" i="1">
                        <a:latin typeface="Cambria Math"/>
                        <a:ea typeface="宋体"/>
                        <a:cs typeface="Times New Roman"/>
                      </a:rPr>
                      <m:t>𝐫</m:t>
                    </m:r>
                    <m:r>
                      <a:rPr lang="en-US" altLang="zh-CN" sz="2400" b="1">
                        <a:latin typeface="Cambria Math"/>
                        <a:ea typeface="宋体"/>
                        <a:cs typeface="Times New Roman"/>
                      </a:rPr>
                      <m:t>=</m:t>
                    </m:r>
                    <m:r>
                      <a:rPr lang="en-US" altLang="zh-CN" sz="2400" b="1" i="1">
                        <a:latin typeface="Cambria Math"/>
                        <a:ea typeface="宋体"/>
                        <a:cs typeface="Times New Roman"/>
                      </a:rPr>
                      <m:t>𝟒</m:t>
                    </m:r>
                    <m:r>
                      <a:rPr lang="en-US" altLang="zh-CN" sz="2400" b="1">
                        <a:latin typeface="Cambria Math"/>
                        <a:ea typeface="宋体"/>
                        <a:cs typeface="Times New Roman"/>
                      </a:rPr>
                      <m:t>,  </m:t>
                    </m:r>
                    <m:r>
                      <a:rPr lang="en-US" altLang="zh-CN" sz="2400" b="1" i="1">
                        <a:latin typeface="Cambria Math"/>
                        <a:ea typeface="宋体"/>
                        <a:cs typeface="Times New Roman"/>
                      </a:rPr>
                      <m:t>𝐩</m:t>
                    </m:r>
                    <m:r>
                      <a:rPr lang="en-US" altLang="zh-CN" sz="2400" b="1">
                        <a:latin typeface="Cambria Math"/>
                        <a:ea typeface="宋体"/>
                        <a:cs typeface="Times New Roman"/>
                      </a:rPr>
                      <m:t>=</m:t>
                    </m:r>
                    <m:r>
                      <a:rPr lang="en-US" altLang="zh-CN" sz="2400" b="1" i="1">
                        <a:latin typeface="Cambria Math"/>
                        <a:ea typeface="宋体"/>
                        <a:cs typeface="Times New Roman"/>
                      </a:rPr>
                      <m:t>𝟎</m:t>
                    </m:r>
                    <m:r>
                      <a:rPr lang="en-US" altLang="zh-CN" sz="2400" b="1">
                        <a:latin typeface="Cambria Math"/>
                        <a:ea typeface="宋体"/>
                        <a:cs typeface="Times New Roman"/>
                      </a:rPr>
                      <m:t>.</m:t>
                    </m:r>
                    <m:r>
                      <a:rPr lang="en-US" altLang="zh-CN" sz="2400" b="1" i="1">
                        <a:latin typeface="Cambria Math"/>
                        <a:ea typeface="宋体"/>
                        <a:cs typeface="Times New Roman"/>
                      </a:rPr>
                      <m:t>𝟑</m:t>
                    </m:r>
                    <m:r>
                      <a:rPr lang="en-US" altLang="zh-CN" sz="2400" b="1">
                        <a:latin typeface="Cambria Math"/>
                        <a:ea typeface="宋体"/>
                        <a:cs typeface="Times New Roman"/>
                      </a:rPr>
                      <m:t>)</m:t>
                    </m:r>
                  </m:oMath>
                </a14:m>
                <a:r>
                  <a:rPr lang="zh-CN" altLang="zh-CN" sz="2400" b="1" dirty="0">
                    <a:latin typeface="Cambria"/>
                    <a:ea typeface="宋体"/>
                    <a:cs typeface="Times New Roman"/>
                  </a:rPr>
                  <a:t>的</a:t>
                </a:r>
                <a:r>
                  <a:rPr lang="zh-CN" altLang="zh-CN" sz="2400" b="1" dirty="0" smtClean="0">
                    <a:latin typeface="Cambria"/>
                    <a:ea typeface="宋体"/>
                    <a:cs typeface="Times New Roman"/>
                  </a:rPr>
                  <a:t>负二项分布</a:t>
                </a:r>
                <a:r>
                  <a:rPr lang="zh-CN" altLang="en-US" sz="2400" b="1" dirty="0" smtClean="0">
                    <a:latin typeface="Cambria"/>
                    <a:ea typeface="宋体"/>
                    <a:cs typeface="Times New Roman"/>
                  </a:rPr>
                  <a:t>。</a:t>
                </a:r>
                <a:r>
                  <a:rPr lang="zh-CN" altLang="zh-CN" sz="2400" b="1" dirty="0" smtClean="0">
                    <a:latin typeface="Cambria"/>
                    <a:ea typeface="宋体"/>
                    <a:cs typeface="Times New Roman"/>
                  </a:rPr>
                  <a:t>求</a:t>
                </a:r>
                <a:r>
                  <a:rPr lang="en-US" altLang="zh-CN" sz="2400" b="1" dirty="0">
                    <a:latin typeface="Cambria"/>
                    <a:ea typeface="宋体"/>
                    <a:cs typeface="Times New Roman"/>
                  </a:rPr>
                  <a:t>S</a:t>
                </a:r>
                <a:r>
                  <a:rPr lang="zh-CN" altLang="zh-CN" sz="2400" b="1" dirty="0" smtClean="0">
                    <a:latin typeface="Cambria"/>
                    <a:ea typeface="宋体"/>
                    <a:cs typeface="Times New Roman"/>
                  </a:rPr>
                  <a:t>的</a:t>
                </a:r>
                <a:r>
                  <a:rPr lang="zh-CN" altLang="en-US" sz="2400" b="1" dirty="0" smtClean="0">
                    <a:latin typeface="Cambria"/>
                    <a:ea typeface="宋体"/>
                    <a:cs typeface="Times New Roman"/>
                  </a:rPr>
                  <a:t>分布</a:t>
                </a:r>
                <a:r>
                  <a:rPr lang="zh-CN" altLang="zh-CN" sz="2400" b="1" dirty="0" smtClean="0">
                    <a:latin typeface="Cambria"/>
                    <a:ea typeface="宋体"/>
                    <a:cs typeface="Times New Roman"/>
                  </a:rPr>
                  <a:t>。</a:t>
                </a:r>
                <a:endParaRPr lang="zh-CN" altLang="zh-CN" sz="2400" b="1" dirty="0">
                  <a:latin typeface="Cambria"/>
                  <a:ea typeface="宋体"/>
                  <a:cs typeface="Times New Roman"/>
                </a:endParaRPr>
              </a:p>
            </p:txBody>
          </p:sp>
        </mc:Choice>
        <mc:Fallback xmlns="">
          <p:sp>
            <p:nvSpPr>
              <p:cNvPr id="3" name="矩形 2"/>
              <p:cNvSpPr>
                <a:spLocks noRot="1" noChangeAspect="1" noMove="1" noResize="1" noEditPoints="1" noAdjustHandles="1" noChangeArrowheads="1" noChangeShapeType="1" noTextEdit="1"/>
              </p:cNvSpPr>
              <p:nvPr/>
            </p:nvSpPr>
            <p:spPr>
              <a:xfrm>
                <a:off x="609704" y="457278"/>
                <a:ext cx="7924592" cy="830997"/>
              </a:xfrm>
              <a:prstGeom prst="rect">
                <a:avLst/>
              </a:prstGeom>
              <a:blipFill>
                <a:blip r:embed="rId2"/>
                <a:stretch>
                  <a:fillRect l="-1154" t="-5882" b="-16176"/>
                </a:stretch>
              </a:blipFill>
            </p:spPr>
            <p:txBody>
              <a:bodyPr/>
              <a:lstStyle/>
              <a:p>
                <a:r>
                  <a:rPr lang="zh-CN" altLang="en-US">
                    <a:noFill/>
                  </a:rPr>
                  <a:t> </a:t>
                </a:r>
              </a:p>
            </p:txBody>
          </p:sp>
        </mc:Fallback>
      </mc:AlternateContent>
      <p:sp>
        <p:nvSpPr>
          <p:cNvPr id="4" name="矩形 3"/>
          <p:cNvSpPr/>
          <p:nvPr/>
        </p:nvSpPr>
        <p:spPr>
          <a:xfrm>
            <a:off x="724000" y="1299213"/>
            <a:ext cx="8191285" cy="3000821"/>
          </a:xfrm>
          <a:prstGeom prst="rect">
            <a:avLst/>
          </a:prstGeom>
        </p:spPr>
        <p:txBody>
          <a:bodyPr wrap="square">
            <a:spAutoFit/>
          </a:bodyPr>
          <a:lstStyle/>
          <a:p>
            <a:pPr algn="l" latinLnBrk="1">
              <a:lnSpc>
                <a:spcPct val="150000"/>
              </a:lnSpc>
              <a:spcBef>
                <a:spcPts val="0"/>
              </a:spcBef>
              <a:spcAft>
                <a:spcPts val="0"/>
              </a:spcAft>
            </a:pPr>
            <a:r>
              <a:rPr lang="zh-CN" altLang="en-US" sz="1800" b="1" dirty="0" smtClean="0">
                <a:latin typeface="Consolas"/>
                <a:ea typeface="宋体"/>
                <a:cs typeface="Times New Roman"/>
              </a:rPr>
              <a:t>解：应用前述自定义函数</a:t>
            </a:r>
            <a:endParaRPr lang="en-US" altLang="zh-CN" sz="1800" b="1" dirty="0" smtClean="0">
              <a:latin typeface="Consolas"/>
              <a:ea typeface="宋体"/>
              <a:cs typeface="Times New Roman"/>
            </a:endParaRPr>
          </a:p>
          <a:p>
            <a:pPr algn="l" latinLnBrk="1">
              <a:lnSpc>
                <a:spcPct val="150000"/>
              </a:lnSpc>
              <a:spcBef>
                <a:spcPts val="0"/>
              </a:spcBef>
              <a:spcAft>
                <a:spcPts val="0"/>
              </a:spcAft>
            </a:pPr>
            <a:r>
              <a:rPr lang="en-US" altLang="zh-CN" sz="1800" b="1" dirty="0" smtClean="0">
                <a:solidFill>
                  <a:srgbClr val="8F5902"/>
                </a:solidFill>
                <a:latin typeface="Consolas"/>
                <a:ea typeface="宋体"/>
                <a:cs typeface="Times New Roman"/>
              </a:rPr>
              <a:t>#</a:t>
            </a:r>
            <a:r>
              <a:rPr lang="en-US" altLang="zh-CN" sz="1800" b="1" dirty="0" err="1">
                <a:solidFill>
                  <a:srgbClr val="8F5902"/>
                </a:solidFill>
                <a:latin typeface="宋体"/>
                <a:ea typeface="宋体"/>
                <a:cs typeface="Times New Roman"/>
              </a:rPr>
              <a:t>负二项分布的概率函数</a:t>
            </a:r>
            <a:r>
              <a:rPr lang="en-US" altLang="zh-CN" sz="1800" b="1" dirty="0">
                <a:latin typeface="Consolas"/>
                <a:ea typeface="宋体"/>
                <a:cs typeface="Times New Roman"/>
              </a:rPr>
              <a:t/>
            </a:r>
            <a:br>
              <a:rPr lang="en-US" altLang="zh-CN" sz="1800" b="1" dirty="0">
                <a:latin typeface="Consolas"/>
                <a:ea typeface="宋体"/>
                <a:cs typeface="Times New Roman"/>
              </a:rPr>
            </a:br>
            <a:r>
              <a:rPr lang="en-US" altLang="zh-CN" sz="1800" b="1" dirty="0" err="1">
                <a:latin typeface="Consolas"/>
                <a:ea typeface="宋体"/>
                <a:cs typeface="Times New Roman"/>
              </a:rPr>
              <a:t>f0</a:t>
            </a:r>
            <a:r>
              <a:rPr lang="en-US" altLang="zh-CN" sz="1800" b="1" dirty="0">
                <a:latin typeface="Consolas"/>
                <a:ea typeface="宋体"/>
                <a:cs typeface="Times New Roman"/>
              </a:rPr>
              <a:t> =</a:t>
            </a:r>
            <a:r>
              <a:rPr lang="en-US" altLang="zh-CN" sz="1800" b="1" dirty="0">
                <a:solidFill>
                  <a:srgbClr val="4E9A06"/>
                </a:solidFill>
                <a:latin typeface="Consolas"/>
                <a:ea typeface="宋体"/>
                <a:cs typeface="Times New Roman"/>
              </a:rPr>
              <a:t> </a:t>
            </a:r>
            <a:r>
              <a:rPr lang="en-US" altLang="zh-CN" sz="1800" b="1" dirty="0" err="1">
                <a:solidFill>
                  <a:srgbClr val="204A87"/>
                </a:solidFill>
                <a:latin typeface="Consolas"/>
                <a:ea typeface="宋体"/>
                <a:cs typeface="Times New Roman"/>
              </a:rPr>
              <a:t>dnbinom</a:t>
            </a:r>
            <a:r>
              <a:rPr lang="en-US" altLang="zh-CN" sz="1800" b="1" dirty="0">
                <a:latin typeface="Consolas"/>
                <a:ea typeface="宋体"/>
                <a:cs typeface="Times New Roman"/>
              </a:rPr>
              <a:t>(</a:t>
            </a:r>
            <a:r>
              <a:rPr lang="en-US" altLang="zh-CN" sz="1800" b="1" dirty="0">
                <a:solidFill>
                  <a:srgbClr val="0000CF"/>
                </a:solidFill>
                <a:latin typeface="Consolas"/>
                <a:ea typeface="宋体"/>
                <a:cs typeface="Times New Roman"/>
              </a:rPr>
              <a:t>0</a:t>
            </a:r>
            <a:r>
              <a:rPr lang="en-US" altLang="zh-CN" sz="1800" b="1" dirty="0">
                <a:latin typeface="Consolas"/>
                <a:ea typeface="宋体"/>
                <a:cs typeface="Times New Roman"/>
              </a:rPr>
              <a:t>, </a:t>
            </a:r>
            <a:r>
              <a:rPr lang="en-US" altLang="zh-CN" sz="1800" b="1" dirty="0">
                <a:solidFill>
                  <a:srgbClr val="204A87"/>
                </a:solidFill>
                <a:latin typeface="Consolas"/>
                <a:ea typeface="宋体"/>
                <a:cs typeface="Times New Roman"/>
              </a:rPr>
              <a:t>size =</a:t>
            </a:r>
            <a:r>
              <a:rPr lang="en-US" altLang="zh-CN" sz="1800" b="1" dirty="0">
                <a:latin typeface="Consolas"/>
                <a:ea typeface="宋体"/>
                <a:cs typeface="Times New Roman"/>
              </a:rPr>
              <a:t> </a:t>
            </a:r>
            <a:r>
              <a:rPr lang="en-US" altLang="zh-CN" sz="1800" b="1" dirty="0">
                <a:solidFill>
                  <a:srgbClr val="0000CF"/>
                </a:solidFill>
                <a:latin typeface="Consolas"/>
                <a:ea typeface="宋体"/>
                <a:cs typeface="Times New Roman"/>
              </a:rPr>
              <a:t>4</a:t>
            </a:r>
            <a:r>
              <a:rPr lang="en-US" altLang="zh-CN" sz="1800" b="1" dirty="0">
                <a:latin typeface="Consolas"/>
                <a:ea typeface="宋体"/>
                <a:cs typeface="Times New Roman"/>
              </a:rPr>
              <a:t>, </a:t>
            </a:r>
            <a:r>
              <a:rPr lang="en-US" altLang="zh-CN" sz="1800" b="1" dirty="0" err="1">
                <a:solidFill>
                  <a:srgbClr val="204A87"/>
                </a:solidFill>
                <a:latin typeface="Consolas"/>
                <a:ea typeface="宋体"/>
                <a:cs typeface="Times New Roman"/>
              </a:rPr>
              <a:t>prob</a:t>
            </a:r>
            <a:r>
              <a:rPr lang="en-US" altLang="zh-CN" sz="1800" b="1" dirty="0">
                <a:solidFill>
                  <a:srgbClr val="204A87"/>
                </a:solidFill>
                <a:latin typeface="Consolas"/>
                <a:ea typeface="宋体"/>
                <a:cs typeface="Times New Roman"/>
              </a:rPr>
              <a:t> =</a:t>
            </a:r>
            <a:r>
              <a:rPr lang="en-US" altLang="zh-CN" sz="1800" b="1" dirty="0">
                <a:latin typeface="Consolas"/>
                <a:ea typeface="宋体"/>
                <a:cs typeface="Times New Roman"/>
              </a:rPr>
              <a:t> </a:t>
            </a:r>
            <a:r>
              <a:rPr lang="en-US" altLang="zh-CN" sz="1800" b="1" dirty="0">
                <a:solidFill>
                  <a:srgbClr val="0000CF"/>
                </a:solidFill>
                <a:latin typeface="Consolas"/>
                <a:ea typeface="宋体"/>
                <a:cs typeface="Times New Roman"/>
              </a:rPr>
              <a:t>0.3</a:t>
            </a:r>
            <a:r>
              <a:rPr lang="en-US" altLang="zh-CN" sz="1800" b="1" dirty="0">
                <a:latin typeface="Consolas"/>
                <a:ea typeface="宋体"/>
                <a:cs typeface="Times New Roman"/>
              </a:rPr>
              <a:t>)  </a:t>
            </a:r>
            <a:r>
              <a:rPr lang="en-US" altLang="zh-CN" sz="1800" b="1" dirty="0" smtClean="0">
                <a:latin typeface="Consolas"/>
                <a:ea typeface="宋体"/>
                <a:cs typeface="Times New Roman"/>
              </a:rPr>
              <a:t>   </a:t>
            </a:r>
            <a:r>
              <a:rPr lang="en-US" altLang="zh-CN" sz="1800" b="1" dirty="0" smtClean="0">
                <a:solidFill>
                  <a:srgbClr val="8F5902"/>
                </a:solidFill>
                <a:latin typeface="Consolas"/>
                <a:ea typeface="宋体"/>
                <a:cs typeface="Times New Roman"/>
              </a:rPr>
              <a:t>#</a:t>
            </a:r>
            <a:r>
              <a:rPr lang="en-US" altLang="zh-CN" sz="1800" b="1" dirty="0" err="1">
                <a:solidFill>
                  <a:srgbClr val="8F5902"/>
                </a:solidFill>
                <a:latin typeface="宋体"/>
                <a:ea typeface="宋体"/>
                <a:cs typeface="Times New Roman"/>
              </a:rPr>
              <a:t>零点的概率</a:t>
            </a:r>
            <a:r>
              <a:rPr lang="en-US" altLang="zh-CN" sz="1800" b="1" dirty="0">
                <a:latin typeface="Consolas"/>
                <a:ea typeface="宋体"/>
                <a:cs typeface="Times New Roman"/>
              </a:rPr>
              <a:t/>
            </a:r>
            <a:br>
              <a:rPr lang="en-US" altLang="zh-CN" sz="1800" b="1" dirty="0">
                <a:latin typeface="Consolas"/>
                <a:ea typeface="宋体"/>
                <a:cs typeface="Times New Roman"/>
              </a:rPr>
            </a:br>
            <a:r>
              <a:rPr lang="en-US" altLang="zh-CN" sz="1800" b="1" dirty="0">
                <a:latin typeface="Consolas"/>
                <a:ea typeface="宋体"/>
                <a:cs typeface="Times New Roman"/>
              </a:rPr>
              <a:t>f =</a:t>
            </a:r>
            <a:r>
              <a:rPr lang="en-US" altLang="zh-CN" sz="1800" b="1" dirty="0">
                <a:solidFill>
                  <a:srgbClr val="4E9A06"/>
                </a:solidFill>
                <a:latin typeface="Consolas"/>
                <a:ea typeface="宋体"/>
                <a:cs typeface="Times New Roman"/>
              </a:rPr>
              <a:t> </a:t>
            </a:r>
            <a:r>
              <a:rPr lang="en-US" altLang="zh-CN" sz="1800" b="1" dirty="0" err="1">
                <a:solidFill>
                  <a:srgbClr val="204A87"/>
                </a:solidFill>
                <a:latin typeface="Consolas"/>
                <a:ea typeface="宋体"/>
                <a:cs typeface="Times New Roman"/>
              </a:rPr>
              <a:t>dnbinom</a:t>
            </a:r>
            <a:r>
              <a:rPr lang="en-US" altLang="zh-CN" sz="1800" b="1" dirty="0">
                <a:latin typeface="Consolas"/>
                <a:ea typeface="宋体"/>
                <a:cs typeface="Times New Roman"/>
              </a:rPr>
              <a:t>(</a:t>
            </a:r>
            <a:r>
              <a:rPr lang="en-US" altLang="zh-CN" sz="1800" b="1" dirty="0">
                <a:solidFill>
                  <a:srgbClr val="0000CF"/>
                </a:solidFill>
                <a:latin typeface="Consolas"/>
                <a:ea typeface="宋体"/>
                <a:cs typeface="Times New Roman"/>
              </a:rPr>
              <a:t>1</a:t>
            </a:r>
            <a:r>
              <a:rPr lang="en-US" altLang="zh-CN" sz="1800" b="1" dirty="0">
                <a:latin typeface="Consolas"/>
                <a:ea typeface="宋体"/>
                <a:cs typeface="Times New Roman"/>
              </a:rPr>
              <a:t>:</a:t>
            </a:r>
            <a:r>
              <a:rPr lang="en-US" altLang="zh-CN" sz="1800" b="1" dirty="0">
                <a:solidFill>
                  <a:srgbClr val="0000CF"/>
                </a:solidFill>
                <a:latin typeface="Consolas"/>
                <a:ea typeface="宋体"/>
                <a:cs typeface="Times New Roman"/>
              </a:rPr>
              <a:t>500</a:t>
            </a:r>
            <a:r>
              <a:rPr lang="en-US" altLang="zh-CN" sz="1800" b="1" dirty="0">
                <a:latin typeface="Consolas"/>
                <a:ea typeface="宋体"/>
                <a:cs typeface="Times New Roman"/>
              </a:rPr>
              <a:t>, </a:t>
            </a:r>
            <a:r>
              <a:rPr lang="en-US" altLang="zh-CN" sz="1800" b="1" dirty="0">
                <a:solidFill>
                  <a:srgbClr val="204A87"/>
                </a:solidFill>
                <a:latin typeface="Consolas"/>
                <a:ea typeface="宋体"/>
                <a:cs typeface="Times New Roman"/>
              </a:rPr>
              <a:t>size =</a:t>
            </a:r>
            <a:r>
              <a:rPr lang="en-US" altLang="zh-CN" sz="1800" b="1" dirty="0">
                <a:latin typeface="Consolas"/>
                <a:ea typeface="宋体"/>
                <a:cs typeface="Times New Roman"/>
              </a:rPr>
              <a:t> </a:t>
            </a:r>
            <a:r>
              <a:rPr lang="en-US" altLang="zh-CN" sz="1800" b="1" dirty="0">
                <a:solidFill>
                  <a:srgbClr val="0000CF"/>
                </a:solidFill>
                <a:latin typeface="Consolas"/>
                <a:ea typeface="宋体"/>
                <a:cs typeface="Times New Roman"/>
              </a:rPr>
              <a:t>4</a:t>
            </a:r>
            <a:r>
              <a:rPr lang="en-US" altLang="zh-CN" sz="1800" b="1" dirty="0">
                <a:latin typeface="Consolas"/>
                <a:ea typeface="宋体"/>
                <a:cs typeface="Times New Roman"/>
              </a:rPr>
              <a:t>, </a:t>
            </a:r>
            <a:r>
              <a:rPr lang="en-US" altLang="zh-CN" sz="1800" b="1" dirty="0" err="1">
                <a:solidFill>
                  <a:srgbClr val="204A87"/>
                </a:solidFill>
                <a:latin typeface="Consolas"/>
                <a:ea typeface="宋体"/>
                <a:cs typeface="Times New Roman"/>
              </a:rPr>
              <a:t>prob</a:t>
            </a:r>
            <a:r>
              <a:rPr lang="en-US" altLang="zh-CN" sz="1800" b="1" dirty="0">
                <a:solidFill>
                  <a:srgbClr val="204A87"/>
                </a:solidFill>
                <a:latin typeface="Consolas"/>
                <a:ea typeface="宋体"/>
                <a:cs typeface="Times New Roman"/>
              </a:rPr>
              <a:t> =</a:t>
            </a:r>
            <a:r>
              <a:rPr lang="en-US" altLang="zh-CN" sz="1800" b="1" dirty="0">
                <a:latin typeface="Consolas"/>
                <a:ea typeface="宋体"/>
                <a:cs typeface="Times New Roman"/>
              </a:rPr>
              <a:t> </a:t>
            </a:r>
            <a:r>
              <a:rPr lang="en-US" altLang="zh-CN" sz="1800" b="1" dirty="0">
                <a:solidFill>
                  <a:srgbClr val="0000CF"/>
                </a:solidFill>
                <a:latin typeface="Consolas"/>
                <a:ea typeface="宋体"/>
                <a:cs typeface="Times New Roman"/>
              </a:rPr>
              <a:t>0.3</a:t>
            </a:r>
            <a:r>
              <a:rPr lang="en-US" altLang="zh-CN" sz="1800" b="1" dirty="0">
                <a:latin typeface="Consolas"/>
                <a:ea typeface="宋体"/>
                <a:cs typeface="Times New Roman"/>
              </a:rPr>
              <a:t>)  </a:t>
            </a:r>
            <a:r>
              <a:rPr lang="en-US" altLang="zh-CN" sz="1800" b="1" dirty="0">
                <a:solidFill>
                  <a:srgbClr val="8F5902"/>
                </a:solidFill>
                <a:latin typeface="Consolas"/>
                <a:ea typeface="宋体"/>
                <a:cs typeface="Times New Roman"/>
              </a:rPr>
              <a:t>#</a:t>
            </a:r>
            <a:r>
              <a:rPr lang="en-US" altLang="zh-CN" sz="1800" b="1" dirty="0" err="1">
                <a:solidFill>
                  <a:srgbClr val="8F5902"/>
                </a:solidFill>
                <a:latin typeface="Consolas"/>
                <a:ea typeface="宋体"/>
                <a:cs typeface="Times New Roman"/>
              </a:rPr>
              <a:t>1:500</a:t>
            </a:r>
            <a:r>
              <a:rPr lang="en-US" altLang="zh-CN" sz="1800" b="1" dirty="0" err="1" smtClean="0">
                <a:solidFill>
                  <a:srgbClr val="8F5902"/>
                </a:solidFill>
                <a:latin typeface="宋体"/>
                <a:ea typeface="宋体"/>
                <a:cs typeface="Times New Roman"/>
              </a:rPr>
              <a:t>的概率</a:t>
            </a:r>
            <a:endParaRPr lang="en-US" altLang="zh-CN" sz="1800" b="1" dirty="0" smtClean="0">
              <a:solidFill>
                <a:srgbClr val="8F5902"/>
              </a:solidFill>
              <a:latin typeface="宋体"/>
              <a:ea typeface="宋体"/>
              <a:cs typeface="Times New Roman"/>
            </a:endParaRPr>
          </a:p>
          <a:p>
            <a:pPr algn="l" latinLnBrk="1">
              <a:lnSpc>
                <a:spcPct val="150000"/>
              </a:lnSpc>
              <a:spcBef>
                <a:spcPts val="0"/>
              </a:spcBef>
              <a:spcAft>
                <a:spcPts val="0"/>
              </a:spcAft>
            </a:pPr>
            <a:r>
              <a:rPr lang="en-US" altLang="zh-CN" sz="1800" b="1" dirty="0">
                <a:solidFill>
                  <a:srgbClr val="8F5902"/>
                </a:solidFill>
                <a:latin typeface="Consolas"/>
                <a:ea typeface="宋体"/>
                <a:cs typeface="Times New Roman"/>
              </a:rPr>
              <a:t>#</a:t>
            </a:r>
            <a:r>
              <a:rPr lang="en-US" altLang="zh-CN" sz="1800" b="1" dirty="0" err="1">
                <a:solidFill>
                  <a:srgbClr val="8F5902"/>
                </a:solidFill>
                <a:latin typeface="宋体"/>
                <a:ea typeface="宋体"/>
                <a:cs typeface="Times New Roman"/>
              </a:rPr>
              <a:t>泊松</a:t>
            </a:r>
            <a:r>
              <a:rPr lang="en-US" altLang="zh-CN" sz="1800" b="1" dirty="0" err="1">
                <a:solidFill>
                  <a:srgbClr val="8F5902"/>
                </a:solidFill>
                <a:latin typeface="Consolas"/>
                <a:ea typeface="宋体"/>
                <a:cs typeface="Times New Roman"/>
              </a:rPr>
              <a:t>-</a:t>
            </a:r>
            <a:r>
              <a:rPr lang="en-US" altLang="zh-CN" sz="1800" b="1" dirty="0" err="1">
                <a:solidFill>
                  <a:srgbClr val="8F5902"/>
                </a:solidFill>
                <a:latin typeface="宋体"/>
                <a:ea typeface="宋体"/>
                <a:cs typeface="Times New Roman"/>
              </a:rPr>
              <a:t>负二项分布的概率</a:t>
            </a:r>
            <a:r>
              <a:rPr lang="en-US" altLang="zh-CN" sz="1800" b="1" dirty="0">
                <a:latin typeface="Consolas"/>
                <a:ea typeface="宋体"/>
                <a:cs typeface="Times New Roman"/>
              </a:rPr>
              <a:t/>
            </a:r>
            <a:br>
              <a:rPr lang="en-US" altLang="zh-CN" sz="1800" b="1" dirty="0">
                <a:latin typeface="Consolas"/>
                <a:ea typeface="宋体"/>
                <a:cs typeface="Times New Roman"/>
              </a:rPr>
            </a:br>
            <a:r>
              <a:rPr lang="en-US" altLang="zh-CN" sz="1800" b="1" dirty="0" smtClean="0">
                <a:latin typeface="Consolas"/>
                <a:ea typeface="宋体"/>
                <a:cs typeface="Times New Roman"/>
              </a:rPr>
              <a:t>g </a:t>
            </a:r>
            <a:r>
              <a:rPr lang="en-US" altLang="zh-CN" sz="1800" b="1" dirty="0">
                <a:latin typeface="Consolas"/>
                <a:ea typeface="宋体"/>
                <a:cs typeface="Times New Roman"/>
              </a:rPr>
              <a:t>=</a:t>
            </a:r>
            <a:r>
              <a:rPr lang="en-US" altLang="zh-CN" sz="1800" b="1" dirty="0">
                <a:solidFill>
                  <a:srgbClr val="4E9A06"/>
                </a:solidFill>
                <a:latin typeface="Consolas"/>
                <a:ea typeface="宋体"/>
                <a:cs typeface="Times New Roman"/>
              </a:rPr>
              <a:t> </a:t>
            </a:r>
            <a:r>
              <a:rPr lang="en-US" altLang="zh-CN" sz="1800" b="1" dirty="0">
                <a:solidFill>
                  <a:srgbClr val="204A87"/>
                </a:solidFill>
                <a:latin typeface="Consolas"/>
                <a:ea typeface="宋体"/>
                <a:cs typeface="Times New Roman"/>
              </a:rPr>
              <a:t>COMP</a:t>
            </a:r>
            <a:r>
              <a:rPr lang="en-US" altLang="zh-CN" sz="1800" b="1" dirty="0" smtClean="0">
                <a:solidFill>
                  <a:srgbClr val="204A87"/>
                </a:solidFill>
                <a:latin typeface="Consolas"/>
                <a:ea typeface="宋体"/>
                <a:cs typeface="Times New Roman"/>
              </a:rPr>
              <a:t>O</a:t>
            </a:r>
            <a:r>
              <a:rPr lang="en-US" altLang="zh-CN" sz="1800" b="1" dirty="0" smtClean="0">
                <a:latin typeface="Consolas"/>
                <a:ea typeface="宋体"/>
                <a:cs typeface="Times New Roman"/>
              </a:rPr>
              <a:t>(</a:t>
            </a:r>
            <a:r>
              <a:rPr lang="en-US" altLang="zh-CN" sz="1800" b="1" dirty="0" smtClean="0">
                <a:solidFill>
                  <a:srgbClr val="204A87"/>
                </a:solidFill>
                <a:latin typeface="Consolas"/>
                <a:ea typeface="宋体"/>
                <a:cs typeface="Times New Roman"/>
              </a:rPr>
              <a:t>lam </a:t>
            </a:r>
            <a:r>
              <a:rPr lang="en-US" altLang="zh-CN" sz="1800" b="1" dirty="0">
                <a:solidFill>
                  <a:srgbClr val="204A87"/>
                </a:solidFill>
                <a:latin typeface="Consolas"/>
                <a:ea typeface="宋体"/>
                <a:cs typeface="Times New Roman"/>
              </a:rPr>
              <a:t>=</a:t>
            </a:r>
            <a:r>
              <a:rPr lang="en-US" altLang="zh-CN" sz="1800" b="1" dirty="0">
                <a:latin typeface="Consolas"/>
                <a:ea typeface="宋体"/>
                <a:cs typeface="Times New Roman"/>
              </a:rPr>
              <a:t> </a:t>
            </a:r>
            <a:r>
              <a:rPr lang="en-US" altLang="zh-CN" sz="1800" b="1" dirty="0">
                <a:solidFill>
                  <a:srgbClr val="0000CF"/>
                </a:solidFill>
                <a:latin typeface="Consolas"/>
                <a:ea typeface="宋体"/>
                <a:cs typeface="Times New Roman"/>
              </a:rPr>
              <a:t>2</a:t>
            </a:r>
            <a:r>
              <a:rPr lang="en-US" altLang="zh-CN" sz="1800" b="1" dirty="0">
                <a:latin typeface="Consolas"/>
                <a:ea typeface="宋体"/>
                <a:cs typeface="Times New Roman"/>
              </a:rPr>
              <a:t>, </a:t>
            </a:r>
            <a:r>
              <a:rPr lang="en-US" altLang="zh-CN" sz="1800" b="1" dirty="0" err="1">
                <a:latin typeface="Consolas"/>
                <a:ea typeface="宋体"/>
                <a:cs typeface="Times New Roman"/>
              </a:rPr>
              <a:t>f0</a:t>
            </a:r>
            <a:r>
              <a:rPr lang="en-US" altLang="zh-CN" sz="1800" b="1" dirty="0">
                <a:latin typeface="Consolas"/>
                <a:ea typeface="宋体"/>
                <a:cs typeface="Times New Roman"/>
              </a:rPr>
              <a:t>, f) </a:t>
            </a:r>
            <a:endParaRPr lang="en-US" altLang="zh-CN" sz="1800" b="1" dirty="0" smtClean="0">
              <a:latin typeface="Consolas"/>
              <a:ea typeface="宋体"/>
              <a:cs typeface="Times New Roman"/>
            </a:endParaRPr>
          </a:p>
          <a:p>
            <a:pPr algn="l" latinLnBrk="1">
              <a:lnSpc>
                <a:spcPct val="150000"/>
              </a:lnSpc>
              <a:spcBef>
                <a:spcPts val="0"/>
              </a:spcBef>
              <a:spcAft>
                <a:spcPts val="0"/>
              </a:spcAft>
            </a:pPr>
            <a:r>
              <a:rPr lang="en-US" altLang="zh-CN" sz="1800" b="1" dirty="0" smtClean="0">
                <a:solidFill>
                  <a:srgbClr val="204A87"/>
                </a:solidFill>
                <a:latin typeface="Consolas"/>
                <a:ea typeface="宋体"/>
                <a:cs typeface="Times New Roman"/>
              </a:rPr>
              <a:t>plot</a:t>
            </a:r>
            <a:r>
              <a:rPr lang="en-US" altLang="zh-CN" sz="1800" b="1" dirty="0" smtClean="0">
                <a:latin typeface="Consolas"/>
                <a:ea typeface="宋体"/>
                <a:cs typeface="Times New Roman"/>
              </a:rPr>
              <a:t>(</a:t>
            </a:r>
            <a:r>
              <a:rPr lang="en-US" altLang="zh-CN" sz="1800" b="1" dirty="0" smtClean="0">
                <a:solidFill>
                  <a:srgbClr val="0000CF"/>
                </a:solidFill>
                <a:latin typeface="Consolas"/>
                <a:ea typeface="宋体"/>
                <a:cs typeface="Times New Roman"/>
              </a:rPr>
              <a:t>0</a:t>
            </a:r>
            <a:r>
              <a:rPr lang="en-US" altLang="zh-CN" sz="1800" b="1" dirty="0" smtClean="0">
                <a:latin typeface="Consolas"/>
                <a:ea typeface="宋体"/>
                <a:cs typeface="Times New Roman"/>
              </a:rPr>
              <a:t>:(</a:t>
            </a:r>
            <a:r>
              <a:rPr lang="en-US" altLang="zh-CN" sz="1800" b="1" dirty="0" smtClean="0">
                <a:solidFill>
                  <a:srgbClr val="204A87"/>
                </a:solidFill>
                <a:latin typeface="Consolas"/>
                <a:ea typeface="宋体"/>
                <a:cs typeface="Times New Roman"/>
              </a:rPr>
              <a:t>length</a:t>
            </a:r>
            <a:r>
              <a:rPr lang="en-US" altLang="zh-CN" sz="1800" b="1" dirty="0" smtClean="0">
                <a:latin typeface="Consolas"/>
                <a:ea typeface="宋体"/>
                <a:cs typeface="Times New Roman"/>
              </a:rPr>
              <a:t>(g)-</a:t>
            </a:r>
            <a:r>
              <a:rPr lang="en-US" altLang="zh-CN" sz="1800" b="1" dirty="0" smtClean="0">
                <a:solidFill>
                  <a:srgbClr val="0000CF"/>
                </a:solidFill>
                <a:latin typeface="Consolas"/>
                <a:ea typeface="宋体"/>
                <a:cs typeface="Times New Roman"/>
              </a:rPr>
              <a:t>1</a:t>
            </a:r>
            <a:r>
              <a:rPr lang="en-US" altLang="zh-CN" sz="1800" b="1" dirty="0" smtClean="0">
                <a:latin typeface="Consolas"/>
                <a:ea typeface="宋体"/>
                <a:cs typeface="Times New Roman"/>
              </a:rPr>
              <a:t>), g, </a:t>
            </a:r>
            <a:r>
              <a:rPr lang="en-US" altLang="zh-CN" sz="1800" b="1" dirty="0" smtClean="0">
                <a:solidFill>
                  <a:srgbClr val="204A87"/>
                </a:solidFill>
                <a:latin typeface="Consolas"/>
                <a:ea typeface="宋体"/>
                <a:cs typeface="Times New Roman"/>
              </a:rPr>
              <a:t>type = </a:t>
            </a:r>
            <a:r>
              <a:rPr lang="en-US" altLang="zh-CN" sz="1800" b="1" dirty="0" smtClean="0">
                <a:solidFill>
                  <a:srgbClr val="4E9A06"/>
                </a:solidFill>
                <a:latin typeface="Consolas"/>
                <a:ea typeface="宋体"/>
                <a:cs typeface="Times New Roman"/>
              </a:rPr>
              <a:t>'h'</a:t>
            </a:r>
            <a:r>
              <a:rPr lang="en-US" altLang="zh-CN" sz="1800" b="1" dirty="0" smtClean="0">
                <a:latin typeface="Consolas"/>
                <a:ea typeface="宋体"/>
                <a:cs typeface="Times New Roman"/>
              </a:rPr>
              <a:t>, </a:t>
            </a:r>
            <a:r>
              <a:rPr lang="en-US" altLang="zh-CN" sz="1800" b="1" dirty="0" smtClean="0">
                <a:solidFill>
                  <a:srgbClr val="204A87"/>
                </a:solidFill>
                <a:latin typeface="Consolas"/>
                <a:ea typeface="宋体"/>
                <a:cs typeface="Times New Roman"/>
              </a:rPr>
              <a:t>col = </a:t>
            </a:r>
            <a:r>
              <a:rPr lang="en-US" altLang="zh-CN" sz="1800" b="1" dirty="0" smtClean="0">
                <a:solidFill>
                  <a:srgbClr val="0000CF"/>
                </a:solidFill>
                <a:latin typeface="Consolas"/>
                <a:ea typeface="宋体"/>
                <a:cs typeface="Times New Roman"/>
              </a:rPr>
              <a:t>2</a:t>
            </a:r>
            <a:r>
              <a:rPr lang="en-US" altLang="zh-CN" sz="1800" b="1" dirty="0" smtClean="0">
                <a:latin typeface="Consolas"/>
                <a:ea typeface="宋体"/>
                <a:cs typeface="Times New Roman"/>
              </a:rPr>
              <a:t>, </a:t>
            </a:r>
            <a:r>
              <a:rPr lang="en-US" altLang="zh-CN" sz="1800" b="1" dirty="0" err="1" smtClean="0">
                <a:solidFill>
                  <a:srgbClr val="204A87"/>
                </a:solidFill>
                <a:latin typeface="Consolas"/>
                <a:ea typeface="宋体"/>
                <a:cs typeface="Times New Roman"/>
              </a:rPr>
              <a:t>xlim</a:t>
            </a:r>
            <a:r>
              <a:rPr lang="en-US" altLang="zh-CN" sz="1800" b="1" dirty="0" smtClean="0">
                <a:solidFill>
                  <a:srgbClr val="204A87"/>
                </a:solidFill>
                <a:latin typeface="Consolas"/>
                <a:ea typeface="宋体"/>
                <a:cs typeface="Times New Roman"/>
              </a:rPr>
              <a:t> = c</a:t>
            </a:r>
            <a:r>
              <a:rPr lang="en-US" altLang="zh-CN" sz="1800" b="1" dirty="0" smtClean="0">
                <a:latin typeface="Consolas"/>
                <a:ea typeface="宋体"/>
                <a:cs typeface="Times New Roman"/>
              </a:rPr>
              <a:t>(</a:t>
            </a:r>
            <a:r>
              <a:rPr lang="en-US" altLang="zh-CN" sz="1800" b="1" dirty="0" smtClean="0">
                <a:solidFill>
                  <a:srgbClr val="0000CF"/>
                </a:solidFill>
                <a:latin typeface="Consolas"/>
                <a:ea typeface="宋体"/>
                <a:cs typeface="Times New Roman"/>
              </a:rPr>
              <a:t>0</a:t>
            </a:r>
            <a:r>
              <a:rPr lang="en-US" altLang="zh-CN" sz="1800" b="1" dirty="0" smtClean="0">
                <a:latin typeface="Consolas"/>
                <a:ea typeface="宋体"/>
                <a:cs typeface="Times New Roman"/>
              </a:rPr>
              <a:t>, </a:t>
            </a:r>
            <a:r>
              <a:rPr lang="en-US" altLang="zh-CN" sz="1800" b="1" dirty="0" smtClean="0">
                <a:solidFill>
                  <a:srgbClr val="0000CF"/>
                </a:solidFill>
                <a:latin typeface="Consolas"/>
                <a:ea typeface="宋体"/>
                <a:cs typeface="Times New Roman"/>
              </a:rPr>
              <a:t>50</a:t>
            </a:r>
            <a:r>
              <a:rPr lang="en-US" altLang="zh-CN" sz="1800" b="1" dirty="0">
                <a:latin typeface="Consolas"/>
                <a:ea typeface="宋体"/>
                <a:cs typeface="Times New Roman"/>
              </a:rPr>
              <a:t>))</a:t>
            </a:r>
            <a:endParaRPr lang="zh-CN" altLang="zh-CN" sz="1800" b="1" dirty="0">
              <a:effectLst/>
              <a:latin typeface="Consolas"/>
              <a:ea typeface="宋体"/>
              <a:cs typeface="Times New Roman"/>
            </a:endParaRPr>
          </a:p>
        </p:txBody>
      </p:sp>
      <p:pic>
        <p:nvPicPr>
          <p:cNvPr id="156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60" y="4222730"/>
            <a:ext cx="4197350" cy="2635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095960" y="3124208"/>
            <a:ext cx="2140330" cy="230832"/>
          </a:xfrm>
          <a:prstGeom prst="rect">
            <a:avLst/>
          </a:prstGeom>
          <a:noFill/>
        </p:spPr>
        <p:txBody>
          <a:bodyPr wrap="none" rtlCol="0">
            <a:spAutoFit/>
          </a:bodyPr>
          <a:lstStyle/>
          <a:p>
            <a:r>
              <a:rPr lang="zh-CN" altLang="en-US" sz="900" dirty="0" smtClean="0"/>
              <a:t>注：</a:t>
            </a:r>
            <a:r>
              <a:rPr lang="en-US" altLang="zh-CN" sz="900" dirty="0" smtClean="0"/>
              <a:t>f</a:t>
            </a:r>
            <a:r>
              <a:rPr lang="zh-CN" altLang="en-US" sz="900" dirty="0" smtClean="0"/>
              <a:t>的取值范围不能小于</a:t>
            </a:r>
            <a:r>
              <a:rPr lang="en-US" altLang="zh-CN" sz="900" dirty="0" smtClean="0"/>
              <a:t>S</a:t>
            </a:r>
            <a:r>
              <a:rPr lang="zh-CN" altLang="en-US" sz="900" dirty="0" smtClean="0"/>
              <a:t>的取值范围</a:t>
            </a:r>
            <a:endParaRPr lang="zh-CN" altLang="en-US" sz="900" dirty="0"/>
          </a:p>
        </p:txBody>
      </p:sp>
    </p:spTree>
    <p:extLst>
      <p:ext uri="{BB962C8B-B14F-4D97-AF65-F5344CB8AC3E}">
        <p14:creationId xmlns:p14="http://schemas.microsoft.com/office/powerpoint/2010/main" val="387110888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FA0BB78-806E-449E-80D7-5FA53C6FBAA8}" type="slidenum">
              <a:rPr lang="zh-CN" altLang="en-US" smtClean="0"/>
              <a:pPr>
                <a:defRPr/>
              </a:pPr>
              <a:t>72</a:t>
            </a:fld>
            <a:endParaRPr lang="en-US" altLang="zh-CN"/>
          </a:p>
        </p:txBody>
      </p:sp>
      <p:sp>
        <p:nvSpPr>
          <p:cNvPr id="3" name="矩形 2"/>
          <p:cNvSpPr/>
          <p:nvPr/>
        </p:nvSpPr>
        <p:spPr>
          <a:xfrm>
            <a:off x="457308" y="609674"/>
            <a:ext cx="8381780" cy="3477875"/>
          </a:xfrm>
          <a:prstGeom prst="rect">
            <a:avLst/>
          </a:prstGeom>
        </p:spPr>
        <p:txBody>
          <a:bodyPr wrap="square">
            <a:spAutoFit/>
          </a:bodyPr>
          <a:lstStyle/>
          <a:p>
            <a:pPr algn="l">
              <a:spcBef>
                <a:spcPts val="900"/>
              </a:spcBef>
              <a:spcAft>
                <a:spcPts val="900"/>
              </a:spcAft>
            </a:pPr>
            <a:r>
              <a:rPr lang="zh-CN" altLang="en-US" sz="1800" b="1" dirty="0">
                <a:latin typeface="Cambria"/>
                <a:ea typeface="宋体"/>
                <a:cs typeface="Times New Roman"/>
              </a:rPr>
              <a:t>解</a:t>
            </a:r>
            <a:r>
              <a:rPr lang="zh-CN" altLang="zh-CN" sz="1800" b="1" dirty="0" smtClean="0">
                <a:latin typeface="Cambria"/>
                <a:ea typeface="宋体"/>
                <a:cs typeface="Times New Roman"/>
              </a:rPr>
              <a:t>：</a:t>
            </a:r>
            <a:r>
              <a:rPr lang="zh-CN" altLang="en-US" sz="1800" b="1" dirty="0" smtClean="0">
                <a:latin typeface="Cambria"/>
                <a:ea typeface="宋体"/>
                <a:cs typeface="Times New Roman"/>
              </a:rPr>
              <a:t>应用</a:t>
            </a:r>
            <a:r>
              <a:rPr lang="en-US" altLang="zh-CN" sz="1800" b="1" dirty="0" err="1" smtClean="0">
                <a:latin typeface="Cambria"/>
                <a:ea typeface="宋体"/>
                <a:cs typeface="Times New Roman"/>
              </a:rPr>
              <a:t>actuar</a:t>
            </a:r>
            <a:r>
              <a:rPr lang="zh-CN" altLang="en-US" sz="1800" b="1" dirty="0" smtClean="0">
                <a:latin typeface="Cambria"/>
                <a:ea typeface="宋体"/>
                <a:cs typeface="Times New Roman"/>
              </a:rPr>
              <a:t>程序包</a:t>
            </a:r>
            <a:endParaRPr lang="en-US" altLang="zh-CN" sz="1800" b="1" dirty="0" smtClean="0">
              <a:latin typeface="Cambria"/>
              <a:ea typeface="宋体"/>
              <a:cs typeface="Times New Roman"/>
            </a:endParaRPr>
          </a:p>
          <a:p>
            <a:pPr algn="l" latinLnBrk="1">
              <a:spcBef>
                <a:spcPts val="900"/>
              </a:spcBef>
              <a:spcAft>
                <a:spcPts val="900"/>
              </a:spcAft>
            </a:pPr>
            <a:r>
              <a:rPr lang="en-US" altLang="zh-CN" sz="1400" b="1" dirty="0">
                <a:solidFill>
                  <a:srgbClr val="204A87"/>
                </a:solidFill>
                <a:latin typeface="Consolas"/>
                <a:ea typeface="宋体"/>
                <a:cs typeface="Times New Roman"/>
              </a:rPr>
              <a:t>library</a:t>
            </a:r>
            <a:r>
              <a:rPr lang="en-US" altLang="zh-CN" sz="1400" b="1" dirty="0">
                <a:latin typeface="Consolas"/>
                <a:ea typeface="宋体"/>
                <a:cs typeface="Times New Roman"/>
              </a:rPr>
              <a:t>(</a:t>
            </a:r>
            <a:r>
              <a:rPr lang="en-US" altLang="zh-CN" sz="1400" b="1" dirty="0" err="1">
                <a:latin typeface="Consolas"/>
                <a:ea typeface="宋体"/>
                <a:cs typeface="Times New Roman"/>
              </a:rPr>
              <a:t>actuar</a:t>
            </a:r>
            <a:r>
              <a:rPr lang="en-US" altLang="zh-CN" sz="1400" b="1" dirty="0">
                <a:latin typeface="Consolas"/>
                <a:ea typeface="宋体"/>
                <a:cs typeface="Times New Roman"/>
              </a:rPr>
              <a:t>)</a:t>
            </a:r>
            <a:br>
              <a:rPr lang="en-US" altLang="zh-CN" sz="1400" b="1" dirty="0">
                <a:latin typeface="Consolas"/>
                <a:ea typeface="宋体"/>
                <a:cs typeface="Times New Roman"/>
              </a:rPr>
            </a:br>
            <a:r>
              <a:rPr lang="en-US" altLang="zh-CN" sz="1400" b="1" dirty="0">
                <a:solidFill>
                  <a:srgbClr val="204A87"/>
                </a:solidFill>
                <a:latin typeface="Consolas"/>
                <a:ea typeface="宋体"/>
                <a:cs typeface="Times New Roman"/>
              </a:rPr>
              <a:t>par</a:t>
            </a:r>
            <a:r>
              <a:rPr lang="en-US" altLang="zh-CN" sz="1400" b="1" dirty="0">
                <a:latin typeface="Consolas"/>
                <a:ea typeface="宋体"/>
                <a:cs typeface="Times New Roman"/>
              </a:rPr>
              <a:t>(</a:t>
            </a:r>
            <a:r>
              <a:rPr lang="en-US" altLang="zh-CN" sz="1400" b="1" dirty="0" err="1">
                <a:solidFill>
                  <a:srgbClr val="204A87"/>
                </a:solidFill>
                <a:latin typeface="Consolas"/>
                <a:ea typeface="宋体"/>
                <a:cs typeface="Times New Roman"/>
              </a:rPr>
              <a:t>mfrow</a:t>
            </a:r>
            <a:r>
              <a:rPr lang="en-US" altLang="zh-CN" sz="1400" b="1" dirty="0">
                <a:solidFill>
                  <a:srgbClr val="204A87"/>
                </a:solidFill>
                <a:latin typeface="Consolas"/>
                <a:ea typeface="宋体"/>
                <a:cs typeface="Times New Roman"/>
              </a:rPr>
              <a:t> =</a:t>
            </a:r>
            <a:r>
              <a:rPr lang="en-US" altLang="zh-CN" sz="1400" b="1" dirty="0">
                <a:latin typeface="Consolas"/>
                <a:ea typeface="宋体"/>
                <a:cs typeface="Times New Roman"/>
              </a:rPr>
              <a:t> </a:t>
            </a:r>
            <a:r>
              <a:rPr lang="en-US" altLang="zh-CN" sz="1400" b="1" dirty="0">
                <a:solidFill>
                  <a:srgbClr val="204A87"/>
                </a:solidFill>
                <a:latin typeface="Consolas"/>
                <a:ea typeface="宋体"/>
                <a:cs typeface="Times New Roman"/>
              </a:rPr>
              <a:t>c</a:t>
            </a:r>
            <a:r>
              <a:rPr lang="en-US" altLang="zh-CN" sz="1400" b="1" dirty="0">
                <a:latin typeface="Consolas"/>
                <a:ea typeface="宋体"/>
                <a:cs typeface="Times New Roman"/>
              </a:rPr>
              <a:t>(</a:t>
            </a:r>
            <a:r>
              <a:rPr lang="en-US" altLang="zh-CN" sz="1400" b="1" dirty="0">
                <a:solidFill>
                  <a:srgbClr val="0000CF"/>
                </a:solidFill>
                <a:latin typeface="Consolas"/>
                <a:ea typeface="宋体"/>
                <a:cs typeface="Times New Roman"/>
              </a:rPr>
              <a:t>1</a:t>
            </a:r>
            <a:r>
              <a:rPr lang="en-US" altLang="zh-CN" sz="1400" b="1" dirty="0">
                <a:latin typeface="Consolas"/>
                <a:ea typeface="宋体"/>
                <a:cs typeface="Times New Roman"/>
              </a:rPr>
              <a:t>, </a:t>
            </a:r>
            <a:r>
              <a:rPr lang="en-US" altLang="zh-CN" sz="1400" b="1" dirty="0">
                <a:solidFill>
                  <a:srgbClr val="0000CF"/>
                </a:solidFill>
                <a:latin typeface="Consolas"/>
                <a:ea typeface="宋体"/>
                <a:cs typeface="Times New Roman"/>
              </a:rPr>
              <a:t>3</a:t>
            </a:r>
            <a:r>
              <a:rPr lang="en-US" altLang="zh-CN" sz="1400" b="1" dirty="0">
                <a:latin typeface="Consolas"/>
                <a:ea typeface="宋体"/>
                <a:cs typeface="Times New Roman"/>
              </a:rPr>
              <a:t>))</a:t>
            </a:r>
            <a:br>
              <a:rPr lang="en-US" altLang="zh-CN" sz="1400" b="1" dirty="0">
                <a:latin typeface="Consolas"/>
                <a:ea typeface="宋体"/>
                <a:cs typeface="Times New Roman"/>
              </a:rPr>
            </a:br>
            <a:r>
              <a:rPr lang="en-US" altLang="zh-CN" sz="1400" b="1" dirty="0" err="1">
                <a:latin typeface="Consolas"/>
                <a:ea typeface="宋体"/>
                <a:cs typeface="Times New Roman"/>
              </a:rPr>
              <a:t>sev</a:t>
            </a:r>
            <a:r>
              <a:rPr lang="en-US" altLang="zh-CN" sz="1400" b="1" dirty="0">
                <a:latin typeface="Consolas"/>
                <a:ea typeface="宋体"/>
                <a:cs typeface="Times New Roman"/>
              </a:rPr>
              <a:t> =</a:t>
            </a:r>
            <a:r>
              <a:rPr lang="en-US" altLang="zh-CN" sz="1400" b="1" dirty="0">
                <a:solidFill>
                  <a:srgbClr val="4E9A06"/>
                </a:solidFill>
                <a:latin typeface="Consolas"/>
                <a:ea typeface="宋体"/>
                <a:cs typeface="Times New Roman"/>
              </a:rPr>
              <a:t> </a:t>
            </a:r>
            <a:r>
              <a:rPr lang="en-US" altLang="zh-CN" sz="1400" b="1" dirty="0" err="1" smtClean="0">
                <a:solidFill>
                  <a:srgbClr val="204A87"/>
                </a:solidFill>
                <a:latin typeface="Consolas"/>
                <a:ea typeface="宋体"/>
                <a:cs typeface="Times New Roman"/>
              </a:rPr>
              <a:t>dnbinom</a:t>
            </a:r>
            <a:r>
              <a:rPr lang="en-US" altLang="zh-CN" sz="1400" b="1" dirty="0" smtClean="0">
                <a:latin typeface="Consolas"/>
                <a:ea typeface="宋体"/>
                <a:cs typeface="Times New Roman"/>
              </a:rPr>
              <a:t>(</a:t>
            </a:r>
            <a:r>
              <a:rPr lang="en-US" altLang="zh-CN" sz="1400" b="1" dirty="0" smtClean="0">
                <a:solidFill>
                  <a:srgbClr val="0000CF"/>
                </a:solidFill>
                <a:latin typeface="Consolas"/>
                <a:ea typeface="宋体"/>
                <a:cs typeface="Times New Roman"/>
              </a:rPr>
              <a:t>0</a:t>
            </a:r>
            <a:r>
              <a:rPr lang="en-US" altLang="zh-CN" sz="1400" b="1" dirty="0" smtClean="0">
                <a:latin typeface="Consolas"/>
                <a:ea typeface="宋体"/>
                <a:cs typeface="Times New Roman"/>
              </a:rPr>
              <a:t>:</a:t>
            </a:r>
            <a:r>
              <a:rPr lang="en-US" altLang="zh-CN" sz="1400" b="1" dirty="0">
                <a:solidFill>
                  <a:srgbClr val="0000CF"/>
                </a:solidFill>
                <a:latin typeface="Consolas"/>
                <a:ea typeface="宋体"/>
                <a:cs typeface="Times New Roman"/>
              </a:rPr>
              <a:t>5</a:t>
            </a:r>
            <a:r>
              <a:rPr lang="en-US" altLang="zh-CN" sz="1400" b="1" dirty="0" smtClean="0">
                <a:solidFill>
                  <a:srgbClr val="0000CF"/>
                </a:solidFill>
                <a:latin typeface="Consolas"/>
                <a:ea typeface="宋体"/>
                <a:cs typeface="Times New Roman"/>
              </a:rPr>
              <a:t>00</a:t>
            </a:r>
            <a:r>
              <a:rPr lang="en-US" altLang="zh-CN" sz="1400" b="1" dirty="0">
                <a:latin typeface="Consolas"/>
                <a:ea typeface="宋体"/>
                <a:cs typeface="Times New Roman"/>
              </a:rPr>
              <a:t>, </a:t>
            </a:r>
            <a:r>
              <a:rPr lang="en-US" altLang="zh-CN" sz="1400" b="1" dirty="0">
                <a:solidFill>
                  <a:srgbClr val="204A87"/>
                </a:solidFill>
                <a:latin typeface="Consolas"/>
                <a:ea typeface="宋体"/>
                <a:cs typeface="Times New Roman"/>
              </a:rPr>
              <a:t>size =</a:t>
            </a:r>
            <a:r>
              <a:rPr lang="en-US" altLang="zh-CN" sz="1400" b="1" dirty="0">
                <a:latin typeface="Consolas"/>
                <a:ea typeface="宋体"/>
                <a:cs typeface="Times New Roman"/>
              </a:rPr>
              <a:t> </a:t>
            </a:r>
            <a:r>
              <a:rPr lang="en-US" altLang="zh-CN" sz="1400" b="1" dirty="0">
                <a:solidFill>
                  <a:srgbClr val="0000CF"/>
                </a:solidFill>
                <a:latin typeface="Consolas"/>
                <a:ea typeface="宋体"/>
                <a:cs typeface="Times New Roman"/>
              </a:rPr>
              <a:t>4</a:t>
            </a:r>
            <a:r>
              <a:rPr lang="en-US" altLang="zh-CN" sz="1400" b="1" dirty="0">
                <a:latin typeface="Consolas"/>
                <a:ea typeface="宋体"/>
                <a:cs typeface="Times New Roman"/>
              </a:rPr>
              <a:t>, </a:t>
            </a:r>
            <a:r>
              <a:rPr lang="en-US" altLang="zh-CN" sz="1400" b="1" dirty="0" err="1">
                <a:solidFill>
                  <a:srgbClr val="204A87"/>
                </a:solidFill>
                <a:latin typeface="Consolas"/>
                <a:ea typeface="宋体"/>
                <a:cs typeface="Times New Roman"/>
              </a:rPr>
              <a:t>prob</a:t>
            </a:r>
            <a:r>
              <a:rPr lang="en-US" altLang="zh-CN" sz="1400" b="1" dirty="0">
                <a:solidFill>
                  <a:srgbClr val="204A87"/>
                </a:solidFill>
                <a:latin typeface="Consolas"/>
                <a:ea typeface="宋体"/>
                <a:cs typeface="Times New Roman"/>
              </a:rPr>
              <a:t> =</a:t>
            </a:r>
            <a:r>
              <a:rPr lang="en-US" altLang="zh-CN" sz="1400" b="1" dirty="0">
                <a:latin typeface="Consolas"/>
                <a:ea typeface="宋体"/>
                <a:cs typeface="Times New Roman"/>
              </a:rPr>
              <a:t> </a:t>
            </a:r>
            <a:r>
              <a:rPr lang="en-US" altLang="zh-CN" sz="1400" b="1" dirty="0">
                <a:solidFill>
                  <a:srgbClr val="0000CF"/>
                </a:solidFill>
                <a:latin typeface="Consolas"/>
                <a:ea typeface="宋体"/>
                <a:cs typeface="Times New Roman"/>
              </a:rPr>
              <a:t>0.3</a:t>
            </a:r>
            <a:r>
              <a:rPr lang="en-US" altLang="zh-CN" sz="1400" b="1" dirty="0" smtClean="0">
                <a:latin typeface="Consolas"/>
                <a:ea typeface="宋体"/>
                <a:cs typeface="Times New Roman"/>
              </a:rPr>
              <a:t>)</a:t>
            </a:r>
            <a:r>
              <a:rPr lang="en-US" altLang="zh-CN" sz="1400" b="1" dirty="0">
                <a:latin typeface="Consolas"/>
                <a:ea typeface="宋体"/>
                <a:cs typeface="Times New Roman"/>
              </a:rPr>
              <a:t/>
            </a:r>
            <a:br>
              <a:rPr lang="en-US" altLang="zh-CN" sz="1400" b="1" dirty="0">
                <a:latin typeface="Consolas"/>
                <a:ea typeface="宋体"/>
                <a:cs typeface="Times New Roman"/>
              </a:rPr>
            </a:br>
            <a:r>
              <a:rPr lang="en-US" altLang="zh-CN" sz="1400" b="1" dirty="0" err="1">
                <a:latin typeface="Consolas"/>
                <a:ea typeface="宋体"/>
                <a:cs typeface="Times New Roman"/>
              </a:rPr>
              <a:t>Fs1</a:t>
            </a:r>
            <a:r>
              <a:rPr lang="en-US" altLang="zh-CN" sz="1400" b="1" dirty="0">
                <a:latin typeface="Consolas"/>
                <a:ea typeface="宋体"/>
                <a:cs typeface="Times New Roman"/>
              </a:rPr>
              <a:t> =</a:t>
            </a:r>
            <a:r>
              <a:rPr lang="en-US" altLang="zh-CN" sz="1400" b="1" dirty="0">
                <a:solidFill>
                  <a:srgbClr val="4E9A06"/>
                </a:solidFill>
                <a:latin typeface="Consolas"/>
                <a:ea typeface="宋体"/>
                <a:cs typeface="Times New Roman"/>
              </a:rPr>
              <a:t> </a:t>
            </a:r>
            <a:r>
              <a:rPr lang="en-US" altLang="zh-CN" sz="1400" b="1" dirty="0" err="1">
                <a:solidFill>
                  <a:srgbClr val="204A87"/>
                </a:solidFill>
                <a:latin typeface="Consolas"/>
                <a:ea typeface="宋体"/>
                <a:cs typeface="Times New Roman"/>
              </a:rPr>
              <a:t>aggregateDist</a:t>
            </a:r>
            <a:r>
              <a:rPr lang="en-US" altLang="zh-CN" sz="1400" b="1" dirty="0">
                <a:latin typeface="Consolas"/>
                <a:ea typeface="宋体"/>
                <a:cs typeface="Times New Roman"/>
              </a:rPr>
              <a:t>(</a:t>
            </a:r>
            <a:r>
              <a:rPr lang="en-US" altLang="zh-CN" sz="1400" b="1" dirty="0">
                <a:solidFill>
                  <a:srgbClr val="204A87"/>
                </a:solidFill>
                <a:latin typeface="Consolas"/>
                <a:ea typeface="宋体"/>
                <a:cs typeface="Times New Roman"/>
              </a:rPr>
              <a:t>method =</a:t>
            </a:r>
            <a:r>
              <a:rPr lang="en-US" altLang="zh-CN" sz="1400" b="1" dirty="0">
                <a:latin typeface="Consolas"/>
                <a:ea typeface="宋体"/>
                <a:cs typeface="Times New Roman"/>
              </a:rPr>
              <a:t> </a:t>
            </a:r>
            <a:r>
              <a:rPr lang="en-US" altLang="zh-CN" sz="1400" b="1" dirty="0">
                <a:solidFill>
                  <a:srgbClr val="4E9A06"/>
                </a:solidFill>
                <a:latin typeface="Consolas"/>
                <a:ea typeface="宋体"/>
                <a:cs typeface="Times New Roman"/>
              </a:rPr>
              <a:t>"recursive"</a:t>
            </a:r>
            <a:r>
              <a:rPr lang="en-US" altLang="zh-CN" sz="1400" b="1" dirty="0">
                <a:latin typeface="Consolas"/>
                <a:ea typeface="宋体"/>
                <a:cs typeface="Times New Roman"/>
              </a:rPr>
              <a:t>, </a:t>
            </a:r>
            <a:r>
              <a:rPr lang="en-US" altLang="zh-CN" sz="1400" b="1" dirty="0" err="1">
                <a:solidFill>
                  <a:srgbClr val="204A87"/>
                </a:solidFill>
                <a:latin typeface="Consolas"/>
                <a:ea typeface="宋体"/>
                <a:cs typeface="Times New Roman"/>
              </a:rPr>
              <a:t>model.freq</a:t>
            </a:r>
            <a:r>
              <a:rPr lang="en-US" altLang="zh-CN" sz="1400" b="1" dirty="0">
                <a:solidFill>
                  <a:srgbClr val="204A87"/>
                </a:solidFill>
                <a:latin typeface="Consolas"/>
                <a:ea typeface="宋体"/>
                <a:cs typeface="Times New Roman"/>
              </a:rPr>
              <a:t> =</a:t>
            </a:r>
            <a:r>
              <a:rPr lang="en-US" altLang="zh-CN" sz="1400" b="1" dirty="0">
                <a:latin typeface="Consolas"/>
                <a:ea typeface="宋体"/>
                <a:cs typeface="Times New Roman"/>
              </a:rPr>
              <a:t> </a:t>
            </a:r>
            <a:r>
              <a:rPr lang="en-US" altLang="zh-CN" sz="1400" b="1" dirty="0">
                <a:solidFill>
                  <a:srgbClr val="4E9A06"/>
                </a:solidFill>
                <a:latin typeface="Consolas"/>
                <a:ea typeface="宋体"/>
                <a:cs typeface="Times New Roman"/>
              </a:rPr>
              <a:t>"</a:t>
            </a:r>
            <a:r>
              <a:rPr lang="en-US" altLang="zh-CN" sz="1400" b="1" dirty="0" err="1">
                <a:solidFill>
                  <a:srgbClr val="4E9A06"/>
                </a:solidFill>
                <a:latin typeface="Consolas"/>
                <a:ea typeface="宋体"/>
                <a:cs typeface="Times New Roman"/>
              </a:rPr>
              <a:t>poisson</a:t>
            </a:r>
            <a:r>
              <a:rPr lang="en-US" altLang="zh-CN" sz="1400" b="1" dirty="0">
                <a:solidFill>
                  <a:srgbClr val="4E9A06"/>
                </a:solidFill>
                <a:latin typeface="Consolas"/>
                <a:ea typeface="宋体"/>
                <a:cs typeface="Times New Roman"/>
              </a:rPr>
              <a:t>"</a:t>
            </a:r>
            <a:r>
              <a:rPr lang="en-US" altLang="zh-CN" sz="1400" b="1" dirty="0">
                <a:latin typeface="Consolas"/>
                <a:ea typeface="宋体"/>
                <a:cs typeface="Times New Roman"/>
              </a:rPr>
              <a:t>, </a:t>
            </a:r>
            <a:r>
              <a:rPr lang="en-US" altLang="zh-CN" sz="1400" b="1" dirty="0" err="1">
                <a:solidFill>
                  <a:srgbClr val="204A87"/>
                </a:solidFill>
                <a:latin typeface="Consolas"/>
                <a:ea typeface="宋体"/>
                <a:cs typeface="Times New Roman"/>
              </a:rPr>
              <a:t>model.sev</a:t>
            </a:r>
            <a:r>
              <a:rPr lang="en-US" altLang="zh-CN" sz="1400" b="1" dirty="0">
                <a:solidFill>
                  <a:srgbClr val="204A87"/>
                </a:solidFill>
                <a:latin typeface="Consolas"/>
                <a:ea typeface="宋体"/>
                <a:cs typeface="Times New Roman"/>
              </a:rPr>
              <a:t> =</a:t>
            </a:r>
            <a:r>
              <a:rPr lang="en-US" altLang="zh-CN" sz="1400" b="1" dirty="0">
                <a:latin typeface="Consolas"/>
                <a:ea typeface="宋体"/>
                <a:cs typeface="Times New Roman"/>
              </a:rPr>
              <a:t> </a:t>
            </a:r>
            <a:r>
              <a:rPr lang="en-US" altLang="zh-CN" sz="1400" b="1" dirty="0" err="1">
                <a:latin typeface="Consolas"/>
                <a:ea typeface="宋体"/>
                <a:cs typeface="Times New Roman"/>
              </a:rPr>
              <a:t>sev</a:t>
            </a:r>
            <a:r>
              <a:rPr lang="en-US" altLang="zh-CN" sz="1400" b="1" dirty="0">
                <a:latin typeface="Consolas"/>
                <a:ea typeface="宋体"/>
                <a:cs typeface="Times New Roman"/>
              </a:rPr>
              <a:t>, </a:t>
            </a:r>
            <a:r>
              <a:rPr lang="en-US" altLang="zh-CN" sz="1400" b="1" dirty="0">
                <a:solidFill>
                  <a:srgbClr val="204A87"/>
                </a:solidFill>
                <a:latin typeface="Consolas"/>
                <a:ea typeface="宋体"/>
                <a:cs typeface="Times New Roman"/>
              </a:rPr>
              <a:t>lambda =</a:t>
            </a:r>
            <a:r>
              <a:rPr lang="en-US" altLang="zh-CN" sz="1400" b="1" dirty="0">
                <a:latin typeface="Consolas"/>
                <a:ea typeface="宋体"/>
                <a:cs typeface="Times New Roman"/>
              </a:rPr>
              <a:t> </a:t>
            </a:r>
            <a:r>
              <a:rPr lang="en-US" altLang="zh-CN" sz="1400" b="1" dirty="0">
                <a:solidFill>
                  <a:srgbClr val="0000CF"/>
                </a:solidFill>
                <a:latin typeface="Consolas"/>
                <a:ea typeface="宋体"/>
                <a:cs typeface="Times New Roman"/>
              </a:rPr>
              <a:t>2</a:t>
            </a:r>
            <a:r>
              <a:rPr lang="en-US" altLang="zh-CN" sz="1400" b="1" dirty="0">
                <a:latin typeface="Consolas"/>
                <a:ea typeface="宋体"/>
                <a:cs typeface="Times New Roman"/>
              </a:rPr>
              <a:t>)</a:t>
            </a:r>
            <a:br>
              <a:rPr lang="en-US" altLang="zh-CN" sz="1400" b="1" dirty="0">
                <a:latin typeface="Consolas"/>
                <a:ea typeface="宋体"/>
                <a:cs typeface="Times New Roman"/>
              </a:rPr>
            </a:br>
            <a:r>
              <a:rPr lang="en-US" altLang="zh-CN" sz="1400" b="1" dirty="0">
                <a:solidFill>
                  <a:srgbClr val="204A87"/>
                </a:solidFill>
                <a:latin typeface="Consolas"/>
                <a:ea typeface="宋体"/>
                <a:cs typeface="Times New Roman"/>
              </a:rPr>
              <a:t>plot</a:t>
            </a:r>
            <a:r>
              <a:rPr lang="en-US" altLang="zh-CN" sz="1400" b="1" dirty="0">
                <a:latin typeface="Consolas"/>
                <a:ea typeface="宋体"/>
                <a:cs typeface="Times New Roman"/>
              </a:rPr>
              <a:t>(</a:t>
            </a:r>
            <a:r>
              <a:rPr lang="en-US" altLang="zh-CN" sz="1400" b="1" dirty="0">
                <a:solidFill>
                  <a:srgbClr val="0000CF"/>
                </a:solidFill>
                <a:latin typeface="Consolas"/>
                <a:ea typeface="宋体"/>
                <a:cs typeface="Times New Roman"/>
              </a:rPr>
              <a:t>0</a:t>
            </a:r>
            <a:r>
              <a:rPr lang="en-US" altLang="zh-CN" sz="1400" b="1" dirty="0">
                <a:latin typeface="Consolas"/>
                <a:ea typeface="宋体"/>
                <a:cs typeface="Times New Roman"/>
              </a:rPr>
              <a:t>:</a:t>
            </a:r>
            <a:r>
              <a:rPr lang="en-US" altLang="zh-CN" sz="1400" b="1" dirty="0">
                <a:solidFill>
                  <a:srgbClr val="0000CF"/>
                </a:solidFill>
                <a:latin typeface="Consolas"/>
                <a:ea typeface="宋体"/>
                <a:cs typeface="Times New Roman"/>
              </a:rPr>
              <a:t>10</a:t>
            </a:r>
            <a:r>
              <a:rPr lang="en-US" altLang="zh-CN" sz="1400" b="1" dirty="0">
                <a:latin typeface="Consolas"/>
                <a:ea typeface="宋体"/>
                <a:cs typeface="Times New Roman"/>
              </a:rPr>
              <a:t>, </a:t>
            </a:r>
            <a:r>
              <a:rPr lang="en-US" altLang="zh-CN" sz="1400" b="1" dirty="0" err="1">
                <a:solidFill>
                  <a:srgbClr val="204A87"/>
                </a:solidFill>
                <a:latin typeface="Consolas"/>
                <a:ea typeface="宋体"/>
                <a:cs typeface="Times New Roman"/>
              </a:rPr>
              <a:t>dpois</a:t>
            </a:r>
            <a:r>
              <a:rPr lang="en-US" altLang="zh-CN" sz="1400" b="1" dirty="0">
                <a:latin typeface="Consolas"/>
                <a:ea typeface="宋体"/>
                <a:cs typeface="Times New Roman"/>
              </a:rPr>
              <a:t>(</a:t>
            </a:r>
            <a:r>
              <a:rPr lang="en-US" altLang="zh-CN" sz="1400" b="1" dirty="0">
                <a:solidFill>
                  <a:srgbClr val="0000CF"/>
                </a:solidFill>
                <a:latin typeface="Consolas"/>
                <a:ea typeface="宋体"/>
                <a:cs typeface="Times New Roman"/>
              </a:rPr>
              <a:t>0</a:t>
            </a:r>
            <a:r>
              <a:rPr lang="en-US" altLang="zh-CN" sz="1400" b="1" dirty="0">
                <a:latin typeface="Consolas"/>
                <a:ea typeface="宋体"/>
                <a:cs typeface="Times New Roman"/>
              </a:rPr>
              <a:t>:</a:t>
            </a:r>
            <a:r>
              <a:rPr lang="en-US" altLang="zh-CN" sz="1400" b="1" dirty="0">
                <a:solidFill>
                  <a:srgbClr val="0000CF"/>
                </a:solidFill>
                <a:latin typeface="Consolas"/>
                <a:ea typeface="宋体"/>
                <a:cs typeface="Times New Roman"/>
              </a:rPr>
              <a:t>10</a:t>
            </a:r>
            <a:r>
              <a:rPr lang="en-US" altLang="zh-CN" sz="1400" b="1" dirty="0">
                <a:latin typeface="Consolas"/>
                <a:ea typeface="宋体"/>
                <a:cs typeface="Times New Roman"/>
              </a:rPr>
              <a:t>, </a:t>
            </a:r>
            <a:r>
              <a:rPr lang="en-US" altLang="zh-CN" sz="1400" b="1" dirty="0">
                <a:solidFill>
                  <a:srgbClr val="0000CF"/>
                </a:solidFill>
                <a:latin typeface="Consolas"/>
                <a:ea typeface="宋体"/>
                <a:cs typeface="Times New Roman"/>
              </a:rPr>
              <a:t>2</a:t>
            </a:r>
            <a:r>
              <a:rPr lang="en-US" altLang="zh-CN" sz="1400" b="1" dirty="0">
                <a:latin typeface="Consolas"/>
                <a:ea typeface="宋体"/>
                <a:cs typeface="Times New Roman"/>
              </a:rPr>
              <a:t>), </a:t>
            </a:r>
            <a:r>
              <a:rPr lang="en-US" altLang="zh-CN" sz="1400" b="1" dirty="0">
                <a:solidFill>
                  <a:srgbClr val="204A87"/>
                </a:solidFill>
                <a:latin typeface="Consolas"/>
                <a:ea typeface="宋体"/>
                <a:cs typeface="Times New Roman"/>
              </a:rPr>
              <a:t>type =</a:t>
            </a:r>
            <a:r>
              <a:rPr lang="en-US" altLang="zh-CN" sz="1400" b="1" dirty="0">
                <a:latin typeface="Consolas"/>
                <a:ea typeface="宋体"/>
                <a:cs typeface="Times New Roman"/>
              </a:rPr>
              <a:t> </a:t>
            </a:r>
            <a:r>
              <a:rPr lang="en-US" altLang="zh-CN" sz="1400" b="1" dirty="0">
                <a:solidFill>
                  <a:srgbClr val="4E9A06"/>
                </a:solidFill>
                <a:latin typeface="Consolas"/>
                <a:ea typeface="宋体"/>
                <a:cs typeface="Times New Roman"/>
              </a:rPr>
              <a:t>"h"</a:t>
            </a:r>
            <a:r>
              <a:rPr lang="en-US" altLang="zh-CN" sz="1400" b="1" dirty="0">
                <a:latin typeface="Consolas"/>
                <a:ea typeface="宋体"/>
                <a:cs typeface="Times New Roman"/>
              </a:rPr>
              <a:t>, </a:t>
            </a:r>
            <a:r>
              <a:rPr lang="en-US" altLang="zh-CN" sz="1400" b="1" dirty="0">
                <a:solidFill>
                  <a:srgbClr val="204A87"/>
                </a:solidFill>
                <a:latin typeface="Consolas"/>
                <a:ea typeface="宋体"/>
                <a:cs typeface="Times New Roman"/>
              </a:rPr>
              <a:t>col =</a:t>
            </a:r>
            <a:r>
              <a:rPr lang="en-US" altLang="zh-CN" sz="1400" b="1" dirty="0">
                <a:latin typeface="Consolas"/>
                <a:ea typeface="宋体"/>
                <a:cs typeface="Times New Roman"/>
              </a:rPr>
              <a:t> </a:t>
            </a:r>
            <a:r>
              <a:rPr lang="en-US" altLang="zh-CN" sz="1400" b="1" dirty="0">
                <a:solidFill>
                  <a:srgbClr val="0000CF"/>
                </a:solidFill>
                <a:latin typeface="Consolas"/>
                <a:ea typeface="宋体"/>
                <a:cs typeface="Times New Roman"/>
              </a:rPr>
              <a:t>2</a:t>
            </a:r>
            <a:r>
              <a:rPr lang="en-US" altLang="zh-CN" sz="1400" b="1" dirty="0">
                <a:latin typeface="Consolas"/>
                <a:ea typeface="宋体"/>
                <a:cs typeface="Times New Roman"/>
              </a:rPr>
              <a:t>, </a:t>
            </a:r>
            <a:r>
              <a:rPr lang="en-US" altLang="zh-CN" sz="1400" b="1" dirty="0" err="1">
                <a:solidFill>
                  <a:srgbClr val="204A87"/>
                </a:solidFill>
                <a:latin typeface="Consolas"/>
                <a:ea typeface="宋体"/>
                <a:cs typeface="Times New Roman"/>
              </a:rPr>
              <a:t>xlab</a:t>
            </a:r>
            <a:r>
              <a:rPr lang="en-US" altLang="zh-CN" sz="1400" b="1" dirty="0">
                <a:solidFill>
                  <a:srgbClr val="204A87"/>
                </a:solidFill>
                <a:latin typeface="Consolas"/>
                <a:ea typeface="宋体"/>
                <a:cs typeface="Times New Roman"/>
              </a:rPr>
              <a:t> =</a:t>
            </a:r>
            <a:r>
              <a:rPr lang="en-US" altLang="zh-CN" sz="1400" b="1" dirty="0">
                <a:latin typeface="Consolas"/>
                <a:ea typeface="宋体"/>
                <a:cs typeface="Times New Roman"/>
              </a:rPr>
              <a:t> </a:t>
            </a:r>
            <a:r>
              <a:rPr lang="en-US" altLang="zh-CN" sz="1400" b="1" dirty="0">
                <a:solidFill>
                  <a:srgbClr val="4E9A06"/>
                </a:solidFill>
                <a:latin typeface="Consolas"/>
                <a:ea typeface="宋体"/>
                <a:cs typeface="Times New Roman"/>
              </a:rPr>
              <a:t>""</a:t>
            </a:r>
            <a:r>
              <a:rPr lang="en-US" altLang="zh-CN" sz="1400" b="1" dirty="0">
                <a:latin typeface="Consolas"/>
                <a:ea typeface="宋体"/>
                <a:cs typeface="Times New Roman"/>
              </a:rPr>
              <a:t>, </a:t>
            </a:r>
            <a:r>
              <a:rPr lang="en-US" altLang="zh-CN" sz="1400" b="1" dirty="0" err="1">
                <a:solidFill>
                  <a:srgbClr val="204A87"/>
                </a:solidFill>
                <a:latin typeface="Consolas"/>
                <a:ea typeface="宋体"/>
                <a:cs typeface="Times New Roman"/>
              </a:rPr>
              <a:t>ylab</a:t>
            </a:r>
            <a:r>
              <a:rPr lang="en-US" altLang="zh-CN" sz="1400" b="1" dirty="0">
                <a:solidFill>
                  <a:srgbClr val="204A87"/>
                </a:solidFill>
                <a:latin typeface="Consolas"/>
                <a:ea typeface="宋体"/>
                <a:cs typeface="Times New Roman"/>
              </a:rPr>
              <a:t> =</a:t>
            </a:r>
            <a:r>
              <a:rPr lang="en-US" altLang="zh-CN" sz="1400" b="1" dirty="0">
                <a:latin typeface="Consolas"/>
                <a:ea typeface="宋体"/>
                <a:cs typeface="Times New Roman"/>
              </a:rPr>
              <a:t> </a:t>
            </a:r>
            <a:r>
              <a:rPr lang="en-US" altLang="zh-CN" sz="1400" b="1" dirty="0">
                <a:solidFill>
                  <a:srgbClr val="4E9A06"/>
                </a:solidFill>
                <a:latin typeface="Consolas"/>
                <a:ea typeface="宋体"/>
                <a:cs typeface="Times New Roman"/>
              </a:rPr>
              <a:t>""</a:t>
            </a:r>
            <a:r>
              <a:rPr lang="en-US" altLang="zh-CN" sz="1400" b="1" dirty="0">
                <a:latin typeface="Consolas"/>
                <a:ea typeface="宋体"/>
                <a:cs typeface="Times New Roman"/>
              </a:rPr>
              <a:t>, </a:t>
            </a:r>
            <a:r>
              <a:rPr lang="en-US" altLang="zh-CN" sz="1400" b="1" dirty="0">
                <a:solidFill>
                  <a:srgbClr val="204A87"/>
                </a:solidFill>
                <a:latin typeface="Consolas"/>
                <a:ea typeface="宋体"/>
                <a:cs typeface="Times New Roman"/>
              </a:rPr>
              <a:t>main =</a:t>
            </a:r>
            <a:r>
              <a:rPr lang="en-US" altLang="zh-CN" sz="1400" b="1" dirty="0">
                <a:latin typeface="Consolas"/>
                <a:ea typeface="宋体"/>
                <a:cs typeface="Times New Roman"/>
              </a:rPr>
              <a:t> </a:t>
            </a:r>
            <a:r>
              <a:rPr lang="en-US" altLang="zh-CN" sz="1400" b="1" dirty="0">
                <a:solidFill>
                  <a:srgbClr val="4E9A06"/>
                </a:solidFill>
                <a:latin typeface="Consolas"/>
                <a:ea typeface="宋体"/>
                <a:cs typeface="Times New Roman"/>
              </a:rPr>
              <a:t>"</a:t>
            </a:r>
            <a:r>
              <a:rPr lang="en-US" altLang="zh-CN" sz="1400" b="1" dirty="0" err="1">
                <a:solidFill>
                  <a:srgbClr val="4E9A06"/>
                </a:solidFill>
                <a:latin typeface="Consolas"/>
                <a:ea typeface="宋体"/>
                <a:cs typeface="Times New Roman"/>
              </a:rPr>
              <a:t>poisson</a:t>
            </a:r>
            <a:r>
              <a:rPr lang="en-US" altLang="zh-CN" sz="1400" b="1" dirty="0">
                <a:solidFill>
                  <a:srgbClr val="4E9A06"/>
                </a:solidFill>
                <a:latin typeface="Consolas"/>
                <a:ea typeface="宋体"/>
                <a:cs typeface="Times New Roman"/>
              </a:rPr>
              <a:t>"</a:t>
            </a:r>
            <a:r>
              <a:rPr lang="en-US" altLang="zh-CN" sz="1400" b="1" dirty="0">
                <a:latin typeface="Consolas"/>
                <a:ea typeface="宋体"/>
                <a:cs typeface="Times New Roman"/>
              </a:rPr>
              <a:t>)</a:t>
            </a:r>
            <a:br>
              <a:rPr lang="en-US" altLang="zh-CN" sz="1400" b="1" dirty="0">
                <a:latin typeface="Consolas"/>
                <a:ea typeface="宋体"/>
                <a:cs typeface="Times New Roman"/>
              </a:rPr>
            </a:br>
            <a:r>
              <a:rPr lang="en-US" altLang="zh-CN" sz="1400" b="1" dirty="0">
                <a:solidFill>
                  <a:srgbClr val="204A87"/>
                </a:solidFill>
                <a:latin typeface="Consolas"/>
                <a:ea typeface="宋体"/>
                <a:cs typeface="Times New Roman"/>
              </a:rPr>
              <a:t>plot</a:t>
            </a:r>
            <a:r>
              <a:rPr lang="en-US" altLang="zh-CN" sz="1400" b="1" dirty="0">
                <a:latin typeface="Consolas"/>
                <a:ea typeface="宋体"/>
                <a:cs typeface="Times New Roman"/>
              </a:rPr>
              <a:t>(</a:t>
            </a:r>
            <a:r>
              <a:rPr lang="en-US" altLang="zh-CN" sz="1400" b="1" dirty="0">
                <a:solidFill>
                  <a:srgbClr val="0000CF"/>
                </a:solidFill>
                <a:latin typeface="Consolas"/>
                <a:ea typeface="宋体"/>
                <a:cs typeface="Times New Roman"/>
              </a:rPr>
              <a:t>0</a:t>
            </a:r>
            <a:r>
              <a:rPr lang="en-US" altLang="zh-CN" sz="1400" b="1" dirty="0">
                <a:latin typeface="Consolas"/>
                <a:ea typeface="宋体"/>
                <a:cs typeface="Times New Roman"/>
              </a:rPr>
              <a:t>:</a:t>
            </a:r>
            <a:r>
              <a:rPr lang="en-US" altLang="zh-CN" sz="1400" b="1" dirty="0">
                <a:solidFill>
                  <a:srgbClr val="0000CF"/>
                </a:solidFill>
                <a:latin typeface="Consolas"/>
                <a:ea typeface="宋体"/>
                <a:cs typeface="Times New Roman"/>
              </a:rPr>
              <a:t>50</a:t>
            </a:r>
            <a:r>
              <a:rPr lang="en-US" altLang="zh-CN" sz="1400" b="1" dirty="0">
                <a:latin typeface="Consolas"/>
                <a:ea typeface="宋体"/>
                <a:cs typeface="Times New Roman"/>
              </a:rPr>
              <a:t>, </a:t>
            </a:r>
            <a:r>
              <a:rPr lang="en-US" altLang="zh-CN" sz="1400" b="1" dirty="0" err="1">
                <a:solidFill>
                  <a:srgbClr val="204A87"/>
                </a:solidFill>
                <a:latin typeface="Consolas"/>
                <a:ea typeface="宋体"/>
                <a:cs typeface="Times New Roman"/>
              </a:rPr>
              <a:t>dnbinom</a:t>
            </a:r>
            <a:r>
              <a:rPr lang="en-US" altLang="zh-CN" sz="1400" b="1" dirty="0">
                <a:latin typeface="Consolas"/>
                <a:ea typeface="宋体"/>
                <a:cs typeface="Times New Roman"/>
              </a:rPr>
              <a:t>(</a:t>
            </a:r>
            <a:r>
              <a:rPr lang="en-US" altLang="zh-CN" sz="1400" b="1" dirty="0">
                <a:solidFill>
                  <a:srgbClr val="0000CF"/>
                </a:solidFill>
                <a:latin typeface="Consolas"/>
                <a:ea typeface="宋体"/>
                <a:cs typeface="Times New Roman"/>
              </a:rPr>
              <a:t>0</a:t>
            </a:r>
            <a:r>
              <a:rPr lang="en-US" altLang="zh-CN" sz="1400" b="1" dirty="0">
                <a:latin typeface="Consolas"/>
                <a:ea typeface="宋体"/>
                <a:cs typeface="Times New Roman"/>
              </a:rPr>
              <a:t>:</a:t>
            </a:r>
            <a:r>
              <a:rPr lang="en-US" altLang="zh-CN" sz="1400" b="1" dirty="0">
                <a:solidFill>
                  <a:srgbClr val="0000CF"/>
                </a:solidFill>
                <a:latin typeface="Consolas"/>
                <a:ea typeface="宋体"/>
                <a:cs typeface="Times New Roman"/>
              </a:rPr>
              <a:t>50</a:t>
            </a:r>
            <a:r>
              <a:rPr lang="en-US" altLang="zh-CN" sz="1400" b="1" dirty="0">
                <a:latin typeface="Consolas"/>
                <a:ea typeface="宋体"/>
                <a:cs typeface="Times New Roman"/>
              </a:rPr>
              <a:t>, </a:t>
            </a:r>
            <a:r>
              <a:rPr lang="en-US" altLang="zh-CN" sz="1400" b="1" dirty="0">
                <a:solidFill>
                  <a:srgbClr val="204A87"/>
                </a:solidFill>
                <a:latin typeface="Consolas"/>
                <a:ea typeface="宋体"/>
                <a:cs typeface="Times New Roman"/>
              </a:rPr>
              <a:t>size =</a:t>
            </a:r>
            <a:r>
              <a:rPr lang="en-US" altLang="zh-CN" sz="1400" b="1" dirty="0">
                <a:latin typeface="Consolas"/>
                <a:ea typeface="宋体"/>
                <a:cs typeface="Times New Roman"/>
              </a:rPr>
              <a:t> </a:t>
            </a:r>
            <a:r>
              <a:rPr lang="en-US" altLang="zh-CN" sz="1400" b="1" dirty="0">
                <a:solidFill>
                  <a:srgbClr val="0000CF"/>
                </a:solidFill>
                <a:latin typeface="Consolas"/>
                <a:ea typeface="宋体"/>
                <a:cs typeface="Times New Roman"/>
              </a:rPr>
              <a:t>4</a:t>
            </a:r>
            <a:r>
              <a:rPr lang="en-US" altLang="zh-CN" sz="1400" b="1" dirty="0">
                <a:latin typeface="Consolas"/>
                <a:ea typeface="宋体"/>
                <a:cs typeface="Times New Roman"/>
              </a:rPr>
              <a:t>, </a:t>
            </a:r>
            <a:r>
              <a:rPr lang="en-US" altLang="zh-CN" sz="1400" b="1" dirty="0" err="1">
                <a:solidFill>
                  <a:srgbClr val="204A87"/>
                </a:solidFill>
                <a:latin typeface="Consolas"/>
                <a:ea typeface="宋体"/>
                <a:cs typeface="Times New Roman"/>
              </a:rPr>
              <a:t>prob</a:t>
            </a:r>
            <a:r>
              <a:rPr lang="en-US" altLang="zh-CN" sz="1400" b="1" dirty="0">
                <a:solidFill>
                  <a:srgbClr val="204A87"/>
                </a:solidFill>
                <a:latin typeface="Consolas"/>
                <a:ea typeface="宋体"/>
                <a:cs typeface="Times New Roman"/>
              </a:rPr>
              <a:t> =</a:t>
            </a:r>
            <a:r>
              <a:rPr lang="en-US" altLang="zh-CN" sz="1400" b="1" dirty="0">
                <a:latin typeface="Consolas"/>
                <a:ea typeface="宋体"/>
                <a:cs typeface="Times New Roman"/>
              </a:rPr>
              <a:t> </a:t>
            </a:r>
            <a:r>
              <a:rPr lang="en-US" altLang="zh-CN" sz="1400" b="1" dirty="0">
                <a:solidFill>
                  <a:srgbClr val="0000CF"/>
                </a:solidFill>
                <a:latin typeface="Consolas"/>
                <a:ea typeface="宋体"/>
                <a:cs typeface="Times New Roman"/>
              </a:rPr>
              <a:t>0.3</a:t>
            </a:r>
            <a:r>
              <a:rPr lang="en-US" altLang="zh-CN" sz="1400" b="1" dirty="0">
                <a:latin typeface="Consolas"/>
                <a:ea typeface="宋体"/>
                <a:cs typeface="Times New Roman"/>
              </a:rPr>
              <a:t>), </a:t>
            </a:r>
            <a:r>
              <a:rPr lang="en-US" altLang="zh-CN" sz="1400" b="1" dirty="0">
                <a:solidFill>
                  <a:srgbClr val="204A87"/>
                </a:solidFill>
                <a:latin typeface="Consolas"/>
                <a:ea typeface="宋体"/>
                <a:cs typeface="Times New Roman"/>
              </a:rPr>
              <a:t>type =</a:t>
            </a:r>
            <a:r>
              <a:rPr lang="en-US" altLang="zh-CN" sz="1400" b="1" dirty="0">
                <a:latin typeface="Consolas"/>
                <a:ea typeface="宋体"/>
                <a:cs typeface="Times New Roman"/>
              </a:rPr>
              <a:t> </a:t>
            </a:r>
            <a:r>
              <a:rPr lang="en-US" altLang="zh-CN" sz="1400" b="1" dirty="0">
                <a:solidFill>
                  <a:srgbClr val="4E9A06"/>
                </a:solidFill>
                <a:latin typeface="Consolas"/>
                <a:ea typeface="宋体"/>
                <a:cs typeface="Times New Roman"/>
              </a:rPr>
              <a:t>"h"</a:t>
            </a:r>
            <a:r>
              <a:rPr lang="en-US" altLang="zh-CN" sz="1400" b="1" dirty="0">
                <a:latin typeface="Consolas"/>
                <a:ea typeface="宋体"/>
                <a:cs typeface="Times New Roman"/>
              </a:rPr>
              <a:t>, </a:t>
            </a:r>
            <a:r>
              <a:rPr lang="en-US" altLang="zh-CN" sz="1400" b="1" dirty="0">
                <a:solidFill>
                  <a:srgbClr val="204A87"/>
                </a:solidFill>
                <a:latin typeface="Consolas"/>
                <a:ea typeface="宋体"/>
                <a:cs typeface="Times New Roman"/>
              </a:rPr>
              <a:t>col =</a:t>
            </a:r>
            <a:r>
              <a:rPr lang="en-US" altLang="zh-CN" sz="1400" b="1" dirty="0">
                <a:latin typeface="Consolas"/>
                <a:ea typeface="宋体"/>
                <a:cs typeface="Times New Roman"/>
              </a:rPr>
              <a:t> </a:t>
            </a:r>
            <a:r>
              <a:rPr lang="en-US" altLang="zh-CN" sz="1400" b="1" dirty="0">
                <a:solidFill>
                  <a:srgbClr val="0000CF"/>
                </a:solidFill>
                <a:latin typeface="Consolas"/>
                <a:ea typeface="宋体"/>
                <a:cs typeface="Times New Roman"/>
              </a:rPr>
              <a:t>2</a:t>
            </a:r>
            <a:r>
              <a:rPr lang="en-US" altLang="zh-CN" sz="1400" b="1" dirty="0">
                <a:latin typeface="Consolas"/>
                <a:ea typeface="宋体"/>
                <a:cs typeface="Times New Roman"/>
              </a:rPr>
              <a:t>, </a:t>
            </a:r>
            <a:r>
              <a:rPr lang="en-US" altLang="zh-CN" sz="1400" b="1" dirty="0" err="1">
                <a:solidFill>
                  <a:srgbClr val="204A87"/>
                </a:solidFill>
                <a:latin typeface="Consolas"/>
                <a:ea typeface="宋体"/>
                <a:cs typeface="Times New Roman"/>
              </a:rPr>
              <a:t>xlab</a:t>
            </a:r>
            <a:r>
              <a:rPr lang="en-US" altLang="zh-CN" sz="1400" b="1" dirty="0">
                <a:solidFill>
                  <a:srgbClr val="204A87"/>
                </a:solidFill>
                <a:latin typeface="Consolas"/>
                <a:ea typeface="宋体"/>
                <a:cs typeface="Times New Roman"/>
              </a:rPr>
              <a:t> =</a:t>
            </a:r>
            <a:r>
              <a:rPr lang="en-US" altLang="zh-CN" sz="1400" b="1" dirty="0">
                <a:latin typeface="Consolas"/>
                <a:ea typeface="宋体"/>
                <a:cs typeface="Times New Roman"/>
              </a:rPr>
              <a:t> </a:t>
            </a:r>
            <a:r>
              <a:rPr lang="en-US" altLang="zh-CN" sz="1400" b="1" dirty="0">
                <a:solidFill>
                  <a:srgbClr val="4E9A06"/>
                </a:solidFill>
                <a:latin typeface="Consolas"/>
                <a:ea typeface="宋体"/>
                <a:cs typeface="Times New Roman"/>
              </a:rPr>
              <a:t>""</a:t>
            </a:r>
            <a:r>
              <a:rPr lang="en-US" altLang="zh-CN" sz="1400" b="1" dirty="0">
                <a:latin typeface="Consolas"/>
                <a:ea typeface="宋体"/>
                <a:cs typeface="Times New Roman"/>
              </a:rPr>
              <a:t>,  </a:t>
            </a:r>
            <a:r>
              <a:rPr lang="en-US" altLang="zh-CN" sz="1400" b="1" dirty="0" err="1">
                <a:solidFill>
                  <a:srgbClr val="204A87"/>
                </a:solidFill>
                <a:latin typeface="Consolas"/>
                <a:ea typeface="宋体"/>
                <a:cs typeface="Times New Roman"/>
              </a:rPr>
              <a:t>ylab</a:t>
            </a:r>
            <a:r>
              <a:rPr lang="en-US" altLang="zh-CN" sz="1400" b="1" dirty="0">
                <a:solidFill>
                  <a:srgbClr val="204A87"/>
                </a:solidFill>
                <a:latin typeface="Consolas"/>
                <a:ea typeface="宋体"/>
                <a:cs typeface="Times New Roman"/>
              </a:rPr>
              <a:t> =</a:t>
            </a:r>
            <a:r>
              <a:rPr lang="en-US" altLang="zh-CN" sz="1400" b="1" dirty="0">
                <a:latin typeface="Consolas"/>
                <a:ea typeface="宋体"/>
                <a:cs typeface="Times New Roman"/>
              </a:rPr>
              <a:t> </a:t>
            </a:r>
            <a:r>
              <a:rPr lang="en-US" altLang="zh-CN" sz="1400" b="1" dirty="0">
                <a:solidFill>
                  <a:srgbClr val="4E9A06"/>
                </a:solidFill>
                <a:latin typeface="Consolas"/>
                <a:ea typeface="宋体"/>
                <a:cs typeface="Times New Roman"/>
              </a:rPr>
              <a:t>""</a:t>
            </a:r>
            <a:r>
              <a:rPr lang="en-US" altLang="zh-CN" sz="1400" b="1" dirty="0">
                <a:latin typeface="Consolas"/>
                <a:ea typeface="宋体"/>
                <a:cs typeface="Times New Roman"/>
              </a:rPr>
              <a:t>, </a:t>
            </a:r>
            <a:r>
              <a:rPr lang="en-US" altLang="zh-CN" sz="1400" b="1" dirty="0">
                <a:solidFill>
                  <a:srgbClr val="204A87"/>
                </a:solidFill>
                <a:latin typeface="Consolas"/>
                <a:ea typeface="宋体"/>
                <a:cs typeface="Times New Roman"/>
              </a:rPr>
              <a:t>main =</a:t>
            </a:r>
            <a:r>
              <a:rPr lang="en-US" altLang="zh-CN" sz="1400" b="1" dirty="0">
                <a:latin typeface="Consolas"/>
                <a:ea typeface="宋体"/>
                <a:cs typeface="Times New Roman"/>
              </a:rPr>
              <a:t> </a:t>
            </a:r>
            <a:r>
              <a:rPr lang="en-US" altLang="zh-CN" sz="1400" b="1" dirty="0">
                <a:solidFill>
                  <a:srgbClr val="4E9A06"/>
                </a:solidFill>
                <a:latin typeface="Consolas"/>
                <a:ea typeface="宋体"/>
                <a:cs typeface="Times New Roman"/>
              </a:rPr>
              <a:t>"negative binomial"</a:t>
            </a:r>
            <a:r>
              <a:rPr lang="en-US" altLang="zh-CN" sz="1400" b="1" dirty="0">
                <a:latin typeface="Consolas"/>
                <a:ea typeface="宋体"/>
                <a:cs typeface="Times New Roman"/>
              </a:rPr>
              <a:t>)</a:t>
            </a:r>
            <a:br>
              <a:rPr lang="en-US" altLang="zh-CN" sz="1400" b="1" dirty="0">
                <a:latin typeface="Consolas"/>
                <a:ea typeface="宋体"/>
                <a:cs typeface="Times New Roman"/>
              </a:rPr>
            </a:br>
            <a:r>
              <a:rPr lang="en-US" altLang="zh-CN" sz="1400" b="1" dirty="0">
                <a:solidFill>
                  <a:srgbClr val="204A87"/>
                </a:solidFill>
                <a:latin typeface="Consolas"/>
                <a:ea typeface="宋体"/>
                <a:cs typeface="Times New Roman"/>
              </a:rPr>
              <a:t>plot</a:t>
            </a:r>
            <a:r>
              <a:rPr lang="en-US" altLang="zh-CN" sz="1400" b="1" dirty="0">
                <a:latin typeface="Consolas"/>
                <a:ea typeface="宋体"/>
                <a:cs typeface="Times New Roman"/>
              </a:rPr>
              <a:t>(</a:t>
            </a:r>
            <a:r>
              <a:rPr lang="en-US" altLang="zh-CN" sz="1400" b="1" dirty="0">
                <a:solidFill>
                  <a:srgbClr val="204A87"/>
                </a:solidFill>
                <a:latin typeface="Consolas"/>
                <a:ea typeface="宋体"/>
                <a:cs typeface="Times New Roman"/>
              </a:rPr>
              <a:t>diff</a:t>
            </a:r>
            <a:r>
              <a:rPr lang="en-US" altLang="zh-CN" sz="1400" b="1" dirty="0">
                <a:latin typeface="Consolas"/>
                <a:ea typeface="宋体"/>
                <a:cs typeface="Times New Roman"/>
              </a:rPr>
              <a:t>(</a:t>
            </a:r>
            <a:r>
              <a:rPr lang="en-US" altLang="zh-CN" sz="1400" b="1" dirty="0" err="1">
                <a:latin typeface="Consolas"/>
                <a:ea typeface="宋体"/>
                <a:cs typeface="Times New Roman"/>
              </a:rPr>
              <a:t>Fs1</a:t>
            </a:r>
            <a:r>
              <a:rPr lang="en-US" altLang="zh-CN" sz="1400" b="1" dirty="0">
                <a:latin typeface="Consolas"/>
                <a:ea typeface="宋体"/>
                <a:cs typeface="Times New Roman"/>
              </a:rPr>
              <a:t>), </a:t>
            </a:r>
            <a:r>
              <a:rPr lang="en-US" altLang="zh-CN" sz="1400" b="1" dirty="0">
                <a:solidFill>
                  <a:srgbClr val="204A87"/>
                </a:solidFill>
                <a:latin typeface="Consolas"/>
                <a:ea typeface="宋体"/>
                <a:cs typeface="Times New Roman"/>
              </a:rPr>
              <a:t>type =</a:t>
            </a:r>
            <a:r>
              <a:rPr lang="en-US" altLang="zh-CN" sz="1400" b="1" dirty="0">
                <a:latin typeface="Consolas"/>
                <a:ea typeface="宋体"/>
                <a:cs typeface="Times New Roman"/>
              </a:rPr>
              <a:t> </a:t>
            </a:r>
            <a:r>
              <a:rPr lang="en-US" altLang="zh-CN" sz="1400" b="1" dirty="0">
                <a:solidFill>
                  <a:srgbClr val="4E9A06"/>
                </a:solidFill>
                <a:latin typeface="Consolas"/>
                <a:ea typeface="宋体"/>
                <a:cs typeface="Times New Roman"/>
              </a:rPr>
              <a:t>"h"</a:t>
            </a:r>
            <a:r>
              <a:rPr lang="en-US" altLang="zh-CN" sz="1400" b="1" dirty="0">
                <a:latin typeface="Consolas"/>
                <a:ea typeface="宋体"/>
                <a:cs typeface="Times New Roman"/>
              </a:rPr>
              <a:t>, </a:t>
            </a:r>
            <a:r>
              <a:rPr lang="en-US" altLang="zh-CN" sz="1400" b="1" dirty="0">
                <a:solidFill>
                  <a:srgbClr val="204A87"/>
                </a:solidFill>
                <a:latin typeface="Consolas"/>
                <a:ea typeface="宋体"/>
                <a:cs typeface="Times New Roman"/>
              </a:rPr>
              <a:t>col =</a:t>
            </a:r>
            <a:r>
              <a:rPr lang="en-US" altLang="zh-CN" sz="1400" b="1" dirty="0">
                <a:latin typeface="Consolas"/>
                <a:ea typeface="宋体"/>
                <a:cs typeface="Times New Roman"/>
              </a:rPr>
              <a:t> </a:t>
            </a:r>
            <a:r>
              <a:rPr lang="en-US" altLang="zh-CN" sz="1400" b="1" dirty="0">
                <a:solidFill>
                  <a:srgbClr val="0000CF"/>
                </a:solidFill>
                <a:latin typeface="Consolas"/>
                <a:ea typeface="宋体"/>
                <a:cs typeface="Times New Roman"/>
              </a:rPr>
              <a:t>2</a:t>
            </a:r>
            <a:r>
              <a:rPr lang="en-US" altLang="zh-CN" sz="1400" b="1" dirty="0">
                <a:latin typeface="Consolas"/>
                <a:ea typeface="宋体"/>
                <a:cs typeface="Times New Roman"/>
              </a:rPr>
              <a:t>, </a:t>
            </a:r>
            <a:r>
              <a:rPr lang="en-US" altLang="zh-CN" sz="1400" b="1" dirty="0" err="1">
                <a:solidFill>
                  <a:srgbClr val="204A87"/>
                </a:solidFill>
                <a:latin typeface="Consolas"/>
                <a:ea typeface="宋体"/>
                <a:cs typeface="Times New Roman"/>
              </a:rPr>
              <a:t>xlab</a:t>
            </a:r>
            <a:r>
              <a:rPr lang="en-US" altLang="zh-CN" sz="1400" b="1" dirty="0">
                <a:solidFill>
                  <a:srgbClr val="204A87"/>
                </a:solidFill>
                <a:latin typeface="Consolas"/>
                <a:ea typeface="宋体"/>
                <a:cs typeface="Times New Roman"/>
              </a:rPr>
              <a:t> =</a:t>
            </a:r>
            <a:r>
              <a:rPr lang="en-US" altLang="zh-CN" sz="1400" b="1" dirty="0">
                <a:latin typeface="Consolas"/>
                <a:ea typeface="宋体"/>
                <a:cs typeface="Times New Roman"/>
              </a:rPr>
              <a:t> </a:t>
            </a:r>
            <a:r>
              <a:rPr lang="en-US" altLang="zh-CN" sz="1400" b="1" dirty="0">
                <a:solidFill>
                  <a:srgbClr val="4E9A06"/>
                </a:solidFill>
                <a:latin typeface="Consolas"/>
                <a:ea typeface="宋体"/>
                <a:cs typeface="Times New Roman"/>
              </a:rPr>
              <a:t>""</a:t>
            </a:r>
            <a:r>
              <a:rPr lang="en-US" altLang="zh-CN" sz="1400" b="1" dirty="0">
                <a:latin typeface="Consolas"/>
                <a:ea typeface="宋体"/>
                <a:cs typeface="Times New Roman"/>
              </a:rPr>
              <a:t>, </a:t>
            </a:r>
            <a:r>
              <a:rPr lang="en-US" altLang="zh-CN" sz="1400" b="1" dirty="0" err="1">
                <a:solidFill>
                  <a:srgbClr val="204A87"/>
                </a:solidFill>
                <a:latin typeface="Consolas"/>
                <a:ea typeface="宋体"/>
                <a:cs typeface="Times New Roman"/>
              </a:rPr>
              <a:t>ylab</a:t>
            </a:r>
            <a:r>
              <a:rPr lang="en-US" altLang="zh-CN" sz="1400" b="1" dirty="0">
                <a:solidFill>
                  <a:srgbClr val="204A87"/>
                </a:solidFill>
                <a:latin typeface="Consolas"/>
                <a:ea typeface="宋体"/>
                <a:cs typeface="Times New Roman"/>
              </a:rPr>
              <a:t> =</a:t>
            </a:r>
            <a:r>
              <a:rPr lang="en-US" altLang="zh-CN" sz="1400" b="1" dirty="0">
                <a:latin typeface="Consolas"/>
                <a:ea typeface="宋体"/>
                <a:cs typeface="Times New Roman"/>
              </a:rPr>
              <a:t> </a:t>
            </a:r>
            <a:r>
              <a:rPr lang="en-US" altLang="zh-CN" sz="1400" b="1" dirty="0">
                <a:solidFill>
                  <a:srgbClr val="4E9A06"/>
                </a:solidFill>
                <a:latin typeface="Consolas"/>
                <a:ea typeface="宋体"/>
                <a:cs typeface="Times New Roman"/>
              </a:rPr>
              <a:t>""</a:t>
            </a:r>
            <a:r>
              <a:rPr lang="en-US" altLang="zh-CN" sz="1400" b="1" dirty="0">
                <a:latin typeface="Consolas"/>
                <a:ea typeface="宋体"/>
                <a:cs typeface="Times New Roman"/>
              </a:rPr>
              <a:t>, </a:t>
            </a:r>
            <a:r>
              <a:rPr lang="en-US" altLang="zh-CN" sz="1400" b="1" dirty="0" err="1">
                <a:solidFill>
                  <a:srgbClr val="204A87"/>
                </a:solidFill>
                <a:latin typeface="Consolas"/>
                <a:ea typeface="宋体"/>
                <a:cs typeface="Times New Roman"/>
              </a:rPr>
              <a:t>xlim</a:t>
            </a:r>
            <a:r>
              <a:rPr lang="en-US" altLang="zh-CN" sz="1400" b="1" dirty="0">
                <a:solidFill>
                  <a:srgbClr val="204A87"/>
                </a:solidFill>
                <a:latin typeface="Consolas"/>
                <a:ea typeface="宋体"/>
                <a:cs typeface="Times New Roman"/>
              </a:rPr>
              <a:t> =</a:t>
            </a:r>
            <a:r>
              <a:rPr lang="en-US" altLang="zh-CN" sz="1400" b="1" dirty="0">
                <a:latin typeface="Consolas"/>
                <a:ea typeface="宋体"/>
                <a:cs typeface="Times New Roman"/>
              </a:rPr>
              <a:t> </a:t>
            </a:r>
            <a:r>
              <a:rPr lang="en-US" altLang="zh-CN" sz="1400" b="1" dirty="0">
                <a:solidFill>
                  <a:srgbClr val="204A87"/>
                </a:solidFill>
                <a:latin typeface="Consolas"/>
                <a:ea typeface="宋体"/>
                <a:cs typeface="Times New Roman"/>
              </a:rPr>
              <a:t>c</a:t>
            </a:r>
            <a:r>
              <a:rPr lang="en-US" altLang="zh-CN" sz="1400" b="1" dirty="0">
                <a:latin typeface="Consolas"/>
                <a:ea typeface="宋体"/>
                <a:cs typeface="Times New Roman"/>
              </a:rPr>
              <a:t>(</a:t>
            </a:r>
            <a:r>
              <a:rPr lang="en-US" altLang="zh-CN" sz="1400" b="1" dirty="0">
                <a:solidFill>
                  <a:srgbClr val="0000CF"/>
                </a:solidFill>
                <a:latin typeface="Consolas"/>
                <a:ea typeface="宋体"/>
                <a:cs typeface="Times New Roman"/>
              </a:rPr>
              <a:t>0</a:t>
            </a:r>
            <a:r>
              <a:rPr lang="en-US" altLang="zh-CN" sz="1400" b="1" dirty="0">
                <a:latin typeface="Consolas"/>
                <a:ea typeface="宋体"/>
                <a:cs typeface="Times New Roman"/>
              </a:rPr>
              <a:t>, </a:t>
            </a:r>
            <a:r>
              <a:rPr lang="en-US" altLang="zh-CN" sz="1400" b="1" dirty="0">
                <a:solidFill>
                  <a:srgbClr val="0000CF"/>
                </a:solidFill>
                <a:latin typeface="Consolas"/>
                <a:ea typeface="宋体"/>
                <a:cs typeface="Times New Roman"/>
              </a:rPr>
              <a:t>50</a:t>
            </a:r>
            <a:r>
              <a:rPr lang="en-US" altLang="zh-CN" sz="1400" b="1" dirty="0">
                <a:latin typeface="Consolas"/>
                <a:ea typeface="宋体"/>
                <a:cs typeface="Times New Roman"/>
              </a:rPr>
              <a:t>), </a:t>
            </a:r>
            <a:r>
              <a:rPr lang="en-US" altLang="zh-CN" sz="1400" b="1" dirty="0">
                <a:solidFill>
                  <a:srgbClr val="204A87"/>
                </a:solidFill>
                <a:latin typeface="Consolas"/>
                <a:ea typeface="宋体"/>
                <a:cs typeface="Times New Roman"/>
              </a:rPr>
              <a:t>main =</a:t>
            </a:r>
            <a:r>
              <a:rPr lang="en-US" altLang="zh-CN" sz="1400" b="1" dirty="0">
                <a:latin typeface="Consolas"/>
                <a:ea typeface="宋体"/>
                <a:cs typeface="Times New Roman"/>
              </a:rPr>
              <a:t> </a:t>
            </a:r>
            <a:r>
              <a:rPr lang="en-US" altLang="zh-CN" sz="1400" b="1" dirty="0">
                <a:solidFill>
                  <a:srgbClr val="4E9A06"/>
                </a:solidFill>
                <a:latin typeface="Consolas"/>
                <a:ea typeface="宋体"/>
                <a:cs typeface="Times New Roman"/>
              </a:rPr>
              <a:t>"</a:t>
            </a:r>
            <a:r>
              <a:rPr lang="en-US" altLang="zh-CN" sz="1400" b="1" dirty="0" err="1">
                <a:solidFill>
                  <a:srgbClr val="4E9A06"/>
                </a:solidFill>
                <a:latin typeface="Consolas"/>
                <a:ea typeface="宋体"/>
                <a:cs typeface="Times New Roman"/>
              </a:rPr>
              <a:t>poisson</a:t>
            </a:r>
            <a:r>
              <a:rPr lang="en-US" altLang="zh-CN" sz="1400" b="1" dirty="0">
                <a:solidFill>
                  <a:srgbClr val="4E9A06"/>
                </a:solidFill>
                <a:latin typeface="Consolas"/>
                <a:ea typeface="宋体"/>
                <a:cs typeface="Times New Roman"/>
              </a:rPr>
              <a:t>-negative binomial"</a:t>
            </a:r>
            <a:r>
              <a:rPr lang="en-US" altLang="zh-CN" sz="1400" b="1" dirty="0">
                <a:latin typeface="Consolas"/>
                <a:ea typeface="宋体"/>
                <a:cs typeface="Times New Roman"/>
              </a:rPr>
              <a:t>)</a:t>
            </a:r>
            <a:endParaRPr lang="zh-CN" altLang="zh-CN" sz="1400" b="1" dirty="0">
              <a:latin typeface="Consolas"/>
              <a:ea typeface="宋体"/>
              <a:cs typeface="Times New Roman"/>
            </a:endParaRPr>
          </a:p>
          <a:p>
            <a:pPr algn="l">
              <a:spcBef>
                <a:spcPts val="900"/>
              </a:spcBef>
              <a:spcAft>
                <a:spcPts val="900"/>
              </a:spcAft>
            </a:pPr>
            <a:endParaRPr lang="zh-CN" altLang="zh-CN" sz="1800" b="1" dirty="0">
              <a:effectLst/>
              <a:latin typeface="Cambria"/>
              <a:ea typeface="宋体"/>
              <a:cs typeface="Times New Roman"/>
            </a:endParaRPr>
          </a:p>
        </p:txBody>
      </p:sp>
      <p:pic>
        <p:nvPicPr>
          <p:cNvPr id="4" name="Picture"/>
          <p:cNvPicPr/>
          <p:nvPr/>
        </p:nvPicPr>
        <p:blipFill>
          <a:blip r:embed="rId2"/>
          <a:stretch>
            <a:fillRect/>
          </a:stretch>
        </p:blipFill>
        <p:spPr bwMode="auto">
          <a:xfrm>
            <a:off x="990694" y="3581397"/>
            <a:ext cx="7162612" cy="2666930"/>
          </a:xfrm>
          <a:prstGeom prst="rect">
            <a:avLst/>
          </a:prstGeom>
          <a:noFill/>
          <a:ln w="9525">
            <a:noFill/>
            <a:headEnd/>
            <a:tailEnd/>
          </a:ln>
        </p:spPr>
      </p:pic>
    </p:spTree>
    <p:extLst>
      <p:ext uri="{BB962C8B-B14F-4D97-AF65-F5344CB8AC3E}">
        <p14:creationId xmlns:p14="http://schemas.microsoft.com/office/powerpoint/2010/main" val="16982245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493A33BA-241E-4CC2-882F-9CB03AD5039D}" type="slidenum">
              <a:rPr lang="zh-CN" altLang="en-US" sz="1400" b="1"/>
              <a:pPr eaLnBrk="1" hangingPunct="1"/>
              <a:t>73</a:t>
            </a:fld>
            <a:endParaRPr lang="en-US" altLang="zh-CN" sz="1400" b="1"/>
          </a:p>
        </p:txBody>
      </p:sp>
      <p:sp>
        <p:nvSpPr>
          <p:cNvPr id="76803" name="Rectangle 2"/>
          <p:cNvSpPr>
            <a:spLocks noGrp="1" noChangeArrowheads="1"/>
          </p:cNvSpPr>
          <p:nvPr>
            <p:ph type="title"/>
          </p:nvPr>
        </p:nvSpPr>
        <p:spPr>
          <a:xfrm>
            <a:off x="457200" y="504825"/>
            <a:ext cx="8229600" cy="777875"/>
          </a:xfrm>
        </p:spPr>
        <p:txBody>
          <a:bodyPr/>
          <a:lstStyle/>
          <a:p>
            <a:pPr eaLnBrk="1" hangingPunct="1"/>
            <a:r>
              <a:rPr lang="zh-CN" altLang="en-US" dirty="0" smtClean="0">
                <a:solidFill>
                  <a:schemeClr val="accent2"/>
                </a:solidFill>
              </a:rPr>
              <a:t>定理 </a:t>
            </a:r>
            <a:r>
              <a:rPr lang="en-US" altLang="zh-CN" dirty="0" smtClean="0">
                <a:solidFill>
                  <a:schemeClr val="accent2"/>
                </a:solidFill>
              </a:rPr>
              <a:t>2</a:t>
            </a:r>
            <a:r>
              <a:rPr lang="zh-CN" altLang="en-US" dirty="0" smtClean="0">
                <a:solidFill>
                  <a:schemeClr val="accent2"/>
                </a:solidFill>
              </a:rPr>
              <a:t>：如何计算复合分布的概率（递推公式</a:t>
            </a:r>
            <a:r>
              <a:rPr lang="en-US" altLang="zh-CN" dirty="0" smtClean="0">
                <a:solidFill>
                  <a:schemeClr val="accent2"/>
                </a:solidFill>
              </a:rPr>
              <a:t>2</a:t>
            </a:r>
            <a:r>
              <a:rPr lang="zh-CN" altLang="en-US" dirty="0" smtClean="0">
                <a:solidFill>
                  <a:schemeClr val="accent2"/>
                </a:solidFill>
              </a:rPr>
              <a:t>）</a:t>
            </a:r>
          </a:p>
        </p:txBody>
      </p:sp>
      <p:sp>
        <p:nvSpPr>
          <p:cNvPr id="76804" name="Rectangle 3"/>
          <p:cNvSpPr>
            <a:spLocks noChangeArrowheads="1"/>
          </p:cNvSpPr>
          <p:nvPr/>
        </p:nvSpPr>
        <p:spPr bwMode="auto">
          <a:xfrm>
            <a:off x="755650" y="1519664"/>
            <a:ext cx="7848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400" b="1">
                <a:latin typeface="Times New Roman" pitchFamily="18" charset="0"/>
                <a:cs typeface="Times New Roman" pitchFamily="18" charset="0"/>
              </a:rPr>
              <a:t>定理 </a:t>
            </a:r>
            <a:r>
              <a:rPr lang="en-US" altLang="zh-CN" sz="2400" b="1">
                <a:latin typeface="Times New Roman" pitchFamily="18" charset="0"/>
                <a:cs typeface="Times New Roman" pitchFamily="18" charset="0"/>
              </a:rPr>
              <a:t>2</a:t>
            </a:r>
            <a:r>
              <a:rPr lang="zh-CN" altLang="en-US" sz="2400" b="1">
                <a:latin typeface="Times New Roman" pitchFamily="18" charset="0"/>
                <a:cs typeface="Times New Roman" pitchFamily="18" charset="0"/>
              </a:rPr>
              <a:t>：如果 </a:t>
            </a:r>
            <a:r>
              <a:rPr lang="en-US" altLang="zh-CN" sz="2400" b="1" i="1">
                <a:latin typeface="Times New Roman" pitchFamily="18" charset="0"/>
                <a:cs typeface="Times New Roman" pitchFamily="18" charset="0"/>
              </a:rPr>
              <a:t>N </a:t>
            </a:r>
            <a:r>
              <a:rPr lang="zh-CN" altLang="en-US" sz="2400" b="1">
                <a:latin typeface="Times New Roman" pitchFamily="18" charset="0"/>
                <a:cs typeface="Times New Roman" pitchFamily="18" charset="0"/>
              </a:rPr>
              <a:t>属于（</a:t>
            </a:r>
            <a:r>
              <a:rPr lang="en-US" altLang="zh-CN" sz="2400" b="1" i="1">
                <a:latin typeface="Times New Roman" pitchFamily="18" charset="0"/>
                <a:cs typeface="Times New Roman" pitchFamily="18" charset="0"/>
              </a:rPr>
              <a:t>a</a:t>
            </a:r>
            <a:r>
              <a:rPr lang="zh-CN" altLang="en-US" sz="2400" b="1">
                <a:latin typeface="Times New Roman" pitchFamily="18" charset="0"/>
                <a:cs typeface="Times New Roman" pitchFamily="18" charset="0"/>
              </a:rPr>
              <a:t>，</a:t>
            </a:r>
            <a:r>
              <a:rPr lang="en-US" altLang="zh-CN" sz="2400" b="1" i="1">
                <a:latin typeface="Times New Roman" pitchFamily="18" charset="0"/>
                <a:cs typeface="Times New Roman" pitchFamily="18" charset="0"/>
              </a:rPr>
              <a:t>b</a:t>
            </a:r>
            <a:r>
              <a:rPr lang="zh-CN" altLang="en-US" sz="2400" b="1">
                <a:latin typeface="Times New Roman" pitchFamily="18" charset="0"/>
                <a:cs typeface="Times New Roman" pitchFamily="18" charset="0"/>
              </a:rPr>
              <a:t>，</a:t>
            </a:r>
            <a:r>
              <a:rPr lang="en-US" altLang="zh-CN" sz="2400" b="1">
                <a:latin typeface="Times New Roman" pitchFamily="18" charset="0"/>
                <a:cs typeface="Times New Roman" pitchFamily="18" charset="0"/>
              </a:rPr>
              <a:t>1</a:t>
            </a:r>
            <a:r>
              <a:rPr lang="zh-CN" altLang="en-US" sz="2400" b="1">
                <a:latin typeface="Times New Roman" pitchFamily="18" charset="0"/>
                <a:cs typeface="Times New Roman" pitchFamily="18" charset="0"/>
              </a:rPr>
              <a:t>）分布类，则复合分布 </a:t>
            </a:r>
            <a:r>
              <a:rPr lang="en-US" altLang="zh-CN" sz="2400" b="1">
                <a:latin typeface="Times New Roman" pitchFamily="18" charset="0"/>
                <a:cs typeface="Times New Roman" pitchFamily="18" charset="0"/>
              </a:rPr>
              <a:t>S </a:t>
            </a:r>
            <a:r>
              <a:rPr lang="zh-CN" altLang="en-US" sz="2400" b="1">
                <a:latin typeface="Times New Roman" pitchFamily="18" charset="0"/>
                <a:cs typeface="Times New Roman" pitchFamily="18" charset="0"/>
              </a:rPr>
              <a:t>的概率</a:t>
            </a:r>
            <a:r>
              <a:rPr lang="zh-CN" altLang="en-US" sz="2400" b="1"/>
              <a:t>可以通过下述递推公式计算：</a:t>
            </a:r>
          </a:p>
        </p:txBody>
      </p:sp>
      <p:graphicFrame>
        <p:nvGraphicFramePr>
          <p:cNvPr id="76805" name="Object 4"/>
          <p:cNvGraphicFramePr>
            <a:graphicFrameLocks noChangeAspect="1"/>
          </p:cNvGraphicFramePr>
          <p:nvPr>
            <p:extLst>
              <p:ext uri="{D42A27DB-BD31-4B8C-83A1-F6EECF244321}">
                <p14:modId xmlns:p14="http://schemas.microsoft.com/office/powerpoint/2010/main" val="1070412309"/>
              </p:ext>
            </p:extLst>
          </p:nvPr>
        </p:nvGraphicFramePr>
        <p:xfrm>
          <a:off x="682625" y="2684463"/>
          <a:ext cx="7815263" cy="908050"/>
        </p:xfrm>
        <a:graphic>
          <a:graphicData uri="http://schemas.openxmlformats.org/presentationml/2006/ole">
            <mc:AlternateContent xmlns:mc="http://schemas.openxmlformats.org/markup-compatibility/2006">
              <mc:Choice xmlns:v="urn:schemas-microsoft-com:vml" Requires="v">
                <p:oleObj spid="_x0000_s191639" name="Equation" r:id="rId3" imgW="4152600" imgH="482400" progId="Equation.DSMT4">
                  <p:embed/>
                </p:oleObj>
              </mc:Choice>
              <mc:Fallback>
                <p:oleObj name="Equation" r:id="rId3" imgW="4152600" imgH="482400" progId="Equation.DSMT4">
                  <p:embed/>
                  <p:pic>
                    <p:nvPicPr>
                      <p:cNvPr id="0" name="Object 4"/>
                      <p:cNvPicPr>
                        <a:picLocks noChangeAspect="1" noChangeArrowheads="1"/>
                      </p:cNvPicPr>
                      <p:nvPr/>
                    </p:nvPicPr>
                    <p:blipFill>
                      <a:blip r:embed="rId4"/>
                      <a:srcRect/>
                      <a:stretch>
                        <a:fillRect/>
                      </a:stretch>
                    </p:blipFill>
                    <p:spPr bwMode="auto">
                      <a:xfrm>
                        <a:off x="682625" y="2684463"/>
                        <a:ext cx="7815263"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06" name="Text Box 5"/>
          <p:cNvSpPr txBox="1">
            <a:spLocks noChangeArrowheads="1"/>
          </p:cNvSpPr>
          <p:nvPr/>
        </p:nvSpPr>
        <p:spPr bwMode="auto">
          <a:xfrm>
            <a:off x="896019" y="4078288"/>
            <a:ext cx="6495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fontAlgn="base" hangingPunct="1"/>
            <a:r>
              <a:rPr lang="zh-CN" altLang="en-US" sz="1800" b="1"/>
              <a:t>其中</a:t>
            </a:r>
          </a:p>
        </p:txBody>
      </p:sp>
      <p:graphicFrame>
        <p:nvGraphicFramePr>
          <p:cNvPr id="76807" name="Object 6"/>
          <p:cNvGraphicFramePr>
            <a:graphicFrameLocks noChangeAspect="1"/>
          </p:cNvGraphicFramePr>
          <p:nvPr>
            <p:extLst>
              <p:ext uri="{D42A27DB-BD31-4B8C-83A1-F6EECF244321}">
                <p14:modId xmlns:p14="http://schemas.microsoft.com/office/powerpoint/2010/main" val="2557882371"/>
              </p:ext>
            </p:extLst>
          </p:nvPr>
        </p:nvGraphicFramePr>
        <p:xfrm>
          <a:off x="1476375" y="4078288"/>
          <a:ext cx="1727200" cy="436562"/>
        </p:xfrm>
        <a:graphic>
          <a:graphicData uri="http://schemas.openxmlformats.org/presentationml/2006/ole">
            <mc:AlternateContent xmlns:mc="http://schemas.openxmlformats.org/markup-compatibility/2006">
              <mc:Choice xmlns:v="urn:schemas-microsoft-com:vml" Requires="v">
                <p:oleObj spid="_x0000_s191640" r:id="rId5" imgW="901700" imgH="228600" progId="Equation.DSMT4">
                  <p:embed/>
                </p:oleObj>
              </mc:Choice>
              <mc:Fallback>
                <p:oleObj r:id="rId5" imgW="901700" imgH="2286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4078288"/>
                        <a:ext cx="1727200"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08" name="Rectangle 7"/>
          <p:cNvSpPr>
            <a:spLocks noChangeArrowheads="1"/>
          </p:cNvSpPr>
          <p:nvPr/>
        </p:nvSpPr>
        <p:spPr bwMode="auto">
          <a:xfrm>
            <a:off x="3203575" y="4148416"/>
            <a:ext cx="48301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fontAlgn="base"/>
            <a:r>
              <a:rPr lang="zh-CN" altLang="en-US" sz="1800" b="1">
                <a:latin typeface="Times New Roman" pitchFamily="18" charset="0"/>
              </a:rPr>
              <a:t>是首分布的概率函数，</a:t>
            </a:r>
            <a:r>
              <a:rPr lang="en-US" altLang="zh-CN" sz="1800" b="1" i="1">
                <a:latin typeface="Times New Roman" pitchFamily="18" charset="0"/>
              </a:rPr>
              <a:t>a </a:t>
            </a:r>
            <a:r>
              <a:rPr lang="zh-CN" altLang="en-US" sz="1800" b="1">
                <a:latin typeface="Times New Roman" pitchFamily="18" charset="0"/>
              </a:rPr>
              <a:t>和 </a:t>
            </a:r>
            <a:r>
              <a:rPr lang="en-US" altLang="zh-CN" sz="1800" b="1" i="1">
                <a:latin typeface="Times New Roman" pitchFamily="18" charset="0"/>
              </a:rPr>
              <a:t>b </a:t>
            </a:r>
            <a:r>
              <a:rPr lang="zh-CN" altLang="en-US" sz="1800" b="1">
                <a:latin typeface="Times New Roman" pitchFamily="18" charset="0"/>
              </a:rPr>
              <a:t>由首分布决定。 </a:t>
            </a:r>
          </a:p>
        </p:txBody>
      </p:sp>
      <p:graphicFrame>
        <p:nvGraphicFramePr>
          <p:cNvPr id="76809" name="Object 8"/>
          <p:cNvGraphicFramePr>
            <a:graphicFrameLocks noChangeAspect="1"/>
          </p:cNvGraphicFramePr>
          <p:nvPr>
            <p:extLst>
              <p:ext uri="{D42A27DB-BD31-4B8C-83A1-F6EECF244321}">
                <p14:modId xmlns:p14="http://schemas.microsoft.com/office/powerpoint/2010/main" val="2047042399"/>
              </p:ext>
            </p:extLst>
          </p:nvPr>
        </p:nvGraphicFramePr>
        <p:xfrm>
          <a:off x="1454150" y="5002213"/>
          <a:ext cx="1628775" cy="419100"/>
        </p:xfrm>
        <a:graphic>
          <a:graphicData uri="http://schemas.openxmlformats.org/presentationml/2006/ole">
            <mc:AlternateContent xmlns:mc="http://schemas.openxmlformats.org/markup-compatibility/2006">
              <mc:Choice xmlns:v="urn:schemas-microsoft-com:vml" Requires="v">
                <p:oleObj spid="_x0000_s191641" name="Equation" r:id="rId7" imgW="939600" imgH="241200" progId="Equation.DSMT4">
                  <p:embed/>
                </p:oleObj>
              </mc:Choice>
              <mc:Fallback>
                <p:oleObj name="Equation" r:id="rId7" imgW="939600" imgH="241200" progId="Equation.DSMT4">
                  <p:embed/>
                  <p:pic>
                    <p:nvPicPr>
                      <p:cNvPr id="0" name="Object 8"/>
                      <p:cNvPicPr>
                        <a:picLocks noChangeAspect="1" noChangeArrowheads="1"/>
                      </p:cNvPicPr>
                      <p:nvPr/>
                    </p:nvPicPr>
                    <p:blipFill>
                      <a:blip r:embed="rId8"/>
                      <a:srcRect/>
                      <a:stretch>
                        <a:fillRect/>
                      </a:stretch>
                    </p:blipFill>
                    <p:spPr bwMode="auto">
                      <a:xfrm>
                        <a:off x="1454150" y="5002213"/>
                        <a:ext cx="162877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10" name="Rectangle 9"/>
          <p:cNvSpPr>
            <a:spLocks noChangeArrowheads="1"/>
          </p:cNvSpPr>
          <p:nvPr/>
        </p:nvSpPr>
        <p:spPr bwMode="auto">
          <a:xfrm>
            <a:off x="3132138" y="5012016"/>
            <a:ext cx="25731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fontAlgn="base"/>
            <a:r>
              <a:rPr lang="zh-CN" altLang="en-US" sz="1800" b="1"/>
              <a:t>是次分布的概率函数。 </a:t>
            </a:r>
          </a:p>
        </p:txBody>
      </p:sp>
      <p:sp>
        <p:nvSpPr>
          <p:cNvPr id="76811" name="Rectangle 10"/>
          <p:cNvSpPr>
            <a:spLocks noChangeArrowheads="1"/>
          </p:cNvSpPr>
          <p:nvPr/>
        </p:nvSpPr>
        <p:spPr bwMode="auto">
          <a:xfrm>
            <a:off x="0" y="5659716"/>
            <a:ext cx="68563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fontAlgn="base"/>
            <a:r>
              <a:rPr lang="zh-CN" altLang="en-US" sz="1800" b="1" dirty="0">
                <a:latin typeface="Times New Roman" pitchFamily="18" charset="0"/>
              </a:rPr>
              <a:t>注意：如果</a:t>
            </a:r>
            <a:r>
              <a:rPr lang="zh-CN" altLang="en-US" sz="1800" b="1" dirty="0" smtClean="0">
                <a:latin typeface="Times New Roman" pitchFamily="18" charset="0"/>
              </a:rPr>
              <a:t>把 </a:t>
            </a:r>
            <a:r>
              <a:rPr lang="en-US" altLang="zh-CN" sz="1800" b="1" i="1" dirty="0" smtClean="0">
                <a:latin typeface="Times New Roman" pitchFamily="18" charset="0"/>
              </a:rPr>
              <a:t>N </a:t>
            </a:r>
            <a:r>
              <a:rPr lang="zh-CN" altLang="en-US" sz="1800" b="1" dirty="0">
                <a:latin typeface="Times New Roman" pitchFamily="18" charset="0"/>
              </a:rPr>
              <a:t>限制在（</a:t>
            </a:r>
            <a:r>
              <a:rPr lang="en-US" altLang="zh-CN" sz="1800" b="1" i="1" dirty="0">
                <a:latin typeface="Times New Roman" pitchFamily="18" charset="0"/>
              </a:rPr>
              <a:t>a</a:t>
            </a:r>
            <a:r>
              <a:rPr lang="zh-CN" altLang="en-US" sz="1800" b="1" dirty="0">
                <a:latin typeface="Times New Roman" pitchFamily="18" charset="0"/>
              </a:rPr>
              <a:t>，</a:t>
            </a:r>
            <a:r>
              <a:rPr lang="en-US" altLang="zh-CN" sz="1800" b="1" i="1" dirty="0">
                <a:latin typeface="Times New Roman" pitchFamily="18" charset="0"/>
              </a:rPr>
              <a:t>b</a:t>
            </a:r>
            <a:r>
              <a:rPr lang="zh-CN" altLang="en-US" sz="1800" b="1" dirty="0">
                <a:latin typeface="Times New Roman" pitchFamily="18" charset="0"/>
              </a:rPr>
              <a:t>，</a:t>
            </a:r>
            <a:r>
              <a:rPr lang="en-US" altLang="zh-CN" sz="1800" b="1" dirty="0">
                <a:latin typeface="Times New Roman" pitchFamily="18" charset="0"/>
              </a:rPr>
              <a:t>0</a:t>
            </a:r>
            <a:r>
              <a:rPr lang="zh-CN" altLang="en-US" sz="1800" b="1" dirty="0">
                <a:latin typeface="Times New Roman" pitchFamily="18" charset="0"/>
              </a:rPr>
              <a:t>）分布类，则上述递推公式中的 </a:t>
            </a:r>
          </a:p>
        </p:txBody>
      </p:sp>
      <p:graphicFrame>
        <p:nvGraphicFramePr>
          <p:cNvPr id="76812" name="Object 11"/>
          <p:cNvGraphicFramePr>
            <a:graphicFrameLocks noChangeAspect="1"/>
          </p:cNvGraphicFramePr>
          <p:nvPr>
            <p:extLst>
              <p:ext uri="{D42A27DB-BD31-4B8C-83A1-F6EECF244321}">
                <p14:modId xmlns:p14="http://schemas.microsoft.com/office/powerpoint/2010/main" val="1162518373"/>
              </p:ext>
            </p:extLst>
          </p:nvPr>
        </p:nvGraphicFramePr>
        <p:xfrm>
          <a:off x="6708683" y="5659716"/>
          <a:ext cx="1368425" cy="360363"/>
        </p:xfrm>
        <a:graphic>
          <a:graphicData uri="http://schemas.openxmlformats.org/presentationml/2006/ole">
            <mc:AlternateContent xmlns:mc="http://schemas.openxmlformats.org/markup-compatibility/2006">
              <mc:Choice xmlns:v="urn:schemas-microsoft-com:vml" Requires="v">
                <p:oleObj spid="_x0000_s191642" r:id="rId9" imgW="863600" imgH="228600" progId="Equation.DSMT4">
                  <p:embed/>
                </p:oleObj>
              </mc:Choice>
              <mc:Fallback>
                <p:oleObj r:id="rId9" imgW="863600" imgH="2286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08683" y="5659716"/>
                        <a:ext cx="1368425" cy="360363"/>
                      </a:xfrm>
                      <a:prstGeom prst="rect">
                        <a:avLst/>
                      </a:prstGeom>
                      <a:solidFill>
                        <a:schemeClr val="accent1"/>
                      </a:solidFill>
                      <a:ln>
                        <a:solidFill>
                          <a:schemeClr val="accent1"/>
                        </a:solidFill>
                      </a:ln>
                      <a:extLst/>
                    </p:spPr>
                  </p:pic>
                </p:oleObj>
              </mc:Fallback>
            </mc:AlternateContent>
          </a:graphicData>
        </a:graphic>
      </p:graphicFrame>
      <p:sp>
        <p:nvSpPr>
          <p:cNvPr id="78860" name="Rectangle 12"/>
          <p:cNvSpPr>
            <a:spLocks noChangeArrowheads="1"/>
          </p:cNvSpPr>
          <p:nvPr/>
        </p:nvSpPr>
        <p:spPr bwMode="auto">
          <a:xfrm>
            <a:off x="7956550" y="5659716"/>
            <a:ext cx="14109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fontAlgn="base"/>
            <a:r>
              <a:rPr lang="zh-CN" altLang="en-US" sz="1800" b="1"/>
              <a:t>将等于零。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8860"/>
                                        </p:tgtEl>
                                        <p:attrNameLst>
                                          <p:attrName>style.visibility</p:attrName>
                                        </p:attrNameLst>
                                      </p:cBhvr>
                                      <p:to>
                                        <p:strVal val="visible"/>
                                      </p:to>
                                    </p:set>
                                    <p:animEffect transition="in" filter="blinds(horizontal)">
                                      <p:cBhvr>
                                        <p:cTn id="7" dur="500"/>
                                        <p:tgtEl>
                                          <p:spTgt spid="78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60"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FA0BB78-806E-449E-80D7-5FA53C6FBAA8}" type="slidenum">
              <a:rPr lang="zh-CN" altLang="en-US" smtClean="0"/>
              <a:pPr>
                <a:defRPr/>
              </a:pPr>
              <a:t>74</a:t>
            </a:fld>
            <a:endParaRPr lang="en-US" altLang="zh-CN"/>
          </a:p>
        </p:txBody>
      </p:sp>
      <mc:AlternateContent xmlns:mc="http://schemas.openxmlformats.org/markup-compatibility/2006" xmlns:a14="http://schemas.microsoft.com/office/drawing/2010/main">
        <mc:Choice Requires="a14">
          <p:sp>
            <p:nvSpPr>
              <p:cNvPr id="3" name="矩形 2"/>
              <p:cNvSpPr/>
              <p:nvPr/>
            </p:nvSpPr>
            <p:spPr>
              <a:xfrm>
                <a:off x="593570" y="381080"/>
                <a:ext cx="8381780" cy="3854901"/>
              </a:xfrm>
              <a:prstGeom prst="rect">
                <a:avLst/>
              </a:prstGeom>
            </p:spPr>
            <p:txBody>
              <a:bodyPr wrap="square">
                <a:spAutoFit/>
              </a:bodyPr>
              <a:lstStyle/>
              <a:p>
                <a:pPr algn="l">
                  <a:spcBef>
                    <a:spcPts val="900"/>
                  </a:spcBef>
                  <a:spcAft>
                    <a:spcPts val="900"/>
                  </a:spcAft>
                </a:pPr>
                <a:r>
                  <a:rPr lang="zh-CN" altLang="zh-CN" sz="2400" b="1" dirty="0">
                    <a:latin typeface="Cambria"/>
                    <a:ea typeface="宋体"/>
                    <a:cs typeface="Times New Roman"/>
                  </a:rPr>
                  <a:t>例：</a:t>
                </a:r>
                <a:r>
                  <a:rPr lang="zh-CN" altLang="zh-CN" sz="2400" b="1" dirty="0">
                    <a:effectLst/>
                    <a:latin typeface="Cambria"/>
                    <a:ea typeface="宋体"/>
                    <a:cs typeface="Times New Roman"/>
                  </a:rPr>
                  <a:t>假设</a:t>
                </a:r>
                <a14:m>
                  <m:oMath xmlns:m="http://schemas.openxmlformats.org/officeDocument/2006/math">
                    <m:r>
                      <a:rPr lang="en-US" altLang="zh-CN" sz="2400" b="1" i="1">
                        <a:effectLst/>
                        <a:latin typeface="Cambria Math"/>
                        <a:ea typeface="宋体"/>
                        <a:cs typeface="Times New Roman"/>
                      </a:rPr>
                      <m:t>𝐍</m:t>
                    </m:r>
                  </m:oMath>
                </a14:m>
                <a:r>
                  <a:rPr lang="zh-CN" altLang="zh-CN" sz="2400" b="1" dirty="0">
                    <a:effectLst/>
                    <a:latin typeface="Cambria"/>
                    <a:ea typeface="宋体"/>
                    <a:cs typeface="Times New Roman"/>
                  </a:rPr>
                  <a:t>服从参数为</a:t>
                </a:r>
                <a14:m>
                  <m:oMath xmlns:m="http://schemas.openxmlformats.org/officeDocument/2006/math">
                    <m:r>
                      <a:rPr lang="en-US" altLang="zh-CN" sz="2400" b="1">
                        <a:effectLst/>
                        <a:latin typeface="Cambria Math"/>
                        <a:ea typeface="宋体"/>
                        <a:cs typeface="Times New Roman"/>
                      </a:rPr>
                      <m:t>(</m:t>
                    </m:r>
                    <m:r>
                      <a:rPr lang="en-US" altLang="zh-CN" sz="2400" b="1" i="1">
                        <a:effectLst/>
                        <a:latin typeface="Cambria Math"/>
                        <a:ea typeface="宋体"/>
                        <a:cs typeface="Times New Roman"/>
                      </a:rPr>
                      <m:t>𝐫</m:t>
                    </m:r>
                    <m:r>
                      <a:rPr lang="en-US" altLang="zh-CN" sz="2400" b="1">
                        <a:effectLst/>
                        <a:latin typeface="Cambria Math"/>
                        <a:ea typeface="宋体"/>
                        <a:cs typeface="Times New Roman"/>
                      </a:rPr>
                      <m:t>=</m:t>
                    </m:r>
                    <m:r>
                      <a:rPr lang="en-US" altLang="zh-CN" sz="2400" b="1" i="1">
                        <a:effectLst/>
                        <a:latin typeface="Cambria Math"/>
                        <a:ea typeface="宋体"/>
                        <a:cs typeface="Times New Roman"/>
                      </a:rPr>
                      <m:t>𝟐</m:t>
                    </m:r>
                    <m:r>
                      <a:rPr lang="en-US" altLang="zh-CN" sz="2400" b="1">
                        <a:effectLst/>
                        <a:latin typeface="Cambria Math"/>
                        <a:ea typeface="宋体"/>
                        <a:cs typeface="Times New Roman"/>
                      </a:rPr>
                      <m:t>,</m:t>
                    </m:r>
                    <m:r>
                      <a:rPr lang="en-US" altLang="zh-CN" sz="2400" b="1" i="1">
                        <a:effectLst/>
                        <a:latin typeface="Cambria Math"/>
                        <a:ea typeface="宋体"/>
                        <a:cs typeface="Times New Roman"/>
                      </a:rPr>
                      <m:t>𝐩</m:t>
                    </m:r>
                    <m:r>
                      <a:rPr lang="en-US" altLang="zh-CN" sz="2400" b="1">
                        <a:effectLst/>
                        <a:latin typeface="Cambria Math"/>
                        <a:ea typeface="宋体"/>
                        <a:cs typeface="Times New Roman"/>
                      </a:rPr>
                      <m:t>=</m:t>
                    </m:r>
                    <m:r>
                      <a:rPr lang="en-US" altLang="zh-CN" sz="2400" b="1" i="1">
                        <a:effectLst/>
                        <a:latin typeface="Cambria Math"/>
                        <a:ea typeface="宋体"/>
                        <a:cs typeface="Times New Roman"/>
                      </a:rPr>
                      <m:t>𝟎</m:t>
                    </m:r>
                    <m:r>
                      <a:rPr lang="en-US" altLang="zh-CN" sz="2400" b="1">
                        <a:effectLst/>
                        <a:latin typeface="Cambria Math"/>
                        <a:ea typeface="宋体"/>
                        <a:cs typeface="Times New Roman"/>
                      </a:rPr>
                      <m:t>.</m:t>
                    </m:r>
                    <m:r>
                      <a:rPr lang="en-US" altLang="zh-CN" sz="2400" b="1" i="1">
                        <a:effectLst/>
                        <a:latin typeface="Cambria Math"/>
                        <a:ea typeface="宋体"/>
                        <a:cs typeface="Times New Roman"/>
                      </a:rPr>
                      <m:t>𝟓</m:t>
                    </m:r>
                    <m:r>
                      <a:rPr lang="en-US" altLang="zh-CN" sz="2400" b="1">
                        <a:effectLst/>
                        <a:latin typeface="Cambria Math"/>
                        <a:ea typeface="宋体"/>
                        <a:cs typeface="Times New Roman"/>
                      </a:rPr>
                      <m:t>)</m:t>
                    </m:r>
                  </m:oMath>
                </a14:m>
                <a:r>
                  <a:rPr lang="zh-CN" altLang="zh-CN" sz="2400" b="1" dirty="0">
                    <a:effectLst/>
                    <a:latin typeface="Cambria"/>
                    <a:ea typeface="宋体"/>
                    <a:cs typeface="Times New Roman"/>
                  </a:rPr>
                  <a:t>的零截断负二项分布</a:t>
                </a:r>
                <a:r>
                  <a:rPr lang="zh-CN" altLang="zh-CN" sz="2400" b="1" dirty="0" smtClean="0">
                    <a:effectLst/>
                    <a:latin typeface="Cambria"/>
                    <a:ea typeface="宋体"/>
                    <a:cs typeface="Times New Roman"/>
                  </a:rPr>
                  <a:t>，</a:t>
                </a:r>
                <a:r>
                  <a:rPr lang="en-US" altLang="zh-CN" sz="2400" b="1" dirty="0" smtClean="0">
                    <a:effectLst/>
                    <a:latin typeface="Cambria"/>
                    <a:ea typeface="宋体"/>
                    <a:cs typeface="Times New Roman"/>
                  </a:rPr>
                  <a:t>X</a:t>
                </a:r>
                <a:r>
                  <a:rPr lang="zh-CN" altLang="zh-CN" sz="2400" b="1" dirty="0" smtClean="0">
                    <a:effectLst/>
                    <a:latin typeface="Cambria"/>
                    <a:ea typeface="宋体"/>
                    <a:cs typeface="Times New Roman"/>
                  </a:rPr>
                  <a:t>服从</a:t>
                </a:r>
                <a:r>
                  <a:rPr lang="zh-CN" altLang="zh-CN" sz="2400" b="1" dirty="0">
                    <a:effectLst/>
                    <a:latin typeface="Cambria"/>
                    <a:ea typeface="宋体"/>
                    <a:cs typeface="Times New Roman"/>
                  </a:rPr>
                  <a:t>参数为</a:t>
                </a:r>
                <a14:m>
                  <m:oMath xmlns:m="http://schemas.openxmlformats.org/officeDocument/2006/math">
                    <m:r>
                      <a:rPr lang="en-US" altLang="zh-CN" sz="2400" b="1">
                        <a:effectLst/>
                        <a:latin typeface="Cambria Math"/>
                        <a:ea typeface="宋体"/>
                        <a:cs typeface="Times New Roman"/>
                      </a:rPr>
                      <m:t>(</m:t>
                    </m:r>
                    <m:r>
                      <a:rPr lang="en-US" altLang="zh-CN" sz="2400" b="1" i="1">
                        <a:effectLst/>
                        <a:latin typeface="Cambria Math"/>
                        <a:ea typeface="宋体"/>
                        <a:cs typeface="Times New Roman"/>
                      </a:rPr>
                      <m:t>𝐫</m:t>
                    </m:r>
                    <m:r>
                      <a:rPr lang="en-US" altLang="zh-CN" sz="2400" b="1">
                        <a:effectLst/>
                        <a:latin typeface="Cambria Math"/>
                        <a:ea typeface="宋体"/>
                        <a:cs typeface="Times New Roman"/>
                      </a:rPr>
                      <m:t>=</m:t>
                    </m:r>
                    <m:r>
                      <a:rPr lang="en-US" altLang="zh-CN" sz="2400" b="1" i="1">
                        <a:effectLst/>
                        <a:latin typeface="Cambria Math"/>
                        <a:ea typeface="宋体"/>
                        <a:cs typeface="Times New Roman"/>
                      </a:rPr>
                      <m:t>𝟒</m:t>
                    </m:r>
                    <m:r>
                      <a:rPr lang="en-US" altLang="zh-CN" sz="2400" b="1">
                        <a:effectLst/>
                        <a:latin typeface="Cambria Math"/>
                        <a:ea typeface="宋体"/>
                        <a:cs typeface="Times New Roman"/>
                      </a:rPr>
                      <m:t>,</m:t>
                    </m:r>
                    <m:r>
                      <a:rPr lang="en-US" altLang="zh-CN" sz="2400" b="1" i="1">
                        <a:effectLst/>
                        <a:latin typeface="Cambria Math"/>
                        <a:ea typeface="宋体"/>
                        <a:cs typeface="Times New Roman"/>
                      </a:rPr>
                      <m:t>𝐩</m:t>
                    </m:r>
                    <m:r>
                      <a:rPr lang="en-US" altLang="zh-CN" sz="2400" b="1">
                        <a:effectLst/>
                        <a:latin typeface="Cambria Math"/>
                        <a:ea typeface="宋体"/>
                        <a:cs typeface="Times New Roman"/>
                      </a:rPr>
                      <m:t>=</m:t>
                    </m:r>
                    <m:r>
                      <a:rPr lang="en-US" altLang="zh-CN" sz="2400" b="1" i="1">
                        <a:effectLst/>
                        <a:latin typeface="Cambria Math"/>
                        <a:ea typeface="宋体"/>
                        <a:cs typeface="Times New Roman"/>
                      </a:rPr>
                      <m:t>𝟎</m:t>
                    </m:r>
                    <m:r>
                      <a:rPr lang="en-US" altLang="zh-CN" sz="2400" b="1">
                        <a:effectLst/>
                        <a:latin typeface="Cambria Math"/>
                        <a:ea typeface="宋体"/>
                        <a:cs typeface="Times New Roman"/>
                      </a:rPr>
                      <m:t>.</m:t>
                    </m:r>
                    <m:r>
                      <a:rPr lang="en-US" altLang="zh-CN" sz="2400" b="1" i="1">
                        <a:effectLst/>
                        <a:latin typeface="Cambria Math"/>
                        <a:ea typeface="宋体"/>
                        <a:cs typeface="Times New Roman"/>
                      </a:rPr>
                      <m:t>𝟕</m:t>
                    </m:r>
                    <m:r>
                      <a:rPr lang="en-US" altLang="zh-CN" sz="2400" b="1">
                        <a:effectLst/>
                        <a:latin typeface="Cambria Math"/>
                        <a:ea typeface="宋体"/>
                        <a:cs typeface="Times New Roman"/>
                      </a:rPr>
                      <m:t>)</m:t>
                    </m:r>
                  </m:oMath>
                </a14:m>
                <a:r>
                  <a:rPr lang="zh-CN" altLang="zh-CN" sz="2400" b="1" dirty="0">
                    <a:effectLst/>
                    <a:latin typeface="Cambria"/>
                    <a:ea typeface="宋体"/>
                    <a:cs typeface="Times New Roman"/>
                  </a:rPr>
                  <a:t>的</a:t>
                </a:r>
                <a:r>
                  <a:rPr lang="zh-CN" altLang="zh-CN" sz="2400" b="1" dirty="0" smtClean="0">
                    <a:effectLst/>
                    <a:latin typeface="Cambria"/>
                    <a:ea typeface="宋体"/>
                    <a:cs typeface="Times New Roman"/>
                  </a:rPr>
                  <a:t>负二项分布</a:t>
                </a:r>
                <a:r>
                  <a:rPr lang="zh-CN" altLang="en-US" sz="2400" b="1" dirty="0">
                    <a:latin typeface="Cambria"/>
                    <a:ea typeface="宋体"/>
                    <a:cs typeface="Times New Roman"/>
                  </a:rPr>
                  <a:t>。</a:t>
                </a:r>
                <a:r>
                  <a:rPr lang="zh-CN" altLang="zh-CN" sz="2400" b="1" dirty="0" smtClean="0">
                    <a:effectLst/>
                    <a:latin typeface="Cambria"/>
                    <a:ea typeface="宋体"/>
                    <a:cs typeface="Times New Roman"/>
                  </a:rPr>
                  <a:t>求</a:t>
                </a:r>
                <a:r>
                  <a:rPr lang="en-US" altLang="zh-CN" sz="2400" b="1" dirty="0">
                    <a:effectLst/>
                    <a:latin typeface="Cambria"/>
                    <a:ea typeface="宋体"/>
                    <a:cs typeface="Times New Roman"/>
                  </a:rPr>
                  <a:t>S</a:t>
                </a:r>
                <a:r>
                  <a:rPr lang="zh-CN" altLang="zh-CN" sz="2400" b="1" dirty="0" smtClean="0">
                    <a:effectLst/>
                    <a:latin typeface="Cambria"/>
                    <a:ea typeface="宋体"/>
                    <a:cs typeface="Times New Roman"/>
                  </a:rPr>
                  <a:t>的</a:t>
                </a:r>
                <a:r>
                  <a:rPr lang="zh-CN" altLang="en-US" sz="2400" b="1" dirty="0" smtClean="0">
                    <a:effectLst/>
                    <a:latin typeface="Cambria"/>
                    <a:ea typeface="宋体"/>
                    <a:cs typeface="Times New Roman"/>
                  </a:rPr>
                  <a:t>分布</a:t>
                </a:r>
                <a:r>
                  <a:rPr lang="zh-CN" altLang="zh-CN" sz="2400" b="1" dirty="0" smtClean="0">
                    <a:effectLst/>
                    <a:latin typeface="Cambria"/>
                    <a:ea typeface="宋体"/>
                    <a:cs typeface="Times New Roman"/>
                  </a:rPr>
                  <a:t>。</a:t>
                </a:r>
                <a:endParaRPr lang="zh-CN" altLang="zh-CN" sz="2400" b="1" dirty="0">
                  <a:effectLst/>
                  <a:latin typeface="Cambria"/>
                  <a:ea typeface="宋体"/>
                  <a:cs typeface="Times New Roman"/>
                </a:endParaRPr>
              </a:p>
              <a:p>
                <a:pPr algn="l">
                  <a:lnSpc>
                    <a:spcPct val="150000"/>
                  </a:lnSpc>
                </a:pPr>
                <a:r>
                  <a:rPr lang="en-US" altLang="zh-CN" sz="1800" b="1" dirty="0" smtClean="0">
                    <a:solidFill>
                      <a:srgbClr val="204A87"/>
                    </a:solidFill>
                    <a:effectLst/>
                    <a:latin typeface="Consolas"/>
                    <a:ea typeface="宋体"/>
                    <a:cs typeface="Times New Roman"/>
                  </a:rPr>
                  <a:t>library</a:t>
                </a:r>
                <a:r>
                  <a:rPr lang="en-US" altLang="zh-CN" sz="1800" b="1" dirty="0" smtClean="0">
                    <a:effectLst/>
                    <a:latin typeface="Consolas"/>
                    <a:ea typeface="宋体"/>
                    <a:cs typeface="Times New Roman"/>
                  </a:rPr>
                  <a:t>(</a:t>
                </a:r>
                <a:r>
                  <a:rPr lang="en-US" altLang="zh-CN" sz="1800" b="1" dirty="0" err="1" smtClean="0">
                    <a:effectLst/>
                    <a:latin typeface="Consolas"/>
                    <a:ea typeface="宋体"/>
                    <a:cs typeface="Times New Roman"/>
                  </a:rPr>
                  <a:t>actuar</a:t>
                </a:r>
                <a:r>
                  <a:rPr lang="en-US" altLang="zh-CN" sz="1800" b="1" dirty="0">
                    <a:effectLst/>
                    <a:latin typeface="Consolas"/>
                    <a:ea typeface="宋体"/>
                    <a:cs typeface="Times New Roman"/>
                  </a:rPr>
                  <a:t>)</a:t>
                </a:r>
                <a:r>
                  <a:rPr lang="en-US" altLang="zh-CN" sz="1800" b="1" dirty="0">
                    <a:effectLst/>
                    <a:latin typeface="Cambria"/>
                    <a:ea typeface="宋体"/>
                    <a:cs typeface="Times New Roman"/>
                  </a:rPr>
                  <a:t/>
                </a:r>
                <a:br>
                  <a:rPr lang="en-US" altLang="zh-CN" sz="1800" b="1" dirty="0">
                    <a:effectLst/>
                    <a:latin typeface="Cambria"/>
                    <a:ea typeface="宋体"/>
                    <a:cs typeface="Times New Roman"/>
                  </a:rPr>
                </a:br>
                <a:r>
                  <a:rPr lang="en-US" altLang="zh-CN" sz="1800" b="1" dirty="0">
                    <a:solidFill>
                      <a:srgbClr val="204A87"/>
                    </a:solidFill>
                    <a:effectLst/>
                    <a:latin typeface="Consolas"/>
                    <a:ea typeface="宋体"/>
                    <a:cs typeface="Times New Roman"/>
                  </a:rPr>
                  <a:t>par</a:t>
                </a:r>
                <a:r>
                  <a:rPr lang="en-US" altLang="zh-CN" sz="1800" b="1" dirty="0">
                    <a:effectLst/>
                    <a:latin typeface="Consolas"/>
                    <a:ea typeface="宋体"/>
                    <a:cs typeface="Times New Roman"/>
                  </a:rPr>
                  <a:t>(</a:t>
                </a:r>
                <a:r>
                  <a:rPr lang="en-US" altLang="zh-CN" sz="1800" b="1" dirty="0" err="1">
                    <a:solidFill>
                      <a:srgbClr val="204A87"/>
                    </a:solidFill>
                    <a:effectLst/>
                    <a:latin typeface="Consolas"/>
                    <a:ea typeface="宋体"/>
                    <a:cs typeface="Times New Roman"/>
                  </a:rPr>
                  <a:t>mfrow</a:t>
                </a:r>
                <a:r>
                  <a:rPr lang="en-US" altLang="zh-CN" sz="1800" b="1" dirty="0">
                    <a:solidFill>
                      <a:srgbClr val="204A87"/>
                    </a:solidFill>
                    <a:effectLst/>
                    <a:latin typeface="Consolas"/>
                    <a:ea typeface="宋体"/>
                    <a:cs typeface="Times New Roman"/>
                  </a:rPr>
                  <a:t> =</a:t>
                </a:r>
                <a:r>
                  <a:rPr lang="en-US" altLang="zh-CN" sz="1800" b="1" dirty="0">
                    <a:effectLst/>
                    <a:latin typeface="Consolas"/>
                    <a:ea typeface="宋体"/>
                    <a:cs typeface="Times New Roman"/>
                  </a:rPr>
                  <a:t> </a:t>
                </a:r>
                <a:r>
                  <a:rPr lang="en-US" altLang="zh-CN" sz="1800" b="1" dirty="0">
                    <a:solidFill>
                      <a:srgbClr val="204A87"/>
                    </a:solidFill>
                    <a:effectLst/>
                    <a:latin typeface="Consolas"/>
                    <a:ea typeface="宋体"/>
                    <a:cs typeface="Times New Roman"/>
                  </a:rPr>
                  <a:t>c</a:t>
                </a:r>
                <a:r>
                  <a:rPr lang="en-US" altLang="zh-CN" sz="1800" b="1" dirty="0">
                    <a:effectLst/>
                    <a:latin typeface="Consolas"/>
                    <a:ea typeface="宋体"/>
                    <a:cs typeface="Times New Roman"/>
                  </a:rPr>
                  <a:t>(</a:t>
                </a:r>
                <a:r>
                  <a:rPr lang="en-US" altLang="zh-CN" sz="1800" b="1" dirty="0">
                    <a:solidFill>
                      <a:srgbClr val="0000CF"/>
                    </a:solidFill>
                    <a:effectLst/>
                    <a:latin typeface="Consolas"/>
                    <a:ea typeface="宋体"/>
                    <a:cs typeface="Times New Roman"/>
                  </a:rPr>
                  <a:t>1</a:t>
                </a:r>
                <a:r>
                  <a:rPr lang="en-US" altLang="zh-CN" sz="1800" b="1" dirty="0">
                    <a:effectLst/>
                    <a:latin typeface="Consolas"/>
                    <a:ea typeface="宋体"/>
                    <a:cs typeface="Times New Roman"/>
                  </a:rPr>
                  <a:t>, </a:t>
                </a:r>
                <a:r>
                  <a:rPr lang="en-US" altLang="zh-CN" sz="1800" b="1" dirty="0">
                    <a:solidFill>
                      <a:srgbClr val="0000CF"/>
                    </a:solidFill>
                    <a:effectLst/>
                    <a:latin typeface="Consolas"/>
                    <a:ea typeface="宋体"/>
                    <a:cs typeface="Times New Roman"/>
                  </a:rPr>
                  <a:t>3</a:t>
                </a:r>
                <a:r>
                  <a:rPr lang="en-US" altLang="zh-CN" sz="1800" b="1" dirty="0">
                    <a:effectLst/>
                    <a:latin typeface="Consolas"/>
                    <a:ea typeface="宋体"/>
                    <a:cs typeface="Times New Roman"/>
                  </a:rPr>
                  <a:t>))</a:t>
                </a:r>
                <a:r>
                  <a:rPr lang="en-US" altLang="zh-CN" sz="1800" b="1" dirty="0">
                    <a:effectLst/>
                    <a:latin typeface="Cambria"/>
                    <a:ea typeface="宋体"/>
                    <a:cs typeface="Times New Roman"/>
                  </a:rPr>
                  <a:t/>
                </a:r>
                <a:br>
                  <a:rPr lang="en-US" altLang="zh-CN" sz="1800" b="1" dirty="0">
                    <a:effectLst/>
                    <a:latin typeface="Cambria"/>
                    <a:ea typeface="宋体"/>
                    <a:cs typeface="Times New Roman"/>
                  </a:rPr>
                </a:br>
                <a:r>
                  <a:rPr lang="en-US" altLang="zh-CN" sz="1800" b="1" dirty="0" err="1">
                    <a:effectLst/>
                    <a:latin typeface="Consolas"/>
                    <a:ea typeface="宋体"/>
                    <a:cs typeface="Times New Roman"/>
                  </a:rPr>
                  <a:t>r1</a:t>
                </a:r>
                <a:r>
                  <a:rPr lang="en-US" altLang="zh-CN" sz="1800" b="1" dirty="0">
                    <a:effectLst/>
                    <a:latin typeface="Consolas"/>
                    <a:ea typeface="宋体"/>
                    <a:cs typeface="Times New Roman"/>
                  </a:rPr>
                  <a:t> =</a:t>
                </a:r>
                <a:r>
                  <a:rPr lang="en-US" altLang="zh-CN" sz="1800" b="1" dirty="0">
                    <a:solidFill>
                      <a:srgbClr val="4E9A06"/>
                    </a:solidFill>
                    <a:effectLst/>
                    <a:latin typeface="Consolas"/>
                    <a:ea typeface="宋体"/>
                    <a:cs typeface="Times New Roman"/>
                  </a:rPr>
                  <a:t> </a:t>
                </a:r>
                <a:r>
                  <a:rPr lang="en-US" altLang="zh-CN" sz="1800" b="1" dirty="0" smtClean="0">
                    <a:solidFill>
                      <a:srgbClr val="0000CF"/>
                    </a:solidFill>
                    <a:effectLst/>
                    <a:latin typeface="Consolas"/>
                    <a:ea typeface="宋体"/>
                    <a:cs typeface="Times New Roman"/>
                  </a:rPr>
                  <a:t>2; </a:t>
                </a:r>
                <a:r>
                  <a:rPr lang="en-US" altLang="zh-CN" sz="1800" b="1" dirty="0" err="1" smtClean="0">
                    <a:effectLst/>
                    <a:latin typeface="Consolas"/>
                    <a:ea typeface="宋体"/>
                    <a:cs typeface="Times New Roman"/>
                  </a:rPr>
                  <a:t>p1</a:t>
                </a:r>
                <a:r>
                  <a:rPr lang="en-US" altLang="zh-CN" sz="1800" b="1" dirty="0" smtClean="0">
                    <a:effectLst/>
                    <a:latin typeface="Consolas"/>
                    <a:ea typeface="宋体"/>
                    <a:cs typeface="Times New Roman"/>
                  </a:rPr>
                  <a:t> </a:t>
                </a:r>
                <a:r>
                  <a:rPr lang="en-US" altLang="zh-CN" sz="1800" b="1" dirty="0">
                    <a:effectLst/>
                    <a:latin typeface="Consolas"/>
                    <a:ea typeface="宋体"/>
                    <a:cs typeface="Times New Roman"/>
                  </a:rPr>
                  <a:t>=</a:t>
                </a:r>
                <a:r>
                  <a:rPr lang="en-US" altLang="zh-CN" sz="1800" b="1" dirty="0">
                    <a:solidFill>
                      <a:srgbClr val="4E9A06"/>
                    </a:solidFill>
                    <a:effectLst/>
                    <a:latin typeface="Consolas"/>
                    <a:ea typeface="宋体"/>
                    <a:cs typeface="Times New Roman"/>
                  </a:rPr>
                  <a:t> </a:t>
                </a:r>
                <a:r>
                  <a:rPr lang="en-US" altLang="zh-CN" sz="1800" b="1" dirty="0">
                    <a:solidFill>
                      <a:srgbClr val="0000CF"/>
                    </a:solidFill>
                    <a:effectLst/>
                    <a:latin typeface="Consolas"/>
                    <a:ea typeface="宋体"/>
                    <a:cs typeface="Times New Roman"/>
                  </a:rPr>
                  <a:t>0.5</a:t>
                </a:r>
                <a:r>
                  <a:rPr lang="en-US" altLang="zh-CN" sz="1800" b="1" dirty="0">
                    <a:effectLst/>
                    <a:latin typeface="Cambria"/>
                    <a:ea typeface="宋体"/>
                    <a:cs typeface="Times New Roman"/>
                  </a:rPr>
                  <a:t/>
                </a:r>
                <a:br>
                  <a:rPr lang="en-US" altLang="zh-CN" sz="1800" b="1" dirty="0">
                    <a:effectLst/>
                    <a:latin typeface="Cambria"/>
                    <a:ea typeface="宋体"/>
                    <a:cs typeface="Times New Roman"/>
                  </a:rPr>
                </a:br>
                <a:r>
                  <a:rPr lang="en-US" altLang="zh-CN" sz="1800" b="1" dirty="0" err="1">
                    <a:effectLst/>
                    <a:latin typeface="Consolas"/>
                    <a:ea typeface="宋体"/>
                    <a:cs typeface="Times New Roman"/>
                  </a:rPr>
                  <a:t>r2</a:t>
                </a:r>
                <a:r>
                  <a:rPr lang="en-US" altLang="zh-CN" sz="1800" b="1" dirty="0">
                    <a:effectLst/>
                    <a:latin typeface="Consolas"/>
                    <a:ea typeface="宋体"/>
                    <a:cs typeface="Times New Roman"/>
                  </a:rPr>
                  <a:t> =</a:t>
                </a:r>
                <a:r>
                  <a:rPr lang="en-US" altLang="zh-CN" sz="1800" b="1" dirty="0">
                    <a:solidFill>
                      <a:srgbClr val="4E9A06"/>
                    </a:solidFill>
                    <a:effectLst/>
                    <a:latin typeface="Consolas"/>
                    <a:ea typeface="宋体"/>
                    <a:cs typeface="Times New Roman"/>
                  </a:rPr>
                  <a:t> </a:t>
                </a:r>
                <a:r>
                  <a:rPr lang="en-US" altLang="zh-CN" sz="1800" b="1" dirty="0" smtClean="0">
                    <a:solidFill>
                      <a:srgbClr val="0000CF"/>
                    </a:solidFill>
                    <a:effectLst/>
                    <a:latin typeface="Consolas"/>
                    <a:ea typeface="宋体"/>
                    <a:cs typeface="Times New Roman"/>
                  </a:rPr>
                  <a:t>4; </a:t>
                </a:r>
                <a:r>
                  <a:rPr lang="en-US" altLang="zh-CN" sz="1800" b="1" dirty="0" err="1" smtClean="0">
                    <a:effectLst/>
                    <a:latin typeface="Consolas"/>
                    <a:ea typeface="宋体"/>
                    <a:cs typeface="Times New Roman"/>
                  </a:rPr>
                  <a:t>p2</a:t>
                </a:r>
                <a:r>
                  <a:rPr lang="en-US" altLang="zh-CN" sz="1800" b="1" dirty="0" smtClean="0">
                    <a:effectLst/>
                    <a:latin typeface="Consolas"/>
                    <a:ea typeface="宋体"/>
                    <a:cs typeface="Times New Roman"/>
                  </a:rPr>
                  <a:t> </a:t>
                </a:r>
                <a:r>
                  <a:rPr lang="en-US" altLang="zh-CN" sz="1800" b="1" dirty="0">
                    <a:effectLst/>
                    <a:latin typeface="Consolas"/>
                    <a:ea typeface="宋体"/>
                    <a:cs typeface="Times New Roman"/>
                  </a:rPr>
                  <a:t>=</a:t>
                </a:r>
                <a:r>
                  <a:rPr lang="en-US" altLang="zh-CN" sz="1800" b="1" dirty="0">
                    <a:solidFill>
                      <a:srgbClr val="4E9A06"/>
                    </a:solidFill>
                    <a:effectLst/>
                    <a:latin typeface="Consolas"/>
                    <a:ea typeface="宋体"/>
                    <a:cs typeface="Times New Roman"/>
                  </a:rPr>
                  <a:t> </a:t>
                </a:r>
                <a:r>
                  <a:rPr lang="en-US" altLang="zh-CN" sz="1800" b="1" dirty="0">
                    <a:solidFill>
                      <a:srgbClr val="0000CF"/>
                    </a:solidFill>
                    <a:effectLst/>
                    <a:latin typeface="Consolas"/>
                    <a:ea typeface="宋体"/>
                    <a:cs typeface="Times New Roman"/>
                  </a:rPr>
                  <a:t>0.7</a:t>
                </a:r>
                <a:r>
                  <a:rPr lang="en-US" altLang="zh-CN" sz="1800" b="1" dirty="0">
                    <a:effectLst/>
                    <a:latin typeface="Cambria"/>
                    <a:ea typeface="宋体"/>
                    <a:cs typeface="Times New Roman"/>
                  </a:rPr>
                  <a:t/>
                </a:r>
                <a:br>
                  <a:rPr lang="en-US" altLang="zh-CN" sz="1800" b="1" dirty="0">
                    <a:effectLst/>
                    <a:latin typeface="Cambria"/>
                    <a:ea typeface="宋体"/>
                    <a:cs typeface="Times New Roman"/>
                  </a:rPr>
                </a:br>
                <a:r>
                  <a:rPr lang="en-US" altLang="zh-CN" sz="1800" b="1" dirty="0" err="1">
                    <a:effectLst/>
                    <a:latin typeface="Consolas"/>
                    <a:ea typeface="宋体"/>
                    <a:cs typeface="Times New Roman"/>
                  </a:rPr>
                  <a:t>sev</a:t>
                </a:r>
                <a:r>
                  <a:rPr lang="en-US" altLang="zh-CN" sz="1800" b="1" dirty="0">
                    <a:effectLst/>
                    <a:latin typeface="Consolas"/>
                    <a:ea typeface="宋体"/>
                    <a:cs typeface="Times New Roman"/>
                  </a:rPr>
                  <a:t> =</a:t>
                </a:r>
                <a:r>
                  <a:rPr lang="en-US" altLang="zh-CN" sz="1800" b="1" dirty="0">
                    <a:solidFill>
                      <a:srgbClr val="4E9A06"/>
                    </a:solidFill>
                    <a:effectLst/>
                    <a:latin typeface="Consolas"/>
                    <a:ea typeface="宋体"/>
                    <a:cs typeface="Times New Roman"/>
                  </a:rPr>
                  <a:t> </a:t>
                </a:r>
                <a:r>
                  <a:rPr lang="en-US" altLang="zh-CN" sz="1800" b="1" dirty="0" err="1">
                    <a:solidFill>
                      <a:srgbClr val="204A87"/>
                    </a:solidFill>
                    <a:effectLst/>
                    <a:latin typeface="Consolas"/>
                    <a:ea typeface="宋体"/>
                    <a:cs typeface="Times New Roman"/>
                  </a:rPr>
                  <a:t>dnbinom</a:t>
                </a:r>
                <a:r>
                  <a:rPr lang="en-US" altLang="zh-CN" sz="1800" b="1" dirty="0">
                    <a:effectLst/>
                    <a:latin typeface="Consolas"/>
                    <a:ea typeface="宋体"/>
                    <a:cs typeface="Times New Roman"/>
                  </a:rPr>
                  <a:t>(</a:t>
                </a:r>
                <a:r>
                  <a:rPr lang="en-US" altLang="zh-CN" sz="1800" b="1" dirty="0">
                    <a:solidFill>
                      <a:srgbClr val="0000CF"/>
                    </a:solidFill>
                    <a:effectLst/>
                    <a:latin typeface="Consolas"/>
                    <a:ea typeface="宋体"/>
                    <a:cs typeface="Times New Roman"/>
                  </a:rPr>
                  <a:t>0</a:t>
                </a:r>
                <a:r>
                  <a:rPr lang="en-US" altLang="zh-CN" sz="1800" b="1" dirty="0">
                    <a:effectLst/>
                    <a:latin typeface="Consolas"/>
                    <a:ea typeface="宋体"/>
                    <a:cs typeface="Times New Roman"/>
                  </a:rPr>
                  <a:t>:</a:t>
                </a:r>
                <a:r>
                  <a:rPr lang="en-US" altLang="zh-CN" sz="1800" b="1" dirty="0">
                    <a:solidFill>
                      <a:srgbClr val="0000CF"/>
                    </a:solidFill>
                    <a:effectLst/>
                    <a:latin typeface="Consolas"/>
                    <a:ea typeface="宋体"/>
                    <a:cs typeface="Times New Roman"/>
                  </a:rPr>
                  <a:t>100</a:t>
                </a:r>
                <a:r>
                  <a:rPr lang="en-US" altLang="zh-CN" sz="1800" b="1" dirty="0">
                    <a:effectLst/>
                    <a:latin typeface="Consolas"/>
                    <a:ea typeface="宋体"/>
                    <a:cs typeface="Times New Roman"/>
                  </a:rPr>
                  <a:t>, </a:t>
                </a:r>
                <a:r>
                  <a:rPr lang="en-US" altLang="zh-CN" sz="1800" b="1" dirty="0" err="1">
                    <a:effectLst/>
                    <a:latin typeface="Consolas"/>
                    <a:ea typeface="宋体"/>
                    <a:cs typeface="Times New Roman"/>
                  </a:rPr>
                  <a:t>r2</a:t>
                </a:r>
                <a:r>
                  <a:rPr lang="en-US" altLang="zh-CN" sz="1800" b="1" dirty="0">
                    <a:effectLst/>
                    <a:latin typeface="Consolas"/>
                    <a:ea typeface="宋体"/>
                    <a:cs typeface="Times New Roman"/>
                  </a:rPr>
                  <a:t>, </a:t>
                </a:r>
                <a:r>
                  <a:rPr lang="en-US" altLang="zh-CN" sz="1800" b="1" dirty="0" err="1">
                    <a:effectLst/>
                    <a:latin typeface="Consolas"/>
                    <a:ea typeface="宋体"/>
                    <a:cs typeface="Times New Roman"/>
                  </a:rPr>
                  <a:t>p2</a:t>
                </a:r>
                <a:r>
                  <a:rPr lang="en-US" altLang="zh-CN" sz="1800" b="1" dirty="0">
                    <a:effectLst/>
                    <a:latin typeface="Consolas"/>
                    <a:ea typeface="宋体"/>
                    <a:cs typeface="Times New Roman"/>
                  </a:rPr>
                  <a:t>)</a:t>
                </a:r>
                <a:r>
                  <a:rPr lang="en-US" altLang="zh-CN" sz="1800" b="1" dirty="0">
                    <a:effectLst/>
                    <a:latin typeface="Cambria"/>
                    <a:ea typeface="宋体"/>
                    <a:cs typeface="Times New Roman"/>
                  </a:rPr>
                  <a:t/>
                </a:r>
                <a:br>
                  <a:rPr lang="en-US" altLang="zh-CN" sz="1800" b="1" dirty="0">
                    <a:effectLst/>
                    <a:latin typeface="Cambria"/>
                    <a:ea typeface="宋体"/>
                    <a:cs typeface="Times New Roman"/>
                  </a:rPr>
                </a:br>
                <a:r>
                  <a:rPr lang="en-US" altLang="zh-CN" sz="1800" b="1" dirty="0" err="1">
                    <a:effectLst/>
                    <a:latin typeface="Consolas"/>
                    <a:ea typeface="宋体"/>
                    <a:cs typeface="Times New Roman"/>
                  </a:rPr>
                  <a:t>Fs1</a:t>
                </a:r>
                <a:r>
                  <a:rPr lang="en-US" altLang="zh-CN" sz="1800" b="1" dirty="0">
                    <a:effectLst/>
                    <a:latin typeface="Consolas"/>
                    <a:ea typeface="宋体"/>
                    <a:cs typeface="Times New Roman"/>
                  </a:rPr>
                  <a:t> =</a:t>
                </a:r>
                <a:r>
                  <a:rPr lang="en-US" altLang="zh-CN" sz="1800" b="1" dirty="0">
                    <a:solidFill>
                      <a:srgbClr val="4E9A06"/>
                    </a:solidFill>
                    <a:effectLst/>
                    <a:latin typeface="Consolas"/>
                    <a:ea typeface="宋体"/>
                    <a:cs typeface="Times New Roman"/>
                  </a:rPr>
                  <a:t> </a:t>
                </a:r>
                <a:r>
                  <a:rPr lang="en-US" altLang="zh-CN" sz="1800" b="1" dirty="0" err="1">
                    <a:solidFill>
                      <a:srgbClr val="204A87"/>
                    </a:solidFill>
                    <a:effectLst/>
                    <a:latin typeface="Consolas"/>
                    <a:ea typeface="宋体"/>
                    <a:cs typeface="Times New Roman"/>
                  </a:rPr>
                  <a:t>aggregateDist</a:t>
                </a:r>
                <a:r>
                  <a:rPr lang="en-US" altLang="zh-CN" sz="1800" b="1" dirty="0">
                    <a:effectLst/>
                    <a:latin typeface="Consolas"/>
                    <a:ea typeface="宋体"/>
                    <a:cs typeface="Times New Roman"/>
                  </a:rPr>
                  <a:t>(</a:t>
                </a:r>
                <a:r>
                  <a:rPr lang="en-US" altLang="zh-CN" sz="1800" b="1" dirty="0">
                    <a:solidFill>
                      <a:srgbClr val="204A87"/>
                    </a:solidFill>
                    <a:effectLst/>
                    <a:latin typeface="Consolas"/>
                    <a:ea typeface="宋体"/>
                    <a:cs typeface="Times New Roman"/>
                  </a:rPr>
                  <a:t>method =</a:t>
                </a:r>
                <a:r>
                  <a:rPr lang="en-US" altLang="zh-CN" sz="1800" b="1" dirty="0">
                    <a:effectLst/>
                    <a:latin typeface="Consolas"/>
                    <a:ea typeface="宋体"/>
                    <a:cs typeface="Times New Roman"/>
                  </a:rPr>
                  <a:t> </a:t>
                </a:r>
                <a:r>
                  <a:rPr lang="en-US" altLang="zh-CN" sz="1800" b="1" dirty="0">
                    <a:solidFill>
                      <a:srgbClr val="4E9A06"/>
                    </a:solidFill>
                    <a:effectLst/>
                    <a:latin typeface="Consolas"/>
                    <a:ea typeface="宋体"/>
                    <a:cs typeface="Times New Roman"/>
                  </a:rPr>
                  <a:t>"recursive"</a:t>
                </a:r>
                <a:r>
                  <a:rPr lang="en-US" altLang="zh-CN" sz="1800" b="1" dirty="0">
                    <a:effectLst/>
                    <a:latin typeface="Consolas"/>
                    <a:ea typeface="宋体"/>
                    <a:cs typeface="Times New Roman"/>
                  </a:rPr>
                  <a:t>, </a:t>
                </a:r>
                <a:r>
                  <a:rPr lang="en-US" altLang="zh-CN" sz="1800" b="1" dirty="0" err="1">
                    <a:solidFill>
                      <a:srgbClr val="204A87"/>
                    </a:solidFill>
                    <a:effectLst/>
                    <a:latin typeface="Consolas"/>
                    <a:ea typeface="宋体"/>
                    <a:cs typeface="Times New Roman"/>
                  </a:rPr>
                  <a:t>model.freq</a:t>
                </a:r>
                <a:r>
                  <a:rPr lang="en-US" altLang="zh-CN" sz="1800" b="1" dirty="0">
                    <a:solidFill>
                      <a:srgbClr val="204A87"/>
                    </a:solidFill>
                    <a:effectLst/>
                    <a:latin typeface="Consolas"/>
                    <a:ea typeface="宋体"/>
                    <a:cs typeface="Times New Roman"/>
                  </a:rPr>
                  <a:t> =</a:t>
                </a:r>
                <a:r>
                  <a:rPr lang="en-US" altLang="zh-CN" sz="1800" b="1" dirty="0">
                    <a:effectLst/>
                    <a:latin typeface="Consolas"/>
                    <a:ea typeface="宋体"/>
                    <a:cs typeface="Times New Roman"/>
                  </a:rPr>
                  <a:t> </a:t>
                </a:r>
                <a:r>
                  <a:rPr lang="en-US" altLang="zh-CN" sz="1800" b="1" dirty="0">
                    <a:solidFill>
                      <a:srgbClr val="4E9A06"/>
                    </a:solidFill>
                    <a:effectLst/>
                    <a:latin typeface="Consolas"/>
                    <a:ea typeface="宋体"/>
                    <a:cs typeface="Times New Roman"/>
                  </a:rPr>
                  <a:t>"negative binomial"</a:t>
                </a:r>
                <a:r>
                  <a:rPr lang="en-US" altLang="zh-CN" sz="1800" b="1" dirty="0">
                    <a:effectLst/>
                    <a:latin typeface="Consolas"/>
                    <a:ea typeface="宋体"/>
                    <a:cs typeface="Times New Roman"/>
                  </a:rPr>
                  <a:t>, </a:t>
                </a:r>
                <a:r>
                  <a:rPr lang="en-US" altLang="zh-CN" sz="1800" b="1" dirty="0" err="1">
                    <a:solidFill>
                      <a:srgbClr val="204A87"/>
                    </a:solidFill>
                    <a:effectLst/>
                    <a:latin typeface="Consolas"/>
                    <a:ea typeface="宋体"/>
                    <a:cs typeface="Times New Roman"/>
                  </a:rPr>
                  <a:t>model.sev</a:t>
                </a:r>
                <a:r>
                  <a:rPr lang="en-US" altLang="zh-CN" sz="1800" b="1" dirty="0">
                    <a:solidFill>
                      <a:srgbClr val="204A87"/>
                    </a:solidFill>
                    <a:effectLst/>
                    <a:latin typeface="Consolas"/>
                    <a:ea typeface="宋体"/>
                    <a:cs typeface="Times New Roman"/>
                  </a:rPr>
                  <a:t> =</a:t>
                </a:r>
                <a:r>
                  <a:rPr lang="en-US" altLang="zh-CN" sz="1800" b="1" dirty="0">
                    <a:effectLst/>
                    <a:latin typeface="Consolas"/>
                    <a:ea typeface="宋体"/>
                    <a:cs typeface="Times New Roman"/>
                  </a:rPr>
                  <a:t> </a:t>
                </a:r>
                <a:r>
                  <a:rPr lang="en-US" altLang="zh-CN" sz="1800" b="1" dirty="0" err="1">
                    <a:effectLst/>
                    <a:latin typeface="Consolas"/>
                    <a:ea typeface="宋体"/>
                    <a:cs typeface="Times New Roman"/>
                  </a:rPr>
                  <a:t>sev</a:t>
                </a:r>
                <a:r>
                  <a:rPr lang="en-US" altLang="zh-CN" sz="1800" b="1" dirty="0">
                    <a:effectLst/>
                    <a:latin typeface="Consolas"/>
                    <a:ea typeface="宋体"/>
                    <a:cs typeface="Times New Roman"/>
                  </a:rPr>
                  <a:t>, </a:t>
                </a:r>
                <a:r>
                  <a:rPr lang="en-US" altLang="zh-CN" sz="1800" b="1" dirty="0">
                    <a:solidFill>
                      <a:srgbClr val="204A87"/>
                    </a:solidFill>
                    <a:effectLst/>
                    <a:latin typeface="Consolas"/>
                    <a:ea typeface="宋体"/>
                    <a:cs typeface="Times New Roman"/>
                  </a:rPr>
                  <a:t>size =</a:t>
                </a:r>
                <a:r>
                  <a:rPr lang="en-US" altLang="zh-CN" sz="1800" b="1" dirty="0">
                    <a:effectLst/>
                    <a:latin typeface="Consolas"/>
                    <a:ea typeface="宋体"/>
                    <a:cs typeface="Times New Roman"/>
                  </a:rPr>
                  <a:t> </a:t>
                </a:r>
                <a:r>
                  <a:rPr lang="en-US" altLang="zh-CN" sz="1800" b="1" dirty="0" err="1">
                    <a:effectLst/>
                    <a:latin typeface="Consolas"/>
                    <a:ea typeface="宋体"/>
                    <a:cs typeface="Times New Roman"/>
                  </a:rPr>
                  <a:t>r1</a:t>
                </a:r>
                <a:r>
                  <a:rPr lang="en-US" altLang="zh-CN" sz="1800" b="1" dirty="0">
                    <a:effectLst/>
                    <a:latin typeface="Consolas"/>
                    <a:ea typeface="宋体"/>
                    <a:cs typeface="Times New Roman"/>
                  </a:rPr>
                  <a:t>, </a:t>
                </a:r>
                <a:r>
                  <a:rPr lang="en-US" altLang="zh-CN" sz="1800" b="1" dirty="0" err="1">
                    <a:solidFill>
                      <a:srgbClr val="204A87"/>
                    </a:solidFill>
                    <a:effectLst/>
                    <a:latin typeface="Consolas"/>
                    <a:ea typeface="宋体"/>
                    <a:cs typeface="Times New Roman"/>
                  </a:rPr>
                  <a:t>prob</a:t>
                </a:r>
                <a:r>
                  <a:rPr lang="en-US" altLang="zh-CN" sz="1800" b="1" dirty="0">
                    <a:solidFill>
                      <a:srgbClr val="204A87"/>
                    </a:solidFill>
                    <a:effectLst/>
                    <a:latin typeface="Consolas"/>
                    <a:ea typeface="宋体"/>
                    <a:cs typeface="Times New Roman"/>
                  </a:rPr>
                  <a:t> =</a:t>
                </a:r>
                <a:r>
                  <a:rPr lang="en-US" altLang="zh-CN" sz="1800" b="1" dirty="0">
                    <a:effectLst/>
                    <a:latin typeface="Consolas"/>
                    <a:ea typeface="宋体"/>
                    <a:cs typeface="Times New Roman"/>
                  </a:rPr>
                  <a:t> </a:t>
                </a:r>
                <a:r>
                  <a:rPr lang="en-US" altLang="zh-CN" sz="1800" b="1" dirty="0" err="1">
                    <a:effectLst/>
                    <a:latin typeface="Consolas"/>
                    <a:ea typeface="宋体"/>
                    <a:cs typeface="Times New Roman"/>
                  </a:rPr>
                  <a:t>p1</a:t>
                </a:r>
                <a:r>
                  <a:rPr lang="en-US" altLang="zh-CN" sz="1800" b="1" dirty="0">
                    <a:effectLst/>
                    <a:latin typeface="Consolas"/>
                    <a:ea typeface="宋体"/>
                    <a:cs typeface="Times New Roman"/>
                  </a:rPr>
                  <a:t>, </a:t>
                </a:r>
                <a:r>
                  <a:rPr lang="en-US" altLang="zh-CN" sz="1800" b="1" dirty="0" err="1">
                    <a:solidFill>
                      <a:srgbClr val="204A87"/>
                    </a:solidFill>
                    <a:effectLst/>
                    <a:latin typeface="Consolas"/>
                    <a:ea typeface="宋体"/>
                    <a:cs typeface="Times New Roman"/>
                  </a:rPr>
                  <a:t>p0</a:t>
                </a:r>
                <a:r>
                  <a:rPr lang="en-US" altLang="zh-CN" sz="1800" b="1" dirty="0">
                    <a:solidFill>
                      <a:srgbClr val="204A87"/>
                    </a:solidFill>
                    <a:effectLst/>
                    <a:latin typeface="Consolas"/>
                    <a:ea typeface="宋体"/>
                    <a:cs typeface="Times New Roman"/>
                  </a:rPr>
                  <a:t> =</a:t>
                </a:r>
                <a:r>
                  <a:rPr lang="en-US" altLang="zh-CN" sz="1800" b="1" dirty="0">
                    <a:effectLst/>
                    <a:latin typeface="Consolas"/>
                    <a:ea typeface="宋体"/>
                    <a:cs typeface="Times New Roman"/>
                  </a:rPr>
                  <a:t> </a:t>
                </a:r>
                <a:r>
                  <a:rPr lang="en-US" altLang="zh-CN" sz="1800" b="1" dirty="0">
                    <a:solidFill>
                      <a:srgbClr val="0000CF"/>
                    </a:solidFill>
                    <a:effectLst/>
                    <a:latin typeface="Consolas"/>
                    <a:ea typeface="宋体"/>
                    <a:cs typeface="Times New Roman"/>
                  </a:rPr>
                  <a:t>0</a:t>
                </a:r>
                <a:r>
                  <a:rPr lang="en-US" altLang="zh-CN" sz="1800" b="1" dirty="0" smtClean="0">
                    <a:effectLst/>
                    <a:latin typeface="Consolas"/>
                    <a:ea typeface="宋体"/>
                    <a:cs typeface="Times New Roman"/>
                  </a:rPr>
                  <a:t>)</a:t>
                </a:r>
                <a:endParaRPr lang="zh-CN" altLang="en-US" sz="1800" b="1" dirty="0"/>
              </a:p>
            </p:txBody>
          </p:sp>
        </mc:Choice>
        <mc:Fallback xmlns="">
          <p:sp>
            <p:nvSpPr>
              <p:cNvPr id="3" name="矩形 2"/>
              <p:cNvSpPr>
                <a:spLocks noRot="1" noChangeAspect="1" noMove="1" noResize="1" noEditPoints="1" noAdjustHandles="1" noChangeArrowheads="1" noChangeShapeType="1" noTextEdit="1"/>
              </p:cNvSpPr>
              <p:nvPr/>
            </p:nvSpPr>
            <p:spPr>
              <a:xfrm>
                <a:off x="593570" y="381080"/>
                <a:ext cx="8381780" cy="3854901"/>
              </a:xfrm>
              <a:prstGeom prst="rect">
                <a:avLst/>
              </a:prstGeom>
              <a:blipFill rotWithShape="1">
                <a:blip r:embed="rId2"/>
                <a:stretch>
                  <a:fillRect l="-1091" t="-1266" r="-1164" b="-1582"/>
                </a:stretch>
              </a:blipFill>
            </p:spPr>
            <p:txBody>
              <a:bodyPr/>
              <a:lstStyle/>
              <a:p>
                <a:r>
                  <a:rPr lang="zh-CN" altLang="en-US">
                    <a:noFill/>
                  </a:rPr>
                  <a:t> </a:t>
                </a:r>
              </a:p>
            </p:txBody>
          </p:sp>
        </mc:Fallback>
      </mc:AlternateContent>
      <p:pic>
        <p:nvPicPr>
          <p:cNvPr id="4" name="Picture"/>
          <p:cNvPicPr/>
          <p:nvPr/>
        </p:nvPicPr>
        <p:blipFill>
          <a:blip r:embed="rId3"/>
          <a:stretch>
            <a:fillRect/>
          </a:stretch>
        </p:blipFill>
        <p:spPr bwMode="auto">
          <a:xfrm>
            <a:off x="1295486" y="4051316"/>
            <a:ext cx="6705424" cy="2578000"/>
          </a:xfrm>
          <a:prstGeom prst="rect">
            <a:avLst/>
          </a:prstGeom>
          <a:noFill/>
          <a:ln w="9525">
            <a:noFill/>
            <a:headEnd/>
            <a:tailEnd/>
          </a:ln>
        </p:spPr>
      </p:pic>
    </p:spTree>
    <p:extLst>
      <p:ext uri="{BB962C8B-B14F-4D97-AF65-F5344CB8AC3E}">
        <p14:creationId xmlns:p14="http://schemas.microsoft.com/office/powerpoint/2010/main" val="126682719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练习</a:t>
            </a:r>
            <a:endParaRPr lang="zh-CN" altLang="en-US" dirty="0"/>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p:txBody>
              <a:bodyPr/>
              <a:lstStyle/>
              <a:p>
                <a:r>
                  <a:rPr lang="en-US" altLang="zh-CN" b="1" dirty="0">
                    <a:latin typeface="Cambria"/>
                    <a:cs typeface="Times New Roman"/>
                  </a:rPr>
                  <a:t>1、</a:t>
                </a:r>
                <a:r>
                  <a:rPr lang="zh-CN" altLang="en-US" b="1" dirty="0">
                    <a:latin typeface="Cambria"/>
                    <a:cs typeface="Times New Roman"/>
                  </a:rPr>
                  <a:t>假设</a:t>
                </a:r>
                <a:r>
                  <a:rPr lang="en-US" altLang="zh-CN" b="1" dirty="0">
                    <a:latin typeface="Cambria"/>
                    <a:cs typeface="Times New Roman"/>
                  </a:rPr>
                  <a:t>N</a:t>
                </a:r>
                <a:r>
                  <a:rPr lang="zh-CN" altLang="en-US" b="1" dirty="0">
                    <a:latin typeface="Cambria"/>
                    <a:cs typeface="Times New Roman"/>
                  </a:rPr>
                  <a:t>服从</a:t>
                </a:r>
                <a:r>
                  <a:rPr lang="zh-CN" altLang="zh-CN" b="1" dirty="0">
                    <a:latin typeface="Cambria"/>
                    <a:cs typeface="Times New Roman"/>
                  </a:rPr>
                  <a:t>参数为</a:t>
                </a:r>
                <a14:m>
                  <m:oMath xmlns:m="http://schemas.openxmlformats.org/officeDocument/2006/math">
                    <m:r>
                      <a:rPr lang="en-US" altLang="zh-CN" b="1">
                        <a:latin typeface="Cambria Math"/>
                        <a:cs typeface="Times New Roman"/>
                      </a:rPr>
                      <m:t>(</m:t>
                    </m:r>
                    <m:r>
                      <a:rPr lang="en-US" altLang="zh-CN" b="1" i="1">
                        <a:latin typeface="Cambria Math"/>
                        <a:cs typeface="Times New Roman"/>
                      </a:rPr>
                      <m:t>𝐫</m:t>
                    </m:r>
                    <m:r>
                      <a:rPr lang="en-US" altLang="zh-CN" b="1">
                        <a:latin typeface="Cambria Math"/>
                        <a:cs typeface="Times New Roman"/>
                      </a:rPr>
                      <m:t>=</m:t>
                    </m:r>
                    <m:r>
                      <a:rPr lang="en-US" altLang="zh-CN" b="1" i="1">
                        <a:latin typeface="Cambria Math"/>
                        <a:cs typeface="Times New Roman"/>
                      </a:rPr>
                      <m:t>𝟑</m:t>
                    </m:r>
                    <m:r>
                      <a:rPr lang="en-US" altLang="zh-CN" b="1">
                        <a:latin typeface="Cambria Math"/>
                        <a:cs typeface="Times New Roman"/>
                      </a:rPr>
                      <m:t>, </m:t>
                    </m:r>
                    <m:r>
                      <a:rPr lang="en-US" altLang="zh-CN" b="1" i="1">
                        <a:latin typeface="Cambria Math"/>
                        <a:cs typeface="Times New Roman"/>
                      </a:rPr>
                      <m:t>𝐩</m:t>
                    </m:r>
                    <m:r>
                      <a:rPr lang="en-US" altLang="zh-CN" b="1">
                        <a:latin typeface="Cambria Math"/>
                        <a:cs typeface="Times New Roman"/>
                      </a:rPr>
                      <m:t>=</m:t>
                    </m:r>
                    <m:r>
                      <a:rPr lang="en-US" altLang="zh-CN" b="1" i="1">
                        <a:latin typeface="Cambria Math"/>
                        <a:cs typeface="Times New Roman"/>
                      </a:rPr>
                      <m:t>𝟎</m:t>
                    </m:r>
                    <m:r>
                      <a:rPr lang="en-US" altLang="zh-CN" b="1">
                        <a:latin typeface="Cambria Math"/>
                        <a:cs typeface="Times New Roman"/>
                      </a:rPr>
                      <m:t>.</m:t>
                    </m:r>
                    <m:r>
                      <a:rPr lang="en-US" altLang="zh-CN" b="1" i="1">
                        <a:latin typeface="Cambria Math"/>
                        <a:cs typeface="Times New Roman"/>
                      </a:rPr>
                      <m:t>𝟐</m:t>
                    </m:r>
                    <m:r>
                      <a:rPr lang="en-US" altLang="zh-CN" b="1">
                        <a:latin typeface="Cambria Math"/>
                        <a:cs typeface="Times New Roman"/>
                      </a:rPr>
                      <m:t>)</m:t>
                    </m:r>
                  </m:oMath>
                </a14:m>
                <a:r>
                  <a:rPr lang="zh-CN" altLang="zh-CN" b="1" dirty="0">
                    <a:latin typeface="Cambria"/>
                    <a:cs typeface="Times New Roman"/>
                  </a:rPr>
                  <a:t>的负二项分布</a:t>
                </a:r>
                <a:r>
                  <a:rPr lang="zh-CN" altLang="en-US" b="1" dirty="0" smtClean="0">
                    <a:latin typeface="Cambria"/>
                    <a:cs typeface="Times New Roman"/>
                  </a:rPr>
                  <a:t>，</a:t>
                </a:r>
                <a:r>
                  <a:rPr lang="en-US" altLang="zh-CN" b="1" dirty="0" smtClean="0">
                    <a:latin typeface="Cambria"/>
                    <a:cs typeface="Times New Roman"/>
                  </a:rPr>
                  <a:t>X</a:t>
                </a:r>
                <a:r>
                  <a:rPr lang="zh-CN" altLang="en-US" b="1" dirty="0" smtClean="0">
                    <a:latin typeface="Cambria"/>
                    <a:cs typeface="Times New Roman"/>
                  </a:rPr>
                  <a:t>等于</a:t>
                </a:r>
                <a:r>
                  <a:rPr lang="en-US" altLang="zh-CN" b="1" dirty="0">
                    <a:latin typeface="Cambria"/>
                    <a:cs typeface="Times New Roman"/>
                  </a:rPr>
                  <a:t>1, 2, 3</a:t>
                </a:r>
                <a:r>
                  <a:rPr lang="zh-CN" altLang="en-US" b="1" dirty="0">
                    <a:latin typeface="Cambria"/>
                    <a:cs typeface="Times New Roman"/>
                  </a:rPr>
                  <a:t>的概率分别为</a:t>
                </a:r>
                <a:r>
                  <a:rPr lang="en-US" altLang="zh-CN" b="1" dirty="0">
                    <a:latin typeface="Cambria"/>
                    <a:cs typeface="Times New Roman"/>
                  </a:rPr>
                  <a:t>0.5，0.3</a:t>
                </a:r>
                <a:r>
                  <a:rPr lang="zh-CN" altLang="en-US" b="1" dirty="0">
                    <a:latin typeface="Cambria"/>
                    <a:cs typeface="Times New Roman"/>
                  </a:rPr>
                  <a:t>和</a:t>
                </a:r>
                <a:r>
                  <a:rPr lang="en-US" altLang="zh-CN" b="1" dirty="0">
                    <a:latin typeface="Cambria"/>
                    <a:cs typeface="Times New Roman"/>
                  </a:rPr>
                  <a:t>0.2。</a:t>
                </a:r>
                <a:r>
                  <a:rPr lang="zh-CN" altLang="en-US" b="1" dirty="0">
                    <a:latin typeface="Cambria"/>
                    <a:cs typeface="Times New Roman"/>
                  </a:rPr>
                  <a:t>求</a:t>
                </a:r>
                <a:r>
                  <a:rPr lang="en-US" altLang="zh-CN" b="1" dirty="0">
                    <a:latin typeface="Cambria"/>
                    <a:cs typeface="Times New Roman"/>
                  </a:rPr>
                  <a:t>S</a:t>
                </a:r>
                <a:r>
                  <a:rPr lang="zh-CN" altLang="en-US" b="1" dirty="0" smtClean="0">
                    <a:latin typeface="Cambria"/>
                    <a:cs typeface="Times New Roman"/>
                  </a:rPr>
                  <a:t>的分布</a:t>
                </a:r>
                <a:r>
                  <a:rPr lang="zh-CN" altLang="en-US" b="1" dirty="0">
                    <a:latin typeface="Cambria"/>
                    <a:cs typeface="Times New Roman"/>
                  </a:rPr>
                  <a:t>。</a:t>
                </a:r>
                <a:r>
                  <a:rPr lang="zh-CN" altLang="en-US" b="1" dirty="0">
                    <a:solidFill>
                      <a:srgbClr val="0000FF"/>
                    </a:solidFill>
                    <a:latin typeface="Cambria"/>
                    <a:cs typeface="Times New Roman"/>
                  </a:rPr>
                  <a:t>（要求：先写出适用于（</a:t>
                </a:r>
                <a:r>
                  <a:rPr lang="en-US" altLang="zh-CN" b="1" dirty="0">
                    <a:solidFill>
                      <a:srgbClr val="0000FF"/>
                    </a:solidFill>
                    <a:latin typeface="Cambria"/>
                    <a:cs typeface="Times New Roman"/>
                  </a:rPr>
                  <a:t>a， b， 0）</a:t>
                </a:r>
                <a:r>
                  <a:rPr lang="zh-CN" altLang="en-US" b="1" dirty="0">
                    <a:solidFill>
                      <a:srgbClr val="0000FF"/>
                    </a:solidFill>
                    <a:latin typeface="Cambria"/>
                    <a:cs typeface="Times New Roman"/>
                  </a:rPr>
                  <a:t>分布类的一般迭代公式，再将其应用于本例）。</a:t>
                </a:r>
                <a:endParaRPr lang="en-US" altLang="zh-CN" b="1" dirty="0">
                  <a:solidFill>
                    <a:srgbClr val="0000FF"/>
                  </a:solidFill>
                  <a:latin typeface="Cambria"/>
                  <a:cs typeface="Times New Roman"/>
                </a:endParaRPr>
              </a:p>
              <a:p>
                <a:r>
                  <a:rPr lang="en-US" altLang="zh-CN" b="1" dirty="0">
                    <a:latin typeface="Cambria"/>
                    <a:cs typeface="Times New Roman"/>
                  </a:rPr>
                  <a:t>2、</a:t>
                </a:r>
                <a:r>
                  <a:rPr lang="zh-CN" altLang="zh-CN" b="1" dirty="0">
                    <a:latin typeface="Cambria"/>
                    <a:cs typeface="Times New Roman"/>
                  </a:rPr>
                  <a:t>假设</a:t>
                </a:r>
                <a14:m>
                  <m:oMath xmlns:m="http://schemas.openxmlformats.org/officeDocument/2006/math">
                    <m:r>
                      <a:rPr lang="en-US" altLang="zh-CN" b="1" i="1">
                        <a:latin typeface="Cambria Math"/>
                        <a:cs typeface="Times New Roman"/>
                      </a:rPr>
                      <m:t>𝐍</m:t>
                    </m:r>
                  </m:oMath>
                </a14:m>
                <a:r>
                  <a:rPr lang="zh-CN" altLang="zh-CN" b="1" dirty="0">
                    <a:latin typeface="Cambria"/>
                    <a:cs typeface="Times New Roman"/>
                  </a:rPr>
                  <a:t>服从参数为</a:t>
                </a:r>
                <a14:m>
                  <m:oMath xmlns:m="http://schemas.openxmlformats.org/officeDocument/2006/math">
                    <m:r>
                      <a:rPr lang="en-US" altLang="zh-CN" b="1">
                        <a:latin typeface="Cambria Math"/>
                        <a:cs typeface="Times New Roman"/>
                      </a:rPr>
                      <m:t>(</m:t>
                    </m:r>
                    <m:r>
                      <a:rPr lang="en-US" altLang="zh-CN" b="1" i="1">
                        <a:latin typeface="Cambria Math"/>
                        <a:cs typeface="Times New Roman"/>
                      </a:rPr>
                      <m:t>𝐫</m:t>
                    </m:r>
                    <m:r>
                      <a:rPr lang="en-US" altLang="zh-CN" b="1">
                        <a:latin typeface="Cambria Math"/>
                        <a:cs typeface="Times New Roman"/>
                      </a:rPr>
                      <m:t>=</m:t>
                    </m:r>
                    <m:r>
                      <a:rPr lang="en-US" altLang="zh-CN" b="1" i="1">
                        <a:latin typeface="Cambria Math"/>
                        <a:cs typeface="Times New Roman"/>
                      </a:rPr>
                      <m:t>𝟐</m:t>
                    </m:r>
                    <m:r>
                      <a:rPr lang="en-US" altLang="zh-CN" b="1">
                        <a:latin typeface="Cambria Math"/>
                        <a:cs typeface="Times New Roman"/>
                      </a:rPr>
                      <m:t>,</m:t>
                    </m:r>
                    <m:r>
                      <a:rPr lang="en-US" altLang="zh-CN" b="1" i="1">
                        <a:latin typeface="Cambria Math"/>
                        <a:cs typeface="Times New Roman"/>
                      </a:rPr>
                      <m:t>𝐩</m:t>
                    </m:r>
                    <m:r>
                      <a:rPr lang="en-US" altLang="zh-CN" b="1">
                        <a:latin typeface="Cambria Math"/>
                        <a:cs typeface="Times New Roman"/>
                      </a:rPr>
                      <m:t>=</m:t>
                    </m:r>
                    <m:r>
                      <a:rPr lang="en-US" altLang="zh-CN" b="1" i="1">
                        <a:latin typeface="Cambria Math"/>
                        <a:cs typeface="Times New Roman"/>
                      </a:rPr>
                      <m:t>𝟎</m:t>
                    </m:r>
                    <m:r>
                      <a:rPr lang="en-US" altLang="zh-CN" b="1">
                        <a:latin typeface="Cambria Math"/>
                        <a:cs typeface="Times New Roman"/>
                      </a:rPr>
                      <m:t>.</m:t>
                    </m:r>
                    <m:r>
                      <a:rPr lang="en-US" altLang="zh-CN" b="1" i="1">
                        <a:latin typeface="Cambria Math"/>
                        <a:cs typeface="Times New Roman"/>
                      </a:rPr>
                      <m:t>𝟓</m:t>
                    </m:r>
                    <m:r>
                      <a:rPr lang="en-US" altLang="zh-CN" b="1">
                        <a:latin typeface="Cambria Math"/>
                        <a:cs typeface="Times New Roman"/>
                      </a:rPr>
                      <m:t>)</m:t>
                    </m:r>
                  </m:oMath>
                </a14:m>
                <a:r>
                  <a:rPr lang="zh-CN" altLang="zh-CN" b="1" dirty="0">
                    <a:latin typeface="Cambria"/>
                    <a:cs typeface="Times New Roman"/>
                  </a:rPr>
                  <a:t>的零截断负二项分布</a:t>
                </a:r>
                <a:r>
                  <a:rPr lang="zh-CN" altLang="zh-CN" b="1" dirty="0" smtClean="0">
                    <a:latin typeface="Cambria"/>
                    <a:cs typeface="Times New Roman"/>
                  </a:rPr>
                  <a:t>，</a:t>
                </a:r>
                <a14:m>
                  <m:oMath xmlns:m="http://schemas.openxmlformats.org/officeDocument/2006/math">
                    <m:r>
                      <m:rPr>
                        <m:sty m:val="p"/>
                      </m:rPr>
                      <a:rPr lang="en-US" altLang="zh-CN" b="1" dirty="0">
                        <a:latin typeface="Cambria Math"/>
                        <a:cs typeface="Times New Roman"/>
                      </a:rPr>
                      <m:t>X</m:t>
                    </m:r>
                  </m:oMath>
                </a14:m>
                <a:r>
                  <a:rPr lang="zh-CN" altLang="zh-CN" b="1" dirty="0" smtClean="0">
                    <a:latin typeface="Cambria"/>
                    <a:cs typeface="Times New Roman"/>
                  </a:rPr>
                  <a:t>服从</a:t>
                </a:r>
                <a:r>
                  <a:rPr lang="zh-CN" altLang="zh-CN" b="1" dirty="0">
                    <a:latin typeface="Cambria"/>
                    <a:cs typeface="Times New Roman"/>
                  </a:rPr>
                  <a:t>参数为</a:t>
                </a:r>
                <a14:m>
                  <m:oMath xmlns:m="http://schemas.openxmlformats.org/officeDocument/2006/math">
                    <m:r>
                      <a:rPr lang="en-US" altLang="zh-CN" b="1">
                        <a:latin typeface="Cambria Math"/>
                        <a:cs typeface="Times New Roman"/>
                      </a:rPr>
                      <m:t>(</m:t>
                    </m:r>
                    <m:r>
                      <a:rPr lang="en-US" altLang="zh-CN" b="1" i="1">
                        <a:latin typeface="Cambria Math"/>
                        <a:cs typeface="Times New Roman"/>
                      </a:rPr>
                      <m:t>𝐫</m:t>
                    </m:r>
                    <m:r>
                      <a:rPr lang="en-US" altLang="zh-CN" b="1">
                        <a:latin typeface="Cambria Math"/>
                        <a:cs typeface="Times New Roman"/>
                      </a:rPr>
                      <m:t>=</m:t>
                    </m:r>
                    <m:r>
                      <a:rPr lang="en-US" altLang="zh-CN" b="1" i="1">
                        <a:latin typeface="Cambria Math"/>
                        <a:cs typeface="Times New Roman"/>
                      </a:rPr>
                      <m:t>𝟒</m:t>
                    </m:r>
                    <m:r>
                      <a:rPr lang="en-US" altLang="zh-CN" b="1">
                        <a:latin typeface="Cambria Math"/>
                        <a:cs typeface="Times New Roman"/>
                      </a:rPr>
                      <m:t>, </m:t>
                    </m:r>
                    <m:r>
                      <a:rPr lang="en-US" altLang="zh-CN" b="1" i="1">
                        <a:latin typeface="Cambria Math"/>
                        <a:cs typeface="Times New Roman"/>
                      </a:rPr>
                      <m:t>𝐩</m:t>
                    </m:r>
                    <m:r>
                      <a:rPr lang="en-US" altLang="zh-CN" b="1">
                        <a:latin typeface="Cambria Math"/>
                        <a:cs typeface="Times New Roman"/>
                      </a:rPr>
                      <m:t>=</m:t>
                    </m:r>
                    <m:r>
                      <a:rPr lang="en-US" altLang="zh-CN" b="1" i="1">
                        <a:latin typeface="Cambria Math"/>
                        <a:cs typeface="Times New Roman"/>
                      </a:rPr>
                      <m:t>𝟎</m:t>
                    </m:r>
                    <m:r>
                      <a:rPr lang="en-US" altLang="zh-CN" b="1">
                        <a:latin typeface="Cambria Math"/>
                        <a:cs typeface="Times New Roman"/>
                      </a:rPr>
                      <m:t>.</m:t>
                    </m:r>
                    <m:r>
                      <a:rPr lang="en-US" altLang="zh-CN" b="1" i="1">
                        <a:latin typeface="Cambria Math"/>
                        <a:cs typeface="Times New Roman"/>
                      </a:rPr>
                      <m:t>𝟕</m:t>
                    </m:r>
                    <m:r>
                      <a:rPr lang="en-US" altLang="zh-CN" b="1">
                        <a:latin typeface="Cambria Math"/>
                        <a:cs typeface="Times New Roman"/>
                      </a:rPr>
                      <m:t>)</m:t>
                    </m:r>
                  </m:oMath>
                </a14:m>
                <a:r>
                  <a:rPr lang="zh-CN" altLang="zh-CN" b="1" dirty="0">
                    <a:latin typeface="Cambria"/>
                    <a:cs typeface="Times New Roman"/>
                  </a:rPr>
                  <a:t>的负二项分布</a:t>
                </a:r>
                <a:r>
                  <a:rPr lang="zh-CN" altLang="en-US" b="1" dirty="0">
                    <a:latin typeface="Cambria"/>
                    <a:cs typeface="Times New Roman"/>
                  </a:rPr>
                  <a:t>。</a:t>
                </a:r>
                <a:r>
                  <a:rPr lang="zh-CN" altLang="zh-CN" b="1" dirty="0">
                    <a:latin typeface="Cambria"/>
                    <a:cs typeface="Times New Roman"/>
                  </a:rPr>
                  <a:t>求</a:t>
                </a:r>
                <a:r>
                  <a:rPr lang="en-US" altLang="zh-CN" b="1" dirty="0">
                    <a:latin typeface="Cambria"/>
                    <a:cs typeface="Times New Roman"/>
                  </a:rPr>
                  <a:t>S</a:t>
                </a:r>
                <a:r>
                  <a:rPr lang="zh-CN" altLang="zh-CN" b="1" dirty="0" smtClean="0">
                    <a:latin typeface="Cambria"/>
                    <a:cs typeface="Times New Roman"/>
                  </a:rPr>
                  <a:t>的</a:t>
                </a:r>
                <a:r>
                  <a:rPr lang="zh-CN" altLang="en-US" b="1" dirty="0" smtClean="0">
                    <a:latin typeface="Cambria"/>
                    <a:cs typeface="Times New Roman"/>
                  </a:rPr>
                  <a:t>分布</a:t>
                </a:r>
                <a:r>
                  <a:rPr lang="zh-CN" altLang="zh-CN" b="1" dirty="0">
                    <a:latin typeface="Cambria"/>
                    <a:cs typeface="Times New Roman"/>
                  </a:rPr>
                  <a:t>。</a:t>
                </a:r>
                <a:r>
                  <a:rPr lang="zh-CN" altLang="en-US" b="1" dirty="0">
                    <a:latin typeface="Cambria"/>
                    <a:cs typeface="Times New Roman"/>
                  </a:rPr>
                  <a:t>   </a:t>
                </a:r>
                <a:r>
                  <a:rPr lang="zh-CN" altLang="en-US" b="1" dirty="0">
                    <a:solidFill>
                      <a:srgbClr val="0000FF"/>
                    </a:solidFill>
                    <a:latin typeface="Cambria"/>
                    <a:cs typeface="Times New Roman"/>
                  </a:rPr>
                  <a:t>（要求：先写出适用于（</a:t>
                </a:r>
                <a:r>
                  <a:rPr lang="en-US" altLang="zh-CN" b="1" dirty="0">
                    <a:solidFill>
                      <a:srgbClr val="0000FF"/>
                    </a:solidFill>
                    <a:latin typeface="Cambria"/>
                    <a:cs typeface="Times New Roman"/>
                  </a:rPr>
                  <a:t>a， b， 1）</a:t>
                </a:r>
                <a:r>
                  <a:rPr lang="zh-CN" altLang="en-US" b="1" dirty="0">
                    <a:solidFill>
                      <a:srgbClr val="0000FF"/>
                    </a:solidFill>
                    <a:latin typeface="Cambria"/>
                    <a:cs typeface="Times New Roman"/>
                  </a:rPr>
                  <a:t>分布类的一般迭代公式，再将其应用于本例）。</a:t>
                </a:r>
                <a:endParaRPr lang="en-US" altLang="zh-CN" b="1" dirty="0">
                  <a:solidFill>
                    <a:srgbClr val="0000FF"/>
                  </a:solidFill>
                  <a:latin typeface="Cambria"/>
                  <a:cs typeface="Times New Roman"/>
                </a:endParaRPr>
              </a:p>
              <a:p>
                <a:endParaRPr lang="zh-CN" altLang="en-US" b="1" dirty="0"/>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blipFill rotWithShape="1">
                <a:blip r:embed="rId2"/>
                <a:stretch>
                  <a:fillRect l="-296" t="-809" r="-1111"/>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pPr>
              <a:defRPr/>
            </a:pPr>
            <a:fld id="{0FA0BB78-806E-449E-80D7-5FA53C6FBAA8}" type="slidenum">
              <a:rPr lang="zh-CN" altLang="en-US" smtClean="0"/>
              <a:pPr>
                <a:defRPr/>
              </a:pPr>
              <a:t>75</a:t>
            </a:fld>
            <a:endParaRPr lang="en-US" altLang="zh-CN" dirty="0"/>
          </a:p>
        </p:txBody>
      </p:sp>
    </p:spTree>
    <p:extLst>
      <p:ext uri="{BB962C8B-B14F-4D97-AF65-F5344CB8AC3E}">
        <p14:creationId xmlns:p14="http://schemas.microsoft.com/office/powerpoint/2010/main" val="251553495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p:cNvSpPr>
            <a:spLocks noGrp="1"/>
          </p:cNvSpPr>
          <p:nvPr>
            <p:ph type="sldNum" sz="quarter" idx="12"/>
          </p:nvPr>
        </p:nvSpPr>
        <p:spPr>
          <a:xfrm>
            <a:off x="6705544" y="6352715"/>
            <a:ext cx="2133600" cy="476250"/>
          </a:xfrm>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67B4C785-06A3-4D1E-BF66-3F4742111825}" type="slidenum">
              <a:rPr lang="zh-CN" altLang="en-US" sz="1400" b="1"/>
              <a:pPr eaLnBrk="1" hangingPunct="1"/>
              <a:t>76</a:t>
            </a:fld>
            <a:endParaRPr lang="en-US" altLang="zh-CN" sz="1400" b="1" dirty="0"/>
          </a:p>
        </p:txBody>
      </p:sp>
      <p:sp>
        <p:nvSpPr>
          <p:cNvPr id="79875" name="Rectangle 2"/>
          <p:cNvSpPr>
            <a:spLocks noGrp="1" noChangeArrowheads="1"/>
          </p:cNvSpPr>
          <p:nvPr>
            <p:ph type="title"/>
          </p:nvPr>
        </p:nvSpPr>
        <p:spPr>
          <a:xfrm>
            <a:off x="776880" y="304882"/>
            <a:ext cx="7872989" cy="1143000"/>
          </a:xfrm>
        </p:spPr>
        <p:txBody>
          <a:bodyPr/>
          <a:lstStyle/>
          <a:p>
            <a:pPr eaLnBrk="1" hangingPunct="1"/>
            <a:r>
              <a:rPr lang="zh-CN" altLang="en-US" dirty="0" smtClean="0"/>
              <a:t>定理：</a:t>
            </a:r>
            <a:r>
              <a:rPr lang="zh-CN" altLang="en-US" sz="2400" dirty="0" smtClean="0"/>
              <a:t>如果首分布</a:t>
            </a:r>
            <a:r>
              <a:rPr lang="zh-CN" altLang="en-US" sz="2400" dirty="0"/>
              <a:t>属于</a:t>
            </a:r>
            <a:r>
              <a:rPr lang="en-US" altLang="zh-CN" sz="2400" dirty="0" smtClean="0"/>
              <a:t>(</a:t>
            </a:r>
            <a:r>
              <a:rPr lang="en-US" altLang="zh-CN" sz="2400" i="1" dirty="0" smtClean="0">
                <a:latin typeface="Times New Roman" panose="02020603050405020304" pitchFamily="18" charset="0"/>
                <a:cs typeface="Times New Roman" panose="02020603050405020304" pitchFamily="18" charset="0"/>
              </a:rPr>
              <a:t>a</a:t>
            </a:r>
            <a:r>
              <a:rPr lang="en-US" altLang="zh-CN" sz="2400" dirty="0" smtClean="0">
                <a:latin typeface="Times New Roman" panose="02020603050405020304" pitchFamily="18" charset="0"/>
                <a:cs typeface="Times New Roman" panose="02020603050405020304" pitchFamily="18" charset="0"/>
              </a:rPr>
              <a:t>, </a:t>
            </a:r>
            <a:r>
              <a:rPr lang="en-US" altLang="zh-CN" sz="2400" i="1" dirty="0" smtClean="0">
                <a:latin typeface="Times New Roman" panose="02020603050405020304" pitchFamily="18" charset="0"/>
                <a:cs typeface="Times New Roman" panose="02020603050405020304" pitchFamily="18" charset="0"/>
              </a:rPr>
              <a:t>b</a:t>
            </a:r>
            <a:r>
              <a:rPr lang="en-US" altLang="zh-CN" sz="2400" dirty="0" smtClean="0">
                <a:latin typeface="Times New Roman" panose="02020603050405020304" pitchFamily="18" charset="0"/>
                <a:cs typeface="Times New Roman" panose="02020603050405020304" pitchFamily="18" charset="0"/>
              </a:rPr>
              <a:t>, 0</a:t>
            </a:r>
            <a:r>
              <a:rPr lang="en-US" altLang="zh-CN" sz="2400" dirty="0" smtClean="0"/>
              <a:t>)</a:t>
            </a:r>
            <a:r>
              <a:rPr lang="zh-CN" altLang="en-US" sz="2400" dirty="0" smtClean="0"/>
              <a:t>分布类</a:t>
            </a:r>
            <a:r>
              <a:rPr lang="en-US" altLang="zh-CN" sz="2400" dirty="0" smtClean="0"/>
              <a:t>, </a:t>
            </a:r>
            <a:r>
              <a:rPr lang="zh-CN" altLang="en-US" sz="2400" dirty="0" smtClean="0"/>
              <a:t>次分布被零截断以后，复合分布的形式不变。</a:t>
            </a:r>
          </a:p>
        </p:txBody>
      </p:sp>
      <p:sp>
        <p:nvSpPr>
          <p:cNvPr id="79880" name="Text Box 7"/>
          <p:cNvSpPr txBox="1">
            <a:spLocks noChangeArrowheads="1"/>
          </p:cNvSpPr>
          <p:nvPr/>
        </p:nvSpPr>
        <p:spPr bwMode="auto">
          <a:xfrm>
            <a:off x="827088" y="1524050"/>
            <a:ext cx="449063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dirty="0" smtClean="0">
                <a:latin typeface="Times New Roman" pitchFamily="18" charset="0"/>
                <a:cs typeface="Times New Roman" pitchFamily="18" charset="0"/>
              </a:rPr>
              <a:t>即复合</a:t>
            </a:r>
            <a:r>
              <a:rPr lang="zh-CN" altLang="en-US" sz="2400" b="1" dirty="0">
                <a:latin typeface="Times New Roman" pitchFamily="18" charset="0"/>
                <a:cs typeface="Times New Roman" pitchFamily="18" charset="0"/>
              </a:rPr>
              <a:t>分布的母函数可以表示为</a:t>
            </a:r>
          </a:p>
        </p:txBody>
      </p:sp>
      <p:graphicFrame>
        <p:nvGraphicFramePr>
          <p:cNvPr id="79881" name="Object 8"/>
          <p:cNvGraphicFramePr>
            <a:graphicFrameLocks noChangeAspect="1"/>
          </p:cNvGraphicFramePr>
          <p:nvPr>
            <p:extLst>
              <p:ext uri="{D42A27DB-BD31-4B8C-83A1-F6EECF244321}">
                <p14:modId xmlns:p14="http://schemas.microsoft.com/office/powerpoint/2010/main" val="3560291220"/>
              </p:ext>
            </p:extLst>
          </p:nvPr>
        </p:nvGraphicFramePr>
        <p:xfrm>
          <a:off x="1801813" y="2159000"/>
          <a:ext cx="5843587" cy="606425"/>
        </p:xfrm>
        <a:graphic>
          <a:graphicData uri="http://schemas.openxmlformats.org/presentationml/2006/ole">
            <mc:AlternateContent xmlns:mc="http://schemas.openxmlformats.org/markup-compatibility/2006">
              <mc:Choice xmlns:v="urn:schemas-microsoft-com:vml" Requires="v">
                <p:oleObj spid="_x0000_s141308" name="Equation" r:id="rId3" imgW="2692080" imgH="279360" progId="Equation.DSMT4">
                  <p:embed/>
                </p:oleObj>
              </mc:Choice>
              <mc:Fallback>
                <p:oleObj name="Equation" r:id="rId3" imgW="2692080" imgH="279360" progId="Equation.DSMT4">
                  <p:embed/>
                  <p:pic>
                    <p:nvPicPr>
                      <p:cNvPr id="0" name=""/>
                      <p:cNvPicPr>
                        <a:picLocks noChangeAspect="1" noChangeArrowheads="1"/>
                      </p:cNvPicPr>
                      <p:nvPr/>
                    </p:nvPicPr>
                    <p:blipFill>
                      <a:blip r:embed="rId4"/>
                      <a:srcRect/>
                      <a:stretch>
                        <a:fillRect/>
                      </a:stretch>
                    </p:blipFill>
                    <p:spPr bwMode="auto">
                      <a:xfrm>
                        <a:off x="1801813" y="2159000"/>
                        <a:ext cx="5843587"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82" name="Text Box 9"/>
          <p:cNvSpPr txBox="1">
            <a:spLocks noChangeArrowheads="1"/>
          </p:cNvSpPr>
          <p:nvPr/>
        </p:nvSpPr>
        <p:spPr bwMode="auto">
          <a:xfrm>
            <a:off x="838298" y="3097209"/>
            <a:ext cx="800517"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a:latin typeface="Times New Roman" pitchFamily="18" charset="0"/>
                <a:cs typeface="Times New Roman" pitchFamily="18" charset="0"/>
              </a:rPr>
              <a:t>其中</a:t>
            </a:r>
          </a:p>
        </p:txBody>
      </p:sp>
      <p:graphicFrame>
        <p:nvGraphicFramePr>
          <p:cNvPr id="79883" name="Object 10"/>
          <p:cNvGraphicFramePr>
            <a:graphicFrameLocks noChangeAspect="1"/>
          </p:cNvGraphicFramePr>
          <p:nvPr>
            <p:extLst>
              <p:ext uri="{D42A27DB-BD31-4B8C-83A1-F6EECF244321}">
                <p14:modId xmlns:p14="http://schemas.microsoft.com/office/powerpoint/2010/main" val="709158824"/>
              </p:ext>
            </p:extLst>
          </p:nvPr>
        </p:nvGraphicFramePr>
        <p:xfrm>
          <a:off x="1754188" y="3097213"/>
          <a:ext cx="3211512" cy="484187"/>
        </p:xfrm>
        <a:graphic>
          <a:graphicData uri="http://schemas.openxmlformats.org/presentationml/2006/ole">
            <mc:AlternateContent xmlns:mc="http://schemas.openxmlformats.org/markup-compatibility/2006">
              <mc:Choice xmlns:v="urn:schemas-microsoft-com:vml" Requires="v">
                <p:oleObj spid="_x0000_s141309" name="Equation" r:id="rId5" imgW="1600200" imgH="241200" progId="Equation.DSMT4">
                  <p:embed/>
                </p:oleObj>
              </mc:Choice>
              <mc:Fallback>
                <p:oleObj name="Equation" r:id="rId5" imgW="1600200" imgH="241200" progId="Equation.DSMT4">
                  <p:embed/>
                  <p:pic>
                    <p:nvPicPr>
                      <p:cNvPr id="0" name=""/>
                      <p:cNvPicPr>
                        <a:picLocks noChangeAspect="1" noChangeArrowheads="1"/>
                      </p:cNvPicPr>
                      <p:nvPr/>
                    </p:nvPicPr>
                    <p:blipFill>
                      <a:blip r:embed="rId6"/>
                      <a:srcRect/>
                      <a:stretch>
                        <a:fillRect/>
                      </a:stretch>
                    </p:blipFill>
                    <p:spPr bwMode="auto">
                      <a:xfrm>
                        <a:off x="1754188" y="3097213"/>
                        <a:ext cx="3211512" cy="484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84" name="Text Box 11"/>
          <p:cNvSpPr txBox="1">
            <a:spLocks noChangeArrowheads="1"/>
          </p:cNvSpPr>
          <p:nvPr/>
        </p:nvSpPr>
        <p:spPr bwMode="auto">
          <a:xfrm>
            <a:off x="5486376" y="3075517"/>
            <a:ext cx="3466311"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en-US" altLang="zh-CN" sz="2400" b="1" i="1" dirty="0" err="1" smtClean="0">
                <a:solidFill>
                  <a:srgbClr val="FF0000"/>
                </a:solidFill>
                <a:latin typeface="Times New Roman" pitchFamily="18" charset="0"/>
                <a:cs typeface="Times New Roman" pitchFamily="18" charset="0"/>
              </a:rPr>
              <a:t>f</a:t>
            </a:r>
            <a:r>
              <a:rPr lang="en-US" altLang="zh-CN" sz="2400" b="1" baseline="-25000" dirty="0" err="1" smtClean="0">
                <a:solidFill>
                  <a:srgbClr val="FF0000"/>
                </a:solidFill>
                <a:latin typeface="Times New Roman" pitchFamily="18" charset="0"/>
                <a:cs typeface="Times New Roman" pitchFamily="18" charset="0"/>
              </a:rPr>
              <a:t>0</a:t>
            </a:r>
            <a:r>
              <a:rPr lang="zh-CN" altLang="en-US" sz="2400" b="1" dirty="0" smtClean="0">
                <a:solidFill>
                  <a:srgbClr val="FF0000"/>
                </a:solidFill>
                <a:latin typeface="Times New Roman" pitchFamily="18" charset="0"/>
                <a:cs typeface="Times New Roman" pitchFamily="18" charset="0"/>
              </a:rPr>
              <a:t> </a:t>
            </a:r>
            <a:r>
              <a:rPr lang="en-US" altLang="zh-CN" sz="2400" b="1" dirty="0" smtClean="0">
                <a:solidFill>
                  <a:srgbClr val="FF0000"/>
                </a:solidFill>
                <a:latin typeface="Times New Roman" pitchFamily="18" charset="0"/>
                <a:cs typeface="Times New Roman" pitchFamily="18" charset="0"/>
              </a:rPr>
              <a:t>= </a:t>
            </a:r>
            <a:r>
              <a:rPr lang="zh-CN" altLang="en-US" sz="2400" b="1" dirty="0" smtClean="0">
                <a:solidFill>
                  <a:srgbClr val="FF0000"/>
                </a:solidFill>
                <a:latin typeface="Times New Roman" pitchFamily="18" charset="0"/>
                <a:cs typeface="Times New Roman" pitchFamily="18" charset="0"/>
              </a:rPr>
              <a:t>次分布在零点的概率</a:t>
            </a:r>
            <a:endParaRPr lang="zh-CN" altLang="en-US" sz="2400" b="1" dirty="0">
              <a:solidFill>
                <a:srgbClr val="FF0000"/>
              </a:solidFill>
              <a:latin typeface="Times New Roman" pitchFamily="18" charset="0"/>
              <a:cs typeface="Times New Roman" pitchFamily="18" charset="0"/>
            </a:endParaRPr>
          </a:p>
        </p:txBody>
      </p:sp>
      <p:graphicFrame>
        <p:nvGraphicFramePr>
          <p:cNvPr id="13" name="Object 3"/>
          <p:cNvGraphicFramePr>
            <a:graphicFrameLocks noChangeAspect="1"/>
          </p:cNvGraphicFramePr>
          <p:nvPr>
            <p:extLst>
              <p:ext uri="{D42A27DB-BD31-4B8C-83A1-F6EECF244321}">
                <p14:modId xmlns:p14="http://schemas.microsoft.com/office/powerpoint/2010/main" val="1273583359"/>
              </p:ext>
            </p:extLst>
          </p:nvPr>
        </p:nvGraphicFramePr>
        <p:xfrm>
          <a:off x="4697413" y="4114800"/>
          <a:ext cx="3140075" cy="592138"/>
        </p:xfrm>
        <a:graphic>
          <a:graphicData uri="http://schemas.openxmlformats.org/presentationml/2006/ole">
            <mc:AlternateContent xmlns:mc="http://schemas.openxmlformats.org/markup-compatibility/2006">
              <mc:Choice xmlns:v="urn:schemas-microsoft-com:vml" Requires="v">
                <p:oleObj spid="_x0000_s141310" name="Equation" r:id="rId7" imgW="1346040" imgH="253800" progId="Equation.DSMT4">
                  <p:embed/>
                </p:oleObj>
              </mc:Choice>
              <mc:Fallback>
                <p:oleObj name="Equation" r:id="rId7" imgW="1346040" imgH="253800" progId="Equation.DSMT4">
                  <p:embed/>
                  <p:pic>
                    <p:nvPicPr>
                      <p:cNvPr id="0" name=""/>
                      <p:cNvPicPr>
                        <a:picLocks noChangeAspect="1" noChangeArrowheads="1"/>
                      </p:cNvPicPr>
                      <p:nvPr/>
                    </p:nvPicPr>
                    <p:blipFill>
                      <a:blip r:embed="rId8"/>
                      <a:srcRect/>
                      <a:stretch>
                        <a:fillRect/>
                      </a:stretch>
                    </p:blipFill>
                    <p:spPr bwMode="auto">
                      <a:xfrm>
                        <a:off x="4697413" y="4114800"/>
                        <a:ext cx="3140075" cy="592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4"/>
          <p:cNvSpPr txBox="1">
            <a:spLocks noChangeArrowheads="1"/>
          </p:cNvSpPr>
          <p:nvPr/>
        </p:nvSpPr>
        <p:spPr bwMode="auto">
          <a:xfrm>
            <a:off x="838298" y="4143309"/>
            <a:ext cx="3875077"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dirty="0" smtClean="0">
                <a:latin typeface="Times New Roman" pitchFamily="18" charset="0"/>
                <a:cs typeface="Times New Roman" pitchFamily="18" charset="0"/>
              </a:rPr>
              <a:t>首</a:t>
            </a:r>
            <a:r>
              <a:rPr lang="zh-CN" altLang="en-US" sz="2400" b="1" dirty="0">
                <a:latin typeface="Times New Roman" pitchFamily="18" charset="0"/>
                <a:cs typeface="Times New Roman" pitchFamily="18" charset="0"/>
              </a:rPr>
              <a:t>分布的母函数可以表示为</a:t>
            </a:r>
          </a:p>
        </p:txBody>
      </p:sp>
      <p:graphicFrame>
        <p:nvGraphicFramePr>
          <p:cNvPr id="15" name="Object 6"/>
          <p:cNvGraphicFramePr>
            <a:graphicFrameLocks noChangeAspect="1"/>
          </p:cNvGraphicFramePr>
          <p:nvPr>
            <p:extLst>
              <p:ext uri="{D42A27DB-BD31-4B8C-83A1-F6EECF244321}">
                <p14:modId xmlns:p14="http://schemas.microsoft.com/office/powerpoint/2010/main" val="3976231448"/>
              </p:ext>
            </p:extLst>
          </p:nvPr>
        </p:nvGraphicFramePr>
        <p:xfrm>
          <a:off x="1905070" y="4724366"/>
          <a:ext cx="4540250" cy="2038350"/>
        </p:xfrm>
        <a:graphic>
          <a:graphicData uri="http://schemas.openxmlformats.org/presentationml/2006/ole">
            <mc:AlternateContent xmlns:mc="http://schemas.openxmlformats.org/markup-compatibility/2006">
              <mc:Choice xmlns:v="urn:schemas-microsoft-com:vml" Requires="v">
                <p:oleObj spid="_x0000_s141311" name="Equation" r:id="rId9" imgW="2145960" imgH="965160" progId="Equation.DSMT4">
                  <p:embed/>
                </p:oleObj>
              </mc:Choice>
              <mc:Fallback>
                <p:oleObj name="Equation" r:id="rId9" imgW="2145960" imgH="965160" progId="Equation.DSMT4">
                  <p:embed/>
                  <p:pic>
                    <p:nvPicPr>
                      <p:cNvPr id="0" name=""/>
                      <p:cNvPicPr>
                        <a:picLocks noChangeAspect="1" noChangeArrowheads="1"/>
                      </p:cNvPicPr>
                      <p:nvPr/>
                    </p:nvPicPr>
                    <p:blipFill>
                      <a:blip r:embed="rId10"/>
                      <a:srcRect/>
                      <a:stretch>
                        <a:fillRect/>
                      </a:stretch>
                    </p:blipFill>
                    <p:spPr bwMode="auto">
                      <a:xfrm>
                        <a:off x="1905070" y="4724366"/>
                        <a:ext cx="4540250" cy="2038350"/>
                      </a:xfrm>
                      <a:prstGeom prst="rect">
                        <a:avLst/>
                      </a:prstGeom>
                      <a:solidFill>
                        <a:schemeClr val="bg1"/>
                      </a:solidFill>
                      <a:ln>
                        <a:solidFill>
                          <a:schemeClr val="bg1"/>
                        </a:solidFill>
                      </a:ln>
                      <a:effectLst/>
                      <a:extLst/>
                    </p:spPr>
                  </p:pic>
                </p:oleObj>
              </mc:Fallback>
            </mc:AlternateContent>
          </a:graphicData>
        </a:graphic>
      </p:graphicFrame>
    </p:spTree>
    <p:extLst>
      <p:ext uri="{BB962C8B-B14F-4D97-AF65-F5344CB8AC3E}">
        <p14:creationId xmlns:p14="http://schemas.microsoft.com/office/powerpoint/2010/main" val="296517937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证明：假设首分布是泊松</a:t>
            </a:r>
            <a:r>
              <a:rPr lang="en-US" altLang="zh-CN" dirty="0" smtClean="0"/>
              <a:t>.</a:t>
            </a:r>
            <a:endParaRPr lang="zh-CN" altLang="en-US" dirty="0"/>
          </a:p>
        </p:txBody>
      </p:sp>
      <p:sp>
        <p:nvSpPr>
          <p:cNvPr id="4" name="灯片编号占位符 3"/>
          <p:cNvSpPr>
            <a:spLocks noGrp="1"/>
          </p:cNvSpPr>
          <p:nvPr>
            <p:ph type="sldNum" sz="quarter" idx="12"/>
          </p:nvPr>
        </p:nvSpPr>
        <p:spPr/>
        <p:txBody>
          <a:bodyPr/>
          <a:lstStyle/>
          <a:p>
            <a:pPr>
              <a:defRPr/>
            </a:pPr>
            <a:fld id="{87F939C6-56B5-4C59-A8F1-006D8D67E42F}" type="slidenum">
              <a:rPr lang="zh-CN" altLang="en-US" smtClean="0"/>
              <a:pPr>
                <a:defRPr/>
              </a:pPr>
              <a:t>77</a:t>
            </a:fld>
            <a:endParaRPr lang="en-US" altLang="zh-CN"/>
          </a:p>
        </p:txBody>
      </p:sp>
      <p:graphicFrame>
        <p:nvGraphicFramePr>
          <p:cNvPr id="5" name="对象 4"/>
          <p:cNvGraphicFramePr>
            <a:graphicFrameLocks noChangeAspect="1"/>
          </p:cNvGraphicFramePr>
          <p:nvPr>
            <p:extLst>
              <p:ext uri="{D42A27DB-BD31-4B8C-83A1-F6EECF244321}">
                <p14:modId xmlns:p14="http://schemas.microsoft.com/office/powerpoint/2010/main" val="4286532025"/>
              </p:ext>
            </p:extLst>
          </p:nvPr>
        </p:nvGraphicFramePr>
        <p:xfrm>
          <a:off x="914400" y="1512888"/>
          <a:ext cx="6553200" cy="4908550"/>
        </p:xfrm>
        <a:graphic>
          <a:graphicData uri="http://schemas.openxmlformats.org/presentationml/2006/ole">
            <mc:AlternateContent xmlns:mc="http://schemas.openxmlformats.org/markup-compatibility/2006">
              <mc:Choice xmlns:v="urn:schemas-microsoft-com:vml" Requires="v">
                <p:oleObj spid="_x0000_s168128" name="Equation" r:id="rId3" imgW="2374560" imgH="1777680" progId="Equation.DSMT4">
                  <p:embed/>
                </p:oleObj>
              </mc:Choice>
              <mc:Fallback>
                <p:oleObj name="Equation" r:id="rId3" imgW="2374560" imgH="1777680" progId="Equation.DSMT4">
                  <p:embed/>
                  <p:pic>
                    <p:nvPicPr>
                      <p:cNvPr id="0" name="Object 3"/>
                      <p:cNvPicPr>
                        <a:picLocks noChangeAspect="1" noChangeArrowheads="1"/>
                      </p:cNvPicPr>
                      <p:nvPr/>
                    </p:nvPicPr>
                    <p:blipFill>
                      <a:blip r:embed="rId4"/>
                      <a:srcRect/>
                      <a:stretch>
                        <a:fillRect/>
                      </a:stretch>
                    </p:blipFill>
                    <p:spPr bwMode="auto">
                      <a:xfrm>
                        <a:off x="914400" y="1512888"/>
                        <a:ext cx="6553200" cy="490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0163232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3"/>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F037AB98-7785-4343-B692-73C7CA3651E7}" type="slidenum">
              <a:rPr lang="zh-CN" altLang="en-US" sz="1400"/>
              <a:pPr eaLnBrk="1" hangingPunct="1"/>
              <a:t>78</a:t>
            </a:fld>
            <a:endParaRPr lang="en-US" altLang="zh-CN" sz="1400"/>
          </a:p>
        </p:txBody>
      </p:sp>
      <p:sp>
        <p:nvSpPr>
          <p:cNvPr id="80899" name="Text Box 2"/>
          <p:cNvSpPr txBox="1">
            <a:spLocks noChangeArrowheads="1"/>
          </p:cNvSpPr>
          <p:nvPr/>
        </p:nvSpPr>
        <p:spPr bwMode="auto">
          <a:xfrm>
            <a:off x="457308" y="304882"/>
            <a:ext cx="756839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dirty="0" smtClean="0">
                <a:latin typeface="Times New Roman" pitchFamily="18" charset="0"/>
                <a:cs typeface="Times New Roman" pitchFamily="18" charset="0"/>
              </a:rPr>
              <a:t>证明（一般形式）</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sym typeface="Wingdings" panose="05000000000000000000" pitchFamily="2" charset="2"/>
              </a:rPr>
              <a:t>（</a:t>
            </a:r>
            <a:r>
              <a:rPr lang="en-US" altLang="zh-CN" sz="2400" b="1" i="1" dirty="0" smtClean="0">
                <a:latin typeface="Times New Roman" pitchFamily="18" charset="0"/>
                <a:cs typeface="Times New Roman" pitchFamily="18" charset="0"/>
                <a:sym typeface="Wingdings" panose="05000000000000000000" pitchFamily="2" charset="2"/>
              </a:rPr>
              <a:t>a</a:t>
            </a:r>
            <a:r>
              <a:rPr lang="en-US" altLang="zh-CN" sz="2400" b="1" dirty="0" smtClean="0">
                <a:latin typeface="Times New Roman" pitchFamily="18" charset="0"/>
                <a:cs typeface="Times New Roman" pitchFamily="18" charset="0"/>
                <a:sym typeface="Wingdings" panose="05000000000000000000" pitchFamily="2" charset="2"/>
              </a:rPr>
              <a:t>,  </a:t>
            </a:r>
            <a:r>
              <a:rPr lang="en-US" altLang="zh-CN" sz="2400" b="1" i="1" dirty="0" smtClean="0">
                <a:latin typeface="Times New Roman" pitchFamily="18" charset="0"/>
                <a:cs typeface="Times New Roman" pitchFamily="18" charset="0"/>
                <a:sym typeface="Wingdings" panose="05000000000000000000" pitchFamily="2" charset="2"/>
              </a:rPr>
              <a:t>b</a:t>
            </a:r>
            <a:r>
              <a:rPr lang="en-US" altLang="zh-CN" sz="2400" b="1" dirty="0" smtClean="0">
                <a:latin typeface="Times New Roman" pitchFamily="18" charset="0"/>
                <a:cs typeface="Times New Roman" pitchFamily="18" charset="0"/>
                <a:sym typeface="Wingdings" panose="05000000000000000000" pitchFamily="2" charset="2"/>
              </a:rPr>
              <a:t>, 0</a:t>
            </a:r>
            <a:r>
              <a:rPr lang="zh-CN" altLang="en-US" sz="2400" b="1" dirty="0" smtClean="0">
                <a:latin typeface="Times New Roman" pitchFamily="18" charset="0"/>
                <a:cs typeface="Times New Roman" pitchFamily="18" charset="0"/>
                <a:sym typeface="Wingdings" panose="05000000000000000000" pitchFamily="2" charset="2"/>
              </a:rPr>
              <a:t>）</a:t>
            </a:r>
            <a:r>
              <a:rPr lang="zh-CN" altLang="en-US" sz="2400" b="1" dirty="0" smtClean="0">
                <a:latin typeface="Times New Roman" pitchFamily="18" charset="0"/>
                <a:cs typeface="Times New Roman" pitchFamily="18" charset="0"/>
              </a:rPr>
              <a:t>分布的母函数可以表示为</a:t>
            </a:r>
            <a:endParaRPr lang="zh-CN" altLang="en-US" sz="2400" b="1" dirty="0">
              <a:latin typeface="Times New Roman" pitchFamily="18" charset="0"/>
              <a:cs typeface="Times New Roman" pitchFamily="18" charset="0"/>
            </a:endParaRPr>
          </a:p>
        </p:txBody>
      </p:sp>
      <p:graphicFrame>
        <p:nvGraphicFramePr>
          <p:cNvPr id="80900" name="Object 3"/>
          <p:cNvGraphicFramePr>
            <a:graphicFrameLocks noChangeAspect="1"/>
          </p:cNvGraphicFramePr>
          <p:nvPr>
            <p:extLst>
              <p:ext uri="{D42A27DB-BD31-4B8C-83A1-F6EECF244321}">
                <p14:modId xmlns:p14="http://schemas.microsoft.com/office/powerpoint/2010/main" val="2866651451"/>
              </p:ext>
            </p:extLst>
          </p:nvPr>
        </p:nvGraphicFramePr>
        <p:xfrm>
          <a:off x="685902" y="1524050"/>
          <a:ext cx="5222875" cy="4906962"/>
        </p:xfrm>
        <a:graphic>
          <a:graphicData uri="http://schemas.openxmlformats.org/presentationml/2006/ole">
            <mc:AlternateContent xmlns:mc="http://schemas.openxmlformats.org/markup-compatibility/2006">
              <mc:Choice xmlns:v="urn:schemas-microsoft-com:vml" Requires="v">
                <p:oleObj spid="_x0000_s141827" name="Equation" r:id="rId3" imgW="1892160" imgH="1777680" progId="Equation.DSMT4">
                  <p:embed/>
                </p:oleObj>
              </mc:Choice>
              <mc:Fallback>
                <p:oleObj name="Equation" r:id="rId3" imgW="1892160" imgH="1777680" progId="Equation.DSMT4">
                  <p:embed/>
                  <p:pic>
                    <p:nvPicPr>
                      <p:cNvPr id="0" name=""/>
                      <p:cNvPicPr>
                        <a:picLocks noChangeAspect="1" noChangeArrowheads="1"/>
                      </p:cNvPicPr>
                      <p:nvPr/>
                    </p:nvPicPr>
                    <p:blipFill>
                      <a:blip r:embed="rId4"/>
                      <a:srcRect/>
                      <a:stretch>
                        <a:fillRect/>
                      </a:stretch>
                    </p:blipFill>
                    <p:spPr bwMode="auto">
                      <a:xfrm>
                        <a:off x="685902" y="1524050"/>
                        <a:ext cx="5222875" cy="4906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1" name="Object 4"/>
          <p:cNvGraphicFramePr>
            <a:graphicFrameLocks noChangeAspect="1"/>
          </p:cNvGraphicFramePr>
          <p:nvPr>
            <p:extLst>
              <p:ext uri="{D42A27DB-BD31-4B8C-83A1-F6EECF244321}">
                <p14:modId xmlns:p14="http://schemas.microsoft.com/office/powerpoint/2010/main" val="2052153227"/>
              </p:ext>
            </p:extLst>
          </p:nvPr>
        </p:nvGraphicFramePr>
        <p:xfrm>
          <a:off x="5638772" y="914466"/>
          <a:ext cx="3138487" cy="592138"/>
        </p:xfrm>
        <a:graphic>
          <a:graphicData uri="http://schemas.openxmlformats.org/presentationml/2006/ole">
            <mc:AlternateContent xmlns:mc="http://schemas.openxmlformats.org/markup-compatibility/2006">
              <mc:Choice xmlns:v="urn:schemas-microsoft-com:vml" Requires="v">
                <p:oleObj spid="_x0000_s141828" name="Equation" r:id="rId5" imgW="1346040" imgH="253800" progId="Equation.DSMT4">
                  <p:embed/>
                </p:oleObj>
              </mc:Choice>
              <mc:Fallback>
                <p:oleObj name="Equation" r:id="rId5" imgW="1346040" imgH="253800" progId="Equation.DSMT4">
                  <p:embed/>
                  <p:pic>
                    <p:nvPicPr>
                      <p:cNvPr id="0" name=""/>
                      <p:cNvPicPr>
                        <a:picLocks noChangeAspect="1" noChangeArrowheads="1"/>
                      </p:cNvPicPr>
                      <p:nvPr/>
                    </p:nvPicPr>
                    <p:blipFill>
                      <a:blip r:embed="rId6"/>
                      <a:srcRect/>
                      <a:stretch>
                        <a:fillRect/>
                      </a:stretch>
                    </p:blipFill>
                    <p:spPr bwMode="auto">
                      <a:xfrm>
                        <a:off x="5638772" y="914466"/>
                        <a:ext cx="3138487" cy="592138"/>
                      </a:xfrm>
                      <a:prstGeom prst="rect">
                        <a:avLst/>
                      </a:prstGeom>
                      <a:solidFill>
                        <a:srgbClr val="DEF1F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6830862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AF1C19BD-1EB9-4998-95EA-95E861369688}" type="slidenum">
              <a:rPr lang="zh-CN" altLang="en-US" sz="1400"/>
              <a:pPr eaLnBrk="1" hangingPunct="1"/>
              <a:t>79</a:t>
            </a:fld>
            <a:endParaRPr lang="en-US" altLang="zh-CN" sz="1400"/>
          </a:p>
        </p:txBody>
      </p:sp>
      <p:sp>
        <p:nvSpPr>
          <p:cNvPr id="78851" name="Rectangle 2"/>
          <p:cNvSpPr>
            <a:spLocks noGrp="1" noChangeArrowheads="1"/>
          </p:cNvSpPr>
          <p:nvPr>
            <p:ph type="title"/>
          </p:nvPr>
        </p:nvSpPr>
        <p:spPr>
          <a:xfrm>
            <a:off x="395288" y="549275"/>
            <a:ext cx="8291512" cy="593725"/>
          </a:xfrm>
        </p:spPr>
        <p:txBody>
          <a:bodyPr/>
          <a:lstStyle/>
          <a:p>
            <a:pPr eaLnBrk="1" hangingPunct="1"/>
            <a:r>
              <a:rPr lang="zh-CN" altLang="en-US" sz="3200" smtClean="0">
                <a:solidFill>
                  <a:schemeClr val="accent2"/>
                </a:solidFill>
              </a:rPr>
              <a:t>复合泊松分布</a:t>
            </a:r>
          </a:p>
        </p:txBody>
      </p:sp>
      <p:sp>
        <p:nvSpPr>
          <p:cNvPr id="80899" name="Rectangle 3"/>
          <p:cNvSpPr>
            <a:spLocks noGrp="1" noChangeArrowheads="1"/>
          </p:cNvSpPr>
          <p:nvPr>
            <p:ph type="body" idx="1"/>
          </p:nvPr>
        </p:nvSpPr>
        <p:spPr>
          <a:xfrm>
            <a:off x="457200" y="1371600"/>
            <a:ext cx="8229600" cy="4497388"/>
          </a:xfrm>
        </p:spPr>
        <p:txBody>
          <a:bodyPr/>
          <a:lstStyle/>
          <a:p>
            <a:pPr eaLnBrk="1" hangingPunct="1">
              <a:lnSpc>
                <a:spcPct val="130000"/>
              </a:lnSpc>
            </a:pPr>
            <a:r>
              <a:rPr lang="zh-CN" altLang="en-US" b="1" dirty="0" smtClean="0">
                <a:latin typeface="黑体" panose="02010609060101010101" pitchFamily="49" charset="-122"/>
                <a:ea typeface="黑体" panose="02010609060101010101" pitchFamily="49" charset="-122"/>
              </a:rPr>
              <a:t>复合泊松分布的重要性</a:t>
            </a:r>
            <a:r>
              <a:rPr lang="en-US" altLang="zh-CN" b="1" dirty="0" smtClean="0">
                <a:latin typeface="黑体" panose="02010609060101010101" pitchFamily="49" charset="-122"/>
                <a:ea typeface="黑体" panose="02010609060101010101" pitchFamily="49" charset="-122"/>
              </a:rPr>
              <a:t>:</a:t>
            </a:r>
          </a:p>
          <a:p>
            <a:pPr lvl="1" eaLnBrk="1" hangingPunct="1">
              <a:lnSpc>
                <a:spcPct val="130000"/>
              </a:lnSpc>
            </a:pPr>
            <a:r>
              <a:rPr lang="zh-CN" altLang="en-US" b="1" dirty="0" smtClean="0">
                <a:latin typeface="黑体" panose="02010609060101010101" pitchFamily="49" charset="-122"/>
                <a:ea typeface="黑体" panose="02010609060101010101" pitchFamily="49" charset="-122"/>
              </a:rPr>
              <a:t>描述事故次数服从泊松分布，而一次事故所导致的索赔次数又是一个随机变量的情形。</a:t>
            </a:r>
          </a:p>
          <a:p>
            <a:pPr lvl="1" eaLnBrk="1" hangingPunct="1">
              <a:lnSpc>
                <a:spcPct val="130000"/>
              </a:lnSpc>
            </a:pPr>
            <a:r>
              <a:rPr lang="zh-CN" altLang="en-US" b="1" dirty="0" smtClean="0">
                <a:latin typeface="黑体" panose="02010609060101010101" pitchFamily="49" charset="-122"/>
                <a:ea typeface="黑体" panose="02010609060101010101" pitchFamily="49" charset="-122"/>
              </a:rPr>
              <a:t>有许多优良的数学性质，如：</a:t>
            </a:r>
          </a:p>
          <a:p>
            <a:pPr lvl="2" eaLnBrk="1" hangingPunct="1">
              <a:lnSpc>
                <a:spcPct val="130000"/>
              </a:lnSpc>
              <a:buClr>
                <a:schemeClr val="tx1"/>
              </a:buClr>
              <a:buSzPct val="45000"/>
              <a:buFont typeface="Wingdings" pitchFamily="2" charset="2"/>
              <a:buBlip>
                <a:blip r:embed="rId2"/>
              </a:buBlip>
            </a:pPr>
            <a:r>
              <a:rPr lang="zh-CN" altLang="en-US" b="1" dirty="0" smtClean="0">
                <a:latin typeface="黑体" panose="02010609060101010101" pitchFamily="49" charset="-122"/>
                <a:ea typeface="黑体" panose="02010609060101010101" pitchFamily="49" charset="-122"/>
              </a:rPr>
              <a:t>概率计算的递推公式简单。</a:t>
            </a:r>
          </a:p>
          <a:p>
            <a:pPr lvl="2" eaLnBrk="1" hangingPunct="1">
              <a:lnSpc>
                <a:spcPct val="130000"/>
              </a:lnSpc>
              <a:buClr>
                <a:schemeClr val="tx1"/>
              </a:buClr>
              <a:buSzPct val="45000"/>
              <a:buFont typeface="Wingdings" pitchFamily="2" charset="2"/>
              <a:buBlip>
                <a:blip r:embed="rId2"/>
              </a:buBlip>
            </a:pPr>
            <a:r>
              <a:rPr lang="zh-CN" altLang="en-US" b="1" dirty="0" smtClean="0">
                <a:latin typeface="黑体" panose="02010609060101010101" pitchFamily="49" charset="-122"/>
                <a:ea typeface="黑体" panose="02010609060101010101" pitchFamily="49" charset="-122"/>
              </a:rPr>
              <a:t>对卷积运算是封闭的。</a:t>
            </a:r>
          </a:p>
          <a:p>
            <a:pPr lvl="2" eaLnBrk="1" hangingPunct="1">
              <a:lnSpc>
                <a:spcPct val="130000"/>
              </a:lnSpc>
              <a:buClr>
                <a:schemeClr val="tx1"/>
              </a:buClr>
              <a:buSzPct val="45000"/>
              <a:buFont typeface="Wingdings" pitchFamily="2" charset="2"/>
              <a:buBlip>
                <a:blip r:embed="rId2"/>
              </a:buBlip>
            </a:pPr>
            <a:r>
              <a:rPr lang="zh-CN" altLang="en-US" b="1" dirty="0" smtClean="0">
                <a:latin typeface="黑体" panose="02010609060101010101" pitchFamily="49" charset="-122"/>
                <a:ea typeface="黑体" panose="02010609060101010101" pitchFamily="49" charset="-122"/>
              </a:rPr>
              <a:t>复合负二项也可以表示为复合泊松分布。</a:t>
            </a:r>
          </a:p>
          <a:p>
            <a:pPr lvl="2" eaLnBrk="1" hangingPunct="1">
              <a:lnSpc>
                <a:spcPct val="130000"/>
              </a:lnSpc>
              <a:buClr>
                <a:schemeClr val="tx1"/>
              </a:buClr>
              <a:buSzPct val="45000"/>
              <a:buFont typeface="Wingdings" pitchFamily="2" charset="2"/>
              <a:buBlip>
                <a:blip r:embed="rId2"/>
              </a:buBlip>
            </a:pPr>
            <a:r>
              <a:rPr lang="zh-CN" altLang="en-US" b="1" dirty="0" smtClean="0">
                <a:latin typeface="黑体" panose="02010609060101010101" pitchFamily="49" charset="-122"/>
                <a:ea typeface="黑体" panose="02010609060101010101" pitchFamily="49" charset="-122"/>
              </a:rPr>
              <a:t>复合泊松与混合泊松之间存在一些对应关系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Effect transition="in" filter="blinds(horizontal)">
                                      <p:cBhvr>
                                        <p:cTn id="7" dur="500"/>
                                        <p:tgtEl>
                                          <p:spTgt spid="808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0899">
                                            <p:txEl>
                                              <p:pRg st="1" end="1"/>
                                            </p:txEl>
                                          </p:spTgt>
                                        </p:tgtEl>
                                        <p:attrNameLst>
                                          <p:attrName>style.visibility</p:attrName>
                                        </p:attrNameLst>
                                      </p:cBhvr>
                                      <p:to>
                                        <p:strVal val="visible"/>
                                      </p:to>
                                    </p:set>
                                    <p:animEffect transition="in" filter="blinds(horizontal)">
                                      <p:cBhvr>
                                        <p:cTn id="12" dur="500"/>
                                        <p:tgtEl>
                                          <p:spTgt spid="808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0899">
                                            <p:txEl>
                                              <p:pRg st="2" end="2"/>
                                            </p:txEl>
                                          </p:spTgt>
                                        </p:tgtEl>
                                        <p:attrNameLst>
                                          <p:attrName>style.visibility</p:attrName>
                                        </p:attrNameLst>
                                      </p:cBhvr>
                                      <p:to>
                                        <p:strVal val="visible"/>
                                      </p:to>
                                    </p:set>
                                    <p:animEffect transition="in" filter="blinds(horizontal)">
                                      <p:cBhvr>
                                        <p:cTn id="17" dur="500"/>
                                        <p:tgtEl>
                                          <p:spTgt spid="808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0899">
                                            <p:txEl>
                                              <p:pRg st="3" end="3"/>
                                            </p:txEl>
                                          </p:spTgt>
                                        </p:tgtEl>
                                        <p:attrNameLst>
                                          <p:attrName>style.visibility</p:attrName>
                                        </p:attrNameLst>
                                      </p:cBhvr>
                                      <p:to>
                                        <p:strVal val="visible"/>
                                      </p:to>
                                    </p:set>
                                    <p:animEffect transition="in" filter="blinds(horizontal)">
                                      <p:cBhvr>
                                        <p:cTn id="22" dur="500"/>
                                        <p:tgtEl>
                                          <p:spTgt spid="808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80899">
                                            <p:txEl>
                                              <p:pRg st="4" end="4"/>
                                            </p:txEl>
                                          </p:spTgt>
                                        </p:tgtEl>
                                        <p:attrNameLst>
                                          <p:attrName>style.visibility</p:attrName>
                                        </p:attrNameLst>
                                      </p:cBhvr>
                                      <p:to>
                                        <p:strVal val="visible"/>
                                      </p:to>
                                    </p:set>
                                    <p:animEffect transition="in" filter="blinds(horizontal)">
                                      <p:cBhvr>
                                        <p:cTn id="27" dur="500"/>
                                        <p:tgtEl>
                                          <p:spTgt spid="808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0899">
                                            <p:txEl>
                                              <p:pRg st="5" end="5"/>
                                            </p:txEl>
                                          </p:spTgt>
                                        </p:tgtEl>
                                        <p:attrNameLst>
                                          <p:attrName>style.visibility</p:attrName>
                                        </p:attrNameLst>
                                      </p:cBhvr>
                                      <p:to>
                                        <p:strVal val="visible"/>
                                      </p:to>
                                    </p:set>
                                    <p:animEffect transition="in" filter="blinds(horizontal)">
                                      <p:cBhvr>
                                        <p:cTn id="32" dur="500"/>
                                        <p:tgtEl>
                                          <p:spTgt spid="8089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80899">
                                            <p:txEl>
                                              <p:pRg st="6" end="6"/>
                                            </p:txEl>
                                          </p:spTgt>
                                        </p:tgtEl>
                                        <p:attrNameLst>
                                          <p:attrName>style.visibility</p:attrName>
                                        </p:attrNameLst>
                                      </p:cBhvr>
                                      <p:to>
                                        <p:strVal val="visible"/>
                                      </p:to>
                                    </p:set>
                                    <p:animEffect transition="in" filter="blinds(horizontal)">
                                      <p:cBhvr>
                                        <p:cTn id="37" dur="500"/>
                                        <p:tgtEl>
                                          <p:spTgt spid="808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AE712280-C1E5-4034-8096-72A65B4CAA4E}" type="slidenum">
              <a:rPr lang="zh-CN" altLang="en-US" smtClean="0"/>
              <a:pPr>
                <a:defRPr/>
              </a:pPr>
              <a:t>8</a:t>
            </a:fld>
            <a:endParaRPr lang="en-US" altLang="zh-CN"/>
          </a:p>
        </p:txBody>
      </p:sp>
      <p:pic>
        <p:nvPicPr>
          <p:cNvPr id="6" name="Picture"/>
          <p:cNvPicPr/>
          <p:nvPr/>
        </p:nvPicPr>
        <p:blipFill>
          <a:blip r:embed="rId2"/>
          <a:stretch>
            <a:fillRect/>
          </a:stretch>
        </p:blipFill>
        <p:spPr bwMode="auto">
          <a:xfrm>
            <a:off x="838298" y="708660"/>
            <a:ext cx="7467404" cy="5440680"/>
          </a:xfrm>
          <a:prstGeom prst="rect">
            <a:avLst/>
          </a:prstGeom>
          <a:noFill/>
          <a:ln w="9525">
            <a:noFill/>
            <a:headEnd/>
            <a:tailEnd/>
          </a:ln>
        </p:spPr>
      </p:pic>
    </p:spTree>
    <p:extLst>
      <p:ext uri="{BB962C8B-B14F-4D97-AF65-F5344CB8AC3E}">
        <p14:creationId xmlns:p14="http://schemas.microsoft.com/office/powerpoint/2010/main" val="279496302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A8BE4548-056D-4BBF-B08D-FAC0E895060B}" type="slidenum">
              <a:rPr lang="zh-CN" altLang="en-US" sz="1400" b="1">
                <a:latin typeface="Times New Roman" panose="02020603050405020304" pitchFamily="18" charset="0"/>
                <a:cs typeface="Times New Roman" panose="02020603050405020304" pitchFamily="18" charset="0"/>
              </a:rPr>
              <a:pPr eaLnBrk="1" hangingPunct="1"/>
              <a:t>80</a:t>
            </a:fld>
            <a:endParaRPr lang="en-US" altLang="zh-CN" sz="1400" b="1">
              <a:latin typeface="Times New Roman" panose="02020603050405020304" pitchFamily="18" charset="0"/>
              <a:cs typeface="Times New Roman" panose="02020603050405020304" pitchFamily="18" charset="0"/>
            </a:endParaRPr>
          </a:p>
        </p:txBody>
      </p:sp>
      <p:sp>
        <p:nvSpPr>
          <p:cNvPr id="82947" name="Rectangle 2"/>
          <p:cNvSpPr>
            <a:spLocks noGrp="1" noChangeArrowheads="1"/>
          </p:cNvSpPr>
          <p:nvPr>
            <p:ph type="title"/>
          </p:nvPr>
        </p:nvSpPr>
        <p:spPr>
          <a:xfrm>
            <a:off x="323850" y="274638"/>
            <a:ext cx="8785225" cy="993775"/>
          </a:xfrm>
        </p:spPr>
        <p:txBody>
          <a:bodyPr/>
          <a:lstStyle/>
          <a:p>
            <a:pPr eaLnBrk="1" hangingPunct="1"/>
            <a:r>
              <a:rPr lang="zh-CN" altLang="en-US" dirty="0" smtClean="0">
                <a:solidFill>
                  <a:schemeClr val="accent2"/>
                </a:solidFill>
                <a:latin typeface="Times New Roman" panose="02020603050405020304" pitchFamily="18" charset="0"/>
                <a:cs typeface="Times New Roman" panose="02020603050405020304" pitchFamily="18" charset="0"/>
              </a:rPr>
              <a:t>在</a:t>
            </a:r>
            <a:r>
              <a:rPr lang="zh-CN" altLang="en-US" dirty="0">
                <a:solidFill>
                  <a:schemeClr val="accent2"/>
                </a:solidFill>
                <a:latin typeface="Times New Roman" panose="02020603050405020304" pitchFamily="18" charset="0"/>
                <a:cs typeface="Times New Roman" panose="02020603050405020304" pitchFamily="18" charset="0"/>
              </a:rPr>
              <a:t>给定</a:t>
            </a:r>
            <a:r>
              <a:rPr lang="zh-CN" altLang="en-US" dirty="0" smtClean="0">
                <a:solidFill>
                  <a:schemeClr val="accent2"/>
                </a:solidFill>
                <a:latin typeface="Times New Roman" panose="02020603050405020304" pitchFamily="18" charset="0"/>
                <a:cs typeface="Times New Roman" panose="02020603050405020304" pitchFamily="18" charset="0"/>
              </a:rPr>
              <a:t>均值和方差的条件下比较复合泊松分布的偏度</a:t>
            </a:r>
          </a:p>
        </p:txBody>
      </p:sp>
      <p:sp>
        <p:nvSpPr>
          <p:cNvPr id="82948" name="Text Box 3"/>
          <p:cNvSpPr txBox="1">
            <a:spLocks noChangeArrowheads="1"/>
          </p:cNvSpPr>
          <p:nvPr/>
        </p:nvSpPr>
        <p:spPr bwMode="auto">
          <a:xfrm>
            <a:off x="1042988" y="1412875"/>
            <a:ext cx="2467640" cy="1701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lnSpc>
                <a:spcPct val="145000"/>
              </a:lnSpc>
            </a:pPr>
            <a:r>
              <a:rPr lang="zh-CN" altLang="en-US" sz="2400" b="1" dirty="0">
                <a:latin typeface="Symbol" panose="05050102010706020507" pitchFamily="18" charset="2"/>
                <a:ea typeface="黑体" panose="02010609060101010101" pitchFamily="49" charset="-122"/>
                <a:cs typeface="Times New Roman" panose="02020603050405020304" pitchFamily="18" charset="0"/>
              </a:rPr>
              <a:t> </a:t>
            </a:r>
            <a:r>
              <a:rPr lang="en-US" altLang="zh-CN" sz="2400" b="1" dirty="0">
                <a:latin typeface="Symbol" panose="05050102010706020507" pitchFamily="18" charset="2"/>
                <a:ea typeface="黑体" panose="02010609060101010101" pitchFamily="49" charset="-122"/>
                <a:cs typeface="Times New Roman" panose="02020603050405020304" pitchFamily="18" charset="0"/>
              </a:rPr>
              <a:t>m = </a:t>
            </a:r>
            <a:r>
              <a:rPr lang="zh-CN" altLang="en-US" sz="2400" b="1" dirty="0">
                <a:latin typeface="Symbol" panose="05050102010706020507" pitchFamily="18" charset="2"/>
                <a:ea typeface="黑体" panose="02010609060101010101" pitchFamily="49" charset="-122"/>
                <a:cs typeface="Times New Roman" panose="02020603050405020304" pitchFamily="18" charset="0"/>
              </a:rPr>
              <a:t>均值</a:t>
            </a:r>
          </a:p>
          <a:p>
            <a:pPr algn="l" eaLnBrk="1" hangingPunct="1">
              <a:lnSpc>
                <a:spcPct val="145000"/>
              </a:lnSpc>
            </a:pPr>
            <a:r>
              <a:rPr lang="zh-CN" altLang="en-US" sz="2400" b="1" dirty="0">
                <a:latin typeface="Symbol" panose="05050102010706020507" pitchFamily="18" charset="2"/>
                <a:ea typeface="黑体" panose="02010609060101010101" pitchFamily="49" charset="-122"/>
                <a:cs typeface="Times New Roman" panose="02020603050405020304" pitchFamily="18" charset="0"/>
              </a:rPr>
              <a:t> </a:t>
            </a:r>
            <a:r>
              <a:rPr lang="en-US" altLang="zh-CN" sz="2400" b="1" dirty="0" err="1">
                <a:latin typeface="Symbol" panose="05050102010706020507" pitchFamily="18" charset="2"/>
                <a:ea typeface="黑体" panose="02010609060101010101" pitchFamily="49" charset="-122"/>
                <a:cs typeface="Times New Roman" panose="02020603050405020304" pitchFamily="18" charset="0"/>
              </a:rPr>
              <a:t>s</a:t>
            </a:r>
            <a:r>
              <a:rPr lang="en-US" altLang="zh-CN" sz="2400" b="1" baseline="30000" dirty="0" err="1">
                <a:latin typeface="Symbol" panose="05050102010706020507" pitchFamily="18" charset="2"/>
                <a:ea typeface="黑体" panose="02010609060101010101" pitchFamily="49" charset="-122"/>
                <a:cs typeface="Times New Roman" panose="02020603050405020304" pitchFamily="18" charset="0"/>
              </a:rPr>
              <a:t>2</a:t>
            </a:r>
            <a:r>
              <a:rPr lang="en-US" altLang="zh-CN" sz="2400" b="1" dirty="0">
                <a:latin typeface="Symbol" panose="05050102010706020507" pitchFamily="18" charset="2"/>
                <a:ea typeface="黑体" panose="02010609060101010101" pitchFamily="49" charset="-122"/>
                <a:cs typeface="Times New Roman" panose="02020603050405020304" pitchFamily="18" charset="0"/>
              </a:rPr>
              <a:t> = </a:t>
            </a:r>
            <a:r>
              <a:rPr lang="zh-CN" altLang="en-US" sz="2400" b="1" dirty="0">
                <a:latin typeface="Symbol" panose="05050102010706020507" pitchFamily="18" charset="2"/>
                <a:ea typeface="黑体" panose="02010609060101010101" pitchFamily="49" charset="-122"/>
                <a:cs typeface="Times New Roman" panose="02020603050405020304" pitchFamily="18" charset="0"/>
              </a:rPr>
              <a:t>方差</a:t>
            </a:r>
          </a:p>
          <a:p>
            <a:pPr algn="l" eaLnBrk="1" hangingPunct="1">
              <a:lnSpc>
                <a:spcPct val="145000"/>
              </a:lnSpc>
            </a:pPr>
            <a:r>
              <a:rPr lang="zh-CN" altLang="en-US" sz="2400" b="1" dirty="0">
                <a:latin typeface="Symbol" panose="05050102010706020507" pitchFamily="18" charset="2"/>
                <a:ea typeface="黑体" panose="02010609060101010101" pitchFamily="49" charset="-122"/>
                <a:cs typeface="Times New Roman" panose="02020603050405020304" pitchFamily="18" charset="0"/>
              </a:rPr>
              <a:t> </a:t>
            </a:r>
            <a:r>
              <a:rPr lang="en-US" altLang="zh-CN" sz="2400" b="1" dirty="0" err="1">
                <a:latin typeface="Symbol" panose="05050102010706020507" pitchFamily="18" charset="2"/>
                <a:ea typeface="黑体" panose="02010609060101010101" pitchFamily="49" charset="-122"/>
                <a:cs typeface="Times New Roman" panose="02020603050405020304" pitchFamily="18" charset="0"/>
              </a:rPr>
              <a:t>m</a:t>
            </a:r>
            <a:r>
              <a:rPr lang="en-US" altLang="zh-CN" sz="2400" b="1" baseline="-25000" dirty="0" err="1">
                <a:latin typeface="Symbol" panose="05050102010706020507" pitchFamily="18" charset="2"/>
                <a:ea typeface="黑体" panose="02010609060101010101" pitchFamily="49" charset="-122"/>
                <a:cs typeface="Times New Roman" panose="02020603050405020304" pitchFamily="18" charset="0"/>
              </a:rPr>
              <a:t>3</a:t>
            </a:r>
            <a:r>
              <a:rPr lang="en-US" altLang="zh-CN" sz="2400" b="1" baseline="-25000" dirty="0">
                <a:latin typeface="Symbol" panose="05050102010706020507" pitchFamily="18" charset="2"/>
                <a:ea typeface="黑体" panose="02010609060101010101" pitchFamily="49" charset="-122"/>
                <a:cs typeface="Times New Roman" panose="02020603050405020304" pitchFamily="18" charset="0"/>
              </a:rPr>
              <a:t> </a:t>
            </a:r>
            <a:r>
              <a:rPr lang="en-US" altLang="zh-CN" sz="2400" b="1" dirty="0">
                <a:latin typeface="Symbol" panose="05050102010706020507" pitchFamily="18" charset="2"/>
                <a:ea typeface="黑体" panose="02010609060101010101" pitchFamily="49" charset="-122"/>
                <a:cs typeface="Times New Roman" panose="02020603050405020304" pitchFamily="18" charset="0"/>
              </a:rPr>
              <a:t>= </a:t>
            </a:r>
            <a:r>
              <a:rPr lang="zh-CN" altLang="en-US" sz="2400" b="1" dirty="0">
                <a:latin typeface="Symbol" panose="05050102010706020507" pitchFamily="18" charset="2"/>
                <a:ea typeface="黑体" panose="02010609060101010101" pitchFamily="49" charset="-122"/>
                <a:cs typeface="Times New Roman" panose="02020603050405020304" pitchFamily="18" charset="0"/>
              </a:rPr>
              <a:t>三阶中心矩</a:t>
            </a:r>
          </a:p>
        </p:txBody>
      </p:sp>
      <p:sp>
        <p:nvSpPr>
          <p:cNvPr id="82949" name="Text Box 4"/>
          <p:cNvSpPr txBox="1">
            <a:spLocks noChangeArrowheads="1"/>
          </p:cNvSpPr>
          <p:nvPr/>
        </p:nvSpPr>
        <p:spPr bwMode="auto">
          <a:xfrm>
            <a:off x="755650" y="3500438"/>
            <a:ext cx="589486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a:latin typeface="Times New Roman" panose="02020603050405020304" pitchFamily="18" charset="0"/>
                <a:ea typeface="黑体" panose="02010609060101010101" pitchFamily="49" charset="-122"/>
                <a:cs typeface="Times New Roman" panose="02020603050405020304" pitchFamily="18" charset="0"/>
              </a:rPr>
              <a:t>偏度系数（</a:t>
            </a:r>
            <a:r>
              <a:rPr lang="en-US" altLang="zh-CN" sz="2400" b="1">
                <a:latin typeface="Times New Roman" panose="02020603050405020304" pitchFamily="18" charset="0"/>
                <a:ea typeface="黑体" panose="02010609060101010101" pitchFamily="49" charset="-122"/>
                <a:cs typeface="Times New Roman" panose="02020603050405020304" pitchFamily="18" charset="0"/>
              </a:rPr>
              <a:t>The coefficient of skewness</a:t>
            </a:r>
            <a:r>
              <a:rPr lang="zh-CN" altLang="en-US" sz="2400" b="1">
                <a:latin typeface="Times New Roman" panose="02020603050405020304" pitchFamily="18" charset="0"/>
                <a:ea typeface="黑体" panose="02010609060101010101" pitchFamily="49" charset="-122"/>
                <a:cs typeface="Times New Roman" panose="02020603050405020304" pitchFamily="18" charset="0"/>
              </a:rPr>
              <a:t>）：</a:t>
            </a:r>
          </a:p>
        </p:txBody>
      </p:sp>
      <p:graphicFrame>
        <p:nvGraphicFramePr>
          <p:cNvPr id="82950" name="Object 5"/>
          <p:cNvGraphicFramePr>
            <a:graphicFrameLocks noChangeAspect="1"/>
          </p:cNvGraphicFramePr>
          <p:nvPr>
            <p:extLst>
              <p:ext uri="{D42A27DB-BD31-4B8C-83A1-F6EECF244321}">
                <p14:modId xmlns:p14="http://schemas.microsoft.com/office/powerpoint/2010/main" val="2730920041"/>
              </p:ext>
            </p:extLst>
          </p:nvPr>
        </p:nvGraphicFramePr>
        <p:xfrm>
          <a:off x="6443663" y="3332163"/>
          <a:ext cx="936625" cy="785812"/>
        </p:xfrm>
        <a:graphic>
          <a:graphicData uri="http://schemas.openxmlformats.org/presentationml/2006/ole">
            <mc:AlternateContent xmlns:mc="http://schemas.openxmlformats.org/markup-compatibility/2006">
              <mc:Choice xmlns:v="urn:schemas-microsoft-com:vml" Requires="v">
                <p:oleObj spid="_x0000_s83243" r:id="rId3" imgW="470104" imgH="393871" progId="Equation.DSMT4">
                  <p:embed/>
                </p:oleObj>
              </mc:Choice>
              <mc:Fallback>
                <p:oleObj r:id="rId3" imgW="470104" imgH="393871"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3663" y="3332163"/>
                        <a:ext cx="936625" cy="785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51" name="Text Box 6"/>
          <p:cNvSpPr txBox="1">
            <a:spLocks noChangeArrowheads="1"/>
          </p:cNvSpPr>
          <p:nvPr/>
        </p:nvSpPr>
        <p:spPr bwMode="auto">
          <a:xfrm>
            <a:off x="457308" y="4724400"/>
            <a:ext cx="8534176"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注</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在给定均值</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方差的</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条件下，偏度系数取决于三阶</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中心矩 </a:t>
            </a:r>
            <a:endParaRPr lang="en-US" altLang="zh-CN" sz="2000" b="1" baseline="-25000"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3"/>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7F9D229E-3C4C-4083-9D93-A36D53209D28}" type="slidenum">
              <a:rPr lang="zh-CN" altLang="en-US" sz="1400"/>
              <a:pPr eaLnBrk="1" hangingPunct="1"/>
              <a:t>81</a:t>
            </a:fld>
            <a:endParaRPr lang="en-US" altLang="zh-CN" sz="1400" dirty="0"/>
          </a:p>
        </p:txBody>
      </p:sp>
      <p:sp>
        <p:nvSpPr>
          <p:cNvPr id="83971" name="Text Box 2"/>
          <p:cNvSpPr txBox="1">
            <a:spLocks noChangeArrowheads="1"/>
          </p:cNvSpPr>
          <p:nvPr/>
        </p:nvSpPr>
        <p:spPr bwMode="auto">
          <a:xfrm>
            <a:off x="900113" y="1065213"/>
            <a:ext cx="541556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dirty="0">
                <a:solidFill>
                  <a:srgbClr val="0000CC"/>
                </a:solidFill>
                <a:latin typeface="Times New Roman" pitchFamily="18" charset="0"/>
                <a:cs typeface="Times New Roman" pitchFamily="18" charset="0"/>
              </a:rPr>
              <a:t>计算复合泊松分布三阶矩 </a:t>
            </a:r>
            <a:r>
              <a:rPr lang="en-US" altLang="zh-CN" sz="2400" b="1" dirty="0">
                <a:solidFill>
                  <a:srgbClr val="0000CC"/>
                </a:solidFill>
                <a:latin typeface="Times New Roman" pitchFamily="18" charset="0"/>
                <a:cs typeface="Times New Roman" pitchFamily="18" charset="0"/>
              </a:rPr>
              <a:t>(</a:t>
            </a:r>
            <a:r>
              <a:rPr lang="en-US" altLang="zh-CN" sz="2400" b="1" dirty="0" err="1">
                <a:solidFill>
                  <a:srgbClr val="0000CC"/>
                </a:solidFill>
                <a:latin typeface="Times New Roman" pitchFamily="18" charset="0"/>
                <a:cs typeface="Times New Roman" pitchFamily="18" charset="0"/>
              </a:rPr>
              <a:t>Kaas</a:t>
            </a:r>
            <a:r>
              <a:rPr lang="en-US" altLang="zh-CN" sz="2400" b="1" dirty="0">
                <a:solidFill>
                  <a:srgbClr val="0000CC"/>
                </a:solidFill>
                <a:latin typeface="Times New Roman" pitchFamily="18" charset="0"/>
                <a:cs typeface="Times New Roman" pitchFamily="18" charset="0"/>
              </a:rPr>
              <a:t> </a:t>
            </a:r>
            <a:r>
              <a:rPr lang="en-US" altLang="zh-CN" sz="2400" b="1" dirty="0" err="1" smtClean="0">
                <a:solidFill>
                  <a:srgbClr val="0000CC"/>
                </a:solidFill>
                <a:latin typeface="Times New Roman" pitchFamily="18" charset="0"/>
                <a:cs typeface="Times New Roman" pitchFamily="18" charset="0"/>
              </a:rPr>
              <a:t>P58</a:t>
            </a:r>
            <a:r>
              <a:rPr lang="en-US" altLang="zh-CN" sz="2400" b="1" dirty="0" smtClean="0">
                <a:solidFill>
                  <a:srgbClr val="0000CC"/>
                </a:solidFill>
                <a:latin typeface="Times New Roman" pitchFamily="18" charset="0"/>
                <a:cs typeface="Times New Roman" pitchFamily="18" charset="0"/>
              </a:rPr>
              <a:t>)</a:t>
            </a:r>
            <a:r>
              <a:rPr lang="zh-CN" altLang="en-US" sz="2400" b="1" dirty="0">
                <a:solidFill>
                  <a:srgbClr val="0000CC"/>
                </a:solidFill>
                <a:latin typeface="Times New Roman" pitchFamily="18" charset="0"/>
                <a:cs typeface="Times New Roman" pitchFamily="18" charset="0"/>
              </a:rPr>
              <a:t>：</a:t>
            </a:r>
          </a:p>
        </p:txBody>
      </p:sp>
      <p:graphicFrame>
        <p:nvGraphicFramePr>
          <p:cNvPr id="83972" name="Object 3"/>
          <p:cNvGraphicFramePr>
            <a:graphicFrameLocks noChangeAspect="1"/>
          </p:cNvGraphicFramePr>
          <p:nvPr>
            <p:extLst>
              <p:ext uri="{D42A27DB-BD31-4B8C-83A1-F6EECF244321}">
                <p14:modId xmlns:p14="http://schemas.microsoft.com/office/powerpoint/2010/main" val="4202070790"/>
              </p:ext>
            </p:extLst>
          </p:nvPr>
        </p:nvGraphicFramePr>
        <p:xfrm>
          <a:off x="839788" y="1828800"/>
          <a:ext cx="7750175" cy="1460500"/>
        </p:xfrm>
        <a:graphic>
          <a:graphicData uri="http://schemas.openxmlformats.org/presentationml/2006/ole">
            <mc:AlternateContent xmlns:mc="http://schemas.openxmlformats.org/markup-compatibility/2006">
              <mc:Choice xmlns:v="urn:schemas-microsoft-com:vml" Requires="v">
                <p:oleObj spid="_x0000_s84563" name="Equation" r:id="rId3" imgW="3771720" imgH="711000" progId="Equation.DSMT4">
                  <p:embed/>
                </p:oleObj>
              </mc:Choice>
              <mc:Fallback>
                <p:oleObj name="Equation" r:id="rId3" imgW="3771720" imgH="711000" progId="Equation.DSMT4">
                  <p:embed/>
                  <p:pic>
                    <p:nvPicPr>
                      <p:cNvPr id="0" name="Object 3"/>
                      <p:cNvPicPr>
                        <a:picLocks noChangeAspect="1" noChangeArrowheads="1"/>
                      </p:cNvPicPr>
                      <p:nvPr/>
                    </p:nvPicPr>
                    <p:blipFill>
                      <a:blip r:embed="rId4"/>
                      <a:srcRect/>
                      <a:stretch>
                        <a:fillRect/>
                      </a:stretch>
                    </p:blipFill>
                    <p:spPr bwMode="auto">
                      <a:xfrm>
                        <a:off x="839788" y="1828800"/>
                        <a:ext cx="7750175" cy="146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3" name="Object 4"/>
          <p:cNvGraphicFramePr>
            <a:graphicFrameLocks noChangeAspect="1"/>
          </p:cNvGraphicFramePr>
          <p:nvPr>
            <p:extLst>
              <p:ext uri="{D42A27DB-BD31-4B8C-83A1-F6EECF244321}">
                <p14:modId xmlns:p14="http://schemas.microsoft.com/office/powerpoint/2010/main" val="1419758742"/>
              </p:ext>
            </p:extLst>
          </p:nvPr>
        </p:nvGraphicFramePr>
        <p:xfrm>
          <a:off x="2284413" y="4487863"/>
          <a:ext cx="1889125" cy="1549400"/>
        </p:xfrm>
        <a:graphic>
          <a:graphicData uri="http://schemas.openxmlformats.org/presentationml/2006/ole">
            <mc:AlternateContent xmlns:mc="http://schemas.openxmlformats.org/markup-compatibility/2006">
              <mc:Choice xmlns:v="urn:schemas-microsoft-com:vml" Requires="v">
                <p:oleObj spid="_x0000_s84564" name="Equation" r:id="rId5" imgW="850680" imgH="698400" progId="Equation.DSMT4">
                  <p:embed/>
                </p:oleObj>
              </mc:Choice>
              <mc:Fallback>
                <p:oleObj name="Equation" r:id="rId5" imgW="850680" imgH="698400" progId="Equation.DSMT4">
                  <p:embed/>
                  <p:pic>
                    <p:nvPicPr>
                      <p:cNvPr id="0" name="Object 4"/>
                      <p:cNvPicPr>
                        <a:picLocks noChangeAspect="1" noChangeArrowheads="1"/>
                      </p:cNvPicPr>
                      <p:nvPr/>
                    </p:nvPicPr>
                    <p:blipFill>
                      <a:blip r:embed="rId6"/>
                      <a:srcRect/>
                      <a:stretch>
                        <a:fillRect/>
                      </a:stretch>
                    </p:blipFill>
                    <p:spPr bwMode="auto">
                      <a:xfrm>
                        <a:off x="2284413" y="4487863"/>
                        <a:ext cx="1889125" cy="154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4" name="Text Box 5"/>
          <p:cNvSpPr txBox="1">
            <a:spLocks noChangeArrowheads="1"/>
          </p:cNvSpPr>
          <p:nvPr/>
        </p:nvSpPr>
        <p:spPr bwMode="auto">
          <a:xfrm>
            <a:off x="533506" y="3437222"/>
            <a:ext cx="816311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en-US" altLang="zh-CN" sz="2400" i="1" dirty="0" err="1" smtClean="0">
                <a:solidFill>
                  <a:srgbClr val="FF0000"/>
                </a:solidFill>
                <a:latin typeface="Times New Roman" pitchFamily="18" charset="0"/>
                <a:cs typeface="Times New Roman" pitchFamily="18" charset="0"/>
              </a:rPr>
              <a:t>t</a:t>
            </a:r>
            <a:r>
              <a:rPr lang="en-US" altLang="zh-CN" sz="2400" i="1" baseline="30000" dirty="0" err="1" smtClean="0">
                <a:solidFill>
                  <a:srgbClr val="FF0000"/>
                </a:solidFill>
                <a:latin typeface="Times New Roman" pitchFamily="18" charset="0"/>
                <a:cs typeface="Times New Roman" pitchFamily="18" charset="0"/>
              </a:rPr>
              <a:t>k</a:t>
            </a:r>
            <a:r>
              <a:rPr lang="en-US" altLang="zh-CN" sz="2400" dirty="0" smtClean="0">
                <a:solidFill>
                  <a:srgbClr val="FF0000"/>
                </a:solidFill>
                <a:latin typeface="Times New Roman" pitchFamily="18" charset="0"/>
                <a:cs typeface="Times New Roman" pitchFamily="18" charset="0"/>
              </a:rPr>
              <a:t>/</a:t>
            </a:r>
            <a:r>
              <a:rPr lang="en-US" altLang="zh-CN" sz="2400" i="1" dirty="0" smtClean="0">
                <a:solidFill>
                  <a:srgbClr val="FF0000"/>
                </a:solidFill>
                <a:latin typeface="Times New Roman" pitchFamily="18" charset="0"/>
                <a:cs typeface="Times New Roman" pitchFamily="18" charset="0"/>
              </a:rPr>
              <a:t>k</a:t>
            </a:r>
            <a:r>
              <a:rPr lang="en-US" altLang="zh-CN" sz="2400" dirty="0">
                <a:solidFill>
                  <a:srgbClr val="FF0000"/>
                </a:solidFill>
                <a:latin typeface="Times New Roman" pitchFamily="18" charset="0"/>
                <a:cs typeface="Times New Roman" pitchFamily="18" charset="0"/>
              </a:rPr>
              <a:t>!</a:t>
            </a:r>
            <a:r>
              <a:rPr lang="en-US" altLang="zh-CN" sz="2400" dirty="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的系数是累积量，所以</a:t>
            </a:r>
            <a:r>
              <a:rPr lang="en-US" altLang="zh-CN" sz="2400" dirty="0" smtClean="0">
                <a:latin typeface="Times New Roman" pitchFamily="18" charset="0"/>
                <a:cs typeface="Times New Roman" pitchFamily="18" charset="0"/>
              </a:rPr>
              <a:t>S</a:t>
            </a:r>
            <a:r>
              <a:rPr lang="zh-CN" altLang="en-US" sz="2400" dirty="0" smtClean="0">
                <a:latin typeface="Times New Roman" pitchFamily="18" charset="0"/>
                <a:cs typeface="Times New Roman" pitchFamily="18" charset="0"/>
              </a:rPr>
              <a:t>的均值、方差和三阶中心矩为</a:t>
            </a:r>
            <a:endParaRPr lang="en-US" altLang="zh-C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1116013" y="549275"/>
            <a:ext cx="5057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en-US" altLang="zh-CN" sz="2400">
                <a:latin typeface="Symbol" pitchFamily="18" charset="2"/>
                <a:cs typeface="Times New Roman" pitchFamily="18" charset="0"/>
              </a:rPr>
              <a:t>m = </a:t>
            </a:r>
            <a:r>
              <a:rPr lang="zh-CN" altLang="en-US" sz="2400">
                <a:latin typeface="Times New Roman" pitchFamily="18" charset="0"/>
                <a:cs typeface="Times New Roman" pitchFamily="18" charset="0"/>
              </a:rPr>
              <a:t>均值</a:t>
            </a:r>
            <a:r>
              <a:rPr lang="en-US" altLang="zh-CN" sz="2400">
                <a:latin typeface="Times New Roman" pitchFamily="18" charset="0"/>
                <a:cs typeface="Times New Roman" pitchFamily="18" charset="0"/>
              </a:rPr>
              <a:t>,  </a:t>
            </a:r>
            <a:r>
              <a:rPr lang="en-US" altLang="zh-CN" sz="2400">
                <a:latin typeface="Symbol" pitchFamily="18" charset="2"/>
                <a:cs typeface="Times New Roman" pitchFamily="18" charset="0"/>
              </a:rPr>
              <a:t>s</a:t>
            </a:r>
            <a:r>
              <a:rPr lang="en-US" altLang="zh-CN" sz="2400" baseline="30000">
                <a:latin typeface="Times New Roman" pitchFamily="18" charset="0"/>
                <a:cs typeface="Times New Roman" pitchFamily="18" charset="0"/>
              </a:rPr>
              <a:t>2</a:t>
            </a:r>
            <a:r>
              <a:rPr lang="en-US" altLang="zh-CN" sz="2400">
                <a:latin typeface="Times New Roman" pitchFamily="18" charset="0"/>
                <a:cs typeface="Times New Roman" pitchFamily="18" charset="0"/>
              </a:rPr>
              <a:t> = </a:t>
            </a:r>
            <a:r>
              <a:rPr lang="zh-CN" altLang="en-US" sz="2400">
                <a:latin typeface="Times New Roman" pitchFamily="18" charset="0"/>
                <a:cs typeface="Times New Roman" pitchFamily="18" charset="0"/>
              </a:rPr>
              <a:t>方差</a:t>
            </a:r>
            <a:r>
              <a:rPr lang="en-US" altLang="zh-CN" sz="2400">
                <a:latin typeface="Times New Roman" pitchFamily="18" charset="0"/>
                <a:cs typeface="Times New Roman" pitchFamily="18" charset="0"/>
              </a:rPr>
              <a:t>,  </a:t>
            </a:r>
            <a:r>
              <a:rPr lang="en-US" altLang="zh-CN" sz="2400">
                <a:latin typeface="Symbol" pitchFamily="18" charset="2"/>
                <a:cs typeface="Times New Roman" pitchFamily="18" charset="0"/>
              </a:rPr>
              <a:t>m</a:t>
            </a:r>
            <a:r>
              <a:rPr lang="en-US" altLang="zh-CN" sz="2400" baseline="-25000">
                <a:latin typeface="Symbol" pitchFamily="18" charset="2"/>
                <a:cs typeface="Times New Roman" pitchFamily="18" charset="0"/>
              </a:rPr>
              <a:t>3 </a:t>
            </a:r>
            <a:r>
              <a:rPr lang="en-US" altLang="zh-CN" sz="2400">
                <a:latin typeface="Symbol" pitchFamily="18" charset="2"/>
                <a:cs typeface="Times New Roman" pitchFamily="18" charset="0"/>
              </a:rPr>
              <a:t>= </a:t>
            </a:r>
            <a:r>
              <a:rPr lang="zh-CN" altLang="en-US" sz="2400">
                <a:latin typeface="Times New Roman" pitchFamily="18" charset="0"/>
                <a:cs typeface="Times New Roman" pitchFamily="18" charset="0"/>
              </a:rPr>
              <a:t>三阶中心矩</a:t>
            </a:r>
          </a:p>
        </p:txBody>
      </p:sp>
      <p:sp>
        <p:nvSpPr>
          <p:cNvPr id="87043" name="Text Box 3"/>
          <p:cNvSpPr txBox="1">
            <a:spLocks noChangeArrowheads="1"/>
          </p:cNvSpPr>
          <p:nvPr/>
        </p:nvSpPr>
        <p:spPr bwMode="auto">
          <a:xfrm>
            <a:off x="1042988" y="1341438"/>
            <a:ext cx="4365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a:latin typeface="Times New Roman" pitchFamily="18" charset="0"/>
                <a:cs typeface="Times New Roman" pitchFamily="18" charset="0"/>
              </a:rPr>
              <a:t>令 </a:t>
            </a:r>
            <a:r>
              <a:rPr lang="en-US" altLang="zh-CN" sz="2400">
                <a:latin typeface="Times New Roman" pitchFamily="18" charset="0"/>
                <a:cs typeface="Times New Roman" pitchFamily="18" charset="0"/>
              </a:rPr>
              <a:t>A = 3</a:t>
            </a:r>
            <a:r>
              <a:rPr lang="en-US" altLang="zh-CN" sz="2400">
                <a:latin typeface="Symbol" pitchFamily="18" charset="2"/>
                <a:cs typeface="Times New Roman" pitchFamily="18" charset="0"/>
              </a:rPr>
              <a:t>s</a:t>
            </a:r>
            <a:r>
              <a:rPr lang="en-US" altLang="zh-CN" sz="2400" baseline="30000">
                <a:latin typeface="Symbol" pitchFamily="18" charset="2"/>
                <a:cs typeface="Times New Roman" pitchFamily="18" charset="0"/>
              </a:rPr>
              <a:t>2</a:t>
            </a:r>
            <a:r>
              <a:rPr lang="en-US" altLang="zh-CN" sz="2400">
                <a:latin typeface="Symbol" pitchFamily="18" charset="2"/>
                <a:cs typeface="Times New Roman" pitchFamily="18" charset="0"/>
              </a:rPr>
              <a:t>-2m ,     B = (s</a:t>
            </a:r>
            <a:r>
              <a:rPr lang="en-US" altLang="zh-CN" sz="2400" baseline="30000">
                <a:latin typeface="Symbol" pitchFamily="18" charset="2"/>
                <a:cs typeface="Times New Roman" pitchFamily="18" charset="0"/>
              </a:rPr>
              <a:t>2</a:t>
            </a:r>
            <a:r>
              <a:rPr lang="en-US" altLang="zh-CN" sz="2400">
                <a:latin typeface="Symbol" pitchFamily="18" charset="2"/>
                <a:cs typeface="Times New Roman" pitchFamily="18" charset="0"/>
              </a:rPr>
              <a:t>-m)</a:t>
            </a:r>
            <a:r>
              <a:rPr lang="en-US" altLang="zh-CN" sz="2400" baseline="30000">
                <a:latin typeface="Symbol" pitchFamily="18" charset="2"/>
                <a:cs typeface="Times New Roman" pitchFamily="18" charset="0"/>
              </a:rPr>
              <a:t>2</a:t>
            </a:r>
            <a:r>
              <a:rPr lang="en-US" altLang="zh-CN" sz="2400">
                <a:latin typeface="Symbol" pitchFamily="18" charset="2"/>
                <a:cs typeface="Times New Roman" pitchFamily="18" charset="0"/>
              </a:rPr>
              <a:t>/m </a:t>
            </a:r>
          </a:p>
        </p:txBody>
      </p:sp>
      <p:graphicFrame>
        <p:nvGraphicFramePr>
          <p:cNvPr id="87044" name="Group 4"/>
          <p:cNvGraphicFramePr>
            <a:graphicFrameLocks noGrp="1"/>
          </p:cNvGraphicFramePr>
          <p:nvPr>
            <p:ph idx="1"/>
            <p:extLst>
              <p:ext uri="{D42A27DB-BD31-4B8C-83A1-F6EECF244321}">
                <p14:modId xmlns:p14="http://schemas.microsoft.com/office/powerpoint/2010/main" val="4277651933"/>
              </p:ext>
            </p:extLst>
          </p:nvPr>
        </p:nvGraphicFramePr>
        <p:xfrm>
          <a:off x="381110" y="1905040"/>
          <a:ext cx="8374063" cy="4724314"/>
        </p:xfrm>
        <a:graphic>
          <a:graphicData uri="http://schemas.openxmlformats.org/drawingml/2006/table">
            <a:tbl>
              <a:tblPr/>
              <a:tblGrid>
                <a:gridCol w="3325813">
                  <a:extLst>
                    <a:ext uri="{9D8B030D-6E8A-4147-A177-3AD203B41FA5}">
                      <a16:colId xmlns:a16="http://schemas.microsoft.com/office/drawing/2014/main" val="20000"/>
                    </a:ext>
                  </a:extLst>
                </a:gridCol>
                <a:gridCol w="2651125">
                  <a:extLst>
                    <a:ext uri="{9D8B030D-6E8A-4147-A177-3AD203B41FA5}">
                      <a16:colId xmlns:a16="http://schemas.microsoft.com/office/drawing/2014/main" val="20001"/>
                    </a:ext>
                  </a:extLst>
                </a:gridCol>
                <a:gridCol w="2397125">
                  <a:extLst>
                    <a:ext uri="{9D8B030D-6E8A-4147-A177-3AD203B41FA5}">
                      <a16:colId xmlns:a16="http://schemas.microsoft.com/office/drawing/2014/main" val="20002"/>
                    </a:ext>
                  </a:extLst>
                </a:gridCol>
              </a:tblGrid>
              <a:tr h="430148">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dirty="0" smtClean="0">
                          <a:ln>
                            <a:noFill/>
                          </a:ln>
                          <a:solidFill>
                            <a:schemeClr val="accent2"/>
                          </a:solidFill>
                          <a:effectLst/>
                          <a:latin typeface="Times New Roman" pitchFamily="18" charset="0"/>
                          <a:ea typeface="宋体" pitchFamily="2" charset="-122"/>
                        </a:rPr>
                        <a:t>Compound Poisson</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000" b="1" i="0" u="none" strike="noStrike" cap="none" normalizeH="0" baseline="0" smtClean="0">
                          <a:ln>
                            <a:noFill/>
                          </a:ln>
                          <a:solidFill>
                            <a:schemeClr val="accent2"/>
                          </a:solidFill>
                          <a:effectLst/>
                          <a:latin typeface="Times New Roman" pitchFamily="18" charset="0"/>
                          <a:ea typeface="宋体" pitchFamily="2" charset="-122"/>
                        </a:rPr>
                        <a:t>三阶中心矩</a:t>
                      </a:r>
                      <a:r>
                        <a:rPr kumimoji="0" lang="en-US" altLang="zh-CN" sz="2000" b="1" i="1" u="none" strike="noStrike" cap="none" normalizeH="0" baseline="0" smtClean="0">
                          <a:ln>
                            <a:noFill/>
                          </a:ln>
                          <a:solidFill>
                            <a:schemeClr val="accent2"/>
                          </a:solidFill>
                          <a:effectLst/>
                          <a:latin typeface="Symbol" pitchFamily="18" charset="2"/>
                          <a:ea typeface="宋体" pitchFamily="2" charset="-122"/>
                        </a:rPr>
                        <a:t>m</a:t>
                      </a:r>
                      <a:r>
                        <a:rPr kumimoji="0" lang="en-US" altLang="zh-CN" sz="2000" b="1" i="0" u="none" strike="noStrike" cap="none" normalizeH="0" baseline="-25000" smtClean="0">
                          <a:ln>
                            <a:noFill/>
                          </a:ln>
                          <a:solidFill>
                            <a:schemeClr val="accent2"/>
                          </a:solidFill>
                          <a:effectLst/>
                          <a:latin typeface="Times New Roman" pitchFamily="18" charset="0"/>
                          <a:ea typeface="宋体" pitchFamily="2" charset="-122"/>
                        </a:rPr>
                        <a:t>3</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000" b="1" i="0" u="none" strike="noStrike" cap="none" normalizeH="0" baseline="0" smtClean="0">
                          <a:ln>
                            <a:noFill/>
                          </a:ln>
                          <a:solidFill>
                            <a:schemeClr val="accent2"/>
                          </a:solidFill>
                          <a:effectLst/>
                          <a:latin typeface="Times New Roman" pitchFamily="18" charset="0"/>
                          <a:ea typeface="宋体" pitchFamily="2" charset="-122"/>
                        </a:rPr>
                        <a:t>偏度比较</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93641">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rgbClr val="FF0000"/>
                          </a:solidFill>
                          <a:effectLst/>
                          <a:latin typeface="Times New Roman" pitchFamily="18" charset="0"/>
                          <a:ea typeface="宋体" pitchFamily="2" charset="-122"/>
                        </a:rPr>
                        <a:t>Poisson</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4011">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rgbClr val="FF0000"/>
                          </a:solidFill>
                          <a:effectLst/>
                          <a:latin typeface="Times New Roman" pitchFamily="18" charset="0"/>
                          <a:ea typeface="宋体" pitchFamily="2" charset="-122"/>
                        </a:rPr>
                        <a:t>Poisson</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-binomial</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 </a:t>
                      </a:r>
                      <a:r>
                        <a:rPr kumimoji="0" lang="en-US" altLang="zh-CN" sz="2000" b="1" i="0" u="none" strike="noStrike" cap="none" normalizeH="0" baseline="0" smtClean="0">
                          <a:ln>
                            <a:noFill/>
                          </a:ln>
                          <a:solidFill>
                            <a:schemeClr val="hlink"/>
                          </a:solidFill>
                          <a:effectLst/>
                          <a:latin typeface="Times New Roman" pitchFamily="18" charset="0"/>
                          <a:ea typeface="宋体" pitchFamily="2" charset="-122"/>
                        </a:rPr>
                        <a:t>[(</a:t>
                      </a:r>
                      <a:r>
                        <a:rPr kumimoji="0" lang="en-US" altLang="zh-CN" sz="2000" b="1" i="1" u="none" strike="noStrike" cap="none" normalizeH="0" baseline="0" smtClean="0">
                          <a:ln>
                            <a:noFill/>
                          </a:ln>
                          <a:solidFill>
                            <a:schemeClr val="hlink"/>
                          </a:solidFill>
                          <a:effectLst/>
                          <a:latin typeface="Times New Roman" pitchFamily="18" charset="0"/>
                          <a:ea typeface="宋体" pitchFamily="2" charset="-122"/>
                        </a:rPr>
                        <a:t>m</a:t>
                      </a:r>
                      <a:r>
                        <a:rPr kumimoji="0" lang="en-US" altLang="zh-CN" sz="2000" b="1" i="0" u="none" strike="noStrike" cap="none" normalizeH="0" baseline="0" smtClean="0">
                          <a:ln>
                            <a:noFill/>
                          </a:ln>
                          <a:solidFill>
                            <a:schemeClr val="hlink"/>
                          </a:solidFill>
                          <a:effectLst/>
                          <a:latin typeface="Times New Roman" pitchFamily="18" charset="0"/>
                          <a:ea typeface="宋体" pitchFamily="2" charset="-122"/>
                        </a:rPr>
                        <a:t>-2)/(</a:t>
                      </a:r>
                      <a:r>
                        <a:rPr kumimoji="0" lang="en-US" altLang="zh-CN" sz="2000" b="1" i="1" u="none" strike="noStrike" cap="none" normalizeH="0" baseline="0" smtClean="0">
                          <a:ln>
                            <a:noFill/>
                          </a:ln>
                          <a:solidFill>
                            <a:schemeClr val="hlink"/>
                          </a:solidFill>
                          <a:effectLst/>
                          <a:latin typeface="Times New Roman" pitchFamily="18" charset="0"/>
                          <a:ea typeface="宋体" pitchFamily="2" charset="-122"/>
                        </a:rPr>
                        <a:t>m</a:t>
                      </a:r>
                      <a:r>
                        <a:rPr kumimoji="0" lang="en-US" altLang="zh-CN" sz="2000" b="1" i="0" u="none" strike="noStrike" cap="none" normalizeH="0" baseline="0" smtClean="0">
                          <a:ln>
                            <a:noFill/>
                          </a:ln>
                          <a:solidFill>
                            <a:schemeClr val="hlink"/>
                          </a:solidFill>
                          <a:effectLst/>
                          <a:latin typeface="Times New Roman" pitchFamily="18" charset="0"/>
                          <a:ea typeface="宋体" pitchFamily="2" charset="-122"/>
                        </a:rPr>
                        <a:t>-1)]</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B</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0</a:t>
                      </a:r>
                      <a:r>
                        <a:rPr kumimoji="0" 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 (</a:t>
                      </a:r>
                      <a:r>
                        <a:rPr kumimoji="0" lang="zh-CN" altLang="en-US" sz="2000" b="1" i="1" u="none" strike="noStrike" cap="none" normalizeH="0" baseline="0" smtClean="0">
                          <a:ln>
                            <a:noFill/>
                          </a:ln>
                          <a:solidFill>
                            <a:schemeClr val="tx1"/>
                          </a:solidFill>
                          <a:effectLst/>
                          <a:latin typeface="Times New Roman" pitchFamily="18" charset="0"/>
                          <a:ea typeface="宋体" pitchFamily="2" charset="-122"/>
                        </a:rPr>
                        <a:t>m</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-2)/(</a:t>
                      </a:r>
                      <a:r>
                        <a:rPr kumimoji="0" lang="zh-CN" altLang="en-US" sz="2000" b="1" i="1" u="none" strike="noStrike" cap="none" normalizeH="0" baseline="0" smtClean="0">
                          <a:ln>
                            <a:noFill/>
                          </a:ln>
                          <a:solidFill>
                            <a:schemeClr val="tx1"/>
                          </a:solidFill>
                          <a:effectLst/>
                          <a:latin typeface="Times New Roman" pitchFamily="18" charset="0"/>
                          <a:ea typeface="宋体" pitchFamily="2" charset="-122"/>
                        </a:rPr>
                        <a:t>m</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-1)&lt;1</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883787">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dirty="0" err="1" smtClean="0">
                          <a:ln>
                            <a:noFill/>
                          </a:ln>
                          <a:solidFill>
                            <a:srgbClr val="FF0000"/>
                          </a:solidFill>
                          <a:effectLst/>
                          <a:latin typeface="Times New Roman" pitchFamily="18" charset="0"/>
                          <a:ea typeface="宋体" pitchFamily="2" charset="-122"/>
                        </a:rPr>
                        <a:t>poisson</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-Poisson</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a:t>
                      </a:r>
                      <a:r>
                        <a:rPr kumimoji="0" lang="en-US" altLang="zh-CN" sz="2000" b="1" i="0" u="none" strike="noStrike" cap="none" normalizeH="0" baseline="0" smtClean="0">
                          <a:ln>
                            <a:noFill/>
                          </a:ln>
                          <a:solidFill>
                            <a:schemeClr val="hlink"/>
                          </a:solidFill>
                          <a:effectLst/>
                          <a:latin typeface="Times New Roman" pitchFamily="18" charset="0"/>
                          <a:ea typeface="宋体" pitchFamily="2" charset="-122"/>
                        </a:rPr>
                        <a:t>1</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B</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83787">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dirty="0" smtClean="0">
                          <a:ln>
                            <a:noFill/>
                          </a:ln>
                          <a:solidFill>
                            <a:srgbClr val="FF0000"/>
                          </a:solidFill>
                          <a:effectLst/>
                          <a:latin typeface="Times New Roman" pitchFamily="18" charset="0"/>
                          <a:ea typeface="宋体" pitchFamily="2" charset="-122"/>
                        </a:rPr>
                        <a:t>Poisson</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-geometric</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a:t>
                      </a:r>
                      <a:r>
                        <a:rPr kumimoji="0" lang="en-US" altLang="zh-CN" sz="2000" b="1" i="0" u="none" strike="noStrike" cap="none" normalizeH="0" baseline="0" smtClean="0">
                          <a:ln>
                            <a:noFill/>
                          </a:ln>
                          <a:solidFill>
                            <a:schemeClr val="hlink"/>
                          </a:solidFill>
                          <a:effectLst/>
                          <a:latin typeface="Times New Roman" pitchFamily="18" charset="0"/>
                          <a:ea typeface="宋体" pitchFamily="2" charset="-122"/>
                        </a:rPr>
                        <a:t>1.5</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B</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1.5</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83787">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Negative binomial</a:t>
                      </a:r>
                    </a:p>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a:t>
                      </a:r>
                      <a:r>
                        <a:rPr kumimoji="0" lang="en-US" altLang="zh-CN" sz="2000" b="1" i="0" u="none" strike="noStrike" cap="none" normalizeH="0" baseline="0" dirty="0" smtClean="0">
                          <a:ln>
                            <a:noFill/>
                          </a:ln>
                          <a:solidFill>
                            <a:srgbClr val="FF0000"/>
                          </a:solidFill>
                          <a:effectLst/>
                          <a:latin typeface="Times New Roman" pitchFamily="18" charset="0"/>
                          <a:ea typeface="宋体" pitchFamily="2" charset="-122"/>
                        </a:rPr>
                        <a:t>Poisson</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-logarithmic)</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a:t>
                      </a:r>
                      <a:r>
                        <a:rPr kumimoji="0" lang="en-US" altLang="zh-CN" sz="2000" b="1" i="0" u="none" strike="noStrike" cap="none" normalizeH="0" baseline="0" smtClean="0">
                          <a:ln>
                            <a:noFill/>
                          </a:ln>
                          <a:solidFill>
                            <a:schemeClr val="hlink"/>
                          </a:solidFill>
                          <a:effectLst/>
                          <a:latin typeface="Times New Roman" pitchFamily="18" charset="0"/>
                          <a:ea typeface="宋体" pitchFamily="2" charset="-122"/>
                        </a:rPr>
                        <a:t>2</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B</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2</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25020">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dirty="0" smtClean="0">
                          <a:ln>
                            <a:noFill/>
                          </a:ln>
                          <a:solidFill>
                            <a:srgbClr val="FF0000"/>
                          </a:solidFill>
                          <a:effectLst/>
                          <a:latin typeface="Times New Roman" pitchFamily="18" charset="0"/>
                          <a:ea typeface="宋体" pitchFamily="2" charset="-122"/>
                        </a:rPr>
                        <a:t>Poisson</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a:t>
                      </a:r>
                      <a:r>
                        <a:rPr kumimoji="0" lang="en-US" altLang="zh-CN" sz="2000" b="1" i="0" u="none" strike="noStrike" cap="none" normalizeH="0" baseline="0" dirty="0" err="1" smtClean="0">
                          <a:ln>
                            <a:noFill/>
                          </a:ln>
                          <a:solidFill>
                            <a:schemeClr val="tx1"/>
                          </a:solidFill>
                          <a:effectLst/>
                          <a:latin typeface="Times New Roman" pitchFamily="18" charset="0"/>
                          <a:ea typeface="宋体" pitchFamily="2" charset="-122"/>
                        </a:rPr>
                        <a:t>ETNB</a:t>
                      </a:r>
                      <a:endPar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 </a:t>
                      </a:r>
                      <a:r>
                        <a:rPr kumimoji="0" lang="en-US" altLang="zh-CN" sz="2000" b="1" i="0" u="none" strike="noStrike" cap="none" normalizeH="0" baseline="0" smtClean="0">
                          <a:ln>
                            <a:noFill/>
                          </a:ln>
                          <a:solidFill>
                            <a:schemeClr val="hlink"/>
                          </a:solidFill>
                          <a:effectLst/>
                          <a:latin typeface="Times New Roman" pitchFamily="18" charset="0"/>
                          <a:ea typeface="宋体" pitchFamily="2" charset="-122"/>
                        </a:rPr>
                        <a:t>[(</a:t>
                      </a:r>
                      <a:r>
                        <a:rPr kumimoji="0" lang="en-US" altLang="zh-CN" sz="2000" b="1" i="1" u="none" strike="noStrike" cap="none" normalizeH="0" baseline="0" smtClean="0">
                          <a:ln>
                            <a:noFill/>
                          </a:ln>
                          <a:solidFill>
                            <a:schemeClr val="hlink"/>
                          </a:solidFill>
                          <a:effectLst/>
                          <a:latin typeface="Times New Roman" pitchFamily="18" charset="0"/>
                          <a:ea typeface="宋体" pitchFamily="2" charset="-122"/>
                        </a:rPr>
                        <a:t>r</a:t>
                      </a:r>
                      <a:r>
                        <a:rPr kumimoji="0" lang="en-US" altLang="zh-CN" sz="2000" b="1" i="0" u="none" strike="noStrike" cap="none" normalizeH="0" baseline="0" smtClean="0">
                          <a:ln>
                            <a:noFill/>
                          </a:ln>
                          <a:solidFill>
                            <a:schemeClr val="hlink"/>
                          </a:solidFill>
                          <a:effectLst/>
                          <a:latin typeface="Times New Roman" pitchFamily="18" charset="0"/>
                          <a:ea typeface="宋体" pitchFamily="2" charset="-122"/>
                        </a:rPr>
                        <a:t>+2)/(</a:t>
                      </a:r>
                      <a:r>
                        <a:rPr kumimoji="0" lang="en-US" altLang="zh-CN" sz="2000" b="1" i="1" u="none" strike="noStrike" cap="none" normalizeH="0" baseline="0" smtClean="0">
                          <a:ln>
                            <a:noFill/>
                          </a:ln>
                          <a:solidFill>
                            <a:schemeClr val="hlink"/>
                          </a:solidFill>
                          <a:effectLst/>
                          <a:latin typeface="Times New Roman" pitchFamily="18" charset="0"/>
                          <a:ea typeface="宋体" pitchFamily="2" charset="-122"/>
                        </a:rPr>
                        <a:t>r</a:t>
                      </a:r>
                      <a:r>
                        <a:rPr kumimoji="0" lang="en-US" altLang="zh-CN" sz="2000" b="1" i="0" u="none" strike="noStrike" cap="none" normalizeH="0" baseline="0" smtClean="0">
                          <a:ln>
                            <a:noFill/>
                          </a:ln>
                          <a:solidFill>
                            <a:schemeClr val="hlink"/>
                          </a:solidFill>
                          <a:effectLst/>
                          <a:latin typeface="Times New Roman" pitchFamily="18" charset="0"/>
                          <a:ea typeface="宋体" pitchFamily="2" charset="-122"/>
                        </a:rPr>
                        <a:t>+1)]</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B</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1 &lt; (</a:t>
                      </a:r>
                      <a:r>
                        <a:rPr kumimoji="0" lang="en-US" altLang="zh-CN" sz="2000" b="1" i="1" u="none" strike="noStrike" cap="none" normalizeH="0" baseline="0" dirty="0" smtClean="0">
                          <a:ln>
                            <a:noFill/>
                          </a:ln>
                          <a:solidFill>
                            <a:schemeClr val="tx1"/>
                          </a:solidFill>
                          <a:effectLst/>
                          <a:latin typeface="Times New Roman" pitchFamily="18" charset="0"/>
                          <a:ea typeface="宋体" pitchFamily="2" charset="-122"/>
                        </a:rPr>
                        <a:t>r </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+2)/(</a:t>
                      </a:r>
                      <a:r>
                        <a:rPr kumimoji="0" lang="en-US" altLang="zh-CN" sz="2000" b="1" i="1" u="none" strike="noStrike" cap="none" normalizeH="0" baseline="0" dirty="0" smtClean="0">
                          <a:ln>
                            <a:noFill/>
                          </a:ln>
                          <a:solidFill>
                            <a:schemeClr val="tx1"/>
                          </a:solidFill>
                          <a:effectLst/>
                          <a:latin typeface="Times New Roman" pitchFamily="18" charset="0"/>
                          <a:ea typeface="宋体" pitchFamily="2" charset="-122"/>
                        </a:rPr>
                        <a:t>r </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+1) &lt;∞</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85031" name="AutoShape 46"/>
          <p:cNvSpPr>
            <a:spLocks noChangeArrowheads="1"/>
          </p:cNvSpPr>
          <p:nvPr/>
        </p:nvSpPr>
        <p:spPr bwMode="auto">
          <a:xfrm>
            <a:off x="7235825" y="476250"/>
            <a:ext cx="73025" cy="73025"/>
          </a:xfrm>
          <a:prstGeom prst="wedgeEllipseCallout">
            <a:avLst>
              <a:gd name="adj1" fmla="val -43750"/>
              <a:gd name="adj2" fmla="val 7000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sz="240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042"/>
                                        </p:tgtEl>
                                        <p:attrNameLst>
                                          <p:attrName>style.visibility</p:attrName>
                                        </p:attrNameLst>
                                      </p:cBhvr>
                                      <p:to>
                                        <p:strVal val="visible"/>
                                      </p:to>
                                    </p:set>
                                    <p:animEffect transition="in" filter="blinds(horizontal)">
                                      <p:cBhvr>
                                        <p:cTn id="7" dur="500"/>
                                        <p:tgtEl>
                                          <p:spTgt spid="870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7043"/>
                                        </p:tgtEl>
                                        <p:attrNameLst>
                                          <p:attrName>style.visibility</p:attrName>
                                        </p:attrNameLst>
                                      </p:cBhvr>
                                      <p:to>
                                        <p:strVal val="visible"/>
                                      </p:to>
                                    </p:set>
                                    <p:animEffect transition="in" filter="blinds(horizontal)">
                                      <p:cBhvr>
                                        <p:cTn id="12" dur="500"/>
                                        <p:tgtEl>
                                          <p:spTgt spid="870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7044"/>
                                        </p:tgtEl>
                                        <p:attrNameLst>
                                          <p:attrName>style.visibility</p:attrName>
                                        </p:attrNameLst>
                                      </p:cBhvr>
                                      <p:to>
                                        <p:strVal val="visible"/>
                                      </p:to>
                                    </p:set>
                                    <p:animEffect transition="in" filter="blinds(horizontal)">
                                      <p:cBhvr>
                                        <p:cTn id="17" dur="500"/>
                                        <p:tgtEl>
                                          <p:spTgt spid="87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autoUpdateAnimBg="0"/>
      <p:bldP spid="87043"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3"/>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01C87267-E784-4056-B3E5-44D36979AE37}" type="slidenum">
              <a:rPr lang="zh-CN" altLang="en-US" sz="1400" b="1"/>
              <a:pPr eaLnBrk="1" hangingPunct="1"/>
              <a:t>83</a:t>
            </a:fld>
            <a:endParaRPr lang="en-US" altLang="zh-CN" sz="1400" b="1"/>
          </a:p>
        </p:txBody>
      </p:sp>
      <p:sp>
        <p:nvSpPr>
          <p:cNvPr id="88066" name="Text Box 2"/>
          <p:cNvSpPr txBox="1">
            <a:spLocks noChangeArrowheads="1"/>
          </p:cNvSpPr>
          <p:nvPr/>
        </p:nvSpPr>
        <p:spPr bwMode="auto">
          <a:xfrm>
            <a:off x="611188" y="1052513"/>
            <a:ext cx="806450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dirty="0">
                <a:latin typeface="Times New Roman" pitchFamily="18" charset="0"/>
                <a:cs typeface="Times New Roman" pitchFamily="18" charset="0"/>
              </a:rPr>
              <a:t>对于 泊松</a:t>
            </a:r>
            <a:r>
              <a:rPr lang="en-US" altLang="zh-CN" sz="2400" b="1" dirty="0">
                <a:latin typeface="Times New Roman" pitchFamily="18" charset="0"/>
                <a:cs typeface="Times New Roman" pitchFamily="18" charset="0"/>
              </a:rPr>
              <a:t>-</a:t>
            </a:r>
            <a:r>
              <a:rPr lang="zh-CN" altLang="en-US" sz="2400" b="1" dirty="0">
                <a:latin typeface="Times New Roman" pitchFamily="18" charset="0"/>
                <a:cs typeface="Times New Roman" pitchFamily="18" charset="0"/>
              </a:rPr>
              <a:t>二项</a:t>
            </a:r>
            <a:r>
              <a:rPr lang="en-US" altLang="zh-CN" sz="2400" b="1" dirty="0">
                <a:latin typeface="Times New Roman" pitchFamily="18" charset="0"/>
                <a:cs typeface="Times New Roman" pitchFamily="18" charset="0"/>
              </a:rPr>
              <a:t>, </a:t>
            </a:r>
            <a:r>
              <a:rPr lang="zh-CN" altLang="en-US" sz="2400" b="1" dirty="0">
                <a:latin typeface="Times New Roman" pitchFamily="18" charset="0"/>
                <a:cs typeface="Times New Roman" pitchFamily="18" charset="0"/>
              </a:rPr>
              <a:t>如果 </a:t>
            </a:r>
            <a:r>
              <a:rPr lang="en-US" altLang="zh-CN" sz="2400" b="1" i="1" dirty="0">
                <a:latin typeface="Times New Roman" pitchFamily="18" charset="0"/>
                <a:cs typeface="Times New Roman" pitchFamily="18" charset="0"/>
              </a:rPr>
              <a:t>m </a:t>
            </a:r>
            <a:r>
              <a:rPr lang="en-US" altLang="zh-CN" sz="2400" b="1" dirty="0">
                <a:latin typeface="Times New Roman" pitchFamily="18" charset="0"/>
                <a:cs typeface="Times New Roman" pitchFamily="18" charset="0"/>
              </a:rPr>
              <a:t>= 1, </a:t>
            </a:r>
            <a:r>
              <a:rPr lang="zh-CN" altLang="en-US" sz="2400" b="1" dirty="0">
                <a:latin typeface="Times New Roman" pitchFamily="18" charset="0"/>
                <a:cs typeface="Times New Roman" pitchFamily="18" charset="0"/>
              </a:rPr>
              <a:t>仍然得到泊松</a:t>
            </a:r>
            <a:r>
              <a:rPr lang="en-US" altLang="zh-CN" sz="2400" b="1" dirty="0">
                <a:latin typeface="Times New Roman" pitchFamily="18" charset="0"/>
                <a:cs typeface="Times New Roman" pitchFamily="18" charset="0"/>
              </a:rPr>
              <a:t>:</a:t>
            </a:r>
          </a:p>
        </p:txBody>
      </p:sp>
      <p:sp>
        <p:nvSpPr>
          <p:cNvPr id="88067" name="Text Box 3"/>
          <p:cNvSpPr txBox="1">
            <a:spLocks noChangeArrowheads="1"/>
          </p:cNvSpPr>
          <p:nvPr/>
        </p:nvSpPr>
        <p:spPr bwMode="auto">
          <a:xfrm>
            <a:off x="1385888" y="1966913"/>
            <a:ext cx="431109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a:latin typeface="Times New Roman" pitchFamily="18" charset="0"/>
                <a:cs typeface="Times New Roman" pitchFamily="18" charset="0"/>
              </a:rPr>
              <a:t>泊松</a:t>
            </a:r>
            <a:r>
              <a:rPr lang="en-US" altLang="zh-CN" sz="2400" b="1">
                <a:latin typeface="Times New Roman" pitchFamily="18" charset="0"/>
                <a:cs typeface="Times New Roman" pitchFamily="18" charset="0"/>
              </a:rPr>
              <a:t>-</a:t>
            </a:r>
            <a:r>
              <a:rPr lang="zh-CN" altLang="en-US" sz="2400" b="1">
                <a:latin typeface="Times New Roman" pitchFamily="18" charset="0"/>
                <a:cs typeface="Times New Roman" pitchFamily="18" charset="0"/>
              </a:rPr>
              <a:t>二项  </a:t>
            </a:r>
            <a:r>
              <a:rPr lang="en-US" altLang="zh-CN" sz="2400" b="1">
                <a:latin typeface="黑体" pitchFamily="2" charset="-122"/>
                <a:ea typeface="黑体" pitchFamily="2" charset="-122"/>
              </a:rPr>
              <a:t>= </a:t>
            </a:r>
            <a:r>
              <a:rPr lang="en-US" altLang="zh-CN" sz="2400" b="1">
                <a:latin typeface="Times New Roman" pitchFamily="18" charset="0"/>
                <a:cs typeface="Times New Roman" pitchFamily="18" charset="0"/>
              </a:rPr>
              <a:t> </a:t>
            </a:r>
            <a:r>
              <a:rPr lang="zh-CN" altLang="en-US" sz="2400" b="1">
                <a:latin typeface="Times New Roman" pitchFamily="18" charset="0"/>
                <a:cs typeface="Times New Roman" pitchFamily="18" charset="0"/>
              </a:rPr>
              <a:t>泊松</a:t>
            </a:r>
            <a:r>
              <a:rPr lang="en-US" altLang="zh-CN" sz="2400" b="1">
                <a:latin typeface="Times New Roman" pitchFamily="18" charset="0"/>
                <a:cs typeface="Times New Roman" pitchFamily="18" charset="0"/>
              </a:rPr>
              <a:t>-</a:t>
            </a:r>
            <a:r>
              <a:rPr lang="zh-CN" altLang="en-US" sz="2400" b="1">
                <a:latin typeface="Times New Roman" pitchFamily="18" charset="0"/>
                <a:cs typeface="Times New Roman" pitchFamily="18" charset="0"/>
              </a:rPr>
              <a:t>零截断二项</a:t>
            </a:r>
          </a:p>
        </p:txBody>
      </p:sp>
      <p:sp>
        <p:nvSpPr>
          <p:cNvPr id="88068" name="Text Box 4"/>
          <p:cNvSpPr txBox="1">
            <a:spLocks noChangeArrowheads="1"/>
          </p:cNvSpPr>
          <p:nvPr/>
        </p:nvSpPr>
        <p:spPr bwMode="auto">
          <a:xfrm>
            <a:off x="1528763" y="2974975"/>
            <a:ext cx="527129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a:latin typeface="Times New Roman" pitchFamily="18" charset="0"/>
                <a:cs typeface="Times New Roman" pitchFamily="18" charset="0"/>
              </a:rPr>
              <a:t>如果 </a:t>
            </a:r>
            <a:r>
              <a:rPr lang="en-US" altLang="zh-CN" sz="2400" b="1" i="1">
                <a:latin typeface="Times New Roman" pitchFamily="18" charset="0"/>
                <a:cs typeface="Times New Roman" pitchFamily="18" charset="0"/>
              </a:rPr>
              <a:t>m</a:t>
            </a:r>
            <a:r>
              <a:rPr lang="en-US" altLang="zh-CN" sz="2400" b="1">
                <a:latin typeface="Times New Roman" pitchFamily="18" charset="0"/>
                <a:cs typeface="Times New Roman" pitchFamily="18" charset="0"/>
              </a:rPr>
              <a:t> =1, </a:t>
            </a:r>
            <a:r>
              <a:rPr lang="zh-CN" altLang="en-US" sz="2400" b="1">
                <a:latin typeface="Times New Roman" pitchFamily="18" charset="0"/>
                <a:cs typeface="Times New Roman" pitchFamily="18" charset="0"/>
              </a:rPr>
              <a:t>零截断二项的概率集中在 </a:t>
            </a:r>
            <a:r>
              <a:rPr lang="en-US" altLang="zh-CN" sz="2400" b="1">
                <a:latin typeface="Times New Roman" pitchFamily="18" charset="0"/>
                <a:cs typeface="Times New Roman" pitchFamily="18" charset="0"/>
              </a:rPr>
              <a:t>1</a:t>
            </a:r>
          </a:p>
        </p:txBody>
      </p:sp>
      <p:sp>
        <p:nvSpPr>
          <p:cNvPr id="88069" name="AutoShape 5"/>
          <p:cNvSpPr>
            <a:spLocks noChangeArrowheads="1"/>
          </p:cNvSpPr>
          <p:nvPr/>
        </p:nvSpPr>
        <p:spPr bwMode="auto">
          <a:xfrm>
            <a:off x="3923097" y="2461762"/>
            <a:ext cx="361181" cy="566051"/>
          </a:xfrm>
          <a:prstGeom prst="downArrow">
            <a:avLst>
              <a:gd name="adj1" fmla="val 50000"/>
              <a:gd name="adj2" fmla="val 25000"/>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b="1"/>
          </a:p>
        </p:txBody>
      </p:sp>
      <p:sp>
        <p:nvSpPr>
          <p:cNvPr id="88070" name="AutoShape 6"/>
          <p:cNvSpPr>
            <a:spLocks noChangeArrowheads="1"/>
          </p:cNvSpPr>
          <p:nvPr/>
        </p:nvSpPr>
        <p:spPr bwMode="auto">
          <a:xfrm>
            <a:off x="3924300" y="3490300"/>
            <a:ext cx="503238" cy="596539"/>
          </a:xfrm>
          <a:prstGeom prst="downArrow">
            <a:avLst>
              <a:gd name="adj1" fmla="val 50000"/>
              <a:gd name="adj2" fmla="val 28628"/>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b="1"/>
          </a:p>
        </p:txBody>
      </p:sp>
      <p:sp>
        <p:nvSpPr>
          <p:cNvPr id="88071" name="Rectangle 7"/>
          <p:cNvSpPr>
            <a:spLocks noChangeArrowheads="1"/>
          </p:cNvSpPr>
          <p:nvPr/>
        </p:nvSpPr>
        <p:spPr bwMode="auto">
          <a:xfrm>
            <a:off x="3203575" y="4149725"/>
            <a:ext cx="3240088"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r>
              <a:rPr lang="zh-CN" altLang="en-US" sz="2400" b="1">
                <a:latin typeface="Times New Roman" pitchFamily="18" charset="0"/>
                <a:cs typeface="Times New Roman" pitchFamily="18" charset="0"/>
              </a:rPr>
              <a:t>泊松</a:t>
            </a:r>
            <a:r>
              <a:rPr lang="en-US" altLang="zh-CN" sz="2400" b="1">
                <a:latin typeface="Times New Roman" pitchFamily="18" charset="0"/>
                <a:cs typeface="Times New Roman" pitchFamily="18" charset="0"/>
              </a:rPr>
              <a:t>-1 = </a:t>
            </a:r>
            <a:r>
              <a:rPr lang="zh-CN" altLang="en-US" sz="2400" b="1">
                <a:latin typeface="Times New Roman" pitchFamily="18" charset="0"/>
                <a:cs typeface="Times New Roman" pitchFamily="18" charset="0"/>
              </a:rPr>
              <a:t>泊松</a:t>
            </a:r>
          </a:p>
        </p:txBody>
      </p:sp>
      <p:sp>
        <p:nvSpPr>
          <p:cNvPr id="88072" name="AutoShape 8"/>
          <p:cNvSpPr>
            <a:spLocks noChangeArrowheads="1"/>
          </p:cNvSpPr>
          <p:nvPr/>
        </p:nvSpPr>
        <p:spPr bwMode="auto">
          <a:xfrm>
            <a:off x="3960402" y="4753315"/>
            <a:ext cx="361183" cy="591458"/>
          </a:xfrm>
          <a:prstGeom prst="downArrow">
            <a:avLst>
              <a:gd name="adj1" fmla="val 50000"/>
              <a:gd name="adj2" fmla="val 37454"/>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b="1"/>
          </a:p>
        </p:txBody>
      </p:sp>
      <p:sp>
        <p:nvSpPr>
          <p:cNvPr id="88073" name="Text Box 9"/>
          <p:cNvSpPr txBox="1">
            <a:spLocks noChangeArrowheads="1"/>
          </p:cNvSpPr>
          <p:nvPr/>
        </p:nvSpPr>
        <p:spPr bwMode="auto">
          <a:xfrm>
            <a:off x="1744663" y="5495925"/>
            <a:ext cx="2820301"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a:latin typeface="Times New Roman" pitchFamily="18" charset="0"/>
                <a:cs typeface="Times New Roman" pitchFamily="18" charset="0"/>
              </a:rPr>
              <a:t>因此，</a:t>
            </a:r>
            <a:r>
              <a:rPr lang="en-US" altLang="zh-CN" sz="2400" b="1" i="1">
                <a:latin typeface="Times New Roman" pitchFamily="18" charset="0"/>
                <a:cs typeface="Times New Roman" pitchFamily="18" charset="0"/>
              </a:rPr>
              <a:t>m </a:t>
            </a:r>
            <a:r>
              <a:rPr lang="en-US" altLang="zh-CN" sz="1800" b="1">
                <a:latin typeface="Times New Roman" pitchFamily="18" charset="0"/>
                <a:cs typeface="Times New Roman" pitchFamily="18" charset="0"/>
              </a:rPr>
              <a:t>≥ </a:t>
            </a:r>
            <a:r>
              <a:rPr lang="en-US" altLang="zh-CN" sz="2400" b="1">
                <a:latin typeface="Times New Roman" pitchFamily="18" charset="0"/>
                <a:cs typeface="Times New Roman" pitchFamily="18" charset="0"/>
              </a:rPr>
              <a:t>2, </a:t>
            </a:r>
            <a:r>
              <a:rPr lang="zh-CN" altLang="en-US" sz="2400" b="1">
                <a:latin typeface="Times New Roman" pitchFamily="18" charset="0"/>
                <a:cs typeface="Times New Roman" pitchFamily="18" charset="0"/>
              </a:rPr>
              <a:t>故而有</a:t>
            </a:r>
          </a:p>
        </p:txBody>
      </p:sp>
      <p:graphicFrame>
        <p:nvGraphicFramePr>
          <p:cNvPr id="88074" name="Object 10"/>
          <p:cNvGraphicFramePr>
            <a:graphicFrameLocks noChangeAspect="1"/>
          </p:cNvGraphicFramePr>
          <p:nvPr>
            <p:extLst>
              <p:ext uri="{D42A27DB-BD31-4B8C-83A1-F6EECF244321}">
                <p14:modId xmlns:p14="http://schemas.microsoft.com/office/powerpoint/2010/main" val="2851074260"/>
              </p:ext>
            </p:extLst>
          </p:nvPr>
        </p:nvGraphicFramePr>
        <p:xfrm>
          <a:off x="4932363" y="5300663"/>
          <a:ext cx="1727200" cy="836612"/>
        </p:xfrm>
        <a:graphic>
          <a:graphicData uri="http://schemas.openxmlformats.org/presentationml/2006/ole">
            <mc:AlternateContent xmlns:mc="http://schemas.openxmlformats.org/markup-compatibility/2006">
              <mc:Choice xmlns:v="urn:schemas-microsoft-com:vml" Requires="v">
                <p:oleObj spid="_x0000_s86319" r:id="rId3" imgW="812800" imgH="393700" progId="Equation.DSMT4">
                  <p:embed/>
                </p:oleObj>
              </mc:Choice>
              <mc:Fallback>
                <p:oleObj r:id="rId3" imgW="812800" imgH="39370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5300663"/>
                        <a:ext cx="1727200" cy="836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28" name="Text Box 11"/>
          <p:cNvSpPr txBox="1">
            <a:spLocks noChangeArrowheads="1"/>
          </p:cNvSpPr>
          <p:nvPr/>
        </p:nvSpPr>
        <p:spPr bwMode="auto">
          <a:xfrm>
            <a:off x="539750" y="476250"/>
            <a:ext cx="1105088"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a:solidFill>
                  <a:srgbClr val="0000CC"/>
                </a:solidFill>
                <a:latin typeface="Times New Roman" pitchFamily="18" charset="0"/>
                <a:cs typeface="Times New Roman" pitchFamily="18" charset="0"/>
              </a:rPr>
              <a:t>说明：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8066"/>
                                        </p:tgtEl>
                                        <p:attrNameLst>
                                          <p:attrName>style.visibility</p:attrName>
                                        </p:attrNameLst>
                                      </p:cBhvr>
                                      <p:to>
                                        <p:strVal val="visible"/>
                                      </p:to>
                                    </p:set>
                                    <p:animEffect transition="in" filter="blinds(horizontal)">
                                      <p:cBhvr>
                                        <p:cTn id="7" dur="500"/>
                                        <p:tgtEl>
                                          <p:spTgt spid="880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8067"/>
                                        </p:tgtEl>
                                        <p:attrNameLst>
                                          <p:attrName>style.visibility</p:attrName>
                                        </p:attrNameLst>
                                      </p:cBhvr>
                                      <p:to>
                                        <p:strVal val="visible"/>
                                      </p:to>
                                    </p:set>
                                    <p:animEffect transition="in" filter="blinds(horizontal)">
                                      <p:cBhvr>
                                        <p:cTn id="12" dur="500"/>
                                        <p:tgtEl>
                                          <p:spTgt spid="880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8069"/>
                                        </p:tgtEl>
                                        <p:attrNameLst>
                                          <p:attrName>style.visibility</p:attrName>
                                        </p:attrNameLst>
                                      </p:cBhvr>
                                      <p:to>
                                        <p:strVal val="visible"/>
                                      </p:to>
                                    </p:set>
                                    <p:animEffect transition="in" filter="blinds(horizontal)">
                                      <p:cBhvr>
                                        <p:cTn id="17" dur="500"/>
                                        <p:tgtEl>
                                          <p:spTgt spid="880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8068"/>
                                        </p:tgtEl>
                                        <p:attrNameLst>
                                          <p:attrName>style.visibility</p:attrName>
                                        </p:attrNameLst>
                                      </p:cBhvr>
                                      <p:to>
                                        <p:strVal val="visible"/>
                                      </p:to>
                                    </p:set>
                                    <p:animEffect transition="in" filter="blinds(horizontal)">
                                      <p:cBhvr>
                                        <p:cTn id="22" dur="500"/>
                                        <p:tgtEl>
                                          <p:spTgt spid="8806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8070"/>
                                        </p:tgtEl>
                                        <p:attrNameLst>
                                          <p:attrName>style.visibility</p:attrName>
                                        </p:attrNameLst>
                                      </p:cBhvr>
                                      <p:to>
                                        <p:strVal val="visible"/>
                                      </p:to>
                                    </p:set>
                                    <p:animEffect transition="in" filter="blinds(horizontal)">
                                      <p:cBhvr>
                                        <p:cTn id="27" dur="500"/>
                                        <p:tgtEl>
                                          <p:spTgt spid="8807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8071"/>
                                        </p:tgtEl>
                                        <p:attrNameLst>
                                          <p:attrName>style.visibility</p:attrName>
                                        </p:attrNameLst>
                                      </p:cBhvr>
                                      <p:to>
                                        <p:strVal val="visible"/>
                                      </p:to>
                                    </p:set>
                                    <p:animEffect transition="in" filter="blinds(horizontal)">
                                      <p:cBhvr>
                                        <p:cTn id="32" dur="500"/>
                                        <p:tgtEl>
                                          <p:spTgt spid="8807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8072"/>
                                        </p:tgtEl>
                                        <p:attrNameLst>
                                          <p:attrName>style.visibility</p:attrName>
                                        </p:attrNameLst>
                                      </p:cBhvr>
                                      <p:to>
                                        <p:strVal val="visible"/>
                                      </p:to>
                                    </p:set>
                                    <p:animEffect transition="in" filter="blinds(horizontal)">
                                      <p:cBhvr>
                                        <p:cTn id="37" dur="500"/>
                                        <p:tgtEl>
                                          <p:spTgt spid="8807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8073"/>
                                        </p:tgtEl>
                                        <p:attrNameLst>
                                          <p:attrName>style.visibility</p:attrName>
                                        </p:attrNameLst>
                                      </p:cBhvr>
                                      <p:to>
                                        <p:strVal val="visible"/>
                                      </p:to>
                                    </p:set>
                                    <p:animEffect transition="in" filter="blinds(horizontal)">
                                      <p:cBhvr>
                                        <p:cTn id="42" dur="500"/>
                                        <p:tgtEl>
                                          <p:spTgt spid="8807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88074"/>
                                        </p:tgtEl>
                                        <p:attrNameLst>
                                          <p:attrName>style.visibility</p:attrName>
                                        </p:attrNameLst>
                                      </p:cBhvr>
                                      <p:to>
                                        <p:strVal val="visible"/>
                                      </p:to>
                                    </p:set>
                                    <p:anim calcmode="lin" valueType="num">
                                      <p:cBhvr additive="base">
                                        <p:cTn id="47" dur="500" fill="hold"/>
                                        <p:tgtEl>
                                          <p:spTgt spid="88074"/>
                                        </p:tgtEl>
                                        <p:attrNameLst>
                                          <p:attrName>ppt_x</p:attrName>
                                        </p:attrNameLst>
                                      </p:cBhvr>
                                      <p:tavLst>
                                        <p:tav tm="0">
                                          <p:val>
                                            <p:strVal val="#ppt_x"/>
                                          </p:val>
                                        </p:tav>
                                        <p:tav tm="100000">
                                          <p:val>
                                            <p:strVal val="#ppt_x"/>
                                          </p:val>
                                        </p:tav>
                                      </p:tavLst>
                                    </p:anim>
                                    <p:anim calcmode="lin" valueType="num">
                                      <p:cBhvr additive="base">
                                        <p:cTn id="48" dur="500" fill="hold"/>
                                        <p:tgtEl>
                                          <p:spTgt spid="88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autoUpdateAnimBg="0"/>
      <p:bldP spid="88067" grpId="0" autoUpdateAnimBg="0"/>
      <p:bldP spid="88068" grpId="0" autoUpdateAnimBg="0"/>
      <p:bldP spid="88069" grpId="0" animBg="1"/>
      <p:bldP spid="88070" grpId="0" animBg="1"/>
      <p:bldP spid="88071" grpId="0" autoUpdateAnimBg="0"/>
      <p:bldP spid="88072" grpId="0" animBg="1"/>
      <p:bldP spid="88073"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AEB6F099-8A38-4290-B9A3-1858FAD767CC}" type="slidenum">
              <a:rPr lang="zh-CN" altLang="en-US" sz="1400"/>
              <a:pPr eaLnBrk="1" hangingPunct="1"/>
              <a:t>84</a:t>
            </a:fld>
            <a:endParaRPr lang="en-US" altLang="zh-CN" sz="1400"/>
          </a:p>
        </p:txBody>
      </p:sp>
      <p:graphicFrame>
        <p:nvGraphicFramePr>
          <p:cNvPr id="89090" name="Group 2"/>
          <p:cNvGraphicFramePr>
            <a:graphicFrameLocks noGrp="1"/>
          </p:cNvGraphicFramePr>
          <p:nvPr>
            <p:ph idx="1"/>
            <p:extLst>
              <p:ext uri="{D42A27DB-BD31-4B8C-83A1-F6EECF244321}">
                <p14:modId xmlns:p14="http://schemas.microsoft.com/office/powerpoint/2010/main" val="326936920"/>
              </p:ext>
            </p:extLst>
          </p:nvPr>
        </p:nvGraphicFramePr>
        <p:xfrm>
          <a:off x="381110" y="990664"/>
          <a:ext cx="8374063" cy="4922837"/>
        </p:xfrm>
        <a:graphic>
          <a:graphicData uri="http://schemas.openxmlformats.org/drawingml/2006/table">
            <a:tbl>
              <a:tblPr/>
              <a:tblGrid>
                <a:gridCol w="3168650">
                  <a:extLst>
                    <a:ext uri="{9D8B030D-6E8A-4147-A177-3AD203B41FA5}">
                      <a16:colId xmlns:a16="http://schemas.microsoft.com/office/drawing/2014/main" val="20000"/>
                    </a:ext>
                  </a:extLst>
                </a:gridCol>
                <a:gridCol w="2663825">
                  <a:extLst>
                    <a:ext uri="{9D8B030D-6E8A-4147-A177-3AD203B41FA5}">
                      <a16:colId xmlns:a16="http://schemas.microsoft.com/office/drawing/2014/main" val="20001"/>
                    </a:ext>
                  </a:extLst>
                </a:gridCol>
                <a:gridCol w="2541588">
                  <a:extLst>
                    <a:ext uri="{9D8B030D-6E8A-4147-A177-3AD203B41FA5}">
                      <a16:colId xmlns:a16="http://schemas.microsoft.com/office/drawing/2014/main" val="20002"/>
                    </a:ext>
                  </a:extLst>
                </a:gridCol>
              </a:tblGrid>
              <a:tr h="376262">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endPar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三阶中心矩</a:t>
                      </a:r>
                      <a:r>
                        <a:rPr kumimoji="0" lang="en-US" altLang="zh-CN" sz="2000" b="1" i="0" u="none" strike="noStrike" cap="none" normalizeH="0" baseline="0" smtClean="0">
                          <a:ln>
                            <a:noFill/>
                          </a:ln>
                          <a:solidFill>
                            <a:schemeClr val="tx1"/>
                          </a:solidFill>
                          <a:effectLst/>
                          <a:latin typeface="Symbol" pitchFamily="18" charset="2"/>
                          <a:ea typeface="宋体" pitchFamily="2" charset="-122"/>
                        </a:rPr>
                        <a:t>m</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3</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尾部比较</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4674">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dirty="0" smtClean="0">
                          <a:ln>
                            <a:noFill/>
                          </a:ln>
                          <a:solidFill>
                            <a:srgbClr val="FF0000"/>
                          </a:solidFill>
                          <a:effectLst/>
                          <a:latin typeface="Times New Roman" pitchFamily="18" charset="0"/>
                          <a:ea typeface="宋体" pitchFamily="2" charset="-122"/>
                        </a:rPr>
                        <a:t>Poisson</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3105">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rgbClr val="FF0000"/>
                          </a:solidFill>
                          <a:effectLst/>
                          <a:latin typeface="Times New Roman" pitchFamily="18" charset="0"/>
                          <a:ea typeface="宋体" pitchFamily="2" charset="-122"/>
                        </a:rPr>
                        <a:t>Poisson</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-binomial</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 </a:t>
                      </a:r>
                      <a:r>
                        <a:rPr kumimoji="0" lang="en-US" altLang="zh-CN" sz="2000" b="1" i="0" u="none" strike="noStrike" cap="none" normalizeH="0" baseline="0" smtClean="0">
                          <a:ln>
                            <a:noFill/>
                          </a:ln>
                          <a:solidFill>
                            <a:schemeClr val="hlink"/>
                          </a:solidFill>
                          <a:effectLst/>
                          <a:latin typeface="Times New Roman" pitchFamily="18" charset="0"/>
                          <a:ea typeface="宋体" pitchFamily="2" charset="-122"/>
                        </a:rPr>
                        <a:t>[(</a:t>
                      </a:r>
                      <a:r>
                        <a:rPr kumimoji="0" lang="en-US" altLang="zh-CN" sz="2000" b="1" i="1" u="none" strike="noStrike" cap="none" normalizeH="0" baseline="0" smtClean="0">
                          <a:ln>
                            <a:noFill/>
                          </a:ln>
                          <a:solidFill>
                            <a:schemeClr val="hlink"/>
                          </a:solidFill>
                          <a:effectLst/>
                          <a:latin typeface="Times New Roman" pitchFamily="18" charset="0"/>
                          <a:ea typeface="宋体" pitchFamily="2" charset="-122"/>
                        </a:rPr>
                        <a:t>m</a:t>
                      </a:r>
                      <a:r>
                        <a:rPr kumimoji="0" lang="en-US" altLang="zh-CN" sz="2000" b="1" i="0" u="none" strike="noStrike" cap="none" normalizeH="0" baseline="0" smtClean="0">
                          <a:ln>
                            <a:noFill/>
                          </a:ln>
                          <a:solidFill>
                            <a:schemeClr val="hlink"/>
                          </a:solidFill>
                          <a:effectLst/>
                          <a:latin typeface="Times New Roman" pitchFamily="18" charset="0"/>
                          <a:ea typeface="宋体" pitchFamily="2" charset="-122"/>
                        </a:rPr>
                        <a:t>-2)/(</a:t>
                      </a:r>
                      <a:r>
                        <a:rPr kumimoji="0" lang="en-US" altLang="zh-CN" sz="2000" b="1" i="1" u="none" strike="noStrike" cap="none" normalizeH="0" baseline="0" smtClean="0">
                          <a:ln>
                            <a:noFill/>
                          </a:ln>
                          <a:solidFill>
                            <a:schemeClr val="hlink"/>
                          </a:solidFill>
                          <a:effectLst/>
                          <a:latin typeface="Times New Roman" pitchFamily="18" charset="0"/>
                          <a:ea typeface="宋体" pitchFamily="2" charset="-122"/>
                        </a:rPr>
                        <a:t>m</a:t>
                      </a:r>
                      <a:r>
                        <a:rPr kumimoji="0" lang="en-US" altLang="zh-CN" sz="2000" b="1" i="0" u="none" strike="noStrike" cap="none" normalizeH="0" baseline="0" smtClean="0">
                          <a:ln>
                            <a:noFill/>
                          </a:ln>
                          <a:solidFill>
                            <a:schemeClr val="hlink"/>
                          </a:solidFill>
                          <a:effectLst/>
                          <a:latin typeface="Times New Roman" pitchFamily="18" charset="0"/>
                          <a:ea typeface="宋体" pitchFamily="2" charset="-122"/>
                        </a:rPr>
                        <a:t>-1)]</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B</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0</a:t>
                      </a:r>
                      <a:r>
                        <a:rPr kumimoji="0" 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 (</a:t>
                      </a:r>
                      <a:r>
                        <a:rPr kumimoji="0" lang="zh-CN" altLang="en-US" sz="2000" b="1" i="1" u="none" strike="noStrike" cap="none" normalizeH="0" baseline="0" smtClean="0">
                          <a:ln>
                            <a:noFill/>
                          </a:ln>
                          <a:solidFill>
                            <a:schemeClr val="tx1"/>
                          </a:solidFill>
                          <a:effectLst/>
                          <a:latin typeface="Times New Roman" pitchFamily="18" charset="0"/>
                          <a:ea typeface="宋体" pitchFamily="2" charset="-122"/>
                        </a:rPr>
                        <a:t>m</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-2)/(</a:t>
                      </a:r>
                      <a:r>
                        <a:rPr kumimoji="0" lang="zh-CN" altLang="en-US" sz="2000" b="1" i="1" u="none" strike="noStrike" cap="none" normalizeH="0" baseline="0" smtClean="0">
                          <a:ln>
                            <a:noFill/>
                          </a:ln>
                          <a:solidFill>
                            <a:schemeClr val="tx1"/>
                          </a:solidFill>
                          <a:effectLst/>
                          <a:latin typeface="Times New Roman" pitchFamily="18" charset="0"/>
                          <a:ea typeface="宋体" pitchFamily="2" charset="-122"/>
                        </a:rPr>
                        <a:t>m</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-1)&lt;1</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1391">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rgbClr val="FF0000"/>
                          </a:solidFill>
                          <a:effectLst/>
                          <a:latin typeface="Times New Roman" pitchFamily="18" charset="0"/>
                          <a:ea typeface="宋体" pitchFamily="2" charset="-122"/>
                        </a:rPr>
                        <a:t>poisson</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-Poisson</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a:t>
                      </a:r>
                      <a:r>
                        <a:rPr kumimoji="0" lang="en-US" altLang="zh-CN" sz="2000" b="1" i="0" u="none" strike="noStrike" cap="none" normalizeH="0" baseline="0" smtClean="0">
                          <a:ln>
                            <a:noFill/>
                          </a:ln>
                          <a:solidFill>
                            <a:schemeClr val="hlink"/>
                          </a:solidFill>
                          <a:effectLst/>
                          <a:latin typeface="Times New Roman" pitchFamily="18" charset="0"/>
                          <a:ea typeface="宋体" pitchFamily="2" charset="-122"/>
                        </a:rPr>
                        <a:t>1</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B</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39804">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rgbClr val="FF0000"/>
                          </a:solidFill>
                          <a:effectLst/>
                          <a:latin typeface="Times New Roman" pitchFamily="18" charset="0"/>
                          <a:ea typeface="宋体" pitchFamily="2" charset="-122"/>
                        </a:rPr>
                        <a:t>Poisson</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-geometric</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a:t>
                      </a:r>
                      <a:r>
                        <a:rPr kumimoji="0" lang="en-US" altLang="zh-CN" sz="2000" b="1" i="0" u="none" strike="noStrike" cap="none" normalizeH="0" baseline="0" smtClean="0">
                          <a:ln>
                            <a:noFill/>
                          </a:ln>
                          <a:solidFill>
                            <a:schemeClr val="hlink"/>
                          </a:solidFill>
                          <a:effectLst/>
                          <a:latin typeface="Times New Roman" pitchFamily="18" charset="0"/>
                          <a:ea typeface="宋体" pitchFamily="2" charset="-122"/>
                        </a:rPr>
                        <a:t>1.5</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B</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1.5</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83977">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Negative binomial</a:t>
                      </a:r>
                    </a:p>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0" lang="en-US" altLang="zh-CN" sz="2000" b="1" i="0" u="none" strike="noStrike" cap="none" normalizeH="0" baseline="0" smtClean="0">
                          <a:ln>
                            <a:noFill/>
                          </a:ln>
                          <a:solidFill>
                            <a:srgbClr val="FF0000"/>
                          </a:solidFill>
                          <a:effectLst/>
                          <a:latin typeface="Times New Roman" pitchFamily="18" charset="0"/>
                          <a:ea typeface="宋体" pitchFamily="2" charset="-122"/>
                        </a:rPr>
                        <a:t>Poisson</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-logarithmic)</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a:t>
                      </a:r>
                      <a:r>
                        <a:rPr kumimoji="0" lang="en-US" altLang="zh-CN" sz="2000" b="1" i="0" u="none" strike="noStrike" cap="none" normalizeH="0" baseline="0" smtClean="0">
                          <a:ln>
                            <a:noFill/>
                          </a:ln>
                          <a:solidFill>
                            <a:schemeClr val="hlink"/>
                          </a:solidFill>
                          <a:effectLst/>
                          <a:latin typeface="Times New Roman" pitchFamily="18" charset="0"/>
                          <a:ea typeface="宋体" pitchFamily="2" charset="-122"/>
                        </a:rPr>
                        <a:t>2</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B</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2</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8033">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Poisson-Inverse Gaussian</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a:t>
                      </a:r>
                      <a:r>
                        <a:rPr kumimoji="0" lang="en-US" altLang="zh-CN" sz="2000" b="1" i="0" u="none" strike="noStrike" cap="none" normalizeH="0" baseline="0" smtClean="0">
                          <a:ln>
                            <a:noFill/>
                          </a:ln>
                          <a:solidFill>
                            <a:schemeClr val="hlink"/>
                          </a:solidFill>
                          <a:effectLst/>
                          <a:latin typeface="Times New Roman" pitchFamily="18" charset="0"/>
                          <a:ea typeface="宋体" pitchFamily="2" charset="-122"/>
                        </a:rPr>
                        <a:t>3</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B</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3</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6"/>
                  </a:ext>
                </a:extLst>
              </a:tr>
              <a:tr h="508033">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Poisson-Lognormal</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a:t>
                      </a:r>
                      <a:r>
                        <a:rPr kumimoji="0" lang="en-US" altLang="zh-CN" sz="2000" b="1" i="0" u="none" strike="noStrike" cap="none" normalizeH="0" baseline="0" smtClean="0">
                          <a:ln>
                            <a:noFill/>
                          </a:ln>
                          <a:solidFill>
                            <a:srgbClr val="009999"/>
                          </a:solidFill>
                          <a:effectLst/>
                          <a:latin typeface="Times New Roman" pitchFamily="18" charset="0"/>
                          <a:ea typeface="宋体" pitchFamily="2" charset="-122"/>
                        </a:rPr>
                        <a:t>[2+exp(</a:t>
                      </a:r>
                      <a:r>
                        <a:rPr kumimoji="0" lang="en-US" altLang="zh-CN" sz="2000" b="1" i="0" u="none" strike="noStrike" cap="none" normalizeH="0" baseline="0" smtClean="0">
                          <a:ln>
                            <a:noFill/>
                          </a:ln>
                          <a:solidFill>
                            <a:srgbClr val="009999"/>
                          </a:solidFill>
                          <a:effectLst/>
                          <a:latin typeface="Symbol" pitchFamily="18" charset="2"/>
                          <a:ea typeface="宋体" pitchFamily="2" charset="-122"/>
                        </a:rPr>
                        <a:t>s</a:t>
                      </a:r>
                      <a:r>
                        <a:rPr kumimoji="0" lang="en-US" altLang="zh-CN" sz="2000" b="1" i="0" u="none" strike="noStrike" cap="none" normalizeH="0" baseline="30000" smtClean="0">
                          <a:ln>
                            <a:noFill/>
                          </a:ln>
                          <a:solidFill>
                            <a:srgbClr val="009999"/>
                          </a:solidFill>
                          <a:effectLst/>
                          <a:latin typeface="Times New Roman" pitchFamily="18" charset="0"/>
                          <a:ea typeface="宋体" pitchFamily="2" charset="-122"/>
                        </a:rPr>
                        <a:t>2</a:t>
                      </a:r>
                      <a:r>
                        <a:rPr kumimoji="0" lang="en-US" altLang="zh-CN" sz="2000" b="1" i="0" u="none" strike="noStrike" cap="none" normalizeH="0" baseline="0" smtClean="0">
                          <a:ln>
                            <a:noFill/>
                          </a:ln>
                          <a:solidFill>
                            <a:srgbClr val="009999"/>
                          </a:solidFill>
                          <a:effectLst/>
                          <a:latin typeface="Times New Roman" pitchFamily="18" charset="0"/>
                          <a:ea typeface="宋体" pitchFamily="2" charset="-122"/>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B</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2+exp(</a:t>
                      </a:r>
                      <a:r>
                        <a:rPr kumimoji="0" lang="en-US" altLang="zh-CN" sz="2000" b="1" i="0" u="none" strike="noStrike" cap="none" normalizeH="0" baseline="0" smtClean="0">
                          <a:ln>
                            <a:noFill/>
                          </a:ln>
                          <a:solidFill>
                            <a:schemeClr val="tx1"/>
                          </a:solidFill>
                          <a:effectLst/>
                          <a:latin typeface="Symbol" pitchFamily="18" charset="2"/>
                          <a:ea typeface="宋体" pitchFamily="2" charset="-122"/>
                        </a:rPr>
                        <a:t>s</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rPr>
                        <a:t>2</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 &gt;3</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7"/>
                  </a:ext>
                </a:extLst>
              </a:tr>
              <a:tr h="517558">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rgbClr val="FF0000"/>
                          </a:solidFill>
                          <a:effectLst/>
                          <a:latin typeface="Times New Roman" pitchFamily="18" charset="0"/>
                          <a:ea typeface="宋体" pitchFamily="2" charset="-122"/>
                        </a:rPr>
                        <a:t>Poisson</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-ETNB</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 </a:t>
                      </a:r>
                      <a:r>
                        <a:rPr kumimoji="0" lang="en-US" altLang="zh-CN" sz="2000" b="1" i="0" u="none" strike="noStrike" cap="none" normalizeH="0" baseline="0" smtClean="0">
                          <a:ln>
                            <a:noFill/>
                          </a:ln>
                          <a:solidFill>
                            <a:schemeClr val="hlink"/>
                          </a:solidFill>
                          <a:effectLst/>
                          <a:latin typeface="Times New Roman" pitchFamily="18" charset="0"/>
                          <a:ea typeface="宋体" pitchFamily="2" charset="-122"/>
                        </a:rPr>
                        <a:t>[(</a:t>
                      </a:r>
                      <a:r>
                        <a:rPr kumimoji="0" lang="en-US" altLang="zh-CN" sz="2000" b="1" i="1" u="none" strike="noStrike" cap="none" normalizeH="0" baseline="0" smtClean="0">
                          <a:ln>
                            <a:noFill/>
                          </a:ln>
                          <a:solidFill>
                            <a:schemeClr val="hlink"/>
                          </a:solidFill>
                          <a:effectLst/>
                          <a:latin typeface="Times New Roman" pitchFamily="18" charset="0"/>
                          <a:ea typeface="宋体" pitchFamily="2" charset="-122"/>
                        </a:rPr>
                        <a:t>r</a:t>
                      </a:r>
                      <a:r>
                        <a:rPr kumimoji="0" lang="en-US" altLang="zh-CN" sz="2000" b="1" i="0" u="none" strike="noStrike" cap="none" normalizeH="0" baseline="0" smtClean="0">
                          <a:ln>
                            <a:noFill/>
                          </a:ln>
                          <a:solidFill>
                            <a:schemeClr val="hlink"/>
                          </a:solidFill>
                          <a:effectLst/>
                          <a:latin typeface="Times New Roman" pitchFamily="18" charset="0"/>
                          <a:ea typeface="宋体" pitchFamily="2" charset="-122"/>
                        </a:rPr>
                        <a:t>+2)/(</a:t>
                      </a:r>
                      <a:r>
                        <a:rPr kumimoji="0" lang="en-US" altLang="zh-CN" sz="2000" b="1" i="1" u="none" strike="noStrike" cap="none" normalizeH="0" baseline="0" smtClean="0">
                          <a:ln>
                            <a:noFill/>
                          </a:ln>
                          <a:solidFill>
                            <a:schemeClr val="hlink"/>
                          </a:solidFill>
                          <a:effectLst/>
                          <a:latin typeface="Times New Roman" pitchFamily="18" charset="0"/>
                          <a:ea typeface="宋体" pitchFamily="2" charset="-122"/>
                        </a:rPr>
                        <a:t>r</a:t>
                      </a:r>
                      <a:r>
                        <a:rPr kumimoji="0" lang="en-US" altLang="zh-CN" sz="2000" b="1" i="0" u="none" strike="noStrike" cap="none" normalizeH="0" baseline="0" smtClean="0">
                          <a:ln>
                            <a:noFill/>
                          </a:ln>
                          <a:solidFill>
                            <a:schemeClr val="hlink"/>
                          </a:solidFill>
                          <a:effectLst/>
                          <a:latin typeface="Times New Roman" pitchFamily="18" charset="0"/>
                          <a:ea typeface="宋体" pitchFamily="2" charset="-122"/>
                        </a:rPr>
                        <a:t>+1)]</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B</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1 &lt; (</a:t>
                      </a:r>
                      <a:r>
                        <a:rPr kumimoji="0" lang="en-US" altLang="zh-CN" sz="2000" b="1" i="1" u="none" strike="noStrike" cap="none" normalizeH="0" baseline="0" dirty="0" err="1" smtClean="0">
                          <a:ln>
                            <a:noFill/>
                          </a:ln>
                          <a:solidFill>
                            <a:schemeClr val="tx1"/>
                          </a:solidFill>
                          <a:effectLst/>
                          <a:latin typeface="Times New Roman" pitchFamily="18" charset="0"/>
                          <a:ea typeface="宋体" pitchFamily="2" charset="-122"/>
                        </a:rPr>
                        <a:t>r</a:t>
                      </a:r>
                      <a:r>
                        <a:rPr kumimoji="0" lang="en-US" altLang="zh-CN" sz="2000" b="1" i="0" u="none" strike="noStrike" cap="none" normalizeH="0" baseline="0" dirty="0" err="1" smtClean="0">
                          <a:ln>
                            <a:noFill/>
                          </a:ln>
                          <a:solidFill>
                            <a:schemeClr val="tx1"/>
                          </a:solidFill>
                          <a:effectLst/>
                          <a:latin typeface="Times New Roman" pitchFamily="18" charset="0"/>
                          <a:ea typeface="宋体" pitchFamily="2" charset="-122"/>
                        </a:rPr>
                        <a:t>+2</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a:t>
                      </a:r>
                      <a:r>
                        <a:rPr kumimoji="0" lang="en-US" altLang="zh-CN" sz="2000" b="1" i="1" u="none" strike="noStrike" cap="none" normalizeH="0" baseline="0" dirty="0" err="1" smtClean="0">
                          <a:ln>
                            <a:noFill/>
                          </a:ln>
                          <a:solidFill>
                            <a:schemeClr val="tx1"/>
                          </a:solidFill>
                          <a:effectLst/>
                          <a:latin typeface="Times New Roman" pitchFamily="18" charset="0"/>
                          <a:ea typeface="宋体" pitchFamily="2" charset="-122"/>
                        </a:rPr>
                        <a:t>r</a:t>
                      </a:r>
                      <a:r>
                        <a:rPr kumimoji="0" lang="en-US" altLang="zh-CN" sz="2000" b="1" i="0" u="none" strike="noStrike" cap="none" normalizeH="0" baseline="0" dirty="0" err="1" smtClean="0">
                          <a:ln>
                            <a:noFill/>
                          </a:ln>
                          <a:solidFill>
                            <a:schemeClr val="tx1"/>
                          </a:solidFill>
                          <a:effectLst/>
                          <a:latin typeface="Times New Roman" pitchFamily="18" charset="0"/>
                          <a:ea typeface="宋体" pitchFamily="2" charset="-122"/>
                        </a:rPr>
                        <a:t>+1</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 &lt; ∞</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87085" name="Text Box 60"/>
          <p:cNvSpPr txBox="1">
            <a:spLocks noChangeArrowheads="1"/>
          </p:cNvSpPr>
          <p:nvPr/>
        </p:nvSpPr>
        <p:spPr bwMode="auto">
          <a:xfrm>
            <a:off x="2590800" y="304800"/>
            <a:ext cx="3355960" cy="402291"/>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en-US" altLang="zh-CN" sz="2000" b="1" i="1" dirty="0">
                <a:solidFill>
                  <a:srgbClr val="FF0000"/>
                </a:solidFill>
                <a:latin typeface="Times New Roman" pitchFamily="18" charset="0"/>
                <a:cs typeface="Times New Roman" pitchFamily="18" charset="0"/>
              </a:rPr>
              <a:t>A </a:t>
            </a:r>
            <a:r>
              <a:rPr lang="en-US" altLang="zh-CN" sz="2000" b="1" dirty="0">
                <a:solidFill>
                  <a:srgbClr val="FF0000"/>
                </a:solidFill>
                <a:latin typeface="Times New Roman" pitchFamily="18" charset="0"/>
                <a:cs typeface="Times New Roman" pitchFamily="18" charset="0"/>
              </a:rPr>
              <a:t>= </a:t>
            </a:r>
            <a:r>
              <a:rPr lang="en-US" altLang="zh-CN" sz="2000" b="1" dirty="0" err="1">
                <a:solidFill>
                  <a:srgbClr val="FF0000"/>
                </a:solidFill>
                <a:latin typeface="Times New Roman" pitchFamily="18" charset="0"/>
                <a:cs typeface="Times New Roman" pitchFamily="18" charset="0"/>
              </a:rPr>
              <a:t>3</a:t>
            </a:r>
            <a:r>
              <a:rPr lang="en-US" altLang="zh-CN" sz="2000" b="1" dirty="0" err="1">
                <a:solidFill>
                  <a:srgbClr val="FF0000"/>
                </a:solidFill>
                <a:latin typeface="Symbol" pitchFamily="18" charset="2"/>
                <a:cs typeface="Times New Roman" pitchFamily="18" charset="0"/>
              </a:rPr>
              <a:t>s</a:t>
            </a:r>
            <a:r>
              <a:rPr lang="en-US" altLang="zh-CN" sz="2000" b="1" baseline="30000" dirty="0" err="1">
                <a:solidFill>
                  <a:srgbClr val="FF0000"/>
                </a:solidFill>
                <a:latin typeface="Symbol" pitchFamily="18" charset="2"/>
                <a:cs typeface="Times New Roman" pitchFamily="18" charset="0"/>
              </a:rPr>
              <a:t>2</a:t>
            </a:r>
            <a:r>
              <a:rPr lang="en-US" altLang="zh-CN" sz="2000" b="1" dirty="0" err="1">
                <a:solidFill>
                  <a:srgbClr val="FF0000"/>
                </a:solidFill>
                <a:latin typeface="Symbol" pitchFamily="18" charset="2"/>
                <a:cs typeface="Times New Roman" pitchFamily="18" charset="0"/>
              </a:rPr>
              <a:t>-2m</a:t>
            </a:r>
            <a:r>
              <a:rPr lang="en-US" altLang="zh-CN" sz="2000" b="1" dirty="0">
                <a:solidFill>
                  <a:srgbClr val="FF0000"/>
                </a:solidFill>
                <a:latin typeface="Symbol" pitchFamily="18" charset="2"/>
                <a:cs typeface="Times New Roman" pitchFamily="18" charset="0"/>
              </a:rPr>
              <a:t> ,     </a:t>
            </a:r>
            <a:r>
              <a:rPr lang="en-US" altLang="zh-CN" sz="2000" b="1" i="1" dirty="0">
                <a:solidFill>
                  <a:srgbClr val="FF0000"/>
                </a:solidFill>
                <a:latin typeface="Symbol" pitchFamily="18" charset="2"/>
                <a:cs typeface="Times New Roman" pitchFamily="18" charset="0"/>
              </a:rPr>
              <a:t>B</a:t>
            </a:r>
            <a:r>
              <a:rPr lang="en-US" altLang="zh-CN" sz="2000" b="1" dirty="0">
                <a:solidFill>
                  <a:srgbClr val="FF0000"/>
                </a:solidFill>
                <a:latin typeface="Symbol" pitchFamily="18" charset="2"/>
                <a:cs typeface="Times New Roman" pitchFamily="18" charset="0"/>
              </a:rPr>
              <a:t> = (</a:t>
            </a:r>
            <a:r>
              <a:rPr lang="en-US" altLang="zh-CN" sz="2000" b="1" dirty="0" err="1">
                <a:solidFill>
                  <a:srgbClr val="FF0000"/>
                </a:solidFill>
                <a:latin typeface="Symbol" pitchFamily="18" charset="2"/>
                <a:cs typeface="Times New Roman" pitchFamily="18" charset="0"/>
              </a:rPr>
              <a:t>s</a:t>
            </a:r>
            <a:r>
              <a:rPr lang="en-US" altLang="zh-CN" sz="2000" b="1" baseline="30000" dirty="0" err="1">
                <a:solidFill>
                  <a:srgbClr val="FF0000"/>
                </a:solidFill>
                <a:latin typeface="Symbol" pitchFamily="18" charset="2"/>
                <a:cs typeface="Times New Roman" pitchFamily="18" charset="0"/>
              </a:rPr>
              <a:t>2</a:t>
            </a:r>
            <a:r>
              <a:rPr lang="en-US" altLang="zh-CN" sz="2000" b="1" dirty="0">
                <a:solidFill>
                  <a:srgbClr val="FF0000"/>
                </a:solidFill>
                <a:latin typeface="Symbol" pitchFamily="18" charset="2"/>
                <a:cs typeface="Times New Roman" pitchFamily="18" charset="0"/>
              </a:rPr>
              <a:t>-m)</a:t>
            </a:r>
            <a:r>
              <a:rPr lang="en-US" altLang="zh-CN" sz="2000" b="1" baseline="30000" dirty="0">
                <a:solidFill>
                  <a:srgbClr val="FF0000"/>
                </a:solidFill>
                <a:latin typeface="Symbol" pitchFamily="18" charset="2"/>
                <a:cs typeface="Times New Roman" pitchFamily="18" charset="0"/>
              </a:rPr>
              <a:t>2</a:t>
            </a:r>
            <a:r>
              <a:rPr lang="en-US" altLang="zh-CN" sz="2000" b="1" dirty="0">
                <a:solidFill>
                  <a:srgbClr val="FF0000"/>
                </a:solidFill>
                <a:latin typeface="Symbol" pitchFamily="18" charset="2"/>
                <a:cs typeface="Times New Roman" pitchFamily="18" charset="0"/>
              </a:rPr>
              <a:t>/m </a:t>
            </a:r>
            <a:endParaRPr lang="en-US" altLang="zh-CN" sz="2000"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灯片编号占位符 6"/>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5370E74E-F2A1-4832-8C18-5083486B0216}" type="slidenum">
              <a:rPr lang="zh-CN" altLang="en-US" sz="1400"/>
              <a:pPr eaLnBrk="1" hangingPunct="1"/>
              <a:t>85</a:t>
            </a:fld>
            <a:endParaRPr lang="en-US" altLang="zh-CN" sz="1400"/>
          </a:p>
        </p:txBody>
      </p:sp>
      <p:sp>
        <p:nvSpPr>
          <p:cNvPr id="88067" name="Rectangle 2"/>
          <p:cNvSpPr>
            <a:spLocks noGrp="1" noChangeArrowheads="1"/>
          </p:cNvSpPr>
          <p:nvPr>
            <p:ph type="title"/>
          </p:nvPr>
        </p:nvSpPr>
        <p:spPr>
          <a:xfrm>
            <a:off x="395288" y="260350"/>
            <a:ext cx="8229600" cy="654050"/>
          </a:xfrm>
        </p:spPr>
        <p:txBody>
          <a:bodyPr/>
          <a:lstStyle/>
          <a:p>
            <a:pPr algn="l" eaLnBrk="1" hangingPunct="1"/>
            <a:r>
              <a:rPr lang="zh-CN" altLang="en-US" smtClean="0"/>
              <a:t>例： </a:t>
            </a:r>
          </a:p>
        </p:txBody>
      </p:sp>
      <p:sp>
        <p:nvSpPr>
          <p:cNvPr id="90115" name="Rectangle 3"/>
          <p:cNvSpPr>
            <a:spLocks noGrp="1" noChangeArrowheads="1"/>
          </p:cNvSpPr>
          <p:nvPr>
            <p:ph type="body" sz="half" idx="1"/>
          </p:nvPr>
        </p:nvSpPr>
        <p:spPr>
          <a:xfrm>
            <a:off x="381000" y="990600"/>
            <a:ext cx="8569325" cy="5638800"/>
          </a:xfrm>
        </p:spPr>
        <p:txBody>
          <a:bodyPr/>
          <a:lstStyle/>
          <a:p>
            <a:pPr eaLnBrk="1" hangingPunct="1"/>
            <a:r>
              <a:rPr lang="zh-CN" altLang="en-US" b="1" dirty="0" smtClean="0">
                <a:latin typeface="Times New Roman" pitchFamily="18" charset="0"/>
              </a:rPr>
              <a:t>根据偏度系数为索赔次数数据选择合适的模型。</a:t>
            </a:r>
          </a:p>
          <a:p>
            <a:pPr lvl="1" eaLnBrk="1" hangingPunct="1"/>
            <a:r>
              <a:rPr lang="zh-CN" altLang="en-US" b="1" dirty="0" smtClean="0">
                <a:latin typeface="Times New Roman" pitchFamily="18" charset="0"/>
              </a:rPr>
              <a:t>均值 </a:t>
            </a:r>
            <a:r>
              <a:rPr lang="en-US" altLang="zh-CN" b="1" dirty="0" smtClean="0">
                <a:latin typeface="Symbol" pitchFamily="18" charset="2"/>
              </a:rPr>
              <a:t>m </a:t>
            </a:r>
            <a:r>
              <a:rPr lang="en-US" altLang="zh-CN" b="1" dirty="0" smtClean="0">
                <a:latin typeface="Times New Roman" pitchFamily="18" charset="0"/>
              </a:rPr>
              <a:t>= 0.1254614</a:t>
            </a:r>
          </a:p>
          <a:p>
            <a:pPr lvl="1" eaLnBrk="1" hangingPunct="1"/>
            <a:r>
              <a:rPr lang="zh-CN" altLang="en-US" b="1" dirty="0" smtClean="0">
                <a:latin typeface="Times New Roman" pitchFamily="18" charset="0"/>
              </a:rPr>
              <a:t>方差 </a:t>
            </a:r>
            <a:r>
              <a:rPr lang="en-US" altLang="zh-CN" b="1" dirty="0" err="1" smtClean="0">
                <a:latin typeface="Symbol" pitchFamily="18" charset="2"/>
              </a:rPr>
              <a:t>s</a:t>
            </a:r>
            <a:r>
              <a:rPr lang="en-US" altLang="zh-CN" b="1" baseline="30000" dirty="0" err="1" smtClean="0">
                <a:latin typeface="Symbol" pitchFamily="18" charset="2"/>
              </a:rPr>
              <a:t>2</a:t>
            </a:r>
            <a:r>
              <a:rPr lang="en-US" altLang="zh-CN" b="1" dirty="0" smtClean="0">
                <a:latin typeface="Times New Roman" pitchFamily="18" charset="0"/>
              </a:rPr>
              <a:t>= 0.1299599</a:t>
            </a:r>
          </a:p>
          <a:p>
            <a:pPr lvl="1" eaLnBrk="1" hangingPunct="1"/>
            <a:r>
              <a:rPr lang="zh-CN" altLang="en-US" b="1" dirty="0" smtClean="0">
                <a:latin typeface="Times New Roman" pitchFamily="18" charset="0"/>
              </a:rPr>
              <a:t>三阶中心矩  </a:t>
            </a:r>
            <a:r>
              <a:rPr lang="en-US" altLang="zh-CN" b="1" dirty="0" err="1" smtClean="0">
                <a:latin typeface="Symbol" pitchFamily="18" charset="2"/>
              </a:rPr>
              <a:t>m</a:t>
            </a:r>
            <a:r>
              <a:rPr lang="en-US" altLang="zh-CN" b="1" baseline="-25000" dirty="0" err="1" smtClean="0">
                <a:latin typeface="Symbol" pitchFamily="18" charset="2"/>
              </a:rPr>
              <a:t>3</a:t>
            </a:r>
            <a:r>
              <a:rPr lang="en-US" altLang="zh-CN" b="1" dirty="0" smtClean="0">
                <a:latin typeface="Times New Roman" pitchFamily="18" charset="0"/>
              </a:rPr>
              <a:t>=0.1401737</a:t>
            </a:r>
          </a:p>
          <a:p>
            <a:pPr lvl="1" eaLnBrk="1" hangingPunct="1"/>
            <a:r>
              <a:rPr lang="en-US" altLang="zh-CN" b="1" dirty="0" smtClean="0">
                <a:latin typeface="Times New Roman" pitchFamily="18" charset="0"/>
              </a:rPr>
              <a:t>A= </a:t>
            </a:r>
            <a:r>
              <a:rPr lang="en-US" altLang="zh-CN" b="1" dirty="0" err="1" smtClean="0">
                <a:latin typeface="Symbol" pitchFamily="18" charset="2"/>
              </a:rPr>
              <a:t>3s</a:t>
            </a:r>
            <a:r>
              <a:rPr lang="en-US" altLang="zh-CN" b="1" baseline="30000" dirty="0" err="1" smtClean="0">
                <a:latin typeface="Symbol" pitchFamily="18" charset="2"/>
              </a:rPr>
              <a:t>2</a:t>
            </a:r>
            <a:r>
              <a:rPr lang="en-US" altLang="zh-CN" b="1" dirty="0" err="1" smtClean="0">
                <a:latin typeface="Symbol" pitchFamily="18" charset="2"/>
              </a:rPr>
              <a:t>-2m</a:t>
            </a:r>
            <a:r>
              <a:rPr lang="en-US" altLang="zh-CN" b="1" dirty="0" smtClean="0"/>
              <a:t> </a:t>
            </a:r>
            <a:endParaRPr lang="en-US" altLang="zh-CN" b="1" dirty="0" smtClean="0">
              <a:latin typeface="Times New Roman" pitchFamily="18" charset="0"/>
            </a:endParaRPr>
          </a:p>
          <a:p>
            <a:pPr lvl="1" eaLnBrk="1" hangingPunct="1"/>
            <a:r>
              <a:rPr lang="en-US" altLang="zh-CN" b="1" dirty="0" smtClean="0">
                <a:latin typeface="Times New Roman" pitchFamily="18" charset="0"/>
              </a:rPr>
              <a:t>B = </a:t>
            </a:r>
            <a:r>
              <a:rPr lang="en-US" altLang="zh-CN" b="1" dirty="0" smtClean="0">
                <a:latin typeface="Symbol" pitchFamily="18" charset="2"/>
              </a:rPr>
              <a:t>(</a:t>
            </a:r>
            <a:r>
              <a:rPr lang="en-US" altLang="zh-CN" b="1" dirty="0" err="1" smtClean="0">
                <a:latin typeface="Symbol" pitchFamily="18" charset="2"/>
              </a:rPr>
              <a:t>s</a:t>
            </a:r>
            <a:r>
              <a:rPr lang="en-US" altLang="zh-CN" b="1" baseline="30000" dirty="0" err="1" smtClean="0">
                <a:latin typeface="Symbol" pitchFamily="18" charset="2"/>
              </a:rPr>
              <a:t>2</a:t>
            </a:r>
            <a:r>
              <a:rPr lang="en-US" altLang="zh-CN" b="1" dirty="0" smtClean="0">
                <a:latin typeface="Symbol" pitchFamily="18" charset="2"/>
              </a:rPr>
              <a:t>-m)</a:t>
            </a:r>
            <a:r>
              <a:rPr lang="en-US" altLang="zh-CN" b="1" baseline="30000" dirty="0" smtClean="0">
                <a:latin typeface="Symbol" pitchFamily="18" charset="2"/>
              </a:rPr>
              <a:t>2</a:t>
            </a:r>
            <a:r>
              <a:rPr lang="en-US" altLang="zh-CN" b="1" dirty="0" smtClean="0">
                <a:latin typeface="Symbol" pitchFamily="18" charset="2"/>
              </a:rPr>
              <a:t>/m</a:t>
            </a:r>
            <a:r>
              <a:rPr lang="en-US" altLang="zh-CN" b="1" dirty="0" smtClean="0"/>
              <a:t> </a:t>
            </a:r>
            <a:endParaRPr lang="en-US" altLang="zh-CN" b="1" dirty="0" smtClean="0">
              <a:latin typeface="Times New Roman" pitchFamily="18" charset="0"/>
            </a:endParaRPr>
          </a:p>
          <a:p>
            <a:pPr lvl="1" eaLnBrk="1" hangingPunct="1"/>
            <a:r>
              <a:rPr lang="en-US" altLang="zh-CN" b="1" dirty="0" smtClean="0">
                <a:latin typeface="Times New Roman" pitchFamily="18" charset="0"/>
              </a:rPr>
              <a:t>(</a:t>
            </a:r>
            <a:r>
              <a:rPr lang="en-US" altLang="zh-CN" b="1" dirty="0" err="1" smtClean="0">
                <a:latin typeface="Symbol" pitchFamily="18" charset="2"/>
              </a:rPr>
              <a:t>m</a:t>
            </a:r>
            <a:r>
              <a:rPr lang="en-US" altLang="zh-CN" b="1" baseline="-25000" dirty="0" err="1" smtClean="0">
                <a:latin typeface="Symbol" pitchFamily="18" charset="2"/>
              </a:rPr>
              <a:t>3</a:t>
            </a:r>
            <a:r>
              <a:rPr lang="en-US" altLang="zh-CN" b="1" dirty="0" smtClean="0">
                <a:latin typeface="Symbol" pitchFamily="18" charset="2"/>
              </a:rPr>
              <a:t>-A)</a:t>
            </a:r>
            <a:r>
              <a:rPr lang="en-US" altLang="zh-CN" b="1" dirty="0" smtClean="0">
                <a:latin typeface="Times New Roman" pitchFamily="18" charset="0"/>
              </a:rPr>
              <a:t>/B = 7.543865</a:t>
            </a:r>
          </a:p>
          <a:p>
            <a:pPr eaLnBrk="1" hangingPunct="1"/>
            <a:r>
              <a:rPr lang="zh-CN" altLang="en-US" b="1" dirty="0" smtClean="0">
                <a:latin typeface="Times New Roman" pitchFamily="18" charset="0"/>
              </a:rPr>
              <a:t>故：泊松</a:t>
            </a:r>
            <a:r>
              <a:rPr lang="en-US" altLang="zh-CN" b="1" dirty="0" smtClean="0">
                <a:latin typeface="Times New Roman" pitchFamily="18" charset="0"/>
              </a:rPr>
              <a:t>-</a:t>
            </a:r>
            <a:r>
              <a:rPr lang="zh-CN" altLang="en-US" b="1" dirty="0" smtClean="0">
                <a:latin typeface="Times New Roman" pitchFamily="18" charset="0"/>
              </a:rPr>
              <a:t>零截断负二项比较合适。</a:t>
            </a:r>
          </a:p>
          <a:p>
            <a:pPr lvl="1" eaLnBrk="1" hangingPunct="1"/>
            <a:r>
              <a:rPr lang="zh-CN" altLang="en-US" b="1" dirty="0" smtClean="0">
                <a:latin typeface="Times New Roman" pitchFamily="18" charset="0"/>
              </a:rPr>
              <a:t>由</a:t>
            </a:r>
            <a:r>
              <a:rPr lang="en-US" altLang="zh-CN" b="1" dirty="0" smtClean="0">
                <a:latin typeface="Times New Roman" pitchFamily="18" charset="0"/>
              </a:rPr>
              <a:t>(</a:t>
            </a:r>
            <a:r>
              <a:rPr lang="en-US" altLang="zh-CN" b="1" i="1" dirty="0" err="1" smtClean="0">
                <a:latin typeface="Times New Roman" pitchFamily="18" charset="0"/>
              </a:rPr>
              <a:t>r</a:t>
            </a:r>
            <a:r>
              <a:rPr lang="en-US" altLang="zh-CN" b="1" dirty="0" err="1" smtClean="0">
                <a:latin typeface="Times New Roman" pitchFamily="18" charset="0"/>
              </a:rPr>
              <a:t>+2</a:t>
            </a:r>
            <a:r>
              <a:rPr lang="en-US" altLang="zh-CN" b="1" dirty="0" smtClean="0">
                <a:latin typeface="Times New Roman" pitchFamily="18" charset="0"/>
              </a:rPr>
              <a:t>)/(</a:t>
            </a:r>
            <a:r>
              <a:rPr lang="en-US" altLang="zh-CN" b="1" i="1" dirty="0" err="1" smtClean="0">
                <a:latin typeface="Times New Roman" pitchFamily="18" charset="0"/>
              </a:rPr>
              <a:t>r</a:t>
            </a:r>
            <a:r>
              <a:rPr lang="en-US" altLang="zh-CN" b="1" dirty="0" err="1" smtClean="0">
                <a:latin typeface="Times New Roman" pitchFamily="18" charset="0"/>
              </a:rPr>
              <a:t>+1</a:t>
            </a:r>
            <a:r>
              <a:rPr lang="en-US" altLang="zh-CN" b="1" dirty="0" smtClean="0">
                <a:latin typeface="Times New Roman" pitchFamily="18" charset="0"/>
              </a:rPr>
              <a:t>) =7.543865, </a:t>
            </a:r>
            <a:r>
              <a:rPr lang="zh-CN" altLang="en-US" b="1" dirty="0" smtClean="0">
                <a:latin typeface="Times New Roman" pitchFamily="18" charset="0"/>
              </a:rPr>
              <a:t>得 </a:t>
            </a:r>
            <a:r>
              <a:rPr lang="en-US" altLang="zh-CN" b="1" i="1" dirty="0" smtClean="0">
                <a:latin typeface="Times New Roman" pitchFamily="18" charset="0"/>
              </a:rPr>
              <a:t>r </a:t>
            </a:r>
            <a:r>
              <a:rPr lang="en-US" altLang="zh-CN" b="1" dirty="0" smtClean="0">
                <a:latin typeface="Times New Roman" pitchFamily="18" charset="0"/>
              </a:rPr>
              <a:t>=-0.8471851</a:t>
            </a:r>
          </a:p>
        </p:txBody>
      </p:sp>
      <p:graphicFrame>
        <p:nvGraphicFramePr>
          <p:cNvPr id="90116" name="Group 4"/>
          <p:cNvGraphicFramePr>
            <a:graphicFrameLocks noGrp="1"/>
          </p:cNvGraphicFramePr>
          <p:nvPr>
            <p:ph sz="half" idx="2"/>
          </p:nvPr>
        </p:nvGraphicFramePr>
        <p:xfrm>
          <a:off x="5435600" y="1947863"/>
          <a:ext cx="3246438" cy="2936872"/>
        </p:xfrm>
        <a:graphic>
          <a:graphicData uri="http://schemas.openxmlformats.org/drawingml/2006/table">
            <a:tbl>
              <a:tblPr/>
              <a:tblGrid>
                <a:gridCol w="1441450">
                  <a:extLst>
                    <a:ext uri="{9D8B030D-6E8A-4147-A177-3AD203B41FA5}">
                      <a16:colId xmlns:a16="http://schemas.microsoft.com/office/drawing/2014/main" val="20000"/>
                    </a:ext>
                  </a:extLst>
                </a:gridCol>
                <a:gridCol w="1804988">
                  <a:extLst>
                    <a:ext uri="{9D8B030D-6E8A-4147-A177-3AD203B41FA5}">
                      <a16:colId xmlns:a16="http://schemas.microsoft.com/office/drawing/2014/main" val="20001"/>
                    </a:ext>
                  </a:extLst>
                </a:gridCol>
              </a:tblGrid>
              <a:tr h="365799">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000" b="1" i="0" u="none" strike="noStrike" cap="none" normalizeH="0" baseline="0" smtClean="0">
                          <a:ln>
                            <a:noFill/>
                          </a:ln>
                          <a:solidFill>
                            <a:schemeClr val="accent2"/>
                          </a:solidFill>
                          <a:effectLst/>
                          <a:latin typeface="Times New Roman" pitchFamily="18" charset="0"/>
                          <a:ea typeface="宋体" pitchFamily="2" charset="-122"/>
                        </a:rPr>
                        <a:t>索赔次数</a:t>
                      </a: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F1F2"/>
                    </a:solid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000" b="1" i="0" u="none" strike="noStrike" cap="none" normalizeH="0" baseline="0" smtClean="0">
                          <a:ln>
                            <a:noFill/>
                          </a:ln>
                          <a:solidFill>
                            <a:schemeClr val="accent2"/>
                          </a:solidFill>
                          <a:effectLst/>
                          <a:latin typeface="Times New Roman" pitchFamily="18" charset="0"/>
                          <a:ea typeface="宋体" pitchFamily="2" charset="-122"/>
                        </a:rPr>
                        <a:t>保单数</a:t>
                      </a: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F1F2"/>
                    </a:solidFill>
                  </a:tcPr>
                </a:tc>
                <a:extLst>
                  <a:ext uri="{0D108BD9-81ED-4DB2-BD59-A6C34878D82A}">
                    <a16:rowId xmlns:a16="http://schemas.microsoft.com/office/drawing/2014/main" val="10000"/>
                  </a:ext>
                </a:extLst>
              </a:tr>
              <a:tr h="365799">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565664</a:t>
                      </a: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99">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68714</a:t>
                      </a: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99">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2</a:t>
                      </a: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5177</a:t>
                      </a: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99">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3</a:t>
                      </a: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365</a:t>
                      </a: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6279">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4</a:t>
                      </a: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24</a:t>
                      </a: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99">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5</a:t>
                      </a: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6</a:t>
                      </a: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99">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6+</a:t>
                      </a: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0</a:t>
                      </a: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 name="TextBox 1"/>
          <p:cNvSpPr txBox="1"/>
          <p:nvPr/>
        </p:nvSpPr>
        <p:spPr>
          <a:xfrm>
            <a:off x="7551078" y="304882"/>
            <a:ext cx="474810" cy="230832"/>
          </a:xfrm>
          <a:prstGeom prst="rect">
            <a:avLst/>
          </a:prstGeom>
          <a:noFill/>
        </p:spPr>
        <p:txBody>
          <a:bodyPr wrap="none" rtlCol="0">
            <a:spAutoFit/>
          </a:bodyPr>
          <a:lstStyle/>
          <a:p>
            <a:pPr algn="l"/>
            <a:r>
              <a:rPr lang="pt-BR" altLang="zh-CN" sz="100" dirty="0"/>
              <a:t>n = 0:5</a:t>
            </a:r>
          </a:p>
          <a:p>
            <a:pPr algn="l"/>
            <a:r>
              <a:rPr lang="pt-BR" altLang="zh-CN" sz="100" dirty="0"/>
              <a:t>num = c(565664, 68714, 5177, 365, 24, 6)</a:t>
            </a:r>
          </a:p>
          <a:p>
            <a:pPr algn="l"/>
            <a:r>
              <a:rPr lang="pt-BR" altLang="zh-CN" sz="100" dirty="0"/>
              <a:t>mu = sum(n*num/sum(num)); mu</a:t>
            </a:r>
          </a:p>
          <a:p>
            <a:pPr algn="l"/>
            <a:r>
              <a:rPr lang="pt-BR" altLang="zh-CN" sz="100" dirty="0"/>
              <a:t>sigma2 = sum(n^2*num)/sum(num) - mu^2; sigma2</a:t>
            </a:r>
          </a:p>
          <a:p>
            <a:pPr algn="l"/>
            <a:r>
              <a:rPr lang="pt-BR" altLang="zh-CN" sz="100" dirty="0"/>
              <a:t>mu3 = sum((n - mu)^3*num/sum(num)); mu3</a:t>
            </a:r>
          </a:p>
          <a:p>
            <a:pPr algn="l"/>
            <a:r>
              <a:rPr lang="pt-BR" altLang="zh-CN" sz="100" dirty="0"/>
              <a:t>A = 3*sigma2 - 2*mu</a:t>
            </a:r>
          </a:p>
          <a:p>
            <a:pPr algn="l"/>
            <a:r>
              <a:rPr lang="pt-BR" altLang="zh-CN" sz="100" dirty="0"/>
              <a:t>B = (sigma2 -mu)^2/mu</a:t>
            </a:r>
          </a:p>
          <a:p>
            <a:pPr algn="l"/>
            <a:r>
              <a:rPr lang="pt-BR" altLang="zh-CN" sz="100" dirty="0"/>
              <a:t>(mu3 - A)/B</a:t>
            </a:r>
          </a:p>
          <a:p>
            <a:pPr algn="l"/>
            <a:r>
              <a:rPr lang="pt-BR" altLang="zh-CN" sz="100" dirty="0"/>
              <a:t>uniroot(function(r) (r+2)/(r+1)-7.543865, c(-1,1))$root</a:t>
            </a:r>
            <a:endParaRPr lang="zh-CN" altLang="en-US" sz="1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0116"/>
                                        </p:tgtEl>
                                        <p:attrNameLst>
                                          <p:attrName>style.visibility</p:attrName>
                                        </p:attrNameLst>
                                      </p:cBhvr>
                                      <p:to>
                                        <p:strVal val="visible"/>
                                      </p:to>
                                    </p:set>
                                    <p:animEffect transition="in" filter="blinds(horizontal)">
                                      <p:cBhvr>
                                        <p:cTn id="7" dur="500"/>
                                        <p:tgtEl>
                                          <p:spTgt spid="901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0115">
                                            <p:txEl>
                                              <p:pRg st="0" end="0"/>
                                            </p:txEl>
                                          </p:spTgt>
                                        </p:tgtEl>
                                        <p:attrNameLst>
                                          <p:attrName>style.visibility</p:attrName>
                                        </p:attrNameLst>
                                      </p:cBhvr>
                                      <p:to>
                                        <p:strVal val="visible"/>
                                      </p:to>
                                    </p:set>
                                    <p:animEffect transition="in" filter="blinds(horizontal)">
                                      <p:cBhvr>
                                        <p:cTn id="12" dur="500"/>
                                        <p:tgtEl>
                                          <p:spTgt spid="90115">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0115">
                                            <p:txEl>
                                              <p:pRg st="1" end="1"/>
                                            </p:txEl>
                                          </p:spTgt>
                                        </p:tgtEl>
                                        <p:attrNameLst>
                                          <p:attrName>style.visibility</p:attrName>
                                        </p:attrNameLst>
                                      </p:cBhvr>
                                      <p:to>
                                        <p:strVal val="visible"/>
                                      </p:to>
                                    </p:set>
                                    <p:animEffect transition="in" filter="blinds(horizontal)">
                                      <p:cBhvr>
                                        <p:cTn id="15" dur="500"/>
                                        <p:tgtEl>
                                          <p:spTgt spid="90115">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0115">
                                            <p:txEl>
                                              <p:pRg st="2" end="2"/>
                                            </p:txEl>
                                          </p:spTgt>
                                        </p:tgtEl>
                                        <p:attrNameLst>
                                          <p:attrName>style.visibility</p:attrName>
                                        </p:attrNameLst>
                                      </p:cBhvr>
                                      <p:to>
                                        <p:strVal val="visible"/>
                                      </p:to>
                                    </p:set>
                                    <p:animEffect transition="in" filter="blinds(horizontal)">
                                      <p:cBhvr>
                                        <p:cTn id="18" dur="500"/>
                                        <p:tgtEl>
                                          <p:spTgt spid="90115">
                                            <p:txEl>
                                              <p:pRg st="2" end="2"/>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0115">
                                            <p:txEl>
                                              <p:pRg st="3" end="3"/>
                                            </p:txEl>
                                          </p:spTgt>
                                        </p:tgtEl>
                                        <p:attrNameLst>
                                          <p:attrName>style.visibility</p:attrName>
                                        </p:attrNameLst>
                                      </p:cBhvr>
                                      <p:to>
                                        <p:strVal val="visible"/>
                                      </p:to>
                                    </p:set>
                                    <p:animEffect transition="in" filter="blinds(horizontal)">
                                      <p:cBhvr>
                                        <p:cTn id="21" dur="500"/>
                                        <p:tgtEl>
                                          <p:spTgt spid="90115">
                                            <p:txEl>
                                              <p:pRg st="3" end="3"/>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0115">
                                            <p:txEl>
                                              <p:pRg st="4" end="4"/>
                                            </p:txEl>
                                          </p:spTgt>
                                        </p:tgtEl>
                                        <p:attrNameLst>
                                          <p:attrName>style.visibility</p:attrName>
                                        </p:attrNameLst>
                                      </p:cBhvr>
                                      <p:to>
                                        <p:strVal val="visible"/>
                                      </p:to>
                                    </p:set>
                                    <p:animEffect transition="in" filter="blinds(horizontal)">
                                      <p:cBhvr>
                                        <p:cTn id="24" dur="500"/>
                                        <p:tgtEl>
                                          <p:spTgt spid="90115">
                                            <p:txEl>
                                              <p:pRg st="4" end="4"/>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90115">
                                            <p:txEl>
                                              <p:pRg st="5" end="5"/>
                                            </p:txEl>
                                          </p:spTgt>
                                        </p:tgtEl>
                                        <p:attrNameLst>
                                          <p:attrName>style.visibility</p:attrName>
                                        </p:attrNameLst>
                                      </p:cBhvr>
                                      <p:to>
                                        <p:strVal val="visible"/>
                                      </p:to>
                                    </p:set>
                                    <p:animEffect transition="in" filter="blinds(horizontal)">
                                      <p:cBhvr>
                                        <p:cTn id="27" dur="500"/>
                                        <p:tgtEl>
                                          <p:spTgt spid="90115">
                                            <p:txEl>
                                              <p:pRg st="5" end="5"/>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90115">
                                            <p:txEl>
                                              <p:pRg st="6" end="6"/>
                                            </p:txEl>
                                          </p:spTgt>
                                        </p:tgtEl>
                                        <p:attrNameLst>
                                          <p:attrName>style.visibility</p:attrName>
                                        </p:attrNameLst>
                                      </p:cBhvr>
                                      <p:to>
                                        <p:strVal val="visible"/>
                                      </p:to>
                                    </p:set>
                                    <p:animEffect transition="in" filter="blinds(horizontal)">
                                      <p:cBhvr>
                                        <p:cTn id="30" dur="500"/>
                                        <p:tgtEl>
                                          <p:spTgt spid="90115">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90115">
                                            <p:txEl>
                                              <p:pRg st="7" end="7"/>
                                            </p:txEl>
                                          </p:spTgt>
                                        </p:tgtEl>
                                        <p:attrNameLst>
                                          <p:attrName>style.visibility</p:attrName>
                                        </p:attrNameLst>
                                      </p:cBhvr>
                                      <p:to>
                                        <p:strVal val="visible"/>
                                      </p:to>
                                    </p:set>
                                    <p:animEffect transition="in" filter="blinds(horizontal)">
                                      <p:cBhvr>
                                        <p:cTn id="35" dur="500"/>
                                        <p:tgtEl>
                                          <p:spTgt spid="90115">
                                            <p:txEl>
                                              <p:pRg st="7" end="7"/>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90115">
                                            <p:txEl>
                                              <p:pRg st="8" end="8"/>
                                            </p:txEl>
                                          </p:spTgt>
                                        </p:tgtEl>
                                        <p:attrNameLst>
                                          <p:attrName>style.visibility</p:attrName>
                                        </p:attrNameLst>
                                      </p:cBhvr>
                                      <p:to>
                                        <p:strVal val="visible"/>
                                      </p:to>
                                    </p:set>
                                    <p:animEffect transition="in" filter="blinds(horizontal)">
                                      <p:cBhvr>
                                        <p:cTn id="38" dur="500"/>
                                        <p:tgtEl>
                                          <p:spTgt spid="901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9DFAC66A-7389-4AA5-AF53-07E643891D87}" type="slidenum">
              <a:rPr lang="zh-CN" altLang="en-US" smtClean="0"/>
              <a:pPr>
                <a:defRPr/>
              </a:pPr>
              <a:t>86</a:t>
            </a:fld>
            <a:endParaRPr lang="en-US" altLang="zh-CN"/>
          </a:p>
        </p:txBody>
      </p:sp>
      <p:pic>
        <p:nvPicPr>
          <p:cNvPr id="1566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8493" y="552273"/>
            <a:ext cx="7695998" cy="5675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775237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A51CBAB6-AB5F-43D9-8F7C-F313D388AEFF}" type="slidenum">
              <a:rPr lang="zh-CN" altLang="en-US" sz="1400"/>
              <a:pPr eaLnBrk="1" hangingPunct="1"/>
              <a:t>87</a:t>
            </a:fld>
            <a:endParaRPr lang="en-US" altLang="zh-CN" sz="1400"/>
          </a:p>
        </p:txBody>
      </p:sp>
      <p:sp>
        <p:nvSpPr>
          <p:cNvPr id="89091" name="Rectangle 2"/>
          <p:cNvSpPr>
            <a:spLocks noGrp="1" noChangeArrowheads="1"/>
          </p:cNvSpPr>
          <p:nvPr>
            <p:ph type="title"/>
          </p:nvPr>
        </p:nvSpPr>
        <p:spPr>
          <a:xfrm>
            <a:off x="1104900" y="419100"/>
            <a:ext cx="6480175" cy="561975"/>
          </a:xfrm>
        </p:spPr>
        <p:txBody>
          <a:bodyPr/>
          <a:lstStyle/>
          <a:p>
            <a:pPr eaLnBrk="1" hangingPunct="1"/>
            <a:r>
              <a:rPr lang="zh-CN" altLang="en-US" smtClean="0"/>
              <a:t>定理：复合泊松分布对卷积是封闭的 </a:t>
            </a:r>
          </a:p>
        </p:txBody>
      </p:sp>
      <p:sp>
        <p:nvSpPr>
          <p:cNvPr id="91139" name="Rectangle 3"/>
          <p:cNvSpPr>
            <a:spLocks noGrp="1" noChangeArrowheads="1"/>
          </p:cNvSpPr>
          <p:nvPr>
            <p:ph type="body" idx="1"/>
          </p:nvPr>
        </p:nvSpPr>
        <p:spPr>
          <a:xfrm>
            <a:off x="468312" y="1125538"/>
            <a:ext cx="8599369" cy="2736850"/>
          </a:xfrm>
        </p:spPr>
        <p:txBody>
          <a:bodyPr/>
          <a:lstStyle/>
          <a:p>
            <a:pPr eaLnBrk="1" hangingPunct="1"/>
            <a:r>
              <a:rPr lang="zh-CN" altLang="en-US" b="1" dirty="0" smtClean="0">
                <a:latin typeface="Times New Roman" pitchFamily="18" charset="0"/>
              </a:rPr>
              <a:t>假设</a:t>
            </a:r>
            <a:r>
              <a:rPr lang="zh-CN" altLang="en-US" b="1" i="1" dirty="0" smtClean="0">
                <a:latin typeface="Times New Roman" pitchFamily="18" charset="0"/>
              </a:rPr>
              <a:t> </a:t>
            </a:r>
            <a:r>
              <a:rPr lang="en-US" altLang="zh-CN" b="1" i="1" dirty="0" smtClean="0">
                <a:latin typeface="Times New Roman" pitchFamily="18" charset="0"/>
              </a:rPr>
              <a:t>S</a:t>
            </a:r>
            <a:r>
              <a:rPr lang="en-US" altLang="zh-CN" b="1" i="1" baseline="-25000" dirty="0" smtClean="0">
                <a:latin typeface="Times New Roman" pitchFamily="18" charset="0"/>
              </a:rPr>
              <a:t>i </a:t>
            </a:r>
            <a:r>
              <a:rPr lang="zh-CN" altLang="en-US" b="1" dirty="0" smtClean="0">
                <a:latin typeface="Times New Roman" pitchFamily="18" charset="0"/>
              </a:rPr>
              <a:t>是参数为</a:t>
            </a:r>
            <a:r>
              <a:rPr lang="en-US" altLang="zh-CN" b="1" i="1" dirty="0" smtClean="0">
                <a:latin typeface="Symbol" pitchFamily="18" charset="2"/>
              </a:rPr>
              <a:t>l</a:t>
            </a:r>
            <a:r>
              <a:rPr lang="en-US" altLang="zh-CN" b="1" i="1" baseline="-25000" dirty="0" smtClean="0">
                <a:latin typeface="Times New Roman" pitchFamily="18" charset="0"/>
              </a:rPr>
              <a:t>i</a:t>
            </a:r>
            <a:r>
              <a:rPr lang="en-US" altLang="zh-CN" b="1" i="1" dirty="0" smtClean="0">
                <a:latin typeface="Times New Roman" pitchFamily="18" charset="0"/>
              </a:rPr>
              <a:t> </a:t>
            </a:r>
            <a:r>
              <a:rPr lang="zh-CN" altLang="en-US" b="1" dirty="0" smtClean="0">
                <a:latin typeface="Times New Roman" pitchFamily="18" charset="0"/>
              </a:rPr>
              <a:t>的复合泊松分布，次分布为</a:t>
            </a:r>
            <a:endParaRPr lang="en-US" altLang="zh-CN" b="1" dirty="0" smtClean="0">
              <a:latin typeface="Times New Roman" pitchFamily="18" charset="0"/>
            </a:endParaRPr>
          </a:p>
          <a:p>
            <a:pPr eaLnBrk="1" hangingPunct="1"/>
            <a:r>
              <a:rPr lang="zh-CN" altLang="en-US" b="1" dirty="0" smtClean="0">
                <a:latin typeface="Times New Roman" pitchFamily="18" charset="0"/>
              </a:rPr>
              <a:t> 假设</a:t>
            </a:r>
            <a:r>
              <a:rPr lang="zh-CN" altLang="en-US" b="1" i="1" dirty="0" smtClean="0">
                <a:latin typeface="Times New Roman" pitchFamily="18" charset="0"/>
              </a:rPr>
              <a:t> </a:t>
            </a:r>
            <a:r>
              <a:rPr lang="en-US" altLang="zh-CN" b="1" i="1" dirty="0" err="1">
                <a:latin typeface="Times New Roman" pitchFamily="18" charset="0"/>
              </a:rPr>
              <a:t>S</a:t>
            </a:r>
            <a:r>
              <a:rPr lang="en-US" altLang="zh-CN" b="1" baseline="-25000" dirty="0" err="1">
                <a:latin typeface="Times New Roman" pitchFamily="18" charset="0"/>
              </a:rPr>
              <a:t>1</a:t>
            </a:r>
            <a:r>
              <a:rPr lang="en-US" altLang="zh-CN" b="1" dirty="0">
                <a:latin typeface="Times New Roman" pitchFamily="18" charset="0"/>
              </a:rPr>
              <a:t>, </a:t>
            </a:r>
            <a:r>
              <a:rPr lang="en-US" altLang="zh-CN" b="1" i="1" dirty="0" err="1">
                <a:latin typeface="Times New Roman" pitchFamily="18" charset="0"/>
              </a:rPr>
              <a:t>S</a:t>
            </a:r>
            <a:r>
              <a:rPr lang="en-US" altLang="zh-CN" b="1" baseline="-25000" dirty="0" err="1">
                <a:latin typeface="Times New Roman" pitchFamily="18" charset="0"/>
              </a:rPr>
              <a:t>2</a:t>
            </a:r>
            <a:r>
              <a:rPr lang="en-US" altLang="zh-CN" b="1" dirty="0">
                <a:latin typeface="Times New Roman" pitchFamily="18" charset="0"/>
              </a:rPr>
              <a:t>,…</a:t>
            </a:r>
            <a:r>
              <a:rPr lang="en-US" altLang="zh-CN" b="1" i="1" dirty="0" err="1">
                <a:latin typeface="Times New Roman" pitchFamily="18" charset="0"/>
              </a:rPr>
              <a:t>S</a:t>
            </a:r>
            <a:r>
              <a:rPr lang="en-US" altLang="zh-CN" b="1" i="1" baseline="-25000" dirty="0" err="1">
                <a:latin typeface="Times New Roman" pitchFamily="18" charset="0"/>
              </a:rPr>
              <a:t>k</a:t>
            </a:r>
            <a:r>
              <a:rPr lang="en-US" altLang="zh-CN" b="1" dirty="0">
                <a:latin typeface="Times New Roman" pitchFamily="18" charset="0"/>
              </a:rPr>
              <a:t> </a:t>
            </a:r>
            <a:r>
              <a:rPr lang="zh-CN" altLang="en-US" b="1" dirty="0">
                <a:latin typeface="Times New Roman" pitchFamily="18" charset="0"/>
              </a:rPr>
              <a:t>相互</a:t>
            </a:r>
            <a:r>
              <a:rPr lang="zh-CN" altLang="en-US" b="1" dirty="0" smtClean="0">
                <a:latin typeface="Times New Roman" pitchFamily="18" charset="0"/>
              </a:rPr>
              <a:t>独立</a:t>
            </a:r>
            <a:r>
              <a:rPr lang="en-US" altLang="zh-CN" b="1" dirty="0" smtClean="0">
                <a:latin typeface="Times New Roman" pitchFamily="18" charset="0"/>
              </a:rPr>
              <a:t>,  </a:t>
            </a:r>
            <a:r>
              <a:rPr lang="zh-CN" altLang="en-US" b="1" dirty="0" smtClean="0">
                <a:latin typeface="Times New Roman" pitchFamily="18" charset="0"/>
              </a:rPr>
              <a:t>则</a:t>
            </a:r>
            <a:r>
              <a:rPr lang="en-US" altLang="zh-CN" b="1" i="1" dirty="0" smtClean="0">
                <a:latin typeface="Times New Roman" pitchFamily="18" charset="0"/>
              </a:rPr>
              <a:t>S</a:t>
            </a:r>
            <a:r>
              <a:rPr lang="en-US" altLang="zh-CN" b="1" dirty="0" smtClean="0">
                <a:latin typeface="Times New Roman" pitchFamily="18" charset="0"/>
              </a:rPr>
              <a:t> = </a:t>
            </a:r>
            <a:r>
              <a:rPr lang="en-US" altLang="zh-CN" b="1" i="1" dirty="0" err="1" smtClean="0">
                <a:latin typeface="Times New Roman" pitchFamily="18" charset="0"/>
              </a:rPr>
              <a:t>S</a:t>
            </a:r>
            <a:r>
              <a:rPr lang="en-US" altLang="zh-CN" b="1" baseline="-25000" dirty="0" err="1" smtClean="0">
                <a:latin typeface="Times New Roman" pitchFamily="18" charset="0"/>
              </a:rPr>
              <a:t>1</a:t>
            </a:r>
            <a:r>
              <a:rPr lang="en-US" altLang="zh-CN" b="1" baseline="-25000" dirty="0" smtClean="0">
                <a:latin typeface="Times New Roman" pitchFamily="18" charset="0"/>
              </a:rPr>
              <a:t> </a:t>
            </a:r>
            <a:r>
              <a:rPr lang="en-US" altLang="zh-CN" b="1" dirty="0" smtClean="0">
                <a:latin typeface="Times New Roman" pitchFamily="18" charset="0"/>
              </a:rPr>
              <a:t>+ </a:t>
            </a:r>
            <a:r>
              <a:rPr lang="en-US" altLang="zh-CN" b="1" i="1" dirty="0" err="1" smtClean="0">
                <a:latin typeface="Times New Roman" pitchFamily="18" charset="0"/>
              </a:rPr>
              <a:t>S</a:t>
            </a:r>
            <a:r>
              <a:rPr lang="en-US" altLang="zh-CN" b="1" baseline="-25000" dirty="0" err="1" smtClean="0">
                <a:latin typeface="Times New Roman" pitchFamily="18" charset="0"/>
              </a:rPr>
              <a:t>2</a:t>
            </a:r>
            <a:r>
              <a:rPr lang="en-US" altLang="zh-CN" b="1" baseline="-25000" dirty="0" smtClean="0">
                <a:latin typeface="Times New Roman" pitchFamily="18" charset="0"/>
              </a:rPr>
              <a:t> </a:t>
            </a:r>
            <a:r>
              <a:rPr lang="en-US" altLang="zh-CN" b="1" dirty="0" smtClean="0">
                <a:latin typeface="Times New Roman" pitchFamily="18" charset="0"/>
              </a:rPr>
              <a:t>+ … + </a:t>
            </a:r>
            <a:r>
              <a:rPr lang="en-US" altLang="zh-CN" b="1" i="1" dirty="0" err="1" smtClean="0">
                <a:latin typeface="Times New Roman" pitchFamily="18" charset="0"/>
              </a:rPr>
              <a:t>S</a:t>
            </a:r>
            <a:r>
              <a:rPr lang="en-US" altLang="zh-CN" b="1" i="1" baseline="-25000" dirty="0" err="1" smtClean="0">
                <a:latin typeface="Times New Roman" pitchFamily="18" charset="0"/>
              </a:rPr>
              <a:t>k</a:t>
            </a:r>
            <a:r>
              <a:rPr lang="en-US" altLang="zh-CN" b="1" dirty="0" smtClean="0">
                <a:latin typeface="Times New Roman" pitchFamily="18" charset="0"/>
              </a:rPr>
              <a:t> </a:t>
            </a:r>
            <a:r>
              <a:rPr lang="zh-CN" altLang="en-US" b="1" dirty="0" smtClean="0">
                <a:latin typeface="Times New Roman" pitchFamily="18" charset="0"/>
              </a:rPr>
              <a:t>仍然是复合泊松分布，泊松参数为 </a:t>
            </a:r>
            <a:r>
              <a:rPr lang="en-US" altLang="zh-CN" b="1" dirty="0" smtClean="0">
                <a:latin typeface="Symbol" pitchFamily="18" charset="2"/>
              </a:rPr>
              <a:t>l = </a:t>
            </a:r>
            <a:r>
              <a:rPr lang="en-US" altLang="zh-CN" b="1" dirty="0" err="1" smtClean="0">
                <a:latin typeface="Symbol" pitchFamily="18" charset="2"/>
              </a:rPr>
              <a:t>l</a:t>
            </a:r>
            <a:r>
              <a:rPr lang="en-US" altLang="zh-CN" b="1" baseline="-25000" dirty="0" err="1" smtClean="0">
                <a:latin typeface="Symbol" pitchFamily="18" charset="2"/>
              </a:rPr>
              <a:t>1</a:t>
            </a:r>
            <a:r>
              <a:rPr lang="en-US" altLang="zh-CN" b="1" baseline="-25000" dirty="0" smtClean="0">
                <a:latin typeface="Symbol" pitchFamily="18" charset="2"/>
              </a:rPr>
              <a:t> </a:t>
            </a:r>
            <a:r>
              <a:rPr lang="en-US" altLang="zh-CN" b="1" dirty="0" smtClean="0">
                <a:latin typeface="Symbol" pitchFamily="18" charset="2"/>
              </a:rPr>
              <a:t>+ </a:t>
            </a:r>
            <a:r>
              <a:rPr lang="en-US" altLang="zh-CN" b="1" dirty="0" err="1" smtClean="0">
                <a:latin typeface="Symbol" pitchFamily="18" charset="2"/>
              </a:rPr>
              <a:t>l</a:t>
            </a:r>
            <a:r>
              <a:rPr lang="en-US" altLang="zh-CN" b="1" baseline="-25000" dirty="0" err="1" smtClean="0">
                <a:latin typeface="Symbol" pitchFamily="18" charset="2"/>
              </a:rPr>
              <a:t>2</a:t>
            </a:r>
            <a:r>
              <a:rPr lang="en-US" altLang="zh-CN" b="1" baseline="-25000" dirty="0" smtClean="0">
                <a:latin typeface="Symbol" pitchFamily="18" charset="2"/>
              </a:rPr>
              <a:t> </a:t>
            </a:r>
            <a:r>
              <a:rPr lang="en-US" altLang="zh-CN" b="1" dirty="0" smtClean="0">
                <a:latin typeface="Symbol" pitchFamily="18" charset="2"/>
              </a:rPr>
              <a:t>+ ... + </a:t>
            </a:r>
            <a:r>
              <a:rPr lang="en-US" altLang="zh-CN" b="1" dirty="0" err="1" smtClean="0">
                <a:latin typeface="Symbol" pitchFamily="18" charset="2"/>
              </a:rPr>
              <a:t>l</a:t>
            </a:r>
            <a:r>
              <a:rPr lang="en-US" altLang="zh-CN" b="1" i="1" baseline="-25000" dirty="0" err="1" smtClean="0">
                <a:latin typeface="Times New Roman" pitchFamily="18" charset="0"/>
              </a:rPr>
              <a:t>k</a:t>
            </a:r>
            <a:r>
              <a:rPr lang="en-US" altLang="zh-CN" b="1" dirty="0" smtClean="0">
                <a:latin typeface="Times New Roman" pitchFamily="18" charset="0"/>
              </a:rPr>
              <a:t> </a:t>
            </a:r>
            <a:r>
              <a:rPr lang="zh-CN" altLang="en-US" b="1" dirty="0" smtClean="0">
                <a:latin typeface="Times New Roman" pitchFamily="18" charset="0"/>
              </a:rPr>
              <a:t>，次分布为</a:t>
            </a:r>
          </a:p>
        </p:txBody>
      </p:sp>
      <p:graphicFrame>
        <p:nvGraphicFramePr>
          <p:cNvPr id="91140" name="Object 4"/>
          <p:cNvGraphicFramePr>
            <a:graphicFrameLocks noChangeAspect="1"/>
          </p:cNvGraphicFramePr>
          <p:nvPr>
            <p:extLst>
              <p:ext uri="{D42A27DB-BD31-4B8C-83A1-F6EECF244321}">
                <p14:modId xmlns:p14="http://schemas.microsoft.com/office/powerpoint/2010/main" val="3201656609"/>
              </p:ext>
            </p:extLst>
          </p:nvPr>
        </p:nvGraphicFramePr>
        <p:xfrm>
          <a:off x="2362258" y="3352802"/>
          <a:ext cx="4856370" cy="990574"/>
        </p:xfrm>
        <a:graphic>
          <a:graphicData uri="http://schemas.openxmlformats.org/presentationml/2006/ole">
            <mc:AlternateContent xmlns:mc="http://schemas.openxmlformats.org/markup-compatibility/2006">
              <mc:Choice xmlns:v="urn:schemas-microsoft-com:vml" Requires="v">
                <p:oleObj spid="_x0000_s89590" name="Equation" r:id="rId3" imgW="1930320" imgH="393480" progId="Equation.DSMT4">
                  <p:embed/>
                </p:oleObj>
              </mc:Choice>
              <mc:Fallback>
                <p:oleObj name="Equation" r:id="rId3" imgW="1930320" imgH="393480" progId="Equation.DSMT4">
                  <p:embed/>
                  <p:pic>
                    <p:nvPicPr>
                      <p:cNvPr id="0" name="Object 4"/>
                      <p:cNvPicPr>
                        <a:picLocks noChangeAspect="1" noChangeArrowheads="1"/>
                      </p:cNvPicPr>
                      <p:nvPr/>
                    </p:nvPicPr>
                    <p:blipFill>
                      <a:blip r:embed="rId4"/>
                      <a:srcRect/>
                      <a:stretch>
                        <a:fillRect/>
                      </a:stretch>
                    </p:blipFill>
                    <p:spPr bwMode="auto">
                      <a:xfrm>
                        <a:off x="2362258" y="3352802"/>
                        <a:ext cx="4856370" cy="990574"/>
                      </a:xfrm>
                      <a:prstGeom prst="rect">
                        <a:avLst/>
                      </a:prstGeom>
                      <a:noFill/>
                      <a:ln>
                        <a:noFill/>
                      </a:ln>
                      <a:effectLst/>
                      <a:extLst/>
                    </p:spPr>
                  </p:pic>
                </p:oleObj>
              </mc:Fallback>
            </mc:AlternateContent>
          </a:graphicData>
        </a:graphic>
      </p:graphicFrame>
      <p:sp>
        <p:nvSpPr>
          <p:cNvPr id="91141" name="Text Box 5"/>
          <p:cNvSpPr txBox="1">
            <a:spLocks noChangeArrowheads="1"/>
          </p:cNvSpPr>
          <p:nvPr/>
        </p:nvSpPr>
        <p:spPr bwMode="auto">
          <a:xfrm>
            <a:off x="396875" y="5065161"/>
            <a:ext cx="8351838" cy="433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200" b="1" dirty="0">
                <a:solidFill>
                  <a:srgbClr val="0000CC"/>
                </a:solidFill>
                <a:latin typeface="Times New Roman" pitchFamily="18" charset="0"/>
                <a:cs typeface="Times New Roman" pitchFamily="18" charset="0"/>
              </a:rPr>
              <a:t>注</a:t>
            </a:r>
            <a:r>
              <a:rPr lang="zh-CN" altLang="en-US" sz="2200" b="1" dirty="0" smtClean="0">
                <a:latin typeface="Times New Roman" pitchFamily="18" charset="0"/>
                <a:cs typeface="Times New Roman" pitchFamily="18" charset="0"/>
              </a:rPr>
              <a:t>： </a:t>
            </a:r>
            <a:r>
              <a:rPr lang="zh-CN" altLang="en-US" sz="2200" b="1" dirty="0">
                <a:latin typeface="Times New Roman" pitchFamily="18" charset="0"/>
                <a:cs typeface="Times New Roman" pitchFamily="18" charset="0"/>
              </a:rPr>
              <a:t>新的次分布是原次分布的加权平均</a:t>
            </a:r>
            <a:r>
              <a:rPr lang="zh-CN" altLang="en-US" sz="2200" b="1" dirty="0" smtClean="0">
                <a:latin typeface="Times New Roman" pitchFamily="18" charset="0"/>
                <a:cs typeface="Times New Roman" pitchFamily="18" charset="0"/>
              </a:rPr>
              <a:t>。</a:t>
            </a:r>
            <a:endParaRPr lang="zh-CN" altLang="en-US" sz="2200" b="1" dirty="0">
              <a:latin typeface="Times New Roman" pitchFamily="18"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655319375"/>
              </p:ext>
            </p:extLst>
          </p:nvPr>
        </p:nvGraphicFramePr>
        <p:xfrm>
          <a:off x="7086534" y="1066862"/>
          <a:ext cx="576263" cy="609600"/>
        </p:xfrm>
        <a:graphic>
          <a:graphicData uri="http://schemas.openxmlformats.org/presentationml/2006/ole">
            <mc:AlternateContent xmlns:mc="http://schemas.openxmlformats.org/markup-compatibility/2006">
              <mc:Choice xmlns:v="urn:schemas-microsoft-com:vml" Requires="v">
                <p:oleObj spid="_x0000_s89591" name="Equation" r:id="rId5" imgW="228600" imgH="241200" progId="Equation.DSMT4">
                  <p:embed/>
                </p:oleObj>
              </mc:Choice>
              <mc:Fallback>
                <p:oleObj name="Equation" r:id="rId5" imgW="228600" imgH="241200" progId="Equation.DSMT4">
                  <p:embed/>
                  <p:pic>
                    <p:nvPicPr>
                      <p:cNvPr id="0" name=""/>
                      <p:cNvPicPr/>
                      <p:nvPr/>
                    </p:nvPicPr>
                    <p:blipFill>
                      <a:blip r:embed="rId6"/>
                      <a:stretch>
                        <a:fillRect/>
                      </a:stretch>
                    </p:blipFill>
                    <p:spPr>
                      <a:xfrm>
                        <a:off x="7086534" y="1066862"/>
                        <a:ext cx="576263" cy="6096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blinds(horizontal)">
                                      <p:cBhvr>
                                        <p:cTn id="7" dur="500"/>
                                        <p:tgtEl>
                                          <p:spTgt spid="911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1139">
                                            <p:txEl>
                                              <p:pRg st="1" end="1"/>
                                            </p:txEl>
                                          </p:spTgt>
                                        </p:tgtEl>
                                        <p:attrNameLst>
                                          <p:attrName>style.visibility</p:attrName>
                                        </p:attrNameLst>
                                      </p:cBhvr>
                                      <p:to>
                                        <p:strVal val="visible"/>
                                      </p:to>
                                    </p:set>
                                    <p:animEffect transition="in" filter="blinds(horizontal)">
                                      <p:cBhvr>
                                        <p:cTn id="18" dur="500"/>
                                        <p:tgtEl>
                                          <p:spTgt spid="9113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91140"/>
                                        </p:tgtEl>
                                        <p:attrNameLst>
                                          <p:attrName>style.visibility</p:attrName>
                                        </p:attrNameLst>
                                      </p:cBhvr>
                                      <p:to>
                                        <p:strVal val="visible"/>
                                      </p:to>
                                    </p:set>
                                    <p:animEffect transition="in" filter="blinds(horizontal)">
                                      <p:cBhvr>
                                        <p:cTn id="23" dur="500"/>
                                        <p:tgtEl>
                                          <p:spTgt spid="91140"/>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91141">
                                            <p:txEl>
                                              <p:pRg st="0" end="0"/>
                                            </p:txEl>
                                          </p:spTgt>
                                        </p:tgtEl>
                                        <p:attrNameLst>
                                          <p:attrName>style.visibility</p:attrName>
                                        </p:attrNameLst>
                                      </p:cBhvr>
                                      <p:to>
                                        <p:strVal val="visible"/>
                                      </p:to>
                                    </p:set>
                                    <p:anim calcmode="lin" valueType="num">
                                      <p:cBhvr additive="base">
                                        <p:cTn id="28" dur="500" fill="hold"/>
                                        <p:tgtEl>
                                          <p:spTgt spid="91141">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9114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uiExpand="1"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3"/>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1C7ED8F6-0ED4-445E-8053-1CF6D1B2682F}" type="slidenum">
              <a:rPr lang="zh-CN" altLang="en-US" sz="1400"/>
              <a:pPr eaLnBrk="1" hangingPunct="1"/>
              <a:t>88</a:t>
            </a:fld>
            <a:endParaRPr lang="en-US" altLang="zh-CN" sz="1400"/>
          </a:p>
        </p:txBody>
      </p:sp>
      <p:sp>
        <p:nvSpPr>
          <p:cNvPr id="90115" name="Rectangle 2"/>
          <p:cNvSpPr>
            <a:spLocks noGrp="1" noChangeArrowheads="1"/>
          </p:cNvSpPr>
          <p:nvPr>
            <p:ph type="title" idx="4294967295"/>
          </p:nvPr>
        </p:nvSpPr>
        <p:spPr>
          <a:xfrm>
            <a:off x="504825" y="287338"/>
            <a:ext cx="1295400" cy="865187"/>
          </a:xfrm>
        </p:spPr>
        <p:txBody>
          <a:bodyPr/>
          <a:lstStyle/>
          <a:p>
            <a:pPr eaLnBrk="1" hangingPunct="1"/>
            <a:r>
              <a:rPr lang="zh-CN" altLang="en-US" smtClean="0"/>
              <a:t>证明： </a:t>
            </a:r>
          </a:p>
        </p:txBody>
      </p:sp>
      <p:graphicFrame>
        <p:nvGraphicFramePr>
          <p:cNvPr id="92163" name="Object 3"/>
          <p:cNvGraphicFramePr>
            <a:graphicFrameLocks noChangeAspect="1"/>
          </p:cNvGraphicFramePr>
          <p:nvPr>
            <p:extLst>
              <p:ext uri="{D42A27DB-BD31-4B8C-83A1-F6EECF244321}">
                <p14:modId xmlns:p14="http://schemas.microsoft.com/office/powerpoint/2010/main" val="4040484403"/>
              </p:ext>
            </p:extLst>
          </p:nvPr>
        </p:nvGraphicFramePr>
        <p:xfrm>
          <a:off x="1101725" y="1193800"/>
          <a:ext cx="4546600" cy="554038"/>
        </p:xfrm>
        <a:graphic>
          <a:graphicData uri="http://schemas.openxmlformats.org/presentationml/2006/ole">
            <mc:AlternateContent xmlns:mc="http://schemas.openxmlformats.org/markup-compatibility/2006">
              <mc:Choice xmlns:v="urn:schemas-microsoft-com:vml" Requires="v">
                <p:oleObj spid="_x0000_s194845" name="Equation" r:id="rId3" imgW="2209680" imgH="279360" progId="Equation.DSMT4">
                  <p:embed/>
                </p:oleObj>
              </mc:Choice>
              <mc:Fallback>
                <p:oleObj name="Equation" r:id="rId3" imgW="2209680" imgH="279360" progId="Equation.DSMT4">
                  <p:embed/>
                  <p:pic>
                    <p:nvPicPr>
                      <p:cNvPr id="0" name="Object 3"/>
                      <p:cNvPicPr>
                        <a:picLocks noChangeAspect="1" noChangeArrowheads="1"/>
                      </p:cNvPicPr>
                      <p:nvPr/>
                    </p:nvPicPr>
                    <p:blipFill>
                      <a:blip r:embed="rId4"/>
                      <a:srcRect/>
                      <a:stretch>
                        <a:fillRect/>
                      </a:stretch>
                    </p:blipFill>
                    <p:spPr bwMode="auto">
                      <a:xfrm>
                        <a:off x="1101725" y="1193800"/>
                        <a:ext cx="4546600"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64" name="Object 4"/>
          <p:cNvGraphicFramePr>
            <a:graphicFrameLocks noChangeAspect="1"/>
          </p:cNvGraphicFramePr>
          <p:nvPr/>
        </p:nvGraphicFramePr>
        <p:xfrm>
          <a:off x="1219200" y="2057400"/>
          <a:ext cx="2160588" cy="865188"/>
        </p:xfrm>
        <a:graphic>
          <a:graphicData uri="http://schemas.openxmlformats.org/presentationml/2006/ole">
            <mc:AlternateContent xmlns:mc="http://schemas.openxmlformats.org/markup-compatibility/2006">
              <mc:Choice xmlns:v="urn:schemas-microsoft-com:vml" Requires="v">
                <p:oleObj spid="_x0000_s194846" r:id="rId5" imgW="1079500" imgH="431800" progId="Equation.DSMT4">
                  <p:embed/>
                </p:oleObj>
              </mc:Choice>
              <mc:Fallback>
                <p:oleObj r:id="rId5" imgW="1079500" imgH="4318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2057400"/>
                        <a:ext cx="2160588" cy="865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65" name="Object 5"/>
          <p:cNvGraphicFramePr>
            <a:graphicFrameLocks noChangeAspect="1"/>
          </p:cNvGraphicFramePr>
          <p:nvPr>
            <p:extLst>
              <p:ext uri="{D42A27DB-BD31-4B8C-83A1-F6EECF244321}">
                <p14:modId xmlns:p14="http://schemas.microsoft.com/office/powerpoint/2010/main" val="232014484"/>
              </p:ext>
            </p:extLst>
          </p:nvPr>
        </p:nvGraphicFramePr>
        <p:xfrm>
          <a:off x="3406775" y="2133600"/>
          <a:ext cx="2638425" cy="773113"/>
        </p:xfrm>
        <a:graphic>
          <a:graphicData uri="http://schemas.openxmlformats.org/presentationml/2006/ole">
            <mc:AlternateContent xmlns:mc="http://schemas.openxmlformats.org/markup-compatibility/2006">
              <mc:Choice xmlns:v="urn:schemas-microsoft-com:vml" Requires="v">
                <p:oleObj spid="_x0000_s194847" name="Equation" r:id="rId7" imgW="1473120" imgH="431640" progId="Equation.DSMT4">
                  <p:embed/>
                </p:oleObj>
              </mc:Choice>
              <mc:Fallback>
                <p:oleObj name="Equation" r:id="rId7" imgW="1473120" imgH="431640" progId="Equation.DSMT4">
                  <p:embed/>
                  <p:pic>
                    <p:nvPicPr>
                      <p:cNvPr id="0" name="Object 5"/>
                      <p:cNvPicPr>
                        <a:picLocks noChangeAspect="1" noChangeArrowheads="1"/>
                      </p:cNvPicPr>
                      <p:nvPr/>
                    </p:nvPicPr>
                    <p:blipFill>
                      <a:blip r:embed="rId8"/>
                      <a:srcRect/>
                      <a:stretch>
                        <a:fillRect/>
                      </a:stretch>
                    </p:blipFill>
                    <p:spPr bwMode="auto">
                      <a:xfrm>
                        <a:off x="3406775" y="2133600"/>
                        <a:ext cx="2638425" cy="77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66" name="Object 6"/>
          <p:cNvGraphicFramePr>
            <a:graphicFrameLocks noChangeAspect="1"/>
          </p:cNvGraphicFramePr>
          <p:nvPr/>
        </p:nvGraphicFramePr>
        <p:xfrm>
          <a:off x="1981200" y="3429000"/>
          <a:ext cx="2808288" cy="808038"/>
        </p:xfrm>
        <a:graphic>
          <a:graphicData uri="http://schemas.openxmlformats.org/presentationml/2006/ole">
            <mc:AlternateContent xmlns:mc="http://schemas.openxmlformats.org/markup-compatibility/2006">
              <mc:Choice xmlns:v="urn:schemas-microsoft-com:vml" Requires="v">
                <p:oleObj spid="_x0000_s194848" r:id="rId9" imgW="1588189" imgH="457399" progId="Equation.DSMT4">
                  <p:embed/>
                </p:oleObj>
              </mc:Choice>
              <mc:Fallback>
                <p:oleObj r:id="rId9" imgW="1588189" imgH="457399"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1200" y="3429000"/>
                        <a:ext cx="2808288" cy="80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67" name="Object 7"/>
          <p:cNvGraphicFramePr>
            <a:graphicFrameLocks noChangeAspect="1"/>
          </p:cNvGraphicFramePr>
          <p:nvPr>
            <p:extLst>
              <p:ext uri="{D42A27DB-BD31-4B8C-83A1-F6EECF244321}">
                <p14:modId xmlns:p14="http://schemas.microsoft.com/office/powerpoint/2010/main" val="147424706"/>
              </p:ext>
            </p:extLst>
          </p:nvPr>
        </p:nvGraphicFramePr>
        <p:xfrm>
          <a:off x="2030413" y="4718050"/>
          <a:ext cx="2205037" cy="509588"/>
        </p:xfrm>
        <a:graphic>
          <a:graphicData uri="http://schemas.openxmlformats.org/presentationml/2006/ole">
            <mc:AlternateContent xmlns:mc="http://schemas.openxmlformats.org/markup-compatibility/2006">
              <mc:Choice xmlns:v="urn:schemas-microsoft-com:vml" Requires="v">
                <p:oleObj spid="_x0000_s194849" name="Equation" r:id="rId11" imgW="1206360" imgH="279360" progId="Equation.DSMT4">
                  <p:embed/>
                </p:oleObj>
              </mc:Choice>
              <mc:Fallback>
                <p:oleObj name="Equation" r:id="rId11" imgW="1206360" imgH="279360" progId="Equation.DSMT4">
                  <p:embed/>
                  <p:pic>
                    <p:nvPicPr>
                      <p:cNvPr id="0" name="Object 7"/>
                      <p:cNvPicPr>
                        <a:picLocks noChangeAspect="1" noChangeArrowheads="1"/>
                      </p:cNvPicPr>
                      <p:nvPr/>
                    </p:nvPicPr>
                    <p:blipFill>
                      <a:blip r:embed="rId12"/>
                      <a:srcRect/>
                      <a:stretch>
                        <a:fillRect/>
                      </a:stretch>
                    </p:blipFill>
                    <p:spPr bwMode="auto">
                      <a:xfrm>
                        <a:off x="2030413" y="4718050"/>
                        <a:ext cx="2205037"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168" name="Text Box 8"/>
          <p:cNvSpPr txBox="1">
            <a:spLocks noChangeArrowheads="1"/>
          </p:cNvSpPr>
          <p:nvPr/>
        </p:nvSpPr>
        <p:spPr bwMode="auto">
          <a:xfrm>
            <a:off x="1042988" y="5583238"/>
            <a:ext cx="790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a:latin typeface="Times New Roman" pitchFamily="18" charset="0"/>
                <a:cs typeface="Times New Roman" pitchFamily="18" charset="0"/>
              </a:rPr>
              <a:t>其中</a:t>
            </a:r>
          </a:p>
        </p:txBody>
      </p:sp>
      <p:graphicFrame>
        <p:nvGraphicFramePr>
          <p:cNvPr id="92169" name="Object 9"/>
          <p:cNvGraphicFramePr>
            <a:graphicFrameLocks noChangeAspect="1"/>
          </p:cNvGraphicFramePr>
          <p:nvPr>
            <p:extLst>
              <p:ext uri="{D42A27DB-BD31-4B8C-83A1-F6EECF244321}">
                <p14:modId xmlns:p14="http://schemas.microsoft.com/office/powerpoint/2010/main" val="536777313"/>
              </p:ext>
            </p:extLst>
          </p:nvPr>
        </p:nvGraphicFramePr>
        <p:xfrm>
          <a:off x="4495802" y="5486346"/>
          <a:ext cx="2157412" cy="823913"/>
        </p:xfrm>
        <a:graphic>
          <a:graphicData uri="http://schemas.openxmlformats.org/presentationml/2006/ole">
            <mc:AlternateContent xmlns:mc="http://schemas.openxmlformats.org/markup-compatibility/2006">
              <mc:Choice xmlns:v="urn:schemas-microsoft-com:vml" Requires="v">
                <p:oleObj spid="_x0000_s194850" name="Equation" r:id="rId13" imgW="1130040" imgH="431640" progId="Equation.DSMT4">
                  <p:embed/>
                </p:oleObj>
              </mc:Choice>
              <mc:Fallback>
                <p:oleObj name="Equation" r:id="rId13" imgW="1130040" imgH="431640" progId="Equation.DSMT4">
                  <p:embed/>
                  <p:pic>
                    <p:nvPicPr>
                      <p:cNvPr id="0" name="Object 9"/>
                      <p:cNvPicPr>
                        <a:picLocks noChangeAspect="1" noChangeArrowheads="1"/>
                      </p:cNvPicPr>
                      <p:nvPr/>
                    </p:nvPicPr>
                    <p:blipFill>
                      <a:blip r:embed="rId14"/>
                      <a:srcRect/>
                      <a:stretch>
                        <a:fillRect/>
                      </a:stretch>
                    </p:blipFill>
                    <p:spPr bwMode="auto">
                      <a:xfrm>
                        <a:off x="4495802" y="5486346"/>
                        <a:ext cx="2157412"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70" name="Object 10"/>
          <p:cNvGraphicFramePr>
            <a:graphicFrameLocks noChangeAspect="1"/>
          </p:cNvGraphicFramePr>
          <p:nvPr>
            <p:extLst>
              <p:ext uri="{D42A27DB-BD31-4B8C-83A1-F6EECF244321}">
                <p14:modId xmlns:p14="http://schemas.microsoft.com/office/powerpoint/2010/main" val="3447402521"/>
              </p:ext>
            </p:extLst>
          </p:nvPr>
        </p:nvGraphicFramePr>
        <p:xfrm>
          <a:off x="5249863" y="3181350"/>
          <a:ext cx="3074987" cy="1214438"/>
        </p:xfrm>
        <a:graphic>
          <a:graphicData uri="http://schemas.openxmlformats.org/presentationml/2006/ole">
            <mc:AlternateContent xmlns:mc="http://schemas.openxmlformats.org/markup-compatibility/2006">
              <mc:Choice xmlns:v="urn:schemas-microsoft-com:vml" Requires="v">
                <p:oleObj spid="_x0000_s194851" name="Equation" r:id="rId15" imgW="1676160" imgH="660240" progId="Equation.DSMT4">
                  <p:embed/>
                </p:oleObj>
              </mc:Choice>
              <mc:Fallback>
                <p:oleObj name="Equation" r:id="rId15" imgW="1676160" imgH="660240" progId="Equation.DSMT4">
                  <p:embed/>
                  <p:pic>
                    <p:nvPicPr>
                      <p:cNvPr id="0" name="Object 10"/>
                      <p:cNvPicPr>
                        <a:picLocks noChangeAspect="1" noChangeArrowheads="1"/>
                      </p:cNvPicPr>
                      <p:nvPr/>
                    </p:nvPicPr>
                    <p:blipFill>
                      <a:blip r:embed="rId16"/>
                      <a:srcRect/>
                      <a:stretch>
                        <a:fillRect/>
                      </a:stretch>
                    </p:blipFill>
                    <p:spPr bwMode="auto">
                      <a:xfrm>
                        <a:off x="5249863" y="3181350"/>
                        <a:ext cx="3074987" cy="1214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71" name="Object 11"/>
          <p:cNvGraphicFramePr>
            <a:graphicFrameLocks noChangeAspect="1"/>
          </p:cNvGraphicFramePr>
          <p:nvPr>
            <p:extLst>
              <p:ext uri="{D42A27DB-BD31-4B8C-83A1-F6EECF244321}">
                <p14:modId xmlns:p14="http://schemas.microsoft.com/office/powerpoint/2010/main" val="3254370323"/>
              </p:ext>
            </p:extLst>
          </p:nvPr>
        </p:nvGraphicFramePr>
        <p:xfrm>
          <a:off x="2362258" y="5571633"/>
          <a:ext cx="1152525" cy="833437"/>
        </p:xfrm>
        <a:graphic>
          <a:graphicData uri="http://schemas.openxmlformats.org/presentationml/2006/ole">
            <mc:AlternateContent xmlns:mc="http://schemas.openxmlformats.org/markup-compatibility/2006">
              <mc:Choice xmlns:v="urn:schemas-microsoft-com:vml" Requires="v">
                <p:oleObj spid="_x0000_s194852" name="Equation" r:id="rId17" imgW="596900" imgH="431800" progId="Equation.DSMT4">
                  <p:embed/>
                </p:oleObj>
              </mc:Choice>
              <mc:Fallback>
                <p:oleObj name="Equation" r:id="rId17" imgW="596900" imgH="431800" progId="Equation.DSMT4">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62258" y="5571633"/>
                        <a:ext cx="1152525" cy="833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2163"/>
                                        </p:tgtEl>
                                        <p:attrNameLst>
                                          <p:attrName>style.visibility</p:attrName>
                                        </p:attrNameLst>
                                      </p:cBhvr>
                                      <p:to>
                                        <p:strVal val="visible"/>
                                      </p:to>
                                    </p:set>
                                    <p:animEffect transition="in" filter="blinds(horizontal)">
                                      <p:cBhvr>
                                        <p:cTn id="7" dur="500"/>
                                        <p:tgtEl>
                                          <p:spTgt spid="921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2164"/>
                                        </p:tgtEl>
                                        <p:attrNameLst>
                                          <p:attrName>style.visibility</p:attrName>
                                        </p:attrNameLst>
                                      </p:cBhvr>
                                      <p:to>
                                        <p:strVal val="visible"/>
                                      </p:to>
                                    </p:set>
                                    <p:animEffect transition="in" filter="blinds(horizontal)">
                                      <p:cBhvr>
                                        <p:cTn id="12" dur="500"/>
                                        <p:tgtEl>
                                          <p:spTgt spid="921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2165"/>
                                        </p:tgtEl>
                                        <p:attrNameLst>
                                          <p:attrName>style.visibility</p:attrName>
                                        </p:attrNameLst>
                                      </p:cBhvr>
                                      <p:to>
                                        <p:strVal val="visible"/>
                                      </p:to>
                                    </p:set>
                                    <p:animEffect transition="in" filter="blinds(horizontal)">
                                      <p:cBhvr>
                                        <p:cTn id="17" dur="500"/>
                                        <p:tgtEl>
                                          <p:spTgt spid="921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2166"/>
                                        </p:tgtEl>
                                        <p:attrNameLst>
                                          <p:attrName>style.visibility</p:attrName>
                                        </p:attrNameLst>
                                      </p:cBhvr>
                                      <p:to>
                                        <p:strVal val="visible"/>
                                      </p:to>
                                    </p:set>
                                    <p:animEffect transition="in" filter="blinds(horizontal)">
                                      <p:cBhvr>
                                        <p:cTn id="22" dur="500"/>
                                        <p:tgtEl>
                                          <p:spTgt spid="921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92170"/>
                                        </p:tgtEl>
                                        <p:attrNameLst>
                                          <p:attrName>style.visibility</p:attrName>
                                        </p:attrNameLst>
                                      </p:cBhvr>
                                      <p:to>
                                        <p:strVal val="visible"/>
                                      </p:to>
                                    </p:set>
                                    <p:animEffect transition="in" filter="blinds(horizontal)">
                                      <p:cBhvr>
                                        <p:cTn id="27" dur="500"/>
                                        <p:tgtEl>
                                          <p:spTgt spid="9217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2168"/>
                                        </p:tgtEl>
                                        <p:attrNameLst>
                                          <p:attrName>style.visibility</p:attrName>
                                        </p:attrNameLst>
                                      </p:cBhvr>
                                      <p:to>
                                        <p:strVal val="visible"/>
                                      </p:to>
                                    </p:set>
                                    <p:animEffect transition="in" filter="blinds(horizontal)">
                                      <p:cBhvr>
                                        <p:cTn id="32" dur="500"/>
                                        <p:tgtEl>
                                          <p:spTgt spid="92168"/>
                                        </p:tgtEl>
                                      </p:cBhvr>
                                    </p:animEffect>
                                  </p:childTnLst>
                                </p:cTn>
                              </p:par>
                              <p:par>
                                <p:cTn id="33" presetID="3" presetClass="entr" presetSubtype="10" fill="hold" nodeType="withEffect">
                                  <p:stCondLst>
                                    <p:cond delay="0"/>
                                  </p:stCondLst>
                                  <p:childTnLst>
                                    <p:set>
                                      <p:cBhvr>
                                        <p:cTn id="34" dur="1" fill="hold">
                                          <p:stCondLst>
                                            <p:cond delay="0"/>
                                          </p:stCondLst>
                                        </p:cTn>
                                        <p:tgtEl>
                                          <p:spTgt spid="92171"/>
                                        </p:tgtEl>
                                        <p:attrNameLst>
                                          <p:attrName>style.visibility</p:attrName>
                                        </p:attrNameLst>
                                      </p:cBhvr>
                                      <p:to>
                                        <p:strVal val="visible"/>
                                      </p:to>
                                    </p:set>
                                    <p:animEffect transition="in" filter="blinds(horizontal)">
                                      <p:cBhvr>
                                        <p:cTn id="35" dur="500"/>
                                        <p:tgtEl>
                                          <p:spTgt spid="92171"/>
                                        </p:tgtEl>
                                      </p:cBhvr>
                                    </p:animEffect>
                                  </p:childTnLst>
                                </p:cTn>
                              </p:par>
                              <p:par>
                                <p:cTn id="36" presetID="3" presetClass="entr" presetSubtype="10" fill="hold" nodeType="withEffect">
                                  <p:stCondLst>
                                    <p:cond delay="0"/>
                                  </p:stCondLst>
                                  <p:childTnLst>
                                    <p:set>
                                      <p:cBhvr>
                                        <p:cTn id="37" dur="1" fill="hold">
                                          <p:stCondLst>
                                            <p:cond delay="0"/>
                                          </p:stCondLst>
                                        </p:cTn>
                                        <p:tgtEl>
                                          <p:spTgt spid="92169"/>
                                        </p:tgtEl>
                                        <p:attrNameLst>
                                          <p:attrName>style.visibility</p:attrName>
                                        </p:attrNameLst>
                                      </p:cBhvr>
                                      <p:to>
                                        <p:strVal val="visible"/>
                                      </p:to>
                                    </p:set>
                                    <p:animEffect transition="in" filter="blinds(horizontal)">
                                      <p:cBhvr>
                                        <p:cTn id="38" dur="500"/>
                                        <p:tgtEl>
                                          <p:spTgt spid="9216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92167"/>
                                        </p:tgtEl>
                                        <p:attrNameLst>
                                          <p:attrName>style.visibility</p:attrName>
                                        </p:attrNameLst>
                                      </p:cBhvr>
                                      <p:to>
                                        <p:strVal val="visible"/>
                                      </p:to>
                                    </p:set>
                                    <p:animEffect transition="in" filter="blinds(horizontal)">
                                      <p:cBhvr>
                                        <p:cTn id="43" dur="500"/>
                                        <p:tgtEl>
                                          <p:spTgt spid="92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8"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6"/>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60046901-7C91-4F9F-8DE1-3D25B6B06810}" type="slidenum">
              <a:rPr lang="zh-CN" altLang="en-US" sz="1400"/>
              <a:pPr eaLnBrk="1" hangingPunct="1"/>
              <a:t>89</a:t>
            </a:fld>
            <a:endParaRPr lang="en-US" altLang="zh-CN" sz="1400"/>
          </a:p>
        </p:txBody>
      </p:sp>
      <p:sp>
        <p:nvSpPr>
          <p:cNvPr id="91139" name="Rectangle 2"/>
          <p:cNvSpPr>
            <a:spLocks noGrp="1" noChangeArrowheads="1"/>
          </p:cNvSpPr>
          <p:nvPr>
            <p:ph type="title"/>
          </p:nvPr>
        </p:nvSpPr>
        <p:spPr>
          <a:xfrm>
            <a:off x="611188" y="765175"/>
            <a:ext cx="936625" cy="706438"/>
          </a:xfrm>
        </p:spPr>
        <p:txBody>
          <a:bodyPr/>
          <a:lstStyle/>
          <a:p>
            <a:pPr eaLnBrk="1" hangingPunct="1"/>
            <a:r>
              <a:rPr lang="zh-CN" altLang="en-US" smtClean="0"/>
              <a:t>例：</a:t>
            </a:r>
          </a:p>
        </p:txBody>
      </p:sp>
      <p:sp>
        <p:nvSpPr>
          <p:cNvPr id="93187" name="Rectangle 3"/>
          <p:cNvSpPr>
            <a:spLocks noGrp="1" noChangeArrowheads="1"/>
          </p:cNvSpPr>
          <p:nvPr>
            <p:ph type="body" sz="half" idx="1"/>
          </p:nvPr>
        </p:nvSpPr>
        <p:spPr>
          <a:xfrm>
            <a:off x="457200" y="1771650"/>
            <a:ext cx="8147050" cy="3529013"/>
          </a:xfrm>
        </p:spPr>
        <p:txBody>
          <a:bodyPr/>
          <a:lstStyle/>
          <a:p>
            <a:pPr eaLnBrk="1" hangingPunct="1"/>
            <a:r>
              <a:rPr lang="zh-CN" altLang="en-US" b="1" dirty="0" smtClean="0">
                <a:latin typeface="Times New Roman" pitchFamily="18" charset="0"/>
              </a:rPr>
              <a:t>假设 </a:t>
            </a:r>
            <a:r>
              <a:rPr lang="en-US" altLang="zh-CN" b="1" dirty="0" err="1" smtClean="0">
                <a:latin typeface="Times New Roman" pitchFamily="18" charset="0"/>
              </a:rPr>
              <a:t>S</a:t>
            </a:r>
            <a:r>
              <a:rPr lang="en-US" altLang="zh-CN" b="1" baseline="-25000" dirty="0" err="1" smtClean="0">
                <a:latin typeface="Times New Roman" pitchFamily="18" charset="0"/>
              </a:rPr>
              <a:t>1</a:t>
            </a:r>
            <a:r>
              <a:rPr lang="en-US" altLang="zh-CN" b="1" dirty="0" smtClean="0">
                <a:latin typeface="Times New Roman" pitchFamily="18" charset="0"/>
              </a:rPr>
              <a:t> </a:t>
            </a:r>
            <a:r>
              <a:rPr lang="zh-CN" altLang="en-US" b="1" dirty="0" smtClean="0">
                <a:latin typeface="Times New Roman" pitchFamily="18" charset="0"/>
              </a:rPr>
              <a:t>是参数为 </a:t>
            </a:r>
            <a:r>
              <a:rPr lang="en-US" altLang="zh-CN" b="1" dirty="0" err="1" smtClean="0">
                <a:latin typeface="Symbol" pitchFamily="18" charset="2"/>
              </a:rPr>
              <a:t>l</a:t>
            </a:r>
            <a:r>
              <a:rPr lang="en-US" altLang="zh-CN" b="1" baseline="-25000" dirty="0" err="1" smtClean="0">
                <a:latin typeface="Symbol" pitchFamily="18" charset="2"/>
              </a:rPr>
              <a:t>1</a:t>
            </a:r>
            <a:r>
              <a:rPr lang="en-US" altLang="zh-CN" b="1" baseline="-25000" dirty="0" smtClean="0">
                <a:latin typeface="Symbol" pitchFamily="18" charset="2"/>
              </a:rPr>
              <a:t> </a:t>
            </a:r>
            <a:r>
              <a:rPr lang="en-US" altLang="zh-CN" b="1" dirty="0" smtClean="0">
                <a:latin typeface="Symbol" pitchFamily="18" charset="2"/>
              </a:rPr>
              <a:t>= 2</a:t>
            </a:r>
            <a:r>
              <a:rPr lang="zh-CN" altLang="en-US" b="1" dirty="0" smtClean="0">
                <a:latin typeface="Symbol" pitchFamily="18" charset="2"/>
              </a:rPr>
              <a:t>的复合泊松分布，次分布为：</a:t>
            </a:r>
            <a:endParaRPr lang="zh-CN" altLang="en-US" b="1" dirty="0" smtClean="0">
              <a:latin typeface="Times New Roman" pitchFamily="18" charset="0"/>
            </a:endParaRPr>
          </a:p>
          <a:p>
            <a:pPr eaLnBrk="1" hangingPunct="1">
              <a:buFont typeface="Wingdings" pitchFamily="2" charset="2"/>
              <a:buNone/>
            </a:pPr>
            <a:r>
              <a:rPr lang="zh-CN" altLang="en-US" b="1" dirty="0" smtClean="0">
                <a:latin typeface="Times New Roman" pitchFamily="18" charset="0"/>
              </a:rPr>
              <a:t>      </a:t>
            </a:r>
            <a:r>
              <a:rPr lang="en-US" altLang="zh-CN" b="1" i="1" dirty="0" err="1" smtClean="0">
                <a:latin typeface="Times New Roman" pitchFamily="18" charset="0"/>
              </a:rPr>
              <a:t>q</a:t>
            </a:r>
            <a:r>
              <a:rPr lang="en-US" altLang="zh-CN" b="1" baseline="-25000" dirty="0" err="1" smtClean="0">
                <a:solidFill>
                  <a:srgbClr val="FF3300"/>
                </a:solidFill>
                <a:latin typeface="Times New Roman" pitchFamily="18" charset="0"/>
              </a:rPr>
              <a:t>1</a:t>
            </a:r>
            <a:r>
              <a:rPr lang="en-US" altLang="zh-CN" b="1" baseline="-25000" dirty="0" smtClean="0">
                <a:solidFill>
                  <a:srgbClr val="FF3300"/>
                </a:solidFill>
                <a:latin typeface="Times New Roman" pitchFamily="18" charset="0"/>
              </a:rPr>
              <a:t> </a:t>
            </a:r>
            <a:r>
              <a:rPr lang="en-US" altLang="zh-CN" b="1" dirty="0" smtClean="0">
                <a:latin typeface="Times New Roman" pitchFamily="18" charset="0"/>
              </a:rPr>
              <a:t>= 0.2,    </a:t>
            </a:r>
            <a:r>
              <a:rPr lang="en-US" altLang="zh-CN" b="1" i="1" dirty="0" err="1" smtClean="0">
                <a:latin typeface="Times New Roman" pitchFamily="18" charset="0"/>
              </a:rPr>
              <a:t>q</a:t>
            </a:r>
            <a:r>
              <a:rPr lang="en-US" altLang="zh-CN" b="1" baseline="-25000" dirty="0" err="1" smtClean="0">
                <a:solidFill>
                  <a:srgbClr val="FF3300"/>
                </a:solidFill>
                <a:latin typeface="Times New Roman" pitchFamily="18" charset="0"/>
              </a:rPr>
              <a:t>2</a:t>
            </a:r>
            <a:r>
              <a:rPr lang="en-US" altLang="zh-CN" b="1" dirty="0" smtClean="0">
                <a:latin typeface="Times New Roman" pitchFamily="18" charset="0"/>
              </a:rPr>
              <a:t>=0.7,      </a:t>
            </a:r>
            <a:r>
              <a:rPr lang="en-US" altLang="zh-CN" b="1" i="1" dirty="0" err="1" smtClean="0">
                <a:latin typeface="Times New Roman" pitchFamily="18" charset="0"/>
              </a:rPr>
              <a:t>q</a:t>
            </a:r>
            <a:r>
              <a:rPr lang="en-US" altLang="zh-CN" b="1" baseline="-25000" dirty="0" err="1" smtClean="0">
                <a:solidFill>
                  <a:srgbClr val="FF3300"/>
                </a:solidFill>
                <a:latin typeface="Times New Roman" pitchFamily="18" charset="0"/>
              </a:rPr>
              <a:t>3</a:t>
            </a:r>
            <a:r>
              <a:rPr lang="en-US" altLang="zh-CN" b="1" baseline="-25000" dirty="0" smtClean="0">
                <a:solidFill>
                  <a:srgbClr val="FF3300"/>
                </a:solidFill>
                <a:latin typeface="Times New Roman" pitchFamily="18" charset="0"/>
              </a:rPr>
              <a:t> </a:t>
            </a:r>
            <a:r>
              <a:rPr lang="en-US" altLang="zh-CN" b="1" dirty="0" smtClean="0">
                <a:latin typeface="Times New Roman" pitchFamily="18" charset="0"/>
              </a:rPr>
              <a:t>= 0.1</a:t>
            </a:r>
          </a:p>
          <a:p>
            <a:pPr eaLnBrk="1" hangingPunct="1">
              <a:buFont typeface="Wingdings" pitchFamily="2" charset="2"/>
              <a:buNone/>
            </a:pPr>
            <a:r>
              <a:rPr lang="en-US" altLang="zh-CN" b="1" dirty="0" smtClean="0">
                <a:latin typeface="Times New Roman" pitchFamily="18" charset="0"/>
              </a:rPr>
              <a:t>     </a:t>
            </a:r>
            <a:r>
              <a:rPr lang="zh-CN" altLang="en-US" b="1" dirty="0" smtClean="0">
                <a:latin typeface="Times New Roman" pitchFamily="18" charset="0"/>
              </a:rPr>
              <a:t>假设 </a:t>
            </a:r>
            <a:r>
              <a:rPr lang="en-US" altLang="zh-CN" b="1" i="1" dirty="0" err="1" smtClean="0">
                <a:latin typeface="Times New Roman" pitchFamily="18" charset="0"/>
              </a:rPr>
              <a:t>S</a:t>
            </a:r>
            <a:r>
              <a:rPr lang="en-US" altLang="zh-CN" b="1" baseline="-25000" dirty="0" err="1" smtClean="0">
                <a:latin typeface="Times New Roman" pitchFamily="18" charset="0"/>
              </a:rPr>
              <a:t>2</a:t>
            </a:r>
            <a:r>
              <a:rPr lang="en-US" altLang="zh-CN" b="1" dirty="0" smtClean="0">
                <a:latin typeface="Times New Roman" pitchFamily="18" charset="0"/>
              </a:rPr>
              <a:t> </a:t>
            </a:r>
            <a:r>
              <a:rPr lang="zh-CN" altLang="en-US" b="1" dirty="0" smtClean="0">
                <a:latin typeface="Times New Roman" pitchFamily="18" charset="0"/>
              </a:rPr>
              <a:t>是参数为 </a:t>
            </a:r>
            <a:r>
              <a:rPr lang="en-US" altLang="zh-CN" b="1" dirty="0" err="1" smtClean="0">
                <a:latin typeface="Symbol" pitchFamily="18" charset="2"/>
              </a:rPr>
              <a:t>l</a:t>
            </a:r>
            <a:r>
              <a:rPr lang="en-US" altLang="zh-CN" b="1" baseline="-25000" dirty="0" err="1" smtClean="0">
                <a:latin typeface="Symbol" pitchFamily="18" charset="2"/>
              </a:rPr>
              <a:t>2</a:t>
            </a:r>
            <a:r>
              <a:rPr lang="en-US" altLang="zh-CN" b="1" baseline="-25000" dirty="0" smtClean="0">
                <a:latin typeface="Symbol" pitchFamily="18" charset="2"/>
              </a:rPr>
              <a:t> </a:t>
            </a:r>
            <a:r>
              <a:rPr lang="en-US" altLang="zh-CN" b="1" dirty="0" smtClean="0">
                <a:latin typeface="Symbol" pitchFamily="18" charset="2"/>
              </a:rPr>
              <a:t>= 3 </a:t>
            </a:r>
            <a:r>
              <a:rPr lang="zh-CN" altLang="en-US" b="1" dirty="0" smtClean="0">
                <a:latin typeface="Symbol" pitchFamily="18" charset="2"/>
              </a:rPr>
              <a:t>的复合泊松分布，次分布为：</a:t>
            </a:r>
          </a:p>
          <a:p>
            <a:pPr eaLnBrk="1" hangingPunct="1">
              <a:buFont typeface="Wingdings" pitchFamily="2" charset="2"/>
              <a:buNone/>
            </a:pPr>
            <a:r>
              <a:rPr lang="zh-CN" altLang="en-US" b="1" i="1" dirty="0" smtClean="0">
                <a:latin typeface="Times New Roman" pitchFamily="18" charset="0"/>
              </a:rPr>
              <a:t>       </a:t>
            </a:r>
            <a:r>
              <a:rPr lang="en-US" altLang="zh-CN" b="1" i="1" dirty="0" err="1" smtClean="0">
                <a:latin typeface="Times New Roman" pitchFamily="18" charset="0"/>
              </a:rPr>
              <a:t>q</a:t>
            </a:r>
            <a:r>
              <a:rPr lang="en-US" altLang="zh-CN" b="1" baseline="-25000" dirty="0" err="1" smtClean="0">
                <a:solidFill>
                  <a:srgbClr val="FF3300"/>
                </a:solidFill>
                <a:latin typeface="Times New Roman" pitchFamily="18" charset="0"/>
              </a:rPr>
              <a:t>2</a:t>
            </a:r>
            <a:r>
              <a:rPr lang="en-US" altLang="zh-CN" b="1" baseline="-25000" dirty="0" smtClean="0">
                <a:solidFill>
                  <a:srgbClr val="FF3300"/>
                </a:solidFill>
                <a:latin typeface="Times New Roman" pitchFamily="18" charset="0"/>
              </a:rPr>
              <a:t> </a:t>
            </a:r>
            <a:r>
              <a:rPr lang="en-US" altLang="zh-CN" b="1" dirty="0" smtClean="0">
                <a:latin typeface="Times New Roman" pitchFamily="18" charset="0"/>
              </a:rPr>
              <a:t>= 0.25,    </a:t>
            </a:r>
            <a:r>
              <a:rPr lang="en-US" altLang="zh-CN" b="1" i="1" dirty="0" err="1" smtClean="0">
                <a:latin typeface="Times New Roman" pitchFamily="18" charset="0"/>
              </a:rPr>
              <a:t>q</a:t>
            </a:r>
            <a:r>
              <a:rPr lang="en-US" altLang="zh-CN" b="1" baseline="-25000" dirty="0" err="1" smtClean="0">
                <a:solidFill>
                  <a:srgbClr val="FF3300"/>
                </a:solidFill>
                <a:latin typeface="Times New Roman" pitchFamily="18" charset="0"/>
              </a:rPr>
              <a:t>3</a:t>
            </a:r>
            <a:r>
              <a:rPr lang="en-US" altLang="zh-CN" b="1" baseline="-25000" dirty="0" smtClean="0">
                <a:solidFill>
                  <a:srgbClr val="FF3300"/>
                </a:solidFill>
                <a:latin typeface="Times New Roman" pitchFamily="18" charset="0"/>
              </a:rPr>
              <a:t> </a:t>
            </a:r>
            <a:r>
              <a:rPr lang="en-US" altLang="zh-CN" b="1" dirty="0" smtClean="0">
                <a:latin typeface="Times New Roman" pitchFamily="18" charset="0"/>
              </a:rPr>
              <a:t>= 0.6,    </a:t>
            </a:r>
            <a:r>
              <a:rPr lang="en-US" altLang="zh-CN" b="1" i="1" dirty="0" err="1" smtClean="0">
                <a:latin typeface="Times New Roman" pitchFamily="18" charset="0"/>
              </a:rPr>
              <a:t>q</a:t>
            </a:r>
            <a:r>
              <a:rPr lang="en-US" altLang="zh-CN" b="1" baseline="-25000" dirty="0" err="1" smtClean="0">
                <a:solidFill>
                  <a:srgbClr val="FF3300"/>
                </a:solidFill>
                <a:latin typeface="Times New Roman" pitchFamily="18" charset="0"/>
              </a:rPr>
              <a:t>4</a:t>
            </a:r>
            <a:r>
              <a:rPr lang="en-US" altLang="zh-CN" b="1" baseline="-25000" dirty="0" smtClean="0">
                <a:solidFill>
                  <a:srgbClr val="FF3300"/>
                </a:solidFill>
                <a:latin typeface="Times New Roman" pitchFamily="18" charset="0"/>
              </a:rPr>
              <a:t> </a:t>
            </a:r>
            <a:r>
              <a:rPr lang="en-US" altLang="zh-CN" b="1" dirty="0" smtClean="0">
                <a:latin typeface="Times New Roman" pitchFamily="18" charset="0"/>
              </a:rPr>
              <a:t>= 0.15. </a:t>
            </a:r>
          </a:p>
          <a:p>
            <a:pPr eaLnBrk="1" hangingPunct="1"/>
            <a:r>
              <a:rPr lang="zh-CN" altLang="en-US" b="1" dirty="0" smtClean="0">
                <a:latin typeface="Times New Roman" pitchFamily="18" charset="0"/>
              </a:rPr>
              <a:t>请确定 </a:t>
            </a:r>
            <a:r>
              <a:rPr lang="en-US" altLang="zh-CN" b="1" dirty="0" smtClean="0">
                <a:latin typeface="Times New Roman" pitchFamily="18" charset="0"/>
              </a:rPr>
              <a:t>S = </a:t>
            </a:r>
            <a:r>
              <a:rPr lang="en-US" altLang="zh-CN" b="1" dirty="0" err="1" smtClean="0">
                <a:latin typeface="Times New Roman" pitchFamily="18" charset="0"/>
              </a:rPr>
              <a:t>S</a:t>
            </a:r>
            <a:r>
              <a:rPr lang="en-US" altLang="zh-CN" b="1" baseline="-25000" dirty="0" err="1" smtClean="0">
                <a:latin typeface="Times New Roman" pitchFamily="18" charset="0"/>
              </a:rPr>
              <a:t>1</a:t>
            </a:r>
            <a:r>
              <a:rPr lang="en-US" altLang="zh-CN" b="1" baseline="-25000" dirty="0" smtClean="0">
                <a:latin typeface="Times New Roman" pitchFamily="18" charset="0"/>
              </a:rPr>
              <a:t> </a:t>
            </a:r>
            <a:r>
              <a:rPr lang="en-US" altLang="zh-CN" b="1" dirty="0" smtClean="0">
                <a:latin typeface="Times New Roman" pitchFamily="18" charset="0"/>
              </a:rPr>
              <a:t>+ </a:t>
            </a:r>
            <a:r>
              <a:rPr lang="en-US" altLang="zh-CN" b="1" dirty="0" err="1" smtClean="0">
                <a:latin typeface="Times New Roman" pitchFamily="18" charset="0"/>
              </a:rPr>
              <a:t>S</a:t>
            </a:r>
            <a:r>
              <a:rPr lang="en-US" altLang="zh-CN" b="1" baseline="-25000" dirty="0" err="1" smtClean="0">
                <a:latin typeface="Times New Roman" pitchFamily="18" charset="0"/>
              </a:rPr>
              <a:t>2</a:t>
            </a:r>
            <a:r>
              <a:rPr lang="zh-CN" altLang="en-US" b="1" dirty="0" smtClean="0">
                <a:latin typeface="Times New Roman" pitchFamily="18" charset="0"/>
              </a:rPr>
              <a:t>的分布。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blinds(horizontal)">
                                      <p:cBhvr>
                                        <p:cTn id="7" dur="500"/>
                                        <p:tgtEl>
                                          <p:spTgt spid="931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3187">
                                            <p:txEl>
                                              <p:pRg st="1" end="1"/>
                                            </p:txEl>
                                          </p:spTgt>
                                        </p:tgtEl>
                                        <p:attrNameLst>
                                          <p:attrName>style.visibility</p:attrName>
                                        </p:attrNameLst>
                                      </p:cBhvr>
                                      <p:to>
                                        <p:strVal val="visible"/>
                                      </p:to>
                                    </p:set>
                                    <p:animEffect transition="in" filter="blinds(horizontal)">
                                      <p:cBhvr>
                                        <p:cTn id="12" dur="500"/>
                                        <p:tgtEl>
                                          <p:spTgt spid="931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3187">
                                            <p:txEl>
                                              <p:pRg st="2" end="2"/>
                                            </p:txEl>
                                          </p:spTgt>
                                        </p:tgtEl>
                                        <p:attrNameLst>
                                          <p:attrName>style.visibility</p:attrName>
                                        </p:attrNameLst>
                                      </p:cBhvr>
                                      <p:to>
                                        <p:strVal val="visible"/>
                                      </p:to>
                                    </p:set>
                                    <p:animEffect transition="in" filter="blinds(horizontal)">
                                      <p:cBhvr>
                                        <p:cTn id="17" dur="500"/>
                                        <p:tgtEl>
                                          <p:spTgt spid="931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3187">
                                            <p:txEl>
                                              <p:pRg st="3" end="3"/>
                                            </p:txEl>
                                          </p:spTgt>
                                        </p:tgtEl>
                                        <p:attrNameLst>
                                          <p:attrName>style.visibility</p:attrName>
                                        </p:attrNameLst>
                                      </p:cBhvr>
                                      <p:to>
                                        <p:strVal val="visible"/>
                                      </p:to>
                                    </p:set>
                                    <p:animEffect transition="in" filter="blinds(horizontal)">
                                      <p:cBhvr>
                                        <p:cTn id="22" dur="500"/>
                                        <p:tgtEl>
                                          <p:spTgt spid="931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3187">
                                            <p:txEl>
                                              <p:pRg st="4" end="4"/>
                                            </p:txEl>
                                          </p:spTgt>
                                        </p:tgtEl>
                                        <p:attrNameLst>
                                          <p:attrName>style.visibility</p:attrName>
                                        </p:attrNameLst>
                                      </p:cBhvr>
                                      <p:to>
                                        <p:strVal val="visible"/>
                                      </p:to>
                                    </p:set>
                                    <p:animEffect transition="in" filter="blinds(horizontal)">
                                      <p:cBhvr>
                                        <p:cTn id="27" dur="500"/>
                                        <p:tgtEl>
                                          <p:spTgt spid="931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7F58EA50-B3F2-40D5-AD9B-845C7E895D13}" type="slidenum">
              <a:rPr lang="zh-CN" altLang="en-US" sz="1400"/>
              <a:pPr eaLnBrk="1" hangingPunct="1"/>
              <a:t>9</a:t>
            </a:fld>
            <a:endParaRPr lang="en-US" altLang="zh-CN" sz="1400"/>
          </a:p>
        </p:txBody>
      </p:sp>
      <p:sp>
        <p:nvSpPr>
          <p:cNvPr id="13315" name="Rectangle 2"/>
          <p:cNvSpPr>
            <a:spLocks noGrp="1" noChangeArrowheads="1"/>
          </p:cNvSpPr>
          <p:nvPr>
            <p:ph type="title"/>
          </p:nvPr>
        </p:nvSpPr>
        <p:spPr>
          <a:xfrm>
            <a:off x="457308" y="381080"/>
            <a:ext cx="8229600" cy="1143000"/>
          </a:xfrm>
        </p:spPr>
        <p:txBody>
          <a:bodyPr/>
          <a:lstStyle/>
          <a:p>
            <a:pPr eaLnBrk="1" hangingPunct="1"/>
            <a:r>
              <a:rPr lang="zh-CN" altLang="en-US" dirty="0" smtClean="0"/>
              <a:t>泊松分布的几个重要性质</a:t>
            </a:r>
          </a:p>
        </p:txBody>
      </p:sp>
      <p:sp>
        <p:nvSpPr>
          <p:cNvPr id="2" name="Rectangle 3"/>
          <p:cNvSpPr>
            <a:spLocks noGrp="1" noChangeArrowheads="1"/>
          </p:cNvSpPr>
          <p:nvPr>
            <p:ph type="body" idx="1"/>
          </p:nvPr>
        </p:nvSpPr>
        <p:spPr>
          <a:xfrm>
            <a:off x="457200" y="2133634"/>
            <a:ext cx="8229600" cy="3992529"/>
          </a:xfrm>
        </p:spPr>
        <p:txBody>
          <a:bodyPr/>
          <a:lstStyle/>
          <a:p>
            <a:pPr eaLnBrk="1" hangingPunct="1">
              <a:lnSpc>
                <a:spcPct val="115000"/>
              </a:lnSpc>
            </a:pPr>
            <a:r>
              <a:rPr lang="zh-CN" altLang="en-US" dirty="0" smtClean="0"/>
              <a:t>方差 </a:t>
            </a:r>
            <a:r>
              <a:rPr lang="en-US" altLang="zh-CN" dirty="0" smtClean="0"/>
              <a:t>= </a:t>
            </a:r>
            <a:r>
              <a:rPr lang="zh-CN" altLang="en-US" dirty="0" smtClean="0"/>
              <a:t>均值 </a:t>
            </a:r>
            <a:r>
              <a:rPr lang="en-US" altLang="zh-CN" dirty="0" smtClean="0"/>
              <a:t>= lambda</a:t>
            </a:r>
            <a:endParaRPr lang="zh-CN" altLang="en-US" dirty="0" smtClean="0"/>
          </a:p>
          <a:p>
            <a:pPr eaLnBrk="1" hangingPunct="1">
              <a:lnSpc>
                <a:spcPct val="115000"/>
              </a:lnSpc>
            </a:pPr>
            <a:r>
              <a:rPr lang="zh-CN" altLang="en-US" dirty="0" smtClean="0"/>
              <a:t>可加性：若干个独立的泊松分布之和仍然服从泊松分布。</a:t>
            </a:r>
          </a:p>
          <a:p>
            <a:pPr eaLnBrk="1" hangingPunct="1">
              <a:lnSpc>
                <a:spcPct val="115000"/>
              </a:lnSpc>
            </a:pPr>
            <a:r>
              <a:rPr lang="zh-CN" altLang="en-US" dirty="0" smtClean="0"/>
              <a:t>可分解性。</a:t>
            </a:r>
          </a:p>
          <a:p>
            <a:pPr eaLnBrk="1" hangingPunct="1">
              <a:lnSpc>
                <a:spcPct val="115000"/>
              </a:lnSpc>
            </a:pPr>
            <a:r>
              <a:rPr lang="zh-CN" altLang="en-US" dirty="0" smtClean="0"/>
              <a:t>参数的极大似然估计等于矩估计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灯片编号占位符 6"/>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8BDF2483-ACDF-4FB4-B37A-193BB70808D9}" type="slidenum">
              <a:rPr lang="zh-CN" altLang="en-US" sz="1400"/>
              <a:pPr eaLnBrk="1" hangingPunct="1"/>
              <a:t>90</a:t>
            </a:fld>
            <a:endParaRPr lang="en-US" altLang="zh-CN" sz="1400"/>
          </a:p>
        </p:txBody>
      </p:sp>
      <p:sp>
        <p:nvSpPr>
          <p:cNvPr id="92163" name="Rectangle 2"/>
          <p:cNvSpPr>
            <a:spLocks noGrp="1" noChangeArrowheads="1"/>
          </p:cNvSpPr>
          <p:nvPr>
            <p:ph type="title"/>
          </p:nvPr>
        </p:nvSpPr>
        <p:spPr>
          <a:xfrm>
            <a:off x="457200" y="274638"/>
            <a:ext cx="8229600" cy="706437"/>
          </a:xfrm>
        </p:spPr>
        <p:txBody>
          <a:bodyPr/>
          <a:lstStyle/>
          <a:p>
            <a:pPr algn="l" eaLnBrk="1" hangingPunct="1"/>
            <a:r>
              <a:rPr lang="zh-CN" altLang="en-US" smtClean="0"/>
              <a:t>解：</a:t>
            </a:r>
          </a:p>
        </p:txBody>
      </p:sp>
      <p:sp>
        <p:nvSpPr>
          <p:cNvPr id="94211" name="Rectangle 3"/>
          <p:cNvSpPr>
            <a:spLocks noGrp="1" noChangeArrowheads="1"/>
          </p:cNvSpPr>
          <p:nvPr>
            <p:ph type="body" sz="half" idx="1"/>
          </p:nvPr>
        </p:nvSpPr>
        <p:spPr>
          <a:xfrm>
            <a:off x="457200" y="990600"/>
            <a:ext cx="8435975" cy="1727200"/>
          </a:xfrm>
        </p:spPr>
        <p:txBody>
          <a:bodyPr/>
          <a:lstStyle/>
          <a:p>
            <a:pPr eaLnBrk="1" hangingPunct="1">
              <a:lnSpc>
                <a:spcPct val="90000"/>
              </a:lnSpc>
              <a:buFont typeface="Wingdings" pitchFamily="2" charset="2"/>
              <a:buNone/>
            </a:pPr>
            <a:r>
              <a:rPr lang="zh-CN" altLang="en-US" b="1" dirty="0" smtClean="0">
                <a:latin typeface="Times New Roman" pitchFamily="18" charset="0"/>
              </a:rPr>
              <a:t>   新的复合泊松分布</a:t>
            </a:r>
            <a:r>
              <a:rPr lang="en-US" altLang="zh-CN" b="1" dirty="0" smtClean="0">
                <a:latin typeface="Times New Roman" pitchFamily="18" charset="0"/>
              </a:rPr>
              <a:t>S</a:t>
            </a:r>
            <a:r>
              <a:rPr lang="zh-CN" altLang="en-US" b="1" dirty="0" smtClean="0">
                <a:latin typeface="Times New Roman" pitchFamily="18" charset="0"/>
              </a:rPr>
              <a:t>的泊松参数为：</a:t>
            </a:r>
          </a:p>
          <a:p>
            <a:pPr eaLnBrk="1" hangingPunct="1">
              <a:lnSpc>
                <a:spcPct val="90000"/>
              </a:lnSpc>
              <a:buFont typeface="Symbol" pitchFamily="18" charset="2"/>
              <a:buChar char=" "/>
            </a:pPr>
            <a:r>
              <a:rPr lang="en-US" altLang="zh-CN" b="1" dirty="0" smtClean="0">
                <a:latin typeface="Symbol" pitchFamily="18" charset="2"/>
              </a:rPr>
              <a:t>l = </a:t>
            </a:r>
            <a:r>
              <a:rPr lang="en-US" altLang="zh-CN" b="1" dirty="0" err="1" smtClean="0">
                <a:latin typeface="Symbol" pitchFamily="18" charset="2"/>
              </a:rPr>
              <a:t>l</a:t>
            </a:r>
            <a:r>
              <a:rPr lang="en-US" altLang="zh-CN" b="1" baseline="-25000" dirty="0" err="1" smtClean="0">
                <a:latin typeface="Symbol" pitchFamily="18" charset="2"/>
              </a:rPr>
              <a:t>1</a:t>
            </a:r>
            <a:r>
              <a:rPr lang="en-US" altLang="zh-CN" b="1" baseline="-25000" dirty="0" smtClean="0">
                <a:latin typeface="Symbol" pitchFamily="18" charset="2"/>
              </a:rPr>
              <a:t> </a:t>
            </a:r>
            <a:r>
              <a:rPr lang="en-US" altLang="zh-CN" b="1" dirty="0" smtClean="0">
                <a:latin typeface="Symbol" pitchFamily="18" charset="2"/>
              </a:rPr>
              <a:t>+ </a:t>
            </a:r>
            <a:r>
              <a:rPr lang="en-US" altLang="zh-CN" b="1" dirty="0" err="1" smtClean="0">
                <a:latin typeface="Symbol" pitchFamily="18" charset="2"/>
              </a:rPr>
              <a:t>l</a:t>
            </a:r>
            <a:r>
              <a:rPr lang="en-US" altLang="zh-CN" b="1" baseline="-25000" dirty="0" err="1" smtClean="0">
                <a:latin typeface="Symbol" pitchFamily="18" charset="2"/>
              </a:rPr>
              <a:t>2</a:t>
            </a:r>
            <a:r>
              <a:rPr lang="en-US" altLang="zh-CN" b="1" dirty="0" smtClean="0">
                <a:latin typeface="Symbol" pitchFamily="18" charset="2"/>
              </a:rPr>
              <a:t> = 2 + 3 = 5</a:t>
            </a:r>
          </a:p>
          <a:p>
            <a:pPr eaLnBrk="1" hangingPunct="1">
              <a:lnSpc>
                <a:spcPct val="90000"/>
              </a:lnSpc>
              <a:buFont typeface="Symbol" pitchFamily="18" charset="2"/>
              <a:buChar char=" "/>
            </a:pPr>
            <a:r>
              <a:rPr lang="en-US" altLang="zh-CN" b="1" dirty="0" smtClean="0">
                <a:latin typeface="Times New Roman" pitchFamily="18" charset="0"/>
              </a:rPr>
              <a:t>S</a:t>
            </a:r>
            <a:r>
              <a:rPr lang="zh-CN" altLang="en-US" b="1" dirty="0" smtClean="0">
                <a:latin typeface="Times New Roman" pitchFamily="18" charset="0"/>
              </a:rPr>
              <a:t>的</a:t>
            </a:r>
            <a:r>
              <a:rPr lang="zh-CN" altLang="en-US" b="1" dirty="0" smtClean="0">
                <a:latin typeface="Symbol" pitchFamily="18" charset="2"/>
              </a:rPr>
              <a:t>次分布的概率函数（见下表）是加权平均，权数为</a:t>
            </a:r>
          </a:p>
          <a:p>
            <a:pPr eaLnBrk="1" hangingPunct="1">
              <a:lnSpc>
                <a:spcPct val="90000"/>
              </a:lnSpc>
              <a:buFont typeface="Symbol" pitchFamily="18" charset="2"/>
              <a:buChar char=" "/>
            </a:pPr>
            <a:r>
              <a:rPr lang="en-US" altLang="zh-CN" b="1" dirty="0" smtClean="0">
                <a:latin typeface="Symbol" pitchFamily="18" charset="2"/>
              </a:rPr>
              <a:t>2/5 = 0.4   </a:t>
            </a:r>
            <a:r>
              <a:rPr lang="zh-CN" altLang="en-US" b="1" dirty="0" smtClean="0">
                <a:latin typeface="Symbol" pitchFamily="18" charset="2"/>
              </a:rPr>
              <a:t>和  </a:t>
            </a:r>
            <a:r>
              <a:rPr lang="en-US" altLang="zh-CN" b="1" dirty="0" smtClean="0">
                <a:latin typeface="Symbol" pitchFamily="18" charset="2"/>
              </a:rPr>
              <a:t>3/5  = 0.6</a:t>
            </a:r>
          </a:p>
        </p:txBody>
      </p:sp>
      <p:graphicFrame>
        <p:nvGraphicFramePr>
          <p:cNvPr id="94212" name="Group 4"/>
          <p:cNvGraphicFramePr>
            <a:graphicFrameLocks noGrp="1"/>
          </p:cNvGraphicFramePr>
          <p:nvPr>
            <p:ph sz="half" idx="2"/>
            <p:extLst>
              <p:ext uri="{D42A27DB-BD31-4B8C-83A1-F6EECF244321}">
                <p14:modId xmlns:p14="http://schemas.microsoft.com/office/powerpoint/2010/main" val="276889321"/>
              </p:ext>
            </p:extLst>
          </p:nvPr>
        </p:nvGraphicFramePr>
        <p:xfrm>
          <a:off x="611188" y="2981325"/>
          <a:ext cx="7915275" cy="2735340"/>
        </p:xfrm>
        <a:graphic>
          <a:graphicData uri="http://schemas.openxmlformats.org/drawingml/2006/table">
            <a:tbl>
              <a:tblPr/>
              <a:tblGrid>
                <a:gridCol w="773112">
                  <a:extLst>
                    <a:ext uri="{9D8B030D-6E8A-4147-A177-3AD203B41FA5}">
                      <a16:colId xmlns:a16="http://schemas.microsoft.com/office/drawing/2014/main" val="20000"/>
                    </a:ext>
                  </a:extLst>
                </a:gridCol>
                <a:gridCol w="1557338">
                  <a:extLst>
                    <a:ext uri="{9D8B030D-6E8A-4147-A177-3AD203B41FA5}">
                      <a16:colId xmlns:a16="http://schemas.microsoft.com/office/drawing/2014/main" val="20001"/>
                    </a:ext>
                  </a:extLst>
                </a:gridCol>
                <a:gridCol w="1484312">
                  <a:extLst>
                    <a:ext uri="{9D8B030D-6E8A-4147-A177-3AD203B41FA5}">
                      <a16:colId xmlns:a16="http://schemas.microsoft.com/office/drawing/2014/main" val="20002"/>
                    </a:ext>
                  </a:extLst>
                </a:gridCol>
                <a:gridCol w="4100513">
                  <a:extLst>
                    <a:ext uri="{9D8B030D-6E8A-4147-A177-3AD203B41FA5}">
                      <a16:colId xmlns:a16="http://schemas.microsoft.com/office/drawing/2014/main" val="20003"/>
                    </a:ext>
                  </a:extLst>
                </a:gridCol>
              </a:tblGrid>
              <a:tr h="459264">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endPar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790" marB="467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1</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的次分布</a:t>
                      </a:r>
                    </a:p>
                  </a:txBody>
                  <a:tcPr marL="90000" marR="9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2</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的次分布</a:t>
                      </a:r>
                    </a:p>
                  </a:txBody>
                  <a:tcPr marL="90000" marR="9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S</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的次分布</a:t>
                      </a:r>
                    </a:p>
                  </a:txBody>
                  <a:tcPr marL="90000" marR="90000" marT="46790" marB="467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68206">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46790" marB="467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smtClean="0">
                          <a:ln>
                            <a:noFill/>
                          </a:ln>
                          <a:solidFill>
                            <a:srgbClr val="0000CC"/>
                          </a:solidFill>
                          <a:effectLst/>
                          <a:latin typeface="Times New Roman" pitchFamily="18" charset="0"/>
                          <a:ea typeface="宋体" pitchFamily="2" charset="-122"/>
                        </a:rPr>
                        <a:t>0.2</a:t>
                      </a:r>
                    </a:p>
                  </a:txBody>
                  <a:tcPr marL="90000" marR="90000" marT="46790" marB="467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46790" marB="467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(0.2)(</a:t>
                      </a: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rPr>
                        <a:t>0.4</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 +  (0)(</a:t>
                      </a: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rPr>
                        <a:t>0.6</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 = 0.08</a:t>
                      </a:r>
                    </a:p>
                  </a:txBody>
                  <a:tcPr marL="90000" marR="90000" marT="46790" marB="467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9794">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2</a:t>
                      </a:r>
                    </a:p>
                  </a:txBody>
                  <a:tcPr marL="90000" marR="90000" marT="46790" marB="467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smtClean="0">
                          <a:ln>
                            <a:noFill/>
                          </a:ln>
                          <a:solidFill>
                            <a:srgbClr val="0000CC"/>
                          </a:solidFill>
                          <a:effectLst/>
                          <a:latin typeface="Times New Roman" pitchFamily="18" charset="0"/>
                          <a:ea typeface="宋体" pitchFamily="2" charset="-122"/>
                        </a:rPr>
                        <a:t>0.7</a:t>
                      </a:r>
                    </a:p>
                  </a:txBody>
                  <a:tcPr marL="90000" marR="90000" marT="46790" marB="467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smtClean="0">
                          <a:ln>
                            <a:noFill/>
                          </a:ln>
                          <a:solidFill>
                            <a:srgbClr val="0000CC"/>
                          </a:solidFill>
                          <a:effectLst/>
                          <a:latin typeface="Times New Roman" pitchFamily="18" charset="0"/>
                          <a:ea typeface="宋体" pitchFamily="2" charset="-122"/>
                        </a:rPr>
                        <a:t>0.25</a:t>
                      </a:r>
                    </a:p>
                  </a:txBody>
                  <a:tcPr marL="90000" marR="90000" marT="46790" marB="467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(0.7)(</a:t>
                      </a: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rPr>
                        <a:t>0.4</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)+(0.25)(</a:t>
                      </a: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rPr>
                        <a:t>0.6</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 = 0.43</a:t>
                      </a:r>
                    </a:p>
                  </a:txBody>
                  <a:tcPr marL="90000" marR="90000" marT="46790" marB="467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9794">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3</a:t>
                      </a:r>
                    </a:p>
                  </a:txBody>
                  <a:tcPr marL="90000" marR="90000" marT="46790" marB="467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smtClean="0">
                          <a:ln>
                            <a:noFill/>
                          </a:ln>
                          <a:solidFill>
                            <a:srgbClr val="0000CC"/>
                          </a:solidFill>
                          <a:effectLst/>
                          <a:latin typeface="Times New Roman" pitchFamily="18" charset="0"/>
                          <a:ea typeface="宋体" pitchFamily="2" charset="-122"/>
                        </a:rPr>
                        <a:t>0.1</a:t>
                      </a:r>
                    </a:p>
                  </a:txBody>
                  <a:tcPr marL="90000" marR="90000" marT="46790" marB="467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smtClean="0">
                          <a:ln>
                            <a:noFill/>
                          </a:ln>
                          <a:solidFill>
                            <a:srgbClr val="0000CC"/>
                          </a:solidFill>
                          <a:effectLst/>
                          <a:latin typeface="Times New Roman" pitchFamily="18" charset="0"/>
                          <a:ea typeface="宋体" pitchFamily="2" charset="-122"/>
                        </a:rPr>
                        <a:t>0.6</a:t>
                      </a:r>
                    </a:p>
                  </a:txBody>
                  <a:tcPr marL="90000" marR="90000" marT="46790" marB="467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(0.1)(</a:t>
                      </a: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rPr>
                        <a:t>0.4</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)+(0.6)(</a:t>
                      </a: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rPr>
                        <a:t>0.6</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 = 0.40</a:t>
                      </a:r>
                    </a:p>
                  </a:txBody>
                  <a:tcPr marL="90000" marR="90000" marT="46790" marB="467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8206">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4</a:t>
                      </a:r>
                    </a:p>
                  </a:txBody>
                  <a:tcPr marL="90000" marR="90000" marT="46790" marB="467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46790" marB="467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dirty="0" smtClean="0">
                          <a:ln>
                            <a:noFill/>
                          </a:ln>
                          <a:solidFill>
                            <a:srgbClr val="0000CC"/>
                          </a:solidFill>
                          <a:effectLst/>
                          <a:latin typeface="Times New Roman" pitchFamily="18" charset="0"/>
                          <a:ea typeface="宋体" pitchFamily="2" charset="-122"/>
                        </a:rPr>
                        <a:t>0.15</a:t>
                      </a:r>
                    </a:p>
                  </a:txBody>
                  <a:tcPr marL="90000" marR="90000" marT="46790" marB="467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   </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(0)(</a:t>
                      </a: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rPr>
                        <a:t>0.4</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)+(0.15)(</a:t>
                      </a: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rPr>
                        <a:t>0.6</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  = 0.09</a:t>
                      </a:r>
                    </a:p>
                  </a:txBody>
                  <a:tcPr marL="90000" marR="90000" marT="46790" marB="467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94250" name="Text Box 42"/>
          <p:cNvSpPr txBox="1">
            <a:spLocks noChangeArrowheads="1"/>
          </p:cNvSpPr>
          <p:nvPr/>
        </p:nvSpPr>
        <p:spPr bwMode="auto">
          <a:xfrm>
            <a:off x="323850" y="5949950"/>
            <a:ext cx="8489950" cy="4667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en-US" altLang="zh-CN" sz="2400" i="1" dirty="0">
                <a:solidFill>
                  <a:srgbClr val="FF0000"/>
                </a:solidFill>
                <a:latin typeface="Times New Roman" pitchFamily="18" charset="0"/>
                <a:cs typeface="Times New Roman" pitchFamily="18" charset="0"/>
              </a:rPr>
              <a:t>S</a:t>
            </a:r>
            <a:r>
              <a:rPr lang="zh-CN" altLang="en-US" sz="2400" dirty="0">
                <a:solidFill>
                  <a:srgbClr val="FF0000"/>
                </a:solidFill>
                <a:latin typeface="Times New Roman" pitchFamily="18" charset="0"/>
                <a:cs typeface="Times New Roman" pitchFamily="18" charset="0"/>
              </a:rPr>
              <a:t>的次分布：</a:t>
            </a:r>
            <a:r>
              <a:rPr lang="en-US" altLang="zh-CN" sz="2400" i="1" dirty="0" err="1">
                <a:solidFill>
                  <a:srgbClr val="FF0000"/>
                </a:solidFill>
                <a:latin typeface="Times New Roman" pitchFamily="18" charset="0"/>
                <a:cs typeface="Times New Roman" pitchFamily="18" charset="0"/>
              </a:rPr>
              <a:t>q</a:t>
            </a:r>
            <a:r>
              <a:rPr lang="en-US" altLang="zh-CN" sz="2400" baseline="-25000" dirty="0" err="1">
                <a:solidFill>
                  <a:srgbClr val="FF0000"/>
                </a:solidFill>
                <a:latin typeface="Times New Roman" pitchFamily="18" charset="0"/>
                <a:cs typeface="Times New Roman" pitchFamily="18" charset="0"/>
              </a:rPr>
              <a:t>0</a:t>
            </a:r>
            <a:r>
              <a:rPr lang="en-US" altLang="zh-CN" sz="2400" baseline="-25000" dirty="0">
                <a:solidFill>
                  <a:srgbClr val="FF0000"/>
                </a:solidFill>
                <a:latin typeface="Times New Roman" pitchFamily="18" charset="0"/>
                <a:cs typeface="Times New Roman" pitchFamily="18" charset="0"/>
              </a:rPr>
              <a:t> </a:t>
            </a:r>
            <a:r>
              <a:rPr lang="en-US" altLang="zh-CN" sz="2400" dirty="0">
                <a:solidFill>
                  <a:srgbClr val="FF0000"/>
                </a:solidFill>
                <a:latin typeface="Times New Roman" pitchFamily="18" charset="0"/>
                <a:cs typeface="Times New Roman" pitchFamily="18" charset="0"/>
              </a:rPr>
              <a:t>= 0,    </a:t>
            </a:r>
            <a:r>
              <a:rPr lang="en-US" altLang="zh-CN" sz="2400" i="1" dirty="0" err="1">
                <a:solidFill>
                  <a:srgbClr val="FF0000"/>
                </a:solidFill>
                <a:latin typeface="Times New Roman" pitchFamily="18" charset="0"/>
                <a:cs typeface="Times New Roman" pitchFamily="18" charset="0"/>
              </a:rPr>
              <a:t>q</a:t>
            </a:r>
            <a:r>
              <a:rPr lang="en-US" altLang="zh-CN" sz="2400" baseline="-25000" dirty="0" err="1">
                <a:solidFill>
                  <a:srgbClr val="FF0000"/>
                </a:solidFill>
                <a:latin typeface="Times New Roman" pitchFamily="18" charset="0"/>
                <a:cs typeface="Times New Roman" pitchFamily="18" charset="0"/>
              </a:rPr>
              <a:t>1</a:t>
            </a:r>
            <a:r>
              <a:rPr lang="en-US" altLang="zh-CN" sz="2400" baseline="-25000" dirty="0">
                <a:solidFill>
                  <a:srgbClr val="FF0000"/>
                </a:solidFill>
                <a:latin typeface="Times New Roman" pitchFamily="18" charset="0"/>
                <a:cs typeface="Times New Roman" pitchFamily="18" charset="0"/>
              </a:rPr>
              <a:t> </a:t>
            </a:r>
            <a:r>
              <a:rPr lang="en-US" altLang="zh-CN" sz="2400" dirty="0">
                <a:solidFill>
                  <a:srgbClr val="FF0000"/>
                </a:solidFill>
                <a:latin typeface="Times New Roman" pitchFamily="18" charset="0"/>
                <a:cs typeface="Times New Roman" pitchFamily="18" charset="0"/>
              </a:rPr>
              <a:t>= 0.08,    </a:t>
            </a:r>
            <a:r>
              <a:rPr lang="en-US" altLang="zh-CN" sz="2400" i="1" dirty="0" err="1">
                <a:solidFill>
                  <a:srgbClr val="FF0000"/>
                </a:solidFill>
                <a:latin typeface="Times New Roman" pitchFamily="18" charset="0"/>
                <a:cs typeface="Times New Roman" pitchFamily="18" charset="0"/>
              </a:rPr>
              <a:t>q</a:t>
            </a:r>
            <a:r>
              <a:rPr lang="en-US" altLang="zh-CN" sz="2400" baseline="-25000" dirty="0" err="1">
                <a:solidFill>
                  <a:srgbClr val="FF0000"/>
                </a:solidFill>
                <a:latin typeface="Times New Roman" pitchFamily="18" charset="0"/>
                <a:cs typeface="Times New Roman" pitchFamily="18" charset="0"/>
              </a:rPr>
              <a:t>2</a:t>
            </a:r>
            <a:r>
              <a:rPr lang="en-US" altLang="zh-CN" sz="2400" baseline="-25000" dirty="0">
                <a:solidFill>
                  <a:srgbClr val="FF0000"/>
                </a:solidFill>
                <a:latin typeface="Times New Roman" pitchFamily="18" charset="0"/>
                <a:cs typeface="Times New Roman" pitchFamily="18" charset="0"/>
              </a:rPr>
              <a:t>  </a:t>
            </a:r>
            <a:r>
              <a:rPr lang="en-US" altLang="zh-CN" sz="2400" dirty="0">
                <a:solidFill>
                  <a:srgbClr val="FF0000"/>
                </a:solidFill>
                <a:latin typeface="Times New Roman" pitchFamily="18" charset="0"/>
                <a:cs typeface="Times New Roman" pitchFamily="18" charset="0"/>
              </a:rPr>
              <a:t>= 0.43,    </a:t>
            </a:r>
            <a:r>
              <a:rPr lang="en-US" altLang="zh-CN" sz="2400" i="1" dirty="0" err="1">
                <a:solidFill>
                  <a:srgbClr val="FF0000"/>
                </a:solidFill>
                <a:latin typeface="Times New Roman" pitchFamily="18" charset="0"/>
                <a:cs typeface="Times New Roman" pitchFamily="18" charset="0"/>
              </a:rPr>
              <a:t>q</a:t>
            </a:r>
            <a:r>
              <a:rPr lang="en-US" altLang="zh-CN" sz="2400" baseline="-25000" dirty="0" err="1">
                <a:solidFill>
                  <a:srgbClr val="FF0000"/>
                </a:solidFill>
                <a:latin typeface="Times New Roman" pitchFamily="18" charset="0"/>
                <a:cs typeface="Times New Roman" pitchFamily="18" charset="0"/>
              </a:rPr>
              <a:t>3</a:t>
            </a:r>
            <a:r>
              <a:rPr lang="en-US" altLang="zh-CN" sz="2400" baseline="-25000" dirty="0">
                <a:solidFill>
                  <a:srgbClr val="FF0000"/>
                </a:solidFill>
                <a:latin typeface="Times New Roman" pitchFamily="18" charset="0"/>
                <a:cs typeface="Times New Roman" pitchFamily="18" charset="0"/>
              </a:rPr>
              <a:t> </a:t>
            </a:r>
            <a:r>
              <a:rPr lang="en-US" altLang="zh-CN" sz="2400" dirty="0">
                <a:solidFill>
                  <a:srgbClr val="FF0000"/>
                </a:solidFill>
                <a:latin typeface="Times New Roman" pitchFamily="18" charset="0"/>
                <a:cs typeface="Times New Roman" pitchFamily="18" charset="0"/>
              </a:rPr>
              <a:t>= 0.40,    </a:t>
            </a:r>
            <a:r>
              <a:rPr lang="en-US" altLang="zh-CN" sz="2400" i="1" dirty="0" err="1">
                <a:solidFill>
                  <a:srgbClr val="FF0000"/>
                </a:solidFill>
                <a:latin typeface="Times New Roman" pitchFamily="18" charset="0"/>
                <a:cs typeface="Times New Roman" pitchFamily="18" charset="0"/>
              </a:rPr>
              <a:t>q</a:t>
            </a:r>
            <a:r>
              <a:rPr lang="en-US" altLang="zh-CN" sz="2400" baseline="-25000" dirty="0" err="1">
                <a:solidFill>
                  <a:srgbClr val="FF0000"/>
                </a:solidFill>
                <a:latin typeface="Times New Roman" pitchFamily="18" charset="0"/>
                <a:cs typeface="Times New Roman" pitchFamily="18" charset="0"/>
              </a:rPr>
              <a:t>4</a:t>
            </a:r>
            <a:r>
              <a:rPr lang="en-US" altLang="zh-CN" sz="2400" baseline="-25000" dirty="0">
                <a:solidFill>
                  <a:srgbClr val="FF0000"/>
                </a:solidFill>
                <a:latin typeface="Times New Roman" pitchFamily="18" charset="0"/>
                <a:cs typeface="Times New Roman" pitchFamily="18" charset="0"/>
              </a:rPr>
              <a:t> </a:t>
            </a:r>
            <a:r>
              <a:rPr lang="en-US" altLang="zh-CN" sz="2400" dirty="0">
                <a:solidFill>
                  <a:srgbClr val="FF0000"/>
                </a:solidFill>
                <a:latin typeface="Times New Roman" pitchFamily="18" charset="0"/>
                <a:cs typeface="Times New Roman" pitchFamily="18" charset="0"/>
              </a:rPr>
              <a:t>= 0.09</a:t>
            </a:r>
          </a:p>
        </p:txBody>
      </p:sp>
      <p:sp>
        <p:nvSpPr>
          <p:cNvPr id="2" name="TextBox 1"/>
          <p:cNvSpPr txBox="1"/>
          <p:nvPr/>
        </p:nvSpPr>
        <p:spPr>
          <a:xfrm>
            <a:off x="7482094" y="457278"/>
            <a:ext cx="460383" cy="323165"/>
          </a:xfrm>
          <a:prstGeom prst="rect">
            <a:avLst/>
          </a:prstGeom>
          <a:noFill/>
        </p:spPr>
        <p:txBody>
          <a:bodyPr wrap="none" rtlCol="0">
            <a:spAutoFit/>
          </a:bodyPr>
          <a:lstStyle/>
          <a:p>
            <a:r>
              <a:rPr lang="en-US" altLang="zh-CN" sz="100" dirty="0"/>
              <a:t>#</a:t>
            </a:r>
            <a:r>
              <a:rPr lang="en-US" altLang="zh-CN" sz="100" dirty="0" err="1"/>
              <a:t>S1</a:t>
            </a:r>
            <a:endParaRPr lang="en-US" altLang="zh-CN" sz="100" dirty="0"/>
          </a:p>
          <a:p>
            <a:r>
              <a:rPr lang="en-US" altLang="zh-CN" sz="100" dirty="0" err="1"/>
              <a:t>lam1</a:t>
            </a:r>
            <a:r>
              <a:rPr lang="en-US" altLang="zh-CN" sz="100" dirty="0"/>
              <a:t> = 2</a:t>
            </a:r>
          </a:p>
          <a:p>
            <a:r>
              <a:rPr lang="en-US" altLang="zh-CN" sz="100" dirty="0" err="1"/>
              <a:t>p1</a:t>
            </a:r>
            <a:r>
              <a:rPr lang="en-US" altLang="zh-CN" sz="100" dirty="0"/>
              <a:t> = c(0, 0.2, 0.7, 0.1, 0)</a:t>
            </a:r>
          </a:p>
          <a:p>
            <a:r>
              <a:rPr lang="en-US" altLang="zh-CN" sz="100" dirty="0"/>
              <a:t>#</a:t>
            </a:r>
            <a:r>
              <a:rPr lang="en-US" altLang="zh-CN" sz="100" dirty="0" err="1"/>
              <a:t>S2</a:t>
            </a:r>
            <a:endParaRPr lang="en-US" altLang="zh-CN" sz="100" dirty="0"/>
          </a:p>
          <a:p>
            <a:r>
              <a:rPr lang="en-US" altLang="zh-CN" sz="100" dirty="0" err="1"/>
              <a:t>lam2</a:t>
            </a:r>
            <a:r>
              <a:rPr lang="en-US" altLang="zh-CN" sz="100" dirty="0"/>
              <a:t> = 3</a:t>
            </a:r>
          </a:p>
          <a:p>
            <a:pPr algn="l"/>
            <a:r>
              <a:rPr lang="en-US" altLang="zh-CN" sz="100" dirty="0" err="1"/>
              <a:t>p2</a:t>
            </a:r>
            <a:r>
              <a:rPr lang="en-US" altLang="zh-CN" sz="100" dirty="0"/>
              <a:t> = c(0, 0, 0.25, 0.6, 0.15)</a:t>
            </a:r>
          </a:p>
          <a:p>
            <a:pPr algn="l"/>
            <a:r>
              <a:rPr lang="en-US" altLang="zh-CN" sz="100" dirty="0"/>
              <a:t>#S</a:t>
            </a:r>
          </a:p>
          <a:p>
            <a:r>
              <a:rPr lang="en-US" altLang="zh-CN" sz="100" dirty="0"/>
              <a:t>lam = </a:t>
            </a:r>
            <a:r>
              <a:rPr lang="en-US" altLang="zh-CN" sz="100" dirty="0" err="1"/>
              <a:t>lam1</a:t>
            </a:r>
            <a:r>
              <a:rPr lang="en-US" altLang="zh-CN" sz="100" dirty="0"/>
              <a:t> + </a:t>
            </a:r>
            <a:r>
              <a:rPr lang="en-US" altLang="zh-CN" sz="100" dirty="0" err="1"/>
              <a:t>lam2</a:t>
            </a:r>
            <a:r>
              <a:rPr lang="en-US" altLang="zh-CN" sz="100" dirty="0"/>
              <a:t>   </a:t>
            </a:r>
          </a:p>
          <a:p>
            <a:r>
              <a:rPr lang="en-US" altLang="zh-CN" sz="100" dirty="0"/>
              <a:t>p = (</a:t>
            </a:r>
            <a:r>
              <a:rPr lang="en-US" altLang="zh-CN" sz="100" dirty="0" err="1"/>
              <a:t>lam1</a:t>
            </a:r>
            <a:r>
              <a:rPr lang="en-US" altLang="zh-CN" sz="100" dirty="0"/>
              <a:t> * </a:t>
            </a:r>
            <a:r>
              <a:rPr lang="en-US" altLang="zh-CN" sz="100" dirty="0" err="1"/>
              <a:t>p1</a:t>
            </a:r>
            <a:r>
              <a:rPr lang="en-US" altLang="zh-CN" sz="100" dirty="0"/>
              <a:t> + </a:t>
            </a:r>
            <a:r>
              <a:rPr lang="en-US" altLang="zh-CN" sz="100" dirty="0" err="1"/>
              <a:t>lam2</a:t>
            </a:r>
            <a:r>
              <a:rPr lang="en-US" altLang="zh-CN" sz="100" dirty="0"/>
              <a:t> * </a:t>
            </a:r>
            <a:r>
              <a:rPr lang="en-US" altLang="zh-CN" sz="100" dirty="0" err="1"/>
              <a:t>p2</a:t>
            </a:r>
            <a:r>
              <a:rPr lang="en-US" altLang="zh-CN" sz="100" dirty="0"/>
              <a:t>)/lam  </a:t>
            </a:r>
          </a:p>
          <a:p>
            <a:endParaRPr lang="en-US" altLang="zh-CN" sz="100" dirty="0"/>
          </a:p>
          <a:p>
            <a:r>
              <a:rPr lang="en-US" altLang="zh-CN" sz="100" dirty="0"/>
              <a:t>z = </a:t>
            </a:r>
            <a:r>
              <a:rPr lang="en-US" altLang="zh-CN" sz="100" dirty="0" err="1"/>
              <a:t>fft</a:t>
            </a:r>
            <a:r>
              <a:rPr lang="en-US" altLang="zh-CN" sz="100" dirty="0"/>
              <a:t>(c(</a:t>
            </a:r>
            <a:r>
              <a:rPr lang="en-US" altLang="zh-CN" sz="100" dirty="0" err="1"/>
              <a:t>p,rep</a:t>
            </a:r>
            <a:r>
              <a:rPr lang="en-US" altLang="zh-CN" sz="100" dirty="0"/>
              <a:t>(0,30)))  </a:t>
            </a:r>
          </a:p>
          <a:p>
            <a:r>
              <a:rPr lang="en-US" altLang="zh-CN" sz="100" dirty="0"/>
              <a:t>y = </a:t>
            </a:r>
            <a:r>
              <a:rPr lang="en-US" altLang="zh-CN" sz="100" dirty="0" err="1"/>
              <a:t>fft</a:t>
            </a:r>
            <a:r>
              <a:rPr lang="en-US" altLang="zh-CN" sz="100" dirty="0"/>
              <a:t>(</a:t>
            </a:r>
            <a:r>
              <a:rPr lang="en-US" altLang="zh-CN" sz="100" dirty="0" err="1"/>
              <a:t>exp</a:t>
            </a:r>
            <a:r>
              <a:rPr lang="en-US" altLang="zh-CN" sz="100" dirty="0"/>
              <a:t>(lam*(z - 1)), inverse = TRUE)/length(z)</a:t>
            </a:r>
          </a:p>
          <a:p>
            <a:r>
              <a:rPr lang="en-US" altLang="zh-CN" sz="100" dirty="0" err="1"/>
              <a:t>pS</a:t>
            </a:r>
            <a:r>
              <a:rPr lang="en-US" altLang="zh-CN" sz="100" dirty="0"/>
              <a:t> = Re(y)</a:t>
            </a:r>
          </a:p>
          <a:p>
            <a:r>
              <a:rPr lang="en-US" altLang="zh-CN" sz="100" dirty="0"/>
              <a:t>sum(</a:t>
            </a:r>
            <a:r>
              <a:rPr lang="en-US" altLang="zh-CN" sz="100" dirty="0" err="1"/>
              <a:t>pS</a:t>
            </a:r>
            <a:r>
              <a:rPr lang="en-US" altLang="zh-CN" sz="100" dirty="0"/>
              <a:t>)</a:t>
            </a:r>
          </a:p>
          <a:p>
            <a:pPr algn="l"/>
            <a:r>
              <a:rPr lang="en-US" altLang="zh-CN" sz="100" dirty="0"/>
              <a:t>plot(</a:t>
            </a:r>
            <a:r>
              <a:rPr lang="en-US" altLang="zh-CN" sz="100" dirty="0" err="1"/>
              <a:t>pS</a:t>
            </a:r>
            <a:r>
              <a:rPr lang="en-US" altLang="zh-CN" sz="100" dirty="0"/>
              <a:t>, type = 'h', col=2)</a:t>
            </a:r>
            <a:endParaRPr lang="zh-CN" altLang="en-US" sz="1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blinds(horizontal)">
                                      <p:cBhvr>
                                        <p:cTn id="7" dur="500"/>
                                        <p:tgtEl>
                                          <p:spTgt spid="942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4211">
                                            <p:txEl>
                                              <p:pRg st="1" end="1"/>
                                            </p:txEl>
                                          </p:spTgt>
                                        </p:tgtEl>
                                        <p:attrNameLst>
                                          <p:attrName>style.visibility</p:attrName>
                                        </p:attrNameLst>
                                      </p:cBhvr>
                                      <p:to>
                                        <p:strVal val="visible"/>
                                      </p:to>
                                    </p:set>
                                    <p:animEffect transition="in" filter="blinds(horizontal)">
                                      <p:cBhvr>
                                        <p:cTn id="12" dur="500"/>
                                        <p:tgtEl>
                                          <p:spTgt spid="942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4211">
                                            <p:txEl>
                                              <p:pRg st="2" end="2"/>
                                            </p:txEl>
                                          </p:spTgt>
                                        </p:tgtEl>
                                        <p:attrNameLst>
                                          <p:attrName>style.visibility</p:attrName>
                                        </p:attrNameLst>
                                      </p:cBhvr>
                                      <p:to>
                                        <p:strVal val="visible"/>
                                      </p:to>
                                    </p:set>
                                    <p:animEffect transition="in" filter="blinds(horizontal)">
                                      <p:cBhvr>
                                        <p:cTn id="17" dur="500"/>
                                        <p:tgtEl>
                                          <p:spTgt spid="942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4211">
                                            <p:txEl>
                                              <p:pRg st="3" end="3"/>
                                            </p:txEl>
                                          </p:spTgt>
                                        </p:tgtEl>
                                        <p:attrNameLst>
                                          <p:attrName>style.visibility</p:attrName>
                                        </p:attrNameLst>
                                      </p:cBhvr>
                                      <p:to>
                                        <p:strVal val="visible"/>
                                      </p:to>
                                    </p:set>
                                    <p:animEffect transition="in" filter="blinds(horizontal)">
                                      <p:cBhvr>
                                        <p:cTn id="22" dur="500"/>
                                        <p:tgtEl>
                                          <p:spTgt spid="942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94212"/>
                                        </p:tgtEl>
                                        <p:attrNameLst>
                                          <p:attrName>style.visibility</p:attrName>
                                        </p:attrNameLst>
                                      </p:cBhvr>
                                      <p:to>
                                        <p:strVal val="visible"/>
                                      </p:to>
                                    </p:set>
                                    <p:animEffect transition="in" filter="blinds(horizontal)">
                                      <p:cBhvr>
                                        <p:cTn id="27" dur="500"/>
                                        <p:tgtEl>
                                          <p:spTgt spid="942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4250"/>
                                        </p:tgtEl>
                                        <p:attrNameLst>
                                          <p:attrName>style.visibility</p:attrName>
                                        </p:attrNameLst>
                                      </p:cBhvr>
                                      <p:to>
                                        <p:strVal val="visible"/>
                                      </p:to>
                                    </p:set>
                                    <p:animEffect transition="in" filter="blinds(horizontal)">
                                      <p:cBhvr>
                                        <p:cTn id="32" dur="500"/>
                                        <p:tgtEl>
                                          <p:spTgt spid="94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autoUpdateAnimBg="0"/>
      <p:bldP spid="94250" grpId="0" animBg="1"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FA0BB78-806E-449E-80D7-5FA53C6FBAA8}" type="slidenum">
              <a:rPr lang="zh-CN" altLang="en-US" smtClean="0"/>
              <a:pPr>
                <a:defRPr/>
              </a:pPr>
              <a:t>91</a:t>
            </a:fld>
            <a:endParaRPr lang="en-US" altLang="zh-CN"/>
          </a:p>
        </p:txBody>
      </p:sp>
      <p:pic>
        <p:nvPicPr>
          <p:cNvPr id="15974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94" y="227013"/>
            <a:ext cx="6934017" cy="641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857551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FA0BB78-806E-449E-80D7-5FA53C6FBAA8}" type="slidenum">
              <a:rPr lang="zh-CN" altLang="en-US" smtClean="0"/>
              <a:pPr>
                <a:defRPr/>
              </a:pPr>
              <a:t>92</a:t>
            </a:fld>
            <a:endParaRPr lang="en-US" altLang="zh-CN"/>
          </a:p>
        </p:txBody>
      </p:sp>
      <p:pic>
        <p:nvPicPr>
          <p:cNvPr id="3" name="Picture"/>
          <p:cNvPicPr/>
          <p:nvPr/>
        </p:nvPicPr>
        <p:blipFill>
          <a:blip r:embed="rId2"/>
          <a:stretch>
            <a:fillRect/>
          </a:stretch>
        </p:blipFill>
        <p:spPr bwMode="auto">
          <a:xfrm>
            <a:off x="762100" y="685872"/>
            <a:ext cx="7848394" cy="5410058"/>
          </a:xfrm>
          <a:prstGeom prst="rect">
            <a:avLst/>
          </a:prstGeom>
          <a:noFill/>
          <a:ln w="9525">
            <a:noFill/>
            <a:headEnd/>
            <a:tailEnd/>
          </a:ln>
        </p:spPr>
      </p:pic>
    </p:spTree>
    <p:extLst>
      <p:ext uri="{BB962C8B-B14F-4D97-AF65-F5344CB8AC3E}">
        <p14:creationId xmlns:p14="http://schemas.microsoft.com/office/powerpoint/2010/main" val="310392498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9DFAC66A-7389-4AA5-AF53-07E643891D87}" type="slidenum">
              <a:rPr lang="zh-CN" altLang="en-US" smtClean="0"/>
              <a:pPr>
                <a:defRPr/>
              </a:pPr>
              <a:t>93</a:t>
            </a:fld>
            <a:endParaRPr lang="en-US" altLang="zh-CN"/>
          </a:p>
        </p:txBody>
      </p:sp>
      <p:pic>
        <p:nvPicPr>
          <p:cNvPr id="15770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308" y="304882"/>
            <a:ext cx="8153186" cy="6278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508221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FA0BB78-806E-449E-80D7-5FA53C6FBAA8}" type="slidenum">
              <a:rPr lang="zh-CN" altLang="en-US" smtClean="0"/>
              <a:pPr>
                <a:defRPr/>
              </a:pPr>
              <a:t>94</a:t>
            </a:fld>
            <a:endParaRPr lang="en-US" altLang="zh-CN"/>
          </a:p>
        </p:txBody>
      </p:sp>
      <p:pic>
        <p:nvPicPr>
          <p:cNvPr id="5" name="Picture"/>
          <p:cNvPicPr/>
          <p:nvPr/>
        </p:nvPicPr>
        <p:blipFill>
          <a:blip r:embed="rId2"/>
          <a:stretch>
            <a:fillRect/>
          </a:stretch>
        </p:blipFill>
        <p:spPr bwMode="auto">
          <a:xfrm>
            <a:off x="381110" y="457278"/>
            <a:ext cx="8534176" cy="5867246"/>
          </a:xfrm>
          <a:prstGeom prst="rect">
            <a:avLst/>
          </a:prstGeom>
          <a:noFill/>
          <a:ln w="9525">
            <a:noFill/>
            <a:headEnd/>
            <a:tailEnd/>
          </a:ln>
        </p:spPr>
      </p:pic>
    </p:spTree>
    <p:extLst>
      <p:ext uri="{BB962C8B-B14F-4D97-AF65-F5344CB8AC3E}">
        <p14:creationId xmlns:p14="http://schemas.microsoft.com/office/powerpoint/2010/main" val="53033399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3D3620CA-7D0B-4934-97AD-405B6E4D7638}" type="slidenum">
              <a:rPr lang="zh-CN" altLang="en-US" sz="1400"/>
              <a:pPr eaLnBrk="1" hangingPunct="1"/>
              <a:t>95</a:t>
            </a:fld>
            <a:endParaRPr lang="en-US" altLang="zh-CN" sz="1400"/>
          </a:p>
        </p:txBody>
      </p:sp>
      <p:sp>
        <p:nvSpPr>
          <p:cNvPr id="98307" name="Rectangle 2"/>
          <p:cNvSpPr>
            <a:spLocks noGrp="1" noChangeArrowheads="1"/>
          </p:cNvSpPr>
          <p:nvPr>
            <p:ph type="title"/>
          </p:nvPr>
        </p:nvSpPr>
        <p:spPr>
          <a:xfrm>
            <a:off x="457200" y="304800"/>
            <a:ext cx="8229600" cy="850900"/>
          </a:xfrm>
        </p:spPr>
        <p:txBody>
          <a:bodyPr/>
          <a:lstStyle/>
          <a:p>
            <a:pPr eaLnBrk="1" hangingPunct="1"/>
            <a:r>
              <a:rPr lang="zh-CN" altLang="en-US" smtClean="0">
                <a:solidFill>
                  <a:schemeClr val="accent2"/>
                </a:solidFill>
              </a:rPr>
              <a:t>例：负二项分布的卷积 </a:t>
            </a:r>
          </a:p>
        </p:txBody>
      </p:sp>
      <p:sp>
        <p:nvSpPr>
          <p:cNvPr id="100355" name="Rectangle 3"/>
          <p:cNvSpPr>
            <a:spLocks noGrp="1" noChangeArrowheads="1"/>
          </p:cNvSpPr>
          <p:nvPr>
            <p:ph type="body" idx="1"/>
          </p:nvPr>
        </p:nvSpPr>
        <p:spPr>
          <a:xfrm>
            <a:off x="684213" y="1196975"/>
            <a:ext cx="7559675" cy="1727200"/>
          </a:xfrm>
        </p:spPr>
        <p:txBody>
          <a:bodyPr/>
          <a:lstStyle/>
          <a:p>
            <a:pPr eaLnBrk="1" hangingPunct="1">
              <a:lnSpc>
                <a:spcPct val="110000"/>
              </a:lnSpc>
            </a:pPr>
            <a:r>
              <a:rPr lang="zh-CN" altLang="en-US" b="1" dirty="0" smtClean="0">
                <a:latin typeface="Times New Roman" pitchFamily="18" charset="0"/>
              </a:rPr>
              <a:t>假设 </a:t>
            </a:r>
            <a:r>
              <a:rPr lang="en-US" altLang="zh-CN" b="1" i="1" dirty="0" smtClean="0">
                <a:latin typeface="Times New Roman" pitchFamily="18" charset="0"/>
              </a:rPr>
              <a:t>N</a:t>
            </a:r>
            <a:r>
              <a:rPr lang="en-US" altLang="zh-CN" b="1" i="1" baseline="-25000" dirty="0" smtClean="0">
                <a:latin typeface="Times New Roman" pitchFamily="18" charset="0"/>
              </a:rPr>
              <a:t>i</a:t>
            </a:r>
            <a:r>
              <a:rPr lang="en-US" altLang="zh-CN" b="1" i="1" dirty="0" smtClean="0">
                <a:latin typeface="Times New Roman" pitchFamily="18" charset="0"/>
              </a:rPr>
              <a:t>  ~ </a:t>
            </a:r>
            <a:r>
              <a:rPr lang="zh-CN" altLang="en-US" b="1" dirty="0" smtClean="0">
                <a:latin typeface="Times New Roman" pitchFamily="18" charset="0"/>
              </a:rPr>
              <a:t>负二项 </a:t>
            </a:r>
            <a:r>
              <a:rPr lang="en-US" altLang="zh-CN" b="1" dirty="0" smtClean="0">
                <a:latin typeface="Times New Roman" pitchFamily="18" charset="0"/>
              </a:rPr>
              <a:t>(</a:t>
            </a:r>
            <a:r>
              <a:rPr lang="en-US" altLang="zh-CN" b="1" i="1" dirty="0" err="1" smtClean="0">
                <a:latin typeface="Times New Roman" pitchFamily="18" charset="0"/>
              </a:rPr>
              <a:t>r</a:t>
            </a:r>
            <a:r>
              <a:rPr lang="en-US" altLang="zh-CN" b="1" i="1" baseline="-25000" dirty="0" err="1" smtClean="0">
                <a:latin typeface="Times New Roman" pitchFamily="18" charset="0"/>
              </a:rPr>
              <a:t>i</a:t>
            </a:r>
            <a:r>
              <a:rPr lang="en-US" altLang="zh-CN" b="1" dirty="0" smtClean="0">
                <a:latin typeface="Times New Roman" pitchFamily="18" charset="0"/>
              </a:rPr>
              <a:t>, </a:t>
            </a:r>
            <a:r>
              <a:rPr lang="en-US" altLang="zh-CN" b="1" dirty="0" smtClean="0">
                <a:latin typeface="Symbol" pitchFamily="18" charset="2"/>
              </a:rPr>
              <a:t>b</a:t>
            </a:r>
            <a:r>
              <a:rPr lang="en-US" altLang="zh-CN" b="1" i="1" baseline="-25000" dirty="0" smtClean="0">
                <a:latin typeface="Times New Roman" pitchFamily="18" charset="0"/>
              </a:rPr>
              <a:t>i</a:t>
            </a:r>
            <a:r>
              <a:rPr lang="en-US" altLang="zh-CN" b="1" dirty="0" smtClean="0">
                <a:latin typeface="Times New Roman" pitchFamily="18" charset="0"/>
              </a:rPr>
              <a:t>),  </a:t>
            </a:r>
            <a:r>
              <a:rPr lang="zh-CN" altLang="en-US" b="1" dirty="0" smtClean="0">
                <a:latin typeface="Times New Roman" pitchFamily="18" charset="0"/>
              </a:rPr>
              <a:t>相互独立</a:t>
            </a:r>
            <a:r>
              <a:rPr lang="en-US" altLang="zh-CN" b="1" dirty="0" smtClean="0">
                <a:latin typeface="Times New Roman" pitchFamily="18" charset="0"/>
              </a:rPr>
              <a:t>.  </a:t>
            </a:r>
          </a:p>
          <a:p>
            <a:pPr eaLnBrk="1" hangingPunct="1">
              <a:lnSpc>
                <a:spcPct val="110000"/>
              </a:lnSpc>
              <a:buFont typeface="Wingdings" pitchFamily="2" charset="2"/>
              <a:buNone/>
            </a:pPr>
            <a:r>
              <a:rPr lang="en-US" altLang="zh-CN" b="1" i="1" dirty="0" smtClean="0">
                <a:latin typeface="Times New Roman" pitchFamily="18" charset="0"/>
              </a:rPr>
              <a:t>     N</a:t>
            </a:r>
            <a:r>
              <a:rPr lang="en-US" altLang="zh-CN" b="1" dirty="0" smtClean="0">
                <a:latin typeface="Times New Roman" pitchFamily="18" charset="0"/>
              </a:rPr>
              <a:t> = </a:t>
            </a:r>
            <a:r>
              <a:rPr lang="en-US" altLang="zh-CN" b="1" i="1" dirty="0" err="1" smtClean="0">
                <a:latin typeface="Times New Roman" pitchFamily="18" charset="0"/>
              </a:rPr>
              <a:t>N</a:t>
            </a:r>
            <a:r>
              <a:rPr lang="en-US" altLang="zh-CN" b="1" baseline="-25000" dirty="0" err="1" smtClean="0">
                <a:latin typeface="Times New Roman" pitchFamily="18" charset="0"/>
              </a:rPr>
              <a:t>1</a:t>
            </a:r>
            <a:r>
              <a:rPr lang="en-US" altLang="zh-CN" b="1" i="1" dirty="0" smtClean="0">
                <a:latin typeface="Times New Roman" pitchFamily="18" charset="0"/>
              </a:rPr>
              <a:t> + </a:t>
            </a:r>
            <a:r>
              <a:rPr lang="en-US" altLang="zh-CN" b="1" i="1" dirty="0" err="1" smtClean="0">
                <a:latin typeface="Times New Roman" pitchFamily="18" charset="0"/>
              </a:rPr>
              <a:t>N</a:t>
            </a:r>
            <a:r>
              <a:rPr lang="en-US" altLang="zh-CN" b="1" baseline="-25000" dirty="0" err="1" smtClean="0">
                <a:latin typeface="Times New Roman" pitchFamily="18" charset="0"/>
              </a:rPr>
              <a:t>2</a:t>
            </a:r>
            <a:r>
              <a:rPr lang="en-US" altLang="zh-CN" b="1" dirty="0" smtClean="0">
                <a:latin typeface="Times New Roman" pitchFamily="18" charset="0"/>
              </a:rPr>
              <a:t> </a:t>
            </a:r>
            <a:r>
              <a:rPr lang="en-US" altLang="zh-CN" b="1" i="1" dirty="0" smtClean="0">
                <a:latin typeface="Times New Roman" pitchFamily="18" charset="0"/>
              </a:rPr>
              <a:t>+…+ </a:t>
            </a:r>
            <a:r>
              <a:rPr lang="en-US" altLang="zh-CN" b="1" i="1" dirty="0" err="1" smtClean="0">
                <a:latin typeface="Times New Roman" pitchFamily="18" charset="0"/>
              </a:rPr>
              <a:t>N</a:t>
            </a:r>
            <a:r>
              <a:rPr lang="en-US" altLang="zh-CN" b="1" i="1" baseline="-25000" dirty="0" err="1" smtClean="0">
                <a:latin typeface="Times New Roman" pitchFamily="18" charset="0"/>
              </a:rPr>
              <a:t>k</a:t>
            </a:r>
            <a:r>
              <a:rPr lang="en-US" altLang="zh-CN" b="1" i="1" dirty="0" smtClean="0">
                <a:latin typeface="Times New Roman" pitchFamily="18" charset="0"/>
              </a:rPr>
              <a:t> </a:t>
            </a:r>
            <a:endParaRPr lang="en-US" altLang="zh-CN" b="1" dirty="0" smtClean="0">
              <a:latin typeface="Times New Roman" pitchFamily="18" charset="0"/>
            </a:endParaRPr>
          </a:p>
          <a:p>
            <a:pPr eaLnBrk="1" hangingPunct="1">
              <a:lnSpc>
                <a:spcPct val="110000"/>
              </a:lnSpc>
            </a:pPr>
            <a:r>
              <a:rPr lang="zh-CN" altLang="en-US" b="1" dirty="0" smtClean="0">
                <a:latin typeface="Times New Roman" pitchFamily="18" charset="0"/>
              </a:rPr>
              <a:t>确定 </a:t>
            </a:r>
            <a:r>
              <a:rPr lang="en-US" altLang="zh-CN" b="1" i="1" dirty="0" smtClean="0">
                <a:latin typeface="Times New Roman" pitchFamily="18" charset="0"/>
              </a:rPr>
              <a:t>N </a:t>
            </a:r>
            <a:r>
              <a:rPr lang="zh-CN" altLang="en-US" b="1" dirty="0" smtClean="0">
                <a:latin typeface="Times New Roman" pitchFamily="18" charset="0"/>
              </a:rPr>
              <a:t>的分布。</a:t>
            </a:r>
          </a:p>
        </p:txBody>
      </p:sp>
      <p:graphicFrame>
        <p:nvGraphicFramePr>
          <p:cNvPr id="100356" name="Object 4"/>
          <p:cNvGraphicFramePr>
            <a:graphicFrameLocks noChangeAspect="1"/>
          </p:cNvGraphicFramePr>
          <p:nvPr>
            <p:extLst>
              <p:ext uri="{D42A27DB-BD31-4B8C-83A1-F6EECF244321}">
                <p14:modId xmlns:p14="http://schemas.microsoft.com/office/powerpoint/2010/main" val="375068637"/>
              </p:ext>
            </p:extLst>
          </p:nvPr>
        </p:nvGraphicFramePr>
        <p:xfrm>
          <a:off x="1128713" y="2827338"/>
          <a:ext cx="2998787" cy="573087"/>
        </p:xfrm>
        <a:graphic>
          <a:graphicData uri="http://schemas.openxmlformats.org/presentationml/2006/ole">
            <mc:AlternateContent xmlns:mc="http://schemas.openxmlformats.org/markup-compatibility/2006">
              <mc:Choice xmlns:v="urn:schemas-microsoft-com:vml" Requires="v">
                <p:oleObj spid="_x0000_s99188" name="Equation" r:id="rId3" imgW="1460160" imgH="279360" progId="Equation.DSMT4">
                  <p:embed/>
                </p:oleObj>
              </mc:Choice>
              <mc:Fallback>
                <p:oleObj name="Equation" r:id="rId3" imgW="1460160" imgH="279360" progId="Equation.DSMT4">
                  <p:embed/>
                  <p:pic>
                    <p:nvPicPr>
                      <p:cNvPr id="0" name="Object 4"/>
                      <p:cNvPicPr>
                        <a:picLocks noChangeAspect="1" noChangeArrowheads="1"/>
                      </p:cNvPicPr>
                      <p:nvPr/>
                    </p:nvPicPr>
                    <p:blipFill>
                      <a:blip r:embed="rId4"/>
                      <a:srcRect/>
                      <a:stretch>
                        <a:fillRect/>
                      </a:stretch>
                    </p:blipFill>
                    <p:spPr bwMode="auto">
                      <a:xfrm>
                        <a:off x="1128713" y="2827338"/>
                        <a:ext cx="2998787"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357" name="Object 5"/>
          <p:cNvGraphicFramePr>
            <a:graphicFrameLocks noChangeAspect="1"/>
          </p:cNvGraphicFramePr>
          <p:nvPr>
            <p:extLst>
              <p:ext uri="{D42A27DB-BD31-4B8C-83A1-F6EECF244321}">
                <p14:modId xmlns:p14="http://schemas.microsoft.com/office/powerpoint/2010/main" val="411985226"/>
              </p:ext>
            </p:extLst>
          </p:nvPr>
        </p:nvGraphicFramePr>
        <p:xfrm>
          <a:off x="1127125" y="3429000"/>
          <a:ext cx="4584700" cy="833438"/>
        </p:xfrm>
        <a:graphic>
          <a:graphicData uri="http://schemas.openxmlformats.org/presentationml/2006/ole">
            <mc:AlternateContent xmlns:mc="http://schemas.openxmlformats.org/markup-compatibility/2006">
              <mc:Choice xmlns:v="urn:schemas-microsoft-com:vml" Requires="v">
                <p:oleObj spid="_x0000_s99189" name="Equation" r:id="rId5" imgW="2374560" imgH="431640" progId="Equation.DSMT4">
                  <p:embed/>
                </p:oleObj>
              </mc:Choice>
              <mc:Fallback>
                <p:oleObj name="Equation" r:id="rId5" imgW="2374560" imgH="431640" progId="Equation.DSMT4">
                  <p:embed/>
                  <p:pic>
                    <p:nvPicPr>
                      <p:cNvPr id="0" name="Object 5"/>
                      <p:cNvPicPr>
                        <a:picLocks noChangeAspect="1" noChangeArrowheads="1"/>
                      </p:cNvPicPr>
                      <p:nvPr/>
                    </p:nvPicPr>
                    <p:blipFill>
                      <a:blip r:embed="rId6"/>
                      <a:srcRect/>
                      <a:stretch>
                        <a:fillRect/>
                      </a:stretch>
                    </p:blipFill>
                    <p:spPr bwMode="auto">
                      <a:xfrm>
                        <a:off x="1127125" y="3429000"/>
                        <a:ext cx="4584700" cy="833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358" name="Text Box 6"/>
          <p:cNvSpPr txBox="1">
            <a:spLocks noChangeArrowheads="1"/>
          </p:cNvSpPr>
          <p:nvPr/>
        </p:nvSpPr>
        <p:spPr bwMode="auto">
          <a:xfrm>
            <a:off x="998538" y="4365625"/>
            <a:ext cx="180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spcBef>
                <a:spcPct val="50000"/>
              </a:spcBef>
            </a:pPr>
            <a:r>
              <a:rPr lang="zh-CN" altLang="en-US" sz="2400">
                <a:latin typeface="Times New Roman" pitchFamily="18" charset="0"/>
                <a:cs typeface="Times New Roman" pitchFamily="18" charset="0"/>
              </a:rPr>
              <a:t>如果</a:t>
            </a:r>
            <a:r>
              <a:rPr lang="zh-CN" altLang="en-US" sz="2400" i="1">
                <a:latin typeface="Symbol" pitchFamily="18" charset="2"/>
                <a:cs typeface="Times New Roman" pitchFamily="18" charset="0"/>
              </a:rPr>
              <a:t> </a:t>
            </a:r>
            <a:r>
              <a:rPr lang="en-US" altLang="zh-CN" sz="2400" i="1">
                <a:latin typeface="Symbol" pitchFamily="18" charset="2"/>
                <a:cs typeface="Times New Roman" pitchFamily="18" charset="0"/>
              </a:rPr>
              <a:t>b</a:t>
            </a:r>
            <a:r>
              <a:rPr lang="en-US" altLang="zh-CN" sz="2400" i="1" baseline="-25000">
                <a:latin typeface="Times New Roman" pitchFamily="18" charset="0"/>
                <a:cs typeface="Times New Roman" pitchFamily="18" charset="0"/>
              </a:rPr>
              <a:t>i</a:t>
            </a:r>
            <a:r>
              <a:rPr lang="en-US" altLang="zh-CN" sz="2400" baseline="-25000">
                <a:latin typeface="Symbol" pitchFamily="18" charset="2"/>
                <a:cs typeface="Times New Roman" pitchFamily="18" charset="0"/>
              </a:rPr>
              <a:t> </a:t>
            </a:r>
            <a:r>
              <a:rPr lang="en-US" altLang="zh-CN" sz="2400">
                <a:latin typeface="Symbol" pitchFamily="18" charset="2"/>
                <a:cs typeface="Times New Roman" pitchFamily="18" charset="0"/>
              </a:rPr>
              <a:t>= </a:t>
            </a:r>
            <a:r>
              <a:rPr lang="en-US" altLang="zh-CN" sz="2400" i="1">
                <a:latin typeface="Symbol" pitchFamily="18" charset="2"/>
                <a:cs typeface="Times New Roman" pitchFamily="18" charset="0"/>
              </a:rPr>
              <a:t>b</a:t>
            </a:r>
            <a:r>
              <a:rPr lang="en-US" altLang="zh-CN" sz="2400">
                <a:latin typeface="Times New Roman" pitchFamily="18" charset="0"/>
                <a:cs typeface="Times New Roman" pitchFamily="18" charset="0"/>
              </a:rPr>
              <a:t> , </a:t>
            </a:r>
          </a:p>
        </p:txBody>
      </p:sp>
      <p:graphicFrame>
        <p:nvGraphicFramePr>
          <p:cNvPr id="100359" name="Object 7"/>
          <p:cNvGraphicFramePr>
            <a:graphicFrameLocks noChangeAspect="1"/>
          </p:cNvGraphicFramePr>
          <p:nvPr>
            <p:extLst>
              <p:ext uri="{D42A27DB-BD31-4B8C-83A1-F6EECF244321}">
                <p14:modId xmlns:p14="http://schemas.microsoft.com/office/powerpoint/2010/main" val="3731568145"/>
              </p:ext>
            </p:extLst>
          </p:nvPr>
        </p:nvGraphicFramePr>
        <p:xfrm>
          <a:off x="3073400" y="4325938"/>
          <a:ext cx="3600450" cy="582612"/>
        </p:xfrm>
        <a:graphic>
          <a:graphicData uri="http://schemas.openxmlformats.org/presentationml/2006/ole">
            <mc:AlternateContent xmlns:mc="http://schemas.openxmlformats.org/markup-compatibility/2006">
              <mc:Choice xmlns:v="urn:schemas-microsoft-com:vml" Requires="v">
                <p:oleObj spid="_x0000_s99190" name="Equation" r:id="rId7" imgW="1726920" imgH="279360" progId="Equation.DSMT4">
                  <p:embed/>
                </p:oleObj>
              </mc:Choice>
              <mc:Fallback>
                <p:oleObj name="Equation" r:id="rId7" imgW="1726920" imgH="279360" progId="Equation.DSMT4">
                  <p:embed/>
                  <p:pic>
                    <p:nvPicPr>
                      <p:cNvPr id="0" name="Object 7"/>
                      <p:cNvPicPr>
                        <a:picLocks noChangeAspect="1" noChangeArrowheads="1"/>
                      </p:cNvPicPr>
                      <p:nvPr/>
                    </p:nvPicPr>
                    <p:blipFill>
                      <a:blip r:embed="rId8"/>
                      <a:srcRect/>
                      <a:stretch>
                        <a:fillRect/>
                      </a:stretch>
                    </p:blipFill>
                    <p:spPr bwMode="auto">
                      <a:xfrm>
                        <a:off x="3073400" y="4325938"/>
                        <a:ext cx="3600450" cy="582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360" name="Text Box 8"/>
          <p:cNvSpPr txBox="1">
            <a:spLocks noChangeArrowheads="1"/>
          </p:cNvSpPr>
          <p:nvPr/>
        </p:nvSpPr>
        <p:spPr bwMode="auto">
          <a:xfrm>
            <a:off x="971550" y="5013325"/>
            <a:ext cx="386866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dirty="0">
                <a:latin typeface="Times New Roman" pitchFamily="18" charset="0"/>
                <a:cs typeface="Times New Roman" pitchFamily="18" charset="0"/>
              </a:rPr>
              <a:t>则</a:t>
            </a:r>
            <a:r>
              <a:rPr lang="zh-CN" altLang="en-US" sz="2400" b="1" i="1" dirty="0">
                <a:latin typeface="Times New Roman" pitchFamily="18" charset="0"/>
                <a:cs typeface="Times New Roman" pitchFamily="18" charset="0"/>
              </a:rPr>
              <a:t> </a:t>
            </a:r>
            <a:r>
              <a:rPr lang="en-US" altLang="zh-CN" sz="2400" b="1" i="1" dirty="0">
                <a:latin typeface="Times New Roman" pitchFamily="18" charset="0"/>
                <a:cs typeface="Times New Roman" pitchFamily="18" charset="0"/>
              </a:rPr>
              <a:t>N</a:t>
            </a:r>
            <a:r>
              <a:rPr lang="en-US" altLang="zh-CN" sz="2400" b="1" dirty="0">
                <a:latin typeface="Times New Roman" pitchFamily="18" charset="0"/>
                <a:cs typeface="Times New Roman" pitchFamily="18" charset="0"/>
              </a:rPr>
              <a:t> ~ </a:t>
            </a:r>
            <a:r>
              <a:rPr lang="zh-CN" altLang="en-US" sz="2400" b="1" dirty="0">
                <a:latin typeface="Times New Roman" pitchFamily="18" charset="0"/>
                <a:cs typeface="Times New Roman" pitchFamily="18" charset="0"/>
              </a:rPr>
              <a:t>负二项 </a:t>
            </a:r>
            <a:r>
              <a:rPr lang="en-US" altLang="zh-CN" sz="2400" b="1" dirty="0">
                <a:latin typeface="Times New Roman" pitchFamily="18" charset="0"/>
                <a:cs typeface="Times New Roman" pitchFamily="18" charset="0"/>
              </a:rPr>
              <a:t>( </a:t>
            </a:r>
            <a:r>
              <a:rPr lang="en-US" altLang="zh-CN" sz="2400" b="1" i="1" dirty="0" err="1">
                <a:latin typeface="Times New Roman" pitchFamily="18" charset="0"/>
                <a:cs typeface="Times New Roman" pitchFamily="18" charset="0"/>
              </a:rPr>
              <a:t>r</a:t>
            </a:r>
            <a:r>
              <a:rPr lang="en-US" altLang="zh-CN" sz="2400" b="1" baseline="-25000" dirty="0" err="1">
                <a:latin typeface="Times New Roman" pitchFamily="18" charset="0"/>
                <a:cs typeface="Times New Roman" pitchFamily="18" charset="0"/>
              </a:rPr>
              <a:t>1</a:t>
            </a:r>
            <a:r>
              <a:rPr lang="en-US" altLang="zh-CN" sz="2400" b="1" dirty="0">
                <a:latin typeface="Times New Roman" pitchFamily="18" charset="0"/>
                <a:cs typeface="Times New Roman" pitchFamily="18" charset="0"/>
              </a:rPr>
              <a:t>+…+</a:t>
            </a:r>
            <a:r>
              <a:rPr lang="en-US" altLang="zh-CN" sz="2400" b="1" i="1" dirty="0" err="1">
                <a:latin typeface="Times New Roman" pitchFamily="18" charset="0"/>
                <a:cs typeface="Times New Roman" pitchFamily="18" charset="0"/>
              </a:rPr>
              <a:t>r</a:t>
            </a:r>
            <a:r>
              <a:rPr lang="en-US" altLang="zh-CN" sz="2400" b="1" i="1" baseline="-25000" dirty="0" err="1">
                <a:latin typeface="Times New Roman" pitchFamily="18" charset="0"/>
                <a:cs typeface="Times New Roman" pitchFamily="18" charset="0"/>
              </a:rPr>
              <a:t>k</a:t>
            </a:r>
            <a:r>
              <a:rPr lang="en-US" altLang="zh-CN" sz="2400" b="1" baseline="-25000"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 </a:t>
            </a:r>
            <a:r>
              <a:rPr lang="en-US" altLang="zh-CN" sz="2400" b="1" dirty="0">
                <a:latin typeface="Symbol" pitchFamily="18" charset="2"/>
                <a:cs typeface="Times New Roman" pitchFamily="18" charset="0"/>
              </a:rPr>
              <a:t>b)</a:t>
            </a:r>
            <a:endParaRPr lang="en-US" altLang="zh-CN" sz="2400" b="1" dirty="0">
              <a:latin typeface="Times New Roman" pitchFamily="18" charset="0"/>
              <a:cs typeface="Times New Roman" pitchFamily="18" charset="0"/>
            </a:endParaRPr>
          </a:p>
        </p:txBody>
      </p:sp>
      <p:sp>
        <p:nvSpPr>
          <p:cNvPr id="100361" name="Text Box 9"/>
          <p:cNvSpPr txBox="1">
            <a:spLocks noChangeArrowheads="1"/>
          </p:cNvSpPr>
          <p:nvPr/>
        </p:nvSpPr>
        <p:spPr bwMode="auto">
          <a:xfrm>
            <a:off x="971550" y="5661025"/>
            <a:ext cx="7249398" cy="46384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dirty="0">
                <a:solidFill>
                  <a:srgbClr val="FF0000"/>
                </a:solidFill>
                <a:latin typeface="Times New Roman" pitchFamily="18" charset="0"/>
                <a:cs typeface="Times New Roman" pitchFamily="18" charset="0"/>
              </a:rPr>
              <a:t>注：如果</a:t>
            </a:r>
            <a:r>
              <a:rPr lang="en-US" altLang="zh-CN" sz="2400" b="1" dirty="0" smtClean="0">
                <a:solidFill>
                  <a:srgbClr val="FF0000"/>
                </a:solidFill>
                <a:latin typeface="Symbol" pitchFamily="18" charset="2"/>
                <a:cs typeface="Times New Roman" pitchFamily="18" charset="0"/>
              </a:rPr>
              <a:t>b</a:t>
            </a:r>
            <a:r>
              <a:rPr lang="en-US" altLang="zh-CN" sz="2400" b="1" i="1" baseline="-34000" dirty="0" smtClean="0">
                <a:solidFill>
                  <a:srgbClr val="FF0000"/>
                </a:solidFill>
                <a:latin typeface="Times New Roman" panose="02020603050405020304" pitchFamily="18" charset="0"/>
                <a:cs typeface="Times New Roman" panose="02020603050405020304" pitchFamily="18" charset="0"/>
              </a:rPr>
              <a:t>i</a:t>
            </a:r>
            <a:r>
              <a:rPr lang="en-US" altLang="zh-CN" sz="2400" b="1" dirty="0" smtClean="0">
                <a:solidFill>
                  <a:srgbClr val="FF0000"/>
                </a:solidFill>
                <a:latin typeface="Symbol" pitchFamily="18" charset="2"/>
                <a:cs typeface="Times New Roman" pitchFamily="18" charset="0"/>
              </a:rPr>
              <a:t>  = </a:t>
            </a:r>
            <a:r>
              <a:rPr lang="en-US" altLang="zh-CN" sz="2400" b="1" dirty="0">
                <a:solidFill>
                  <a:srgbClr val="FF0000"/>
                </a:solidFill>
                <a:latin typeface="Symbol" pitchFamily="18" charset="2"/>
                <a:cs typeface="Times New Roman" pitchFamily="18" charset="0"/>
              </a:rPr>
              <a:t>b</a:t>
            </a:r>
            <a:r>
              <a:rPr lang="en-US" altLang="zh-CN" sz="2400" b="1" dirty="0">
                <a:solidFill>
                  <a:srgbClr val="FF0000"/>
                </a:solidFill>
                <a:latin typeface="Times New Roman" pitchFamily="18" charset="0"/>
                <a:cs typeface="Times New Roman" pitchFamily="18" charset="0"/>
              </a:rPr>
              <a:t> </a:t>
            </a:r>
            <a:r>
              <a:rPr lang="zh-CN" altLang="en-US" sz="2400" b="1" dirty="0">
                <a:solidFill>
                  <a:srgbClr val="FF0000"/>
                </a:solidFill>
                <a:latin typeface="Times New Roman" pitchFamily="18" charset="0"/>
                <a:cs typeface="Times New Roman" pitchFamily="18" charset="0"/>
              </a:rPr>
              <a:t>，负二项分布之和仍然是负二项分布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animEffect transition="in" filter="blinds(horizontal)">
                                      <p:cBhvr>
                                        <p:cTn id="7" dur="500"/>
                                        <p:tgtEl>
                                          <p:spTgt spid="10035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0355">
                                            <p:txEl>
                                              <p:pRg st="1" end="1"/>
                                            </p:txEl>
                                          </p:spTgt>
                                        </p:tgtEl>
                                        <p:attrNameLst>
                                          <p:attrName>style.visibility</p:attrName>
                                        </p:attrNameLst>
                                      </p:cBhvr>
                                      <p:to>
                                        <p:strVal val="visible"/>
                                      </p:to>
                                    </p:set>
                                    <p:animEffect transition="in" filter="blinds(horizontal)">
                                      <p:cBhvr>
                                        <p:cTn id="10" dur="500"/>
                                        <p:tgtEl>
                                          <p:spTgt spid="10035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0355">
                                            <p:txEl>
                                              <p:pRg st="2" end="2"/>
                                            </p:txEl>
                                          </p:spTgt>
                                        </p:tgtEl>
                                        <p:attrNameLst>
                                          <p:attrName>style.visibility</p:attrName>
                                        </p:attrNameLst>
                                      </p:cBhvr>
                                      <p:to>
                                        <p:strVal val="visible"/>
                                      </p:to>
                                    </p:set>
                                    <p:animEffect transition="in" filter="blinds(horizontal)">
                                      <p:cBhvr>
                                        <p:cTn id="15" dur="500"/>
                                        <p:tgtEl>
                                          <p:spTgt spid="10035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00356"/>
                                        </p:tgtEl>
                                        <p:attrNameLst>
                                          <p:attrName>style.visibility</p:attrName>
                                        </p:attrNameLst>
                                      </p:cBhvr>
                                      <p:to>
                                        <p:strVal val="visible"/>
                                      </p:to>
                                    </p:set>
                                    <p:animEffect transition="in" filter="blinds(horizontal)">
                                      <p:cBhvr>
                                        <p:cTn id="20" dur="500"/>
                                        <p:tgtEl>
                                          <p:spTgt spid="10035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00357"/>
                                        </p:tgtEl>
                                        <p:attrNameLst>
                                          <p:attrName>style.visibility</p:attrName>
                                        </p:attrNameLst>
                                      </p:cBhvr>
                                      <p:to>
                                        <p:strVal val="visible"/>
                                      </p:to>
                                    </p:set>
                                    <p:animEffect transition="in" filter="blinds(horizontal)">
                                      <p:cBhvr>
                                        <p:cTn id="25" dur="500"/>
                                        <p:tgtEl>
                                          <p:spTgt spid="10035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00358"/>
                                        </p:tgtEl>
                                        <p:attrNameLst>
                                          <p:attrName>style.visibility</p:attrName>
                                        </p:attrNameLst>
                                      </p:cBhvr>
                                      <p:to>
                                        <p:strVal val="visible"/>
                                      </p:to>
                                    </p:set>
                                    <p:animEffect transition="in" filter="blinds(horizontal)">
                                      <p:cBhvr>
                                        <p:cTn id="30" dur="500"/>
                                        <p:tgtEl>
                                          <p:spTgt spid="10035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00359"/>
                                        </p:tgtEl>
                                        <p:attrNameLst>
                                          <p:attrName>style.visibility</p:attrName>
                                        </p:attrNameLst>
                                      </p:cBhvr>
                                      <p:to>
                                        <p:strVal val="visible"/>
                                      </p:to>
                                    </p:set>
                                    <p:animEffect transition="in" filter="blinds(horizontal)">
                                      <p:cBhvr>
                                        <p:cTn id="35" dur="500"/>
                                        <p:tgtEl>
                                          <p:spTgt spid="10035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00360"/>
                                        </p:tgtEl>
                                        <p:attrNameLst>
                                          <p:attrName>style.visibility</p:attrName>
                                        </p:attrNameLst>
                                      </p:cBhvr>
                                      <p:to>
                                        <p:strVal val="visible"/>
                                      </p:to>
                                    </p:set>
                                    <p:animEffect transition="in" filter="blinds(horizontal)">
                                      <p:cBhvr>
                                        <p:cTn id="40" dur="500"/>
                                        <p:tgtEl>
                                          <p:spTgt spid="10036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00361"/>
                                        </p:tgtEl>
                                        <p:attrNameLst>
                                          <p:attrName>style.visibility</p:attrName>
                                        </p:attrNameLst>
                                      </p:cBhvr>
                                      <p:to>
                                        <p:strVal val="visible"/>
                                      </p:to>
                                    </p:set>
                                    <p:animEffect transition="in" filter="blinds(horizontal)">
                                      <p:cBhvr>
                                        <p:cTn id="45" dur="500"/>
                                        <p:tgtEl>
                                          <p:spTgt spid="100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autoUpdateAnimBg="0"/>
      <p:bldP spid="100358" grpId="0" autoUpdateAnimBg="0"/>
      <p:bldP spid="100360" grpId="0" autoUpdateAnimBg="0"/>
      <p:bldP spid="100361" grpId="0" animBg="1"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3"/>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D0180E45-22B1-48B9-84AA-3337A506FDB6}" type="slidenum">
              <a:rPr lang="zh-CN" altLang="en-US" sz="1400"/>
              <a:pPr eaLnBrk="1" hangingPunct="1"/>
              <a:t>96</a:t>
            </a:fld>
            <a:endParaRPr lang="en-US" altLang="zh-CN" sz="1400"/>
          </a:p>
        </p:txBody>
      </p:sp>
      <p:sp>
        <p:nvSpPr>
          <p:cNvPr id="101378" name="Text Box 2"/>
          <p:cNvSpPr txBox="1">
            <a:spLocks noChangeArrowheads="1"/>
          </p:cNvSpPr>
          <p:nvPr/>
        </p:nvSpPr>
        <p:spPr bwMode="auto">
          <a:xfrm>
            <a:off x="695325" y="692150"/>
            <a:ext cx="73818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a:latin typeface="Times New Roman" pitchFamily="18" charset="0"/>
                <a:cs typeface="Times New Roman" pitchFamily="18" charset="0"/>
              </a:rPr>
              <a:t>如果 </a:t>
            </a:r>
            <a:r>
              <a:rPr lang="zh-CN" altLang="en-US" sz="2400" b="1">
                <a:latin typeface="Symbol" pitchFamily="18" charset="2"/>
                <a:cs typeface="Times New Roman" pitchFamily="18" charset="0"/>
              </a:rPr>
              <a:t>b</a:t>
            </a:r>
            <a:r>
              <a:rPr lang="zh-CN" altLang="en-US" sz="2400" b="1" i="1" baseline="-25000">
                <a:latin typeface="Times New Roman" pitchFamily="18" charset="0"/>
                <a:cs typeface="Times New Roman" pitchFamily="18" charset="0"/>
              </a:rPr>
              <a:t>i </a:t>
            </a:r>
            <a:r>
              <a:rPr lang="zh-CN" altLang="en-US" sz="2400" b="1">
                <a:latin typeface="Times New Roman" pitchFamily="18" charset="0"/>
                <a:cs typeface="Times New Roman" pitchFamily="18" charset="0"/>
              </a:rPr>
              <a:t>不全相等, 则由于负二项是泊松-对数 </a:t>
            </a:r>
            <a:r>
              <a:rPr lang="zh-CN" altLang="en-US" sz="2400" b="1">
                <a:latin typeface="Times New Roman" pitchFamily="18" charset="0"/>
              </a:rPr>
              <a:t>，故</a:t>
            </a:r>
          </a:p>
        </p:txBody>
      </p:sp>
      <p:graphicFrame>
        <p:nvGraphicFramePr>
          <p:cNvPr id="101379" name="Object 3"/>
          <p:cNvGraphicFramePr>
            <a:graphicFrameLocks noChangeAspect="1"/>
          </p:cNvGraphicFramePr>
          <p:nvPr>
            <p:extLst>
              <p:ext uri="{D42A27DB-BD31-4B8C-83A1-F6EECF244321}">
                <p14:modId xmlns:p14="http://schemas.microsoft.com/office/powerpoint/2010/main" val="1302098299"/>
              </p:ext>
            </p:extLst>
          </p:nvPr>
        </p:nvGraphicFramePr>
        <p:xfrm>
          <a:off x="1042988" y="1341438"/>
          <a:ext cx="3455987" cy="595312"/>
        </p:xfrm>
        <a:graphic>
          <a:graphicData uri="http://schemas.openxmlformats.org/presentationml/2006/ole">
            <mc:AlternateContent xmlns:mc="http://schemas.openxmlformats.org/markup-compatibility/2006">
              <mc:Choice xmlns:v="urn:schemas-microsoft-com:vml" Requires="v">
                <p:oleObj spid="_x0000_s178911" r:id="rId3" imgW="1472561" imgH="253890" progId="Equation.DSMT4">
                  <p:embed/>
                </p:oleObj>
              </mc:Choice>
              <mc:Fallback>
                <p:oleObj r:id="rId3" imgW="1472561" imgH="25389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341438"/>
                        <a:ext cx="3455987" cy="595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80" name="Object 4"/>
          <p:cNvGraphicFramePr>
            <a:graphicFrameLocks noChangeAspect="1"/>
          </p:cNvGraphicFramePr>
          <p:nvPr>
            <p:extLst>
              <p:ext uri="{D42A27DB-BD31-4B8C-83A1-F6EECF244321}">
                <p14:modId xmlns:p14="http://schemas.microsoft.com/office/powerpoint/2010/main" val="3681896904"/>
              </p:ext>
            </p:extLst>
          </p:nvPr>
        </p:nvGraphicFramePr>
        <p:xfrm>
          <a:off x="4610100" y="1325563"/>
          <a:ext cx="1995488" cy="541337"/>
        </p:xfrm>
        <a:graphic>
          <a:graphicData uri="http://schemas.openxmlformats.org/presentationml/2006/ole">
            <mc:AlternateContent xmlns:mc="http://schemas.openxmlformats.org/markup-compatibility/2006">
              <mc:Choice xmlns:v="urn:schemas-microsoft-com:vml" Requires="v">
                <p:oleObj spid="_x0000_s178912" name="Equation" r:id="rId5" imgW="660240" imgH="215640" progId="Equation.DSMT4">
                  <p:embed/>
                </p:oleObj>
              </mc:Choice>
              <mc:Fallback>
                <p:oleObj name="Equation" r:id="rId5" imgW="660240" imgH="215640" progId="Equation.DSMT4">
                  <p:embed/>
                  <p:pic>
                    <p:nvPicPr>
                      <p:cNvPr id="0" name="Object 4"/>
                      <p:cNvPicPr>
                        <a:picLocks noChangeAspect="1" noChangeArrowheads="1"/>
                      </p:cNvPicPr>
                      <p:nvPr/>
                    </p:nvPicPr>
                    <p:blipFill>
                      <a:blip r:embed="rId6"/>
                      <a:srcRect/>
                      <a:stretch>
                        <a:fillRect/>
                      </a:stretch>
                    </p:blipFill>
                    <p:spPr bwMode="auto">
                      <a:xfrm>
                        <a:off x="4610100" y="1325563"/>
                        <a:ext cx="1995488" cy="541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1381" name="Text Box 5"/>
          <p:cNvSpPr txBox="1">
            <a:spLocks noChangeArrowheads="1"/>
          </p:cNvSpPr>
          <p:nvPr/>
        </p:nvSpPr>
        <p:spPr bwMode="auto">
          <a:xfrm>
            <a:off x="1066800" y="2362200"/>
            <a:ext cx="494428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dirty="0">
                <a:latin typeface="Times New Roman" pitchFamily="18" charset="0"/>
                <a:cs typeface="Times New Roman" pitchFamily="18" charset="0"/>
              </a:rPr>
              <a:t>其中 </a:t>
            </a:r>
            <a:r>
              <a:rPr lang="en-US" altLang="zh-CN" sz="2400" b="1" dirty="0">
                <a:latin typeface="Symbol" pitchFamily="18" charset="2"/>
                <a:cs typeface="Times New Roman" pitchFamily="18" charset="0"/>
              </a:rPr>
              <a:t>l</a:t>
            </a:r>
            <a:r>
              <a:rPr lang="en-US" altLang="zh-CN" sz="2400" b="1" i="1" baseline="-25000" dirty="0">
                <a:latin typeface="Times New Roman" pitchFamily="18" charset="0"/>
                <a:cs typeface="Times New Roman" pitchFamily="18" charset="0"/>
              </a:rPr>
              <a:t>i </a:t>
            </a:r>
            <a:r>
              <a:rPr lang="en-US" altLang="zh-CN" sz="2400" b="1" i="1" baseline="-25000" dirty="0" smtClean="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  </a:t>
            </a:r>
            <a:r>
              <a:rPr lang="en-US" altLang="zh-CN" sz="2400" b="1" i="1" dirty="0" err="1" smtClean="0">
                <a:latin typeface="Times New Roman" pitchFamily="18" charset="0"/>
                <a:cs typeface="Times New Roman" pitchFamily="18" charset="0"/>
              </a:rPr>
              <a:t>r</a:t>
            </a:r>
            <a:r>
              <a:rPr lang="en-US" altLang="zh-CN" sz="2400" b="1" i="1" baseline="-25000" dirty="0" err="1" smtClean="0">
                <a:latin typeface="Times New Roman" pitchFamily="18" charset="0"/>
                <a:cs typeface="Times New Roman" pitchFamily="18" charset="0"/>
              </a:rPr>
              <a:t>i</a:t>
            </a:r>
            <a:r>
              <a:rPr lang="en-US" altLang="zh-CN" sz="2400" b="1" i="1" baseline="-25000" dirty="0" smtClean="0">
                <a:latin typeface="Times New Roman" pitchFamily="18" charset="0"/>
                <a:cs typeface="Times New Roman" pitchFamily="18" charset="0"/>
              </a:rPr>
              <a:t> </a:t>
            </a:r>
            <a:r>
              <a:rPr lang="en-US" altLang="zh-CN" sz="2400" b="1" dirty="0">
                <a:latin typeface="Times New Roman" pitchFamily="18" charset="0"/>
                <a:cs typeface="Times New Roman" pitchFamily="18" charset="0"/>
              </a:rPr>
              <a:t>ln(1 + </a:t>
            </a:r>
            <a:r>
              <a:rPr lang="en-US" altLang="zh-CN" sz="2400" b="1" i="1" dirty="0">
                <a:latin typeface="Symbol" pitchFamily="18" charset="2"/>
                <a:cs typeface="Times New Roman" pitchFamily="18" charset="0"/>
              </a:rPr>
              <a:t>b </a:t>
            </a:r>
            <a:r>
              <a:rPr lang="en-US" altLang="zh-CN" sz="2400" b="1" i="1" baseline="-25000" dirty="0" err="1">
                <a:latin typeface="Times New Roman" pitchFamily="18" charset="0"/>
                <a:cs typeface="Times New Roman" pitchFamily="18" charset="0"/>
              </a:rPr>
              <a:t>i</a:t>
            </a:r>
            <a:r>
              <a:rPr lang="en-US" altLang="zh-CN" sz="2400" b="1" dirty="0">
                <a:latin typeface="Times New Roman" pitchFamily="18" charset="0"/>
                <a:cs typeface="Times New Roman" pitchFamily="18" charset="0"/>
              </a:rPr>
              <a:t>) </a:t>
            </a:r>
            <a:r>
              <a:rPr lang="zh-CN" altLang="en-US" sz="2400" b="1" dirty="0">
                <a:latin typeface="Times New Roman" pitchFamily="18" charset="0"/>
                <a:cs typeface="Times New Roman" pitchFamily="18" charset="0"/>
              </a:rPr>
              <a:t>是泊松参数，</a:t>
            </a:r>
          </a:p>
        </p:txBody>
      </p:sp>
      <p:graphicFrame>
        <p:nvGraphicFramePr>
          <p:cNvPr id="101382" name="Object 6"/>
          <p:cNvGraphicFramePr>
            <a:graphicFrameLocks noChangeAspect="1"/>
          </p:cNvGraphicFramePr>
          <p:nvPr>
            <p:extLst>
              <p:ext uri="{D42A27DB-BD31-4B8C-83A1-F6EECF244321}">
                <p14:modId xmlns:p14="http://schemas.microsoft.com/office/powerpoint/2010/main" val="2615906840"/>
              </p:ext>
            </p:extLst>
          </p:nvPr>
        </p:nvGraphicFramePr>
        <p:xfrm>
          <a:off x="1676400" y="3468688"/>
          <a:ext cx="4283075" cy="809625"/>
        </p:xfrm>
        <a:graphic>
          <a:graphicData uri="http://schemas.openxmlformats.org/presentationml/2006/ole">
            <mc:AlternateContent xmlns:mc="http://schemas.openxmlformats.org/markup-compatibility/2006">
              <mc:Choice xmlns:v="urn:schemas-microsoft-com:vml" Requires="v">
                <p:oleObj spid="_x0000_s178913" name="Equation" r:id="rId7" imgW="2412720" imgH="457200" progId="Equation.DSMT4">
                  <p:embed/>
                </p:oleObj>
              </mc:Choice>
              <mc:Fallback>
                <p:oleObj name="Equation" r:id="rId7" imgW="2412720" imgH="457200" progId="Equation.DSMT4">
                  <p:embed/>
                  <p:pic>
                    <p:nvPicPr>
                      <p:cNvPr id="0" name="Object 6"/>
                      <p:cNvPicPr>
                        <a:picLocks noChangeAspect="1" noChangeArrowheads="1"/>
                      </p:cNvPicPr>
                      <p:nvPr/>
                    </p:nvPicPr>
                    <p:blipFill>
                      <a:blip r:embed="rId8"/>
                      <a:srcRect/>
                      <a:stretch>
                        <a:fillRect/>
                      </a:stretch>
                    </p:blipFill>
                    <p:spPr bwMode="auto">
                      <a:xfrm>
                        <a:off x="1676400" y="3468688"/>
                        <a:ext cx="4283075"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1383" name="Text Box 7"/>
          <p:cNvSpPr txBox="1">
            <a:spLocks noChangeArrowheads="1"/>
          </p:cNvSpPr>
          <p:nvPr/>
        </p:nvSpPr>
        <p:spPr bwMode="auto">
          <a:xfrm>
            <a:off x="6019800" y="3632200"/>
            <a:ext cx="325952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a:latin typeface="Times New Roman" pitchFamily="18" charset="0"/>
                <a:cs typeface="Times New Roman" pitchFamily="18" charset="0"/>
              </a:rPr>
              <a:t>是对数分布的母函数</a:t>
            </a:r>
            <a:r>
              <a:rPr lang="zh-CN" altLang="en-US" sz="2400" b="1">
                <a:latin typeface="Times New Roman" pitchFamily="18" charset="0"/>
              </a:rPr>
              <a:t>。</a:t>
            </a:r>
          </a:p>
        </p:txBody>
      </p:sp>
      <p:graphicFrame>
        <p:nvGraphicFramePr>
          <p:cNvPr id="101384" name="Object 8"/>
          <p:cNvGraphicFramePr>
            <a:graphicFrameLocks noChangeAspect="1"/>
          </p:cNvGraphicFramePr>
          <p:nvPr>
            <p:extLst>
              <p:ext uri="{D42A27DB-BD31-4B8C-83A1-F6EECF244321}">
                <p14:modId xmlns:p14="http://schemas.microsoft.com/office/powerpoint/2010/main" val="2186560312"/>
              </p:ext>
            </p:extLst>
          </p:nvPr>
        </p:nvGraphicFramePr>
        <p:xfrm>
          <a:off x="282575" y="5518150"/>
          <a:ext cx="4549775" cy="784225"/>
        </p:xfrm>
        <a:graphic>
          <a:graphicData uri="http://schemas.openxmlformats.org/presentationml/2006/ole">
            <mc:AlternateContent xmlns:mc="http://schemas.openxmlformats.org/markup-compatibility/2006">
              <mc:Choice xmlns:v="urn:schemas-microsoft-com:vml" Requires="v">
                <p:oleObj spid="_x0000_s178914" name="Equation" r:id="rId9" imgW="2806560" imgH="482400" progId="Equation.DSMT4">
                  <p:embed/>
                </p:oleObj>
              </mc:Choice>
              <mc:Fallback>
                <p:oleObj name="Equation" r:id="rId9" imgW="2806560" imgH="482400" progId="Equation.DSMT4">
                  <p:embed/>
                  <p:pic>
                    <p:nvPicPr>
                      <p:cNvPr id="0" name="Object 8"/>
                      <p:cNvPicPr>
                        <a:picLocks noChangeAspect="1" noChangeArrowheads="1"/>
                      </p:cNvPicPr>
                      <p:nvPr/>
                    </p:nvPicPr>
                    <p:blipFill>
                      <a:blip r:embed="rId10"/>
                      <a:srcRect/>
                      <a:stretch>
                        <a:fillRect/>
                      </a:stretch>
                    </p:blipFill>
                    <p:spPr bwMode="auto">
                      <a:xfrm>
                        <a:off x="282575" y="5518150"/>
                        <a:ext cx="4549775" cy="78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85" name="Object 9"/>
          <p:cNvGraphicFramePr>
            <a:graphicFrameLocks noChangeAspect="1"/>
          </p:cNvGraphicFramePr>
          <p:nvPr>
            <p:extLst>
              <p:ext uri="{D42A27DB-BD31-4B8C-83A1-F6EECF244321}">
                <p14:modId xmlns:p14="http://schemas.microsoft.com/office/powerpoint/2010/main" val="955016380"/>
              </p:ext>
            </p:extLst>
          </p:nvPr>
        </p:nvGraphicFramePr>
        <p:xfrm>
          <a:off x="4765675" y="5710238"/>
          <a:ext cx="2349500" cy="471487"/>
        </p:xfrm>
        <a:graphic>
          <a:graphicData uri="http://schemas.openxmlformats.org/presentationml/2006/ole">
            <mc:AlternateContent xmlns:mc="http://schemas.openxmlformats.org/markup-compatibility/2006">
              <mc:Choice xmlns:v="urn:schemas-microsoft-com:vml" Requires="v">
                <p:oleObj spid="_x0000_s178915" name="Equation" r:id="rId11" imgW="1269720" imgH="253800" progId="Equation.DSMT4">
                  <p:embed/>
                </p:oleObj>
              </mc:Choice>
              <mc:Fallback>
                <p:oleObj name="Equation" r:id="rId11" imgW="1269720" imgH="253800" progId="Equation.DSMT4">
                  <p:embed/>
                  <p:pic>
                    <p:nvPicPr>
                      <p:cNvPr id="0" name="Object 9"/>
                      <p:cNvPicPr>
                        <a:picLocks noChangeAspect="1" noChangeArrowheads="1"/>
                      </p:cNvPicPr>
                      <p:nvPr/>
                    </p:nvPicPr>
                    <p:blipFill>
                      <a:blip r:embed="rId12"/>
                      <a:srcRect/>
                      <a:stretch>
                        <a:fillRect/>
                      </a:stretch>
                    </p:blipFill>
                    <p:spPr bwMode="auto">
                      <a:xfrm>
                        <a:off x="4765675" y="5710238"/>
                        <a:ext cx="2349500"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86" name="Object 10"/>
          <p:cNvGraphicFramePr>
            <a:graphicFrameLocks noChangeAspect="1"/>
          </p:cNvGraphicFramePr>
          <p:nvPr>
            <p:extLst>
              <p:ext uri="{D42A27DB-BD31-4B8C-83A1-F6EECF244321}">
                <p14:modId xmlns:p14="http://schemas.microsoft.com/office/powerpoint/2010/main" val="2048938876"/>
              </p:ext>
            </p:extLst>
          </p:nvPr>
        </p:nvGraphicFramePr>
        <p:xfrm>
          <a:off x="7145338" y="5776913"/>
          <a:ext cx="1801812" cy="422275"/>
        </p:xfrm>
        <a:graphic>
          <a:graphicData uri="http://schemas.openxmlformats.org/presentationml/2006/ole">
            <mc:AlternateContent xmlns:mc="http://schemas.openxmlformats.org/markup-compatibility/2006">
              <mc:Choice xmlns:v="urn:schemas-microsoft-com:vml" Requires="v">
                <p:oleObj spid="_x0000_s178916" name="Equation" r:id="rId13" imgW="1193760" imgH="279360" progId="Equation.DSMT4">
                  <p:embed/>
                </p:oleObj>
              </mc:Choice>
              <mc:Fallback>
                <p:oleObj name="Equation" r:id="rId13" imgW="1193760" imgH="279360" progId="Equation.DSMT4">
                  <p:embed/>
                  <p:pic>
                    <p:nvPicPr>
                      <p:cNvPr id="0" name="Object 10"/>
                      <p:cNvPicPr>
                        <a:picLocks noChangeAspect="1" noChangeArrowheads="1"/>
                      </p:cNvPicPr>
                      <p:nvPr/>
                    </p:nvPicPr>
                    <p:blipFill>
                      <a:blip r:embed="rId14"/>
                      <a:srcRect/>
                      <a:stretch>
                        <a:fillRect/>
                      </a:stretch>
                    </p:blipFill>
                    <p:spPr bwMode="auto">
                      <a:xfrm>
                        <a:off x="7145338" y="5776913"/>
                        <a:ext cx="1801812"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1387" name="Text Box 11"/>
          <p:cNvSpPr txBox="1">
            <a:spLocks noChangeArrowheads="1"/>
          </p:cNvSpPr>
          <p:nvPr/>
        </p:nvSpPr>
        <p:spPr bwMode="auto">
          <a:xfrm>
            <a:off x="304800" y="4724400"/>
            <a:ext cx="1105088"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a:solidFill>
                  <a:srgbClr val="0000CC"/>
                </a:solidFill>
                <a:latin typeface="Times New Roman" pitchFamily="18" charset="0"/>
                <a:cs typeface="Times New Roman" pitchFamily="18" charset="0"/>
              </a:rPr>
              <a:t>验证：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378"/>
                                        </p:tgtEl>
                                        <p:attrNameLst>
                                          <p:attrName>style.visibility</p:attrName>
                                        </p:attrNameLst>
                                      </p:cBhvr>
                                      <p:to>
                                        <p:strVal val="visible"/>
                                      </p:to>
                                    </p:set>
                                    <p:animEffect transition="in" filter="blinds(horizontal)">
                                      <p:cBhvr>
                                        <p:cTn id="7" dur="500"/>
                                        <p:tgtEl>
                                          <p:spTgt spid="1013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1379"/>
                                        </p:tgtEl>
                                        <p:attrNameLst>
                                          <p:attrName>style.visibility</p:attrName>
                                        </p:attrNameLst>
                                      </p:cBhvr>
                                      <p:to>
                                        <p:strVal val="visible"/>
                                      </p:to>
                                    </p:set>
                                    <p:animEffect transition="in" filter="blinds(horizontal)">
                                      <p:cBhvr>
                                        <p:cTn id="12" dur="500"/>
                                        <p:tgtEl>
                                          <p:spTgt spid="1013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1380"/>
                                        </p:tgtEl>
                                        <p:attrNameLst>
                                          <p:attrName>style.visibility</p:attrName>
                                        </p:attrNameLst>
                                      </p:cBhvr>
                                      <p:to>
                                        <p:strVal val="visible"/>
                                      </p:to>
                                    </p:set>
                                    <p:animEffect transition="in" filter="blinds(horizontal)">
                                      <p:cBhvr>
                                        <p:cTn id="17" dur="500"/>
                                        <p:tgtEl>
                                          <p:spTgt spid="1013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1381"/>
                                        </p:tgtEl>
                                        <p:attrNameLst>
                                          <p:attrName>style.visibility</p:attrName>
                                        </p:attrNameLst>
                                      </p:cBhvr>
                                      <p:to>
                                        <p:strVal val="visible"/>
                                      </p:to>
                                    </p:set>
                                    <p:animEffect transition="in" filter="blinds(horizontal)">
                                      <p:cBhvr>
                                        <p:cTn id="22" dur="500"/>
                                        <p:tgtEl>
                                          <p:spTgt spid="1013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01382"/>
                                        </p:tgtEl>
                                        <p:attrNameLst>
                                          <p:attrName>style.visibility</p:attrName>
                                        </p:attrNameLst>
                                      </p:cBhvr>
                                      <p:to>
                                        <p:strVal val="visible"/>
                                      </p:to>
                                    </p:set>
                                    <p:animEffect transition="in" filter="blinds(horizontal)">
                                      <p:cBhvr>
                                        <p:cTn id="27" dur="500"/>
                                        <p:tgtEl>
                                          <p:spTgt spid="101382"/>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01383"/>
                                        </p:tgtEl>
                                        <p:attrNameLst>
                                          <p:attrName>style.visibility</p:attrName>
                                        </p:attrNameLst>
                                      </p:cBhvr>
                                      <p:to>
                                        <p:strVal val="visible"/>
                                      </p:to>
                                    </p:set>
                                    <p:animEffect transition="in" filter="blinds(horizontal)">
                                      <p:cBhvr>
                                        <p:cTn id="30" dur="500"/>
                                        <p:tgtEl>
                                          <p:spTgt spid="10138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1387"/>
                                        </p:tgtEl>
                                        <p:attrNameLst>
                                          <p:attrName>style.visibility</p:attrName>
                                        </p:attrNameLst>
                                      </p:cBhvr>
                                      <p:to>
                                        <p:strVal val="visible"/>
                                      </p:to>
                                    </p:set>
                                    <p:anim calcmode="lin" valueType="num">
                                      <p:cBhvr additive="base">
                                        <p:cTn id="35" dur="500" fill="hold"/>
                                        <p:tgtEl>
                                          <p:spTgt spid="101387"/>
                                        </p:tgtEl>
                                        <p:attrNameLst>
                                          <p:attrName>ppt_x</p:attrName>
                                        </p:attrNameLst>
                                      </p:cBhvr>
                                      <p:tavLst>
                                        <p:tav tm="0">
                                          <p:val>
                                            <p:strVal val="#ppt_x"/>
                                          </p:val>
                                        </p:tav>
                                        <p:tav tm="100000">
                                          <p:val>
                                            <p:strVal val="#ppt_x"/>
                                          </p:val>
                                        </p:tav>
                                      </p:tavLst>
                                    </p:anim>
                                    <p:anim calcmode="lin" valueType="num">
                                      <p:cBhvr additive="base">
                                        <p:cTn id="36" dur="500" fill="hold"/>
                                        <p:tgtEl>
                                          <p:spTgt spid="101387"/>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101384"/>
                                        </p:tgtEl>
                                        <p:attrNameLst>
                                          <p:attrName>style.visibility</p:attrName>
                                        </p:attrNameLst>
                                      </p:cBhvr>
                                      <p:to>
                                        <p:strVal val="visible"/>
                                      </p:to>
                                    </p:set>
                                    <p:animEffect transition="in" filter="blinds(horizontal)">
                                      <p:cBhvr>
                                        <p:cTn id="41" dur="500"/>
                                        <p:tgtEl>
                                          <p:spTgt spid="10138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nodeType="clickEffect">
                                  <p:stCondLst>
                                    <p:cond delay="0"/>
                                  </p:stCondLst>
                                  <p:childTnLst>
                                    <p:set>
                                      <p:cBhvr>
                                        <p:cTn id="45" dur="1" fill="hold">
                                          <p:stCondLst>
                                            <p:cond delay="0"/>
                                          </p:stCondLst>
                                        </p:cTn>
                                        <p:tgtEl>
                                          <p:spTgt spid="101385"/>
                                        </p:tgtEl>
                                        <p:attrNameLst>
                                          <p:attrName>style.visibility</p:attrName>
                                        </p:attrNameLst>
                                      </p:cBhvr>
                                      <p:to>
                                        <p:strVal val="visible"/>
                                      </p:to>
                                    </p:set>
                                    <p:anim calcmode="lin" valueType="num">
                                      <p:cBhvr additive="base">
                                        <p:cTn id="46" dur="500" fill="hold"/>
                                        <p:tgtEl>
                                          <p:spTgt spid="101385"/>
                                        </p:tgtEl>
                                        <p:attrNameLst>
                                          <p:attrName>ppt_x</p:attrName>
                                        </p:attrNameLst>
                                      </p:cBhvr>
                                      <p:tavLst>
                                        <p:tav tm="0">
                                          <p:val>
                                            <p:strVal val="#ppt_x"/>
                                          </p:val>
                                        </p:tav>
                                        <p:tav tm="100000">
                                          <p:val>
                                            <p:strVal val="#ppt_x"/>
                                          </p:val>
                                        </p:tav>
                                      </p:tavLst>
                                    </p:anim>
                                    <p:anim calcmode="lin" valueType="num">
                                      <p:cBhvr additive="base">
                                        <p:cTn id="47" dur="500" fill="hold"/>
                                        <p:tgtEl>
                                          <p:spTgt spid="101385"/>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nodeType="clickEffect">
                                  <p:stCondLst>
                                    <p:cond delay="0"/>
                                  </p:stCondLst>
                                  <p:childTnLst>
                                    <p:set>
                                      <p:cBhvr>
                                        <p:cTn id="51" dur="1" fill="hold">
                                          <p:stCondLst>
                                            <p:cond delay="0"/>
                                          </p:stCondLst>
                                        </p:cTn>
                                        <p:tgtEl>
                                          <p:spTgt spid="101386"/>
                                        </p:tgtEl>
                                        <p:attrNameLst>
                                          <p:attrName>style.visibility</p:attrName>
                                        </p:attrNameLst>
                                      </p:cBhvr>
                                      <p:to>
                                        <p:strVal val="visible"/>
                                      </p:to>
                                    </p:set>
                                    <p:anim calcmode="lin" valueType="num">
                                      <p:cBhvr additive="base">
                                        <p:cTn id="52" dur="500" fill="hold"/>
                                        <p:tgtEl>
                                          <p:spTgt spid="101386"/>
                                        </p:tgtEl>
                                        <p:attrNameLst>
                                          <p:attrName>ppt_x</p:attrName>
                                        </p:attrNameLst>
                                      </p:cBhvr>
                                      <p:tavLst>
                                        <p:tav tm="0">
                                          <p:val>
                                            <p:strVal val="#ppt_x"/>
                                          </p:val>
                                        </p:tav>
                                        <p:tav tm="100000">
                                          <p:val>
                                            <p:strVal val="#ppt_x"/>
                                          </p:val>
                                        </p:tav>
                                      </p:tavLst>
                                    </p:anim>
                                    <p:anim calcmode="lin" valueType="num">
                                      <p:cBhvr additive="base">
                                        <p:cTn id="53" dur="500" fill="hold"/>
                                        <p:tgtEl>
                                          <p:spTgt spid="1013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autoUpdateAnimBg="0"/>
      <p:bldP spid="101381" grpId="0" autoUpdateAnimBg="0"/>
      <p:bldP spid="101383" grpId="0" autoUpdateAnimBg="0"/>
      <p:bldP spid="101387"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3"/>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56FB12F2-0BAB-4D76-9AF7-1DE8199F2A2C}" type="slidenum">
              <a:rPr lang="zh-CN" altLang="en-US" sz="1400" b="1"/>
              <a:pPr eaLnBrk="1" hangingPunct="1"/>
              <a:t>97</a:t>
            </a:fld>
            <a:endParaRPr lang="en-US" altLang="zh-CN" sz="1400" b="1" dirty="0"/>
          </a:p>
        </p:txBody>
      </p:sp>
      <p:sp>
        <p:nvSpPr>
          <p:cNvPr id="102402" name="Text Box 2"/>
          <p:cNvSpPr txBox="1">
            <a:spLocks noChangeArrowheads="1"/>
          </p:cNvSpPr>
          <p:nvPr/>
        </p:nvSpPr>
        <p:spPr bwMode="auto">
          <a:xfrm>
            <a:off x="539750" y="836613"/>
            <a:ext cx="77755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a:latin typeface="Times New Roman" pitchFamily="18" charset="0"/>
                <a:cs typeface="Times New Roman" pitchFamily="18" charset="0"/>
              </a:rPr>
              <a:t>因此 </a:t>
            </a:r>
            <a:r>
              <a:rPr lang="en-US" altLang="zh-CN" sz="2400" b="1" i="1">
                <a:latin typeface="Times New Roman" pitchFamily="18" charset="0"/>
                <a:cs typeface="Times New Roman" pitchFamily="18" charset="0"/>
              </a:rPr>
              <a:t>N</a:t>
            </a:r>
            <a:r>
              <a:rPr lang="en-US" altLang="zh-CN" sz="2400" b="1">
                <a:latin typeface="Times New Roman" pitchFamily="18" charset="0"/>
                <a:cs typeface="Times New Roman" pitchFamily="18" charset="0"/>
              </a:rPr>
              <a:t> = </a:t>
            </a:r>
            <a:r>
              <a:rPr lang="en-US" altLang="zh-CN" sz="2400" b="1" i="1">
                <a:latin typeface="Times New Roman" pitchFamily="18" charset="0"/>
                <a:cs typeface="Times New Roman" pitchFamily="18" charset="0"/>
              </a:rPr>
              <a:t>N</a:t>
            </a:r>
            <a:r>
              <a:rPr lang="en-US" altLang="zh-CN" sz="2400" b="1" baseline="-25000">
                <a:latin typeface="Times New Roman" pitchFamily="18" charset="0"/>
                <a:cs typeface="Times New Roman" pitchFamily="18" charset="0"/>
              </a:rPr>
              <a:t>1</a:t>
            </a:r>
            <a:r>
              <a:rPr lang="en-US" altLang="zh-CN" sz="2400" b="1" i="1">
                <a:latin typeface="Times New Roman" pitchFamily="18" charset="0"/>
                <a:cs typeface="Times New Roman" pitchFamily="18" charset="0"/>
              </a:rPr>
              <a:t> + N</a:t>
            </a:r>
            <a:r>
              <a:rPr lang="en-US" altLang="zh-CN" sz="2400" b="1" baseline="-25000">
                <a:latin typeface="Times New Roman" pitchFamily="18" charset="0"/>
                <a:cs typeface="Times New Roman" pitchFamily="18" charset="0"/>
              </a:rPr>
              <a:t>2</a:t>
            </a:r>
            <a:r>
              <a:rPr lang="en-US" altLang="zh-CN" sz="2400" b="1">
                <a:latin typeface="Times New Roman" pitchFamily="18" charset="0"/>
                <a:cs typeface="Times New Roman" pitchFamily="18" charset="0"/>
              </a:rPr>
              <a:t> </a:t>
            </a:r>
            <a:r>
              <a:rPr lang="en-US" altLang="zh-CN" sz="2400" b="1" i="1">
                <a:latin typeface="Times New Roman" pitchFamily="18" charset="0"/>
                <a:cs typeface="Times New Roman" pitchFamily="18" charset="0"/>
              </a:rPr>
              <a:t>+…+ N</a:t>
            </a:r>
            <a:r>
              <a:rPr lang="en-US" altLang="zh-CN" sz="2400" b="1" i="1" baseline="-25000">
                <a:latin typeface="Times New Roman" pitchFamily="18" charset="0"/>
                <a:cs typeface="Times New Roman" pitchFamily="18" charset="0"/>
              </a:rPr>
              <a:t>k</a:t>
            </a:r>
            <a:r>
              <a:rPr lang="en-US" altLang="zh-CN" sz="2400" b="1" i="1">
                <a:latin typeface="Times New Roman" pitchFamily="18" charset="0"/>
                <a:cs typeface="Times New Roman" pitchFamily="18" charset="0"/>
              </a:rPr>
              <a:t> </a:t>
            </a:r>
            <a:r>
              <a:rPr lang="zh-CN" altLang="en-US" sz="2400" b="1">
                <a:latin typeface="Times New Roman" pitchFamily="18" charset="0"/>
                <a:cs typeface="Times New Roman" pitchFamily="18" charset="0"/>
              </a:rPr>
              <a:t>是复合泊松分布，泊松参数为</a:t>
            </a:r>
            <a:endParaRPr lang="zh-CN" altLang="en-US" sz="2400" b="1" i="1" baseline="-25000">
              <a:latin typeface="Times New Roman" pitchFamily="18" charset="0"/>
              <a:cs typeface="Times New Roman" pitchFamily="18" charset="0"/>
            </a:endParaRPr>
          </a:p>
        </p:txBody>
      </p:sp>
      <p:graphicFrame>
        <p:nvGraphicFramePr>
          <p:cNvPr id="102403" name="Object 3"/>
          <p:cNvGraphicFramePr>
            <a:graphicFrameLocks noChangeAspect="1"/>
          </p:cNvGraphicFramePr>
          <p:nvPr>
            <p:extLst>
              <p:ext uri="{D42A27DB-BD31-4B8C-83A1-F6EECF244321}">
                <p14:modId xmlns:p14="http://schemas.microsoft.com/office/powerpoint/2010/main" val="3587111616"/>
              </p:ext>
            </p:extLst>
          </p:nvPr>
        </p:nvGraphicFramePr>
        <p:xfrm>
          <a:off x="2411413" y="1557338"/>
          <a:ext cx="2952750" cy="809625"/>
        </p:xfrm>
        <a:graphic>
          <a:graphicData uri="http://schemas.openxmlformats.org/presentationml/2006/ole">
            <mc:AlternateContent xmlns:mc="http://schemas.openxmlformats.org/markup-compatibility/2006">
              <mc:Choice xmlns:v="urn:schemas-microsoft-com:vml" Requires="v">
                <p:oleObj spid="_x0000_s101240" r:id="rId3" imgW="1574800" imgH="431800" progId="Equation.DSMT4">
                  <p:embed/>
                </p:oleObj>
              </mc:Choice>
              <mc:Fallback>
                <p:oleObj r:id="rId3" imgW="1574800" imgH="431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1557338"/>
                        <a:ext cx="2952750"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04" name="Text Box 4"/>
          <p:cNvSpPr txBox="1">
            <a:spLocks noChangeArrowheads="1"/>
          </p:cNvSpPr>
          <p:nvPr/>
        </p:nvSpPr>
        <p:spPr bwMode="auto">
          <a:xfrm>
            <a:off x="685902" y="2708275"/>
            <a:ext cx="641423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dirty="0">
                <a:latin typeface="Times New Roman" pitchFamily="18" charset="0"/>
                <a:cs typeface="Times New Roman" pitchFamily="18" charset="0"/>
              </a:rPr>
              <a:t>次分布为对数分布的加权平均，概率函数为： </a:t>
            </a:r>
          </a:p>
        </p:txBody>
      </p:sp>
      <p:graphicFrame>
        <p:nvGraphicFramePr>
          <p:cNvPr id="102405" name="Object 5"/>
          <p:cNvGraphicFramePr>
            <a:graphicFrameLocks noChangeAspect="1"/>
          </p:cNvGraphicFramePr>
          <p:nvPr>
            <p:extLst>
              <p:ext uri="{D42A27DB-BD31-4B8C-83A1-F6EECF244321}">
                <p14:modId xmlns:p14="http://schemas.microsoft.com/office/powerpoint/2010/main" val="3465480109"/>
              </p:ext>
            </p:extLst>
          </p:nvPr>
        </p:nvGraphicFramePr>
        <p:xfrm>
          <a:off x="842963" y="3324225"/>
          <a:ext cx="5659437" cy="1150938"/>
        </p:xfrm>
        <a:graphic>
          <a:graphicData uri="http://schemas.openxmlformats.org/presentationml/2006/ole">
            <mc:AlternateContent xmlns:mc="http://schemas.openxmlformats.org/markup-compatibility/2006">
              <mc:Choice xmlns:v="urn:schemas-microsoft-com:vml" Requires="v">
                <p:oleObj spid="_x0000_s101241" name="Equation" r:id="rId5" imgW="3022560" imgH="685800" progId="Equation.DSMT4">
                  <p:embed/>
                </p:oleObj>
              </mc:Choice>
              <mc:Fallback>
                <p:oleObj name="Equation" r:id="rId5" imgW="3022560" imgH="685800" progId="Equation.DSMT4">
                  <p:embed/>
                  <p:pic>
                    <p:nvPicPr>
                      <p:cNvPr id="0" name="Object 5"/>
                      <p:cNvPicPr>
                        <a:picLocks noChangeAspect="1" noChangeArrowheads="1"/>
                      </p:cNvPicPr>
                      <p:nvPr/>
                    </p:nvPicPr>
                    <p:blipFill>
                      <a:blip r:embed="rId6"/>
                      <a:srcRect/>
                      <a:stretch>
                        <a:fillRect/>
                      </a:stretch>
                    </p:blipFill>
                    <p:spPr bwMode="auto">
                      <a:xfrm>
                        <a:off x="842963" y="3324225"/>
                        <a:ext cx="5659437" cy="1150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06" name="Object 6"/>
          <p:cNvGraphicFramePr>
            <a:graphicFrameLocks noChangeAspect="1"/>
          </p:cNvGraphicFramePr>
          <p:nvPr>
            <p:extLst>
              <p:ext uri="{D42A27DB-BD31-4B8C-83A1-F6EECF244321}">
                <p14:modId xmlns:p14="http://schemas.microsoft.com/office/powerpoint/2010/main" val="2128039531"/>
              </p:ext>
            </p:extLst>
          </p:nvPr>
        </p:nvGraphicFramePr>
        <p:xfrm>
          <a:off x="2784475" y="4724400"/>
          <a:ext cx="4008438" cy="1555750"/>
        </p:xfrm>
        <a:graphic>
          <a:graphicData uri="http://schemas.openxmlformats.org/presentationml/2006/ole">
            <mc:AlternateContent xmlns:mc="http://schemas.openxmlformats.org/markup-compatibility/2006">
              <mc:Choice xmlns:v="urn:schemas-microsoft-com:vml" Requires="v">
                <p:oleObj spid="_x0000_s101242" name="Equation" r:id="rId7" imgW="2158920" imgH="838080" progId="Equation.DSMT4">
                  <p:embed/>
                </p:oleObj>
              </mc:Choice>
              <mc:Fallback>
                <p:oleObj name="Equation" r:id="rId7" imgW="2158920" imgH="838080" progId="Equation.DSMT4">
                  <p:embed/>
                  <p:pic>
                    <p:nvPicPr>
                      <p:cNvPr id="0" name="Object 6"/>
                      <p:cNvPicPr>
                        <a:picLocks noChangeAspect="1" noChangeArrowheads="1"/>
                      </p:cNvPicPr>
                      <p:nvPr/>
                    </p:nvPicPr>
                    <p:blipFill>
                      <a:blip r:embed="rId8"/>
                      <a:srcRect/>
                      <a:stretch>
                        <a:fillRect/>
                      </a:stretch>
                    </p:blipFill>
                    <p:spPr bwMode="auto">
                      <a:xfrm>
                        <a:off x="2784475" y="4724400"/>
                        <a:ext cx="4008438" cy="155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07" name="Text Box 7"/>
          <p:cNvSpPr txBox="1">
            <a:spLocks noChangeArrowheads="1"/>
          </p:cNvSpPr>
          <p:nvPr/>
        </p:nvSpPr>
        <p:spPr bwMode="auto">
          <a:xfrm>
            <a:off x="2057466" y="6324524"/>
            <a:ext cx="3875077"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dirty="0">
                <a:solidFill>
                  <a:srgbClr val="FF0000"/>
                </a:solidFill>
                <a:latin typeface="Times New Roman" pitchFamily="18" charset="0"/>
                <a:cs typeface="Times New Roman" pitchFamily="18" charset="0"/>
              </a:rPr>
              <a:t>注：该分布不再是对数分布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02"/>
                                        </p:tgtEl>
                                        <p:attrNameLst>
                                          <p:attrName>style.visibility</p:attrName>
                                        </p:attrNameLst>
                                      </p:cBhvr>
                                      <p:to>
                                        <p:strVal val="visible"/>
                                      </p:to>
                                    </p:set>
                                    <p:animEffect transition="in" filter="blinds(horizontal)">
                                      <p:cBhvr>
                                        <p:cTn id="7" dur="500"/>
                                        <p:tgtEl>
                                          <p:spTgt spid="1024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2403"/>
                                        </p:tgtEl>
                                        <p:attrNameLst>
                                          <p:attrName>style.visibility</p:attrName>
                                        </p:attrNameLst>
                                      </p:cBhvr>
                                      <p:to>
                                        <p:strVal val="visible"/>
                                      </p:to>
                                    </p:set>
                                    <p:animEffect transition="in" filter="blinds(horizontal)">
                                      <p:cBhvr>
                                        <p:cTn id="12" dur="500"/>
                                        <p:tgtEl>
                                          <p:spTgt spid="1024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404"/>
                                        </p:tgtEl>
                                        <p:attrNameLst>
                                          <p:attrName>style.visibility</p:attrName>
                                        </p:attrNameLst>
                                      </p:cBhvr>
                                      <p:to>
                                        <p:strVal val="visible"/>
                                      </p:to>
                                    </p:set>
                                    <p:animEffect transition="in" filter="blinds(horizontal)">
                                      <p:cBhvr>
                                        <p:cTn id="17" dur="500"/>
                                        <p:tgtEl>
                                          <p:spTgt spid="1024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2405"/>
                                        </p:tgtEl>
                                        <p:attrNameLst>
                                          <p:attrName>style.visibility</p:attrName>
                                        </p:attrNameLst>
                                      </p:cBhvr>
                                      <p:to>
                                        <p:strVal val="visible"/>
                                      </p:to>
                                    </p:set>
                                    <p:animEffect transition="in" filter="blinds(horizontal)">
                                      <p:cBhvr>
                                        <p:cTn id="22" dur="500"/>
                                        <p:tgtEl>
                                          <p:spTgt spid="1024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102406"/>
                                        </p:tgtEl>
                                        <p:attrNameLst>
                                          <p:attrName>style.visibility</p:attrName>
                                        </p:attrNameLst>
                                      </p:cBhvr>
                                      <p:to>
                                        <p:strVal val="visible"/>
                                      </p:to>
                                    </p:set>
                                    <p:anim calcmode="lin" valueType="num">
                                      <p:cBhvr additive="base">
                                        <p:cTn id="27" dur="500" fill="hold"/>
                                        <p:tgtEl>
                                          <p:spTgt spid="102406"/>
                                        </p:tgtEl>
                                        <p:attrNameLst>
                                          <p:attrName>ppt_x</p:attrName>
                                        </p:attrNameLst>
                                      </p:cBhvr>
                                      <p:tavLst>
                                        <p:tav tm="0">
                                          <p:val>
                                            <p:strVal val="#ppt_x"/>
                                          </p:val>
                                        </p:tav>
                                        <p:tav tm="100000">
                                          <p:val>
                                            <p:strVal val="#ppt_x"/>
                                          </p:val>
                                        </p:tav>
                                      </p:tavLst>
                                    </p:anim>
                                    <p:anim calcmode="lin" valueType="num">
                                      <p:cBhvr additive="base">
                                        <p:cTn id="28" dur="500" fill="hold"/>
                                        <p:tgtEl>
                                          <p:spTgt spid="102406"/>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102407">
                                            <p:txEl>
                                              <p:pRg st="0" end="0"/>
                                            </p:txEl>
                                          </p:spTgt>
                                        </p:tgtEl>
                                        <p:attrNameLst>
                                          <p:attrName>style.visibility</p:attrName>
                                        </p:attrNameLst>
                                      </p:cBhvr>
                                      <p:to>
                                        <p:strVal val="visible"/>
                                      </p:to>
                                    </p:set>
                                    <p:anim calcmode="lin" valueType="num">
                                      <p:cBhvr additive="base">
                                        <p:cTn id="33" dur="500" fill="hold"/>
                                        <p:tgtEl>
                                          <p:spTgt spid="102407">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240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autoUpdateAnimBg="0"/>
      <p:bldP spid="102404"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zh-CN" altLang="en-US" dirty="0"/>
              <a:t>练习</a:t>
            </a:r>
          </a:p>
        </p:txBody>
      </p:sp>
      <p:sp>
        <p:nvSpPr>
          <p:cNvPr id="5" name="内容占位符 4"/>
          <p:cNvSpPr>
            <a:spLocks noGrp="1"/>
          </p:cNvSpPr>
          <p:nvPr>
            <p:ph idx="1"/>
          </p:nvPr>
        </p:nvSpPr>
        <p:spPr/>
        <p:txBody>
          <a:bodyPr/>
          <a:lstStyle/>
          <a:p>
            <a:r>
              <a:rPr lang="zh-CN" altLang="en-US" b="1" dirty="0" smtClean="0"/>
              <a:t>假设有</a:t>
            </a:r>
            <a:r>
              <a:rPr lang="en-US" altLang="zh-CN" b="1" dirty="0" smtClean="0"/>
              <a:t>10</a:t>
            </a:r>
            <a:r>
              <a:rPr lang="zh-CN" altLang="en-US" b="1" dirty="0" smtClean="0"/>
              <a:t>个不同的保单组合，它们的索赔次数均服从负二项分布，分布参数分别如下：</a:t>
            </a:r>
            <a:endParaRPr lang="en-US" altLang="zh-CN" b="1" dirty="0" smtClean="0"/>
          </a:p>
          <a:p>
            <a:r>
              <a:rPr lang="en-US" altLang="zh-CN" b="1" dirty="0" smtClean="0"/>
              <a:t>r = 1:10</a:t>
            </a:r>
          </a:p>
          <a:p>
            <a:r>
              <a:rPr lang="el-GR" altLang="zh-CN" b="1" dirty="0" smtClean="0"/>
              <a:t>β</a:t>
            </a:r>
            <a:r>
              <a:rPr lang="en-US" altLang="zh-CN" b="1" dirty="0" smtClean="0"/>
              <a:t> </a:t>
            </a:r>
            <a:r>
              <a:rPr lang="en-US" altLang="zh-CN" b="1" dirty="0"/>
              <a:t>= </a:t>
            </a:r>
            <a:r>
              <a:rPr lang="en-US" altLang="zh-CN" b="1" dirty="0" smtClean="0"/>
              <a:t>1:10</a:t>
            </a:r>
          </a:p>
          <a:p>
            <a:r>
              <a:rPr lang="zh-CN" altLang="en-US" b="1" dirty="0" smtClean="0"/>
              <a:t>求上述</a:t>
            </a:r>
            <a:r>
              <a:rPr lang="en-US" altLang="zh-CN" b="1" dirty="0" smtClean="0"/>
              <a:t>10</a:t>
            </a:r>
            <a:r>
              <a:rPr lang="zh-CN" altLang="en-US" b="1" dirty="0" smtClean="0"/>
              <a:t>个保单组合合并后的索赔次数分布。</a:t>
            </a:r>
            <a:endParaRPr lang="en-US" altLang="zh-CN" b="1" dirty="0" smtClean="0"/>
          </a:p>
          <a:p>
            <a:endParaRPr lang="zh-CN" altLang="en-US" b="1" dirty="0"/>
          </a:p>
        </p:txBody>
      </p:sp>
      <p:sp>
        <p:nvSpPr>
          <p:cNvPr id="2" name="灯片编号占位符 1"/>
          <p:cNvSpPr>
            <a:spLocks noGrp="1"/>
          </p:cNvSpPr>
          <p:nvPr>
            <p:ph type="sldNum" sz="quarter" idx="12"/>
          </p:nvPr>
        </p:nvSpPr>
        <p:spPr/>
        <p:txBody>
          <a:bodyPr/>
          <a:lstStyle/>
          <a:p>
            <a:pPr>
              <a:defRPr/>
            </a:pPr>
            <a:fld id="{0FA0BB78-806E-449E-80D7-5FA53C6FBAA8}" type="slidenum">
              <a:rPr lang="zh-CN" altLang="en-US" smtClean="0"/>
              <a:pPr>
                <a:defRPr/>
              </a:pPr>
              <a:t>98</a:t>
            </a:fld>
            <a:endParaRPr lang="en-US" altLang="zh-CN"/>
          </a:p>
        </p:txBody>
      </p:sp>
      <p:sp>
        <p:nvSpPr>
          <p:cNvPr id="4" name="TextBox 3"/>
          <p:cNvSpPr txBox="1"/>
          <p:nvPr/>
        </p:nvSpPr>
        <p:spPr>
          <a:xfrm>
            <a:off x="571375" y="5257752"/>
            <a:ext cx="566181" cy="338554"/>
          </a:xfrm>
          <a:prstGeom prst="rect">
            <a:avLst/>
          </a:prstGeom>
          <a:noFill/>
        </p:spPr>
        <p:txBody>
          <a:bodyPr wrap="none" rtlCol="0">
            <a:spAutoFit/>
          </a:bodyPr>
          <a:lstStyle/>
          <a:p>
            <a:pPr algn="l"/>
            <a:r>
              <a:rPr lang="en-US" altLang="zh-CN" sz="100" dirty="0"/>
              <a:t>r = 1:10</a:t>
            </a:r>
          </a:p>
          <a:p>
            <a:pPr algn="l"/>
            <a:r>
              <a:rPr lang="en-US" altLang="zh-CN" sz="100" dirty="0"/>
              <a:t>beta = 1:10</a:t>
            </a:r>
          </a:p>
          <a:p>
            <a:pPr algn="l"/>
            <a:r>
              <a:rPr lang="en-US" altLang="zh-CN" sz="100" dirty="0"/>
              <a:t>lam = sum(r*log(</a:t>
            </a:r>
            <a:r>
              <a:rPr lang="en-US" altLang="zh-CN" sz="100" dirty="0" err="1"/>
              <a:t>1+beta</a:t>
            </a:r>
            <a:r>
              <a:rPr lang="en-US" altLang="zh-CN" sz="100" dirty="0"/>
              <a:t>))    </a:t>
            </a:r>
          </a:p>
          <a:p>
            <a:pPr algn="l"/>
            <a:r>
              <a:rPr lang="en-US" altLang="zh-CN" sz="100" dirty="0" err="1"/>
              <a:t>fn</a:t>
            </a:r>
            <a:r>
              <a:rPr lang="en-US" altLang="zh-CN" sz="100" dirty="0"/>
              <a:t> = function(n)  sum(r*(beta/(</a:t>
            </a:r>
            <a:r>
              <a:rPr lang="en-US" altLang="zh-CN" sz="100" dirty="0" err="1"/>
              <a:t>1+beta</a:t>
            </a:r>
            <a:r>
              <a:rPr lang="en-US" altLang="zh-CN" sz="100" dirty="0"/>
              <a:t>))^n/n/sum(r*log(</a:t>
            </a:r>
            <a:r>
              <a:rPr lang="en-US" altLang="zh-CN" sz="100" dirty="0" err="1"/>
              <a:t>1+beta</a:t>
            </a:r>
            <a:r>
              <a:rPr lang="en-US" altLang="zh-CN" sz="100" dirty="0"/>
              <a:t>)))</a:t>
            </a:r>
          </a:p>
          <a:p>
            <a:pPr algn="l"/>
            <a:r>
              <a:rPr lang="en-US" altLang="zh-CN" sz="100" dirty="0"/>
              <a:t>x = </a:t>
            </a:r>
            <a:r>
              <a:rPr lang="en-US" altLang="zh-CN" sz="100" dirty="0" err="1"/>
              <a:t>Vectorize</a:t>
            </a:r>
            <a:r>
              <a:rPr lang="en-US" altLang="zh-CN" sz="100" dirty="0"/>
              <a:t>(</a:t>
            </a:r>
            <a:r>
              <a:rPr lang="en-US" altLang="zh-CN" sz="100" dirty="0" err="1"/>
              <a:t>fn</a:t>
            </a:r>
            <a:r>
              <a:rPr lang="en-US" altLang="zh-CN" sz="100" dirty="0"/>
              <a:t>)(1:1000)</a:t>
            </a:r>
          </a:p>
          <a:p>
            <a:pPr algn="l"/>
            <a:r>
              <a:rPr lang="en-US" altLang="zh-CN" sz="100" dirty="0"/>
              <a:t>z = </a:t>
            </a:r>
            <a:r>
              <a:rPr lang="en-US" altLang="zh-CN" sz="100" dirty="0" err="1"/>
              <a:t>fft</a:t>
            </a:r>
            <a:r>
              <a:rPr lang="en-US" altLang="zh-CN" sz="100" dirty="0"/>
              <a:t>(c(</a:t>
            </a:r>
            <a:r>
              <a:rPr lang="en-US" altLang="zh-CN" sz="100" dirty="0" err="1"/>
              <a:t>0,x</a:t>
            </a:r>
            <a:r>
              <a:rPr lang="en-US" altLang="zh-CN" sz="100" dirty="0"/>
              <a:t>))</a:t>
            </a:r>
          </a:p>
          <a:p>
            <a:pPr algn="l"/>
            <a:r>
              <a:rPr lang="en-US" altLang="zh-CN" sz="100" dirty="0" err="1"/>
              <a:t>y1</a:t>
            </a:r>
            <a:r>
              <a:rPr lang="en-US" altLang="zh-CN" sz="100" dirty="0"/>
              <a:t> = </a:t>
            </a:r>
            <a:r>
              <a:rPr lang="en-US" altLang="zh-CN" sz="100" dirty="0" err="1"/>
              <a:t>exp</a:t>
            </a:r>
            <a:r>
              <a:rPr lang="en-US" altLang="zh-CN" sz="100" dirty="0"/>
              <a:t>(lam * (z - 1))</a:t>
            </a:r>
          </a:p>
          <a:p>
            <a:pPr algn="l"/>
            <a:r>
              <a:rPr lang="en-US" altLang="zh-CN" sz="100" dirty="0" err="1"/>
              <a:t>y2</a:t>
            </a:r>
            <a:r>
              <a:rPr lang="en-US" altLang="zh-CN" sz="100" dirty="0"/>
              <a:t> = </a:t>
            </a:r>
            <a:r>
              <a:rPr lang="en-US" altLang="zh-CN" sz="100" dirty="0" err="1"/>
              <a:t>fft</a:t>
            </a:r>
            <a:r>
              <a:rPr lang="en-US" altLang="zh-CN" sz="100" dirty="0"/>
              <a:t>(</a:t>
            </a:r>
            <a:r>
              <a:rPr lang="en-US" altLang="zh-CN" sz="100" dirty="0" err="1"/>
              <a:t>y1</a:t>
            </a:r>
            <a:r>
              <a:rPr lang="en-US" altLang="zh-CN" sz="100" dirty="0"/>
              <a:t>, inverse = TRUE)/length(z)</a:t>
            </a:r>
          </a:p>
          <a:p>
            <a:pPr algn="l"/>
            <a:r>
              <a:rPr lang="en-US" altLang="zh-CN" sz="100" dirty="0"/>
              <a:t>p = Re(</a:t>
            </a:r>
            <a:r>
              <a:rPr lang="en-US" altLang="zh-CN" sz="100" dirty="0" err="1"/>
              <a:t>y2</a:t>
            </a:r>
            <a:r>
              <a:rPr lang="en-US" altLang="zh-CN" sz="100" dirty="0"/>
              <a:t>)</a:t>
            </a:r>
          </a:p>
          <a:p>
            <a:pPr algn="l"/>
            <a:endParaRPr lang="en-US" altLang="zh-CN" sz="100" dirty="0"/>
          </a:p>
          <a:p>
            <a:pPr algn="l"/>
            <a:r>
              <a:rPr lang="en-US" altLang="zh-CN" sz="100" dirty="0"/>
              <a:t>sum(p)</a:t>
            </a:r>
          </a:p>
          <a:p>
            <a:pPr algn="l"/>
            <a:r>
              <a:rPr lang="en-US" altLang="zh-CN" sz="100" dirty="0"/>
              <a:t>n = 1000</a:t>
            </a:r>
          </a:p>
          <a:p>
            <a:pPr algn="l"/>
            <a:r>
              <a:rPr lang="en-US" altLang="zh-CN" sz="100" dirty="0"/>
              <a:t>mu = sum(p * </a:t>
            </a:r>
            <a:r>
              <a:rPr lang="en-US" altLang="zh-CN" sz="100" dirty="0" err="1"/>
              <a:t>0:n</a:t>
            </a:r>
            <a:r>
              <a:rPr lang="en-US" altLang="zh-CN" sz="100" dirty="0"/>
              <a:t>)</a:t>
            </a:r>
          </a:p>
          <a:p>
            <a:pPr algn="l"/>
            <a:r>
              <a:rPr lang="en-US" altLang="zh-CN" sz="100" dirty="0" err="1"/>
              <a:t>sigma2</a:t>
            </a:r>
            <a:r>
              <a:rPr lang="en-US" altLang="zh-CN" sz="100" dirty="0"/>
              <a:t> = sum(p * (</a:t>
            </a:r>
            <a:r>
              <a:rPr lang="en-US" altLang="zh-CN" sz="100" dirty="0" err="1"/>
              <a:t>0:n</a:t>
            </a:r>
            <a:r>
              <a:rPr lang="en-US" altLang="zh-CN" sz="100" dirty="0"/>
              <a:t>)^2) - </a:t>
            </a:r>
            <a:r>
              <a:rPr lang="en-US" altLang="zh-CN" sz="100" dirty="0" err="1"/>
              <a:t>mu^2</a:t>
            </a:r>
            <a:endParaRPr lang="en-US" altLang="zh-CN" sz="100" dirty="0"/>
          </a:p>
          <a:p>
            <a:pPr algn="l"/>
            <a:r>
              <a:rPr lang="en-US" altLang="zh-CN" sz="100" dirty="0"/>
              <a:t>plot(</a:t>
            </a:r>
            <a:r>
              <a:rPr lang="en-US" altLang="zh-CN" sz="100" dirty="0" err="1"/>
              <a:t>0:n</a:t>
            </a:r>
            <a:r>
              <a:rPr lang="en-US" altLang="zh-CN" sz="100" dirty="0"/>
              <a:t>, p, type = 'h', </a:t>
            </a:r>
            <a:r>
              <a:rPr lang="en-US" altLang="zh-CN" sz="100" dirty="0" err="1"/>
              <a:t>xlab</a:t>
            </a:r>
            <a:r>
              <a:rPr lang="en-US" altLang="zh-CN" sz="100" dirty="0"/>
              <a:t> = 'n', </a:t>
            </a:r>
            <a:r>
              <a:rPr lang="en-US" altLang="zh-CN" sz="100" dirty="0" err="1"/>
              <a:t>ylab</a:t>
            </a:r>
            <a:r>
              <a:rPr lang="en-US" altLang="zh-CN" sz="100" dirty="0"/>
              <a:t> = '</a:t>
            </a:r>
            <a:r>
              <a:rPr lang="en-US" altLang="zh-CN" sz="100" dirty="0" err="1"/>
              <a:t>p_n</a:t>
            </a:r>
            <a:r>
              <a:rPr lang="en-US" altLang="zh-CN" sz="100" dirty="0"/>
              <a:t>')</a:t>
            </a:r>
          </a:p>
          <a:p>
            <a:pPr algn="l"/>
            <a:r>
              <a:rPr lang="en-US" altLang="zh-CN" sz="100" dirty="0"/>
              <a:t>lines(</a:t>
            </a:r>
            <a:r>
              <a:rPr lang="en-US" altLang="zh-CN" sz="100" dirty="0" err="1"/>
              <a:t>0:n</a:t>
            </a:r>
            <a:r>
              <a:rPr lang="en-US" altLang="zh-CN" sz="100" dirty="0"/>
              <a:t>, </a:t>
            </a:r>
            <a:r>
              <a:rPr lang="en-US" altLang="zh-CN" sz="100" dirty="0" err="1"/>
              <a:t>dnorm</a:t>
            </a:r>
            <a:r>
              <a:rPr lang="en-US" altLang="zh-CN" sz="100" dirty="0"/>
              <a:t>(</a:t>
            </a:r>
            <a:r>
              <a:rPr lang="en-US" altLang="zh-CN" sz="100" dirty="0" err="1"/>
              <a:t>0:n</a:t>
            </a:r>
            <a:r>
              <a:rPr lang="en-US" altLang="zh-CN" sz="100" dirty="0"/>
              <a:t>, mean = mu, </a:t>
            </a:r>
            <a:r>
              <a:rPr lang="en-US" altLang="zh-CN" sz="100" dirty="0" err="1"/>
              <a:t>sd</a:t>
            </a:r>
            <a:r>
              <a:rPr lang="en-US" altLang="zh-CN" sz="100" dirty="0"/>
              <a:t> = </a:t>
            </a:r>
            <a:r>
              <a:rPr lang="en-US" altLang="zh-CN" sz="100" dirty="0" err="1"/>
              <a:t>sqrt</a:t>
            </a:r>
            <a:r>
              <a:rPr lang="en-US" altLang="zh-CN" sz="100" dirty="0"/>
              <a:t>(</a:t>
            </a:r>
            <a:r>
              <a:rPr lang="en-US" altLang="zh-CN" sz="100" dirty="0" err="1"/>
              <a:t>sigma2</a:t>
            </a:r>
            <a:r>
              <a:rPr lang="en-US" altLang="zh-CN" sz="100" dirty="0"/>
              <a:t>)), col = 2, </a:t>
            </a:r>
            <a:r>
              <a:rPr lang="en-US" altLang="zh-CN" sz="100" dirty="0" err="1"/>
              <a:t>lwd</a:t>
            </a:r>
            <a:r>
              <a:rPr lang="en-US" altLang="zh-CN" sz="100" dirty="0"/>
              <a:t> = 2)</a:t>
            </a:r>
            <a:endParaRPr lang="zh-CN" altLang="en-US" sz="100" dirty="0"/>
          </a:p>
        </p:txBody>
      </p:sp>
    </p:spTree>
    <p:extLst>
      <p:ext uri="{BB962C8B-B14F-4D97-AF65-F5344CB8AC3E}">
        <p14:creationId xmlns:p14="http://schemas.microsoft.com/office/powerpoint/2010/main" val="121531707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7F939C6-56B5-4C59-A8F1-006D8D67E42F}" type="slidenum">
              <a:rPr lang="zh-CN" altLang="en-US" smtClean="0"/>
              <a:pPr>
                <a:defRPr/>
              </a:pPr>
              <a:t>99</a:t>
            </a:fld>
            <a:endParaRPr lang="en-US" altLang="zh-CN"/>
          </a:p>
        </p:txBody>
      </p:sp>
      <p:pic>
        <p:nvPicPr>
          <p:cNvPr id="171014"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506" y="448068"/>
            <a:ext cx="8179007" cy="5943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0344181"/>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66FF33"/>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0" lang="zh-CN" sz="2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9525" cap="flat" cmpd="sng" algn="ctr">
          <a:solidFill>
            <a:srgbClr val="66FF33"/>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0" lang="zh-CN" sz="2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产线精算定价">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产线精算定价" id="{61B68ACB-516F-47B8-BA98-2AB8B18EF9C2}" vid="{DE78A694-AA7A-40BF-A9BA-1328DC3E8B9F}"/>
    </a:ext>
  </a:extLst>
</a:theme>
</file>

<file path=ppt/theme/theme3.xml><?xml version="1.0" encoding="utf-8"?>
<a:theme xmlns:a="http://schemas.openxmlformats.org/drawingml/2006/main" name="演示文稿9">
  <a:themeElements>
    <a:clrScheme name="演示文稿9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演示文稿9">
      <a:majorFont>
        <a:latin typeface="Arial"/>
        <a:ea typeface="黑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演示文稿9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演示文稿9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演示文稿9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演示文稿9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演示文稿9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演示文稿9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演示文稿9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演示文稿9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演示文稿9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演示文稿9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演示文稿9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演示文稿9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演示文稿9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产线精算定价">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产线精算定价" id="{61B68ACB-516F-47B8-BA98-2AB8B18EF9C2}" vid="{DE78A694-AA7A-40BF-A9BA-1328DC3E8B9F}"/>
    </a:ext>
  </a:extLst>
</a:theme>
</file>

<file path=ppt/theme/theme5.xml><?xml version="1.0" encoding="utf-8"?>
<a:theme xmlns:a="http://schemas.openxmlformats.org/drawingml/2006/main" name="1_演示文稿9">
  <a:themeElements>
    <a:clrScheme name="演示文稿9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演示文稿9">
      <a:majorFont>
        <a:latin typeface="Arial"/>
        <a:ea typeface="黑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演示文稿9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演示文稿9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演示文稿9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演示文稿9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演示文稿9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演示文稿9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演示文稿9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演示文稿9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演示文稿9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演示文稿9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演示文稿9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演示文稿9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演示文稿9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产线精算定价">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产线精算定价" id="{61B68ACB-516F-47B8-BA98-2AB8B18EF9C2}" vid="{DE78A694-AA7A-40BF-A9BA-1328DC3E8B9F}"/>
    </a:ext>
  </a:extLst>
</a:theme>
</file>

<file path=ppt/theme/theme7.xml><?xml version="1.0" encoding="utf-8"?>
<a:theme xmlns:a="http://schemas.openxmlformats.org/drawingml/2006/main" name="2_演示文稿9">
  <a:themeElements>
    <a:clrScheme name="演示文稿9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演示文稿9">
      <a:majorFont>
        <a:latin typeface="Arial"/>
        <a:ea typeface="黑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演示文稿9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演示文稿9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演示文稿9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演示文稿9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演示文稿9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演示文稿9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演示文稿9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演示文稿9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演示文稿9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演示文稿9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演示文稿9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演示文稿9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演示文稿9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3979</TotalTime>
  <Pages>0</Pages>
  <Words>6053</Words>
  <Characters>0</Characters>
  <Application>Microsoft Office PowerPoint</Application>
  <DocSecurity>0</DocSecurity>
  <PresentationFormat>全屏显示(4:3)</PresentationFormat>
  <Lines>0</Lines>
  <Paragraphs>867</Paragraphs>
  <Slides>134</Slides>
  <Notes>2</Notes>
  <HiddenSlides>0</HiddenSlides>
  <MMClips>0</MMClips>
  <ScaleCrop>false</ScaleCrop>
  <HeadingPairs>
    <vt:vector size="8" baseType="variant">
      <vt:variant>
        <vt:lpstr>已用的字体</vt:lpstr>
      </vt:variant>
      <vt:variant>
        <vt:i4>18</vt:i4>
      </vt:variant>
      <vt:variant>
        <vt:lpstr>主题</vt:lpstr>
      </vt:variant>
      <vt:variant>
        <vt:i4>7</vt:i4>
      </vt:variant>
      <vt:variant>
        <vt:lpstr>嵌入 OLE 服务器</vt:lpstr>
      </vt:variant>
      <vt:variant>
        <vt:i4>2</vt:i4>
      </vt:variant>
      <vt:variant>
        <vt:lpstr>幻灯片标题</vt:lpstr>
      </vt:variant>
      <vt:variant>
        <vt:i4>134</vt:i4>
      </vt:variant>
    </vt:vector>
  </HeadingPairs>
  <TitlesOfParts>
    <vt:vector size="161" baseType="lpstr">
      <vt:lpstr>黑体</vt:lpstr>
      <vt:lpstr>华文楷体</vt:lpstr>
      <vt:lpstr>华文新魏</vt:lpstr>
      <vt:lpstr>楷体</vt:lpstr>
      <vt:lpstr>楷体_GB2312</vt:lpstr>
      <vt:lpstr>宋体</vt:lpstr>
      <vt:lpstr>arial</vt:lpstr>
      <vt:lpstr>arial</vt:lpstr>
      <vt:lpstr>Cambria</vt:lpstr>
      <vt:lpstr>Cambria Math</vt:lpstr>
      <vt:lpstr>Consolas</vt:lpstr>
      <vt:lpstr>Segoe UI Light</vt:lpstr>
      <vt:lpstr>Symbol</vt:lpstr>
      <vt:lpstr>Times New Roman</vt:lpstr>
      <vt:lpstr>Verdana</vt:lpstr>
      <vt:lpstr>Wingdings</vt:lpstr>
      <vt:lpstr>Wingdings 2</vt:lpstr>
      <vt:lpstr>ZWAdobeF</vt:lpstr>
      <vt:lpstr>默认设计模板</vt:lpstr>
      <vt:lpstr>产线精算定价</vt:lpstr>
      <vt:lpstr>演示文稿9</vt:lpstr>
      <vt:lpstr>1_产线精算定价</vt:lpstr>
      <vt:lpstr>1_演示文稿9</vt:lpstr>
      <vt:lpstr>2_产线精算定价</vt:lpstr>
      <vt:lpstr>2_演示文稿9</vt:lpstr>
      <vt:lpstr>Equation</vt:lpstr>
      <vt:lpstr>MathType 6.0 Equation</vt:lpstr>
      <vt:lpstr>损失次数模型 Models of Claim Count</vt:lpstr>
      <vt:lpstr>主要内容</vt:lpstr>
      <vt:lpstr>符号 </vt:lpstr>
      <vt:lpstr>（a, b, 0）分布</vt:lpstr>
      <vt:lpstr>PowerPoint 演示文稿</vt:lpstr>
      <vt:lpstr>（a, b, 0）分布</vt:lpstr>
      <vt:lpstr>泊松分布</vt:lpstr>
      <vt:lpstr>PowerPoint 演示文稿</vt:lpstr>
      <vt:lpstr>泊松分布的几个重要性质</vt:lpstr>
      <vt:lpstr>泊松分布的可加性</vt:lpstr>
      <vt:lpstr>泊松分布的可分解性</vt:lpstr>
      <vt:lpstr>泊松分布的可分解性：证明</vt:lpstr>
      <vt:lpstr>PowerPoint 演示文稿</vt:lpstr>
      <vt:lpstr>PowerPoint 演示文稿</vt:lpstr>
      <vt:lpstr>PowerPoint 演示文稿</vt:lpstr>
      <vt:lpstr>PowerPoint 演示文稿</vt:lpstr>
      <vt:lpstr>PowerPoint 演示文稿</vt:lpstr>
      <vt:lpstr>负二项分布</vt:lpstr>
      <vt:lpstr>负二项分布的母函数</vt:lpstr>
      <vt:lpstr>负二项分布的极限：泊松分布</vt:lpstr>
      <vt:lpstr>负二项分布的极限：泊松分布</vt:lpstr>
      <vt:lpstr>二项分布</vt:lpstr>
      <vt:lpstr>二项（m, q）与负二项（r, b）的比较</vt:lpstr>
      <vt:lpstr>(a, b, 0)分布类之间的关系</vt:lpstr>
      <vt:lpstr>PowerPoint 演示文稿</vt:lpstr>
      <vt:lpstr>PowerPoint 演示文稿</vt:lpstr>
      <vt:lpstr>(a, b, 1) 的概率计算</vt:lpstr>
      <vt:lpstr>负二项分布及其零截断和零调整：例</vt:lpstr>
      <vt:lpstr>PowerPoint 演示文稿</vt:lpstr>
      <vt:lpstr>PowerPoint 演示文稿</vt:lpstr>
      <vt:lpstr>PowerPoint 演示文稿</vt:lpstr>
      <vt:lpstr>PowerPoint 演示文稿</vt:lpstr>
      <vt:lpstr>一个特殊的零截断分布：对数分布</vt:lpstr>
      <vt:lpstr>对数分布的概率函数</vt:lpstr>
      <vt:lpstr>例：泊松分布</vt:lpstr>
      <vt:lpstr>混合分布与复合分布</vt:lpstr>
      <vt:lpstr>引言</vt:lpstr>
      <vt:lpstr>混合分布</vt:lpstr>
      <vt:lpstr>负二项分布的生成：混合泊松分布</vt:lpstr>
      <vt:lpstr>PowerPoint 演示文稿</vt:lpstr>
      <vt:lpstr>PowerPoint 演示文稿</vt:lpstr>
      <vt:lpstr>常见的混合分布</vt:lpstr>
      <vt:lpstr>混合泊松分布</vt:lpstr>
      <vt:lpstr>例</vt:lpstr>
      <vt:lpstr>混合泊松分布的母函数</vt:lpstr>
      <vt:lpstr>混合泊松分布的性质</vt:lpstr>
      <vt:lpstr>PowerPoint 演示文稿</vt:lpstr>
      <vt:lpstr>混合泊松的结构函数:伽马分布</vt:lpstr>
      <vt:lpstr>混合泊松的结构函数:逆高斯分布</vt:lpstr>
      <vt:lpstr>混合泊松的结构函数:对数正态分布</vt:lpstr>
      <vt:lpstr>PowerPoint 演示文稿</vt:lpstr>
      <vt:lpstr>几个常见混合泊松分布的比较</vt:lpstr>
      <vt:lpstr>例：泊松-逆高斯分布的概率</vt:lpstr>
      <vt:lpstr>例：泊松-对数正态分布的概率</vt:lpstr>
      <vt:lpstr>PowerPoint 演示文稿</vt:lpstr>
      <vt:lpstr>PowerPoint 演示文稿</vt:lpstr>
      <vt:lpstr>混合二项分布</vt:lpstr>
      <vt:lpstr>PowerPoint 演示文稿</vt:lpstr>
      <vt:lpstr>混合负二项分布</vt:lpstr>
      <vt:lpstr>PowerPoint 演示文稿</vt:lpstr>
      <vt:lpstr>PowerPoint 演示文稿</vt:lpstr>
      <vt:lpstr>PowerPoint 演示文稿</vt:lpstr>
      <vt:lpstr>复合分布（Compound distribution）</vt:lpstr>
      <vt:lpstr>复合分布 S = X1 + X2 + … + XN  的母函数：</vt:lpstr>
      <vt:lpstr>复合分布 S = X1 + X2 + …  + XN 的矩母函数：</vt:lpstr>
      <vt:lpstr>对复合分布的一种解释</vt:lpstr>
      <vt:lpstr>定理1：如何计算复合分布的概率？ （递推公式1）</vt:lpstr>
      <vt:lpstr>PowerPoint 演示文稿</vt:lpstr>
      <vt:lpstr>例：复合泊松分布的递推公式</vt:lpstr>
      <vt:lpstr>PowerPoint 演示文稿</vt:lpstr>
      <vt:lpstr>PowerPoint 演示文稿</vt:lpstr>
      <vt:lpstr>PowerPoint 演示文稿</vt:lpstr>
      <vt:lpstr>定理 2：如何计算复合分布的概率（递推公式2）</vt:lpstr>
      <vt:lpstr>PowerPoint 演示文稿</vt:lpstr>
      <vt:lpstr>练习</vt:lpstr>
      <vt:lpstr>定理：如果首分布属于(a, b, 0)分布类, 次分布被零截断以后，复合分布的形式不变。</vt:lpstr>
      <vt:lpstr>证明：假设首分布是泊松.</vt:lpstr>
      <vt:lpstr>PowerPoint 演示文稿</vt:lpstr>
      <vt:lpstr>复合泊松分布</vt:lpstr>
      <vt:lpstr>在给定均值和方差的条件下比较复合泊松分布的偏度</vt:lpstr>
      <vt:lpstr>PowerPoint 演示文稿</vt:lpstr>
      <vt:lpstr>PowerPoint 演示文稿</vt:lpstr>
      <vt:lpstr>PowerPoint 演示文稿</vt:lpstr>
      <vt:lpstr>PowerPoint 演示文稿</vt:lpstr>
      <vt:lpstr>例： </vt:lpstr>
      <vt:lpstr>PowerPoint 演示文稿</vt:lpstr>
      <vt:lpstr>定理：复合泊松分布对卷积是封闭的 </vt:lpstr>
      <vt:lpstr>证明： </vt:lpstr>
      <vt:lpstr>例：</vt:lpstr>
      <vt:lpstr>解：</vt:lpstr>
      <vt:lpstr>PowerPoint 演示文稿</vt:lpstr>
      <vt:lpstr>PowerPoint 演示文稿</vt:lpstr>
      <vt:lpstr>PowerPoint 演示文稿</vt:lpstr>
      <vt:lpstr>PowerPoint 演示文稿</vt:lpstr>
      <vt:lpstr>例：负二项分布的卷积 </vt:lpstr>
      <vt:lpstr>PowerPoint 演示文稿</vt:lpstr>
      <vt:lpstr>PowerPoint 演示文稿</vt:lpstr>
      <vt:lpstr>练习</vt:lpstr>
      <vt:lpstr>PowerPoint 演示文稿</vt:lpstr>
      <vt:lpstr>PowerPoint 演示文稿</vt:lpstr>
      <vt:lpstr>PowerPoint 演示文稿</vt:lpstr>
      <vt:lpstr>例：复合负二项分布也可以表示为复合泊松分布</vt:lpstr>
      <vt:lpstr>混合泊松与复合泊松的关系</vt:lpstr>
      <vt:lpstr>特征函数与无限可分分布</vt:lpstr>
      <vt:lpstr>例：无限可分分布</vt:lpstr>
      <vt:lpstr>PowerPoint 演示文稿</vt:lpstr>
      <vt:lpstr>PowerPoint 演示文稿</vt:lpstr>
      <vt:lpstr>PowerPoint 演示文稿</vt:lpstr>
      <vt:lpstr>混合泊松与复合泊松的关系：例</vt:lpstr>
      <vt:lpstr>业务规模对索赔次数模型的影响 (Effect of exposure on frequency)</vt:lpstr>
      <vt:lpstr>PowerPoint 演示文稿</vt:lpstr>
      <vt:lpstr>哪些索赔次数模型是无限可分的？</vt:lpstr>
      <vt:lpstr>PowerPoint 演示文稿</vt:lpstr>
      <vt:lpstr>PowerPoint 演示文稿</vt:lpstr>
      <vt:lpstr>免赔额对索赔次数模型的影响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免赔额对复合分布的影响</vt:lpstr>
      <vt:lpstr>例：</vt:lpstr>
      <vt:lpstr>例：</vt:lpstr>
      <vt:lpstr>推广：</vt:lpstr>
      <vt:lpstr>PowerPoint 演示文稿</vt:lpstr>
      <vt:lpstr>作业：用R编写代码</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meng</dc:creator>
  <cp:lastModifiedBy>李 政宵</cp:lastModifiedBy>
  <cp:revision>606</cp:revision>
  <cp:lastPrinted>2011-10-06T01:18:54Z</cp:lastPrinted>
  <dcterms:created xsi:type="dcterms:W3CDTF">1601-01-01T00:00:00Z</dcterms:created>
  <dcterms:modified xsi:type="dcterms:W3CDTF">2018-09-24T09:17:30Z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2052-6.6.0.2461</vt:lpwstr>
  </property>
</Properties>
</file>