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727" r:id="rId1"/>
    <p:sldMasterId id="2147483741" r:id="rId2"/>
  </p:sldMasterIdLst>
  <p:notesMasterIdLst>
    <p:notesMasterId r:id="rId33"/>
  </p:notesMasterIdLst>
  <p:handoutMasterIdLst>
    <p:handoutMasterId r:id="rId34"/>
  </p:handoutMasterIdLst>
  <p:sldIdLst>
    <p:sldId id="1321" r:id="rId3"/>
    <p:sldId id="1324" r:id="rId4"/>
    <p:sldId id="1325" r:id="rId5"/>
    <p:sldId id="1326" r:id="rId6"/>
    <p:sldId id="1327" r:id="rId7"/>
    <p:sldId id="1328" r:id="rId8"/>
    <p:sldId id="1331" r:id="rId9"/>
    <p:sldId id="1339" r:id="rId10"/>
    <p:sldId id="1340" r:id="rId11"/>
    <p:sldId id="1338" r:id="rId12"/>
    <p:sldId id="1341" r:id="rId13"/>
    <p:sldId id="1342" r:id="rId14"/>
    <p:sldId id="1329" r:id="rId15"/>
    <p:sldId id="1330" r:id="rId16"/>
    <p:sldId id="1332" r:id="rId17"/>
    <p:sldId id="1333" r:id="rId18"/>
    <p:sldId id="1334" r:id="rId19"/>
    <p:sldId id="1336" r:id="rId20"/>
    <p:sldId id="1335" r:id="rId21"/>
    <p:sldId id="1337" r:id="rId22"/>
    <p:sldId id="1343" r:id="rId23"/>
    <p:sldId id="1344" r:id="rId24"/>
    <p:sldId id="1345" r:id="rId25"/>
    <p:sldId id="1346" r:id="rId26"/>
    <p:sldId id="1347" r:id="rId27"/>
    <p:sldId id="1349" r:id="rId28"/>
    <p:sldId id="1348" r:id="rId29"/>
    <p:sldId id="1350" r:id="rId30"/>
    <p:sldId id="1351" r:id="rId31"/>
    <p:sldId id="1352" r:id="rId32"/>
  </p:sldIdLst>
  <p:sldSz cx="9144000" cy="6858000" type="screen4x3"/>
  <p:notesSz cx="6797675" cy="9874250"/>
  <p:defaultTextStyle>
    <a:defPPr>
      <a:defRPr lang="zh-CN"/>
    </a:defPPr>
    <a:lvl1pPr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fontAlgn="base">
      <a:lnSpc>
        <a:spcPct val="140000"/>
      </a:lnSpc>
      <a:spcBef>
        <a:spcPct val="20000"/>
      </a:spcBef>
      <a:spcAft>
        <a:spcPct val="0"/>
      </a:spcAft>
      <a:buChar char="•"/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lu li" initials="" lastIdx="17" clrIdx="0"/>
  <p:cmAuthor id="1" name="LiLulu" initials="L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3240"/>
    <a:srgbClr val="0000CC"/>
    <a:srgbClr val="911720"/>
    <a:srgbClr val="9F1923"/>
    <a:srgbClr val="A61A24"/>
    <a:srgbClr val="CC0066"/>
    <a:srgbClr val="000099"/>
    <a:srgbClr val="666699"/>
    <a:srgbClr val="00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0000" autoAdjust="0"/>
  </p:normalViewPr>
  <p:slideViewPr>
    <p:cSldViewPr snapToGrid="0">
      <p:cViewPr varScale="1">
        <p:scale>
          <a:sx n="103" d="100"/>
          <a:sy n="103" d="100"/>
        </p:scale>
        <p:origin x="1812" y="108"/>
      </p:cViewPr>
      <p:guideLst>
        <p:guide orient="horz" pos="2160"/>
        <p:guide pos="3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8400"/>
    </p:cViewPr>
  </p:sorterViewPr>
  <p:notesViewPr>
    <p:cSldViewPr snapToGrid="0">
      <p:cViewPr varScale="1">
        <p:scale>
          <a:sx n="81" d="100"/>
          <a:sy n="81" d="100"/>
        </p:scale>
        <p:origin x="3996" y="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9F45C87-7387-4316-82D2-999E0F1E2D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98654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1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80A520B-1857-41B1-97D3-DA3A336EC4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8744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A520B-1857-41B1-97D3-DA3A336EC44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6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FBF9AB59-BEC3-4625-9A55-9E57F1D394F5}" type="datetime1">
              <a:rPr lang="zh-CN" altLang="en-US" smtClean="0"/>
              <a:pPr>
                <a:buFontTx/>
                <a:buNone/>
                <a:defRPr/>
              </a:pPr>
              <a:t>2018/6/19 Tuesday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B765765F-A95D-4680-8E91-37BC2C404936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5049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5B3B6-0CE9-41AF-8C08-C00F12DE3106}" type="datetime1">
              <a:rPr lang="zh-CN" altLang="en-US" smtClean="0"/>
              <a:pPr>
                <a:defRPr/>
              </a:pPr>
              <a:t>2018/6/19 Tuesday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3924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348A-96B1-4517-BB67-3B1581B8E309}" type="datetime1">
              <a:rPr lang="zh-CN" altLang="en-US" smtClean="0"/>
              <a:pPr>
                <a:defRPr/>
              </a:pPr>
              <a:t>2018/6/19 Tuesday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61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24629-BB37-4738-868A-694567712E05}" type="datetime1">
              <a:rPr lang="zh-CN" altLang="en-US" smtClean="0"/>
              <a:pPr>
                <a:defRPr/>
              </a:pPr>
              <a:t>2018/6/19 Tuesday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0009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770401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46508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1315759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5362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57552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2052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5498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411E7B0-A2B7-4742-A41D-25E4B9BCF84B}" type="datetime1">
              <a:rPr lang="zh-CN" altLang="en-US" smtClean="0"/>
              <a:pPr>
                <a:buFontTx/>
                <a:buNone/>
                <a:defRPr/>
              </a:pPr>
              <a:t>2018/6/19 Tuesday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4025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441401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4750084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96501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09909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2398099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8E4D08C-431F-4BD1-878D-9BF294FE8703}" type="datetime1">
              <a:rPr lang="zh-CN" altLang="en-US" smtClean="0"/>
              <a:pPr>
                <a:buFontTx/>
                <a:buNone/>
                <a:defRPr/>
              </a:pPr>
              <a:t>2018/6/19 Tuesday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7" name="圆角矩形 6"/>
          <p:cNvSpPr/>
          <p:nvPr userDrawn="1"/>
        </p:nvSpPr>
        <p:spPr>
          <a:xfrm>
            <a:off x="6010102" y="0"/>
            <a:ext cx="3133898" cy="507076"/>
          </a:xfrm>
          <a:prstGeom prst="roundRect">
            <a:avLst/>
          </a:prstGeom>
          <a:solidFill>
            <a:srgbClr val="A83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对外经济贸易大学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853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B1F74-6003-405E-BBDF-A077AD9DFAF5}" type="datetime1">
              <a:rPr lang="zh-CN" altLang="en-US" smtClean="0"/>
              <a:pPr>
                <a:defRPr/>
              </a:pPr>
              <a:t>2018/6/19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D8F76D13-C729-4B8F-B6CA-FD324BF34F27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571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E7B73-644F-4ABA-9B08-45D6A1502684}" type="datetime1">
              <a:rPr lang="zh-CN" altLang="en-US" smtClean="0"/>
              <a:pPr>
                <a:defRPr/>
              </a:pPr>
              <a:t>2018/6/19 Tuesday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4205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/>
              <a:pPr>
                <a:defRPr/>
              </a:pPr>
              <a:t>2018/6/19 Tuesday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170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30672-E6D3-469A-91E5-3BE97731462B}" type="datetime1">
              <a:rPr lang="zh-CN" altLang="en-US" smtClean="0"/>
              <a:pPr>
                <a:defRPr/>
              </a:pPr>
              <a:t>2018/6/19 Tuesday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338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6A6CC9-7E25-4CA4-8BD1-8E218075AACA}" type="datetime1">
              <a:rPr lang="zh-CN" altLang="en-US" smtClean="0"/>
              <a:pPr/>
              <a:t>2018/6/19 Tuesday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E7128283-1589-4972-82BE-045635513151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74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625D28-3E65-45F8-B554-203226C392CA}" type="datetime1">
              <a:rPr lang="zh-CN" altLang="en-US" smtClean="0"/>
              <a:pPr/>
              <a:t>2018/6/19 Tuesday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D150E68F-F507-451A-9D67-67B52CEB2145}" type="slidenum">
              <a:rPr lang="en-US" altLang="zh-CN" smtClean="0"/>
              <a:pPr>
                <a:buFontTx/>
                <a:buNone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3965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buFontTx/>
              <a:buNone/>
              <a:defRPr/>
            </a:pPr>
            <a:fld id="{D867D3BC-E722-4E8E-8D82-B9550D6C128A}" type="datetime1">
              <a:rPr lang="zh-CN" altLang="en-US" smtClean="0"/>
              <a:pPr>
                <a:buFontTx/>
                <a:buNone/>
                <a:defRPr/>
              </a:pPr>
              <a:t>2018/6/19 Tuesday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pPr>
              <a:buFontTx/>
              <a:buNone/>
              <a:defRPr/>
            </a:pPr>
            <a:fld id="{62BE8675-7E1E-4F0D-99E8-4CEF8F868FF2}" type="slidenum">
              <a:rPr lang="en-US" altLang="zh-CN" smtClean="0"/>
              <a:pPr>
                <a:buFontTx/>
                <a:buNone/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7" name="Picture 5" descr="08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08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 userDrawn="1"/>
        </p:nvSpPr>
        <p:spPr>
          <a:xfrm>
            <a:off x="6010102" y="0"/>
            <a:ext cx="3133898" cy="507076"/>
          </a:xfrm>
          <a:prstGeom prst="roundRect">
            <a:avLst/>
          </a:prstGeom>
          <a:solidFill>
            <a:srgbClr val="A83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对外经济贸易大学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40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 userDrawn="1"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0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7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15696" y="2129314"/>
            <a:ext cx="7772400" cy="1362456"/>
          </a:xfrm>
        </p:spPr>
        <p:txBody>
          <a:bodyPr/>
          <a:lstStyle/>
          <a:p>
            <a:pPr algn="ctr"/>
            <a:r>
              <a:rPr lang="zh-CN" altLang="en-US" sz="6000" dirty="0" smtClean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贝叶斯风险模型</a:t>
            </a:r>
            <a:endParaRPr lang="zh-CN" altLang="en-US" sz="6000" dirty="0">
              <a:solidFill>
                <a:srgbClr val="91172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3400" y="4010258"/>
            <a:ext cx="7854696" cy="1752600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zh-CN" altLang="en-US" sz="3200" b="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李政</a:t>
            </a:r>
            <a:r>
              <a:rPr lang="zh-CN" altLang="en-US" sz="3200" b="0" dirty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宵</a:t>
            </a:r>
            <a:endParaRPr lang="zh-CN" altLang="en-US" sz="3200" b="0" dirty="0" smtClean="0">
              <a:solidFill>
                <a:srgbClr val="911720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3200" b="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zh-CN" altLang="en-US" sz="3200" b="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对外经济贸易大学 保险</a:t>
            </a:r>
            <a:r>
              <a:rPr lang="zh-CN" altLang="en-US" sz="3200" b="0" dirty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学院</a:t>
            </a:r>
            <a:endParaRPr lang="zh-CN" altLang="en-US" sz="3200" b="0" dirty="0" smtClean="0">
              <a:solidFill>
                <a:srgbClr val="91172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641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10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57" y="2196786"/>
            <a:ext cx="8114295" cy="436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97204" y="725204"/>
            <a:ext cx="296908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从先验到后验的过程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226" y="1485181"/>
            <a:ext cx="85920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zh-CN" altLang="en-US" dirty="0" smtClean="0"/>
              <a:t>测量值服从正态分布，参数</a:t>
            </a:r>
            <a:r>
              <a:rPr lang="zh-CN" altLang="en-US" dirty="0"/>
              <a:t>为（</a:t>
            </a:r>
            <a:r>
              <a:rPr lang="en-US" altLang="zh-CN" dirty="0"/>
              <a:t>39.5</a:t>
            </a:r>
            <a:r>
              <a:rPr lang="zh-CN" altLang="en-US" dirty="0"/>
              <a:t>， </a:t>
            </a:r>
            <a:r>
              <a:rPr lang="en-US" altLang="zh-CN" dirty="0" smtClean="0">
                <a:solidFill>
                  <a:srgbClr val="FF0000"/>
                </a:solidFill>
              </a:rPr>
              <a:t>0.5</a:t>
            </a:r>
            <a:r>
              <a:rPr lang="zh-CN" altLang="en-US" dirty="0" smtClean="0"/>
              <a:t>），一个测量值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结论：发烧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572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11</a:t>
            </a:fld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655" y="2649019"/>
            <a:ext cx="7245198" cy="3896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59882" y="1728465"/>
            <a:ext cx="86146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zh-CN" altLang="en-US" dirty="0"/>
              <a:t>测量</a:t>
            </a:r>
            <a:r>
              <a:rPr lang="zh-CN" altLang="en-US" dirty="0" smtClean="0"/>
              <a:t>值服从正态分布，参数</a:t>
            </a:r>
            <a:r>
              <a:rPr lang="zh-CN" altLang="en-US" dirty="0"/>
              <a:t>为（</a:t>
            </a:r>
            <a:r>
              <a:rPr lang="en-US" altLang="zh-CN" dirty="0"/>
              <a:t>39.5</a:t>
            </a:r>
            <a:r>
              <a:rPr lang="zh-CN" altLang="en-US" dirty="0"/>
              <a:t>， 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/>
              <a:t>），一个测量值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结论：无法判断是否发烧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87579" y="821457"/>
            <a:ext cx="296908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从先验到后验的过程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880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E7128283-1589-4972-82BE-045635513151}" type="slidenum">
              <a:rPr lang="en-US" altLang="zh-CN" smtClean="0"/>
              <a:pPr>
                <a:buFontTx/>
                <a:buNone/>
              </a:pPr>
              <a:t>12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039" y="3005488"/>
            <a:ext cx="6442175" cy="3464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40631" y="1728465"/>
            <a:ext cx="87589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zh-CN" altLang="en-US" dirty="0" smtClean="0"/>
              <a:t>测量值服从正态，参数</a:t>
            </a:r>
            <a:r>
              <a:rPr lang="zh-CN" altLang="en-US" dirty="0"/>
              <a:t>为（</a:t>
            </a:r>
            <a:r>
              <a:rPr lang="en-US" altLang="zh-CN" dirty="0"/>
              <a:t>39.5</a:t>
            </a:r>
            <a:r>
              <a:rPr lang="zh-CN" altLang="en-US" dirty="0"/>
              <a:t>， 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/>
              <a:t>），有三个测量值。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结论：发烧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87579" y="821457"/>
            <a:ext cx="296908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从先验到后验的过程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232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13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06905" y="1587778"/>
            <a:ext cx="7084193" cy="449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altLang="zh-CN" sz="1200" dirty="0">
                <a:latin typeface="Consolas"/>
                <a:ea typeface="宋体"/>
                <a:cs typeface="Times New Roman"/>
              </a:rPr>
              <a:t>x =</a:t>
            </a:r>
            <a:r>
              <a:rPr lang="en-US" altLang="zh-CN" sz="12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200" dirty="0" err="1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seq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2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35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, </a:t>
            </a:r>
            <a:r>
              <a:rPr lang="en-US" altLang="zh-CN" sz="12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45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, </a:t>
            </a:r>
            <a:r>
              <a:rPr lang="en-US" altLang="zh-CN" sz="12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0.1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)</a:t>
            </a:r>
            <a:br>
              <a:rPr lang="en-US" altLang="zh-CN" sz="1200" dirty="0">
                <a:latin typeface="Consolas"/>
                <a:ea typeface="宋体"/>
                <a:cs typeface="Times New Roman"/>
              </a:rPr>
            </a:br>
            <a:r>
              <a:rPr lang="en-US" altLang="zh-CN" sz="1200" dirty="0">
                <a:solidFill>
                  <a:srgbClr val="8F5902"/>
                </a:solidFill>
                <a:latin typeface="Consolas"/>
                <a:ea typeface="宋体"/>
                <a:cs typeface="Times New Roman"/>
              </a:rPr>
              <a:t># </a:t>
            </a:r>
            <a:r>
              <a:rPr lang="en-US" altLang="zh-CN" sz="1200" dirty="0" err="1">
                <a:solidFill>
                  <a:srgbClr val="8F5902"/>
                </a:solidFill>
                <a:latin typeface="宋体"/>
                <a:ea typeface="宋体"/>
                <a:cs typeface="Times New Roman"/>
              </a:rPr>
              <a:t>先验分布，服从混合正态分布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sz="1200" dirty="0">
                <a:latin typeface="Consolas"/>
                <a:ea typeface="宋体"/>
                <a:cs typeface="Times New Roman"/>
              </a:rPr>
            </a:br>
            <a:r>
              <a:rPr lang="en-US" altLang="zh-CN" sz="1200" dirty="0" err="1">
                <a:latin typeface="Consolas"/>
                <a:ea typeface="宋体"/>
                <a:cs typeface="Times New Roman"/>
              </a:rPr>
              <a:t>y1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 =</a:t>
            </a:r>
            <a:r>
              <a:rPr lang="en-US" altLang="zh-CN" sz="12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2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0.4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 *</a:t>
            </a:r>
            <a:r>
              <a:rPr lang="en-US" altLang="zh-CN" sz="12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200" dirty="0" err="1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dnorm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(x, </a:t>
            </a:r>
            <a:r>
              <a:rPr lang="en-US" altLang="zh-CN" sz="12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37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, </a:t>
            </a:r>
            <a:r>
              <a:rPr lang="en-US" altLang="zh-CN" sz="12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0.7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) +</a:t>
            </a:r>
            <a:r>
              <a:rPr lang="en-US" altLang="zh-CN" sz="12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2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0.6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 *</a:t>
            </a:r>
            <a:r>
              <a:rPr lang="en-US" altLang="zh-CN" sz="12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200" dirty="0" err="1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dnorm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(x, </a:t>
            </a:r>
            <a:r>
              <a:rPr lang="en-US" altLang="zh-CN" sz="12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40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, </a:t>
            </a:r>
            <a:r>
              <a:rPr lang="en-US" altLang="zh-CN" sz="12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1.5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)</a:t>
            </a:r>
            <a:br>
              <a:rPr lang="en-US" altLang="zh-CN" sz="1200" dirty="0">
                <a:latin typeface="Consolas"/>
                <a:ea typeface="宋体"/>
                <a:cs typeface="Times New Roman"/>
              </a:rPr>
            </a:br>
            <a:r>
              <a:rPr lang="en-US" altLang="zh-CN" sz="1200" dirty="0">
                <a:solidFill>
                  <a:srgbClr val="8F5902"/>
                </a:solidFill>
                <a:latin typeface="Consolas"/>
                <a:ea typeface="宋体"/>
                <a:cs typeface="Times New Roman"/>
              </a:rPr>
              <a:t># </a:t>
            </a:r>
            <a:r>
              <a:rPr lang="en-US" altLang="zh-CN" sz="1200" dirty="0" err="1">
                <a:solidFill>
                  <a:srgbClr val="8F5902"/>
                </a:solidFill>
                <a:latin typeface="宋体"/>
                <a:ea typeface="宋体"/>
                <a:cs typeface="Times New Roman"/>
              </a:rPr>
              <a:t>观察值，服从正态分布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sz="1200" dirty="0">
                <a:latin typeface="Consolas"/>
                <a:ea typeface="宋体"/>
                <a:cs typeface="Times New Roman"/>
              </a:rPr>
            </a:br>
            <a:r>
              <a:rPr lang="en-US" altLang="zh-CN" sz="1200" dirty="0" err="1">
                <a:latin typeface="Consolas"/>
                <a:ea typeface="宋体"/>
                <a:cs typeface="Times New Roman"/>
              </a:rPr>
              <a:t>y2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 =</a:t>
            </a:r>
            <a:r>
              <a:rPr lang="en-US" altLang="zh-CN" sz="12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200" dirty="0" err="1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dnorm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(x, </a:t>
            </a:r>
            <a:r>
              <a:rPr lang="en-US" altLang="zh-CN" sz="12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39.5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, </a:t>
            </a:r>
            <a:r>
              <a:rPr lang="en-US" altLang="zh-CN" sz="12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0.5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)</a:t>
            </a:r>
            <a:br>
              <a:rPr lang="en-US" altLang="zh-CN" sz="1200" dirty="0">
                <a:latin typeface="Consolas"/>
                <a:ea typeface="宋体"/>
                <a:cs typeface="Times New Roman"/>
              </a:rPr>
            </a:br>
            <a:r>
              <a:rPr lang="en-US" altLang="zh-CN" sz="1200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sz="1200" dirty="0">
                <a:latin typeface="Consolas"/>
                <a:ea typeface="宋体"/>
                <a:cs typeface="Times New Roman"/>
              </a:rPr>
            </a:br>
            <a:r>
              <a:rPr lang="en-US" altLang="zh-CN" sz="1200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par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200" dirty="0" err="1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mfrow</a:t>
            </a:r>
            <a:r>
              <a:rPr lang="en-US" altLang="zh-CN" sz="1200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 =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200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c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2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, </a:t>
            </a:r>
            <a:r>
              <a:rPr lang="en-US" altLang="zh-CN" sz="12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2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))</a:t>
            </a:r>
            <a:br>
              <a:rPr lang="en-US" altLang="zh-CN" sz="1200" dirty="0">
                <a:latin typeface="Consolas"/>
                <a:ea typeface="宋体"/>
                <a:cs typeface="Times New Roman"/>
              </a:rPr>
            </a:br>
            <a:r>
              <a:rPr lang="en-US" altLang="zh-CN" sz="1200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plot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(x, </a:t>
            </a:r>
            <a:r>
              <a:rPr lang="en-US" altLang="zh-CN" sz="1200" dirty="0" err="1">
                <a:latin typeface="Consolas"/>
                <a:ea typeface="宋体"/>
                <a:cs typeface="Times New Roman"/>
              </a:rPr>
              <a:t>y1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, </a:t>
            </a:r>
            <a:r>
              <a:rPr lang="en-US" altLang="zh-CN" sz="1200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type =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2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"l"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, </a:t>
            </a:r>
            <a:r>
              <a:rPr lang="en-US" altLang="zh-CN" sz="1200" dirty="0" err="1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ylim</a:t>
            </a:r>
            <a:r>
              <a:rPr lang="en-US" altLang="zh-CN" sz="1200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 =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200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c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2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0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, </a:t>
            </a:r>
            <a:r>
              <a:rPr lang="en-US" altLang="zh-CN" sz="12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0.8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), </a:t>
            </a:r>
            <a:r>
              <a:rPr lang="en-US" altLang="zh-CN" sz="1200" dirty="0" err="1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ylab</a:t>
            </a:r>
            <a:r>
              <a:rPr lang="en-US" altLang="zh-CN" sz="1200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 =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2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""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, </a:t>
            </a:r>
            <a:r>
              <a:rPr lang="en-US" altLang="zh-CN" sz="1200" dirty="0" err="1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lwd</a:t>
            </a:r>
            <a:r>
              <a:rPr lang="en-US" altLang="zh-CN" sz="1200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 =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2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2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, </a:t>
            </a:r>
            <a:r>
              <a:rPr lang="en-US" altLang="zh-CN" sz="1200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col =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2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)</a:t>
            </a:r>
            <a:br>
              <a:rPr lang="en-US" altLang="zh-CN" sz="1200" dirty="0">
                <a:latin typeface="Consolas"/>
                <a:ea typeface="宋体"/>
                <a:cs typeface="Times New Roman"/>
              </a:rPr>
            </a:br>
            <a:r>
              <a:rPr lang="en-US" altLang="zh-CN" sz="1200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lines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(x, </a:t>
            </a:r>
            <a:r>
              <a:rPr lang="en-US" altLang="zh-CN" sz="1200" dirty="0" err="1">
                <a:latin typeface="Consolas"/>
                <a:ea typeface="宋体"/>
                <a:cs typeface="Times New Roman"/>
              </a:rPr>
              <a:t>y2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, </a:t>
            </a:r>
            <a:r>
              <a:rPr lang="en-US" altLang="zh-CN" sz="1200" dirty="0" err="1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lty</a:t>
            </a:r>
            <a:r>
              <a:rPr lang="en-US" altLang="zh-CN" sz="1200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 =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2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2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, </a:t>
            </a:r>
            <a:r>
              <a:rPr lang="en-US" altLang="zh-CN" sz="1200" dirty="0" err="1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lwd</a:t>
            </a:r>
            <a:r>
              <a:rPr lang="en-US" altLang="zh-CN" sz="1200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 =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2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2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, </a:t>
            </a:r>
            <a:r>
              <a:rPr lang="en-US" altLang="zh-CN" sz="1200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col =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2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2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)</a:t>
            </a:r>
            <a:br>
              <a:rPr lang="en-US" altLang="zh-CN" sz="1200" dirty="0">
                <a:latin typeface="Consolas"/>
                <a:ea typeface="宋体"/>
                <a:cs typeface="Times New Roman"/>
              </a:rPr>
            </a:br>
            <a:r>
              <a:rPr lang="en-US" altLang="zh-CN" sz="1200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sz="1200" dirty="0">
                <a:latin typeface="Consolas"/>
                <a:ea typeface="宋体"/>
                <a:cs typeface="Times New Roman"/>
              </a:rPr>
            </a:br>
            <a:r>
              <a:rPr lang="en-US" altLang="zh-CN" sz="1200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legend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2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42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, </a:t>
            </a:r>
            <a:r>
              <a:rPr lang="en-US" altLang="zh-CN" sz="12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0.6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, </a:t>
            </a:r>
            <a:r>
              <a:rPr lang="en-US" altLang="zh-CN" sz="1200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c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2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1200" dirty="0" err="1">
                <a:solidFill>
                  <a:srgbClr val="4E9A06"/>
                </a:solidFill>
                <a:latin typeface="宋体"/>
                <a:ea typeface="宋体"/>
                <a:cs typeface="Times New Roman"/>
              </a:rPr>
              <a:t>先验</a:t>
            </a:r>
            <a:r>
              <a:rPr lang="en-US" altLang="zh-CN" sz="12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, </a:t>
            </a:r>
            <a:r>
              <a:rPr lang="en-US" altLang="zh-CN" sz="12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1200" dirty="0" err="1">
                <a:solidFill>
                  <a:srgbClr val="4E9A06"/>
                </a:solidFill>
                <a:latin typeface="宋体"/>
                <a:ea typeface="宋体"/>
                <a:cs typeface="Times New Roman"/>
              </a:rPr>
              <a:t>似然</a:t>
            </a:r>
            <a:r>
              <a:rPr lang="en-US" altLang="zh-CN" sz="12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), </a:t>
            </a:r>
            <a:r>
              <a:rPr lang="en-US" altLang="zh-CN" sz="1200" dirty="0" err="1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lty</a:t>
            </a:r>
            <a:r>
              <a:rPr lang="en-US" altLang="zh-CN" sz="1200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 =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2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:</a:t>
            </a:r>
            <a:r>
              <a:rPr lang="en-US" altLang="zh-CN" sz="12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2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, </a:t>
            </a:r>
            <a:r>
              <a:rPr lang="en-US" altLang="zh-CN" sz="1200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col =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2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:</a:t>
            </a:r>
            <a:r>
              <a:rPr lang="en-US" altLang="zh-CN" sz="12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2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)</a:t>
            </a:r>
            <a:br>
              <a:rPr lang="en-US" altLang="zh-CN" sz="1200" dirty="0">
                <a:latin typeface="Consolas"/>
                <a:ea typeface="宋体"/>
                <a:cs typeface="Times New Roman"/>
              </a:rPr>
            </a:br>
            <a:r>
              <a:rPr lang="en-US" altLang="zh-CN" sz="1200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sz="1200" dirty="0">
                <a:latin typeface="Consolas"/>
                <a:ea typeface="宋体"/>
                <a:cs typeface="Times New Roman"/>
              </a:rPr>
            </a:br>
            <a:r>
              <a:rPr lang="en-US" altLang="zh-CN" sz="1200" dirty="0">
                <a:solidFill>
                  <a:srgbClr val="8F5902"/>
                </a:solidFill>
                <a:latin typeface="Consolas"/>
                <a:ea typeface="宋体"/>
                <a:cs typeface="Times New Roman"/>
              </a:rPr>
              <a:t># </a:t>
            </a:r>
            <a:r>
              <a:rPr lang="en-US" altLang="zh-CN" sz="1200" dirty="0" err="1">
                <a:solidFill>
                  <a:srgbClr val="8F5902"/>
                </a:solidFill>
                <a:latin typeface="宋体"/>
                <a:ea typeface="宋体"/>
                <a:cs typeface="Times New Roman"/>
              </a:rPr>
              <a:t>后验分布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sz="1200" dirty="0">
                <a:latin typeface="Consolas"/>
                <a:ea typeface="宋体"/>
                <a:cs typeface="Times New Roman"/>
              </a:rPr>
            </a:br>
            <a:r>
              <a:rPr lang="en-US" altLang="zh-CN" sz="1200" dirty="0" err="1">
                <a:latin typeface="Consolas"/>
                <a:ea typeface="宋体"/>
                <a:cs typeface="Times New Roman"/>
              </a:rPr>
              <a:t>y3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 =</a:t>
            </a:r>
            <a:r>
              <a:rPr lang="en-US" altLang="zh-CN" sz="12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200" dirty="0" err="1">
                <a:latin typeface="Consolas"/>
                <a:ea typeface="宋体"/>
                <a:cs typeface="Times New Roman"/>
              </a:rPr>
              <a:t>y1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 *</a:t>
            </a:r>
            <a:r>
              <a:rPr lang="en-US" altLang="zh-CN" sz="12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200" dirty="0" err="1">
                <a:latin typeface="Consolas"/>
                <a:ea typeface="宋体"/>
                <a:cs typeface="Times New Roman"/>
              </a:rPr>
              <a:t>y2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sz="1200" dirty="0">
                <a:latin typeface="Consolas"/>
                <a:ea typeface="宋体"/>
                <a:cs typeface="Times New Roman"/>
              </a:rPr>
            </a:br>
            <a:r>
              <a:rPr lang="en-US" altLang="zh-CN" sz="1200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plot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(x, </a:t>
            </a:r>
            <a:r>
              <a:rPr lang="en-US" altLang="zh-CN" sz="1200" dirty="0" err="1">
                <a:latin typeface="Consolas"/>
                <a:ea typeface="宋体"/>
                <a:cs typeface="Times New Roman"/>
              </a:rPr>
              <a:t>y3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, </a:t>
            </a:r>
            <a:r>
              <a:rPr lang="en-US" altLang="zh-CN" sz="1200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type =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2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"l"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, </a:t>
            </a:r>
            <a:r>
              <a:rPr lang="en-US" altLang="zh-CN" sz="1200" dirty="0" err="1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lwd</a:t>
            </a:r>
            <a:r>
              <a:rPr lang="en-US" altLang="zh-CN" sz="1200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 =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2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2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, </a:t>
            </a:r>
            <a:r>
              <a:rPr lang="en-US" altLang="zh-CN" sz="1200" dirty="0" err="1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ylab</a:t>
            </a:r>
            <a:r>
              <a:rPr lang="en-US" altLang="zh-CN" sz="1200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 =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2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""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)</a:t>
            </a:r>
            <a:br>
              <a:rPr lang="en-US" altLang="zh-CN" sz="1200" dirty="0">
                <a:latin typeface="Consolas"/>
                <a:ea typeface="宋体"/>
                <a:cs typeface="Times New Roman"/>
              </a:rPr>
            </a:br>
            <a:r>
              <a:rPr lang="en-US" altLang="zh-CN" sz="1200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legend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2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42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, </a:t>
            </a:r>
            <a:r>
              <a:rPr lang="en-US" altLang="zh-CN" sz="12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0.09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, </a:t>
            </a:r>
            <a:r>
              <a:rPr lang="en-US" altLang="zh-CN" sz="1200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c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2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1200" dirty="0" err="1">
                <a:solidFill>
                  <a:srgbClr val="4E9A06"/>
                </a:solidFill>
                <a:latin typeface="宋体"/>
                <a:ea typeface="宋体"/>
                <a:cs typeface="Times New Roman"/>
              </a:rPr>
              <a:t>后验</a:t>
            </a:r>
            <a:r>
              <a:rPr lang="en-US" altLang="zh-CN" sz="12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), </a:t>
            </a:r>
            <a:r>
              <a:rPr lang="en-US" altLang="zh-CN" sz="1200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col =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2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20</a:t>
            </a:r>
            <a:r>
              <a:rPr lang="en-US" altLang="zh-CN" sz="1200" dirty="0">
                <a:latin typeface="Consolas"/>
                <a:ea typeface="宋体"/>
                <a:cs typeface="Times New Roman"/>
              </a:rPr>
              <a:t>)</a:t>
            </a:r>
            <a:endParaRPr lang="zh-CN" altLang="zh-CN" sz="1200" dirty="0">
              <a:effectLst/>
              <a:latin typeface="Consolas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207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统计推断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点估计</a:t>
            </a:r>
            <a:endParaRPr lang="en-US" altLang="zh-CN" dirty="0" smtClean="0"/>
          </a:p>
          <a:p>
            <a:r>
              <a:rPr lang="zh-CN" altLang="en-US" dirty="0" smtClean="0"/>
              <a:t>区间估计</a:t>
            </a:r>
            <a:endParaRPr lang="en-US" altLang="zh-CN" dirty="0" smtClean="0"/>
          </a:p>
          <a:p>
            <a:r>
              <a:rPr lang="zh-CN" altLang="en-US" dirty="0" smtClean="0"/>
              <a:t>假设检验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73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</a:t>
            </a:r>
            <a:r>
              <a:rPr lang="zh-CN" altLang="en-US" dirty="0" smtClean="0"/>
              <a:t>估计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频率学派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极大似然估计，矩估计，最小二乘估计</a:t>
            </a:r>
            <a:r>
              <a:rPr lang="zh-CN" altLang="en-US" dirty="0"/>
              <a:t>，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贝叶斯学派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关于参数的所有统计推断（均值、众数、分位数）都基于后验分布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例：后验均值</a:t>
            </a:r>
            <a:endParaRPr lang="en-US" altLang="zh-CN" dirty="0" smtClean="0"/>
          </a:p>
          <a:p>
            <a:pPr lvl="1"/>
            <a:endParaRPr lang="en-US" altLang="zh-CN" sz="1400" dirty="0" smtClean="0"/>
          </a:p>
          <a:p>
            <a:pPr lvl="1"/>
            <a:r>
              <a:rPr lang="zh-CN" altLang="en-US" dirty="0" smtClean="0"/>
              <a:t>例：后验众数，极大化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15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572" y="4614913"/>
            <a:ext cx="2843200" cy="73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170" y="5621153"/>
            <a:ext cx="75723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478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频率学派的区间估计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频率学派：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置信区间（</a:t>
            </a:r>
            <a:r>
              <a:rPr lang="en-US" altLang="zh-CN" dirty="0" smtClean="0"/>
              <a:t>confidence </a:t>
            </a:r>
            <a:r>
              <a:rPr lang="en-US" altLang="zh-CN" dirty="0"/>
              <a:t>interval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例：以</a:t>
            </a:r>
            <a:r>
              <a:rPr lang="en-US" altLang="zh-CN" dirty="0" smtClean="0"/>
              <a:t>95%</a:t>
            </a:r>
            <a:r>
              <a:rPr lang="zh-CN" altLang="en-US" dirty="0" smtClean="0"/>
              <a:t>的概率保证，该区间可以覆盖参数的真实值。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置信区间是随机的，与样本有关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总体参数是确定的，未知的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881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贝叶斯学派的区间估计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贝叶斯学派：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可信区间，可信集</a:t>
            </a:r>
            <a:r>
              <a:rPr lang="zh-CN" altLang="en-US" sz="1600" dirty="0" smtClean="0"/>
              <a:t>（</a:t>
            </a:r>
            <a:r>
              <a:rPr lang="en-US" altLang="zh-CN" sz="1800" dirty="0">
                <a:latin typeface="+mn-lt"/>
              </a:rPr>
              <a:t>credible </a:t>
            </a:r>
            <a:r>
              <a:rPr lang="en-US" altLang="zh-CN" sz="1800" dirty="0" smtClean="0">
                <a:latin typeface="+mn-lt"/>
              </a:rPr>
              <a:t>set</a:t>
            </a:r>
            <a:r>
              <a:rPr lang="zh-CN" altLang="en-US" sz="1600" dirty="0" smtClean="0"/>
              <a:t>）：</a:t>
            </a:r>
            <a:endParaRPr lang="en-US" altLang="zh-CN" sz="1600" dirty="0" smtClean="0"/>
          </a:p>
          <a:p>
            <a:pPr lvl="1"/>
            <a:r>
              <a:rPr lang="zh-CN" altLang="en-US" dirty="0" smtClean="0"/>
              <a:t>参数是随机的</a:t>
            </a:r>
            <a:r>
              <a:rPr lang="zh-CN" altLang="en-US" dirty="0"/>
              <a:t>，例：落入可信区间的概率为</a:t>
            </a:r>
            <a:r>
              <a:rPr lang="en-US" altLang="zh-CN" dirty="0"/>
              <a:t>95%</a:t>
            </a:r>
            <a:endParaRPr lang="zh-CN" altLang="en-US" dirty="0"/>
          </a:p>
          <a:p>
            <a:pPr lvl="1"/>
            <a:r>
              <a:rPr lang="zh-CN" altLang="en-US" dirty="0" smtClean="0"/>
              <a:t>左尾与右尾相同：如</a:t>
            </a:r>
            <a:r>
              <a:rPr lang="zh-CN" altLang="en-US" sz="2000" dirty="0" smtClean="0"/>
              <a:t>（</a:t>
            </a:r>
            <a:r>
              <a:rPr lang="en-US" altLang="zh-CN" sz="2000" dirty="0" smtClean="0">
                <a:latin typeface="+mn-lt"/>
              </a:rPr>
              <a:t>2.5%</a:t>
            </a:r>
            <a:r>
              <a:rPr lang="zh-CN" altLang="en-US" sz="2000" dirty="0" smtClean="0">
                <a:latin typeface="+mn-lt"/>
              </a:rPr>
              <a:t>分位数，</a:t>
            </a:r>
            <a:r>
              <a:rPr lang="en-US" altLang="zh-CN" sz="2000" dirty="0" smtClean="0">
                <a:latin typeface="+mn-lt"/>
              </a:rPr>
              <a:t>97.5%</a:t>
            </a:r>
            <a:r>
              <a:rPr lang="zh-CN" altLang="en-US" sz="2000" dirty="0" smtClean="0">
                <a:latin typeface="+mn-lt"/>
              </a:rPr>
              <a:t>分位数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en-US" dirty="0" smtClean="0"/>
              <a:t>高密度区间</a:t>
            </a:r>
            <a:r>
              <a:rPr lang="zh-CN" altLang="en-US" sz="2000" dirty="0" smtClean="0"/>
              <a:t>（</a:t>
            </a:r>
            <a:r>
              <a:rPr lang="en-US" altLang="zh-CN" sz="2000" dirty="0">
                <a:latin typeface="+mn-lt"/>
              </a:rPr>
              <a:t>Highest posterior density </a:t>
            </a:r>
            <a:r>
              <a:rPr lang="zh-CN" altLang="en-US" sz="2000" dirty="0" smtClean="0"/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则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17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672" y="2504720"/>
            <a:ext cx="3120941" cy="378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328" y="4703222"/>
            <a:ext cx="2174697" cy="32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365" y="5293092"/>
            <a:ext cx="2057498" cy="32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639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18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722" y="2737016"/>
            <a:ext cx="3194134" cy="2152433"/>
          </a:xfrm>
          <a:prstGeom prst="rect">
            <a:avLst/>
          </a:prstGeom>
          <a:noFill/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83" y="2737016"/>
            <a:ext cx="3141127" cy="2152434"/>
          </a:xfrm>
          <a:prstGeom prst="rect">
            <a:avLst/>
          </a:prstGeom>
          <a:noFill/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38365" y="1431483"/>
            <a:ext cx="6835526" cy="532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贝叶斯高密度区间：可以是两个互不相连的区间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675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假设检验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257" y="1443630"/>
            <a:ext cx="8768615" cy="4382717"/>
          </a:xfrm>
        </p:spPr>
        <p:txBody>
          <a:bodyPr/>
          <a:lstStyle/>
          <a:p>
            <a:r>
              <a:rPr lang="zh-CN" altLang="en-US" dirty="0" smtClean="0"/>
              <a:t>频率学派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检验：似然比检验，</a:t>
            </a:r>
            <a:r>
              <a:rPr lang="en-US" altLang="zh-CN" dirty="0" smtClean="0"/>
              <a:t>…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贝叶斯学派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检验：若                    ，接受</a:t>
            </a:r>
            <a:r>
              <a:rPr lang="en-US" altLang="zh-CN" i="1" dirty="0" err="1" smtClean="0"/>
              <a:t>H</a:t>
            </a:r>
            <a:r>
              <a:rPr lang="en-US" altLang="zh-CN" baseline="-25000" dirty="0" err="1" smtClean="0"/>
              <a:t>0</a:t>
            </a:r>
            <a:endParaRPr lang="en-US" altLang="zh-CN" baseline="-25000" dirty="0" smtClean="0"/>
          </a:p>
          <a:p>
            <a:pPr lvl="1"/>
            <a:r>
              <a:rPr lang="zh-CN" altLang="en-US" dirty="0"/>
              <a:t>该</a:t>
            </a:r>
            <a:r>
              <a:rPr lang="zh-CN" altLang="en-US" dirty="0" smtClean="0"/>
              <a:t>检验对先验分布很敏感，故用贝叶斯因子（</a:t>
            </a:r>
            <a:r>
              <a:rPr lang="en-US" altLang="zh-CN" sz="1800" dirty="0" smtClean="0">
                <a:latin typeface="+mn-lt"/>
              </a:rPr>
              <a:t>Bayes factor</a:t>
            </a:r>
            <a:r>
              <a:rPr lang="en-US" altLang="zh-CN" dirty="0" smtClean="0"/>
              <a:t>)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32332" y="6254857"/>
            <a:ext cx="2133600" cy="476250"/>
          </a:xfrm>
        </p:spPr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19</a:t>
            </a:fld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745" y="4105427"/>
            <a:ext cx="2896150" cy="36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384" y="5446950"/>
            <a:ext cx="2896150" cy="71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30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12525"/>
            <a:ext cx="7543800" cy="86836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主要内容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447674"/>
          </a:xfrm>
        </p:spPr>
        <p:txBody>
          <a:bodyPr/>
          <a:lstStyle/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基本概念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/>
              <a:t>先验分布</a:t>
            </a:r>
            <a:endParaRPr lang="en-US" altLang="zh-CN" dirty="0" smtClean="0"/>
          </a:p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计算方法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/>
              <a:t>收敛性检验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22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先验分布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684255"/>
            <a:ext cx="8523171" cy="4382717"/>
          </a:xfrm>
        </p:spPr>
        <p:txBody>
          <a:bodyPr/>
          <a:lstStyle/>
          <a:p>
            <a:r>
              <a:rPr lang="zh-CN" altLang="en-US" dirty="0" smtClean="0">
                <a:latin typeface="+mn-lt"/>
              </a:rPr>
              <a:t>先验分布：在获取数据之前所做的一种判断</a:t>
            </a:r>
            <a:endParaRPr lang="en-US" altLang="zh-CN" dirty="0" smtClean="0">
              <a:latin typeface="+mn-lt"/>
            </a:endParaRPr>
          </a:p>
          <a:p>
            <a:pPr lvl="1"/>
            <a:r>
              <a:rPr lang="zh-CN" altLang="en-US" dirty="0" smtClean="0">
                <a:latin typeface="+mn-lt"/>
              </a:rPr>
              <a:t>先验分布都是主观的。</a:t>
            </a:r>
            <a:endParaRPr lang="en-US" altLang="zh-CN" dirty="0" smtClean="0">
              <a:latin typeface="+mn-lt"/>
            </a:endParaRPr>
          </a:p>
          <a:p>
            <a:pPr lvl="1"/>
            <a:r>
              <a:rPr lang="zh-CN" altLang="en-US" dirty="0" smtClean="0">
                <a:latin typeface="+mn-lt"/>
              </a:rPr>
              <a:t>如果希望让数据自己说话 </a:t>
            </a:r>
            <a:r>
              <a:rPr lang="en-US" altLang="zh-CN" dirty="0" smtClean="0">
                <a:latin typeface="+mn-lt"/>
              </a:rPr>
              <a:t>“</a:t>
            </a:r>
            <a:r>
              <a:rPr lang="en-US" altLang="zh-CN" sz="2000" dirty="0">
                <a:latin typeface="+mn-lt"/>
              </a:rPr>
              <a:t>Let the data speak for itself</a:t>
            </a:r>
            <a:r>
              <a:rPr lang="zh-CN" altLang="en-US" dirty="0" smtClean="0">
                <a:latin typeface="+mn-lt"/>
              </a:rPr>
              <a:t>”，可以使用无信息先验：</a:t>
            </a:r>
            <a:r>
              <a:rPr lang="en-US" altLang="zh-CN" sz="1800" dirty="0" err="1" smtClean="0">
                <a:latin typeface="+mn-lt"/>
              </a:rPr>
              <a:t>noninformative</a:t>
            </a:r>
            <a:r>
              <a:rPr lang="en-US" altLang="zh-CN" sz="1800" dirty="0" smtClean="0">
                <a:latin typeface="+mn-lt"/>
              </a:rPr>
              <a:t> </a:t>
            </a:r>
            <a:r>
              <a:rPr lang="en-US" altLang="zh-CN" sz="1800" dirty="0">
                <a:latin typeface="+mn-lt"/>
              </a:rPr>
              <a:t>priors </a:t>
            </a:r>
            <a:r>
              <a:rPr lang="en-US" altLang="zh-CN" sz="1800" dirty="0" smtClean="0">
                <a:latin typeface="+mn-lt"/>
              </a:rPr>
              <a:t>(flat / improper / </a:t>
            </a:r>
            <a:r>
              <a:rPr lang="en-US" altLang="zh-CN" sz="1800" dirty="0" err="1" smtClean="0">
                <a:latin typeface="+mn-lt"/>
              </a:rPr>
              <a:t>Jeffreys</a:t>
            </a:r>
            <a:r>
              <a:rPr lang="en-US" altLang="zh-CN" sz="1800" dirty="0">
                <a:latin typeface="+mn-lt"/>
              </a:rPr>
              <a:t>) </a:t>
            </a:r>
            <a:r>
              <a:rPr lang="zh-CN" altLang="en-US" sz="1800" dirty="0" smtClean="0">
                <a:latin typeface="+mn-lt"/>
              </a:rPr>
              <a:t>。</a:t>
            </a:r>
            <a:endParaRPr lang="en-US" altLang="zh-CN" sz="1800" dirty="0" smtClean="0">
              <a:latin typeface="+mn-lt"/>
            </a:endParaRPr>
          </a:p>
          <a:p>
            <a:pPr lvl="1"/>
            <a:r>
              <a:rPr lang="zh-CN" altLang="en-US" dirty="0" smtClean="0">
                <a:latin typeface="+mn-lt"/>
              </a:rPr>
              <a:t>正确使用有信息的先验分布，具有重要意义，如可以增加统计推断准确性</a:t>
            </a:r>
            <a:r>
              <a:rPr lang="zh-CN" altLang="en-US" dirty="0">
                <a:latin typeface="+mn-lt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1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无信息先验分布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882" y="1684255"/>
            <a:ext cx="8643486" cy="4382717"/>
          </a:xfrm>
        </p:spPr>
        <p:txBody>
          <a:bodyPr/>
          <a:lstStyle/>
          <a:p>
            <a:r>
              <a:rPr lang="zh-CN" altLang="en-US" dirty="0" smtClean="0">
                <a:latin typeface="+mn-lt"/>
              </a:rPr>
              <a:t>相对于似然函数，先验分布是平坦的（</a:t>
            </a:r>
            <a:r>
              <a:rPr lang="en-US" altLang="zh-CN" dirty="0" smtClean="0">
                <a:latin typeface="+mn-lt"/>
              </a:rPr>
              <a:t>flat</a:t>
            </a:r>
            <a:r>
              <a:rPr lang="zh-CN" altLang="en-US" dirty="0" smtClean="0">
                <a:latin typeface="+mn-lt"/>
              </a:rPr>
              <a:t>）。</a:t>
            </a:r>
            <a:endParaRPr lang="en-US" altLang="zh-CN" dirty="0" smtClean="0">
              <a:latin typeface="+mn-lt"/>
            </a:endParaRPr>
          </a:p>
          <a:p>
            <a:r>
              <a:rPr lang="zh-CN" altLang="en-US" dirty="0" smtClean="0">
                <a:latin typeface="+mn-lt"/>
              </a:rPr>
              <a:t>对参数的后验分布影响很小。</a:t>
            </a:r>
            <a:endParaRPr lang="en-US" altLang="zh-CN" dirty="0" smtClean="0">
              <a:latin typeface="+mn-lt"/>
            </a:endParaRPr>
          </a:p>
          <a:p>
            <a:r>
              <a:rPr lang="zh-CN" altLang="en-US" dirty="0" smtClean="0"/>
              <a:t>常见的一个无信息先验分布：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21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117" y="4444491"/>
            <a:ext cx="1635392" cy="420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93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例：似然函数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后验分布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抛掷</a:t>
            </a:r>
            <a:r>
              <a:rPr lang="en-US" altLang="zh-CN" dirty="0" smtClean="0"/>
              <a:t>20</a:t>
            </a:r>
            <a:r>
              <a:rPr lang="zh-CN" altLang="en-US" dirty="0" smtClean="0"/>
              <a:t>次硬币，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次出现正面。</a:t>
            </a:r>
            <a:endParaRPr lang="en-US" altLang="zh-CN" dirty="0" smtClean="0"/>
          </a:p>
          <a:p>
            <a:r>
              <a:rPr lang="zh-CN" altLang="en-US" dirty="0" smtClean="0"/>
              <a:t>则似然函数为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使用平坦的先验分布</a:t>
            </a:r>
            <a:endParaRPr lang="en-US" altLang="zh-CN" dirty="0" smtClean="0"/>
          </a:p>
          <a:p>
            <a:r>
              <a:rPr lang="zh-CN" altLang="en-US" dirty="0" smtClean="0"/>
              <a:t>则后验分布为</a:t>
            </a:r>
            <a:r>
              <a:rPr lang="zh-CN" altLang="en-US" sz="2000" dirty="0" smtClean="0"/>
              <a:t>（贝塔分布，见下页）    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22</a:t>
            </a:fld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155132"/>
              </p:ext>
            </p:extLst>
          </p:nvPr>
        </p:nvGraphicFramePr>
        <p:xfrm>
          <a:off x="3189288" y="2871788"/>
          <a:ext cx="24971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Equation" r:id="rId3" imgW="1104840" imgH="228600" progId="Equation.DSMT4">
                  <p:embed/>
                </p:oleObj>
              </mc:Choice>
              <mc:Fallback>
                <p:oleObj name="Equation" r:id="rId3" imgW="1104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89288" y="2871788"/>
                        <a:ext cx="2497137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39307"/>
              </p:ext>
            </p:extLst>
          </p:nvPr>
        </p:nvGraphicFramePr>
        <p:xfrm>
          <a:off x="4170547" y="3730876"/>
          <a:ext cx="1383230" cy="526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Equation" r:id="rId5" imgW="533160" imgH="203040" progId="Equation.DSMT4">
                  <p:embed/>
                </p:oleObj>
              </mc:Choice>
              <mc:Fallback>
                <p:oleObj name="Equation" r:id="rId5" imgW="533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70547" y="3730876"/>
                        <a:ext cx="1383230" cy="526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517117"/>
              </p:ext>
            </p:extLst>
          </p:nvPr>
        </p:nvGraphicFramePr>
        <p:xfrm>
          <a:off x="3167063" y="5400675"/>
          <a:ext cx="29289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Equation" r:id="rId7" imgW="1295280" imgH="228600" progId="Equation.DSMT4">
                  <p:embed/>
                </p:oleObj>
              </mc:Choice>
              <mc:Fallback>
                <p:oleObj name="Equation" r:id="rId7" imgW="129528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5400675"/>
                        <a:ext cx="292893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201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贝塔分布：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23</a:t>
            </a:fld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96122"/>
              </p:ext>
            </p:extLst>
          </p:nvPr>
        </p:nvGraphicFramePr>
        <p:xfrm>
          <a:off x="1736391" y="3050291"/>
          <a:ext cx="5829066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3" imgW="1981080" imgH="419040" progId="Equation.DSMT4">
                  <p:embed/>
                </p:oleObj>
              </mc:Choice>
              <mc:Fallback>
                <p:oleObj name="Equation" r:id="rId3" imgW="198108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391" y="3050291"/>
                        <a:ext cx="5829066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81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结论：使用平坦的先验分布，后验分布将等价于似然函数。</a:t>
            </a:r>
            <a:endParaRPr lang="en-US" altLang="zh-CN" dirty="0" smtClean="0"/>
          </a:p>
          <a:p>
            <a:r>
              <a:rPr lang="zh-CN" altLang="en-US" dirty="0" smtClean="0"/>
              <a:t>问题：为什么</a:t>
            </a:r>
            <a:r>
              <a:rPr lang="zh-CN" altLang="en-US" dirty="0" smtClean="0">
                <a:solidFill>
                  <a:srgbClr val="FF0000"/>
                </a:solidFill>
              </a:rPr>
              <a:t>不能</a:t>
            </a:r>
            <a:r>
              <a:rPr lang="zh-CN" altLang="en-US" dirty="0" smtClean="0"/>
              <a:t>总是使用平坦的先验分布？</a:t>
            </a:r>
            <a:endParaRPr lang="en-US" altLang="zh-CN" dirty="0" smtClean="0"/>
          </a:p>
          <a:p>
            <a:r>
              <a:rPr lang="zh-CN" altLang="en-US" dirty="0" smtClean="0"/>
              <a:t>原因：不能保证后验分布是可积的，即不能保证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24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594" y="4872492"/>
            <a:ext cx="2517558" cy="46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07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451" y="1000861"/>
            <a:ext cx="8229600" cy="4382717"/>
          </a:xfrm>
        </p:spPr>
        <p:txBody>
          <a:bodyPr/>
          <a:lstStyle/>
          <a:p>
            <a:r>
              <a:rPr lang="zh-CN" altLang="en-US" dirty="0" smtClean="0"/>
              <a:t>贝叶斯推断：完整的后验分布（黑色）</a:t>
            </a:r>
            <a:endParaRPr lang="en-US" altLang="zh-CN" dirty="0" smtClean="0"/>
          </a:p>
          <a:p>
            <a:r>
              <a:rPr lang="zh-CN" altLang="en-US" dirty="0" smtClean="0"/>
              <a:t>经典统计推断：正态近似（红色）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25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05" y="2325070"/>
            <a:ext cx="7054346" cy="4123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65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Jeffrey</a:t>
            </a:r>
            <a:r>
              <a:rPr lang="zh-CN" altLang="en-US" dirty="0" smtClean="0">
                <a:latin typeface="+mn-lt"/>
              </a:rPr>
              <a:t>先验</a:t>
            </a:r>
            <a:endParaRPr lang="zh-CN" altLang="en-US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26</a:t>
            </a:fld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373" y="2331727"/>
            <a:ext cx="2457016" cy="681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373" y="5020077"/>
            <a:ext cx="3403181" cy="898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97694" y="3782728"/>
            <a:ext cx="5448928" cy="532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/>
              <a:t>基于似然函数      的期望信息矩阵：</a:t>
            </a:r>
            <a:endParaRPr lang="zh-CN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612" y="3968840"/>
            <a:ext cx="708546" cy="345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5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</a:t>
            </a:r>
            <a:r>
              <a:rPr lang="en-US" altLang="zh-CN" dirty="0"/>
              <a:t>Jeffrey</a:t>
            </a:r>
            <a:r>
              <a:rPr lang="zh-CN" altLang="en-US" dirty="0"/>
              <a:t>先验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7624"/>
            <a:ext cx="8229600" cy="4382717"/>
          </a:xfrm>
        </p:spPr>
        <p:txBody>
          <a:bodyPr/>
          <a:lstStyle/>
          <a:p>
            <a:r>
              <a:rPr lang="zh-CN" altLang="en-US" dirty="0" smtClean="0"/>
              <a:t>抛掷 </a:t>
            </a:r>
            <a:r>
              <a:rPr lang="en-US" altLang="zh-CN" dirty="0" smtClean="0"/>
              <a:t>n </a:t>
            </a:r>
            <a:r>
              <a:rPr lang="zh-CN" altLang="en-US" dirty="0" smtClean="0"/>
              <a:t>次</a:t>
            </a:r>
            <a:r>
              <a:rPr lang="zh-CN" altLang="en-US" dirty="0"/>
              <a:t>硬币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 </a:t>
            </a:r>
            <a:r>
              <a:rPr lang="zh-CN" altLang="en-US" dirty="0" smtClean="0"/>
              <a:t>次</a:t>
            </a:r>
            <a:r>
              <a:rPr lang="zh-CN" altLang="en-US" dirty="0"/>
              <a:t>出现</a:t>
            </a:r>
            <a:r>
              <a:rPr lang="zh-CN" altLang="en-US" dirty="0" smtClean="0"/>
              <a:t>正面</a:t>
            </a:r>
            <a:endParaRPr lang="en-US" altLang="zh-CN" dirty="0" smtClean="0"/>
          </a:p>
          <a:p>
            <a:r>
              <a:rPr lang="zh-CN" altLang="en-US" dirty="0" smtClean="0"/>
              <a:t>似然函数与对数似然函数：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27</a:t>
            </a:fld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998" y="3400050"/>
            <a:ext cx="2657375" cy="568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237" y="4775000"/>
            <a:ext cx="4572936" cy="50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08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28</a:t>
            </a:fld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82" y="1325896"/>
            <a:ext cx="3270834" cy="10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59" y="3021631"/>
            <a:ext cx="41910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31659" y="5265018"/>
            <a:ext cx="235032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/>
              <a:t>期望信息矩阵：</a:t>
            </a:r>
            <a:endParaRPr lang="zh-CN" alt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981" y="5219897"/>
            <a:ext cx="2510339" cy="88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9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29</a:t>
            </a:fld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797" y="2774169"/>
            <a:ext cx="4121443" cy="76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45522" y="1869708"/>
            <a:ext cx="2045753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Jeffrey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先验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20" y="5054732"/>
            <a:ext cx="5779379" cy="69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1097921" y="3947161"/>
            <a:ext cx="3432350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后验分布（贝塔分布）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021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贝叶斯学派与频率学派的差异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频率学派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概率是客观的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概率是频率的极限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概率是固定的、未知的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4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30</a:t>
            </a:fld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40" y="856648"/>
            <a:ext cx="7772130" cy="563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44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贝叶斯学派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概率是主观的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概率是对事件发生可能性的主观判断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参数是随机变量，用分布描述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基于参数的分布进行各种统计推断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16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贝叶斯推断的步骤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选择参数的先验分布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𝝅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1" i="1" smtClean="0">
                            <a:latin typeface="Cambria Math"/>
                          </a:rPr>
                          <m:t>𝜽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r>
                  <a:rPr lang="zh-CN" altLang="en-US" dirty="0" smtClean="0"/>
                  <a:t>对于给定的观察数据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dirty="0" smtClean="0"/>
                  <a:t>，选择模型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e>
                        <m:r>
                          <a:rPr lang="zh-CN" altLang="en-US" b="1" i="1" smtClean="0">
                            <a:latin typeface="Cambria Math"/>
                          </a:rPr>
                          <m:t>𝜽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r>
                  <a:rPr lang="zh-CN" altLang="en-US" dirty="0" smtClean="0"/>
                  <a:t>似然函数为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𝑳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zh-CN" altLang="en-US" i="1" smtClean="0">
                        <a:latin typeface="Cambria Math"/>
                      </a:rPr>
                      <m:t>𝜽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∝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𝒇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zh-CN" altLang="en-US" b="1" i="1" smtClean="0">
                        <a:latin typeface="Cambria Math"/>
                        <a:ea typeface="Cambria Math"/>
                      </a:rPr>
                      <m:t>𝜽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b="1" dirty="0" smtClean="0"/>
              </a:p>
              <a:p>
                <a:r>
                  <a:rPr lang="zh-CN" altLang="en-US" dirty="0" smtClean="0"/>
                  <a:t>参数的后验分布为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/>
                      </a:rPr>
                      <m:t>𝝅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1" i="1" smtClean="0">
                            <a:latin typeface="Cambria Math"/>
                          </a:rPr>
                          <m:t>𝜽</m:t>
                        </m:r>
                      </m: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∝</m:t>
                    </m:r>
                    <m:r>
                      <a:rPr lang="en-US" altLang="zh-CN" b="1" i="1" smtClean="0">
                        <a:latin typeface="Cambria Math"/>
                      </a:rPr>
                      <m:t>𝑳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zh-CN" altLang="en-US" b="1" i="1" smtClean="0">
                        <a:latin typeface="Cambria Math"/>
                      </a:rPr>
                      <m:t>𝜽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  <m:r>
                      <a:rPr lang="zh-CN" altLang="en-US" b="1" i="1" smtClean="0">
                        <a:latin typeface="Cambria Math"/>
                      </a:rPr>
                      <m:t>𝝅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zh-CN" altLang="en-US" b="1" i="1" smtClean="0">
                        <a:latin typeface="Cambria Math"/>
                      </a:rPr>
                      <m:t>𝜽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b="1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22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贝叶斯定理：从先验到后验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6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72" y="3308419"/>
            <a:ext cx="7180446" cy="108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37" y="5190809"/>
            <a:ext cx="5216459" cy="761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527" y="1837624"/>
            <a:ext cx="2896879" cy="75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80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7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</p:spPr>
        <p:txBody>
          <a:bodyPr/>
          <a:lstStyle/>
          <a:p>
            <a:r>
              <a:rPr lang="zh-CN" altLang="en-US" dirty="0" smtClean="0"/>
              <a:t>贝叶斯推断：示例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810" y="3100701"/>
            <a:ext cx="4657631" cy="351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83571" y="1549218"/>
            <a:ext cx="6526146" cy="2382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根据身体状况判断：可能正常，也可能发烧。</a:t>
            </a:r>
            <a:endParaRPr lang="en-US" altLang="zh-CN" dirty="0" smtClean="0"/>
          </a:p>
          <a:p>
            <a:r>
              <a:rPr lang="zh-CN" altLang="en-US" dirty="0" smtClean="0"/>
              <a:t>前者的概率为</a:t>
            </a:r>
            <a:r>
              <a:rPr lang="en-US" altLang="zh-CN" dirty="0" smtClean="0"/>
              <a:t>40%</a:t>
            </a:r>
            <a:r>
              <a:rPr lang="zh-CN" altLang="en-US" dirty="0" smtClean="0"/>
              <a:t>，后者为</a:t>
            </a:r>
            <a:r>
              <a:rPr lang="en-US" altLang="zh-CN" dirty="0" smtClean="0"/>
              <a:t>60%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体温的先验分布</a:t>
            </a:r>
            <a:r>
              <a:rPr lang="zh-CN" altLang="en-US" dirty="0" smtClean="0"/>
              <a:t>：混合正态</a:t>
            </a: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05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/>
              <a:pPr>
                <a:buFontTx/>
                <a:buNone/>
              </a:pPr>
              <a:t>8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7516" y="1386038"/>
            <a:ext cx="8162223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用温度计测量一次的结果是</a:t>
            </a:r>
            <a:r>
              <a:rPr lang="en-US" altLang="zh-CN" dirty="0" smtClean="0"/>
              <a:t>39.5</a:t>
            </a:r>
            <a:r>
              <a:rPr lang="zh-CN" altLang="en-US" dirty="0" smtClean="0"/>
              <a:t>，假设测量结果服从正态分布（模型）。正态分布的参数为（</a:t>
            </a:r>
            <a:r>
              <a:rPr lang="en-US" altLang="zh-CN" dirty="0" smtClean="0"/>
              <a:t>39.5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0.5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182" y="2616265"/>
            <a:ext cx="4933883" cy="372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84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E7128283-1589-4972-82BE-045635513151}" type="slidenum">
              <a:rPr lang="en-US" altLang="zh-CN" smtClean="0"/>
              <a:pPr>
                <a:buFontTx/>
                <a:buNone/>
              </a:pPr>
              <a:t>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55" y="2414134"/>
            <a:ext cx="5193765" cy="3921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58780" y="1289785"/>
            <a:ext cx="7873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用测量结果对先验分布进行更新，得到体温的后验分布。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结论：发烧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94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母板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母板1</Template>
  <TotalTime>22265</TotalTime>
  <Words>709</Words>
  <Application>Microsoft Office PowerPoint</Application>
  <PresentationFormat>全屏显示(4:3)</PresentationFormat>
  <Paragraphs>134</Paragraphs>
  <Slides>30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黑体</vt:lpstr>
      <vt:lpstr>华文新魏</vt:lpstr>
      <vt:lpstr>楷体</vt:lpstr>
      <vt:lpstr>楷体_GB2312</vt:lpstr>
      <vt:lpstr>宋体</vt:lpstr>
      <vt:lpstr>Arial</vt:lpstr>
      <vt:lpstr>Cambria Math</vt:lpstr>
      <vt:lpstr>Consolas</vt:lpstr>
      <vt:lpstr>Times New Roman</vt:lpstr>
      <vt:lpstr>Verdana</vt:lpstr>
      <vt:lpstr>Wingdings</vt:lpstr>
      <vt:lpstr>Wingdings 2</vt:lpstr>
      <vt:lpstr>母板1</vt:lpstr>
      <vt:lpstr>演示文稿9</vt:lpstr>
      <vt:lpstr>Equation</vt:lpstr>
      <vt:lpstr>贝叶斯风险模型</vt:lpstr>
      <vt:lpstr>主要内容</vt:lpstr>
      <vt:lpstr>贝叶斯学派与频率学派的差异</vt:lpstr>
      <vt:lpstr>PowerPoint 演示文稿</vt:lpstr>
      <vt:lpstr>贝叶斯推断的步骤</vt:lpstr>
      <vt:lpstr>贝叶斯定理：从先验到后验</vt:lpstr>
      <vt:lpstr>贝叶斯推断：示例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统计推断</vt:lpstr>
      <vt:lpstr>点估计</vt:lpstr>
      <vt:lpstr>频率学派的区间估计</vt:lpstr>
      <vt:lpstr>贝叶斯学派的区间估计</vt:lpstr>
      <vt:lpstr>PowerPoint 演示文稿</vt:lpstr>
      <vt:lpstr>假设检验</vt:lpstr>
      <vt:lpstr>先验分布</vt:lpstr>
      <vt:lpstr>无信息先验分布</vt:lpstr>
      <vt:lpstr>例：似然函数 = 后验分布</vt:lpstr>
      <vt:lpstr>PowerPoint 演示文稿</vt:lpstr>
      <vt:lpstr>PowerPoint 演示文稿</vt:lpstr>
      <vt:lpstr>PowerPoint 演示文稿</vt:lpstr>
      <vt:lpstr>Jeffrey先验</vt:lpstr>
      <vt:lpstr>例：Jeffrey先验</vt:lpstr>
      <vt:lpstr>PowerPoint 演示文稿</vt:lpstr>
      <vt:lpstr>PowerPoint 演示文稿</vt:lpstr>
      <vt:lpstr>PowerPoint 演示文稿</vt:lpstr>
    </vt:vector>
  </TitlesOfParts>
  <Company>中国人民大学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ESI提升计划</dc:title>
  <dc:creator>J</dc:creator>
  <cp:lastModifiedBy>李 政宵</cp:lastModifiedBy>
  <cp:revision>2607</cp:revision>
  <cp:lastPrinted>2014-03-25T07:52:42Z</cp:lastPrinted>
  <dcterms:created xsi:type="dcterms:W3CDTF">2003-12-29T03:18:02Z</dcterms:created>
  <dcterms:modified xsi:type="dcterms:W3CDTF">2018-06-19T06:27:30Z</dcterms:modified>
</cp:coreProperties>
</file>