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  <p:sldMasterId id="2147483756" r:id="rId2"/>
    <p:sldMasterId id="2147483771" r:id="rId3"/>
    <p:sldMasterId id="2147483786" r:id="rId4"/>
    <p:sldMasterId id="2147483801" r:id="rId5"/>
  </p:sldMasterIdLst>
  <p:notesMasterIdLst>
    <p:notesMasterId r:id="rId97"/>
  </p:notesMasterIdLst>
  <p:handoutMasterIdLst>
    <p:handoutMasterId r:id="rId98"/>
  </p:handoutMasterIdLst>
  <p:sldIdLst>
    <p:sldId id="1321" r:id="rId6"/>
    <p:sldId id="1326" r:id="rId7"/>
    <p:sldId id="1327" r:id="rId8"/>
    <p:sldId id="1404" r:id="rId9"/>
    <p:sldId id="1328" r:id="rId10"/>
    <p:sldId id="1329" r:id="rId11"/>
    <p:sldId id="1330" r:id="rId12"/>
    <p:sldId id="1405" r:id="rId13"/>
    <p:sldId id="1331" r:id="rId14"/>
    <p:sldId id="1332" r:id="rId15"/>
    <p:sldId id="1333" r:id="rId16"/>
    <p:sldId id="1334" r:id="rId17"/>
    <p:sldId id="1335" r:id="rId18"/>
    <p:sldId id="1337" r:id="rId19"/>
    <p:sldId id="1422" r:id="rId20"/>
    <p:sldId id="1338" r:id="rId21"/>
    <p:sldId id="1340" r:id="rId22"/>
    <p:sldId id="1341" r:id="rId23"/>
    <p:sldId id="1412" r:id="rId24"/>
    <p:sldId id="1413" r:id="rId25"/>
    <p:sldId id="1406" r:id="rId26"/>
    <p:sldId id="1342" r:id="rId27"/>
    <p:sldId id="1407" r:id="rId28"/>
    <p:sldId id="1414" r:id="rId29"/>
    <p:sldId id="1415" r:id="rId30"/>
    <p:sldId id="1416" r:id="rId31"/>
    <p:sldId id="1417" r:id="rId32"/>
    <p:sldId id="1346" r:id="rId33"/>
    <p:sldId id="1345" r:id="rId34"/>
    <p:sldId id="1347" r:id="rId35"/>
    <p:sldId id="1348" r:id="rId36"/>
    <p:sldId id="1421" r:id="rId37"/>
    <p:sldId id="1349" r:id="rId38"/>
    <p:sldId id="1350" r:id="rId39"/>
    <p:sldId id="1408" r:id="rId40"/>
    <p:sldId id="1353" r:id="rId41"/>
    <p:sldId id="1354" r:id="rId42"/>
    <p:sldId id="1355" r:id="rId43"/>
    <p:sldId id="1356" r:id="rId44"/>
    <p:sldId id="1357" r:id="rId45"/>
    <p:sldId id="1358" r:id="rId46"/>
    <p:sldId id="1359" r:id="rId47"/>
    <p:sldId id="1360" r:id="rId48"/>
    <p:sldId id="1361" r:id="rId49"/>
    <p:sldId id="1362" r:id="rId50"/>
    <p:sldId id="1363" r:id="rId51"/>
    <p:sldId id="1364" r:id="rId52"/>
    <p:sldId id="1365" r:id="rId53"/>
    <p:sldId id="1366" r:id="rId54"/>
    <p:sldId id="1367" r:id="rId55"/>
    <p:sldId id="1368" r:id="rId56"/>
    <p:sldId id="1369" r:id="rId57"/>
    <p:sldId id="1370" r:id="rId58"/>
    <p:sldId id="1371" r:id="rId59"/>
    <p:sldId id="1372" r:id="rId60"/>
    <p:sldId id="1373" r:id="rId61"/>
    <p:sldId id="1374" r:id="rId62"/>
    <p:sldId id="1375" r:id="rId63"/>
    <p:sldId id="1409" r:id="rId64"/>
    <p:sldId id="1410" r:id="rId65"/>
    <p:sldId id="1411" r:id="rId66"/>
    <p:sldId id="1377" r:id="rId67"/>
    <p:sldId id="1378" r:id="rId68"/>
    <p:sldId id="1379" r:id="rId69"/>
    <p:sldId id="1380" r:id="rId70"/>
    <p:sldId id="1381" r:id="rId71"/>
    <p:sldId id="1382" r:id="rId72"/>
    <p:sldId id="1383" r:id="rId73"/>
    <p:sldId id="1420" r:id="rId74"/>
    <p:sldId id="1384" r:id="rId75"/>
    <p:sldId id="1385" r:id="rId76"/>
    <p:sldId id="1418" r:id="rId77"/>
    <p:sldId id="1419" r:id="rId78"/>
    <p:sldId id="1386" r:id="rId79"/>
    <p:sldId id="1387" r:id="rId80"/>
    <p:sldId id="1388" r:id="rId81"/>
    <p:sldId id="1389" r:id="rId82"/>
    <p:sldId id="1390" r:id="rId83"/>
    <p:sldId id="1391" r:id="rId84"/>
    <p:sldId id="1392" r:id="rId85"/>
    <p:sldId id="1393" r:id="rId86"/>
    <p:sldId id="1394" r:id="rId87"/>
    <p:sldId id="1395" r:id="rId88"/>
    <p:sldId id="1396" r:id="rId89"/>
    <p:sldId id="1397" r:id="rId90"/>
    <p:sldId id="1398" r:id="rId91"/>
    <p:sldId id="1399" r:id="rId92"/>
    <p:sldId id="1400" r:id="rId93"/>
    <p:sldId id="1401" r:id="rId94"/>
    <p:sldId id="1402" r:id="rId95"/>
    <p:sldId id="1403" r:id="rId96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66"/>
    <a:srgbClr val="911720"/>
    <a:srgbClr val="9F1923"/>
    <a:srgbClr val="A61A24"/>
    <a:srgbClr val="000099"/>
    <a:srgbClr val="666699"/>
    <a:srgbClr val="000066"/>
    <a:srgbClr val="FF0000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000" autoAdjust="0"/>
  </p:normalViewPr>
  <p:slideViewPr>
    <p:cSldViewPr snapToGrid="0">
      <p:cViewPr varScale="1">
        <p:scale>
          <a:sx n="103" d="100"/>
          <a:sy n="103" d="100"/>
        </p:scale>
        <p:origin x="1812" y="10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53" d="100"/>
          <a:sy n="53" d="100"/>
        </p:scale>
        <p:origin x="-2658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9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6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35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74D54DB-386E-462E-856F-932801D911C5}" type="slidenum">
              <a:rPr lang="en-US" altLang="zh-CN" sz="1300">
                <a:latin typeface="Arial" charset="0"/>
              </a:rPr>
              <a:pPr eaLnBrk="1" hangingPunct="1"/>
              <a:t>19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A415020-EBD9-445A-9DBA-AC488744ED18}" type="slidenum">
              <a:rPr lang="en-US" altLang="zh-CN" sz="1300">
                <a:latin typeface="Arial" charset="0"/>
              </a:rPr>
              <a:pPr eaLnBrk="1" hangingPunct="1"/>
              <a:t>20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99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0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2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2018/9/11 Tuesday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1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2018/9/11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4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5204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25406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97156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0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9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5722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5102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200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8713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424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918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80192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8042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198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9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70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2018/9/11 Tuesday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9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2018/9/11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2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15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32853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31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3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823215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18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8749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56052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339390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440524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1845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4850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781424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  <p:pic>
        <p:nvPicPr>
          <p:cNvPr id="12" name="Picture 5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4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2018/9/11 Tuesday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0.png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4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9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69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9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3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5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7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1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03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06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0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08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09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10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90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13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15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9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98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2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25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28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30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31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33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15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36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41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43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7" Type="http://schemas.openxmlformats.org/officeDocument/2006/relationships/image" Target="../media/image146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2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b="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风险度量基础</a:t>
            </a:r>
            <a:endParaRPr lang="zh-CN" altLang="en-US" sz="6000" b="0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对外经济贸易大学保险学院</a:t>
            </a: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199" y="1905000"/>
            <a:ext cx="8436543" cy="422592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对于随机变量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是非减的连续函数，则有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EC43E5-33DC-4B91-9A11-095DFB174A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19" y="3471862"/>
            <a:ext cx="3371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06215"/>
              </p:ext>
            </p:extLst>
          </p:nvPr>
        </p:nvGraphicFramePr>
        <p:xfrm>
          <a:off x="1140054" y="5011436"/>
          <a:ext cx="6791939" cy="60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Equation" r:id="rId4" imgW="3162240" imgH="279360" progId="Equation.DSMT4">
                  <p:embed/>
                </p:oleObj>
              </mc:Choice>
              <mc:Fallback>
                <p:oleObj name="Equation" r:id="rId4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0054" y="5011436"/>
                        <a:ext cx="6791939" cy="600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83976" y="832411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　</a:t>
            </a:r>
            <a:r>
              <a:rPr lang="en-US" altLang="zh-CN" sz="2400" dirty="0" smtClean="0">
                <a:solidFill>
                  <a:srgbClr val="0000CC"/>
                </a:solidFill>
                <a:latin typeface="+mj-lt"/>
              </a:rPr>
              <a:t>VaR </a:t>
            </a:r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的性质</a:t>
            </a:r>
            <a:endParaRPr lang="en-US" altLang="zh-CN" sz="2400" dirty="0" smtClean="0">
              <a:solidFill>
                <a:srgbClr val="00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08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20713"/>
            <a:ext cx="7920038" cy="720725"/>
          </a:xfrm>
        </p:spPr>
        <p:txBody>
          <a:bodyPr/>
          <a:lstStyle/>
          <a:p>
            <a:pPr eaLnBrk="1" hangingPunct="1"/>
            <a:r>
              <a:rPr lang="zh-CN" altLang="en-US" sz="2600" b="1" dirty="0" smtClean="0"/>
              <a:t>例</a:t>
            </a:r>
            <a:r>
              <a:rPr lang="zh-CN" altLang="en-US" sz="2600" dirty="0" smtClean="0"/>
              <a:t>：损失 </a:t>
            </a:r>
            <a:r>
              <a:rPr lang="en-US" altLang="zh-CN" sz="2600" i="1" dirty="0" smtClean="0">
                <a:latin typeface="Times New Roman" pitchFamily="18" charset="0"/>
              </a:rPr>
              <a:t>X </a:t>
            </a:r>
            <a:r>
              <a:rPr lang="zh-CN" altLang="en-US" sz="2600" dirty="0" smtClean="0"/>
              <a:t>的分布如下，计算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99</a:t>
            </a:r>
            <a:r>
              <a:rPr lang="zh-CN" altLang="en-US" sz="2600" baseline="-25000" dirty="0" smtClean="0"/>
              <a:t>％</a:t>
            </a:r>
            <a:r>
              <a:rPr lang="zh-CN" altLang="en-US" sz="2600" dirty="0" smtClean="0"/>
              <a:t>和</a:t>
            </a:r>
            <a:r>
              <a:rPr lang="zh-CN" altLang="en-US" sz="2600" baseline="-25000" dirty="0" smtClean="0"/>
              <a:t> 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95</a:t>
            </a:r>
            <a:r>
              <a:rPr lang="zh-CN" altLang="en-US" sz="2600" baseline="-25000" dirty="0" smtClean="0"/>
              <a:t>％</a:t>
            </a:r>
            <a:endParaRPr lang="zh-CN" altLang="en-US" sz="2600" dirty="0" smtClean="0"/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395570A4-4F32-45DD-9F2C-690F32727B36}" type="slidenum">
              <a:rPr lang="en-US" altLang="zh-CN"/>
              <a:pPr>
                <a:buNone/>
                <a:defRPr/>
              </a:pPr>
              <a:t>11</a:t>
            </a:fld>
            <a:r>
              <a:rPr lang="en-US" altLang="zh-CN" dirty="0"/>
              <a:t> )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42775"/>
              </p:ext>
            </p:extLst>
          </p:nvPr>
        </p:nvGraphicFramePr>
        <p:xfrm>
          <a:off x="728663" y="1628775"/>
          <a:ext cx="459105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3" imgW="2171520" imgH="876240" progId="Equation.DSMT4">
                  <p:embed/>
                </p:oleObj>
              </mc:Choice>
              <mc:Fallback>
                <p:oleObj name="Equation" r:id="rId3" imgW="217152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628775"/>
                        <a:ext cx="459105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67333"/>
              </p:ext>
            </p:extLst>
          </p:nvPr>
        </p:nvGraphicFramePr>
        <p:xfrm>
          <a:off x="6019800" y="1278654"/>
          <a:ext cx="1826491" cy="286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Equation" r:id="rId5" imgW="850680" imgH="1333440" progId="Equation.DSMT4">
                  <p:embed/>
                </p:oleObj>
              </mc:Choice>
              <mc:Fallback>
                <p:oleObj name="Equation" r:id="rId5" imgW="85068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78654"/>
                        <a:ext cx="1826491" cy="286154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640" name="Picture 3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91" y="4114800"/>
            <a:ext cx="6858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540750" cy="13684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</a:rPr>
              <a:t>1：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j-lt"/>
              </a:rPr>
              <a:t>VaR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不满足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次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可加性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假设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X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和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Y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都依赖于 </a:t>
            </a:r>
            <a:r>
              <a:rPr lang="en-US" altLang="zh-CN" sz="2400" dirty="0" smtClean="0">
                <a:solidFill>
                  <a:srgbClr val="0D0410"/>
                </a:solidFill>
                <a:latin typeface="Times New Roman" pitchFamily="18" charset="0"/>
              </a:rPr>
              <a:t>(0, 1)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上均匀分布的随机变量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U</a:t>
            </a:r>
          </a:p>
          <a:p>
            <a:pPr eaLnBrk="1" hangingPunct="1"/>
            <a:endParaRPr lang="en-US" altLang="zh-CN" sz="2400" i="1" dirty="0" smtClean="0">
              <a:solidFill>
                <a:srgbClr val="0D0410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B65A50F-DC75-4669-A63E-9CC8C4962CFB}" type="slidenum">
              <a:rPr lang="en-US" altLang="zh-CN"/>
              <a:pPr>
                <a:buNone/>
                <a:defRPr/>
              </a:pPr>
              <a:t>12</a:t>
            </a:fld>
            <a:r>
              <a:rPr lang="en-US" altLang="zh-CN" dirty="0"/>
              <a:t> 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/>
        </p:nvGraphicFramePr>
        <p:xfrm>
          <a:off x="755650" y="2506663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Equation" r:id="rId3" imgW="2184400" imgH="381000" progId="Equation.DSMT4">
                  <p:embed/>
                </p:oleObj>
              </mc:Choice>
              <mc:Fallback>
                <p:oleObj name="Equation" r:id="rId3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06663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20812"/>
              </p:ext>
            </p:extLst>
          </p:nvPr>
        </p:nvGraphicFramePr>
        <p:xfrm>
          <a:off x="4932363" y="2465388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Equation" r:id="rId5" imgW="2184120" imgH="380880" progId="Equation.DSMT4">
                  <p:embed/>
                </p:oleObj>
              </mc:Choice>
              <mc:Fallback>
                <p:oleObj name="Equation" r:id="rId5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65388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Line 7"/>
          <p:cNvSpPr>
            <a:spLocks noChangeShapeType="1"/>
          </p:cNvSpPr>
          <p:nvPr/>
        </p:nvSpPr>
        <p:spPr bwMode="auto">
          <a:xfrm>
            <a:off x="1258888" y="4437063"/>
            <a:ext cx="604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13" name="Text Box 8"/>
          <p:cNvSpPr txBox="1">
            <a:spLocks noChangeArrowheads="1"/>
          </p:cNvSpPr>
          <p:nvPr/>
        </p:nvSpPr>
        <p:spPr bwMode="auto">
          <a:xfrm>
            <a:off x="1166813" y="4508500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1835150" y="45291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0.04</a:t>
            </a:r>
          </a:p>
        </p:txBody>
      </p:sp>
      <p:sp>
        <p:nvSpPr>
          <p:cNvPr id="98315" name="Text Box 10"/>
          <p:cNvSpPr txBox="1">
            <a:spLocks noChangeArrowheads="1"/>
          </p:cNvSpPr>
          <p:nvPr/>
        </p:nvSpPr>
        <p:spPr bwMode="auto">
          <a:xfrm>
            <a:off x="6103938" y="4529138"/>
            <a:ext cx="63350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98316" name="Text Box 11"/>
          <p:cNvSpPr txBox="1">
            <a:spLocks noChangeArrowheads="1"/>
          </p:cNvSpPr>
          <p:nvPr/>
        </p:nvSpPr>
        <p:spPr bwMode="auto">
          <a:xfrm>
            <a:off x="7143750" y="452913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98317" name="AutoShape 12"/>
          <p:cNvSpPr>
            <a:spLocks/>
          </p:cNvSpPr>
          <p:nvPr/>
        </p:nvSpPr>
        <p:spPr bwMode="auto">
          <a:xfrm rot="5400000">
            <a:off x="1475582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8" name="AutoShape 13"/>
          <p:cNvSpPr>
            <a:spLocks/>
          </p:cNvSpPr>
          <p:nvPr/>
        </p:nvSpPr>
        <p:spPr bwMode="auto">
          <a:xfrm rot="5400000">
            <a:off x="6660357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1258888" y="3573463"/>
            <a:ext cx="98937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X</a:t>
            </a:r>
            <a:r>
              <a:rPr lang="en-US" altLang="zh-CN" sz="1800"/>
              <a:t> =1000</a:t>
            </a:r>
          </a:p>
        </p:txBody>
      </p:sp>
      <p:sp>
        <p:nvSpPr>
          <p:cNvPr id="98320" name="Text Box 15"/>
          <p:cNvSpPr txBox="1">
            <a:spLocks noChangeArrowheads="1"/>
          </p:cNvSpPr>
          <p:nvPr/>
        </p:nvSpPr>
        <p:spPr bwMode="auto">
          <a:xfrm>
            <a:off x="6443663" y="3644900"/>
            <a:ext cx="102566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Y </a:t>
            </a:r>
            <a:r>
              <a:rPr lang="en-US" altLang="zh-CN" sz="1800"/>
              <a:t> =1000</a:t>
            </a:r>
          </a:p>
        </p:txBody>
      </p:sp>
      <p:sp>
        <p:nvSpPr>
          <p:cNvPr id="98321" name="Text Box 16"/>
          <p:cNvSpPr txBox="1">
            <a:spLocks noChangeArrowheads="1"/>
          </p:cNvSpPr>
          <p:nvPr/>
        </p:nvSpPr>
        <p:spPr bwMode="auto">
          <a:xfrm>
            <a:off x="395288" y="4508500"/>
            <a:ext cx="583814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U</a:t>
            </a:r>
            <a:r>
              <a:rPr lang="zh-CN" altLang="en-US" sz="1800"/>
              <a:t>：</a:t>
            </a:r>
          </a:p>
        </p:txBody>
      </p:sp>
      <p:sp>
        <p:nvSpPr>
          <p:cNvPr id="98322" name="Text Box 17"/>
          <p:cNvSpPr txBox="1">
            <a:spLocks noChangeArrowheads="1"/>
          </p:cNvSpPr>
          <p:nvPr/>
        </p:nvSpPr>
        <p:spPr bwMode="auto">
          <a:xfrm>
            <a:off x="755650" y="5467350"/>
            <a:ext cx="518924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令 </a:t>
            </a:r>
            <a:r>
              <a:rPr lang="en-US" altLang="zh-CN" i="1" dirty="0">
                <a:latin typeface="Symbol" pitchFamily="18" charset="2"/>
              </a:rPr>
              <a:t>r</a:t>
            </a:r>
            <a:r>
              <a:rPr lang="en-US" altLang="zh-CN" dirty="0">
                <a:latin typeface="Symbol" pitchFamily="18" charset="2"/>
              </a:rPr>
              <a:t> </a:t>
            </a:r>
            <a:r>
              <a:rPr lang="zh-CN" altLang="en-US" dirty="0">
                <a:latin typeface="Arial" charset="0"/>
              </a:rPr>
              <a:t>表示</a:t>
            </a:r>
            <a:r>
              <a:rPr lang="en-US" altLang="zh-CN" dirty="0">
                <a:latin typeface="Arial" charset="0"/>
              </a:rPr>
              <a:t>95</a:t>
            </a:r>
            <a:r>
              <a:rPr lang="zh-CN" altLang="en-US" dirty="0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83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19274"/>
              </p:ext>
            </p:extLst>
          </p:nvPr>
        </p:nvGraphicFramePr>
        <p:xfrm>
          <a:off x="6050803" y="5530733"/>
          <a:ext cx="2305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7" imgW="1066337" imgH="203112" progId="Equation.DSMT4">
                  <p:embed/>
                </p:oleObj>
              </mc:Choice>
              <mc:Fallback>
                <p:oleObj name="Equation" r:id="rId7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803" y="5530733"/>
                        <a:ext cx="23050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Line 19"/>
          <p:cNvSpPr>
            <a:spLocks noChangeShapeType="1"/>
          </p:cNvSpPr>
          <p:nvPr/>
        </p:nvSpPr>
        <p:spPr bwMode="auto">
          <a:xfrm flipV="1">
            <a:off x="6022975" y="4437063"/>
            <a:ext cx="0" cy="431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25" name="Text Box 20"/>
          <p:cNvSpPr txBox="1">
            <a:spLocks noChangeArrowheads="1"/>
          </p:cNvSpPr>
          <p:nvPr/>
        </p:nvSpPr>
        <p:spPr bwMode="auto">
          <a:xfrm>
            <a:off x="5734050" y="4868863"/>
            <a:ext cx="633507" cy="48013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218572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9" name="Object 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0925981"/>
              </p:ext>
            </p:extLst>
          </p:nvPr>
        </p:nvGraphicFramePr>
        <p:xfrm>
          <a:off x="1506538" y="4398963"/>
          <a:ext cx="5695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" name="Equation" r:id="rId3" imgW="2222500" imgH="203200" progId="Equation.DSMT4">
                  <p:embed/>
                </p:oleObj>
              </mc:Choice>
              <mc:Fallback>
                <p:oleObj name="Equation" r:id="rId3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398963"/>
                        <a:ext cx="5695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15D0A76-9E96-44B3-8662-56D272E4931F}" type="slidenum">
              <a:rPr lang="en-US" altLang="zh-CN"/>
              <a:pPr>
                <a:defRPr/>
              </a:pPr>
              <a:t>13</a:t>
            </a:fld>
            <a:r>
              <a:rPr lang="en-US" altLang="zh-CN"/>
              <a:t> )</a:t>
            </a: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827088" y="3308350"/>
            <a:ext cx="511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令 </a:t>
            </a:r>
            <a:r>
              <a:rPr lang="en-US" altLang="zh-CN" i="1">
                <a:latin typeface="Symbol" pitchFamily="18" charset="2"/>
              </a:rPr>
              <a:t>r</a:t>
            </a:r>
            <a:r>
              <a:rPr lang="en-US" altLang="zh-CN">
                <a:latin typeface="Symbol" pitchFamily="18" charset="2"/>
              </a:rPr>
              <a:t> </a:t>
            </a:r>
            <a:r>
              <a:rPr lang="zh-CN" altLang="en-US">
                <a:latin typeface="Arial" charset="0"/>
              </a:rPr>
              <a:t>表示</a:t>
            </a:r>
            <a:r>
              <a:rPr lang="en-US" altLang="zh-CN">
                <a:latin typeface="Arial" charset="0"/>
              </a:rPr>
              <a:t>95</a:t>
            </a:r>
            <a:r>
              <a:rPr lang="zh-CN" altLang="en-US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89112"/>
              </p:ext>
            </p:extLst>
          </p:nvPr>
        </p:nvGraphicFramePr>
        <p:xfrm>
          <a:off x="6146699" y="3407291"/>
          <a:ext cx="22780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" name="Equation" r:id="rId5" imgW="1054100" imgH="203200" progId="Equation.DSMT4">
                  <p:embed/>
                </p:oleObj>
              </mc:Choice>
              <mc:Fallback>
                <p:oleObj name="Equation" r:id="rId5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699" y="3407291"/>
                        <a:ext cx="22780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04077"/>
              </p:ext>
            </p:extLst>
          </p:nvPr>
        </p:nvGraphicFramePr>
        <p:xfrm>
          <a:off x="827088" y="2335647"/>
          <a:ext cx="7127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" name="Equation" r:id="rId7" imgW="3390900" imgH="381000" progId="Equation.DSMT4">
                  <p:embed/>
                </p:oleObj>
              </mc:Choice>
              <mc:Fallback>
                <p:oleObj name="Equation" r:id="rId7" imgW="3390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35647"/>
                        <a:ext cx="71278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539750" y="981075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Equation" r:id="rId9" imgW="2184400" imgH="381000" progId="Equation.DSMT4">
                  <p:embed/>
                </p:oleObj>
              </mc:Choice>
              <mc:Fallback>
                <p:oleObj name="Equation" r:id="rId9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11908"/>
              </p:ext>
            </p:extLst>
          </p:nvPr>
        </p:nvGraphicFramePr>
        <p:xfrm>
          <a:off x="4716463" y="939800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Equation" r:id="rId11" imgW="2184120" imgH="380880" progId="Equation.DSMT4">
                  <p:embed/>
                </p:oleObj>
              </mc:Choice>
              <mc:Fallback>
                <p:oleObj name="Equation" r:id="rId11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39800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1"/>
          <p:cNvSpPr txBox="1">
            <a:spLocks noChangeArrowheads="1"/>
          </p:cNvSpPr>
          <p:nvPr/>
        </p:nvSpPr>
        <p:spPr bwMode="auto">
          <a:xfrm>
            <a:off x="879475" y="429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故</a:t>
            </a:r>
          </a:p>
        </p:txBody>
      </p:sp>
      <p:sp>
        <p:nvSpPr>
          <p:cNvPr id="99340" name="Text Box 13"/>
          <p:cNvSpPr txBox="1">
            <a:spLocks noChangeArrowheads="1"/>
          </p:cNvSpPr>
          <p:nvPr/>
        </p:nvSpPr>
        <p:spPr bwMode="auto">
          <a:xfrm>
            <a:off x="971550" y="5300663"/>
            <a:ext cx="797365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合并后的</a:t>
            </a:r>
            <a:r>
              <a:rPr lang="zh-CN" altLang="en-US" dirty="0">
                <a:latin typeface="Arial" charset="0"/>
              </a:rPr>
              <a:t>风险值</a:t>
            </a:r>
            <a:r>
              <a:rPr lang="zh-CN" altLang="en-US" dirty="0" smtClean="0">
                <a:latin typeface="Arial" charset="0"/>
              </a:rPr>
              <a:t>大于各自的风险值之和，</a:t>
            </a:r>
            <a:r>
              <a:rPr lang="zh-CN" altLang="en-US" dirty="0">
                <a:latin typeface="Arial" charset="0"/>
              </a:rPr>
              <a:t>不</a:t>
            </a:r>
            <a:r>
              <a:rPr lang="zh-CN" altLang="en-US" dirty="0" smtClean="0">
                <a:latin typeface="Arial" charset="0"/>
              </a:rPr>
              <a:t>满足次可</a:t>
            </a:r>
            <a:r>
              <a:rPr lang="zh-CN" altLang="en-US" dirty="0">
                <a:latin typeface="Arial" charset="0"/>
              </a:rPr>
              <a:t>加性</a:t>
            </a:r>
          </a:p>
        </p:txBody>
      </p:sp>
    </p:spTree>
    <p:extLst>
      <p:ext uri="{BB962C8B-B14F-4D97-AF65-F5344CB8AC3E}">
        <p14:creationId xmlns:p14="http://schemas.microsoft.com/office/powerpoint/2010/main" val="35918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6807"/>
            <a:ext cx="8229600" cy="789140"/>
          </a:xfrm>
        </p:spPr>
        <p:txBody>
          <a:bodyPr/>
          <a:lstStyle/>
          <a:p>
            <a:r>
              <a:rPr lang="en-US" altLang="zh-CN" sz="2800" dirty="0" err="1" smtClean="0"/>
              <a:t>VaR</a:t>
            </a:r>
            <a:r>
              <a:rPr lang="zh-CN" altLang="en-US" sz="2800" dirty="0" smtClean="0"/>
              <a:t>在什么条件下是一致性风险度量？</a:t>
            </a:r>
            <a:endParaRPr lang="zh-CN" altLang="en-US" sz="2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2290647"/>
            <a:ext cx="8552046" cy="4382717"/>
          </a:xfrm>
        </p:spPr>
        <p:txBody>
          <a:bodyPr/>
          <a:lstStyle/>
          <a:p>
            <a:r>
              <a:rPr lang="zh-CN" altLang="en-US" dirty="0" smtClean="0"/>
              <a:t>如果损失服从椭圆分布（</a:t>
            </a:r>
            <a:r>
              <a:rPr lang="en-US" altLang="zh-CN" dirty="0">
                <a:latin typeface="+mj-lt"/>
              </a:rPr>
              <a:t>Elliptical distribution</a:t>
            </a:r>
            <a:r>
              <a:rPr lang="en-US" altLang="zh-CN" dirty="0" smtClean="0"/>
              <a:t>），VaR</a:t>
            </a:r>
            <a:r>
              <a:rPr lang="zh-CN" altLang="en-US" dirty="0" smtClean="0"/>
              <a:t>满足一致性。</a:t>
            </a: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</a:t>
            </a: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t-distribution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stable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Laplace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logistic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symmetric general hyperbolic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E4706E09-746E-47F2-A172-5718E8C4482E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42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2555" y="555631"/>
            <a:ext cx="8229600" cy="789140"/>
          </a:xfrm>
        </p:spPr>
        <p:txBody>
          <a:bodyPr/>
          <a:lstStyle/>
          <a:p>
            <a:r>
              <a:rPr lang="zh-CN" altLang="en-US" sz="2800" dirty="0"/>
              <a:t>椭圆分布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-130629" y="1136814"/>
            <a:ext cx="9050694" cy="438271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t-distribution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stable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altLang="zh-CN" sz="1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Laplace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US" altLang="zh-CN" sz="1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logistic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n-US" altLang="zh-CN" sz="1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symmetric general hyperbolic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marL="457200" lvl="1" indent="0">
              <a:buNone/>
            </a:pPr>
            <a:endParaRPr lang="en-US" altLang="zh-CN" sz="18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Nolan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(September 29, 2014). "Multivariate stable densities and distribution functions: general and elliptical case". </a:t>
            </a:r>
            <a:r>
              <a:rPr lang="en-US" altLang="zh-CN" sz="1800" b="1" u="sng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2017-05-26.</a:t>
            </a:r>
          </a:p>
          <a:p>
            <a:pPr lvl="1"/>
            <a:endParaRPr lang="en-US" altLang="zh-CN" sz="1800" b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Pascal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F.; et al. "Parameter Estimation For Multivariate Generalized Gaussian Distributions" (PDF). Retrieved 2017-05-26.</a:t>
            </a:r>
          </a:p>
          <a:p>
            <a:pPr lvl="1"/>
            <a:endParaRPr lang="en-US" altLang="zh-CN" sz="1800" b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Schmidt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(2012). "Credit Risk Modeling and Estimation via Elliptical </a:t>
            </a:r>
            <a:r>
              <a:rPr lang="en-US" altLang="zh-CN" sz="1800" b="1" u="sng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Copulae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In </a:t>
            </a:r>
            <a:r>
              <a:rPr lang="en-US" altLang="zh-CN" sz="1800" b="1" u="sng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George; et al. Credit Risk: Measurement, Evaluation and Management. Springer. p. 274. ISBN 9783642593659.</a:t>
            </a:r>
            <a:endParaRPr lang="en-US" altLang="zh-CN" sz="1800" b="1" u="sng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E4706E09-746E-47F2-A172-5718E8C4482E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26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idx="1"/>
          </p:nvPr>
        </p:nvSpPr>
        <p:spPr>
          <a:xfrm>
            <a:off x="105878" y="1196975"/>
            <a:ext cx="9038122" cy="4670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：损失服从正态分布，均值为</a:t>
            </a:r>
            <a:r>
              <a:rPr lang="en-US" altLang="zh-CN" sz="2400" dirty="0" smtClean="0"/>
              <a:t>33</a:t>
            </a:r>
            <a:r>
              <a:rPr lang="zh-CN" altLang="en-US" sz="2400" dirty="0" smtClean="0"/>
              <a:t>，标准差为</a:t>
            </a:r>
            <a:r>
              <a:rPr lang="en-US" altLang="zh-CN" sz="2400" dirty="0" smtClean="0"/>
              <a:t>109</a:t>
            </a:r>
            <a:r>
              <a:rPr lang="zh-CN" altLang="en-US" sz="2400" dirty="0" smtClean="0"/>
              <a:t>，计算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baseline="-25000" dirty="0" err="1" smtClean="0"/>
              <a:t>95</a:t>
            </a:r>
            <a:r>
              <a:rPr lang="zh-CN" altLang="en-US" sz="2400" baseline="-25000" dirty="0" smtClean="0"/>
              <a:t>％</a:t>
            </a:r>
            <a:r>
              <a:rPr lang="en-US" altLang="zh-CN" sz="2400" baseline="-25000" dirty="0" smtClean="0"/>
              <a:t>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9E29D3-5431-4FD4-89C3-5173ACEEFFEE}" type="slidenum">
              <a:rPr lang="en-US" altLang="zh-CN"/>
              <a:pPr>
                <a:defRPr/>
              </a:pPr>
              <a:t>16</a:t>
            </a:fld>
            <a:r>
              <a:rPr lang="en-US" altLang="zh-CN"/>
              <a:t> )</a:t>
            </a:r>
          </a:p>
        </p:txBody>
      </p:sp>
      <p:graphicFrame>
        <p:nvGraphicFramePr>
          <p:cNvPr id="1013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44873"/>
              </p:ext>
            </p:extLst>
          </p:nvPr>
        </p:nvGraphicFramePr>
        <p:xfrm>
          <a:off x="1248561" y="2309094"/>
          <a:ext cx="3408362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3" imgW="1422360" imgH="1638000" progId="Equation.DSMT4">
                  <p:embed/>
                </p:oleObj>
              </mc:Choice>
              <mc:Fallback>
                <p:oleObj name="Equation" r:id="rId3" imgW="142236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61" y="2309094"/>
                        <a:ext cx="3408362" cy="392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65443"/>
              </p:ext>
            </p:extLst>
          </p:nvPr>
        </p:nvGraphicFramePr>
        <p:xfrm>
          <a:off x="4931313" y="3973428"/>
          <a:ext cx="3938297" cy="59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297">
                  <a:extLst>
                    <a:ext uri="{9D8B030D-6E8A-4147-A177-3AD203B41FA5}">
                      <a16:colId xmlns:a16="http://schemas.microsoft.com/office/drawing/2014/main" val="2420049408"/>
                    </a:ext>
                  </a:extLst>
                </a:gridCol>
              </a:tblGrid>
              <a:tr h="5972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00CC"/>
                          </a:solidFill>
                        </a:rPr>
                        <a:t>qnorm</a:t>
                      </a:r>
                      <a:r>
                        <a:rPr lang="en-US" altLang="zh-CN" dirty="0" smtClean="0">
                          <a:solidFill>
                            <a:srgbClr val="0000CC"/>
                          </a:solidFill>
                        </a:rPr>
                        <a:t> ( 0.95,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mean = 33, </a:t>
                      </a:r>
                      <a:r>
                        <a:rPr lang="en-US" altLang="zh-CN" baseline="0" dirty="0" err="1" smtClean="0">
                          <a:solidFill>
                            <a:srgbClr val="0000CC"/>
                          </a:solidFill>
                        </a:rPr>
                        <a:t>sd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= 109)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3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3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17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733107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</a:t>
            </a:r>
            <a:r>
              <a:rPr lang="zh-CN" altLang="en-US" sz="1800" dirty="0">
                <a:latin typeface="Arial" charset="0"/>
              </a:rPr>
              <a:t>：损失的均值</a:t>
            </a:r>
            <a:r>
              <a:rPr lang="zh-CN" altLang="en-US" sz="1800" dirty="0" smtClean="0">
                <a:latin typeface="Arial" charset="0"/>
              </a:rPr>
              <a:t>为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zh-CN" altLang="en-US" sz="1800" dirty="0">
                <a:latin typeface="Arial" charset="0"/>
              </a:rPr>
              <a:t>标准差为</a:t>
            </a:r>
            <a:r>
              <a:rPr lang="en-US" altLang="zh-CN" sz="1800" dirty="0">
                <a:latin typeface="Arial" charset="0"/>
              </a:rPr>
              <a:t>223.607</a:t>
            </a:r>
            <a:r>
              <a:rPr lang="zh-CN" altLang="en-US" sz="1800" dirty="0">
                <a:latin typeface="Arial" charset="0"/>
              </a:rPr>
              <a:t>。用正态分布，帕累托分布</a:t>
            </a:r>
            <a:r>
              <a:rPr lang="zh-CN" altLang="en-US" sz="1800" dirty="0" smtClean="0">
                <a:latin typeface="Arial" charset="0"/>
              </a:rPr>
              <a:t>和 </a:t>
            </a:r>
            <a:r>
              <a:rPr lang="en-US" altLang="zh-CN" sz="1800" dirty="0" smtClean="0">
                <a:latin typeface="Arial" charset="0"/>
              </a:rPr>
              <a:t>Weibull </a:t>
            </a:r>
            <a:r>
              <a:rPr lang="zh-CN" altLang="en-US" sz="1800" dirty="0" smtClean="0">
                <a:latin typeface="Arial" charset="0"/>
              </a:rPr>
              <a:t>分布</a:t>
            </a:r>
            <a:r>
              <a:rPr lang="zh-CN" altLang="en-US" sz="1800" dirty="0">
                <a:latin typeface="Arial" charset="0"/>
              </a:rPr>
              <a:t>计算</a:t>
            </a:r>
            <a:r>
              <a:rPr lang="zh-CN" altLang="en-US" sz="1800" dirty="0" smtClean="0">
                <a:latin typeface="Arial" charset="0"/>
              </a:rPr>
              <a:t>在</a:t>
            </a:r>
            <a:r>
              <a:rPr lang="en-US" altLang="zh-CN" sz="1800" dirty="0" smtClean="0">
                <a:latin typeface="Arial" charset="0"/>
              </a:rPr>
              <a:t>90</a:t>
            </a:r>
            <a:r>
              <a:rPr lang="en-US" altLang="zh-CN" sz="1800" dirty="0">
                <a:latin typeface="Arial" charset="0"/>
              </a:rPr>
              <a:t>%</a:t>
            </a:r>
            <a:r>
              <a:rPr lang="zh-CN" altLang="en-US" sz="1800" dirty="0">
                <a:latin typeface="Arial" charset="0"/>
              </a:rPr>
              <a:t>，</a:t>
            </a:r>
            <a:r>
              <a:rPr lang="en-US" altLang="zh-CN" sz="1800" dirty="0">
                <a:latin typeface="Arial" charset="0"/>
              </a:rPr>
              <a:t>99%</a:t>
            </a:r>
            <a:r>
              <a:rPr lang="zh-CN" altLang="en-US" sz="1800" dirty="0">
                <a:latin typeface="Arial" charset="0"/>
              </a:rPr>
              <a:t>和</a:t>
            </a:r>
            <a:r>
              <a:rPr lang="en-US" altLang="zh-CN" sz="1800" dirty="0">
                <a:latin typeface="Arial" charset="0"/>
              </a:rPr>
              <a:t>99.9</a:t>
            </a:r>
            <a:r>
              <a:rPr lang="en-US" altLang="zh-CN" sz="1800" dirty="0" smtClean="0">
                <a:latin typeface="Arial" charset="0"/>
              </a:rPr>
              <a:t>%</a:t>
            </a:r>
            <a:r>
              <a:rPr lang="zh-CN" altLang="en-US" sz="1800" dirty="0" smtClean="0">
                <a:latin typeface="Arial" charset="0"/>
              </a:rPr>
              <a:t>水平的</a:t>
            </a:r>
            <a:r>
              <a:rPr lang="en-US" altLang="zh-CN" sz="1800" dirty="0" err="1">
                <a:latin typeface="Arial" charset="0"/>
              </a:rPr>
              <a:t>VaR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593725" y="1622425"/>
            <a:ext cx="3174267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Arial" charset="0"/>
              </a:rPr>
              <a:t> 矩</a:t>
            </a:r>
            <a:r>
              <a:rPr lang="zh-CN" altLang="en-US" sz="1800" dirty="0">
                <a:latin typeface="Arial" charset="0"/>
              </a:rPr>
              <a:t>估计求得参数如下：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正态分布（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223.607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帕累托分布（</a:t>
            </a:r>
            <a:r>
              <a:rPr lang="en-US" altLang="zh-CN" sz="1800" dirty="0" smtClean="0">
                <a:latin typeface="Arial" charset="0"/>
              </a:rPr>
              <a:t>120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2.2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sz="1800" dirty="0" smtClean="0">
                <a:latin typeface="Arial" charset="0"/>
              </a:rPr>
              <a:t> Weibull</a:t>
            </a:r>
            <a:r>
              <a:rPr lang="zh-CN" altLang="en-US" sz="1800" dirty="0" smtClean="0">
                <a:latin typeface="Arial" charset="0"/>
              </a:rPr>
              <a:t>分布（</a:t>
            </a:r>
            <a:r>
              <a:rPr lang="en-US" altLang="zh-CN" sz="1800" dirty="0" smtClean="0">
                <a:latin typeface="Arial" charset="0"/>
              </a:rPr>
              <a:t>50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0.5</a:t>
            </a:r>
            <a:r>
              <a:rPr lang="zh-CN" altLang="en-US" sz="1800" dirty="0" smtClean="0">
                <a:latin typeface="Arial" charset="0"/>
              </a:rPr>
              <a:t>）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352800" y="3777114"/>
            <a:ext cx="2480231" cy="4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 dirty="0" err="1">
                <a:latin typeface="Arial" charset="0"/>
              </a:rPr>
              <a:t>VaR</a:t>
            </a:r>
            <a:r>
              <a:rPr lang="zh-CN" altLang="en-US" sz="1800" b="1" dirty="0">
                <a:latin typeface="Arial" charset="0"/>
              </a:rPr>
              <a:t>的计算结果和比较</a:t>
            </a: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78331"/>
              </p:ext>
            </p:extLst>
          </p:nvPr>
        </p:nvGraphicFramePr>
        <p:xfrm>
          <a:off x="676175" y="422388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可靠性水平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922"/>
            <a:ext cx="8229600" cy="789140"/>
          </a:xfrm>
        </p:spPr>
        <p:txBody>
          <a:bodyPr/>
          <a:lstStyle/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r>
              <a:rPr lang="zh-CN" altLang="en-US" sz="2400" dirty="0" smtClean="0">
                <a:latin typeface="Times New Roman" pitchFamily="18" charset="0"/>
              </a:rPr>
              <a:t>超过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的损失的期望值，即</a:t>
            </a:r>
            <a:r>
              <a:rPr lang="en-US" altLang="zh-CN" sz="2400" dirty="0" err="1" smtClean="0">
                <a:latin typeface="+mj-lt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是最坏的</a:t>
            </a:r>
            <a:r>
              <a:rPr lang="en-US" altLang="zh-CN" sz="2400" dirty="0" smtClean="0">
                <a:latin typeface="Times New Roman" pitchFamily="18" charset="0"/>
              </a:rPr>
              <a:t>100(1</a:t>
            </a:r>
            <a:r>
              <a:rPr lang="zh-CN" altLang="en-US" sz="2400" dirty="0" smtClean="0">
                <a:latin typeface="Times New Roman" pitchFamily="18" charset="0"/>
              </a:rPr>
              <a:t>－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)%</a:t>
            </a:r>
            <a:r>
              <a:rPr lang="zh-CN" altLang="en-US" sz="2400" dirty="0" smtClean="0">
                <a:latin typeface="Times New Roman" pitchFamily="18" charset="0"/>
              </a:rPr>
              <a:t>损失的期望值。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zh-CN" altLang="en-US" sz="2400" dirty="0" smtClean="0">
              <a:latin typeface="Symbol" pitchFamily="18" charset="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18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918652"/>
              </p:ext>
            </p:extLst>
          </p:nvPr>
        </p:nvGraphicFramePr>
        <p:xfrm>
          <a:off x="2166286" y="4918225"/>
          <a:ext cx="4156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86" y="4918225"/>
                        <a:ext cx="4156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66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A64D062-3BDF-475E-BCD7-0CD77175AADD}" type="slidenum">
              <a:rPr lang="en-US" altLang="zh-CN"/>
              <a:pPr>
                <a:defRPr/>
              </a:pPr>
              <a:t>19</a:t>
            </a:fld>
            <a:r>
              <a:rPr lang="en-US" altLang="zh-CN"/>
              <a:t> )</a:t>
            </a: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75123"/>
            <a:ext cx="8713787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2960254" y="521766"/>
            <a:ext cx="2975110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56863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29364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69432"/>
            <a:ext cx="8610600" cy="425516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风险度量与保费原理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200000"/>
              </a:lnSpc>
            </a:pPr>
            <a:r>
              <a:rPr lang="en-US" altLang="zh-CN" sz="2000" b="1" dirty="0" err="1" smtClean="0">
                <a:latin typeface="+mj-lt"/>
                <a:ea typeface="黑体" panose="02010609060101010101" pitchFamily="49" charset="-122"/>
              </a:rPr>
              <a:t>VaR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 b="1" dirty="0" err="1" smtClean="0">
                <a:latin typeface="+mj-lt"/>
                <a:ea typeface="黑体" panose="02010609060101010101" pitchFamily="49" charset="-122"/>
              </a:rPr>
              <a:t>TVaR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PH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风险度量，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Wang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风险度量，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扭曲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风险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度量</a:t>
            </a:r>
            <a:endParaRPr lang="en-US" altLang="zh-CN" sz="2000" b="1" dirty="0" smtClean="0">
              <a:latin typeface="+mj-lt"/>
              <a:ea typeface="黑体" panose="02010609060101010101" pitchFamily="49" charset="-122"/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期望值原理，标准差原理，方差原理，指数原理，零效用原理</a:t>
            </a:r>
            <a:endParaRPr lang="en-US" altLang="zh-CN" sz="2000" b="1" dirty="0" smtClean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2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04225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3D9B84-BB53-4E76-BC78-45AB57899E24}" type="slidenum">
              <a:rPr lang="en-US" altLang="zh-CN"/>
              <a:pPr>
                <a:defRPr/>
              </a:pPr>
              <a:t>20</a:t>
            </a:fld>
            <a:r>
              <a:rPr lang="en-US" altLang="zh-CN"/>
              <a:t> )</a:t>
            </a: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5693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2623369" y="542727"/>
            <a:ext cx="3432286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447249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的值大于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Symbol" pitchFamily="18" charset="2"/>
              </a:rPr>
              <a:t>，更加保守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21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92280"/>
              </p:ext>
            </p:extLst>
          </p:nvPr>
        </p:nvGraphicFramePr>
        <p:xfrm>
          <a:off x="529390" y="2782504"/>
          <a:ext cx="8229600" cy="125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Equation" r:id="rId3" imgW="3898900" imgH="596900" progId="Equation.DSMT4">
                  <p:embed/>
                </p:oleObj>
              </mc:Choice>
              <mc:Fallback>
                <p:oleObj name="Equation" r:id="rId3" imgW="38989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90" y="2782504"/>
                        <a:ext cx="8229600" cy="12592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147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22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1063575"/>
            <a:ext cx="6124177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种表示（变形过程见下页）：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762000" y="4942775"/>
            <a:ext cx="7788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TVaR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是在区间（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1</a:t>
            </a:r>
            <a:r>
              <a:rPr lang="zh-CN" altLang="en-US" dirty="0" smtClean="0"/>
              <a:t>）上的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的算数平均数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90614"/>
              </p:ext>
            </p:extLst>
          </p:nvPr>
        </p:nvGraphicFramePr>
        <p:xfrm>
          <a:off x="884877" y="2170219"/>
          <a:ext cx="3941916" cy="17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3" imgW="1815840" imgH="787320" progId="Equation.DSMT4">
                  <p:embed/>
                </p:oleObj>
              </mc:Choice>
              <mc:Fallback>
                <p:oleObj name="Equation" r:id="rId3" imgW="18158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77" y="2170219"/>
                        <a:ext cx="3941916" cy="170797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26793" y="3139709"/>
            <a:ext cx="4317207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（适用于所有分布类型的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TVaR</a:t>
            </a:r>
            <a:r>
              <a:rPr lang="zh-CN" altLang="en-US" sz="2000" dirty="0" smtClean="0">
                <a:solidFill>
                  <a:srgbClr val="FF0000"/>
                </a:solidFill>
              </a:rPr>
              <a:t>定义）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9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23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428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6643"/>
              </p:ext>
            </p:extLst>
          </p:nvPr>
        </p:nvGraphicFramePr>
        <p:xfrm>
          <a:off x="688975" y="1898650"/>
          <a:ext cx="7539038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8" name="Equation" r:id="rId3" imgW="3835080" imgH="1396800" progId="Equation.DSMT4">
                  <p:embed/>
                </p:oleObj>
              </mc:Choice>
              <mc:Fallback>
                <p:oleObj name="Equation" r:id="rId3" imgW="38350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898650"/>
                        <a:ext cx="7539038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740842"/>
            <a:ext cx="3354188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27015"/>
              </p:ext>
            </p:extLst>
          </p:nvPr>
        </p:nvGraphicFramePr>
        <p:xfrm>
          <a:off x="2089050" y="4733203"/>
          <a:ext cx="18986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9" name="Equation" r:id="rId5" imgW="1054080" imgH="787320" progId="Equation.DSMT4">
                  <p:embed/>
                </p:oleObj>
              </mc:Choice>
              <mc:Fallback>
                <p:oleObj name="Equation" r:id="rId5" imgW="10540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050" y="4733203"/>
                        <a:ext cx="189865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08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912911"/>
              </p:ext>
            </p:extLst>
          </p:nvPr>
        </p:nvGraphicFramePr>
        <p:xfrm>
          <a:off x="558800" y="1708150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9" name="Equation" r:id="rId3" imgW="1143000" imgH="330200" progId="Equation.DSMT4">
                  <p:embed/>
                </p:oleObj>
              </mc:Choice>
              <mc:Fallback>
                <p:oleObj name="Equation" r:id="rId3" imgW="1143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708150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82188" y="760393"/>
            <a:ext cx="906017" cy="60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回顾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690775" y="2483318"/>
            <a:ext cx="6346319" cy="3647975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78311"/>
              </p:ext>
            </p:extLst>
          </p:nvPr>
        </p:nvGraphicFramePr>
        <p:xfrm>
          <a:off x="3112288" y="4645276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0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2288" y="4645276"/>
                        <a:ext cx="469900" cy="203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00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29085"/>
              </p:ext>
            </p:extLst>
          </p:nvPr>
        </p:nvGraphicFramePr>
        <p:xfrm>
          <a:off x="2723933" y="1265758"/>
          <a:ext cx="2819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7" name="Equation" r:id="rId3" imgW="1371600" imgH="330200" progId="Equation.DSMT4">
                  <p:embed/>
                </p:oleObj>
              </mc:Choice>
              <mc:Fallback>
                <p:oleObj name="Equation" r:id="rId3" imgW="1371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933" y="1265758"/>
                        <a:ext cx="2819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75388" y="1343873"/>
            <a:ext cx="1635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有限</a:t>
            </a:r>
            <a:r>
              <a:rPr lang="zh-CN" altLang="en-US" sz="2000" dirty="0">
                <a:latin typeface="Arial" charset="0"/>
              </a:rPr>
              <a:t>期望值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596087" y="2645977"/>
            <a:ext cx="5873115" cy="35526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60750" y="3778250"/>
            <a:ext cx="368300" cy="24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08884" y="5159140"/>
            <a:ext cx="33855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b="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9279"/>
              </p:ext>
            </p:extLst>
          </p:nvPr>
        </p:nvGraphicFramePr>
        <p:xfrm>
          <a:off x="2631774" y="1377631"/>
          <a:ext cx="34432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Equation" r:id="rId3" imgW="1523880" imgH="330120" progId="Equation.DSMT4">
                  <p:embed/>
                </p:oleObj>
              </mc:Choice>
              <mc:Fallback>
                <p:oleObj name="Equation" r:id="rId3" imgW="1523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774" y="1377631"/>
                        <a:ext cx="34432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75388" y="1488290"/>
            <a:ext cx="1403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止</a:t>
            </a:r>
            <a:r>
              <a:rPr lang="zh-CN" altLang="en-US" sz="2000" dirty="0">
                <a:latin typeface="Arial" charset="0"/>
              </a:rPr>
              <a:t>损保费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828800" y="2464802"/>
            <a:ext cx="5746282" cy="38012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74720" y="3667225"/>
            <a:ext cx="336884" cy="26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894843"/>
              </p:ext>
            </p:extLst>
          </p:nvPr>
        </p:nvGraphicFramePr>
        <p:xfrm>
          <a:off x="1521493" y="1964941"/>
          <a:ext cx="5438775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Equation" r:id="rId3" imgW="1981080" imgH="1574640" progId="Equation.DSMT4">
                  <p:embed/>
                </p:oleObj>
              </mc:Choice>
              <mc:Fallback>
                <p:oleObj name="Equation" r:id="rId3" imgW="198108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493" y="1964941"/>
                        <a:ext cx="5438775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67094" y="1229020"/>
            <a:ext cx="1893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平均</a:t>
            </a:r>
            <a:r>
              <a:rPr lang="zh-CN" altLang="en-US" sz="2000" dirty="0">
                <a:latin typeface="Arial" charset="0"/>
              </a:rPr>
              <a:t>超额损失</a:t>
            </a:r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A1681688-C9E8-4904-B462-2E534487DD05}" type="slidenum">
              <a:rPr lang="en-US" altLang="zh-CN"/>
              <a:pPr>
                <a:buNone/>
                <a:defRPr/>
              </a:pPr>
              <a:t>28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46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776693"/>
              </p:ext>
            </p:extLst>
          </p:nvPr>
        </p:nvGraphicFramePr>
        <p:xfrm>
          <a:off x="770121" y="666550"/>
          <a:ext cx="39036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8" name="Equation" r:id="rId3" imgW="2197080" imgH="672840" progId="Equation.DSMT4">
                  <p:embed/>
                </p:oleObj>
              </mc:Choice>
              <mc:Fallback>
                <p:oleObj name="Equation" r:id="rId3" imgW="21970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21" y="666550"/>
                        <a:ext cx="390366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12520"/>
              </p:ext>
            </p:extLst>
          </p:nvPr>
        </p:nvGraphicFramePr>
        <p:xfrm>
          <a:off x="4791075" y="2744804"/>
          <a:ext cx="390683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9" name="Equation" r:id="rId5" imgW="2323800" imgH="672840" progId="Equation.DSMT4">
                  <p:embed/>
                </p:oleObj>
              </mc:Choice>
              <mc:Fallback>
                <p:oleObj name="Equation" r:id="rId5" imgW="23238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2744804"/>
                        <a:ext cx="3906838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543712"/>
              </p:ext>
            </p:extLst>
          </p:nvPr>
        </p:nvGraphicFramePr>
        <p:xfrm>
          <a:off x="522288" y="4648200"/>
          <a:ext cx="36036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0" name="Equation" r:id="rId7" imgW="2057400" imgH="672840" progId="Equation.DSMT4">
                  <p:embed/>
                </p:oleObj>
              </mc:Choice>
              <mc:Fallback>
                <p:oleObj name="Equation" r:id="rId7" imgW="20574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648200"/>
                        <a:ext cx="36036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144522"/>
              </p:ext>
            </p:extLst>
          </p:nvPr>
        </p:nvGraphicFramePr>
        <p:xfrm>
          <a:off x="4961823" y="4572803"/>
          <a:ext cx="23622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1" name="Equation" r:id="rId9" imgW="1244600" imgH="660400" progId="Equation.DSMT4">
                  <p:embed/>
                </p:oleObj>
              </mc:Choice>
              <mc:Fallback>
                <p:oleObj name="Equation" r:id="rId9" imgW="12446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823" y="4572803"/>
                        <a:ext cx="23622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4" name="Object 8"/>
          <p:cNvGraphicFramePr>
            <a:graphicFrameLocks noChangeAspect="1"/>
          </p:cNvGraphicFramePr>
          <p:nvPr/>
        </p:nvGraphicFramePr>
        <p:xfrm>
          <a:off x="609600" y="2362200"/>
          <a:ext cx="36576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2" name="Equation" r:id="rId11" imgW="2209800" imgH="914400" progId="Equation.DSMT4">
                  <p:embed/>
                </p:oleObj>
              </mc:Choice>
              <mc:Fallback>
                <p:oleObj name="Equation" r:id="rId11" imgW="2209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36576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783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50EE8D7D-C876-404E-95D2-07E3E32D2B2F}" type="slidenum">
              <a:rPr lang="en-US" altLang="zh-CN"/>
              <a:pPr>
                <a:buNone/>
                <a:defRPr/>
              </a:pPr>
              <a:t>29</a:t>
            </a:fld>
            <a:r>
              <a:rPr lang="en-US" altLang="zh-CN" dirty="0"/>
              <a:t> )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8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9" name="Rectangle 9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71" name="Text Box 10"/>
          <p:cNvSpPr txBox="1">
            <a:spLocks noChangeArrowheads="1"/>
          </p:cNvSpPr>
          <p:nvPr/>
        </p:nvSpPr>
        <p:spPr bwMode="auto">
          <a:xfrm>
            <a:off x="746125" y="801688"/>
            <a:ext cx="5508624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的不同计算公式（连续分布）：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26300"/>
              </p:ext>
            </p:extLst>
          </p:nvPr>
        </p:nvGraphicFramePr>
        <p:xfrm>
          <a:off x="591536" y="1734871"/>
          <a:ext cx="6811962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3" imgW="2971800" imgH="2095200" progId="Equation.DSMT4">
                  <p:embed/>
                </p:oleObj>
              </mc:Choice>
              <mc:Fallback>
                <p:oleObj name="Equation" r:id="rId3" imgW="29718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6" y="1734871"/>
                        <a:ext cx="6811962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341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29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风险度量</a:t>
            </a:r>
            <a:endParaRPr lang="en-US" altLang="zh-CN" sz="3200" dirty="0" smtClean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05630"/>
            <a:ext cx="8229600" cy="438271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风险度量：</a:t>
            </a:r>
            <a:r>
              <a:rPr lang="zh-CN" altLang="en-US" sz="2400" b="1" dirty="0" smtClean="0">
                <a:latin typeface="Times New Roman" pitchFamily="18" charset="0"/>
              </a:rPr>
              <a:t>把一个代表风险的随机变量转化为一个实值的过程。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　　　假设 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>
                <a:latin typeface="Times New Roman" pitchFamily="18" charset="0"/>
              </a:rPr>
              <a:t>表示随机风险，</a:t>
            </a:r>
            <a:r>
              <a:rPr lang="en-US" altLang="zh-CN" sz="2400" b="1" i="1" dirty="0" smtClean="0">
                <a:latin typeface="Symbol" pitchFamily="18" charset="2"/>
              </a:rPr>
              <a:t>r  </a:t>
            </a:r>
            <a:r>
              <a:rPr lang="zh-CN" altLang="en-US" sz="2400" b="1" dirty="0" smtClean="0">
                <a:latin typeface="Times New Roman" pitchFamily="18" charset="0"/>
              </a:rPr>
              <a:t>为风险度量方法，</a:t>
            </a: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</a:rPr>
              <a:t>为风险度量值，则风险度量过程可以表示为：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i="1" dirty="0" smtClean="0">
              <a:latin typeface="Times New Roman" pitchFamily="18" charset="0"/>
            </a:endParaRP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en-US" altLang="zh-CN" sz="2400" b="1" dirty="0" smtClean="0">
                <a:latin typeface="Times New Roman" pitchFamily="18" charset="0"/>
              </a:rPr>
              <a:t> = </a:t>
            </a:r>
            <a:r>
              <a:rPr lang="en-US" altLang="zh-CN" sz="2400" b="1" i="1" dirty="0" smtClean="0">
                <a:latin typeface="Symbol" pitchFamily="18" charset="2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D74D38E-871C-4775-A1DB-7998EA898785}" type="slidenum">
              <a:rPr lang="en-US" altLang="zh-CN"/>
              <a:pPr>
                <a:defRPr/>
              </a:pPr>
              <a:t>3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4084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buNone/>
                <a:defRPr/>
              </a:pPr>
              <a:t>30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193538" name="Picture 2" descr="Economic Capi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0"/>
          <a:stretch/>
        </p:blipFill>
        <p:spPr bwMode="auto">
          <a:xfrm>
            <a:off x="591457" y="1524000"/>
            <a:ext cx="7848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4665" y="805660"/>
            <a:ext cx="1422184" cy="532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经济资本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963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</a:t>
            </a:r>
            <a:fld id="{C920FDCF-67CE-490A-A68D-2134704B2E8E}" type="slidenum">
              <a:rPr lang="en-US" altLang="zh-CN">
                <a:latin typeface="Times New Roman" pitchFamily="18" charset="0"/>
                <a:cs typeface="Times New Roman" pitchFamily="18" charset="0"/>
              </a:rPr>
              <a:pPr>
                <a:buNone/>
                <a:defRPr/>
              </a:pPr>
              <a:t>31</a:t>
            </a:fld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103427" name="Rectangle 4"/>
          <p:cNvSpPr>
            <a:spLocks noChangeArrowheads="1"/>
          </p:cNvSpPr>
          <p:nvPr/>
        </p:nvSpPr>
        <p:spPr bwMode="auto">
          <a:xfrm>
            <a:off x="1323694" y="529961"/>
            <a:ext cx="6781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保险公司的最优经济资本可以表示为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28" name="Text Box 5"/>
          <p:cNvSpPr txBox="1">
            <a:spLocks noChangeArrowheads="1"/>
          </p:cNvSpPr>
          <p:nvPr/>
        </p:nvSpPr>
        <p:spPr bwMode="auto">
          <a:xfrm>
            <a:off x="807610" y="2057400"/>
            <a:ext cx="1641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经济资本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en-US" altLang="zh-CN" sz="20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altLang="zh-CN" sz="2000" i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430" name="Text Box 7"/>
          <p:cNvSpPr txBox="1">
            <a:spLocks noChangeArrowheads="1"/>
          </p:cNvSpPr>
          <p:nvPr/>
        </p:nvSpPr>
        <p:spPr bwMode="auto">
          <a:xfrm>
            <a:off x="804161" y="2779713"/>
            <a:ext cx="1039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总成本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4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31621"/>
              </p:ext>
            </p:extLst>
          </p:nvPr>
        </p:nvGraphicFramePr>
        <p:xfrm>
          <a:off x="2075848" y="2659549"/>
          <a:ext cx="51022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" name="Equation" r:id="rId4" imgW="2616120" imgH="457200" progId="Equation.DSMT4">
                  <p:embed/>
                </p:oleObj>
              </mc:Choice>
              <mc:Fallback>
                <p:oleObj name="Equation" r:id="rId4" imgW="2616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848" y="2659549"/>
                        <a:ext cx="51022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9"/>
          <p:cNvSpPr txBox="1">
            <a:spLocks noChangeArrowheads="1"/>
          </p:cNvSpPr>
          <p:nvPr/>
        </p:nvSpPr>
        <p:spPr bwMode="auto">
          <a:xfrm>
            <a:off x="859971" y="3664374"/>
            <a:ext cx="3639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ost 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关于</a:t>
            </a:r>
            <a:r>
              <a:rPr lang="en-US" altLang="zh-CN" sz="20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求偏导并令其等于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0:</a:t>
            </a:r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4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54668"/>
              </p:ext>
            </p:extLst>
          </p:nvPr>
        </p:nvGraphicFramePr>
        <p:xfrm>
          <a:off x="1011645" y="4724400"/>
          <a:ext cx="47323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" name="Equation" r:id="rId6" imgW="2425680" imgH="203040" progId="Equation.DSMT4">
                  <p:embed/>
                </p:oleObj>
              </mc:Choice>
              <mc:Fallback>
                <p:oleObj name="Equation" r:id="rId6" imgW="2425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645" y="4724400"/>
                        <a:ext cx="47323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59893"/>
              </p:ext>
            </p:extLst>
          </p:nvPr>
        </p:nvGraphicFramePr>
        <p:xfrm>
          <a:off x="2423758" y="5351646"/>
          <a:ext cx="36941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8" name="Equation" r:id="rId8" imgW="2120760" imgH="457200" progId="Equation.DSMT4">
                  <p:embed/>
                </p:oleObj>
              </mc:Choice>
              <mc:Fallback>
                <p:oleObj name="Equation" r:id="rId8" imgW="2120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758" y="5351646"/>
                        <a:ext cx="36941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402" y="1441025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假设公司的损失为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05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32</a:t>
            </a:fld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56458"/>
              </p:ext>
            </p:extLst>
          </p:nvPr>
        </p:nvGraphicFramePr>
        <p:xfrm>
          <a:off x="1578209" y="1092584"/>
          <a:ext cx="5756242" cy="6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3" imgW="2082600" imgH="241200" progId="Equation.DSMT4">
                  <p:embed/>
                </p:oleObj>
              </mc:Choice>
              <mc:Fallback>
                <p:oleObj name="Equation" r:id="rId3" imgW="20826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209" y="1092584"/>
                        <a:ext cx="5756242" cy="6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49202"/>
              </p:ext>
            </p:extLst>
          </p:nvPr>
        </p:nvGraphicFramePr>
        <p:xfrm>
          <a:off x="1244869" y="2184936"/>
          <a:ext cx="6387966" cy="2646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7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资本收益率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最优经济资本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10%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90%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5%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95%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99%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8661" y="5258702"/>
            <a:ext cx="668163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注：资本要求的收益率越高，最优经济资本越小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60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9993B01-3798-41A7-A396-291C8A855BB9}" type="slidenum">
              <a:rPr lang="en-US" altLang="zh-CN"/>
              <a:pPr>
                <a:buNone/>
                <a:defRPr/>
              </a:pPr>
              <a:t>33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16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393867"/>
              </p:ext>
            </p:extLst>
          </p:nvPr>
        </p:nvGraphicFramePr>
        <p:xfrm>
          <a:off x="1219200" y="2349500"/>
          <a:ext cx="6515100" cy="371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" name="Equation" r:id="rId3" imgW="3340080" imgH="1904760" progId="Equation.DSMT4">
                  <p:embed/>
                </p:oleObj>
              </mc:Choice>
              <mc:Fallback>
                <p:oleObj name="Equation" r:id="rId3" imgW="3340080" imgH="1904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49500"/>
                        <a:ext cx="6515100" cy="371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909155"/>
              </p:ext>
            </p:extLst>
          </p:nvPr>
        </p:nvGraphicFramePr>
        <p:xfrm>
          <a:off x="1250950" y="1208088"/>
          <a:ext cx="36306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208088"/>
                        <a:ext cx="36306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75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34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26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277107"/>
              </p:ext>
            </p:extLst>
          </p:nvPr>
        </p:nvGraphicFramePr>
        <p:xfrm>
          <a:off x="1352049" y="4090160"/>
          <a:ext cx="51355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9" name="Equation" r:id="rId3" imgW="2400120" imgH="927000" progId="Equation.DSMT4">
                  <p:embed/>
                </p:oleObj>
              </mc:Choice>
              <mc:Fallback>
                <p:oleObj name="Equation" r:id="rId3" imgW="24001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049" y="4090160"/>
                        <a:ext cx="5135563" cy="1981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641083"/>
              </p:ext>
            </p:extLst>
          </p:nvPr>
        </p:nvGraphicFramePr>
        <p:xfrm>
          <a:off x="1323975" y="1236663"/>
          <a:ext cx="5157788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0" name="Equation" r:id="rId5" imgW="2184120" imgH="927000" progId="Equation.DSMT4">
                  <p:embed/>
                </p:oleObj>
              </mc:Choice>
              <mc:Fallback>
                <p:oleObj name="Equation" r:id="rId5" imgW="21841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236663"/>
                        <a:ext cx="5157788" cy="2181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21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35</a:t>
            </a:fld>
            <a:r>
              <a:rPr lang="en-US" altLang="zh-CN" dirty="0"/>
              <a:t> 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2275377" y="894335"/>
            <a:ext cx="475841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应用上式证明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满足次可加性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87186"/>
              </p:ext>
            </p:extLst>
          </p:nvPr>
        </p:nvGraphicFramePr>
        <p:xfrm>
          <a:off x="67377" y="3459468"/>
          <a:ext cx="8915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0" name="Equation" r:id="rId3" imgW="5283200" imgH="419100" progId="Equation.DSMT4">
                  <p:embed/>
                </p:oleObj>
              </mc:Choice>
              <mc:Fallback>
                <p:oleObj name="Equation" r:id="rId3" imgW="5283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7" y="3459468"/>
                        <a:ext cx="8915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0498"/>
              </p:ext>
            </p:extLst>
          </p:nvPr>
        </p:nvGraphicFramePr>
        <p:xfrm>
          <a:off x="1496390" y="4697918"/>
          <a:ext cx="757060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1" name="Equation" r:id="rId5" imgW="5092700" imgH="609600" progId="Equation.DSMT4">
                  <p:embed/>
                </p:oleObj>
              </mc:Choice>
              <mc:Fallback>
                <p:oleObj name="Equation" r:id="rId5" imgW="50927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90" y="4697918"/>
                        <a:ext cx="757060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255678"/>
              </p:ext>
            </p:extLst>
          </p:nvPr>
        </p:nvGraphicFramePr>
        <p:xfrm>
          <a:off x="1471668" y="5556171"/>
          <a:ext cx="27432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2" name="Equation" r:id="rId7" imgW="1663700" imgH="457200" progId="Equation.DSMT4">
                  <p:embed/>
                </p:oleObj>
              </mc:Choice>
              <mc:Fallback>
                <p:oleObj name="Equation" r:id="rId7" imgW="1663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68" y="5556171"/>
                        <a:ext cx="27432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274222"/>
              </p:ext>
            </p:extLst>
          </p:nvPr>
        </p:nvGraphicFramePr>
        <p:xfrm>
          <a:off x="192088" y="2560638"/>
          <a:ext cx="7210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3" name="Equation" r:id="rId9" imgW="3568680" imgH="241200" progId="Equation.DSMT4">
                  <p:embed/>
                </p:oleObj>
              </mc:Choice>
              <mc:Fallback>
                <p:oleObj name="Equation" r:id="rId9" imgW="3568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2560638"/>
                        <a:ext cx="72104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74169"/>
              </p:ext>
            </p:extLst>
          </p:nvPr>
        </p:nvGraphicFramePr>
        <p:xfrm>
          <a:off x="1817688" y="1712913"/>
          <a:ext cx="49450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4" name="Equation" r:id="rId11" imgW="3403440" imgH="419040" progId="Equation.DSMT4">
                  <p:embed/>
                </p:oleObj>
              </mc:Choice>
              <mc:Fallback>
                <p:oleObj name="Equation" r:id="rId11" imgW="340344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1712913"/>
                        <a:ext cx="4945062" cy="6080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46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F450CB3-E38C-4133-BBBD-B65436650BEC}" type="slidenum">
              <a:rPr lang="en-US" altLang="zh-CN"/>
              <a:pPr>
                <a:defRPr/>
              </a:pPr>
              <a:t>36</a:t>
            </a:fld>
            <a:r>
              <a:rPr lang="en-US" altLang="zh-CN"/>
              <a:t> )</a:t>
            </a:r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84525"/>
              </p:ext>
            </p:extLst>
          </p:nvPr>
        </p:nvGraphicFramePr>
        <p:xfrm>
          <a:off x="1295400" y="1600200"/>
          <a:ext cx="320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2" name="Equation" r:id="rId3" imgW="1397000" imgH="241300" progId="Equation.DSMT4">
                  <p:embed/>
                </p:oleObj>
              </mc:Choice>
              <mc:Fallback>
                <p:oleObj name="Equation" r:id="rId3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3200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1295400" y="2743200"/>
          <a:ext cx="3276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3" name="Equation" r:id="rId5" imgW="1714500" imgH="482600" progId="Equation.DSMT4">
                  <p:embed/>
                </p:oleObj>
              </mc:Choice>
              <mc:Fallback>
                <p:oleObj name="Equation" r:id="rId5" imgW="1714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3276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6" name="Object 6"/>
          <p:cNvGraphicFramePr>
            <a:graphicFrameLocks noChangeAspect="1"/>
          </p:cNvGraphicFramePr>
          <p:nvPr/>
        </p:nvGraphicFramePr>
        <p:xfrm>
          <a:off x="1371600" y="3810000"/>
          <a:ext cx="28194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4" name="Equation" r:id="rId7" imgW="1497950" imgH="634725" progId="Equation.DSMT4">
                  <p:embed/>
                </p:oleObj>
              </mc:Choice>
              <mc:Fallback>
                <p:oleObj name="Equation" r:id="rId7" imgW="1497950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8194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7" name="Object 7"/>
          <p:cNvGraphicFramePr>
            <a:graphicFrameLocks noChangeAspect="1"/>
          </p:cNvGraphicFramePr>
          <p:nvPr/>
        </p:nvGraphicFramePr>
        <p:xfrm>
          <a:off x="1219200" y="5715000"/>
          <a:ext cx="38877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5" name="Equation" r:id="rId9" imgW="1600200" imgH="254000" progId="Equation.DSMT4">
                  <p:embed/>
                </p:oleObj>
              </mc:Choice>
              <mc:Fallback>
                <p:oleObj name="Equation" r:id="rId9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38877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8"/>
          <p:cNvSpPr txBox="1">
            <a:spLocks noChangeArrowheads="1"/>
          </p:cNvSpPr>
          <p:nvPr/>
        </p:nvSpPr>
        <p:spPr bwMode="auto">
          <a:xfrm>
            <a:off x="609600" y="719782"/>
            <a:ext cx="3203698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：正态分布的</a:t>
            </a:r>
            <a:r>
              <a:rPr lang="en-US" altLang="zh-CN" b="1" dirty="0" err="1" smtClean="0">
                <a:latin typeface="+mj-lt"/>
                <a:ea typeface="黑体" panose="02010609060101010101" pitchFamily="49" charset="-122"/>
              </a:rPr>
              <a:t>TVaR</a:t>
            </a:r>
            <a:endParaRPr lang="en-US" altLang="zh-CN" b="1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19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17A1A73-310C-42BB-BFB8-AE488322B6CE}" type="slidenum">
              <a:rPr lang="en-US" altLang="zh-CN"/>
              <a:pPr>
                <a:defRPr/>
              </a:pPr>
              <a:t>37</a:t>
            </a:fld>
            <a:r>
              <a:rPr lang="en-US" altLang="zh-CN"/>
              <a:t> )</a:t>
            </a:r>
          </a:p>
        </p:txBody>
      </p:sp>
      <p:graphicFrame>
        <p:nvGraphicFramePr>
          <p:cNvPr id="395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18000"/>
              </p:ext>
            </p:extLst>
          </p:nvPr>
        </p:nvGraphicFramePr>
        <p:xfrm>
          <a:off x="222250" y="1296988"/>
          <a:ext cx="58054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5" name="Equation" r:id="rId3" imgW="3073320" imgH="545760" progId="Equation.DSMT4">
                  <p:embed/>
                </p:oleObj>
              </mc:Choice>
              <mc:Fallback>
                <p:oleObj name="Equation" r:id="rId3" imgW="3073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1296988"/>
                        <a:ext cx="580548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0" name="Object 6"/>
          <p:cNvGraphicFramePr>
            <a:graphicFrameLocks noChangeAspect="1"/>
          </p:cNvGraphicFramePr>
          <p:nvPr/>
        </p:nvGraphicFramePr>
        <p:xfrm>
          <a:off x="5357813" y="2819400"/>
          <a:ext cx="3786187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6" name="Equation" r:id="rId5" imgW="2286000" imgH="2438400" progId="Equation.DSMT4">
                  <p:embed/>
                </p:oleObj>
              </mc:Choice>
              <mc:Fallback>
                <p:oleObj name="Equation" r:id="rId5" imgW="2286000" imgH="243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819400"/>
                        <a:ext cx="3786187" cy="403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97534"/>
              </p:ext>
            </p:extLst>
          </p:nvPr>
        </p:nvGraphicFramePr>
        <p:xfrm>
          <a:off x="380999" y="5257800"/>
          <a:ext cx="287382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7" name="Equation" r:id="rId7" imgW="1384300" imgH="660400" progId="Equation.DSMT4">
                  <p:embed/>
                </p:oleObj>
              </mc:Choice>
              <mc:Fallback>
                <p:oleObj name="Equation" r:id="rId7" imgW="13843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5257800"/>
                        <a:ext cx="2873829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96554"/>
              </p:ext>
            </p:extLst>
          </p:nvPr>
        </p:nvGraphicFramePr>
        <p:xfrm>
          <a:off x="157163" y="2511425"/>
          <a:ext cx="483393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8" name="Equation" r:id="rId9" imgW="2400120" imgH="660240" progId="Equation.DSMT4">
                  <p:embed/>
                </p:oleObj>
              </mc:Choice>
              <mc:Fallback>
                <p:oleObj name="Equation" r:id="rId9" imgW="2400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511425"/>
                        <a:ext cx="4833937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3" name="Object 9"/>
          <p:cNvGraphicFramePr>
            <a:graphicFrameLocks noChangeAspect="1"/>
          </p:cNvGraphicFramePr>
          <p:nvPr/>
        </p:nvGraphicFramePr>
        <p:xfrm>
          <a:off x="228600" y="4191000"/>
          <a:ext cx="3429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" name="Equation" r:id="rId11" imgW="1574800" imgH="419100" progId="Equation.DSMT4">
                  <p:embed/>
                </p:oleObj>
              </mc:Choice>
              <mc:Fallback>
                <p:oleObj name="Equation" r:id="rId11" imgW="1574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34290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74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5069ED7-87C8-499B-A42E-2E6A6C78402D}" type="slidenum">
              <a:rPr lang="en-US" altLang="zh-CN"/>
              <a:pPr>
                <a:defRPr/>
              </a:pPr>
              <a:t>38</a:t>
            </a:fld>
            <a:r>
              <a:rPr lang="en-US" altLang="zh-CN"/>
              <a:t> )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746125" y="860425"/>
            <a:ext cx="3103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zh-CN" altLang="en-US" b="1" dirty="0" smtClean="0">
                <a:latin typeface="Arial" charset="0"/>
              </a:rPr>
              <a:t>指数分布的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18788" name="Rectangle 8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16367"/>
              </p:ext>
            </p:extLst>
          </p:nvPr>
        </p:nvGraphicFramePr>
        <p:xfrm>
          <a:off x="1066800" y="2038350"/>
          <a:ext cx="3949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" name="Equation" r:id="rId3" imgW="1803400" imgH="431800" progId="Equation.DSMT4">
                  <p:embed/>
                </p:oleObj>
              </mc:Choice>
              <mc:Fallback>
                <p:oleObj name="Equation" r:id="rId3" imgW="180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38350"/>
                        <a:ext cx="39497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9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05373"/>
              </p:ext>
            </p:extLst>
          </p:nvPr>
        </p:nvGraphicFramePr>
        <p:xfrm>
          <a:off x="990600" y="3733800"/>
          <a:ext cx="7883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" name="Equation" r:id="rId5" imgW="2819400" imgH="241300" progId="Equation.DSMT4">
                  <p:embed/>
                </p:oleObj>
              </mc:Choice>
              <mc:Fallback>
                <p:oleObj name="Equation" r:id="rId5" imgW="2819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8835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10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3" name="Object 5"/>
          <p:cNvGraphicFramePr>
            <a:graphicFrameLocks noChangeAspect="1"/>
          </p:cNvGraphicFramePr>
          <p:nvPr/>
        </p:nvGraphicFramePr>
        <p:xfrm>
          <a:off x="1066800" y="4953000"/>
          <a:ext cx="4724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Equation" r:id="rId7" imgW="1727200" imgH="241300" progId="Equation.DSMT4">
                  <p:embed/>
                </p:oleObj>
              </mc:Choice>
              <mc:Fallback>
                <p:oleObj name="Equation" r:id="rId7" imgW="172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4724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1"/>
          <p:cNvSpPr txBox="1">
            <a:spLocks noChangeArrowheads="1"/>
          </p:cNvSpPr>
          <p:nvPr/>
        </p:nvSpPr>
        <p:spPr bwMode="auto">
          <a:xfrm>
            <a:off x="4029269" y="857398"/>
            <a:ext cx="162736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课后练习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47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FFA9DEC8-703F-4238-BB54-57FC9EC4F32D}" type="slidenum">
              <a:rPr lang="en-US" altLang="zh-CN"/>
              <a:pPr>
                <a:buNone/>
                <a:defRPr/>
              </a:pPr>
              <a:t>39</a:t>
            </a:fld>
            <a:r>
              <a:rPr lang="en-US" altLang="zh-CN" dirty="0"/>
              <a:t> )</a:t>
            </a:r>
          </a:p>
        </p:txBody>
      </p:sp>
      <p:sp>
        <p:nvSpPr>
          <p:cNvPr id="119811" name="Rectangle 7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73901"/>
              </p:ext>
            </p:extLst>
          </p:nvPr>
        </p:nvGraphicFramePr>
        <p:xfrm>
          <a:off x="1143000" y="1600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8" name="Equation" r:id="rId3" imgW="1613600" imgH="470104" progId="Equation.DSMT4">
                  <p:embed/>
                </p:oleObj>
              </mc:Choice>
              <mc:Fallback>
                <p:oleObj name="Equation" r:id="rId3" imgW="1613600" imgH="4701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95140"/>
              </p:ext>
            </p:extLst>
          </p:nvPr>
        </p:nvGraphicFramePr>
        <p:xfrm>
          <a:off x="1066800" y="3165475"/>
          <a:ext cx="7172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9" name="Equation" r:id="rId5" imgW="3022600" imgH="469900" progId="Equation.DSMT4">
                  <p:embed/>
                </p:oleObj>
              </mc:Choice>
              <mc:Fallback>
                <p:oleObj name="Equation" r:id="rId5" imgW="3022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65475"/>
                        <a:ext cx="7172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9"/>
          <p:cNvSpPr>
            <a:spLocks noChangeArrowheads="1"/>
          </p:cNvSpPr>
          <p:nvPr/>
        </p:nvSpPr>
        <p:spPr bwMode="auto">
          <a:xfrm>
            <a:off x="0" y="359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97103"/>
              </p:ext>
            </p:extLst>
          </p:nvPr>
        </p:nvGraphicFramePr>
        <p:xfrm>
          <a:off x="1143000" y="4827587"/>
          <a:ext cx="5715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" name="Equation" r:id="rId7" imgW="2490281" imgH="419282" progId="Equation.DSMT4">
                  <p:embed/>
                </p:oleObj>
              </mc:Choice>
              <mc:Fallback>
                <p:oleObj name="Equation" r:id="rId7" imgW="2490281" imgH="4192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27587"/>
                        <a:ext cx="5715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10"/>
          <p:cNvSpPr>
            <a:spLocks noChangeArrowheads="1"/>
          </p:cNvSpPr>
          <p:nvPr/>
        </p:nvSpPr>
        <p:spPr bwMode="auto">
          <a:xfrm>
            <a:off x="0" y="3827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>
              <a:latin typeface="Arial" charset="0"/>
            </a:endParaRPr>
          </a:p>
        </p:txBody>
      </p:sp>
      <p:sp>
        <p:nvSpPr>
          <p:cNvPr id="119818" name="Text Box 11"/>
          <p:cNvSpPr txBox="1">
            <a:spLocks noChangeArrowheads="1"/>
          </p:cNvSpPr>
          <p:nvPr/>
        </p:nvSpPr>
        <p:spPr bwMode="auto">
          <a:xfrm>
            <a:off x="746125" y="874713"/>
            <a:ext cx="3460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en-US" altLang="zh-CN" b="1" dirty="0">
                <a:latin typeface="Arial" charset="0"/>
              </a:rPr>
              <a:t>Pareto</a:t>
            </a:r>
            <a:r>
              <a:rPr lang="zh-CN" altLang="en-US" b="1" dirty="0" smtClean="0">
                <a:latin typeface="Arial" charset="0"/>
              </a:rPr>
              <a:t>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74502" y="859202"/>
            <a:ext cx="162736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课后练习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4</a:t>
            </a:fld>
            <a:endParaRPr lang="zh-CN" altLang="en-US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8299"/>
            <a:ext cx="7620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23870" y="3724980"/>
            <a:ext cx="4567276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+mj-lt"/>
              </a:rPr>
              <a:t>例：哪个风险大？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Gamma(shape=2</a:t>
            </a:r>
            <a:r>
              <a:rPr lang="en-US" altLang="zh-CN" dirty="0">
                <a:latin typeface="+mj-lt"/>
              </a:rPr>
              <a:t>, scale=1000)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Gamma(shape=4, scale=500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298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如果损失分布是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离散</a:t>
            </a:r>
            <a:r>
              <a:rPr lang="zh-CN" altLang="en-US" sz="2400" b="1" dirty="0" smtClean="0"/>
              <a:t>的，计算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zh-CN" altLang="en-US" sz="2400" b="1" dirty="0" smtClean="0"/>
              <a:t>会复杂一些。</a:t>
            </a:r>
          </a:p>
          <a:p>
            <a:pPr eaLnBrk="1" hangingPunct="1"/>
            <a:r>
              <a:rPr lang="zh-CN" altLang="en-US" sz="2400" b="1" dirty="0" smtClean="0"/>
              <a:t>例：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/>
              <a:t>的损失分布如下，计算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90</a:t>
            </a:r>
            <a:r>
              <a:rPr lang="zh-CN" altLang="en-US" sz="2400" b="1" baseline="-25000" dirty="0" smtClean="0"/>
              <a:t>％</a:t>
            </a:r>
            <a:r>
              <a:rPr lang="zh-CN" altLang="en-US" sz="2400" b="1" dirty="0" smtClean="0"/>
              <a:t>和</a:t>
            </a:r>
            <a:r>
              <a:rPr lang="zh-CN" altLang="en-US" sz="2400" b="1" baseline="-25000" dirty="0" smtClean="0"/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95</a:t>
            </a:r>
            <a:r>
              <a:rPr lang="zh-CN" altLang="en-US" sz="2400" b="1" baseline="-25000" dirty="0" smtClean="0"/>
              <a:t>％</a:t>
            </a:r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marL="742950" lvl="1" indent="-285750"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因为</a:t>
            </a:r>
            <a:r>
              <a:rPr lang="en-US" altLang="zh-CN" sz="2400" b="1" dirty="0" err="1" smtClean="0">
                <a:latin typeface="Times New Roman" pitchFamily="18" charset="0"/>
              </a:rPr>
              <a:t>VaR</a:t>
            </a:r>
            <a:r>
              <a:rPr lang="en-US" altLang="zh-CN" sz="2400" b="1" baseline="-25000" dirty="0" err="1" smtClean="0"/>
              <a:t>0.90</a:t>
            </a:r>
            <a:r>
              <a:rPr lang="en-US" altLang="zh-CN" sz="2400" b="1" baseline="-25000" dirty="0" smtClean="0"/>
              <a:t> </a:t>
            </a:r>
            <a:r>
              <a:rPr lang="en-US" altLang="zh-CN" sz="2400" b="1" dirty="0" smtClean="0"/>
              <a:t>= 0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>
                <a:latin typeface="Symbol" pitchFamily="18" charset="2"/>
              </a:rPr>
              <a:t>故</a:t>
            </a:r>
            <a:endParaRPr lang="zh-CN" altLang="en-US" sz="2400" b="1" dirty="0" smtClean="0"/>
          </a:p>
          <a:p>
            <a:pPr eaLnBrk="1" hangingPunct="1"/>
            <a:endParaRPr lang="en-US" altLang="zh-CN" sz="2400" b="1" dirty="0" smtClean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C9797CA-A071-4D55-8032-69BC50F567F6}" type="slidenum">
              <a:rPr lang="en-US" altLang="zh-CN"/>
              <a:pPr>
                <a:defRPr/>
              </a:pPr>
              <a:t>40</a:t>
            </a:fld>
            <a:r>
              <a:rPr lang="en-US" altLang="zh-CN"/>
              <a:t> )</a:t>
            </a:r>
          </a:p>
        </p:txBody>
      </p:sp>
      <p:graphicFrame>
        <p:nvGraphicFramePr>
          <p:cNvPr id="1208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60366"/>
              </p:ext>
            </p:extLst>
          </p:nvPr>
        </p:nvGraphicFramePr>
        <p:xfrm>
          <a:off x="1588970" y="2455244"/>
          <a:ext cx="42275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70" y="2455244"/>
                        <a:ext cx="422751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94741"/>
              </p:ext>
            </p:extLst>
          </p:nvPr>
        </p:nvGraphicFramePr>
        <p:xfrm>
          <a:off x="1671854" y="5681530"/>
          <a:ext cx="55006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" name="Equation" r:id="rId5" imgW="2743200" imgH="393480" progId="Equation.DSMT4">
                  <p:embed/>
                </p:oleObj>
              </mc:Choice>
              <mc:Fallback>
                <p:oleObj name="Equation" r:id="rId5" imgW="2743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854" y="5681530"/>
                        <a:ext cx="5500688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49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计算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baseline="-25000" dirty="0" smtClean="0">
                <a:latin typeface="Times New Roman" pitchFamily="18" charset="0"/>
              </a:rPr>
              <a:t>95</a:t>
            </a:r>
            <a:r>
              <a:rPr lang="zh-CN" altLang="en-US" sz="2400" baseline="-25000" dirty="0" smtClean="0">
                <a:latin typeface="Times New Roman" pitchFamily="18" charset="0"/>
              </a:rPr>
              <a:t>％</a:t>
            </a: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baseline="-25000" dirty="0" smtClean="0">
              <a:latin typeface="Times New Roman" pitchFamily="18" charset="0"/>
            </a:endParaRP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EBFB135-E7DC-4A19-8135-466BCADA6126}" type="slidenum">
              <a:rPr lang="en-US" altLang="zh-CN"/>
              <a:pPr>
                <a:defRPr/>
              </a:pPr>
              <a:t>41</a:t>
            </a:fld>
            <a:r>
              <a:rPr lang="en-US" altLang="zh-CN"/>
              <a:t> )</a:t>
            </a:r>
          </a:p>
        </p:txBody>
      </p:sp>
      <p:graphicFrame>
        <p:nvGraphicFramePr>
          <p:cNvPr id="1218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084919"/>
              </p:ext>
            </p:extLst>
          </p:nvPr>
        </p:nvGraphicFramePr>
        <p:xfrm>
          <a:off x="1063625" y="1541463"/>
          <a:ext cx="42275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4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541463"/>
                        <a:ext cx="4227512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79" name="Object 22"/>
          <p:cNvGraphicFramePr>
            <a:graphicFrameLocks noChangeAspect="1"/>
          </p:cNvGraphicFramePr>
          <p:nvPr/>
        </p:nvGraphicFramePr>
        <p:xfrm>
          <a:off x="1219200" y="5105400"/>
          <a:ext cx="52117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5" name="Equation" r:id="rId5" imgW="2717800" imgH="393700" progId="Equation.DSMT4">
                  <p:embed/>
                </p:oleObj>
              </mc:Choice>
              <mc:Fallback>
                <p:oleObj name="Equation" r:id="rId5" imgW="2717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52117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7924800" cy="10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右尾的</a:t>
            </a:r>
            <a:r>
              <a:rPr lang="en-US" altLang="zh-CN" dirty="0">
                <a:latin typeface="Arial" charset="0"/>
              </a:rPr>
              <a:t>5%</a:t>
            </a:r>
            <a:r>
              <a:rPr lang="zh-CN" altLang="en-US" dirty="0">
                <a:latin typeface="Arial" charset="0"/>
              </a:rPr>
              <a:t>由两部分组成：</a:t>
            </a:r>
            <a:r>
              <a:rPr lang="en-US" altLang="zh-CN" dirty="0">
                <a:latin typeface="Arial" charset="0"/>
              </a:rPr>
              <a:t>4%</a:t>
            </a:r>
            <a:r>
              <a:rPr lang="zh-CN" altLang="en-US" dirty="0">
                <a:latin typeface="Arial" charset="0"/>
              </a:rPr>
              <a:t>的损失为</a:t>
            </a:r>
            <a:r>
              <a:rPr lang="en-US" altLang="zh-CN" dirty="0">
                <a:latin typeface="Arial" charset="0"/>
              </a:rPr>
              <a:t>1000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1%</a:t>
            </a:r>
            <a:r>
              <a:rPr lang="zh-CN" altLang="en-US" dirty="0">
                <a:latin typeface="Arial" charset="0"/>
              </a:rPr>
              <a:t>的损失等于</a:t>
            </a:r>
            <a:r>
              <a:rPr lang="en-US" altLang="zh-CN" dirty="0" smtClean="0">
                <a:latin typeface="Arial" charset="0"/>
              </a:rPr>
              <a:t>100 </a:t>
            </a:r>
            <a:r>
              <a:rPr lang="zh-CN" altLang="en-US" dirty="0" smtClean="0">
                <a:latin typeface="Arial" charset="0"/>
              </a:rPr>
              <a:t>（见下页图示），</a:t>
            </a:r>
            <a:r>
              <a:rPr lang="zh-CN" altLang="en-US" dirty="0">
                <a:latin typeface="Arial" charset="0"/>
              </a:rPr>
              <a:t>故</a:t>
            </a:r>
          </a:p>
        </p:txBody>
      </p:sp>
      <p:sp>
        <p:nvSpPr>
          <p:cNvPr id="121881" name="Text Box 24"/>
          <p:cNvSpPr txBox="1">
            <a:spLocks noChangeArrowheads="1"/>
          </p:cNvSpPr>
          <p:nvPr/>
        </p:nvSpPr>
        <p:spPr bwMode="auto">
          <a:xfrm>
            <a:off x="879475" y="3362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1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/>
              <a:t>( </a:t>
            </a:r>
            <a:fld id="{FEF2A0BB-266E-4C93-B462-D47BCC97D440}" type="slidenum">
              <a:rPr lang="en-US" altLang="zh-CN"/>
              <a:pPr>
                <a:buNone/>
                <a:defRPr/>
              </a:pPr>
              <a:t>42</a:t>
            </a:fld>
            <a:r>
              <a:rPr lang="en-US" altLang="zh-CN"/>
              <a:t> )</a:t>
            </a:r>
          </a:p>
        </p:txBody>
      </p:sp>
      <p:sp>
        <p:nvSpPr>
          <p:cNvPr id="122883" name="Line 2"/>
          <p:cNvSpPr>
            <a:spLocks noChangeShapeType="1"/>
          </p:cNvSpPr>
          <p:nvPr/>
        </p:nvSpPr>
        <p:spPr bwMode="auto">
          <a:xfrm>
            <a:off x="971550" y="6021388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4" name="Line 3"/>
          <p:cNvSpPr>
            <a:spLocks noChangeShapeType="1"/>
          </p:cNvSpPr>
          <p:nvPr/>
        </p:nvSpPr>
        <p:spPr bwMode="auto">
          <a:xfrm flipV="1">
            <a:off x="971550" y="1411288"/>
            <a:ext cx="0" cy="403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971550" y="37893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303213" y="3592513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342900" y="2924175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0.95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342900" y="25654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2889" name="Text Box 8"/>
          <p:cNvSpPr txBox="1">
            <a:spLocks noChangeArrowheads="1"/>
          </p:cNvSpPr>
          <p:nvPr/>
        </p:nvSpPr>
        <p:spPr bwMode="auto">
          <a:xfrm>
            <a:off x="447675" y="198278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2890" name="Line 9"/>
          <p:cNvSpPr>
            <a:spLocks noChangeShapeType="1"/>
          </p:cNvSpPr>
          <p:nvPr/>
        </p:nvSpPr>
        <p:spPr bwMode="auto">
          <a:xfrm>
            <a:off x="2843213" y="27082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1" name="Line 10"/>
          <p:cNvSpPr>
            <a:spLocks noChangeShapeType="1"/>
          </p:cNvSpPr>
          <p:nvPr/>
        </p:nvSpPr>
        <p:spPr bwMode="auto">
          <a:xfrm>
            <a:off x="2843213" y="2708275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2" name="Line 11"/>
          <p:cNvSpPr>
            <a:spLocks noChangeShapeType="1"/>
          </p:cNvSpPr>
          <p:nvPr/>
        </p:nvSpPr>
        <p:spPr bwMode="auto">
          <a:xfrm>
            <a:off x="7308850" y="2132013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3" name="Line 12"/>
          <p:cNvSpPr>
            <a:spLocks noChangeShapeType="1"/>
          </p:cNvSpPr>
          <p:nvPr/>
        </p:nvSpPr>
        <p:spPr bwMode="auto">
          <a:xfrm>
            <a:off x="7308850" y="21336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4" name="Text Box 13"/>
          <p:cNvSpPr txBox="1">
            <a:spLocks noChangeArrowheads="1"/>
          </p:cNvSpPr>
          <p:nvPr/>
        </p:nvSpPr>
        <p:spPr bwMode="auto">
          <a:xfrm>
            <a:off x="808038" y="6086475"/>
            <a:ext cx="312906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2751138" y="6086475"/>
            <a:ext cx="56938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7216775" y="6086475"/>
            <a:ext cx="6976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1000</a:t>
            </a:r>
          </a:p>
        </p:txBody>
      </p:sp>
      <p:sp>
        <p:nvSpPr>
          <p:cNvPr id="122897" name="Line 16"/>
          <p:cNvSpPr>
            <a:spLocks noChangeShapeType="1"/>
          </p:cNvSpPr>
          <p:nvPr/>
        </p:nvSpPr>
        <p:spPr bwMode="auto">
          <a:xfrm>
            <a:off x="971550" y="3068638"/>
            <a:ext cx="18716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8" name="Line 17"/>
          <p:cNvSpPr>
            <a:spLocks noChangeShapeType="1"/>
          </p:cNvSpPr>
          <p:nvPr/>
        </p:nvSpPr>
        <p:spPr bwMode="auto">
          <a:xfrm>
            <a:off x="971550" y="2708275"/>
            <a:ext cx="19446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9" name="Line 18"/>
          <p:cNvSpPr>
            <a:spLocks noChangeShapeType="1"/>
          </p:cNvSpPr>
          <p:nvPr/>
        </p:nvSpPr>
        <p:spPr bwMode="auto">
          <a:xfrm>
            <a:off x="971550" y="2133600"/>
            <a:ext cx="63373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900" name="AutoShape 19"/>
          <p:cNvSpPr>
            <a:spLocks/>
          </p:cNvSpPr>
          <p:nvPr/>
        </p:nvSpPr>
        <p:spPr bwMode="auto">
          <a:xfrm>
            <a:off x="2843213" y="2708275"/>
            <a:ext cx="144462" cy="360363"/>
          </a:xfrm>
          <a:prstGeom prst="rightBrace">
            <a:avLst>
              <a:gd name="adj1" fmla="val 20788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1" name="Text Box 20"/>
          <p:cNvSpPr txBox="1">
            <a:spLocks noChangeArrowheads="1"/>
          </p:cNvSpPr>
          <p:nvPr/>
        </p:nvSpPr>
        <p:spPr bwMode="auto">
          <a:xfrm>
            <a:off x="2967038" y="2728913"/>
            <a:ext cx="24769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0.01,</a:t>
            </a: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</a:t>
            </a:r>
          </a:p>
        </p:txBody>
      </p:sp>
      <p:sp>
        <p:nvSpPr>
          <p:cNvPr id="122902" name="AutoShape 21"/>
          <p:cNvSpPr>
            <a:spLocks/>
          </p:cNvSpPr>
          <p:nvPr/>
        </p:nvSpPr>
        <p:spPr bwMode="auto">
          <a:xfrm>
            <a:off x="7308850" y="2133600"/>
            <a:ext cx="287338" cy="574675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3" name="Text Box 22"/>
          <p:cNvSpPr txBox="1">
            <a:spLocks noChangeArrowheads="1"/>
          </p:cNvSpPr>
          <p:nvPr/>
        </p:nvSpPr>
        <p:spPr bwMode="auto">
          <a:xfrm>
            <a:off x="7596188" y="2205038"/>
            <a:ext cx="1394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0.04,</a:t>
            </a:r>
          </a:p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1000</a:t>
            </a:r>
          </a:p>
        </p:txBody>
      </p:sp>
      <p:sp>
        <p:nvSpPr>
          <p:cNvPr id="122904" name="Text Box 23"/>
          <p:cNvSpPr txBox="1">
            <a:spLocks noChangeArrowheads="1"/>
          </p:cNvSpPr>
          <p:nvPr/>
        </p:nvSpPr>
        <p:spPr bwMode="auto">
          <a:xfrm>
            <a:off x="2843213" y="836613"/>
            <a:ext cx="31438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右尾部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％的损失分布</a:t>
            </a:r>
          </a:p>
        </p:txBody>
      </p:sp>
      <p:sp>
        <p:nvSpPr>
          <p:cNvPr id="122905" name="Line 24"/>
          <p:cNvSpPr>
            <a:spLocks noChangeShapeType="1"/>
          </p:cNvSpPr>
          <p:nvPr/>
        </p:nvSpPr>
        <p:spPr bwMode="auto">
          <a:xfrm>
            <a:off x="971550" y="3789363"/>
            <a:ext cx="0" cy="187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6" name="Freeform 25"/>
          <p:cNvSpPr>
            <a:spLocks/>
          </p:cNvSpPr>
          <p:nvPr/>
        </p:nvSpPr>
        <p:spPr bwMode="auto">
          <a:xfrm>
            <a:off x="946150" y="5661025"/>
            <a:ext cx="96838" cy="360363"/>
          </a:xfrm>
          <a:custGeom>
            <a:avLst/>
            <a:gdLst>
              <a:gd name="T0" fmla="*/ 7309 w 106"/>
              <a:gd name="T1" fmla="*/ 0 h 272"/>
              <a:gd name="T2" fmla="*/ 90443 w 106"/>
              <a:gd name="T3" fmla="*/ 120563 h 272"/>
              <a:gd name="T4" fmla="*/ 48419 w 106"/>
              <a:gd name="T5" fmla="*/ 180182 h 272"/>
              <a:gd name="T6" fmla="*/ 90443 w 106"/>
              <a:gd name="T7" fmla="*/ 241125 h 272"/>
              <a:gd name="T8" fmla="*/ 7309 w 106"/>
              <a:gd name="T9" fmla="*/ 241125 h 272"/>
              <a:gd name="T10" fmla="*/ 48419 w 106"/>
              <a:gd name="T11" fmla="*/ 360363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" h="272">
                <a:moveTo>
                  <a:pt x="8" y="0"/>
                </a:moveTo>
                <a:cubicBezTo>
                  <a:pt x="50" y="34"/>
                  <a:pt x="92" y="68"/>
                  <a:pt x="99" y="91"/>
                </a:cubicBezTo>
                <a:cubicBezTo>
                  <a:pt x="106" y="114"/>
                  <a:pt x="53" y="121"/>
                  <a:pt x="53" y="136"/>
                </a:cubicBezTo>
                <a:cubicBezTo>
                  <a:pt x="53" y="151"/>
                  <a:pt x="106" y="174"/>
                  <a:pt x="99" y="182"/>
                </a:cubicBezTo>
                <a:cubicBezTo>
                  <a:pt x="92" y="190"/>
                  <a:pt x="16" y="167"/>
                  <a:pt x="8" y="182"/>
                </a:cubicBezTo>
                <a:cubicBezTo>
                  <a:pt x="0" y="197"/>
                  <a:pt x="46" y="257"/>
                  <a:pt x="53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Line 4"/>
          <p:cNvSpPr>
            <a:spLocks noChangeShapeType="1"/>
          </p:cNvSpPr>
          <p:nvPr/>
        </p:nvSpPr>
        <p:spPr bwMode="auto">
          <a:xfrm>
            <a:off x="971550" y="6323013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8" name="Line 5"/>
          <p:cNvSpPr>
            <a:spLocks noChangeShapeType="1"/>
          </p:cNvSpPr>
          <p:nvPr/>
        </p:nvSpPr>
        <p:spPr bwMode="auto">
          <a:xfrm flipV="1">
            <a:off x="971550" y="1066800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9" name="Freeform 6"/>
          <p:cNvSpPr>
            <a:spLocks/>
          </p:cNvSpPr>
          <p:nvPr/>
        </p:nvSpPr>
        <p:spPr bwMode="auto">
          <a:xfrm>
            <a:off x="971550" y="3875088"/>
            <a:ext cx="3240088" cy="2447925"/>
          </a:xfrm>
          <a:custGeom>
            <a:avLst/>
            <a:gdLst>
              <a:gd name="T0" fmla="*/ 0 w 2041"/>
              <a:gd name="T1" fmla="*/ 2447925 h 1542"/>
              <a:gd name="T2" fmla="*/ 792163 w 2041"/>
              <a:gd name="T3" fmla="*/ 1295400 h 1542"/>
              <a:gd name="T4" fmla="*/ 1800225 w 2041"/>
              <a:gd name="T5" fmla="*/ 431800 h 1542"/>
              <a:gd name="T6" fmla="*/ 3240088 w 2041"/>
              <a:gd name="T7" fmla="*/ 0 h 15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1" h="1542">
                <a:moveTo>
                  <a:pt x="0" y="1542"/>
                </a:moveTo>
                <a:cubicBezTo>
                  <a:pt x="155" y="1285"/>
                  <a:pt x="310" y="1028"/>
                  <a:pt x="499" y="816"/>
                </a:cubicBezTo>
                <a:cubicBezTo>
                  <a:pt x="688" y="604"/>
                  <a:pt x="877" y="408"/>
                  <a:pt x="1134" y="272"/>
                </a:cubicBezTo>
                <a:cubicBezTo>
                  <a:pt x="1391" y="136"/>
                  <a:pt x="1890" y="45"/>
                  <a:pt x="20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0" name="Line 7"/>
          <p:cNvSpPr>
            <a:spLocks noChangeShapeType="1"/>
          </p:cNvSpPr>
          <p:nvPr/>
        </p:nvSpPr>
        <p:spPr bwMode="auto">
          <a:xfrm>
            <a:off x="4211638" y="2938463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1" name="Freeform 8"/>
          <p:cNvSpPr>
            <a:spLocks/>
          </p:cNvSpPr>
          <p:nvPr/>
        </p:nvSpPr>
        <p:spPr bwMode="auto">
          <a:xfrm>
            <a:off x="4211638" y="2506663"/>
            <a:ext cx="4248150" cy="430212"/>
          </a:xfrm>
          <a:custGeom>
            <a:avLst/>
            <a:gdLst>
              <a:gd name="T0" fmla="*/ 0 w 2676"/>
              <a:gd name="T1" fmla="*/ 430212 h 589"/>
              <a:gd name="T2" fmla="*/ 792163 w 2676"/>
              <a:gd name="T3" fmla="*/ 198672 h 589"/>
              <a:gd name="T4" fmla="*/ 2016125 w 2676"/>
              <a:gd name="T5" fmla="*/ 32868 h 589"/>
              <a:gd name="T6" fmla="*/ 4248150 w 2676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76" h="589">
                <a:moveTo>
                  <a:pt x="0" y="589"/>
                </a:moveTo>
                <a:cubicBezTo>
                  <a:pt x="143" y="476"/>
                  <a:pt x="287" y="363"/>
                  <a:pt x="499" y="272"/>
                </a:cubicBezTo>
                <a:cubicBezTo>
                  <a:pt x="711" y="181"/>
                  <a:pt x="907" y="90"/>
                  <a:pt x="1270" y="45"/>
                </a:cubicBezTo>
                <a:cubicBezTo>
                  <a:pt x="1633" y="0"/>
                  <a:pt x="2154" y="0"/>
                  <a:pt x="26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Text Box 9"/>
          <p:cNvSpPr txBox="1">
            <a:spLocks noChangeArrowheads="1"/>
          </p:cNvSpPr>
          <p:nvPr/>
        </p:nvSpPr>
        <p:spPr bwMode="auto">
          <a:xfrm>
            <a:off x="4048125" y="6342063"/>
            <a:ext cx="5693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>
                <a:latin typeface="Arial" charset="0"/>
              </a:rPr>
              <a:t>100</a:t>
            </a:r>
          </a:p>
        </p:txBody>
      </p:sp>
      <p:sp>
        <p:nvSpPr>
          <p:cNvPr id="123913" name="Line 10"/>
          <p:cNvSpPr>
            <a:spLocks noChangeShapeType="1"/>
          </p:cNvSpPr>
          <p:nvPr/>
        </p:nvSpPr>
        <p:spPr bwMode="auto">
          <a:xfrm flipV="1">
            <a:off x="971550" y="3875088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4" name="Line 11"/>
          <p:cNvSpPr>
            <a:spLocks noChangeShapeType="1"/>
          </p:cNvSpPr>
          <p:nvPr/>
        </p:nvSpPr>
        <p:spPr bwMode="auto">
          <a:xfrm>
            <a:off x="971550" y="2938463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5" name="Text Box 12"/>
          <p:cNvSpPr txBox="1">
            <a:spLocks noChangeArrowheads="1"/>
          </p:cNvSpPr>
          <p:nvPr/>
        </p:nvSpPr>
        <p:spPr bwMode="auto">
          <a:xfrm>
            <a:off x="395288" y="36782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0.85</a:t>
            </a:r>
          </a:p>
        </p:txBody>
      </p:sp>
      <p:sp>
        <p:nvSpPr>
          <p:cNvPr id="123916" name="Text Box 13"/>
          <p:cNvSpPr txBox="1">
            <a:spLocks noChangeArrowheads="1"/>
          </p:cNvSpPr>
          <p:nvPr/>
        </p:nvSpPr>
        <p:spPr bwMode="auto">
          <a:xfrm>
            <a:off x="414338" y="27940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3917" name="Line 14"/>
          <p:cNvSpPr>
            <a:spLocks noChangeShapeType="1"/>
          </p:cNvSpPr>
          <p:nvPr/>
        </p:nvSpPr>
        <p:spPr bwMode="auto">
          <a:xfrm>
            <a:off x="971550" y="3441700"/>
            <a:ext cx="3240088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8" name="Text Box 15"/>
          <p:cNvSpPr txBox="1">
            <a:spLocks noChangeArrowheads="1"/>
          </p:cNvSpPr>
          <p:nvPr/>
        </p:nvSpPr>
        <p:spPr bwMode="auto">
          <a:xfrm>
            <a:off x="395288" y="32258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3919" name="AutoShape 16"/>
          <p:cNvSpPr>
            <a:spLocks/>
          </p:cNvSpPr>
          <p:nvPr/>
        </p:nvSpPr>
        <p:spPr bwMode="auto">
          <a:xfrm>
            <a:off x="4284663" y="2938463"/>
            <a:ext cx="215900" cy="503237"/>
          </a:xfrm>
          <a:prstGeom prst="rightBrace">
            <a:avLst>
              <a:gd name="adj1" fmla="val 19424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920" name="Text Box 17"/>
          <p:cNvSpPr txBox="1">
            <a:spLocks noChangeArrowheads="1"/>
          </p:cNvSpPr>
          <p:nvPr/>
        </p:nvSpPr>
        <p:spPr bwMode="auto">
          <a:xfrm>
            <a:off x="4427538" y="30099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0.06</a:t>
            </a:r>
          </a:p>
        </p:txBody>
      </p:sp>
      <p:sp>
        <p:nvSpPr>
          <p:cNvPr id="123921" name="Text Box 18"/>
          <p:cNvSpPr txBox="1">
            <a:spLocks noChangeArrowheads="1"/>
          </p:cNvSpPr>
          <p:nvPr/>
        </p:nvSpPr>
        <p:spPr bwMode="auto">
          <a:xfrm>
            <a:off x="663575" y="2282825"/>
            <a:ext cx="31115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3922" name="Line 19"/>
          <p:cNvSpPr>
            <a:spLocks noChangeShapeType="1"/>
          </p:cNvSpPr>
          <p:nvPr/>
        </p:nvSpPr>
        <p:spPr bwMode="auto">
          <a:xfrm>
            <a:off x="971550" y="2506663"/>
            <a:ext cx="75612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3" name="Text Box 22"/>
          <p:cNvSpPr txBox="1">
            <a:spLocks noChangeArrowheads="1"/>
          </p:cNvSpPr>
          <p:nvPr/>
        </p:nvSpPr>
        <p:spPr bwMode="auto">
          <a:xfrm>
            <a:off x="7864475" y="6416675"/>
            <a:ext cx="300082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x</a:t>
            </a:r>
          </a:p>
        </p:txBody>
      </p:sp>
      <p:sp>
        <p:nvSpPr>
          <p:cNvPr id="123924" name="Text Box 23"/>
          <p:cNvSpPr txBox="1">
            <a:spLocks noChangeArrowheads="1"/>
          </p:cNvSpPr>
          <p:nvPr/>
        </p:nvSpPr>
        <p:spPr bwMode="auto">
          <a:xfrm>
            <a:off x="393700" y="883443"/>
            <a:ext cx="607859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dirty="0"/>
              <a:t>)</a:t>
            </a:r>
          </a:p>
        </p:txBody>
      </p:sp>
      <p:graphicFrame>
        <p:nvGraphicFramePr>
          <p:cNvPr id="1239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69368"/>
              </p:ext>
            </p:extLst>
          </p:nvPr>
        </p:nvGraphicFramePr>
        <p:xfrm>
          <a:off x="3311525" y="4753768"/>
          <a:ext cx="48387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3" imgW="2578100" imgH="368300" progId="Equation.DSMT4">
                  <p:embed/>
                </p:oleObj>
              </mc:Choice>
              <mc:Fallback>
                <p:oleObj name="Equation" r:id="rId3" imgW="25781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753768"/>
                        <a:ext cx="48387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970881" y="411161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/>
              <a:t>例：</a:t>
            </a:r>
            <a:r>
              <a:rPr lang="zh-CN" altLang="en-US" sz="2000" dirty="0" smtClean="0"/>
              <a:t>如何</a:t>
            </a:r>
            <a:r>
              <a:rPr lang="zh-CN" altLang="en-US" sz="2000" dirty="0"/>
              <a:t>计算</a:t>
            </a:r>
            <a:r>
              <a:rPr lang="en-US" altLang="zh-CN" sz="2000" dirty="0"/>
              <a:t>TVaR</a:t>
            </a:r>
            <a:r>
              <a:rPr lang="en-US" altLang="zh-CN" sz="2000" baseline="-25000" dirty="0"/>
              <a:t>0.90</a:t>
            </a:r>
            <a:r>
              <a:rPr lang="zh-CN" altLang="en-US" sz="2000" dirty="0"/>
              <a:t>？</a:t>
            </a:r>
          </a:p>
          <a:p>
            <a:pPr eaLnBrk="1" hangingPunct="1"/>
            <a:r>
              <a:rPr lang="zh-CN" altLang="en-US" sz="2000" dirty="0"/>
              <a:t>右尾</a:t>
            </a:r>
            <a:r>
              <a:rPr lang="en-US" altLang="zh-CN" sz="2000" dirty="0"/>
              <a:t>10%</a:t>
            </a:r>
            <a:r>
              <a:rPr lang="zh-CN" altLang="en-US" sz="2000" dirty="0"/>
              <a:t>的损失的均值：</a:t>
            </a:r>
          </a:p>
          <a:p>
            <a:pPr eaLnBrk="1" hangingPunct="1"/>
            <a:r>
              <a:rPr lang="zh-CN" altLang="en-US" sz="2000" dirty="0"/>
              <a:t>最右尾</a:t>
            </a:r>
            <a:r>
              <a:rPr lang="en-US" altLang="zh-CN" sz="2000" dirty="0"/>
              <a:t>4%</a:t>
            </a:r>
            <a:r>
              <a:rPr lang="zh-CN" altLang="en-US" sz="2000" dirty="0"/>
              <a:t>的损失：均值为</a:t>
            </a:r>
            <a:r>
              <a:rPr lang="en-US" altLang="zh-CN" sz="2000" dirty="0" smtClean="0"/>
              <a:t>E ( </a:t>
            </a:r>
            <a:r>
              <a:rPr lang="en-US" altLang="zh-CN" sz="2000" i="1" dirty="0" smtClean="0"/>
              <a:t>X  </a:t>
            </a:r>
            <a:r>
              <a:rPr lang="en-US" altLang="zh-CN" sz="2000" dirty="0" smtClean="0"/>
              <a:t>| </a:t>
            </a:r>
            <a:r>
              <a:rPr lang="en-US" altLang="zh-CN" sz="2000" i="1" dirty="0" smtClean="0"/>
              <a:t>X </a:t>
            </a:r>
            <a:r>
              <a:rPr lang="en-US" altLang="zh-CN" sz="2000" dirty="0" smtClean="0"/>
              <a:t>&gt; 100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zh-CN" altLang="en-US" sz="2000" dirty="0"/>
              <a:t>剩余的</a:t>
            </a:r>
            <a:r>
              <a:rPr lang="en-US" altLang="zh-CN" sz="2000" dirty="0"/>
              <a:t>6%</a:t>
            </a:r>
            <a:r>
              <a:rPr lang="zh-CN" altLang="en-US" sz="2000" dirty="0"/>
              <a:t>的损失：均值为</a:t>
            </a:r>
            <a:r>
              <a:rPr lang="en-US" altLang="zh-CN" sz="20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39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70259"/>
            <a:ext cx="7793038" cy="86518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基于扭曲函数的风险度量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575468" y="1443173"/>
            <a:ext cx="7993063" cy="13128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扭曲函数</a:t>
            </a:r>
            <a:r>
              <a:rPr lang="en-US" altLang="zh-CN" sz="2400" dirty="0" smtClean="0">
                <a:latin typeface="Times New Roman" pitchFamily="18" charset="0"/>
              </a:rPr>
              <a:t>g(.)</a:t>
            </a:r>
            <a:r>
              <a:rPr lang="zh-CN" altLang="en-US" sz="2400" dirty="0" smtClean="0">
                <a:latin typeface="Times New Roman" pitchFamily="18" charset="0"/>
              </a:rPr>
              <a:t>是定义在区间</a:t>
            </a:r>
            <a:r>
              <a:rPr lang="en-US" altLang="zh-CN" sz="2400" dirty="0" smtClean="0">
                <a:latin typeface="Times New Roman" pitchFamily="18" charset="0"/>
              </a:rPr>
              <a:t>[0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1]</a:t>
            </a:r>
            <a:r>
              <a:rPr lang="zh-CN" altLang="en-US" sz="2400" dirty="0" smtClean="0">
                <a:latin typeface="Times New Roman" pitchFamily="18" charset="0"/>
              </a:rPr>
              <a:t>上的递增凹（</a:t>
            </a:r>
            <a:r>
              <a:rPr lang="en-US" altLang="zh-CN" sz="2400" dirty="0" smtClean="0">
                <a:latin typeface="Times New Roman" pitchFamily="18" charset="0"/>
              </a:rPr>
              <a:t>concave</a:t>
            </a:r>
            <a:r>
              <a:rPr lang="zh-CN" altLang="en-US" sz="2400" dirty="0" smtClean="0">
                <a:latin typeface="Times New Roman" pitchFamily="18" charset="0"/>
              </a:rPr>
              <a:t>）函数，即</a:t>
            </a:r>
            <a:r>
              <a:rPr lang="en-US" altLang="zh-CN" sz="2400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Times New Roman" pitchFamily="18" charset="0"/>
              </a:rPr>
              <a:t>(.) ≥ 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″</a:t>
            </a:r>
            <a:r>
              <a:rPr lang="en-US" altLang="zh-CN" sz="2400" dirty="0" smtClean="0">
                <a:latin typeface="Times New Roman" pitchFamily="18" charset="0"/>
              </a:rPr>
              <a:t>(.) ≤ 0</a:t>
            </a:r>
            <a:r>
              <a:rPr lang="zh-CN" altLang="en-US" sz="2400" dirty="0" smtClean="0">
                <a:latin typeface="Times New Roman" pitchFamily="18" charset="0"/>
              </a:rPr>
              <a:t>，且</a:t>
            </a:r>
            <a:r>
              <a:rPr lang="en-US" altLang="zh-CN" sz="2400" dirty="0" smtClean="0">
                <a:latin typeface="Times New Roman" pitchFamily="18" charset="0"/>
              </a:rPr>
              <a:t>g(0) = 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g(1) = 1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8FC3D26-AA26-48D8-BA5B-F4BC5133E81F}" type="slidenum">
              <a:rPr lang="en-US" altLang="zh-CN"/>
              <a:pPr>
                <a:defRPr/>
              </a:pPr>
              <a:t>44</a:t>
            </a:fld>
            <a:r>
              <a:rPr lang="en-US" altLang="zh-CN"/>
              <a:t> )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3" y="2603633"/>
            <a:ext cx="7239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474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19200"/>
            <a:ext cx="7993063" cy="53054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假设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是一个非负随机变量。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对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的风险度量为：</a:t>
            </a:r>
          </a:p>
          <a:p>
            <a:pPr eaLnBrk="1" hangingPunct="1">
              <a:lnSpc>
                <a:spcPct val="14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marL="742950" lvl="1" indent="-285750" eaLnBrk="1" hangingPunct="1">
              <a:lnSpc>
                <a:spcPct val="14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g(.)</a:t>
            </a:r>
            <a:r>
              <a:rPr lang="zh-CN" altLang="en-US" sz="2400" dirty="0" smtClean="0">
                <a:latin typeface="Times New Roman" pitchFamily="18" charset="0"/>
              </a:rPr>
              <a:t>被称作扭曲函数（</a:t>
            </a:r>
            <a:r>
              <a:rPr lang="en-US" altLang="zh-CN" sz="2400" dirty="0" smtClean="0">
                <a:latin typeface="Times New Roman" pitchFamily="18" charset="0"/>
              </a:rPr>
              <a:t>distortion function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</a:p>
          <a:p>
            <a:pPr marL="742950" lvl="1" indent="-285750"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注：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</a:rPr>
              <a:t>[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)]</a:t>
            </a:r>
            <a:r>
              <a:rPr lang="zh-CN" altLang="en-US" sz="2400" dirty="0" smtClean="0">
                <a:latin typeface="Times New Roman" pitchFamily="18" charset="0"/>
              </a:rPr>
              <a:t>仍是一个生存函数（下页）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8FC3D26-AA26-48D8-BA5B-F4BC5133E81F}" type="slidenum">
              <a:rPr lang="en-US" altLang="zh-CN"/>
              <a:pPr>
                <a:defRPr/>
              </a:pPr>
              <a:t>45</a:t>
            </a:fld>
            <a:r>
              <a:rPr lang="en-US" altLang="zh-CN"/>
              <a:t> )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604660"/>
              </p:ext>
            </p:extLst>
          </p:nvPr>
        </p:nvGraphicFramePr>
        <p:xfrm>
          <a:off x="1908175" y="2326433"/>
          <a:ext cx="26638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Equation" r:id="rId3" imgW="1244600" imgH="469900" progId="Equation.DSMT4">
                  <p:embed/>
                </p:oleObj>
              </mc:Choice>
              <mc:Fallback>
                <p:oleObj name="Equation" r:id="rId3" imgW="1244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326433"/>
                        <a:ext cx="2663825" cy="10048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9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035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84F321A-DC85-497A-9670-CCE3819E6748}" type="slidenum">
              <a:rPr lang="en-US" altLang="zh-CN"/>
              <a:pPr>
                <a:defRPr/>
              </a:pPr>
              <a:t>46</a:t>
            </a:fld>
            <a:r>
              <a:rPr lang="en-US" altLang="zh-CN"/>
              <a:t> )</a:t>
            </a:r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685800" y="838200"/>
            <a:ext cx="55194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33CC"/>
                </a:solidFill>
              </a:rPr>
              <a:t>g</a:t>
            </a:r>
            <a:r>
              <a:rPr lang="en-US" altLang="zh-CN" b="1" dirty="0">
                <a:solidFill>
                  <a:srgbClr val="0033CC"/>
                </a:solidFill>
              </a:rPr>
              <a:t>[</a:t>
            </a:r>
            <a:r>
              <a:rPr lang="en-US" altLang="zh-CN" b="1" i="1" dirty="0">
                <a:solidFill>
                  <a:srgbClr val="0033CC"/>
                </a:solidFill>
              </a:rPr>
              <a:t>S</a:t>
            </a:r>
            <a:r>
              <a:rPr lang="en-US" altLang="zh-CN" b="1" dirty="0">
                <a:solidFill>
                  <a:srgbClr val="0033CC"/>
                </a:solidFill>
              </a:rPr>
              <a:t>(</a:t>
            </a:r>
            <a:r>
              <a:rPr lang="en-US" altLang="zh-CN" b="1" i="1" dirty="0">
                <a:solidFill>
                  <a:srgbClr val="0033CC"/>
                </a:solidFill>
              </a:rPr>
              <a:t>x</a:t>
            </a:r>
            <a:r>
              <a:rPr lang="en-US" altLang="zh-CN" b="1" dirty="0">
                <a:solidFill>
                  <a:srgbClr val="0033CC"/>
                </a:solidFill>
              </a:rPr>
              <a:t>)] </a:t>
            </a:r>
            <a:r>
              <a:rPr lang="zh-CN" altLang="en-US" b="1" dirty="0" smtClean="0">
                <a:solidFill>
                  <a:srgbClr val="0033CC"/>
                </a:solidFill>
              </a:rPr>
              <a:t>是定义在区间</a:t>
            </a:r>
            <a:r>
              <a:rPr lang="en-US" altLang="zh-CN" b="1" dirty="0" smtClean="0">
                <a:solidFill>
                  <a:srgbClr val="0033CC"/>
                </a:solidFill>
              </a:rPr>
              <a:t>[</a:t>
            </a:r>
            <a:r>
              <a:rPr lang="en-US" altLang="zh-CN" b="1" dirty="0">
                <a:solidFill>
                  <a:srgbClr val="0033CC"/>
                </a:solidFill>
              </a:rPr>
              <a:t>0,∞</a:t>
            </a:r>
            <a:r>
              <a:rPr lang="en-US" altLang="zh-CN" b="1" dirty="0" smtClean="0">
                <a:solidFill>
                  <a:srgbClr val="0033CC"/>
                </a:solidFill>
              </a:rPr>
              <a:t>)</a:t>
            </a:r>
            <a:r>
              <a:rPr lang="zh-CN" altLang="en-US" b="1" dirty="0" smtClean="0">
                <a:solidFill>
                  <a:srgbClr val="0033CC"/>
                </a:solidFill>
              </a:rPr>
              <a:t>的生存函数：</a:t>
            </a:r>
            <a:endParaRPr lang="en-US" altLang="zh-CN" b="1" dirty="0">
              <a:solidFill>
                <a:srgbClr val="0033CC"/>
              </a:solidFill>
            </a:endParaRPr>
          </a:p>
        </p:txBody>
      </p:sp>
      <p:graphicFrame>
        <p:nvGraphicFramePr>
          <p:cNvPr id="1259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020553"/>
              </p:ext>
            </p:extLst>
          </p:nvPr>
        </p:nvGraphicFramePr>
        <p:xfrm>
          <a:off x="1981200" y="2209800"/>
          <a:ext cx="40386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3" imgW="1790700" imgH="1308100" progId="Equation.DSMT4">
                  <p:embed/>
                </p:oleObj>
              </mc:Choice>
              <mc:Fallback>
                <p:oleObj name="Equation" r:id="rId3" imgW="1790700" imgH="1308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4038600" cy="294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301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9E0B786-DC1F-4884-A7E8-8A11041E6F1F}" type="slidenum">
              <a:rPr lang="en-US" altLang="zh-CN"/>
              <a:pPr>
                <a:defRPr/>
              </a:pPr>
              <a:t>47</a:t>
            </a:fld>
            <a:r>
              <a:rPr lang="en-US" altLang="zh-CN"/>
              <a:t> )</a:t>
            </a:r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547688" y="1396356"/>
            <a:ext cx="5634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记生存函数</a:t>
            </a:r>
            <a:r>
              <a:rPr lang="en-US" altLang="zh-CN" b="1" i="1" dirty="0" smtClean="0"/>
              <a:t>g</a:t>
            </a:r>
            <a:r>
              <a:rPr lang="en-US" altLang="zh-CN" b="1" dirty="0" smtClean="0"/>
              <a:t>[</a:t>
            </a:r>
            <a:r>
              <a:rPr lang="en-US" altLang="zh-CN" b="1" i="1" dirty="0" smtClean="0"/>
              <a:t>S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)]</a:t>
            </a:r>
            <a:r>
              <a:rPr lang="zh-CN" altLang="en-US" b="1" dirty="0" smtClean="0"/>
              <a:t>对应的随机变量为 </a:t>
            </a:r>
            <a:r>
              <a:rPr lang="en-US" altLang="zh-CN" b="1" dirty="0" smtClean="0"/>
              <a:t> </a:t>
            </a:r>
            <a:r>
              <a:rPr lang="en-US" altLang="zh-CN" b="1" i="1" dirty="0"/>
              <a:t>X</a:t>
            </a:r>
            <a:r>
              <a:rPr lang="en-US" altLang="zh-CN" b="1" i="1" baseline="30000" dirty="0"/>
              <a:t>*</a:t>
            </a:r>
            <a:r>
              <a:rPr lang="en-US" altLang="zh-CN" b="1" i="1" dirty="0"/>
              <a:t> </a:t>
            </a:r>
            <a:endParaRPr lang="en-US" altLang="zh-CN" b="1" dirty="0"/>
          </a:p>
        </p:txBody>
      </p:sp>
      <p:graphicFrame>
        <p:nvGraphicFramePr>
          <p:cNvPr id="1269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088820"/>
              </p:ext>
            </p:extLst>
          </p:nvPr>
        </p:nvGraphicFramePr>
        <p:xfrm>
          <a:off x="547688" y="2590800"/>
          <a:ext cx="8181975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" name="Equation" r:id="rId3" imgW="3568680" imgH="876240" progId="Equation.DSMT4">
                  <p:embed/>
                </p:oleObj>
              </mc:Choice>
              <mc:Fallback>
                <p:oleObj name="Equation" r:id="rId3" imgW="35686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590800"/>
                        <a:ext cx="8181975" cy="200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1" name="Text Box 7"/>
          <p:cNvSpPr txBox="1">
            <a:spLocks noChangeArrowheads="1"/>
          </p:cNvSpPr>
          <p:nvPr/>
        </p:nvSpPr>
        <p:spPr bwMode="auto">
          <a:xfrm>
            <a:off x="914400" y="5562599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解释：对密度函数的右尾赋予较大权重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17558" y="727335"/>
            <a:ext cx="482536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对扭曲函数风险度量的一种解释：</a:t>
            </a:r>
            <a:endParaRPr lang="zh-CN" altLang="en-US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696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366172"/>
              </p:ext>
            </p:extLst>
          </p:nvPr>
        </p:nvGraphicFramePr>
        <p:xfrm>
          <a:off x="2037472" y="942262"/>
          <a:ext cx="5367337" cy="547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Equation" r:id="rId3" imgW="2577960" imgH="2628720" progId="Equation.DSMT4">
                  <p:embed/>
                </p:oleObj>
              </mc:Choice>
              <mc:Fallback>
                <p:oleObj name="Equation" r:id="rId3" imgW="2577960" imgH="262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7472" y="942262"/>
                        <a:ext cx="5367337" cy="547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3000" y="42827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8277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332538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49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65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55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风险度量的一致性要求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1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）次可加性：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2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）单调性：若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X 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≤ </a:t>
            </a:r>
            <a:r>
              <a:rPr lang="en-US" altLang="zh-CN" i="1" kern="100" dirty="0" smtClean="0">
                <a:latin typeface="Cambria"/>
                <a:ea typeface="Times New Roman"/>
                <a:cs typeface="Times New Roman"/>
              </a:rPr>
              <a:t>Y</a:t>
            </a:r>
            <a:r>
              <a:rPr lang="en-US" altLang="zh-CN" kern="100" dirty="0" smtClean="0">
                <a:latin typeface="Cambria"/>
                <a:ea typeface="Times New Roman"/>
                <a:cs typeface="Times New Roman"/>
              </a:rPr>
              <a:t>,  </a:t>
            </a:r>
            <a:r>
              <a:rPr lang="zh-CN" altLang="zh-CN" kern="100" dirty="0" smtClean="0">
                <a:latin typeface="Times New Roman"/>
                <a:ea typeface="宋体"/>
                <a:cs typeface="Times New Roman"/>
              </a:rPr>
              <a:t>则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 smtClean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3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）正齐次性：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 (</a:t>
            </a:r>
            <a:r>
              <a:rPr lang="en-US" altLang="zh-CN" i="1" kern="100" dirty="0" err="1">
                <a:latin typeface="Times New Roman"/>
                <a:ea typeface="宋体"/>
                <a:cs typeface="Times New Roman"/>
              </a:rPr>
              <a:t>cX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=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 &gt; 0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  <a:tabLst>
                <a:tab pos="3657600" algn="l"/>
              </a:tabLst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4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）平移不变性：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=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lvl="1">
              <a:lnSpc>
                <a:spcPct val="20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5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83412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58000" y="6326188"/>
            <a:ext cx="2286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50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62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2" y="870479"/>
            <a:ext cx="75438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509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51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924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2400" y="152400"/>
            <a:ext cx="10668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(0.01,10,0.001)</a:t>
            </a:r>
          </a:p>
          <a:p>
            <a:r>
              <a:rPr lang="en-US" altLang="zh-CN" sz="100" dirty="0"/>
              <a:t>a=2</a:t>
            </a:r>
          </a:p>
          <a:p>
            <a:r>
              <a:rPr lang="en-US" altLang="zh-CN" sz="100" dirty="0" err="1"/>
              <a:t>f1</a:t>
            </a:r>
            <a:r>
              <a:rPr lang="en-US" altLang="zh-CN" sz="100" dirty="0"/>
              <a:t>=1/a*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(-x/a)</a:t>
            </a:r>
          </a:p>
          <a:p>
            <a:r>
              <a:rPr lang="en-US" altLang="zh-CN" sz="100" dirty="0" err="1"/>
              <a:t>f2</a:t>
            </a:r>
            <a:r>
              <a:rPr lang="en-US" altLang="zh-CN" sz="100" dirty="0"/>
              <a:t>=1/(2*a)*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(-x/(2*a))</a:t>
            </a:r>
          </a:p>
          <a:p>
            <a:r>
              <a:rPr lang="en-US" altLang="zh-CN" sz="100" dirty="0"/>
              <a:t>plot(</a:t>
            </a:r>
            <a:r>
              <a:rPr lang="en-US" altLang="zh-CN" sz="100" dirty="0" err="1"/>
              <a:t>x,f1,pch</a:t>
            </a:r>
            <a:r>
              <a:rPr lang="en-US" altLang="zh-CN" sz="100" dirty="0"/>
              <a:t>='',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',main='</a:t>
            </a:r>
            <a:r>
              <a:rPr lang="zh-CN" altLang="en-US" sz="100" dirty="0"/>
              <a:t>对参数为</a:t>
            </a:r>
            <a:r>
              <a:rPr lang="en-US" altLang="zh-CN" sz="100" dirty="0"/>
              <a:t>2</a:t>
            </a:r>
            <a:r>
              <a:rPr lang="zh-CN" altLang="en-US" sz="100" dirty="0"/>
              <a:t>的指数分布进行扭曲</a:t>
            </a:r>
            <a:r>
              <a:rPr lang="en-US" altLang="zh-CN" sz="100" dirty="0"/>
              <a:t>,</a:t>
            </a:r>
            <a:r>
              <a:rPr lang="zh-CN" altLang="en-US" sz="100" dirty="0"/>
              <a:t>扭曲函数为</a:t>
            </a:r>
            <a:r>
              <a:rPr lang="en-US" altLang="zh-CN" sz="100" dirty="0"/>
              <a:t>g(t)=</a:t>
            </a:r>
            <a:r>
              <a:rPr lang="en-US" altLang="zh-CN" sz="100" dirty="0" err="1"/>
              <a:t>t^0.5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x,f1,col</a:t>
            </a:r>
            <a:r>
              <a:rPr lang="en-US" altLang="zh-CN" sz="100" dirty="0"/>
              <a:t>=1)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x,f2,col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3.5,0.4,expression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指数分布的密度函数</a:t>
            </a:r>
            <a:r>
              <a:rPr lang="en-US" altLang="zh-CN" sz="100" dirty="0"/>
              <a:t>: f(x)==</a:t>
            </a:r>
            <a:r>
              <a:rPr lang="en-US" altLang="zh-CN" sz="100" dirty="0" err="1"/>
              <a:t>frac</a:t>
            </a:r>
            <a:r>
              <a:rPr lang="en-US" altLang="zh-CN" sz="100" dirty="0"/>
              <a:t>(</a:t>
            </a:r>
            <a:r>
              <a:rPr lang="en-US" altLang="zh-CN" sz="100" dirty="0" err="1"/>
              <a:t>1,theta</a:t>
            </a:r>
            <a:r>
              <a:rPr lang="en-US" altLang="zh-CN" sz="100" dirty="0"/>
              <a:t>)*e^(-x/theta)),col=1)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6.5,0.15,expression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扭曲后的密度函数</a:t>
            </a:r>
            <a:r>
              <a:rPr lang="en-US" altLang="zh-CN" sz="100" dirty="0"/>
              <a:t>: tilde(f)(x)==</a:t>
            </a:r>
            <a:r>
              <a:rPr lang="en-US" altLang="zh-CN" sz="100" dirty="0" err="1"/>
              <a:t>frac</a:t>
            </a:r>
            <a:r>
              <a:rPr lang="en-US" altLang="zh-CN" sz="100" dirty="0"/>
              <a:t>(1,2*theta)*e^(-x/(2*theta))),col=2)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r>
              <a:rPr lang="en-US" altLang="zh-CN" sz="100" dirty="0" err="1"/>
              <a:t>s1</a:t>
            </a:r>
            <a:r>
              <a:rPr lang="en-US" altLang="zh-CN" sz="100" dirty="0"/>
              <a:t>=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(-x/a)</a:t>
            </a:r>
          </a:p>
          <a:p>
            <a:r>
              <a:rPr lang="en-US" altLang="zh-CN" sz="100" dirty="0" err="1"/>
              <a:t>s2</a:t>
            </a:r>
            <a:r>
              <a:rPr lang="en-US" altLang="zh-CN" sz="100" dirty="0"/>
              <a:t>=</a:t>
            </a:r>
            <a:r>
              <a:rPr lang="en-US" altLang="zh-CN" sz="100" dirty="0" err="1"/>
              <a:t>s1^0.5</a:t>
            </a:r>
            <a:endParaRPr lang="en-US" altLang="zh-CN" sz="100" dirty="0"/>
          </a:p>
          <a:p>
            <a:r>
              <a:rPr lang="en-US" altLang="zh-CN" sz="100" dirty="0"/>
              <a:t>plot(</a:t>
            </a:r>
            <a:r>
              <a:rPr lang="en-US" altLang="zh-CN" sz="100" dirty="0" err="1"/>
              <a:t>x,s1,pch</a:t>
            </a:r>
            <a:r>
              <a:rPr lang="en-US" altLang="zh-CN" sz="100" dirty="0"/>
              <a:t>='',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',main='</a:t>
            </a:r>
            <a:r>
              <a:rPr lang="zh-CN" altLang="en-US" sz="100" dirty="0"/>
              <a:t>对参数为</a:t>
            </a:r>
            <a:r>
              <a:rPr lang="en-US" altLang="zh-CN" sz="100" dirty="0"/>
              <a:t>2</a:t>
            </a:r>
            <a:r>
              <a:rPr lang="zh-CN" altLang="en-US" sz="100" dirty="0"/>
              <a:t>的指数分布进行扭曲</a:t>
            </a:r>
            <a:r>
              <a:rPr lang="en-US" altLang="zh-CN" sz="100" dirty="0"/>
              <a:t>,</a:t>
            </a:r>
            <a:r>
              <a:rPr lang="zh-CN" altLang="en-US" sz="100" dirty="0"/>
              <a:t>扭曲函数为</a:t>
            </a:r>
            <a:r>
              <a:rPr lang="en-US" altLang="zh-CN" sz="100" dirty="0"/>
              <a:t>g(t)=</a:t>
            </a:r>
            <a:r>
              <a:rPr lang="en-US" altLang="zh-CN" sz="100" dirty="0" err="1"/>
              <a:t>t^0.5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x,s1,col</a:t>
            </a:r>
            <a:r>
              <a:rPr lang="en-US" altLang="zh-CN" sz="100" dirty="0"/>
              <a:t>=1)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x,s2,col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2.5,0.2,expression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指数分布的生存函数</a:t>
            </a:r>
            <a:r>
              <a:rPr lang="en-US" altLang="zh-CN" sz="100" dirty="0"/>
              <a:t>: S(x)==e^{x/theta}),col=1)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6,0.6,expression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扭曲后的生存函数</a:t>
            </a:r>
            <a:r>
              <a:rPr lang="en-US" altLang="zh-CN" sz="100" dirty="0"/>
              <a:t>: g(S(x))==e^{x/(2*theta)}),col=2)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3513171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AF77ACC-4A35-49A9-9A4E-49BA1C7FA447}" type="slidenum">
              <a:rPr lang="en-US" altLang="zh-CN"/>
              <a:pPr>
                <a:defRPr/>
              </a:pPr>
              <a:t>52</a:t>
            </a:fld>
            <a:r>
              <a:rPr lang="en-US" altLang="zh-CN"/>
              <a:t> )</a:t>
            </a:r>
          </a:p>
        </p:txBody>
      </p:sp>
      <p:sp>
        <p:nvSpPr>
          <p:cNvPr id="137219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4929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扭曲函数风险度量与 </a:t>
            </a:r>
            <a:r>
              <a:rPr lang="en-US" altLang="zh-CN" b="1" dirty="0" err="1" smtClean="0"/>
              <a:t>TVaR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的比较</a:t>
            </a:r>
            <a:endParaRPr lang="en-US" altLang="zh-CN" b="1" dirty="0"/>
          </a:p>
        </p:txBody>
      </p:sp>
      <p:graphicFrame>
        <p:nvGraphicFramePr>
          <p:cNvPr id="137220" name="Object 5"/>
          <p:cNvGraphicFramePr>
            <a:graphicFrameLocks noChangeAspect="1"/>
          </p:cNvGraphicFramePr>
          <p:nvPr/>
        </p:nvGraphicFramePr>
        <p:xfrm>
          <a:off x="1155700" y="1600200"/>
          <a:ext cx="6196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0" name="Equation" r:id="rId3" imgW="2895480" imgH="469800" progId="Equation.DSMT4">
                  <p:embed/>
                </p:oleObj>
              </mc:Choice>
              <mc:Fallback>
                <p:oleObj name="Equation" r:id="rId3" imgW="2895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600200"/>
                        <a:ext cx="61960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4" name="Object 6"/>
          <p:cNvGraphicFramePr>
            <a:graphicFrameLocks noChangeAspect="1"/>
          </p:cNvGraphicFramePr>
          <p:nvPr/>
        </p:nvGraphicFramePr>
        <p:xfrm>
          <a:off x="1944688" y="3124200"/>
          <a:ext cx="68659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1" name="Equation" r:id="rId5" imgW="3276360" imgH="469800" progId="Equation.DSMT4">
                  <p:embed/>
                </p:oleObj>
              </mc:Choice>
              <mc:Fallback>
                <p:oleObj name="Equation" r:id="rId5" imgW="3276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124200"/>
                        <a:ext cx="68659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5" name="Object 7"/>
          <p:cNvGraphicFramePr>
            <a:graphicFrameLocks noChangeAspect="1"/>
          </p:cNvGraphicFramePr>
          <p:nvPr/>
        </p:nvGraphicFramePr>
        <p:xfrm>
          <a:off x="1905000" y="4495800"/>
          <a:ext cx="26654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2" name="Equation" r:id="rId7" imgW="1282680" imgH="469800" progId="Equation.DSMT4">
                  <p:embed/>
                </p:oleObj>
              </mc:Choice>
              <mc:Fallback>
                <p:oleObj name="Equation" r:id="rId7" imgW="1282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266541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14590"/>
              </p:ext>
            </p:extLst>
          </p:nvPr>
        </p:nvGraphicFramePr>
        <p:xfrm>
          <a:off x="1917700" y="5715000"/>
          <a:ext cx="2870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3" name="Equation" r:id="rId9" imgW="1384200" imgH="469800" progId="Equation.DSMT4">
                  <p:embed/>
                </p:oleObj>
              </mc:Choice>
              <mc:Fallback>
                <p:oleObj name="Equation" r:id="rId9" imgW="1384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715000"/>
                        <a:ext cx="2870200" cy="965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36390"/>
              </p:ext>
            </p:extLst>
          </p:nvPr>
        </p:nvGraphicFramePr>
        <p:xfrm>
          <a:off x="5275020" y="4963886"/>
          <a:ext cx="3703054" cy="85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4" name="Equation" r:id="rId11" imgW="2082600" imgH="482400" progId="Equation.DSMT4">
                  <p:embed/>
                </p:oleObj>
              </mc:Choice>
              <mc:Fallback>
                <p:oleObj name="Equation" r:id="rId11" imgW="2082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020" y="4963886"/>
                        <a:ext cx="3703054" cy="85789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316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75" y="1607253"/>
            <a:ext cx="8229600" cy="4382717"/>
          </a:xfrm>
        </p:spPr>
        <p:txBody>
          <a:bodyPr/>
          <a:lstStyle/>
          <a:p>
            <a:r>
              <a:rPr lang="zh-CN" altLang="en-US" sz="2400" b="1" dirty="0" smtClean="0"/>
              <a:t>用 </a:t>
            </a:r>
            <a:r>
              <a:rPr lang="en-US" altLang="zh-CN" sz="2400" b="1" dirty="0" smtClean="0"/>
              <a:t>R </a:t>
            </a:r>
            <a:r>
              <a:rPr lang="zh-CN" altLang="en-US" sz="2400" b="1" dirty="0" smtClean="0"/>
              <a:t>生成如下损失随机数</a:t>
            </a:r>
            <a:r>
              <a:rPr lang="en-US" altLang="zh-CN" sz="2400" b="1" dirty="0" smtClean="0"/>
              <a:t>loss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b="1" dirty="0" err="1" smtClean="0"/>
              <a:t>set.seed</a:t>
            </a:r>
            <a:r>
              <a:rPr lang="en-US" altLang="zh-CN" sz="2400" b="1" dirty="0" smtClean="0"/>
              <a:t>(111</a:t>
            </a:r>
            <a:r>
              <a:rPr lang="en-US" altLang="zh-CN" sz="2400" b="1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 loss = c(</a:t>
            </a:r>
            <a:r>
              <a:rPr lang="en-US" altLang="zh-CN" sz="2400" b="1" dirty="0" err="1" smtClean="0"/>
              <a:t>rlnorm</a:t>
            </a:r>
            <a:r>
              <a:rPr lang="en-US" altLang="zh-CN" sz="2400" b="1" dirty="0" smtClean="0"/>
              <a:t>(100,0,1</a:t>
            </a:r>
            <a:r>
              <a:rPr lang="en-US" altLang="zh-CN" sz="2400" b="1" dirty="0"/>
              <a:t>),rep(2,40</a:t>
            </a:r>
            <a:r>
              <a:rPr lang="en-US" altLang="zh-CN" sz="2400" b="1" dirty="0" smtClean="0"/>
              <a:t>))</a:t>
            </a:r>
          </a:p>
          <a:p>
            <a:pPr marL="0" indent="0">
              <a:buNone/>
            </a:pPr>
            <a:r>
              <a:rPr lang="zh-CN" altLang="en-US" sz="2400" b="1" dirty="0" smtClean="0"/>
              <a:t>     在 </a:t>
            </a:r>
            <a:r>
              <a:rPr lang="en-US" altLang="zh-CN" sz="2400" b="1" dirty="0" smtClean="0"/>
              <a:t>99% </a:t>
            </a:r>
            <a:r>
              <a:rPr lang="zh-CN" altLang="en-US" sz="2400" b="1" dirty="0" smtClean="0"/>
              <a:t>水平下，计算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假设损失服从</a:t>
            </a:r>
            <a:r>
              <a:rPr lang="en-US" altLang="zh-CN" sz="2400" b="1" dirty="0" smtClean="0"/>
              <a:t>gamma(shape=</a:t>
            </a:r>
            <a:r>
              <a:rPr lang="en-US" altLang="zh-CN" sz="2400" b="1" dirty="0" err="1" smtClean="0"/>
              <a:t>3,scale</a:t>
            </a:r>
            <a:r>
              <a:rPr lang="en-US" altLang="zh-CN" sz="2400" b="1" dirty="0" smtClean="0"/>
              <a:t>=400)</a:t>
            </a:r>
            <a:r>
              <a:rPr lang="zh-CN" altLang="en-US" sz="2400" b="1" dirty="0" smtClean="0"/>
              <a:t>，计算</a:t>
            </a:r>
            <a:r>
              <a:rPr lang="en-US" altLang="zh-CN" sz="2400" b="1" dirty="0" smtClean="0"/>
              <a:t>95%</a:t>
            </a:r>
            <a:r>
              <a:rPr lang="zh-CN" altLang="en-US" sz="2400" b="1" dirty="0" smtClean="0"/>
              <a:t>水平下的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</a:t>
            </a:r>
            <a:r>
              <a:rPr lang="zh-CN" altLang="en-US" sz="2400" b="1" dirty="0"/>
              <a:t>损失</a:t>
            </a:r>
            <a:r>
              <a:rPr lang="zh-CN" altLang="en-US" sz="2400" b="1" dirty="0" smtClean="0"/>
              <a:t>服从</a:t>
            </a:r>
            <a:r>
              <a:rPr lang="en-US" altLang="zh-CN" sz="2400" b="1" dirty="0" err="1" smtClean="0"/>
              <a:t>lnorm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meanlog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3,sdlog</a:t>
            </a:r>
            <a:r>
              <a:rPr lang="en-US" altLang="zh-CN" sz="2400" b="1" dirty="0" smtClean="0"/>
              <a:t>=2)</a:t>
            </a:r>
            <a:r>
              <a:rPr lang="zh-CN" altLang="en-US" sz="2400" b="1" dirty="0"/>
              <a:t>，计算</a:t>
            </a:r>
            <a:r>
              <a:rPr lang="en-US" altLang="zh-CN" sz="2400" b="1" dirty="0"/>
              <a:t>95%</a:t>
            </a:r>
            <a:r>
              <a:rPr lang="zh-CN" altLang="en-US" sz="2400" b="1" dirty="0"/>
              <a:t>水平下的</a:t>
            </a:r>
            <a:r>
              <a:rPr lang="en-US" altLang="zh-CN" sz="2400" b="1" dirty="0" err="1"/>
              <a:t>VaR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TVaR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0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 )</a:t>
            </a:r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430795"/>
            <a:ext cx="184731" cy="41601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1000" y="1066281"/>
            <a:ext cx="4560864" cy="189333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set.seed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111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loss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rlnorm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100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),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rep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40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: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length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(loss)/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length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plot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sort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(loss), p,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type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"s"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92868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 b="3619"/>
          <a:stretch>
            <a:fillRect/>
          </a:stretch>
        </p:blipFill>
        <p:spPr bwMode="auto">
          <a:xfrm>
            <a:off x="4800600" y="2661672"/>
            <a:ext cx="39892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1000" y="3918972"/>
            <a:ext cx="4495800" cy="267765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quantile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0.99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     99%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10.35728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mean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(loss[loss 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])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TVaR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[1] 13.57995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11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893" y="1046256"/>
            <a:ext cx="5764213" cy="898041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+mj-lt"/>
              </a:rPr>
              <a:t>PH risk measure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89138"/>
            <a:ext cx="8540750" cy="4471987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PH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Proportional Hazard</a:t>
            </a:r>
            <a:r>
              <a:rPr lang="zh-CN" altLang="en-US" sz="2400" dirty="0" smtClean="0">
                <a:latin typeface="Times New Roman" pitchFamily="18" charset="0"/>
              </a:rPr>
              <a:t>）：比例危险率。 假设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</a:rPr>
              <a:t>是 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的生存函数，</a:t>
            </a:r>
            <a:r>
              <a:rPr lang="zh-CN" altLang="en-US" sz="2400" dirty="0" smtClean="0">
                <a:latin typeface="Symbol" pitchFamily="18" charset="2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h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</a:t>
            </a:r>
            <a:r>
              <a:rPr lang="zh-CN" altLang="en-US" sz="2400" dirty="0" smtClean="0">
                <a:latin typeface="Times New Roman" pitchFamily="18" charset="0"/>
              </a:rPr>
              <a:t>是其危险率，则有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14C9778-8122-4A89-BCA9-1458594A6703}" type="slidenum">
              <a:rPr lang="en-US" altLang="zh-CN"/>
              <a:pPr>
                <a:defRPr/>
              </a:pPr>
              <a:t>55</a:t>
            </a:fld>
            <a:r>
              <a:rPr lang="en-US" altLang="zh-CN"/>
              <a:t> )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2819400" y="3505200"/>
          <a:ext cx="26654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2" name="Equation" r:id="rId3" imgW="1397000" imgH="482600" progId="Equation.DSMT4">
                  <p:embed/>
                </p:oleObj>
              </mc:Choice>
              <mc:Fallback>
                <p:oleObj name="Equation" r:id="rId3" imgW="1397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2665413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2819400" y="4953000"/>
          <a:ext cx="21097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" name="Equation" r:id="rId5" imgW="1143000" imgH="469900" progId="Equation.DSMT4">
                  <p:embed/>
                </p:oleObj>
              </mc:Choice>
              <mc:Fallback>
                <p:oleObj name="Equation" r:id="rId5" imgW="1143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21097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250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692150"/>
            <a:ext cx="8540750" cy="5761038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假设新的危险率为（</a:t>
            </a:r>
            <a:r>
              <a:rPr lang="en-US" altLang="zh-CN" sz="2400" b="1" i="1" dirty="0" smtClean="0">
                <a:latin typeface="Times New Roman" pitchFamily="18" charset="0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≥ 1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则相应的生存函数为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基于</a:t>
            </a:r>
            <a:r>
              <a:rPr lang="en-US" altLang="zh-CN" sz="2400" b="1" dirty="0" smtClean="0">
                <a:latin typeface="Times New Roman" pitchFamily="18" charset="0"/>
              </a:rPr>
              <a:t>PH</a:t>
            </a:r>
            <a:r>
              <a:rPr lang="zh-CN" altLang="en-US" sz="2400" b="1" dirty="0" smtClean="0">
                <a:latin typeface="Times New Roman" pitchFamily="18" charset="0"/>
              </a:rPr>
              <a:t>变换的风险度量为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02ED78C-2D76-42A9-82DA-43CE4DA10FD9}" type="slidenum">
              <a:rPr lang="en-US" altLang="zh-CN"/>
              <a:pPr>
                <a:defRPr/>
              </a:pPr>
              <a:t>56</a:t>
            </a:fld>
            <a:r>
              <a:rPr lang="en-US" altLang="zh-CN"/>
              <a:t> )</a:t>
            </a:r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3302000" y="1371600"/>
          <a:ext cx="18303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5" name="Equation" r:id="rId3" imgW="901309" imgH="393529" progId="Equation.DSMT4">
                  <p:embed/>
                </p:oleObj>
              </mc:Choice>
              <mc:Fallback>
                <p:oleObj name="Equation" r:id="rId3" imgW="90130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371600"/>
                        <a:ext cx="1830388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19400"/>
              </p:ext>
            </p:extLst>
          </p:nvPr>
        </p:nvGraphicFramePr>
        <p:xfrm>
          <a:off x="991403" y="3001904"/>
          <a:ext cx="753586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6" name="Equation" r:id="rId5" imgW="3695700" imgH="546100" progId="Equation.DSMT4">
                  <p:embed/>
                </p:oleObj>
              </mc:Choice>
              <mc:Fallback>
                <p:oleObj name="Equation" r:id="rId5" imgW="36957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403" y="3001904"/>
                        <a:ext cx="7535863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14746"/>
              </p:ext>
            </p:extLst>
          </p:nvPr>
        </p:nvGraphicFramePr>
        <p:xfrm>
          <a:off x="4572000" y="4446872"/>
          <a:ext cx="40671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7" name="Equation" r:id="rId7" imgW="2120760" imgH="469800" progId="Equation.DSMT4">
                  <p:embed/>
                </p:oleObj>
              </mc:Choice>
              <mc:Fallback>
                <p:oleObj name="Equation" r:id="rId7" imgW="2120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46872"/>
                        <a:ext cx="40671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9600" y="5638800"/>
            <a:ext cx="3732212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541E6A"/>
                </a:solidFill>
              </a:rPr>
              <a:t>  PH</a:t>
            </a:r>
            <a:r>
              <a:rPr lang="zh-CN" altLang="en-US" b="1" dirty="0">
                <a:solidFill>
                  <a:srgbClr val="541E6A"/>
                </a:solidFill>
              </a:rPr>
              <a:t>对应的扭曲函数为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b="1" dirty="0">
                <a:solidFill>
                  <a:srgbClr val="541E6A"/>
                </a:solidFill>
              </a:rPr>
              <a:t>    </a:t>
            </a:r>
            <a:r>
              <a:rPr lang="en-US" altLang="zh-CN" b="1" dirty="0">
                <a:solidFill>
                  <a:srgbClr val="541E6A"/>
                </a:solidFill>
              </a:rPr>
              <a:t>g(</a:t>
            </a:r>
            <a:r>
              <a:rPr lang="en-US" altLang="zh-CN" b="1" i="1" dirty="0">
                <a:solidFill>
                  <a:srgbClr val="541E6A"/>
                </a:solidFill>
              </a:rPr>
              <a:t>t</a:t>
            </a:r>
            <a:r>
              <a:rPr lang="en-US" altLang="zh-CN" b="1" dirty="0">
                <a:solidFill>
                  <a:srgbClr val="541E6A"/>
                </a:solidFill>
              </a:rPr>
              <a:t>) = </a:t>
            </a:r>
            <a:r>
              <a:rPr lang="en-US" altLang="zh-CN" b="1" i="1" dirty="0" err="1">
                <a:solidFill>
                  <a:srgbClr val="541E6A"/>
                </a:solidFill>
              </a:rPr>
              <a:t>t</a:t>
            </a:r>
            <a:r>
              <a:rPr lang="en-US" altLang="zh-CN" b="1" baseline="30000" dirty="0" err="1">
                <a:solidFill>
                  <a:srgbClr val="541E6A"/>
                </a:solidFill>
              </a:rPr>
              <a:t>1</a:t>
            </a:r>
            <a:r>
              <a:rPr lang="en-US" altLang="zh-CN" b="1" baseline="30000" dirty="0">
                <a:solidFill>
                  <a:srgbClr val="541E6A"/>
                </a:solidFill>
              </a:rPr>
              <a:t>/</a:t>
            </a:r>
            <a:r>
              <a:rPr lang="en-US" altLang="zh-CN" b="1" i="1" baseline="30000" dirty="0">
                <a:solidFill>
                  <a:srgbClr val="541E6A"/>
                </a:solidFill>
              </a:rPr>
              <a:t>r</a:t>
            </a:r>
            <a:r>
              <a:rPr lang="en-US" altLang="zh-CN" b="1" dirty="0">
                <a:solidFill>
                  <a:srgbClr val="541E6A"/>
                </a:solidFill>
              </a:rPr>
              <a:t> </a:t>
            </a:r>
            <a:r>
              <a:rPr lang="zh-CN" altLang="en-US" b="1" dirty="0">
                <a:solidFill>
                  <a:srgbClr val="541E6A"/>
                </a:solidFill>
              </a:rPr>
              <a:t>，</a:t>
            </a:r>
            <a:r>
              <a:rPr lang="en-US" altLang="zh-CN" b="1" i="1" dirty="0">
                <a:solidFill>
                  <a:srgbClr val="541E6A"/>
                </a:solidFill>
              </a:rPr>
              <a:t>r </a:t>
            </a:r>
            <a:r>
              <a:rPr lang="en-US" altLang="zh-CN" b="1" dirty="0">
                <a:solidFill>
                  <a:srgbClr val="541E6A"/>
                </a:solidFill>
              </a:rPr>
              <a:t>≥ 1</a:t>
            </a:r>
          </a:p>
        </p:txBody>
      </p:sp>
    </p:spTree>
    <p:extLst>
      <p:ext uri="{BB962C8B-B14F-4D97-AF65-F5344CB8AC3E}">
        <p14:creationId xmlns:p14="http://schemas.microsoft.com/office/powerpoint/2010/main" val="1003095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226C96E-3502-4216-BB8F-0917F5CC52BF}" type="slidenum">
              <a:rPr lang="en-US" altLang="zh-CN"/>
              <a:pPr>
                <a:defRPr/>
              </a:pPr>
              <a:t>57</a:t>
            </a:fld>
            <a:r>
              <a:rPr lang="en-US" altLang="zh-CN"/>
              <a:t> )</a:t>
            </a:r>
          </a:p>
        </p:txBody>
      </p:sp>
      <p:graphicFrame>
        <p:nvGraphicFramePr>
          <p:cNvPr id="141315" name="Object 4"/>
          <p:cNvGraphicFramePr>
            <a:graphicFrameLocks noChangeAspect="1"/>
          </p:cNvGraphicFramePr>
          <p:nvPr/>
        </p:nvGraphicFramePr>
        <p:xfrm>
          <a:off x="1168400" y="1905000"/>
          <a:ext cx="5510213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3" imgW="2641320" imgH="1180800" progId="Equation.DSMT4">
                  <p:embed/>
                </p:oleObj>
              </mc:Choice>
              <mc:Fallback>
                <p:oleObj name="Equation" r:id="rId3" imgW="264132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905000"/>
                        <a:ext cx="5510213" cy="246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5"/>
          <p:cNvSpPr txBox="1">
            <a:spLocks noChangeArrowheads="1"/>
          </p:cNvSpPr>
          <p:nvPr/>
        </p:nvSpPr>
        <p:spPr bwMode="auto">
          <a:xfrm>
            <a:off x="1203325" y="1031875"/>
            <a:ext cx="3005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 dirty="0"/>
              <a:t>r </a:t>
            </a:r>
            <a:r>
              <a:rPr lang="zh-CN" altLang="en-US" dirty="0" smtClean="0"/>
              <a:t>称作风险厌恶指数</a:t>
            </a:r>
            <a:r>
              <a:rPr lang="en-US" altLang="zh-CN" dirty="0" smtClean="0"/>
              <a:t>: </a:t>
            </a:r>
            <a:endParaRPr lang="en-US" altLang="zh-CN" dirty="0"/>
          </a:p>
        </p:txBody>
      </p:sp>
      <p:sp>
        <p:nvSpPr>
          <p:cNvPr id="141317" name="Text Box 6"/>
          <p:cNvSpPr txBox="1">
            <a:spLocks noChangeArrowheads="1"/>
          </p:cNvSpPr>
          <p:nvPr/>
        </p:nvSpPr>
        <p:spPr bwMode="auto">
          <a:xfrm>
            <a:off x="1143000" y="4876800"/>
            <a:ext cx="723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上式中</a:t>
            </a:r>
            <a:r>
              <a:rPr lang="en-US" altLang="zh-CN" dirty="0" smtClean="0"/>
              <a:t>log </a:t>
            </a:r>
            <a:r>
              <a:rPr lang="en-US" altLang="zh-CN" dirty="0"/>
              <a:t>[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)] &lt; 0,  </a:t>
            </a:r>
            <a:r>
              <a:rPr lang="en-US" altLang="zh-CN" dirty="0" smtClean="0"/>
              <a:t>  </a:t>
            </a:r>
            <a:r>
              <a:rPr lang="zh-CN" altLang="en-US" dirty="0"/>
              <a:t>所以</a:t>
            </a:r>
            <a:r>
              <a:rPr lang="en-US" altLang="zh-CN" dirty="0" smtClean="0"/>
              <a:t> </a:t>
            </a:r>
            <a:r>
              <a:rPr lang="en-US" altLang="zh-CN" dirty="0">
                <a:latin typeface="Symbol" pitchFamily="18" charset="2"/>
              </a:rPr>
              <a:t>r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 </a:t>
            </a:r>
            <a:r>
              <a:rPr lang="zh-CN" altLang="en-US" dirty="0" smtClean="0"/>
              <a:t>是 </a:t>
            </a:r>
            <a:r>
              <a:rPr lang="en-US" altLang="zh-CN" i="1" dirty="0" smtClean="0"/>
              <a:t>r </a:t>
            </a:r>
            <a:r>
              <a:rPr lang="zh-CN" altLang="en-US" dirty="0" smtClean="0"/>
              <a:t>的增函数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756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08050"/>
            <a:ext cx="8154988" cy="5545138"/>
          </a:xfrm>
        </p:spPr>
        <p:txBody>
          <a:bodyPr/>
          <a:lstStyle/>
          <a:p>
            <a:pPr eaLnBrk="1" hangingPunct="1"/>
            <a:r>
              <a:rPr lang="en-US" altLang="zh-CN" sz="2600" dirty="0" smtClean="0">
                <a:solidFill>
                  <a:srgbClr val="4A336F"/>
                </a:solidFill>
                <a:latin typeface="Times New Roman" pitchFamily="18" charset="0"/>
              </a:rPr>
              <a:t>      </a:t>
            </a:r>
            <a:r>
              <a:rPr lang="zh-CN" altLang="en-US" sz="2600" dirty="0" smtClean="0">
                <a:solidFill>
                  <a:srgbClr val="4A336F"/>
                </a:solidFill>
                <a:latin typeface="Times New Roman" pitchFamily="18" charset="0"/>
              </a:rPr>
              <a:t>经</a:t>
            </a:r>
            <a:r>
              <a:rPr lang="en-US" altLang="zh-CN" sz="2600" dirty="0" smtClean="0">
                <a:solidFill>
                  <a:srgbClr val="4A336F"/>
                </a:solidFill>
                <a:latin typeface="Times New Roman" pitchFamily="18" charset="0"/>
              </a:rPr>
              <a:t>PH</a:t>
            </a:r>
            <a:r>
              <a:rPr lang="zh-CN" altLang="en-US" sz="2600" dirty="0" smtClean="0">
                <a:solidFill>
                  <a:srgbClr val="4A336F"/>
                </a:solidFill>
                <a:latin typeface="Times New Roman" pitchFamily="18" charset="0"/>
              </a:rPr>
              <a:t>变换以后的生存函数，其尾部明显增大。</a:t>
            </a:r>
          </a:p>
          <a:p>
            <a:pPr eaLnBrk="1" hangingPunct="1"/>
            <a:endParaRPr lang="zh-CN" altLang="en-US" sz="26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6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</a:rPr>
              <a:t>S(x)</a:t>
            </a:r>
            <a:r>
              <a:rPr lang="zh-CN" altLang="en-US" sz="2200" b="1" dirty="0" smtClean="0">
                <a:latin typeface="Times New Roman" pitchFamily="18" charset="0"/>
              </a:rPr>
              <a:t>与</a:t>
            </a:r>
            <a:r>
              <a:rPr lang="en-US" altLang="zh-CN" sz="2200" b="1" dirty="0" smtClean="0">
                <a:latin typeface="Times New Roman" pitchFamily="18" charset="0"/>
              </a:rPr>
              <a:t>g[S(x)]</a:t>
            </a:r>
            <a:r>
              <a:rPr lang="zh-CN" altLang="en-US" sz="2200" b="1" dirty="0" smtClean="0">
                <a:latin typeface="Times New Roman" pitchFamily="18" charset="0"/>
              </a:rPr>
              <a:t>的比较：</a:t>
            </a:r>
            <a:r>
              <a:rPr lang="en-US" altLang="zh-CN" sz="2200" b="1" dirty="0" smtClean="0">
                <a:latin typeface="Times New Roman" pitchFamily="18" charset="0"/>
              </a:rPr>
              <a:t>PH</a:t>
            </a:r>
            <a:r>
              <a:rPr lang="zh-CN" altLang="en-US" sz="2200" b="1" dirty="0" smtClean="0">
                <a:latin typeface="Times New Roman" pitchFamily="18" charset="0"/>
              </a:rPr>
              <a:t>扭曲函数</a:t>
            </a:r>
          </a:p>
        </p:txBody>
      </p:sp>
      <p:pic>
        <p:nvPicPr>
          <p:cNvPr id="14234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76400"/>
            <a:ext cx="7345363" cy="3787775"/>
          </a:xfrm>
          <a:noFill/>
        </p:spPr>
      </p:pic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9737EA1-E702-4028-A5C6-A7F3CF0A338E}" type="slidenum">
              <a:rPr lang="en-US" altLang="zh-CN"/>
              <a:pPr>
                <a:defRPr/>
              </a:pPr>
              <a:t>58</a:t>
            </a:fld>
            <a:r>
              <a:rPr lang="en-US" altLang="zh-CN"/>
              <a:t> )</a:t>
            </a:r>
          </a:p>
        </p:txBody>
      </p:sp>
      <p:sp>
        <p:nvSpPr>
          <p:cNvPr id="142340" name="Rectangle 3"/>
          <p:cNvSpPr>
            <a:spLocks noChangeArrowheads="1"/>
          </p:cNvSpPr>
          <p:nvPr/>
        </p:nvSpPr>
        <p:spPr bwMode="auto">
          <a:xfrm>
            <a:off x="0" y="2181326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42342" name="Text Box 5"/>
          <p:cNvSpPr txBox="1">
            <a:spLocks noChangeArrowheads="1"/>
          </p:cNvSpPr>
          <p:nvPr/>
        </p:nvSpPr>
        <p:spPr bwMode="auto">
          <a:xfrm>
            <a:off x="2608263" y="3736975"/>
            <a:ext cx="5373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r=1</a:t>
            </a:r>
          </a:p>
        </p:txBody>
      </p:sp>
      <p:sp>
        <p:nvSpPr>
          <p:cNvPr id="142343" name="Text Box 6"/>
          <p:cNvSpPr txBox="1">
            <a:spLocks noChangeArrowheads="1"/>
          </p:cNvSpPr>
          <p:nvPr/>
        </p:nvSpPr>
        <p:spPr bwMode="auto">
          <a:xfrm>
            <a:off x="3708400" y="3789363"/>
            <a:ext cx="5373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chemeClr val="tx2"/>
                </a:solidFill>
                <a:latin typeface="Arial" charset="0"/>
              </a:rPr>
              <a:t>r=2</a:t>
            </a:r>
          </a:p>
        </p:txBody>
      </p:sp>
      <p:sp>
        <p:nvSpPr>
          <p:cNvPr id="142344" name="Text Box 7"/>
          <p:cNvSpPr txBox="1">
            <a:spLocks noChangeArrowheads="1"/>
          </p:cNvSpPr>
          <p:nvPr/>
        </p:nvSpPr>
        <p:spPr bwMode="auto">
          <a:xfrm>
            <a:off x="4408488" y="3448050"/>
            <a:ext cx="53732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r=3</a:t>
            </a:r>
          </a:p>
        </p:txBody>
      </p:sp>
    </p:spTree>
    <p:extLst>
      <p:ext uri="{BB962C8B-B14F-4D97-AF65-F5344CB8AC3E}">
        <p14:creationId xmlns:p14="http://schemas.microsoft.com/office/powerpoint/2010/main" val="31813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+mn-lt"/>
              </a:rPr>
              <a:t>练习：假设损失服从指数分布，均值为</a:t>
            </a:r>
            <a:r>
              <a:rPr lang="en-US" altLang="zh-CN" sz="2400" dirty="0" smtClean="0">
                <a:latin typeface="+mn-lt"/>
              </a:rPr>
              <a:t>10</a:t>
            </a:r>
            <a:r>
              <a:rPr lang="zh-CN" altLang="en-US" sz="2400" dirty="0">
                <a:latin typeface="+mn-lt"/>
              </a:rPr>
              <a:t>。</a:t>
            </a:r>
            <a:r>
              <a:rPr lang="zh-CN" altLang="en-US" sz="2400" dirty="0" smtClean="0">
                <a:latin typeface="+mn-lt"/>
              </a:rPr>
              <a:t>当 </a:t>
            </a:r>
            <a:r>
              <a:rPr lang="en-US" altLang="zh-CN" sz="2400" dirty="0" smtClean="0">
                <a:latin typeface="+mn-lt"/>
              </a:rPr>
              <a:t>r = 50</a:t>
            </a:r>
            <a:r>
              <a:rPr lang="zh-CN" altLang="en-US" sz="2400" dirty="0" smtClean="0">
                <a:latin typeface="+mn-lt"/>
              </a:rPr>
              <a:t>时，计算</a:t>
            </a:r>
            <a:r>
              <a:rPr lang="en-US" altLang="zh-CN" sz="2400" dirty="0" smtClean="0">
                <a:latin typeface="+mn-lt"/>
              </a:rPr>
              <a:t>PH</a:t>
            </a:r>
            <a:r>
              <a:rPr lang="zh-CN" altLang="en-US" sz="2400" dirty="0" smtClean="0">
                <a:latin typeface="+mn-lt"/>
              </a:rPr>
              <a:t>风险度量值。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B9A9A36-B939-4FE5-9469-3F8FDAFDD748}" type="slidenum">
              <a:rPr lang="en-US" altLang="zh-CN" smtClean="0"/>
              <a:pPr>
                <a:defRPr/>
              </a:pPr>
              <a:t>59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733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常用的风险度量方法：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Value at Risk</a:t>
            </a:r>
          </a:p>
          <a:p>
            <a:pPr lvl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TVaR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Tail-Value-at-Risk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b="1" dirty="0" smtClean="0">
                <a:latin typeface="+mj-lt"/>
              </a:rPr>
              <a:t>（也</a:t>
            </a:r>
            <a:r>
              <a:rPr lang="zh-CN" altLang="en-US" b="1" dirty="0" smtClean="0">
                <a:latin typeface="+mj-lt"/>
              </a:rPr>
              <a:t>称</a:t>
            </a:r>
            <a:r>
              <a:rPr lang="zh-CN" altLang="en-US" sz="2400" b="1" dirty="0" smtClean="0">
                <a:latin typeface="+mj-lt"/>
              </a:rPr>
              <a:t>为 </a:t>
            </a:r>
            <a:r>
              <a:rPr lang="en-US" altLang="zh-CN" b="1" dirty="0" err="1" smtClean="0">
                <a:solidFill>
                  <a:srgbClr val="FF0000"/>
                </a:solidFill>
                <a:latin typeface="+mj-lt"/>
              </a:rPr>
              <a:t>CVaR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</a:rPr>
              <a:t>：</a:t>
            </a:r>
            <a:r>
              <a:rPr lang="zh-CN" altLang="en-US" b="1" dirty="0" smtClean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Conditional Value </a:t>
            </a:r>
            <a:r>
              <a:rPr lang="en-US" altLang="zh-CN" b="1" dirty="0">
                <a:latin typeface="+mj-lt"/>
              </a:rPr>
              <a:t>at R</a:t>
            </a:r>
            <a:r>
              <a:rPr lang="en-US" altLang="zh-CN" b="1" dirty="0" smtClean="0">
                <a:latin typeface="+mj-lt"/>
              </a:rPr>
              <a:t>isk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sz="2400" b="1" dirty="0" smtClean="0">
              <a:latin typeface="+mj-lt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6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22865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8120"/>
            <a:ext cx="8229600" cy="4860924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方法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一 </a:t>
            </a:r>
            <a:endParaRPr lang="en-US" altLang="zh-CN" sz="2000" dirty="0" smtClean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s1 = function(x)  (1 -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pexp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(x, rate = 1/10))^(1/50)</a:t>
            </a:r>
            <a:b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integrate(s1,  0,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Inf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)$value</a:t>
            </a:r>
            <a:endParaRPr lang="zh-CN" altLang="zh-CN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[1]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263.5</a:t>
            </a:r>
          </a:p>
          <a:p>
            <a:pPr marL="0" indent="0" latinLnBrk="1">
              <a:buNone/>
            </a:pP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二 （对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Sx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进行积分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s2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 function(x)  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exp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(-x/10/50)</a:t>
            </a:r>
            <a:b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integrate(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s2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 0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Inf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)$value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## [1] 500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26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61</a:t>
            </a:fld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1783" y="636585"/>
            <a:ext cx="3987800" cy="36659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74961" y="2589196"/>
            <a:ext cx="3917950" cy="36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2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62750"/>
            <a:ext cx="8540750" cy="5810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Wang risk measure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97788"/>
            <a:ext cx="854075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令</a:t>
            </a:r>
            <a:r>
              <a:rPr lang="en-US" altLang="zh-CN" sz="2400" b="1" dirty="0" smtClean="0">
                <a:latin typeface="Symbol" pitchFamily="18" charset="2"/>
              </a:rPr>
              <a:t>F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</a:rPr>
              <a:t>为标准正态分布的分布函数，概率密度函数为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王变换：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其中</a:t>
            </a:r>
            <a:r>
              <a:rPr lang="en-US" altLang="zh-CN" sz="2400" b="1" i="1" dirty="0" smtClean="0">
                <a:latin typeface="Times New Roman" pitchFamily="18" charset="0"/>
              </a:rPr>
              <a:t>k</a:t>
            </a:r>
            <a:r>
              <a:rPr lang="zh-CN" altLang="en-US" sz="2400" b="1" dirty="0" smtClean="0">
                <a:latin typeface="Times New Roman" pitchFamily="18" charset="0"/>
              </a:rPr>
              <a:t>取实数。在度量保险风险时，取                   ，</a:t>
            </a:r>
            <a:r>
              <a:rPr lang="en-US" altLang="zh-CN" sz="2400" b="1" dirty="0" smtClean="0">
                <a:latin typeface="Symbol" pitchFamily="18" charset="2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为事先选定的可靠性水平。</a:t>
            </a:r>
            <a:endParaRPr lang="zh-CN" altLang="en-US" sz="2400" b="1" dirty="0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CFA5E86-BAA7-467C-9F02-6F9CDC86D1B1}" type="slidenum">
              <a:rPr lang="en-US" altLang="zh-CN"/>
              <a:pPr>
                <a:defRPr/>
              </a:pPr>
              <a:t>62</a:t>
            </a:fld>
            <a:r>
              <a:rPr lang="en-US" altLang="zh-CN"/>
              <a:t> )</a:t>
            </a:r>
          </a:p>
        </p:txBody>
      </p:sp>
      <p:sp>
        <p:nvSpPr>
          <p:cNvPr id="155653" name="Rectangle 4"/>
          <p:cNvSpPr>
            <a:spLocks noChangeArrowheads="1"/>
          </p:cNvSpPr>
          <p:nvPr/>
        </p:nvSpPr>
        <p:spPr bwMode="auto">
          <a:xfrm>
            <a:off x="0" y="3725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4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630400"/>
              </p:ext>
            </p:extLst>
          </p:nvPr>
        </p:nvGraphicFramePr>
        <p:xfrm>
          <a:off x="2584350" y="2407070"/>
          <a:ext cx="2079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7" name="Equation" r:id="rId3" imgW="1028700" imgH="469900" progId="Equation.DSMT4">
                  <p:embed/>
                </p:oleObj>
              </mc:Choice>
              <mc:Fallback>
                <p:oleObj name="Equation" r:id="rId3" imgW="1028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350" y="2407070"/>
                        <a:ext cx="20796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6" name="Rectangle 7"/>
          <p:cNvSpPr>
            <a:spLocks noChangeArrowheads="1"/>
          </p:cNvSpPr>
          <p:nvPr/>
        </p:nvSpPr>
        <p:spPr bwMode="auto">
          <a:xfrm>
            <a:off x="0" y="3839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56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34632"/>
              </p:ext>
            </p:extLst>
          </p:nvPr>
        </p:nvGraphicFramePr>
        <p:xfrm>
          <a:off x="2518928" y="3935782"/>
          <a:ext cx="27241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8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928" y="3935782"/>
                        <a:ext cx="27241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38298"/>
              </p:ext>
            </p:extLst>
          </p:nvPr>
        </p:nvGraphicFramePr>
        <p:xfrm>
          <a:off x="5791200" y="4742032"/>
          <a:ext cx="1344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9" name="Equation" r:id="rId7" imgW="711200" imgH="228600" progId="Equation.DSMT4">
                  <p:embed/>
                </p:oleObj>
              </mc:Choice>
              <mc:Fallback>
                <p:oleObj name="Equation" r:id="rId7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742032"/>
                        <a:ext cx="1344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319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7905776" cy="9906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王变换在</a:t>
            </a:r>
            <a:r>
              <a:rPr lang="en-US" altLang="zh-CN" sz="2400" i="1" dirty="0" smtClean="0">
                <a:latin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</a:rPr>
              <a:t>=1.645</a:t>
            </a:r>
            <a:r>
              <a:rPr lang="zh-CN" altLang="en-US" sz="2400" dirty="0" smtClean="0">
                <a:latin typeface="Times New Roman" pitchFamily="18" charset="0"/>
              </a:rPr>
              <a:t>和</a:t>
            </a:r>
            <a:r>
              <a:rPr lang="en-US" altLang="zh-CN" sz="2400" i="1" dirty="0" smtClean="0">
                <a:latin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</a:rPr>
              <a:t>= 2.326</a:t>
            </a:r>
            <a:r>
              <a:rPr lang="zh-CN" altLang="en-US" sz="2400" dirty="0" smtClean="0">
                <a:latin typeface="Times New Roman" pitchFamily="18" charset="0"/>
              </a:rPr>
              <a:t>时的扭曲函数，分别对应</a:t>
            </a:r>
            <a:r>
              <a:rPr lang="en-US" altLang="zh-CN" sz="2400" dirty="0" smtClean="0">
                <a:latin typeface="Times New Roman" pitchFamily="18" charset="0"/>
              </a:rPr>
              <a:t>95</a:t>
            </a:r>
            <a:r>
              <a:rPr lang="zh-CN" altLang="en-US" sz="2400" dirty="0" smtClean="0">
                <a:latin typeface="Times New Roman" pitchFamily="18" charset="0"/>
              </a:rPr>
              <a:t>％和</a:t>
            </a:r>
            <a:r>
              <a:rPr lang="en-US" altLang="zh-CN" sz="2400" dirty="0" smtClean="0">
                <a:latin typeface="Times New Roman" pitchFamily="18" charset="0"/>
              </a:rPr>
              <a:t>99</a:t>
            </a:r>
            <a:r>
              <a:rPr lang="zh-CN" altLang="en-US" sz="2400" dirty="0" smtClean="0">
                <a:latin typeface="Times New Roman" pitchFamily="18" charset="0"/>
              </a:rPr>
              <a:t>％的可靠性水平。 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AB6A3B19-73A1-4AE6-90D1-6AFEF2EAFBC0}" type="slidenum">
              <a:rPr lang="en-US" altLang="zh-CN"/>
              <a:pPr>
                <a:defRPr/>
              </a:pPr>
              <a:t>63</a:t>
            </a:fld>
            <a:r>
              <a:rPr lang="en-US" altLang="zh-CN" dirty="0"/>
              <a:t> )</a:t>
            </a:r>
          </a:p>
        </p:txBody>
      </p:sp>
      <p:sp>
        <p:nvSpPr>
          <p:cNvPr id="156676" name="Rectangle 3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961016"/>
            <a:ext cx="8077571" cy="436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5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6613"/>
            <a:ext cx="8540750" cy="503078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：将王变换应用于对数正态分布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m, 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，可以得到对数正态分布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 + </a:t>
            </a:r>
            <a:r>
              <a:rPr lang="en-US" altLang="zh-CN" sz="2400" i="1" dirty="0" err="1" smtClean="0">
                <a:latin typeface="Times New Roman" pitchFamily="18" charset="0"/>
              </a:rPr>
              <a:t>k</a:t>
            </a:r>
            <a:r>
              <a:rPr lang="en-US" altLang="zh-CN" sz="2400" dirty="0" err="1" smtClean="0">
                <a:latin typeface="Symbol" pitchFamily="18" charset="2"/>
              </a:rPr>
              <a:t>s</a:t>
            </a:r>
            <a:r>
              <a:rPr lang="en-US" altLang="zh-CN" sz="2400" dirty="0" smtClean="0">
                <a:latin typeface="Symbol" pitchFamily="18" charset="2"/>
              </a:rPr>
              <a:t>,  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，风险度量为</a:t>
            </a:r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 + </a:t>
            </a:r>
            <a:r>
              <a:rPr lang="en-US" altLang="zh-CN" sz="2400" i="1" dirty="0" err="1" smtClean="0">
                <a:latin typeface="Times New Roman" pitchFamily="18" charset="0"/>
              </a:rPr>
              <a:t>k</a:t>
            </a:r>
            <a:r>
              <a:rPr lang="en-US" altLang="zh-CN" sz="2400" dirty="0" err="1" smtClean="0">
                <a:latin typeface="Symbol" pitchFamily="18" charset="2"/>
              </a:rPr>
              <a:t>s</a:t>
            </a:r>
            <a:r>
              <a:rPr lang="en-US" altLang="zh-CN" sz="2400" dirty="0" smtClean="0">
                <a:latin typeface="Symbol" pitchFamily="18" charset="2"/>
              </a:rPr>
              <a:t> + </a:t>
            </a:r>
            <a:r>
              <a:rPr lang="en-US" altLang="zh-CN" sz="2400" dirty="0" err="1" smtClean="0">
                <a:latin typeface="Symbol" pitchFamily="18" charset="2"/>
              </a:rPr>
              <a:t>0.5s</a:t>
            </a:r>
            <a:r>
              <a:rPr lang="en-US" altLang="zh-CN" sz="2400" baseline="30000" dirty="0" err="1" smtClean="0">
                <a:latin typeface="Symbol" pitchFamily="18" charset="2"/>
              </a:rPr>
              <a:t>2</a:t>
            </a:r>
            <a:r>
              <a:rPr lang="en-US" altLang="zh-CN" sz="2400" dirty="0" smtClean="0"/>
              <a:t>).</a:t>
            </a:r>
          </a:p>
          <a:p>
            <a:pPr eaLnBrk="1" hangingPunct="1"/>
            <a:r>
              <a:rPr lang="zh-CN" altLang="en-US" sz="2400" b="1" dirty="0" smtClean="0"/>
              <a:t>解</a:t>
            </a:r>
            <a:r>
              <a:rPr lang="zh-CN" altLang="en-US" sz="2400" dirty="0" smtClean="0"/>
              <a:t>：</a:t>
            </a:r>
          </a:p>
          <a:p>
            <a:pPr marL="742950" lvl="1" indent="-285750" eaLnBrk="1" hangingPunct="1"/>
            <a:r>
              <a:rPr lang="zh-CN" altLang="en-US" sz="2400" dirty="0" smtClean="0"/>
              <a:t>对数正态的生存函数</a:t>
            </a:r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r>
              <a:rPr lang="zh-CN" altLang="en-US" sz="2400" dirty="0" smtClean="0"/>
              <a:t>实施王变换以后的生存函数为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0737475-DDD5-4F8C-A265-0BF6C2E6DAA9}" type="slidenum">
              <a:rPr lang="en-US" altLang="zh-CN"/>
              <a:pPr>
                <a:defRPr/>
              </a:pPr>
              <a:t>64</a:t>
            </a:fld>
            <a:r>
              <a:rPr lang="en-US" altLang="zh-CN"/>
              <a:t> )</a:t>
            </a:r>
          </a:p>
        </p:txBody>
      </p:sp>
      <p:sp>
        <p:nvSpPr>
          <p:cNvPr id="164868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92635"/>
              </p:ext>
            </p:extLst>
          </p:nvPr>
        </p:nvGraphicFramePr>
        <p:xfrm>
          <a:off x="1037924" y="3465094"/>
          <a:ext cx="61531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2" name="Equation" r:id="rId3" imgW="2768600" imgH="431800" progId="Equation.DSMT4">
                  <p:embed/>
                </p:oleObj>
              </mc:Choice>
              <mc:Fallback>
                <p:oleObj name="Equation" r:id="rId3" imgW="2768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924" y="3465094"/>
                        <a:ext cx="615315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0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2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80592"/>
              </p:ext>
            </p:extLst>
          </p:nvPr>
        </p:nvGraphicFramePr>
        <p:xfrm>
          <a:off x="1154214" y="5388543"/>
          <a:ext cx="53165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3" name="Equation" r:id="rId5" imgW="2590560" imgH="482400" progId="Equation.DSMT4">
                  <p:embed/>
                </p:oleObj>
              </mc:Choice>
              <mc:Fallback>
                <p:oleObj name="Equation" r:id="rId5" imgW="259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214" y="5388543"/>
                        <a:ext cx="5316537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429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DE1130D-315F-4D3C-B925-7D18900CB309}" type="slidenum">
              <a:rPr lang="en-US" altLang="zh-CN"/>
              <a:pPr>
                <a:defRPr/>
              </a:pPr>
              <a:t>65</a:t>
            </a:fld>
            <a:r>
              <a:rPr lang="en-US" altLang="zh-CN"/>
              <a:t> )</a:t>
            </a:r>
          </a:p>
        </p:txBody>
      </p:sp>
      <p:sp>
        <p:nvSpPr>
          <p:cNvPr id="165891" name="Rectangle 2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5892" name="Object 3"/>
          <p:cNvGraphicFramePr>
            <a:graphicFrameLocks noChangeAspect="1"/>
          </p:cNvGraphicFramePr>
          <p:nvPr/>
        </p:nvGraphicFramePr>
        <p:xfrm>
          <a:off x="914400" y="762000"/>
          <a:ext cx="50371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5" name="Equation" r:id="rId3" imgW="2590560" imgH="482400" progId="Equation.DSMT4">
                  <p:embed/>
                </p:oleObj>
              </mc:Choice>
              <mc:Fallback>
                <p:oleObj name="Equation" r:id="rId3" imgW="259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503713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1095375" y="6011863"/>
            <a:ext cx="6389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2C3BFA"/>
                </a:solidFill>
                <a:latin typeface="Arial" charset="0"/>
              </a:rPr>
              <a:t>上式就是参数为</a:t>
            </a:r>
            <a:r>
              <a:rPr lang="en-US" altLang="zh-CN" sz="2000">
                <a:solidFill>
                  <a:srgbClr val="2C3BFA"/>
                </a:solidFill>
                <a:latin typeface="Arial" charset="0"/>
              </a:rPr>
              <a:t>(</a:t>
            </a:r>
            <a:r>
              <a:rPr lang="en-US" altLang="zh-CN" sz="2000">
                <a:solidFill>
                  <a:srgbClr val="2C3BFA"/>
                </a:solidFill>
                <a:latin typeface="Symbol" pitchFamily="18" charset="2"/>
              </a:rPr>
              <a:t>m + </a:t>
            </a:r>
            <a:r>
              <a:rPr lang="en-US" altLang="zh-CN" sz="2000" i="1">
                <a:solidFill>
                  <a:srgbClr val="2C3BFA"/>
                </a:solidFill>
              </a:rPr>
              <a:t>k</a:t>
            </a:r>
            <a:r>
              <a:rPr lang="en-US" altLang="zh-CN" sz="2000">
                <a:solidFill>
                  <a:srgbClr val="2C3BFA"/>
                </a:solidFill>
                <a:latin typeface="Symbol" pitchFamily="18" charset="2"/>
              </a:rPr>
              <a:t>s, s</a:t>
            </a:r>
            <a:r>
              <a:rPr lang="en-US" altLang="zh-CN" sz="2000">
                <a:solidFill>
                  <a:srgbClr val="2C3BFA"/>
                </a:solidFill>
                <a:latin typeface="Arial" charset="0"/>
              </a:rPr>
              <a:t>)</a:t>
            </a:r>
            <a:r>
              <a:rPr lang="zh-CN" altLang="en-US" sz="2000">
                <a:solidFill>
                  <a:srgbClr val="2C3BFA"/>
                </a:solidFill>
                <a:latin typeface="Arial" charset="0"/>
              </a:rPr>
              <a:t>的对数正态分布的生存函数。</a:t>
            </a:r>
          </a:p>
        </p:txBody>
      </p:sp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1917700" y="2667000"/>
          <a:ext cx="560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6" name="Equation" r:id="rId5" imgW="2908080" imgH="431640" progId="Equation.DSMT4">
                  <p:embed/>
                </p:oleObj>
              </mc:Choice>
              <mc:Fallback>
                <p:oleObj name="Equation" r:id="rId5" imgW="290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667000"/>
                        <a:ext cx="560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/>
        </p:nvGraphicFramePr>
        <p:xfrm>
          <a:off x="1905000" y="4267200"/>
          <a:ext cx="28194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7" name="Equation" r:id="rId7" imgW="1587240" imgH="431640" progId="Equation.DSMT4">
                  <p:embed/>
                </p:oleObj>
              </mc:Choice>
              <mc:Fallback>
                <p:oleObj name="Equation" r:id="rId7" imgW="1587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28194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150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9073" y="596293"/>
            <a:ext cx="8229600" cy="78914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356996"/>
            <a:ext cx="8229600" cy="438271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损失分布的均值为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，标准差为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矩估计法估计伽马分布和对数正态分布的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在不同的</a:t>
            </a:r>
            <a:r>
              <a:rPr lang="en-US" altLang="zh-CN" sz="2400" dirty="0" smtClean="0"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量值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在不同的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下，比较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风险度量值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Wang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度量值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上述伽马分布和对数正态分布中分别抽取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个随机样本，基于该随机样本计算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Wang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风险度量值。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66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327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392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+mj-lt"/>
              </a:rPr>
              <a:t>保费原理（</a:t>
            </a:r>
            <a:r>
              <a:rPr lang="en-US" altLang="zh-CN" sz="2800" dirty="0" smtClean="0">
                <a:latin typeface="+mj-lt"/>
              </a:rPr>
              <a:t>Premium principles）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定义</a:t>
            </a:r>
            <a:r>
              <a:rPr lang="zh-CN" altLang="en-US" sz="2400" b="1" dirty="0" smtClean="0">
                <a:latin typeface="Times New Roman" pitchFamily="18" charset="0"/>
              </a:rPr>
              <a:t>：根据随机损失确定风险保费的一个函数，该函数将一个随机变量（随机损失）转化为一个确定值（风险保费）。</a:t>
            </a: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假设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</a:rPr>
              <a:t>随机损失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     </a:t>
            </a:r>
            <a:r>
              <a:rPr lang="zh-CN" altLang="en-US" sz="2400" b="1" dirty="0" smtClean="0">
                <a:latin typeface="Times New Roman" pitchFamily="18" charset="0"/>
              </a:rPr>
              <a:t>保费原理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   </a:t>
            </a:r>
            <a:r>
              <a:rPr lang="zh-CN" altLang="en-US" sz="2400" b="1" dirty="0" smtClean="0">
                <a:latin typeface="Times New Roman" pitchFamily="18" charset="0"/>
              </a:rPr>
              <a:t>风险保费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1A51D2A-693B-4EB2-90DF-26573B35E14F}" type="slidenum">
              <a:rPr lang="en-US" altLang="zh-CN"/>
              <a:pPr>
                <a:defRPr/>
              </a:pPr>
              <a:t>67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41379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net premium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  <a:r>
              <a:rPr lang="zh-CN" altLang="en-US" sz="2400" dirty="0" smtClean="0">
                <a:latin typeface="Times New Roman" pitchFamily="18" charset="0"/>
              </a:rPr>
              <a:t>适用于风险中性的保险人。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68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14683"/>
              </p:ext>
            </p:extLst>
          </p:nvPr>
        </p:nvGraphicFramePr>
        <p:xfrm>
          <a:off x="1244065" y="2639728"/>
          <a:ext cx="172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8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65" y="2639728"/>
                        <a:ext cx="17272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41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expected value premium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≥ 0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69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5769"/>
              </p:ext>
            </p:extLst>
          </p:nvPr>
        </p:nvGraphicFramePr>
        <p:xfrm>
          <a:off x="1303422" y="2920281"/>
          <a:ext cx="3733060" cy="5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name="Equation" r:id="rId3" imgW="1307532" imgH="203112" progId="Equation.DSMT4">
                  <p:embed/>
                </p:oleObj>
              </mc:Choice>
              <mc:Fallback>
                <p:oleObj name="Equation" r:id="rId3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22" y="2920281"/>
                        <a:ext cx="3733060" cy="554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9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688323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+mj-lt"/>
              </a:rPr>
              <a:t>　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zh-CN" altLang="en-US" sz="2400" dirty="0" smtClean="0">
                <a:latin typeface="+mj-lt"/>
              </a:rPr>
              <a:t>（</a:t>
            </a:r>
            <a:r>
              <a:rPr lang="en-US" altLang="zh-CN" sz="2400" dirty="0" smtClean="0">
                <a:latin typeface="+mj-lt"/>
              </a:rPr>
              <a:t>Value at Risk</a:t>
            </a:r>
            <a:r>
              <a:rPr lang="zh-CN" altLang="en-US" sz="2400" dirty="0" smtClean="0">
                <a:latin typeface="+mj-lt"/>
              </a:rPr>
              <a:t>）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44082"/>
            <a:ext cx="8540750" cy="42560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None/>
            </a:pP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= </a:t>
            </a:r>
            <a:r>
              <a:rPr lang="en-US" altLang="zh-CN" sz="2400" dirty="0" err="1" smtClean="0">
                <a:latin typeface="+mj-lt"/>
              </a:rPr>
              <a:t>inf</a:t>
            </a:r>
            <a:r>
              <a:rPr lang="en-US" altLang="zh-CN" sz="2400" dirty="0" smtClean="0">
                <a:latin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｜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≥ 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i="1" dirty="0" smtClean="0">
                <a:latin typeface="Times New Roman" pitchFamily="18" charset="0"/>
              </a:rPr>
              <a:t>p </a:t>
            </a:r>
            <a:r>
              <a:rPr lang="zh-CN" altLang="en-US" sz="2400" dirty="0" smtClean="0">
                <a:latin typeface="Symbol" pitchFamily="18" charset="2"/>
              </a:rPr>
              <a:t>的通常取值：</a:t>
            </a:r>
            <a:r>
              <a:rPr lang="en-US" altLang="zh-CN" sz="2400" dirty="0" smtClean="0">
                <a:latin typeface="Symbol" pitchFamily="18" charset="2"/>
              </a:rPr>
              <a:t>90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95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99</a:t>
            </a:r>
            <a:r>
              <a:rPr lang="zh-CN" altLang="en-US" sz="2400" dirty="0" smtClean="0">
                <a:latin typeface="Symbol" pitchFamily="18" charset="2"/>
              </a:rPr>
              <a:t>％</a:t>
            </a:r>
            <a:r>
              <a:rPr lang="en-US" altLang="zh-CN" sz="2400" dirty="0" smtClean="0">
                <a:latin typeface="Symbol" pitchFamily="18" charset="2"/>
              </a:rPr>
              <a:t>,   99.95%</a:t>
            </a:r>
          </a:p>
          <a:p>
            <a:r>
              <a:rPr lang="zh-CN" altLang="en-US" sz="2400" b="0" dirty="0"/>
              <a:t>在险价值是指在一定的置信水平下</a:t>
            </a:r>
            <a:r>
              <a:rPr lang="zh-CN" altLang="en-US" sz="2400" b="0" dirty="0" smtClean="0"/>
              <a:t>，在</a:t>
            </a:r>
            <a:r>
              <a:rPr lang="zh-CN" altLang="en-US" sz="2400" b="0" dirty="0"/>
              <a:t>未来特定的一段时间内的最大可能</a:t>
            </a:r>
            <a:r>
              <a:rPr lang="zh-CN" altLang="en-US" sz="2400" b="0" dirty="0" smtClean="0"/>
              <a:t>损失</a:t>
            </a:r>
            <a:endParaRPr lang="en-US" altLang="zh-CN" sz="2400" b="0" dirty="0" smtClean="0"/>
          </a:p>
          <a:p>
            <a:r>
              <a:rPr lang="zh-CN" altLang="en-US" sz="2400" b="0" dirty="0"/>
              <a:t>至少</a:t>
            </a:r>
            <a:r>
              <a:rPr lang="zh-CN" altLang="en-US" sz="2400" b="0" dirty="0" smtClean="0"/>
              <a:t>有 </a:t>
            </a:r>
            <a:r>
              <a:rPr lang="en-US" altLang="zh-CN" sz="2400" b="0" dirty="0" smtClean="0"/>
              <a:t>95% </a:t>
            </a:r>
            <a:r>
              <a:rPr lang="zh-CN" altLang="en-US" sz="2400" b="0" dirty="0" smtClean="0"/>
              <a:t>的</a:t>
            </a:r>
            <a:r>
              <a:rPr lang="zh-CN" altLang="en-US" sz="2400" b="0" dirty="0"/>
              <a:t>把握</a:t>
            </a:r>
            <a:r>
              <a:rPr lang="zh-CN" altLang="en-US" sz="2400" b="0" dirty="0" smtClean="0"/>
              <a:t>保证</a:t>
            </a:r>
            <a:r>
              <a:rPr lang="zh-CN" altLang="en-US" sz="2400" b="0" dirty="0"/>
              <a:t>最大损失不</a:t>
            </a:r>
            <a:r>
              <a:rPr lang="zh-CN" altLang="en-US" sz="2400" b="0" dirty="0" smtClean="0"/>
              <a:t>超过 </a:t>
            </a:r>
            <a:r>
              <a:rPr lang="en-US" altLang="zh-CN" sz="2400" b="0" dirty="0" smtClean="0"/>
              <a:t>x</a:t>
            </a:r>
            <a:endParaRPr lang="en-US" altLang="zh-CN" sz="2400" dirty="0" smtClean="0">
              <a:latin typeface="Symbol" pitchFamily="18" charset="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C000501-4F64-4812-A375-FF9DF4D766C6}" type="slidenum">
              <a:rPr lang="en-US" altLang="zh-CN"/>
              <a:pPr>
                <a:defRPr/>
              </a:pPr>
              <a:t>7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64395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628270"/>
              </p:ext>
            </p:extLst>
          </p:nvPr>
        </p:nvGraphicFramePr>
        <p:xfrm>
          <a:off x="1377950" y="2860675"/>
          <a:ext cx="58197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" name="Equation" r:id="rId3" imgW="1688367" imgH="203112" progId="Equation.DSMT4">
                  <p:embed/>
                </p:oleObj>
              </mc:Choice>
              <mc:Fallback>
                <p:oleObj name="Equation" r:id="rId3" imgW="1688367" imgH="203112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860675"/>
                        <a:ext cx="5819775" cy="700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9491D23-7FAA-470C-9BF5-18B0D9A3305A}" type="slidenum">
              <a:rPr lang="en-US" altLang="zh-CN"/>
              <a:pPr>
                <a:defRPr/>
              </a:pPr>
              <a:t>70</a:t>
            </a:fld>
            <a:r>
              <a:rPr lang="en-US" altLang="zh-CN"/>
              <a:t> )</a:t>
            </a: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229600" cy="4862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variance principle</a:t>
            </a:r>
          </a:p>
          <a:p>
            <a:pPr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69868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337911"/>
            <a:ext cx="8229600" cy="4793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standard deviation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  <a:endParaRPr lang="zh-CN" altLang="en-US" sz="2400" dirty="0" smtClean="0">
              <a:latin typeface="Times New Roman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71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901443"/>
              </p:ext>
            </p:extLst>
          </p:nvPr>
        </p:nvGraphicFramePr>
        <p:xfrm>
          <a:off x="1548164" y="2579419"/>
          <a:ext cx="5004025" cy="7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Equation" r:id="rId3" imgW="1803400" imgH="254000" progId="Equation.DSMT4">
                  <p:embed/>
                </p:oleObj>
              </mc:Choice>
              <mc:Fallback>
                <p:oleObj name="Equation" r:id="rId3" imgW="1803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64" y="2579419"/>
                        <a:ext cx="5004025" cy="7257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04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80163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72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835696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例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</a:rPr>
              <a:t>（</a:t>
            </a:r>
            <a:r>
              <a:rPr lang="zh-CN" altLang="en-US" sz="1800" dirty="0" smtClean="0">
                <a:solidFill>
                  <a:srgbClr val="FF0000"/>
                </a:solidFill>
                <a:latin typeface="Arial" charset="0"/>
              </a:rPr>
              <a:t>标准差原理和方差原理存在的问题）</a:t>
            </a:r>
            <a:r>
              <a:rPr lang="zh-CN" altLang="en-US" dirty="0" smtClean="0">
                <a:latin typeface="Arial" charset="0"/>
              </a:rPr>
              <a:t>：均值</a:t>
            </a:r>
            <a:r>
              <a:rPr lang="en-US" altLang="zh-CN" dirty="0" smtClean="0">
                <a:latin typeface="Arial" charset="0"/>
              </a:rPr>
              <a:t>100</a:t>
            </a:r>
            <a:r>
              <a:rPr lang="zh-CN" altLang="en-US" dirty="0" smtClean="0">
                <a:latin typeface="Arial" charset="0"/>
              </a:rPr>
              <a:t>，标准差</a:t>
            </a:r>
            <a:r>
              <a:rPr lang="en-US" altLang="zh-CN" dirty="0" smtClean="0">
                <a:latin typeface="Arial" charset="0"/>
              </a:rPr>
              <a:t>223.607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843981" y="1407911"/>
            <a:ext cx="4171335" cy="231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 矩</a:t>
            </a:r>
            <a:r>
              <a:rPr lang="zh-CN" altLang="en-US" dirty="0">
                <a:latin typeface="Arial" charset="0"/>
              </a:rPr>
              <a:t>估计求得参数如下</a:t>
            </a:r>
            <a:r>
              <a:rPr lang="zh-CN" altLang="en-US" dirty="0" smtClean="0">
                <a:latin typeface="Arial" charset="0"/>
              </a:rPr>
              <a:t>：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 正态分布（</a:t>
            </a:r>
            <a:r>
              <a:rPr lang="en-US" altLang="zh-CN" dirty="0" smtClean="0">
                <a:latin typeface="Arial" charset="0"/>
              </a:rPr>
              <a:t>100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223.607</a:t>
            </a:r>
            <a:r>
              <a:rPr lang="zh-CN" altLang="en-US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 帕累托分布（</a:t>
            </a:r>
            <a:r>
              <a:rPr lang="en-US" altLang="zh-CN" dirty="0" smtClean="0">
                <a:latin typeface="Arial" charset="0"/>
              </a:rPr>
              <a:t>120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2.2</a:t>
            </a:r>
            <a:r>
              <a:rPr lang="zh-CN" altLang="en-US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 Weibull</a:t>
            </a:r>
            <a:r>
              <a:rPr lang="zh-CN" altLang="en-US" dirty="0" smtClean="0">
                <a:latin typeface="Arial" charset="0"/>
              </a:rPr>
              <a:t>分布（</a:t>
            </a:r>
            <a:r>
              <a:rPr lang="en-US" altLang="zh-CN" dirty="0" smtClean="0">
                <a:latin typeface="Arial" charset="0"/>
              </a:rPr>
              <a:t>50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0.5</a:t>
            </a:r>
            <a:r>
              <a:rPr lang="zh-CN" altLang="en-US" dirty="0" smtClean="0">
                <a:latin typeface="Arial" charset="0"/>
              </a:rPr>
              <a:t>）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882190" y="3777110"/>
            <a:ext cx="2040943" cy="54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分位数的比较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28206"/>
              </p:ext>
            </p:extLst>
          </p:nvPr>
        </p:nvGraphicFramePr>
        <p:xfrm>
          <a:off x="676175" y="435863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分位数水平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014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229600" cy="5365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exponential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其中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dirty="0" smtClean="0">
                <a:latin typeface="Times New Roman" pitchFamily="18" charset="0"/>
              </a:rPr>
              <a:t> &gt; 0</a:t>
            </a:r>
            <a:r>
              <a:rPr lang="zh-CN" altLang="en-US" sz="2400" dirty="0" smtClean="0">
                <a:latin typeface="Times New Roman" pitchFamily="18" charset="0"/>
              </a:rPr>
              <a:t>为风险厌恶系数。保费随着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zh-CN" altLang="en-US" sz="2400" dirty="0" smtClean="0">
                <a:latin typeface="Times New Roman" pitchFamily="18" charset="0"/>
              </a:rPr>
              <a:t>的增加而增加。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 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0</a:t>
            </a:r>
            <a:r>
              <a:rPr lang="zh-CN" altLang="en-US" sz="2400" dirty="0" smtClean="0">
                <a:latin typeface="Times New Roman" pitchFamily="18" charset="0"/>
              </a:rPr>
              <a:t>时，指数保费就是纯保费。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∞</a:t>
            </a:r>
            <a:r>
              <a:rPr lang="zh-CN" altLang="en-US" sz="2400" dirty="0" smtClean="0">
                <a:latin typeface="Times New Roman" pitchFamily="18" charset="0"/>
              </a:rPr>
              <a:t>时，指数保费趋于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的最大值。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73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76938"/>
              </p:ext>
            </p:extLst>
          </p:nvPr>
        </p:nvGraphicFramePr>
        <p:xfrm>
          <a:off x="2838650" y="2371825"/>
          <a:ext cx="3268809" cy="9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Equation" r:id="rId3" imgW="1371600" imgH="393700" progId="Equation.DSMT4">
                  <p:embed/>
                </p:oleObj>
              </mc:Choice>
              <mc:Fallback>
                <p:oleObj name="Equation" r:id="rId3" imgW="1371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50" y="2371825"/>
                        <a:ext cx="3268809" cy="933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8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59775" y="6408738"/>
            <a:ext cx="7842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74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9" y="930442"/>
            <a:ext cx="7010400" cy="57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5562600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shape=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=500</a:t>
            </a:r>
          </a:p>
          <a:p>
            <a:r>
              <a:rPr lang="en-US" altLang="zh-CN" sz="200" dirty="0"/>
              <a:t>GAM=function(a) -shape*log(1-scale*a)/a</a:t>
            </a:r>
          </a:p>
          <a:p>
            <a:r>
              <a:rPr lang="en-US" altLang="zh-CN" sz="200" dirty="0"/>
              <a:t>curve(GAM(x),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=c(0,1/501),</a:t>
            </a:r>
            <a:r>
              <a:rPr lang="en-US" altLang="zh-CN" sz="200" dirty="0" err="1"/>
              <a:t>xlab</a:t>
            </a:r>
            <a:r>
              <a:rPr lang="en-US" altLang="zh-CN" sz="200" dirty="0"/>
              <a:t>='</a:t>
            </a:r>
            <a:r>
              <a:rPr lang="zh-CN" altLang="en-US" sz="200" dirty="0"/>
              <a:t>指数原理的风险厌恶系数</a:t>
            </a:r>
            <a:r>
              <a:rPr lang="en-US" altLang="zh-CN" sz="200" dirty="0"/>
              <a:t>',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='</a:t>
            </a:r>
            <a:r>
              <a:rPr lang="zh-CN" altLang="en-US" sz="200" dirty="0"/>
              <a:t>指数保费原理下的风险保费</a:t>
            </a:r>
            <a:r>
              <a:rPr lang="en-US" altLang="zh-CN" sz="200" dirty="0"/>
              <a:t>',col=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=2)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0.0007,4000,'X</a:t>
            </a:r>
            <a:r>
              <a:rPr lang="zh-CN" altLang="en-US" sz="200" dirty="0"/>
              <a:t>服从伽马分布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=500)')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0.0007,5000,expression</a:t>
            </a:r>
            <a:r>
              <a:rPr lang="en-US" altLang="zh-CN" sz="200" dirty="0"/>
              <a:t>(H(alpha)==</a:t>
            </a:r>
            <a:r>
              <a:rPr lang="en-US" altLang="zh-CN" sz="200" dirty="0" err="1"/>
              <a:t>frac</a:t>
            </a:r>
            <a:r>
              <a:rPr lang="en-US" altLang="zh-CN" sz="200" dirty="0"/>
              <a:t>(</a:t>
            </a:r>
            <a:r>
              <a:rPr lang="en-US" altLang="zh-CN" sz="200" dirty="0" err="1"/>
              <a:t>1,alpha</a:t>
            </a:r>
            <a:r>
              <a:rPr lang="en-US" altLang="zh-CN" sz="200" dirty="0"/>
              <a:t>)*log(E(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(alpha*X)))))</a:t>
            </a:r>
            <a:endParaRPr lang="zh-CN" altLang="en-US" sz="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20957"/>
              </p:ext>
            </p:extLst>
          </p:nvPr>
        </p:nvGraphicFramePr>
        <p:xfrm>
          <a:off x="2032000" y="1007444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3" name="Equation" r:id="rId4" imgW="2844720" imgH="228600" progId="Equation.DSMT4">
                  <p:embed/>
                </p:oleObj>
              </mc:Choice>
              <mc:Fallback>
                <p:oleObj name="Equation" r:id="rId4" imgW="2844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1007444"/>
                        <a:ext cx="568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272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924800" cy="4835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6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zero utility premium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</a:rPr>
              <a:t>其中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u </a:t>
            </a:r>
            <a:r>
              <a:rPr lang="en-US" altLang="zh-CN" sz="2400" dirty="0" smtClean="0">
                <a:latin typeface="Times New Roman" pitchFamily="18" charset="0"/>
              </a:rPr>
              <a:t>(.)</a:t>
            </a:r>
            <a:r>
              <a:rPr lang="zh-CN" altLang="en-US" sz="2400" dirty="0" smtClean="0">
                <a:latin typeface="Times New Roman" pitchFamily="18" charset="0"/>
              </a:rPr>
              <a:t>是保险公司的效用函数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为保险公司的资本金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为承保随机风险 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所要求的风险保费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令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，则有</a:t>
            </a:r>
          </a:p>
        </p:txBody>
      </p:sp>
      <p:graphicFrame>
        <p:nvGraphicFramePr>
          <p:cNvPr id="17101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5638800"/>
          <a:ext cx="24971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6" name="Equation" r:id="rId3" imgW="1206500" imgH="203200" progId="Equation.DSMT4">
                  <p:embed/>
                </p:oleObj>
              </mc:Choice>
              <mc:Fallback>
                <p:oleObj name="Equation" r:id="rId3" imgW="1206500" imgH="203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249713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45C0FEF3-09D4-4A7C-AE0D-888DE454A5AF}" type="slidenum">
              <a:rPr lang="en-US" altLang="zh-CN"/>
              <a:pPr>
                <a:defRPr/>
              </a:pPr>
              <a:t>75</a:t>
            </a:fld>
            <a:r>
              <a:rPr lang="en-US" altLang="zh-CN"/>
              <a:t> )</a:t>
            </a:r>
          </a:p>
        </p:txBody>
      </p:sp>
      <p:sp>
        <p:nvSpPr>
          <p:cNvPr id="171012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1013" name="Object 4"/>
          <p:cNvGraphicFramePr>
            <a:graphicFrameLocks noChangeAspect="1"/>
          </p:cNvGraphicFramePr>
          <p:nvPr/>
        </p:nvGraphicFramePr>
        <p:xfrm>
          <a:off x="2225675" y="2043113"/>
          <a:ext cx="315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7" name="Equation" r:id="rId5" imgW="1473200" imgH="203200" progId="Equation.DSMT4">
                  <p:embed/>
                </p:oleObj>
              </mc:Choice>
              <mc:Fallback>
                <p:oleObj name="Equation" r:id="rId5" imgW="147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043113"/>
                        <a:ext cx="31527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5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029D0D5-CB00-4F23-903E-EE976AFB51B0}" type="slidenum">
              <a:rPr lang="en-US" altLang="zh-CN"/>
              <a:pPr>
                <a:defRPr/>
              </a:pPr>
              <a:t>76</a:t>
            </a:fld>
            <a:r>
              <a:rPr lang="en-US" altLang="zh-CN"/>
              <a:t> )</a:t>
            </a:r>
          </a:p>
        </p:txBody>
      </p:sp>
      <p:sp>
        <p:nvSpPr>
          <p:cNvPr id="172035" name="Rectangle 4"/>
          <p:cNvSpPr>
            <a:spLocks noChangeArrowheads="1"/>
          </p:cNvSpPr>
          <p:nvPr/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/>
              <a:t>Esscher</a:t>
            </a:r>
            <a:r>
              <a:rPr lang="en-US" altLang="zh-CN" dirty="0"/>
              <a:t> principle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   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172036" name="Object 5"/>
          <p:cNvGraphicFramePr>
            <a:graphicFrameLocks noChangeAspect="1"/>
          </p:cNvGraphicFramePr>
          <p:nvPr/>
        </p:nvGraphicFramePr>
        <p:xfrm>
          <a:off x="4038600" y="1066800"/>
          <a:ext cx="2057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4" name="Equation" r:id="rId3" imgW="1117115" imgH="444307" progId="Equation.DSMT4">
                  <p:embed/>
                </p:oleObj>
              </mc:Choice>
              <mc:Fallback>
                <p:oleObj name="Equation" r:id="rId3" imgW="111711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2057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7023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上式是对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的加权平均，权数随着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的增大而增大。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61751"/>
              </p:ext>
            </p:extLst>
          </p:nvPr>
        </p:nvGraphicFramePr>
        <p:xfrm>
          <a:off x="1752600" y="3276600"/>
          <a:ext cx="3076575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5" name="Equation" r:id="rId5" imgW="1587240" imgH="1371600" progId="Equation.DSMT4">
                  <p:embed/>
                </p:oleObj>
              </mc:Choice>
              <mc:Fallback>
                <p:oleObj name="Equation" r:id="rId5" imgW="158724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3076575" cy="265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64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77</a:t>
            </a:fld>
            <a:r>
              <a:rPr lang="en-US" altLang="zh-CN" smtClean="0"/>
              <a:t> )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914400" y="58028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h=</a:t>
            </a:r>
            <a:r>
              <a:rPr lang="en-US" altLang="zh-CN" sz="200" dirty="0" err="1"/>
              <a:t>0.002;shape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=100</a:t>
            </a:r>
          </a:p>
          <a:p>
            <a:r>
              <a:rPr lang="en-US" altLang="zh-CN" sz="200" dirty="0"/>
              <a:t>f=function(x)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</a:t>
            </a:r>
          </a:p>
          <a:p>
            <a:r>
              <a:rPr lang="en-US" altLang="zh-CN" sz="200" dirty="0"/>
              <a:t>M=integrate(</a:t>
            </a:r>
            <a:r>
              <a:rPr lang="en-US" altLang="zh-CN" sz="200" dirty="0" err="1"/>
              <a:t>f,0,Inf</a:t>
            </a:r>
            <a:r>
              <a:rPr lang="en-US" altLang="zh-CN" sz="200" dirty="0"/>
              <a:t>)$value</a:t>
            </a:r>
          </a:p>
          <a:p>
            <a:r>
              <a:rPr lang="en-US" altLang="zh-CN" sz="200" dirty="0"/>
              <a:t>g=function(x) 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(h*x)/M</a:t>
            </a:r>
          </a:p>
          <a:p>
            <a:r>
              <a:rPr lang="en-US" altLang="zh-CN" sz="200" dirty="0"/>
              <a:t>curve(f(x),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=c(0,0.008))</a:t>
            </a:r>
          </a:p>
          <a:p>
            <a:r>
              <a:rPr lang="en-US" altLang="zh-CN" sz="200" dirty="0"/>
              <a:t>curve(g(x),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=c(0,1000),col=</a:t>
            </a:r>
            <a:r>
              <a:rPr lang="en-US" altLang="zh-CN" sz="200" dirty="0" err="1"/>
              <a:t>2,lty</a:t>
            </a:r>
            <a:r>
              <a:rPr lang="en-US" altLang="zh-CN" sz="200" dirty="0"/>
              <a:t>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</a:t>
            </a:r>
            <a:r>
              <a:rPr lang="en-US" altLang="zh-CN" sz="200" dirty="0" err="1"/>
              <a:t>2,add</a:t>
            </a:r>
            <a:r>
              <a:rPr lang="en-US" altLang="zh-CN" sz="200" dirty="0"/>
              <a:t>=T)</a:t>
            </a:r>
          </a:p>
          <a:p>
            <a:r>
              <a:rPr lang="en-US" altLang="zh-CN" sz="200" dirty="0"/>
              <a:t>text(500,0.006,'</a:t>
            </a:r>
            <a:r>
              <a:rPr lang="zh-CN" altLang="en-US" sz="200" dirty="0"/>
              <a:t>虚线为</a:t>
            </a:r>
            <a:r>
              <a:rPr lang="en-US" altLang="zh-CN" sz="200" dirty="0" err="1"/>
              <a:t>Esscher</a:t>
            </a:r>
            <a:r>
              <a:rPr lang="zh-CN" altLang="en-US" sz="200" dirty="0"/>
              <a:t>变换后的密度函数</a:t>
            </a:r>
            <a:r>
              <a:rPr lang="en-US" altLang="zh-CN" sz="200" dirty="0"/>
              <a:t>,h=0.002,</a:t>
            </a:r>
          </a:p>
          <a:p>
            <a:r>
              <a:rPr lang="zh-CN" altLang="en-US" sz="200" dirty="0" smtClean="0"/>
              <a:t>实线</a:t>
            </a:r>
            <a:r>
              <a:rPr lang="zh-CN" altLang="en-US" sz="200" dirty="0"/>
              <a:t>表示原分布的密度函数，为伽马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=100)')</a:t>
            </a:r>
            <a:endParaRPr lang="zh-CN" altLang="en-US" sz="200" dirty="0"/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2" y="768417"/>
            <a:ext cx="6781800" cy="554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514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latin typeface="+mn-ea"/>
                <a:ea typeface="+mn-ea"/>
              </a:rPr>
              <a:t>若效用函数为               ，零效用原理等价于指数原理。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解：零效用原理的两边分别为</a:t>
            </a: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左边：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lvl="2" eaLnBrk="1" hangingPunct="1"/>
            <a:endParaRPr lang="zh-CN" altLang="en-US" sz="2400" b="1" dirty="0" smtClean="0">
              <a:latin typeface="+mn-ea"/>
            </a:endParaRP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右边：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F30418C-94EE-4A63-90C5-4CD28E64F0C7}" type="slidenum">
              <a:rPr lang="en-US" altLang="zh-CN"/>
              <a:pPr>
                <a:buNone/>
                <a:defRPr/>
              </a:pPr>
              <a:t>78</a:t>
            </a:fld>
            <a:r>
              <a:rPr lang="en-US" altLang="zh-CN" dirty="0"/>
              <a:t> )</a:t>
            </a:r>
          </a:p>
        </p:txBody>
      </p:sp>
      <p:sp>
        <p:nvSpPr>
          <p:cNvPr id="1761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418551"/>
              </p:ext>
            </p:extLst>
          </p:nvPr>
        </p:nvGraphicFramePr>
        <p:xfrm>
          <a:off x="3096126" y="582329"/>
          <a:ext cx="2184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8" name="Equation" r:id="rId3" imgW="1155700" imgH="393700" progId="Equation.DSMT4">
                  <p:embed/>
                </p:oleObj>
              </mc:Choice>
              <mc:Fallback>
                <p:oleObj name="Equation" r:id="rId3" imgW="1155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126" y="582329"/>
                        <a:ext cx="21844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4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67630"/>
              </p:ext>
            </p:extLst>
          </p:nvPr>
        </p:nvGraphicFramePr>
        <p:xfrm>
          <a:off x="2679032" y="2219426"/>
          <a:ext cx="24479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9" name="Equation" r:id="rId5" imgW="1180588" imgH="393529" progId="Equation.DSMT4">
                  <p:embed/>
                </p:oleObj>
              </mc:Choice>
              <mc:Fallback>
                <p:oleObj name="Equation" r:id="rId5" imgW="118058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032" y="2219426"/>
                        <a:ext cx="24479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46017"/>
              </p:ext>
            </p:extLst>
          </p:nvPr>
        </p:nvGraphicFramePr>
        <p:xfrm>
          <a:off x="2668603" y="3328988"/>
          <a:ext cx="50974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0" name="Equation" r:id="rId7" imgW="2476500" imgH="431800" progId="Equation.DSMT4">
                  <p:embed/>
                </p:oleObj>
              </mc:Choice>
              <mc:Fallback>
                <p:oleObj name="Equation" r:id="rId7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603" y="3328988"/>
                        <a:ext cx="509746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4267200"/>
            <a:ext cx="6172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dirty="0" smtClean="0"/>
              <a:t>令左右两边相等即得</a:t>
            </a: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endParaRPr lang="zh-CN" altLang="en-US" sz="2400" b="1" dirty="0" smtClean="0"/>
          </a:p>
          <a:p>
            <a:pPr eaLnBrk="1" hangingPunct="1"/>
            <a:r>
              <a:rPr lang="zh-CN" altLang="en-US" sz="2400" b="1" dirty="0" smtClean="0"/>
              <a:t>两边取对数，即得指数保费原理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571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78272"/>
              </p:ext>
            </p:extLst>
          </p:nvPr>
        </p:nvGraphicFramePr>
        <p:xfrm>
          <a:off x="1645920" y="5172075"/>
          <a:ext cx="20669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1" name="Equation" r:id="rId9" imgW="1016000" imgH="228600" progId="Equation.DSMT4">
                  <p:embed/>
                </p:oleObj>
              </mc:Choice>
              <mc:Fallback>
                <p:oleObj name="Equation" r:id="rId9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920" y="5172075"/>
                        <a:ext cx="20669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563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06205"/>
              </p:ext>
            </p:extLst>
          </p:nvPr>
        </p:nvGraphicFramePr>
        <p:xfrm>
          <a:off x="5507255" y="5971704"/>
          <a:ext cx="19177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2" name="Equation" r:id="rId11" imgW="1028254" imgH="393529" progId="Equation.DSMT4">
                  <p:embed/>
                </p:oleObj>
              </mc:Choice>
              <mc:Fallback>
                <p:oleObj name="Equation" r:id="rId11" imgW="102825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255" y="5971704"/>
                        <a:ext cx="19177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887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保费原理的应用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45735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令保险人的初始资本金为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，则当保费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由下式确定时，保险人的破产概率不会超过</a:t>
            </a:r>
            <a:r>
              <a:rPr lang="en-US" altLang="zh-CN" sz="2400" i="1" dirty="0" smtClean="0">
                <a:latin typeface="Symbol" pitchFamily="18" charset="2"/>
              </a:rPr>
              <a:t>e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zh-CN" altLang="en-US" sz="2400" i="1" dirty="0" smtClean="0">
                <a:latin typeface="Symbol" pitchFamily="18" charset="2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如</a:t>
            </a:r>
            <a:r>
              <a:rPr lang="en-US" altLang="zh-CN" sz="2400" i="1" dirty="0" smtClean="0">
                <a:latin typeface="Symbol" pitchFamily="18" charset="2"/>
              </a:rPr>
              <a:t>e </a:t>
            </a:r>
            <a:r>
              <a:rPr lang="zh-CN" altLang="en-US" sz="2400" dirty="0" smtClean="0">
                <a:latin typeface="Symbol" pitchFamily="18" charset="2"/>
              </a:rPr>
              <a:t>＝</a:t>
            </a:r>
            <a:r>
              <a:rPr lang="zh-CN" altLang="en-US" sz="2400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0.1%</a:t>
            </a:r>
            <a:r>
              <a:rPr lang="zh-CN" altLang="en-US" sz="2400" dirty="0" smtClean="0">
                <a:latin typeface="Times New Roman" pitchFamily="18" charset="0"/>
              </a:rPr>
              <a:t>）：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AE8E4A40-F6EA-4C2A-AC02-101F7E001E27}" type="slidenum">
              <a:rPr lang="en-US" altLang="zh-CN"/>
              <a:pPr>
                <a:defRPr/>
              </a:pPr>
              <a:t>79</a:t>
            </a:fld>
            <a:r>
              <a:rPr lang="en-US" altLang="zh-CN" dirty="0"/>
              <a:t> )</a:t>
            </a:r>
          </a:p>
        </p:txBody>
      </p:sp>
      <p:sp>
        <p:nvSpPr>
          <p:cNvPr id="179205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035526"/>
              </p:ext>
            </p:extLst>
          </p:nvPr>
        </p:nvGraphicFramePr>
        <p:xfrm>
          <a:off x="1497902" y="3136232"/>
          <a:ext cx="18049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2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902" y="3136232"/>
                        <a:ext cx="180498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7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74254"/>
              </p:ext>
            </p:extLst>
          </p:nvPr>
        </p:nvGraphicFramePr>
        <p:xfrm>
          <a:off x="4164806" y="3080669"/>
          <a:ext cx="10588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3" name="Equation" r:id="rId5" imgW="596900" imgH="419100" progId="Equation.DSMT4">
                  <p:embed/>
                </p:oleObj>
              </mc:Choice>
              <mc:Fallback>
                <p:oleObj name="Equation" r:id="rId5" imgW="596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806" y="3080669"/>
                        <a:ext cx="1058863" cy="747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Rectangle 8"/>
          <p:cNvSpPr>
            <a:spLocks noChangeArrowheads="1"/>
          </p:cNvSpPr>
          <p:nvPr/>
        </p:nvSpPr>
        <p:spPr bwMode="auto">
          <a:xfrm>
            <a:off x="1042988" y="4506227"/>
            <a:ext cx="4203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cs typeface="Times New Roman" pitchFamily="18" charset="0"/>
              </a:rPr>
              <a:t>其中损失 </a:t>
            </a:r>
            <a:r>
              <a:rPr lang="en-US" altLang="zh-CN" dirty="0" smtClean="0">
                <a:cs typeface="Times New Roman" pitchFamily="18" charset="0"/>
              </a:rPr>
              <a:t>S</a:t>
            </a:r>
            <a:r>
              <a:rPr lang="en-US" altLang="zh-CN" i="1" dirty="0" smtClean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为复合泊松分布。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79210" name="Rectangle 9"/>
          <p:cNvSpPr>
            <a:spLocks noChangeArrowheads="1"/>
          </p:cNvSpPr>
          <p:nvPr/>
        </p:nvSpPr>
        <p:spPr bwMode="auto">
          <a:xfrm>
            <a:off x="1042988" y="5472113"/>
            <a:ext cx="6243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Arial" charset="0"/>
              </a:rPr>
              <a:t>上式即为指数保费原理，</a:t>
            </a:r>
            <a:r>
              <a:rPr lang="en-US" altLang="zh-CN" i="1">
                <a:latin typeface="Symbol" pitchFamily="18" charset="2"/>
              </a:rPr>
              <a:t>a </a:t>
            </a:r>
            <a:r>
              <a:rPr lang="zh-CN" altLang="en-US">
                <a:latin typeface="Arial" charset="0"/>
              </a:rPr>
              <a:t>为风险厌恶系数。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995595" y="3469785"/>
            <a:ext cx="1422184" cy="53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  <a:cs typeface="Times New Roman" pitchFamily="18" charset="0"/>
              </a:rPr>
              <a:t>破产概率</a:t>
            </a:r>
            <a:endParaRPr lang="zh-CN" altLang="en-US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" name="右箭头 1"/>
          <p:cNvSpPr/>
          <p:nvPr/>
        </p:nvSpPr>
        <p:spPr>
          <a:xfrm rot="14441751">
            <a:off x="6517157" y="2962815"/>
            <a:ext cx="744317" cy="206601"/>
          </a:xfrm>
          <a:prstGeom prst="rightArrow">
            <a:avLst>
              <a:gd name="adj1" fmla="val 50000"/>
              <a:gd name="adj2" fmla="val 48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751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8</a:t>
            </a:fld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2" y="1311140"/>
            <a:ext cx="8393665" cy="456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54314" y="1006441"/>
            <a:ext cx="499207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+mj-lt"/>
              </a:rPr>
              <a:t>Gamma(shape = 2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smtClean="0">
                <a:latin typeface="+mj-lt"/>
              </a:rPr>
              <a:t> scale = 1000</a:t>
            </a:r>
            <a:r>
              <a:rPr lang="en-US" altLang="zh-CN" dirty="0">
                <a:latin typeface="+mj-lt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558266" y="5853356"/>
            <a:ext cx="78927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dirty="0" err="1" smtClean="0">
                <a:latin typeface="+mj-lt"/>
              </a:rPr>
              <a:t>VaR</a:t>
            </a:r>
            <a:r>
              <a:rPr lang="en-US" altLang="zh-CN" dirty="0" smtClean="0">
                <a:latin typeface="+mj-lt"/>
              </a:rPr>
              <a:t> =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qgamma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(0.90,  shape=2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scale=1000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)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=  3890</a:t>
            </a:r>
            <a:endParaRPr lang="zh-CN" altLang="en-US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303520" y="2338939"/>
            <a:ext cx="1568918" cy="9625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72438" y="2348564"/>
            <a:ext cx="0" cy="2743200"/>
          </a:xfrm>
          <a:prstGeom prst="straightConnector1">
            <a:avLst/>
          </a:prstGeom>
          <a:ln>
            <a:solidFill>
              <a:srgbClr val="CC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75823" y="4523874"/>
            <a:ext cx="0" cy="567890"/>
          </a:xfrm>
          <a:prstGeom prst="line">
            <a:avLst/>
          </a:prstGeom>
          <a:ln w="3810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2290" y="4138863"/>
            <a:ext cx="704039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 smtClean="0"/>
              <a:t>0.90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788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4111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当</a:t>
            </a:r>
            <a:r>
              <a:rPr lang="en-US" altLang="zh-CN" sz="2400" i="1" smtClean="0">
                <a:latin typeface="Symbol" pitchFamily="18" charset="2"/>
              </a:rPr>
              <a:t>a </a:t>
            </a:r>
            <a:r>
              <a:rPr lang="zh-CN" altLang="en-US" sz="2400" smtClean="0"/>
              <a:t>较小时，指数原理的风险保费可以近似表示为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AAC95F7-DE6A-4E90-82E8-4C31CD566C8A}" type="slidenum">
              <a:rPr lang="en-US" altLang="zh-CN"/>
              <a:pPr>
                <a:defRPr/>
              </a:pPr>
              <a:t>80</a:t>
            </a:fld>
            <a:r>
              <a:rPr lang="en-US" altLang="zh-CN"/>
              <a:t> )</a:t>
            </a:r>
          </a:p>
        </p:txBody>
      </p:sp>
      <p:sp>
        <p:nvSpPr>
          <p:cNvPr id="180228" name="Rectangle 3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02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617975"/>
              </p:ext>
            </p:extLst>
          </p:nvPr>
        </p:nvGraphicFramePr>
        <p:xfrm>
          <a:off x="1916113" y="1981200"/>
          <a:ext cx="17557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1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981200"/>
                        <a:ext cx="175577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1165"/>
              </p:ext>
            </p:extLst>
          </p:nvPr>
        </p:nvGraphicFramePr>
        <p:xfrm>
          <a:off x="2200275" y="3200400"/>
          <a:ext cx="39084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2" name="Equation" r:id="rId5" imgW="2234880" imgH="482400" progId="Equation.DSMT4">
                  <p:embed/>
                </p:oleObj>
              </mc:Choice>
              <mc:Fallback>
                <p:oleObj name="Equation" r:id="rId5" imgW="2234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200400"/>
                        <a:ext cx="39084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2620"/>
              </p:ext>
            </p:extLst>
          </p:nvPr>
        </p:nvGraphicFramePr>
        <p:xfrm>
          <a:off x="2124075" y="4495800"/>
          <a:ext cx="3024188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3" name="Equation" r:id="rId7" imgW="1701720" imgH="1041120" progId="Equation.DSMT4">
                  <p:embed/>
                </p:oleObj>
              </mc:Choice>
              <mc:Fallback>
                <p:oleObj name="Equation" r:id="rId7" imgW="17017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95800"/>
                        <a:ext cx="3024188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8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由此可得下述的方差原理：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其中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当风险厌恶系数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zh-CN" altLang="en-US" sz="2400" dirty="0" smtClean="0"/>
              <a:t>较小时，指数原理近似于方差原理。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D14D9E-79BA-46C7-ACBE-DE763C69FF1D}" type="slidenum">
              <a:rPr lang="en-US" altLang="zh-CN"/>
              <a:pPr>
                <a:defRPr/>
              </a:pPr>
              <a:t>81</a:t>
            </a:fld>
            <a:r>
              <a:rPr lang="en-US" altLang="zh-CN"/>
              <a:t> )</a:t>
            </a:r>
          </a:p>
        </p:txBody>
      </p:sp>
      <p:sp>
        <p:nvSpPr>
          <p:cNvPr id="181252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44011"/>
              </p:ext>
            </p:extLst>
          </p:nvPr>
        </p:nvGraphicFramePr>
        <p:xfrm>
          <a:off x="1969987" y="2126180"/>
          <a:ext cx="46799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6" name="Equation" r:id="rId3" imgW="2565360" imgH="393480" progId="Equation.DSMT4">
                  <p:embed/>
                </p:oleObj>
              </mc:Choice>
              <mc:Fallback>
                <p:oleObj name="Equation" r:id="rId3" imgW="2565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987" y="2126180"/>
                        <a:ext cx="467995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99626"/>
              </p:ext>
            </p:extLst>
          </p:nvPr>
        </p:nvGraphicFramePr>
        <p:xfrm>
          <a:off x="2723148" y="3339164"/>
          <a:ext cx="15033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7" name="Equation" r:id="rId5" imgW="876300" imgH="419100" progId="Equation.DSMT4">
                  <p:embed/>
                </p:oleObj>
              </mc:Choice>
              <mc:Fallback>
                <p:oleObj name="Equation" r:id="rId5" imgW="876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48" y="3339164"/>
                        <a:ext cx="15033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374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如果初始资本在一年内所要求的投资收益为 </a:t>
            </a:r>
            <a:r>
              <a:rPr lang="en-US" altLang="zh-CN" sz="2400" i="1" dirty="0" err="1" smtClean="0">
                <a:latin typeface="Times New Roman" pitchFamily="18" charset="0"/>
              </a:rPr>
              <a:t>iR</a:t>
            </a:r>
            <a:r>
              <a:rPr lang="zh-CN" altLang="en-US" sz="2400" dirty="0" smtClean="0">
                <a:latin typeface="Times New Roman" pitchFamily="18" charset="0"/>
              </a:rPr>
              <a:t>，则在方差原理下的保费可以表示为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问题</a:t>
            </a:r>
            <a:r>
              <a:rPr lang="zh-CN" altLang="en-US" sz="2400" dirty="0" smtClean="0">
                <a:latin typeface="Times New Roman" pitchFamily="18" charset="0"/>
              </a:rPr>
              <a:t>：当初始资本金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多大时，上述保费最具有竞争力，即保费最小？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96A40ECB-C37B-4EDF-B68B-AD98317C9AC1}" type="slidenum">
              <a:rPr lang="en-US" altLang="zh-CN"/>
              <a:pPr>
                <a:defRPr/>
              </a:pPr>
              <a:t>82</a:t>
            </a:fld>
            <a:r>
              <a:rPr lang="en-US" altLang="zh-CN"/>
              <a:t> )</a:t>
            </a:r>
          </a:p>
        </p:txBody>
      </p:sp>
      <p:sp>
        <p:nvSpPr>
          <p:cNvPr id="182276" name="Rectangle 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22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92041"/>
              </p:ext>
            </p:extLst>
          </p:nvPr>
        </p:nvGraphicFramePr>
        <p:xfrm>
          <a:off x="2268019" y="2864719"/>
          <a:ext cx="4066089" cy="86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" name="Equation" r:id="rId3" imgW="1854000" imgH="393480" progId="Equation.DSMT4">
                  <p:embed/>
                </p:oleObj>
              </mc:Choice>
              <mc:Fallback>
                <p:oleObj name="Equation" r:id="rId3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019" y="2864719"/>
                        <a:ext cx="4066089" cy="8628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Text Box 5"/>
          <p:cNvSpPr txBox="1">
            <a:spLocks noChangeArrowheads="1"/>
          </p:cNvSpPr>
          <p:nvPr/>
        </p:nvSpPr>
        <p:spPr bwMode="auto">
          <a:xfrm>
            <a:off x="2627313" y="4098925"/>
            <a:ext cx="881973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latin typeface="Arial" charset="0"/>
              </a:rPr>
              <a:t>纯保费</a:t>
            </a:r>
          </a:p>
        </p:txBody>
      </p:sp>
      <p:sp>
        <p:nvSpPr>
          <p:cNvPr id="182279" name="Text Box 6"/>
          <p:cNvSpPr txBox="1">
            <a:spLocks noChangeArrowheads="1"/>
          </p:cNvSpPr>
          <p:nvPr/>
        </p:nvSpPr>
        <p:spPr bwMode="auto">
          <a:xfrm>
            <a:off x="4014796" y="4083101"/>
            <a:ext cx="1114408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 dirty="0">
                <a:latin typeface="Arial" charset="0"/>
              </a:rPr>
              <a:t>安全附加</a:t>
            </a:r>
          </a:p>
        </p:txBody>
      </p:sp>
      <p:sp>
        <p:nvSpPr>
          <p:cNvPr id="182280" name="Text Box 7"/>
          <p:cNvSpPr txBox="1">
            <a:spLocks noChangeArrowheads="1"/>
          </p:cNvSpPr>
          <p:nvPr/>
        </p:nvSpPr>
        <p:spPr bwMode="auto">
          <a:xfrm>
            <a:off x="5776904" y="4063850"/>
            <a:ext cx="1114408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 dirty="0">
                <a:latin typeface="Arial" charset="0"/>
              </a:rPr>
              <a:t>利润附加</a:t>
            </a:r>
          </a:p>
        </p:txBody>
      </p:sp>
    </p:spTree>
    <p:extLst>
      <p:ext uri="{BB962C8B-B14F-4D97-AF65-F5344CB8AC3E}">
        <p14:creationId xmlns:p14="http://schemas.microsoft.com/office/powerpoint/2010/main" val="908052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9188"/>
            <a:ext cx="8229600" cy="5510212"/>
          </a:xfrm>
        </p:spPr>
        <p:txBody>
          <a:bodyPr/>
          <a:lstStyle/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上式对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求导数并令其为零，可得最优初始资本为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故最具竞争力的保费水平为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上式也是根据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标准差原理</a:t>
            </a:r>
            <a:r>
              <a:rPr lang="zh-CN" altLang="en-US" sz="2400" dirty="0" smtClean="0">
                <a:latin typeface="Times New Roman" pitchFamily="18" charset="0"/>
              </a:rPr>
              <a:t>计算的保费。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541CCD-9028-4DCC-9E26-074C99D15C28}" type="slidenum">
              <a:rPr lang="en-US" altLang="zh-CN"/>
              <a:pPr>
                <a:defRPr/>
              </a:pPr>
              <a:t>83</a:t>
            </a:fld>
            <a:r>
              <a:rPr lang="en-US" altLang="zh-CN"/>
              <a:t> )</a:t>
            </a: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31272"/>
              </p:ext>
            </p:extLst>
          </p:nvPr>
        </p:nvGraphicFramePr>
        <p:xfrm>
          <a:off x="2152049" y="2005631"/>
          <a:ext cx="21193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4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049" y="2005631"/>
                        <a:ext cx="2119313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7021"/>
              </p:ext>
            </p:extLst>
          </p:nvPr>
        </p:nvGraphicFramePr>
        <p:xfrm>
          <a:off x="1203242" y="4215866"/>
          <a:ext cx="6578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5" name="Equation" r:id="rId5" imgW="3454200" imgH="393480" progId="Equation.DSMT4">
                  <p:embed/>
                </p:oleObj>
              </mc:Choice>
              <mc:Fallback>
                <p:oleObj name="Equation" r:id="rId5" imgW="345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242" y="4215866"/>
                        <a:ext cx="65786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510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365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关于上述保费的两点结论：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在最具竞争力的保费条件下，安全附加等于利润附加：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333399"/>
                </a:solidFill>
                <a:latin typeface="Times New Roman" pitchFamily="18" charset="0"/>
              </a:rPr>
              <a:t>安全附加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333399"/>
                </a:solidFill>
                <a:latin typeface="Times New Roman" pitchFamily="18" charset="0"/>
              </a:rPr>
              <a:t>利润附加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当</a:t>
            </a:r>
            <a:r>
              <a:rPr lang="en-US" altLang="zh-CN" sz="2400" i="1" dirty="0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增加时，安全附加和利润附加都将增加。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6EEDD91-06BE-4A24-AAA9-B76676F83B17}" type="slidenum">
              <a:rPr lang="en-US" altLang="zh-CN"/>
              <a:pPr>
                <a:defRPr/>
              </a:pPr>
              <a:t>84</a:t>
            </a:fld>
            <a:r>
              <a:rPr lang="en-US" altLang="zh-CN"/>
              <a:t> )</a:t>
            </a:r>
          </a:p>
        </p:txBody>
      </p:sp>
      <p:sp>
        <p:nvSpPr>
          <p:cNvPr id="184324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73153"/>
              </p:ext>
            </p:extLst>
          </p:nvPr>
        </p:nvGraphicFramePr>
        <p:xfrm>
          <a:off x="2914851" y="2940726"/>
          <a:ext cx="35337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0" name="Equation" r:id="rId3" imgW="1955520" imgH="444240" progId="Equation.DSMT4">
                  <p:embed/>
                </p:oleObj>
              </mc:Choice>
              <mc:Fallback>
                <p:oleObj name="Equation" r:id="rId3" imgW="1955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851" y="2940726"/>
                        <a:ext cx="3533775" cy="80486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6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338238"/>
              </p:ext>
            </p:extLst>
          </p:nvPr>
        </p:nvGraphicFramePr>
        <p:xfrm>
          <a:off x="3068053" y="4034856"/>
          <a:ext cx="23098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1" name="Equation" r:id="rId5" imgW="1244520" imgH="444240" progId="Equation.DSMT4">
                  <p:embed/>
                </p:oleObj>
              </mc:Choice>
              <mc:Fallback>
                <p:oleObj name="Equation" r:id="rId5" imgW="1244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053" y="4034856"/>
                        <a:ext cx="2309813" cy="83026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2943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标准差原理的应用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：标准差原理不满足可加性，可以首先计算总保费，再分配给个体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风险 </a:t>
            </a:r>
            <a:r>
              <a:rPr lang="en-US" altLang="zh-CN" sz="2400" i="1" dirty="0" err="1" smtClean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solidFill>
                  <a:srgbClr val="0000CC"/>
                </a:solidFill>
                <a:latin typeface="Times New Roman" pitchFamily="18" charset="0"/>
              </a:rPr>
              <a:t>j</a:t>
            </a:r>
            <a:r>
              <a:rPr lang="zh-CN" altLang="en-US" sz="2400" i="1" baseline="-25000" dirty="0" smtClean="0">
                <a:latin typeface="Times New Roman" pitchFamily="18" charset="0"/>
              </a:rPr>
              <a:t>。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第一步：应用标准差原理计算总保费：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第二步：根据总风险                  计算最优初始资本：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第三步：应用下述方差原理给个体风险</a:t>
            </a:r>
            <a:r>
              <a:rPr lang="en-US" altLang="zh-CN" sz="2400" i="1" dirty="0" err="1" smtClean="0">
                <a:latin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j</a:t>
            </a:r>
            <a:r>
              <a:rPr lang="zh-CN" altLang="en-US" sz="2400" dirty="0" smtClean="0">
                <a:latin typeface="Times New Roman" pitchFamily="18" charset="0"/>
              </a:rPr>
              <a:t>分配保费：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710B43B-2D3F-4D7E-9188-513255A053DF}" type="slidenum">
              <a:rPr lang="en-US" altLang="zh-CN"/>
              <a:pPr>
                <a:defRPr/>
              </a:pPr>
              <a:t>85</a:t>
            </a:fld>
            <a:r>
              <a:rPr lang="en-US" altLang="zh-CN"/>
              <a:t> )</a:t>
            </a:r>
          </a:p>
        </p:txBody>
      </p:sp>
      <p:sp>
        <p:nvSpPr>
          <p:cNvPr id="185348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80834"/>
              </p:ext>
            </p:extLst>
          </p:nvPr>
        </p:nvGraphicFramePr>
        <p:xfrm>
          <a:off x="4047424" y="3375560"/>
          <a:ext cx="1273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4" name="Equation" r:id="rId3" imgW="660113" imgH="444307" progId="Equation.DSMT4">
                  <p:embed/>
                </p:oleObj>
              </mc:Choice>
              <mc:Fallback>
                <p:oleObj name="Equation" r:id="rId3" imgW="66011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424" y="3375560"/>
                        <a:ext cx="12731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0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23292"/>
              </p:ext>
            </p:extLst>
          </p:nvPr>
        </p:nvGraphicFramePr>
        <p:xfrm>
          <a:off x="2392362" y="4097955"/>
          <a:ext cx="217963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5" name="Equation" r:id="rId5" imgW="1143000" imgH="444500" progId="Equation.DSMT4">
                  <p:embed/>
                </p:oleObj>
              </mc:Choice>
              <mc:Fallback>
                <p:oleObj name="Equation" r:id="rId5" imgW="114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2" y="4097955"/>
                        <a:ext cx="2179638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Rectangle 7"/>
          <p:cNvSpPr>
            <a:spLocks noChangeArrowheads="1"/>
          </p:cNvSpPr>
          <p:nvPr/>
        </p:nvSpPr>
        <p:spPr bwMode="auto">
          <a:xfrm>
            <a:off x="0" y="393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072607"/>
              </p:ext>
            </p:extLst>
          </p:nvPr>
        </p:nvGraphicFramePr>
        <p:xfrm>
          <a:off x="2294822" y="5887453"/>
          <a:ext cx="33845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6" name="Equation" r:id="rId7" imgW="1803400" imgH="393700" progId="Equation.DSMT4">
                  <p:embed/>
                </p:oleObj>
              </mc:Choice>
              <mc:Fallback>
                <p:oleObj name="Equation" r:id="rId7" imgW="1803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822" y="5887453"/>
                        <a:ext cx="338455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94057"/>
              </p:ext>
            </p:extLst>
          </p:nvPr>
        </p:nvGraphicFramePr>
        <p:xfrm>
          <a:off x="2506578" y="2711450"/>
          <a:ext cx="33829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7" name="Equation" r:id="rId9" imgW="1739900" imgH="254000" progId="Equation.DSMT4">
                  <p:embed/>
                </p:oleObj>
              </mc:Choice>
              <mc:Fallback>
                <p:oleObj name="Equation" r:id="rId9" imgW="1739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578" y="2711450"/>
                        <a:ext cx="3382963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806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76451" y="2047876"/>
            <a:ext cx="7924800" cy="102393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上述个体风险的保费之和正好等于总保费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86375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5246200"/>
              </p:ext>
            </p:extLst>
          </p:nvPr>
        </p:nvGraphicFramePr>
        <p:xfrm>
          <a:off x="6721475" y="814388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5" name="Equation" r:id="rId3" imgW="1143000" imgH="444500" progId="Equation.DSMT4">
                  <p:embed/>
                </p:oleObj>
              </mc:Choice>
              <mc:Fallback>
                <p:oleObj name="Equation" r:id="rId3" imgW="1143000" imgH="4445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814388"/>
                        <a:ext cx="2286000" cy="889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FEE9300-DB15-4A10-94F1-A05D8F8F41C3}" type="slidenum">
              <a:rPr lang="en-US" altLang="zh-CN"/>
              <a:pPr>
                <a:defRPr/>
              </a:pPr>
              <a:t>86</a:t>
            </a:fld>
            <a:r>
              <a:rPr lang="en-US" altLang="zh-CN"/>
              <a:t> )</a:t>
            </a:r>
          </a:p>
        </p:txBody>
      </p:sp>
      <p:sp>
        <p:nvSpPr>
          <p:cNvPr id="186372" name="Rectangle 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63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32693"/>
              </p:ext>
            </p:extLst>
          </p:nvPr>
        </p:nvGraphicFramePr>
        <p:xfrm>
          <a:off x="1990023" y="3157086"/>
          <a:ext cx="3586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6" name="Equation" r:id="rId5" imgW="1803400" imgH="444500" progId="Equation.DSMT4">
                  <p:embed/>
                </p:oleObj>
              </mc:Choice>
              <mc:Fallback>
                <p:oleObj name="Equation" r:id="rId5" imgW="1803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023" y="3157086"/>
                        <a:ext cx="35861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29217"/>
              </p:ext>
            </p:extLst>
          </p:nvPr>
        </p:nvGraphicFramePr>
        <p:xfrm>
          <a:off x="2732772" y="5064493"/>
          <a:ext cx="3311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7" name="Equation" r:id="rId7" imgW="1612900" imgH="254000" progId="Equation.DSMT4">
                  <p:embed/>
                </p:oleObj>
              </mc:Choice>
              <mc:Fallback>
                <p:oleObj name="Equation" r:id="rId7" imgW="161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772" y="5064493"/>
                        <a:ext cx="3311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6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981075"/>
            <a:ext cx="8002588" cy="36004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333399"/>
                </a:solidFill>
                <a:latin typeface="Times New Roman" pitchFamily="18" charset="0"/>
              </a:rPr>
              <a:t>例：</a:t>
            </a:r>
            <a:r>
              <a:rPr lang="zh-CN" altLang="en-US" sz="2400" smtClean="0">
                <a:latin typeface="Times New Roman" pitchFamily="18" charset="0"/>
              </a:rPr>
              <a:t>假设风险集合包含两类风险，相互独立，它们均服从指数分布，  其中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Times New Roman" pitchFamily="18" charset="0"/>
              </a:rPr>
              <a:t>A</a:t>
            </a:r>
            <a:r>
              <a:rPr lang="zh-CN" altLang="en-US" sz="2400" smtClean="0">
                <a:latin typeface="Times New Roman" pitchFamily="18" charset="0"/>
              </a:rPr>
              <a:t>类风险每份保单的损失（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zh-CN" altLang="en-US" sz="2400" smtClean="0">
                <a:latin typeface="Times New Roman" pitchFamily="18" charset="0"/>
              </a:rPr>
              <a:t>）密度函数为</a:t>
            </a:r>
          </a:p>
          <a:p>
            <a:pPr lvl="1" eaLnBrk="1" hangingPunct="1">
              <a:lnSpc>
                <a:spcPct val="110000"/>
              </a:lnSpc>
            </a:pPr>
            <a:endParaRPr lang="zh-CN" altLang="en-US" sz="2400" smtClean="0">
              <a:latin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Times New Roman" pitchFamily="18" charset="0"/>
              </a:rPr>
              <a:t>B</a:t>
            </a:r>
            <a:r>
              <a:rPr lang="zh-CN" altLang="en-US" sz="2400" smtClean="0">
                <a:latin typeface="Times New Roman" pitchFamily="18" charset="0"/>
              </a:rPr>
              <a:t>类风险每份保单的损失（</a:t>
            </a:r>
            <a:r>
              <a:rPr lang="en-US" altLang="zh-CN" sz="2400" i="1" smtClean="0">
                <a:latin typeface="Times New Roman" pitchFamily="18" charset="0"/>
              </a:rPr>
              <a:t>Y</a:t>
            </a:r>
            <a:r>
              <a:rPr lang="zh-CN" altLang="en-US" sz="2400" smtClean="0">
                <a:latin typeface="Times New Roman" pitchFamily="18" charset="0"/>
              </a:rPr>
              <a:t>）密度函数为</a:t>
            </a:r>
          </a:p>
        </p:txBody>
      </p:sp>
      <p:graphicFrame>
        <p:nvGraphicFramePr>
          <p:cNvPr id="351269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6668703"/>
              </p:ext>
            </p:extLst>
          </p:nvPr>
        </p:nvGraphicFramePr>
        <p:xfrm>
          <a:off x="1042988" y="4221163"/>
          <a:ext cx="6491287" cy="2022475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风险单位数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均值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88A3C79-DFAC-4229-9234-38328D734BDF}" type="slidenum">
              <a:rPr lang="en-US" altLang="zh-CN"/>
              <a:pPr>
                <a:defRPr/>
              </a:pPr>
              <a:t>87</a:t>
            </a:fld>
            <a:r>
              <a:rPr lang="en-US" altLang="zh-CN"/>
              <a:t> )</a:t>
            </a:r>
          </a:p>
        </p:txBody>
      </p:sp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7" name="Object 4"/>
          <p:cNvGraphicFramePr>
            <a:graphicFrameLocks noChangeAspect="1"/>
          </p:cNvGraphicFramePr>
          <p:nvPr/>
        </p:nvGraphicFramePr>
        <p:xfrm>
          <a:off x="2051050" y="2349500"/>
          <a:ext cx="3024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0" name="Equation" r:id="rId3" imgW="1574800" imgH="241300" progId="Equation.DSMT4">
                  <p:embed/>
                </p:oleObj>
              </mc:Choice>
              <mc:Fallback>
                <p:oleObj name="Equation" r:id="rId3" imgW="1574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49500"/>
                        <a:ext cx="30241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9" name="Object 6"/>
          <p:cNvGraphicFramePr>
            <a:graphicFrameLocks noChangeAspect="1"/>
          </p:cNvGraphicFramePr>
          <p:nvPr/>
        </p:nvGraphicFramePr>
        <p:xfrm>
          <a:off x="2027238" y="3429000"/>
          <a:ext cx="25193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1" name="Equation" r:id="rId5" imgW="1308100" imgH="241300" progId="Equation.DSMT4">
                  <p:embed/>
                </p:oleObj>
              </mc:Choice>
              <mc:Fallback>
                <p:oleObj name="Equation" r:id="rId5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429000"/>
                        <a:ext cx="25193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497887" cy="47894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标准差原理不满足可加性，故：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首先计算风险集合的总保费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然后应用方差原理将其在各个风险类别之间进行分配。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若令</a:t>
            </a:r>
            <a:r>
              <a:rPr lang="en-US" altLang="zh-CN" sz="2400" dirty="0" smtClean="0">
                <a:latin typeface="Symbol" pitchFamily="18" charset="2"/>
              </a:rPr>
              <a:t>e</a:t>
            </a:r>
            <a:r>
              <a:rPr lang="en-US" altLang="zh-CN" sz="2400" dirty="0" smtClean="0">
                <a:latin typeface="Times New Roman" pitchFamily="18" charset="0"/>
              </a:rPr>
              <a:t> =1%</a:t>
            </a:r>
            <a:r>
              <a:rPr lang="zh-CN" altLang="en-US" sz="2400" dirty="0" smtClean="0">
                <a:latin typeface="Times New Roman" pitchFamily="18" charset="0"/>
              </a:rPr>
              <a:t>，则有                            。如果资本收益率为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％，则标准差原理计算出的保单组合的总保费为：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A3652C6-DFEE-4D0A-9423-574A0488E892}" type="slidenum">
              <a:rPr lang="en-US" altLang="zh-CN"/>
              <a:pPr>
                <a:defRPr/>
              </a:pPr>
              <a:t>88</a:t>
            </a:fld>
            <a:r>
              <a:rPr lang="en-US" altLang="zh-CN"/>
              <a:t> )</a:t>
            </a:r>
          </a:p>
        </p:txBody>
      </p:sp>
      <p:sp>
        <p:nvSpPr>
          <p:cNvPr id="191492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4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99983"/>
              </p:ext>
            </p:extLst>
          </p:nvPr>
        </p:nvGraphicFramePr>
        <p:xfrm>
          <a:off x="3248527" y="3692090"/>
          <a:ext cx="1800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4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527" y="3692090"/>
                        <a:ext cx="18002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4" name="Rectangle 5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4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855746"/>
              </p:ext>
            </p:extLst>
          </p:nvPr>
        </p:nvGraphicFramePr>
        <p:xfrm>
          <a:off x="1403350" y="5018639"/>
          <a:ext cx="3848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5" name="Equation" r:id="rId5" imgW="1815312" imgH="253890" progId="Equation.DSMT4">
                  <p:embed/>
                </p:oleObj>
              </mc:Choice>
              <mc:Fallback>
                <p:oleObj name="Equation" r:id="rId5" imgW="181531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18639"/>
                        <a:ext cx="38481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6" name="Text Box 7"/>
          <p:cNvSpPr txBox="1">
            <a:spLocks noChangeArrowheads="1"/>
          </p:cNvSpPr>
          <p:nvPr/>
        </p:nvSpPr>
        <p:spPr bwMode="auto">
          <a:xfrm>
            <a:off x="519113" y="620713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Arial" charset="0"/>
              </a:rPr>
              <a:t>标准差原理的应用：</a:t>
            </a:r>
          </a:p>
        </p:txBody>
      </p:sp>
    </p:spTree>
    <p:extLst>
      <p:ext uri="{BB962C8B-B14F-4D97-AF65-F5344CB8AC3E}">
        <p14:creationId xmlns:p14="http://schemas.microsoft.com/office/powerpoint/2010/main" val="3183459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9396476-FEF2-4BF8-91BF-5D2646E9CECF}" type="slidenum">
              <a:rPr lang="en-US" altLang="zh-CN"/>
              <a:pPr>
                <a:defRPr/>
              </a:pPr>
              <a:t>89</a:t>
            </a:fld>
            <a:r>
              <a:rPr lang="en-US" altLang="zh-CN"/>
              <a:t> )</a:t>
            </a:r>
          </a:p>
        </p:txBody>
      </p:sp>
      <p:graphicFrame>
        <p:nvGraphicFramePr>
          <p:cNvPr id="356400" name="Group 48"/>
          <p:cNvGraphicFramePr>
            <a:graphicFrameLocks noGrp="1"/>
          </p:cNvGraphicFramePr>
          <p:nvPr/>
        </p:nvGraphicFramePr>
        <p:xfrm>
          <a:off x="323850" y="1628775"/>
          <a:ext cx="8286750" cy="170180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风险集合的保费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标准差原理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的最优值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2%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50.07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129.19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5.89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1.0356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2535" name="Rectangle 39"/>
          <p:cNvSpPr>
            <a:spLocks noChangeArrowheads="1"/>
          </p:cNvSpPr>
          <p:nvPr/>
        </p:nvSpPr>
        <p:spPr bwMode="auto">
          <a:xfrm>
            <a:off x="457200" y="3810000"/>
            <a:ext cx="842486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 altLang="zh-CN">
                <a:latin typeface="Arial" charset="0"/>
              </a:rPr>
              <a:t>    </a:t>
            </a:r>
            <a:r>
              <a:rPr lang="zh-CN" altLang="en-US">
                <a:latin typeface="Arial" charset="0"/>
              </a:rPr>
              <a:t>再应用方差原理将此总保费分配给各风险类别。如风险</a:t>
            </a:r>
            <a:r>
              <a:rPr lang="en-US" altLang="zh-CN">
                <a:latin typeface="Arial" charset="0"/>
              </a:rPr>
              <a:t>A</a:t>
            </a:r>
            <a:r>
              <a:rPr lang="zh-CN" altLang="en-US">
                <a:latin typeface="Arial" charset="0"/>
              </a:rPr>
              <a:t>的保费为：</a:t>
            </a:r>
          </a:p>
        </p:txBody>
      </p:sp>
      <p:sp>
        <p:nvSpPr>
          <p:cNvPr id="192536" name="Rectangle 40"/>
          <p:cNvSpPr>
            <a:spLocks noChangeArrowheads="1"/>
          </p:cNvSpPr>
          <p:nvPr/>
        </p:nvSpPr>
        <p:spPr bwMode="auto">
          <a:xfrm>
            <a:off x="2916238" y="379413"/>
            <a:ext cx="925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zh-CN" sz="1800">
              <a:latin typeface="Arial" charset="0"/>
            </a:endParaRPr>
          </a:p>
        </p:txBody>
      </p:sp>
      <p:graphicFrame>
        <p:nvGraphicFramePr>
          <p:cNvPr id="192537" name="Object 41"/>
          <p:cNvGraphicFramePr>
            <a:graphicFrameLocks noChangeAspect="1"/>
          </p:cNvGraphicFramePr>
          <p:nvPr/>
        </p:nvGraphicFramePr>
        <p:xfrm>
          <a:off x="3886200" y="2362200"/>
          <a:ext cx="16827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8" name="Equation" r:id="rId4" imgW="1015559" imgH="253890" progId="Equation.DSMT4">
                  <p:embed/>
                </p:oleObj>
              </mc:Choice>
              <mc:Fallback>
                <p:oleObj name="Equation" r:id="rId4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2200"/>
                        <a:ext cx="16827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8" name="Rectangle 42"/>
          <p:cNvSpPr>
            <a:spLocks noChangeArrowheads="1"/>
          </p:cNvSpPr>
          <p:nvPr/>
        </p:nvSpPr>
        <p:spPr bwMode="auto">
          <a:xfrm flipV="1">
            <a:off x="6588125" y="698500"/>
            <a:ext cx="904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zh-CN" sz="1800">
              <a:latin typeface="Arial" charset="0"/>
            </a:endParaRPr>
          </a:p>
        </p:txBody>
      </p:sp>
      <p:sp>
        <p:nvSpPr>
          <p:cNvPr id="192539" name="Rectangle 44"/>
          <p:cNvSpPr>
            <a:spLocks noChangeArrowheads="1"/>
          </p:cNvSpPr>
          <p:nvPr/>
        </p:nvSpPr>
        <p:spPr bwMode="auto">
          <a:xfrm>
            <a:off x="1403350" y="908050"/>
            <a:ext cx="60483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zh-CN" altLang="en-US" sz="2200" b="1">
                <a:solidFill>
                  <a:srgbClr val="333399"/>
                </a:solidFill>
                <a:latin typeface="Arial" charset="0"/>
              </a:rPr>
              <a:t>风险集合的保费及其在各风险类别的分配</a:t>
            </a:r>
          </a:p>
        </p:txBody>
      </p:sp>
      <p:sp>
        <p:nvSpPr>
          <p:cNvPr id="192540" name="Rectangle 4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2541" name="Object 46"/>
          <p:cNvGraphicFramePr>
            <a:graphicFrameLocks noChangeAspect="1"/>
          </p:cNvGraphicFramePr>
          <p:nvPr/>
        </p:nvGraphicFramePr>
        <p:xfrm>
          <a:off x="1143000" y="5181600"/>
          <a:ext cx="60785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9" name="Equation" r:id="rId6" imgW="3327400" imgH="393700" progId="Equation.DSMT4">
                  <p:embed/>
                </p:oleObj>
              </mc:Choice>
              <mc:Fallback>
                <p:oleObj name="Equation" r:id="rId6" imgW="3327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607853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265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35975" y="6408738"/>
            <a:ext cx="7080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3655" y="914400"/>
            <a:ext cx="7675078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3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124200"/>
            <a:ext cx="8610600" cy="3006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333399"/>
                </a:solidFill>
                <a:latin typeface="Times New Roman" pitchFamily="18" charset="0"/>
              </a:rPr>
              <a:t>两点结论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 lvl="1" eaLnBrk="1" hangingPunct="1"/>
            <a:r>
              <a:rPr lang="en-US" altLang="zh-CN" sz="2400" i="1" dirty="0" err="1" smtClean="0">
                <a:latin typeface="Times New Roman" pitchFamily="18" charset="0"/>
              </a:rPr>
              <a:t>i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越高，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的最优值越小。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安全附加与纯保费不成比例：</a:t>
            </a:r>
            <a:r>
              <a:rPr lang="zh-CN" altLang="en-US" sz="2500" dirty="0" smtClean="0">
                <a:latin typeface="Times New Roman" pitchFamily="18" charset="0"/>
              </a:rPr>
              <a:t>如当</a:t>
            </a:r>
            <a:r>
              <a:rPr lang="en-US" altLang="zh-CN" sz="2500" i="1" dirty="0" err="1" smtClean="0">
                <a:latin typeface="Times New Roman" pitchFamily="18" charset="0"/>
              </a:rPr>
              <a:t>i</a:t>
            </a:r>
            <a:r>
              <a:rPr lang="en-US" altLang="zh-CN" sz="2500" i="1" dirty="0" smtClean="0">
                <a:latin typeface="Times New Roman" pitchFamily="18" charset="0"/>
              </a:rPr>
              <a:t> </a:t>
            </a:r>
            <a:r>
              <a:rPr lang="en-US" altLang="zh-CN" sz="2500" dirty="0" smtClean="0">
                <a:latin typeface="Times New Roman" pitchFamily="18" charset="0"/>
              </a:rPr>
              <a:t>= 2%</a:t>
            </a:r>
            <a:r>
              <a:rPr lang="zh-CN" altLang="en-US" sz="2500" dirty="0" smtClean="0">
                <a:latin typeface="Times New Roman" pitchFamily="18" charset="0"/>
              </a:rPr>
              <a:t>时，</a:t>
            </a:r>
            <a:endParaRPr lang="zh-CN" altLang="en-US" sz="2400" dirty="0" smtClean="0">
              <a:latin typeface="Times New Roman" pitchFamily="18" charset="0"/>
            </a:endParaRP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风险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</a:rPr>
              <a:t>的安全附加占纯保费的比例为</a:t>
            </a:r>
            <a:r>
              <a:rPr lang="en-US" altLang="zh-CN" sz="2400" dirty="0" smtClean="0">
                <a:latin typeface="Times New Roman" pitchFamily="18" charset="0"/>
              </a:rPr>
              <a:t>(5.89-5)/5 = 17.8%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风险</a:t>
            </a:r>
            <a:r>
              <a:rPr lang="en-US" altLang="zh-CN" sz="2400" dirty="0" smtClean="0">
                <a:latin typeface="Times New Roman" pitchFamily="18" charset="0"/>
              </a:rPr>
              <a:t>B </a:t>
            </a:r>
            <a:r>
              <a:rPr lang="zh-CN" altLang="en-US" sz="2400" dirty="0" smtClean="0">
                <a:latin typeface="Times New Roman" pitchFamily="18" charset="0"/>
              </a:rPr>
              <a:t>的安全附加占纯保费的比例为</a:t>
            </a:r>
            <a:r>
              <a:rPr lang="en-US" altLang="zh-CN" sz="2400" dirty="0" smtClean="0">
                <a:latin typeface="Times New Roman" pitchFamily="18" charset="0"/>
              </a:rPr>
              <a:t>(1.0356-1)/1= 3.56%</a:t>
            </a:r>
          </a:p>
        </p:txBody>
      </p:sp>
      <p:graphicFrame>
        <p:nvGraphicFramePr>
          <p:cNvPr id="357414" name="Group 38"/>
          <p:cNvGraphicFramePr>
            <a:graphicFrameLocks noGrp="1"/>
          </p:cNvGraphicFramePr>
          <p:nvPr>
            <p:ph sz="half" idx="2"/>
          </p:nvPr>
        </p:nvGraphicFramePr>
        <p:xfrm>
          <a:off x="381000" y="838200"/>
          <a:ext cx="8077200" cy="19592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风险集合的保费</a:t>
                      </a: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的最优值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2%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50.07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129.19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5.89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1.0356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5%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53.17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81.71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6.41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1.0564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10%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56.56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57.77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6.99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1.0797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827709-A3FC-4FB7-BE59-04AE285AC402}" type="slidenum">
              <a:rPr lang="en-US" altLang="zh-CN"/>
              <a:pPr>
                <a:defRPr/>
              </a:pPr>
              <a:t>90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249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002588" cy="23717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333399"/>
                </a:solidFill>
                <a:latin typeface="Times New Roman" pitchFamily="18" charset="0"/>
              </a:rPr>
              <a:t>练习：</a:t>
            </a:r>
            <a:r>
              <a:rPr lang="zh-CN" altLang="en-US" sz="2400" b="1" dirty="0" smtClean="0">
                <a:latin typeface="Times New Roman" pitchFamily="18" charset="0"/>
              </a:rPr>
              <a:t>假设风险集合包含三类风险，相互独立，均服从伽马分布，有关数据如下表所示。如果要求破产概率小于</a:t>
            </a:r>
            <a:r>
              <a:rPr lang="en-US" altLang="zh-CN" sz="2400" b="1" dirty="0" smtClean="0">
                <a:latin typeface="Times New Roman" pitchFamily="18" charset="0"/>
              </a:rPr>
              <a:t>1%</a:t>
            </a:r>
            <a:r>
              <a:rPr lang="zh-CN" altLang="en-US" sz="2400" b="1" dirty="0" smtClean="0">
                <a:latin typeface="Times New Roman" pitchFamily="18" charset="0"/>
              </a:rPr>
              <a:t>，资本金的收益率为</a:t>
            </a:r>
            <a:r>
              <a:rPr lang="en-US" altLang="zh-CN" sz="2400" b="1" dirty="0" smtClean="0">
                <a:latin typeface="Times New Roman" pitchFamily="18" charset="0"/>
              </a:rPr>
              <a:t>5%</a:t>
            </a:r>
            <a:r>
              <a:rPr lang="zh-CN" altLang="en-US" sz="2400" b="1" dirty="0" smtClean="0">
                <a:latin typeface="Times New Roman" pitchFamily="18" charset="0"/>
              </a:rPr>
              <a:t>，请计算每个风险类别的保费。</a:t>
            </a:r>
          </a:p>
        </p:txBody>
      </p:sp>
      <p:graphicFrame>
        <p:nvGraphicFramePr>
          <p:cNvPr id="351269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021798"/>
              </p:ext>
            </p:extLst>
          </p:nvPr>
        </p:nvGraphicFramePr>
        <p:xfrm>
          <a:off x="1066800" y="3581400"/>
          <a:ext cx="7085798" cy="21180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风险类型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风险单位数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shape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scale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500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20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1.5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600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350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88A3C79-DFAC-4229-9234-38328D734BDF}" type="slidenum">
              <a:rPr lang="en-US" altLang="zh-CN"/>
              <a:pPr>
                <a:defRPr/>
              </a:pPr>
              <a:t>91</a:t>
            </a:fld>
            <a:r>
              <a:rPr lang="en-US" altLang="zh-CN"/>
              <a:t> )</a:t>
            </a:r>
          </a:p>
        </p:txBody>
      </p:sp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3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4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5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23054</TotalTime>
  <Words>3169</Words>
  <Application>Microsoft Office PowerPoint</Application>
  <PresentationFormat>全屏显示(4:3)</PresentationFormat>
  <Paragraphs>614</Paragraphs>
  <Slides>91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15" baseType="lpstr"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Cambria</vt:lpstr>
      <vt:lpstr>Consolas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ZWAdobeF</vt:lpstr>
      <vt:lpstr>演示文稿9</vt:lpstr>
      <vt:lpstr>产线精算定价</vt:lpstr>
      <vt:lpstr>1_演示文稿9</vt:lpstr>
      <vt:lpstr>1_产线精算定价</vt:lpstr>
      <vt:lpstr>2_演示文稿9</vt:lpstr>
      <vt:lpstr>Equation</vt:lpstr>
      <vt:lpstr>风险度量基础</vt:lpstr>
      <vt:lpstr>主要内容</vt:lpstr>
      <vt:lpstr>风险度量</vt:lpstr>
      <vt:lpstr>PowerPoint 演示文稿</vt:lpstr>
      <vt:lpstr>PowerPoint 演示文稿</vt:lpstr>
      <vt:lpstr>PowerPoint 演示文稿</vt:lpstr>
      <vt:lpstr>　VaR （Value at Risk）</vt:lpstr>
      <vt:lpstr>PowerPoint 演示文稿</vt:lpstr>
      <vt:lpstr>PowerPoint 演示文稿</vt:lpstr>
      <vt:lpstr>　VaR 的性质</vt:lpstr>
      <vt:lpstr>PowerPoint 演示文稿</vt:lpstr>
      <vt:lpstr>PowerPoint 演示文稿</vt:lpstr>
      <vt:lpstr>PowerPoint 演示文稿</vt:lpstr>
      <vt:lpstr>VaR在什么条件下是一致性风险度量？</vt:lpstr>
      <vt:lpstr>椭圆分布</vt:lpstr>
      <vt:lpstr>PowerPoint 演示文稿</vt:lpstr>
      <vt:lpstr>PowerPoint 演示文稿</vt:lpstr>
      <vt:lpstr>TVaR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基于扭曲函数的风险度量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PH risk measure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Wang risk measure</vt:lpstr>
      <vt:lpstr>PowerPoint 演示文稿</vt:lpstr>
      <vt:lpstr>PowerPoint 演示文稿</vt:lpstr>
      <vt:lpstr>PowerPoint 演示文稿</vt:lpstr>
      <vt:lpstr>作业</vt:lpstr>
      <vt:lpstr>保费原理（Premium principles）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保费原理的应用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2646</cp:revision>
  <cp:lastPrinted>2014-03-25T07:52:42Z</cp:lastPrinted>
  <dcterms:created xsi:type="dcterms:W3CDTF">2003-12-29T03:18:02Z</dcterms:created>
  <dcterms:modified xsi:type="dcterms:W3CDTF">2018-09-11T03:39:36Z</dcterms:modified>
</cp:coreProperties>
</file>