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97" r:id="rId2"/>
    <p:sldMasterId id="2147483809" r:id="rId3"/>
  </p:sldMasterIdLst>
  <p:notesMasterIdLst>
    <p:notesMasterId r:id="rId93"/>
  </p:notesMasterIdLst>
  <p:handoutMasterIdLst>
    <p:handoutMasterId r:id="rId94"/>
  </p:handoutMasterIdLst>
  <p:sldIdLst>
    <p:sldId id="40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4" r:id="rId14"/>
    <p:sldId id="296" r:id="rId15"/>
    <p:sldId id="295" r:id="rId16"/>
    <p:sldId id="297" r:id="rId17"/>
    <p:sldId id="397" r:id="rId18"/>
    <p:sldId id="298" r:id="rId19"/>
    <p:sldId id="299" r:id="rId20"/>
    <p:sldId id="300" r:id="rId21"/>
    <p:sldId id="301" r:id="rId22"/>
    <p:sldId id="302" r:id="rId23"/>
    <p:sldId id="303" r:id="rId24"/>
    <p:sldId id="306" r:id="rId25"/>
    <p:sldId id="304" r:id="rId26"/>
    <p:sldId id="305" r:id="rId27"/>
    <p:sldId id="310" r:id="rId28"/>
    <p:sldId id="398" r:id="rId29"/>
    <p:sldId id="311" r:id="rId30"/>
    <p:sldId id="312" r:id="rId31"/>
    <p:sldId id="399" r:id="rId32"/>
    <p:sldId id="313" r:id="rId33"/>
    <p:sldId id="400" r:id="rId34"/>
    <p:sldId id="314" r:id="rId35"/>
    <p:sldId id="401" r:id="rId36"/>
    <p:sldId id="315" r:id="rId37"/>
    <p:sldId id="309" r:id="rId38"/>
    <p:sldId id="317" r:id="rId39"/>
    <p:sldId id="316" r:id="rId40"/>
    <p:sldId id="375" r:id="rId41"/>
    <p:sldId id="376" r:id="rId42"/>
    <p:sldId id="377" r:id="rId43"/>
    <p:sldId id="378" r:id="rId44"/>
    <p:sldId id="402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03" r:id="rId53"/>
    <p:sldId id="386" r:id="rId54"/>
    <p:sldId id="387" r:id="rId55"/>
    <p:sldId id="388" r:id="rId56"/>
    <p:sldId id="389" r:id="rId57"/>
    <p:sldId id="390" r:id="rId58"/>
    <p:sldId id="404" r:id="rId59"/>
    <p:sldId id="405" r:id="rId60"/>
    <p:sldId id="391" r:id="rId61"/>
    <p:sldId id="392" r:id="rId62"/>
    <p:sldId id="408" r:id="rId63"/>
    <p:sldId id="409" r:id="rId64"/>
    <p:sldId id="410" r:id="rId65"/>
    <p:sldId id="393" r:id="rId66"/>
    <p:sldId id="394" r:id="rId67"/>
    <p:sldId id="395" r:id="rId68"/>
    <p:sldId id="396" r:id="rId69"/>
    <p:sldId id="341" r:id="rId70"/>
    <p:sldId id="344" r:id="rId71"/>
    <p:sldId id="345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FF"/>
    <a:srgbClr val="3399FF"/>
    <a:srgbClr val="3333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7175" autoAdjust="0"/>
  </p:normalViewPr>
  <p:slideViewPr>
    <p:cSldViewPr>
      <p:cViewPr varScale="1">
        <p:scale>
          <a:sx n="110" d="100"/>
          <a:sy n="110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5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3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4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97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4" Type="http://schemas.openxmlformats.org/officeDocument/2006/relationships/image" Target="../media/image16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0F567A3-CC6D-4204-A66F-B8EAA9C38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29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F378E4B8-DAEB-475F-9DB2-C43D6A30A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的方差与自然参数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rPr>
                  <a:t>𝜃</a:t>
                </a:r>
                <a:r>
                  <a:rPr lang="zh-CN" altLang="en-US" dirty="0" smtClean="0"/>
                  <a:t>有关，</a:t>
                </a:r>
                <a:r>
                  <a:rPr lang="en-US" altLang="zh-CN" dirty="0" smtClean="0"/>
                  <a:t>2.19</a:t>
                </a:r>
                <a:r>
                  <a:rPr lang="zh-CN" altLang="en-US" dirty="0" smtClean="0"/>
                  <a:t>表明自然参数与均值有关，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247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40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95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第二个等式的积分中是指数分布族的一个密度函数，自然参数为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rPr>
                  <a:t>𝑏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rPr>
                  <a:t>(𝜃+𝑡𝜙∕𝜔)</a:t>
                </a:r>
                <a:r>
                  <a:rPr lang="zh-CN" altLang="en-US" dirty="0" smtClean="0"/>
                  <a:t>，积分</a:t>
                </a:r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31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第二个等式的积分中是指数分布族的一个密度函数，自然参数为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rPr>
                  <a:t>𝑏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rPr>
                  <a:t>(𝜃+𝑡𝜙∕𝜔)</a:t>
                </a:r>
                <a:r>
                  <a:rPr lang="zh-CN" altLang="en-US" dirty="0" smtClean="0"/>
                  <a:t>，积分</a:t>
                </a:r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31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041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9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90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对于指数分布族来说，样本均值仍然服从原来的指数分布族，且，自然参数保持不变，只需将离散参数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𝜙</a:t>
                </a:r>
                <a:r>
                  <a:rPr lang="zh-CN" altLang="en-US" sz="12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调整为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𝜙∕𝜔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19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对于指数分布族来说，样本均值仍然服从原来的指数分布族，且，自然参数保持不变，只需将离散参数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𝜙</a:t>
                </a:r>
                <a:r>
                  <a:rPr lang="zh-CN" altLang="en-US" sz="12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调整为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𝜙∕𝜔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1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264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01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01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57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91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83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8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63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3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8E4B8-DAEB-475F-9DB2-C43D6A30AA7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29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2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14F7F0D-164C-4BFB-BFB9-C66EBCAC7B2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047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E1EFE567-6706-47D2-99F9-E92822E504E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85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7756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65F69433-E377-4E8C-8E9B-CBA5E9F4ACB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9692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3650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D88B-ED18-47B7-8BD5-D9F332F080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9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0709D-4CC0-4FBA-A89A-99BF3E30A5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9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143D3-2086-4359-9AC1-0D2C76D06B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0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AED2C-33B4-4CEC-AC6A-7600EBCF403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E79D3-628E-42AF-996F-A45574B43E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6F4965D5-0B8C-4940-A118-ACA2133EA7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3470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130CE-7799-454A-97EB-1A861D68E1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35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952E-02FB-4BCA-AE9A-84FD814E15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54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0EB5-36F7-4A4F-8341-0A55C39FB3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88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A509C-56AE-4D09-91EF-190BDDF1EE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63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8C94-6CE1-4DD4-9FA9-798EBB5479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32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B0BC-C57B-4485-BE8B-AD5B1E4891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3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8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8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D2317117-A1F2-4CFC-BF48-23949CC18A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98369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1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7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7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6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2018/9/17 Monday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1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8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2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2018/9/17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8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E4706E09-746E-47F2-A172-5718E8C4482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648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A79F70CC-4D8C-44F7-823D-54E6D80F8BF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73946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522078F0-01D5-4825-8829-DEBD3F0F070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8409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EBA4A41-DF70-4ED6-A7D0-45645D30423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351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47480C37-97BA-4D91-84A0-84C5B7494D7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238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63CC45AC-8544-4111-AA84-03ED2863251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228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( </a:t>
            </a:r>
            <a:fld id="{1503035B-F77F-4476-BDF9-967E2A8B150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fld id="{DC12E775-1B26-43D1-BBA9-E32787639441}" type="slidenum">
              <a:rPr lang="en-US" altLang="zh-CN">
                <a:solidFill>
                  <a:srgbClr val="000000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3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4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5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5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5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5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2018/9/17 Monday</a:t>
            </a:fld>
            <a:endParaRPr lang="en-US" altLang="zh-CN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b="1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b="1" dirty="0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8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35.wmf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04.png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08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35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3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5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9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7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1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4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93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9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1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4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广义线性模型</a:t>
            </a:r>
            <a:endParaRPr lang="zh-CN" altLang="en-US" sz="60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  <a:endParaRPr lang="zh-CN" altLang="en-US" sz="320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5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10</a:t>
            </a:fld>
            <a:r>
              <a:rPr lang="en-US" altLang="zh-CN"/>
              <a:t>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指数分布族中的常用分布：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正态分布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泊松分布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二项分布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伽马分布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逆高斯分布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900" eaLnBrk="1" hangingPunct="1">
              <a:lnSpc>
                <a:spcPct val="14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Tweedie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1141"/>
            <a:ext cx="8763000" cy="5181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：证明泊松分布属于指数分布族。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+mn-ea"/>
              </a:rPr>
              <a:t>证明：                 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+mn-ea"/>
              </a:rPr>
              <a:t>泊松分布可以表示为指数分布族的形式，其中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dirty="0" smtClean="0">
                <a:latin typeface="+mn-ea"/>
              </a:rPr>
              <a:t>                            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11191"/>
              </p:ext>
            </p:extLst>
          </p:nvPr>
        </p:nvGraphicFramePr>
        <p:xfrm>
          <a:off x="1447800" y="1905000"/>
          <a:ext cx="4219575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7" name="Equation" r:id="rId3" imgW="1854000" imgH="1180800" progId="Equation.DSMT4">
                  <p:embed/>
                </p:oleObj>
              </mc:Choice>
              <mc:Fallback>
                <p:oleObj name="Equation" r:id="rId3" imgW="185400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4219575" cy="239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10194"/>
              </p:ext>
            </p:extLst>
          </p:nvPr>
        </p:nvGraphicFramePr>
        <p:xfrm>
          <a:off x="6553200" y="312420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8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124200"/>
                        <a:ext cx="10953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29633"/>
              </p:ext>
            </p:extLst>
          </p:nvPr>
        </p:nvGraphicFramePr>
        <p:xfrm>
          <a:off x="1524000" y="5562600"/>
          <a:ext cx="24495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9" name="Equation" r:id="rId7" imgW="1117440" imgH="507960" progId="Equation.DSMT4">
                  <p:embed/>
                </p:oleObj>
              </mc:Choice>
              <mc:Fallback>
                <p:oleObj name="Equation" r:id="rId7" imgW="1117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562600"/>
                        <a:ext cx="2449513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179" y="946939"/>
            <a:ext cx="8229600" cy="5181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：证明</a:t>
            </a:r>
            <a:r>
              <a:rPr lang="zh-CN" altLang="en-US" sz="2400" dirty="0">
                <a:latin typeface="+mn-ea"/>
              </a:rPr>
              <a:t>正态</a:t>
            </a:r>
            <a:r>
              <a:rPr lang="zh-CN" altLang="en-US" sz="2400" dirty="0" smtClean="0">
                <a:latin typeface="+mn-ea"/>
              </a:rPr>
              <a:t>分布属于指数分布族。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+mn-ea"/>
              </a:rPr>
              <a:t>证明：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12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+mn-ea"/>
              </a:rPr>
              <a:t>正态分布可以表示为指数分布族的形式，其中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dirty="0" smtClean="0">
                <a:latin typeface="+mn-ea"/>
              </a:rPr>
              <a:t>                            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71617"/>
              </p:ext>
            </p:extLst>
          </p:nvPr>
        </p:nvGraphicFramePr>
        <p:xfrm>
          <a:off x="1447800" y="1371600"/>
          <a:ext cx="4967287" cy="392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5" name="Equation" r:id="rId3" imgW="2463480" imgH="2184120" progId="Equation.DSMT4">
                  <p:embed/>
                </p:oleObj>
              </mc:Choice>
              <mc:Fallback>
                <p:oleObj name="Equation" r:id="rId3" imgW="246348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4967287" cy="3928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61974"/>
              </p:ext>
            </p:extLst>
          </p:nvPr>
        </p:nvGraphicFramePr>
        <p:xfrm>
          <a:off x="7162800" y="3657600"/>
          <a:ext cx="1898754" cy="43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6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3657600"/>
                        <a:ext cx="1898754" cy="438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38905"/>
              </p:ext>
            </p:extLst>
          </p:nvPr>
        </p:nvGraphicFramePr>
        <p:xfrm>
          <a:off x="2362200" y="5867400"/>
          <a:ext cx="4591050" cy="75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7" name="Equation" r:id="rId7" imgW="2705040" imgH="444240" progId="Equation.DSMT4">
                  <p:embed/>
                </p:oleObj>
              </mc:Choice>
              <mc:Fallback>
                <p:oleObj name="Equation" r:id="rId7" imgW="2705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867400"/>
                        <a:ext cx="4591050" cy="754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6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3434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 smtClean="0">
                    <a:latin typeface="+mn-ea"/>
                  </a:rPr>
                  <a:t>二项分布的概率为：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+mn-ea"/>
                  </a:rPr>
                  <a:t>可表示为指数分布族的形式：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+mn-ea"/>
                  </a:rPr>
                  <a:t>式中，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+mn-ea"/>
                  </a:rPr>
                  <a:t>二项分布的均值为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，方差为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343400"/>
              </a:xfrm>
              <a:blipFill rotWithShape="1">
                <a:blip r:embed="rId3"/>
                <a:stretch>
                  <a:fillRect l="-1111" b="-17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664"/>
              </p:ext>
            </p:extLst>
          </p:nvPr>
        </p:nvGraphicFramePr>
        <p:xfrm>
          <a:off x="4114800" y="1371600"/>
          <a:ext cx="31464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12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1371600"/>
                        <a:ext cx="314642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70184"/>
              </p:ext>
            </p:extLst>
          </p:nvPr>
        </p:nvGraphicFramePr>
        <p:xfrm>
          <a:off x="1447800" y="3276600"/>
          <a:ext cx="5513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13" name="Equation" r:id="rId6" imgW="3174840" imgH="482400" progId="Equation.DSMT4">
                  <p:embed/>
                </p:oleObj>
              </mc:Choice>
              <mc:Fallback>
                <p:oleObj name="Equation" r:id="rId6" imgW="3174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276600"/>
                        <a:ext cx="55133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58791"/>
              </p:ext>
            </p:extLst>
          </p:nvPr>
        </p:nvGraphicFramePr>
        <p:xfrm>
          <a:off x="1465263" y="4495800"/>
          <a:ext cx="58499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14" name="Equation" r:id="rId8" imgW="3098520" imgH="431640" progId="Equation.DSMT4">
                  <p:embed/>
                </p:oleObj>
              </mc:Choice>
              <mc:Fallback>
                <p:oleObj name="Equation" r:id="rId8" imgW="309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5263" y="4495800"/>
                        <a:ext cx="5849937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303421"/>
                <a:ext cx="8229600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dirty="0" smtClean="0">
                    <a:latin typeface="+mn-ea"/>
                  </a:rPr>
                  <a:t>伽马分布可表示为指数分布族的形式：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b="0" dirty="0" smtClean="0"/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/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b="0" dirty="0" smtClean="0"/>
                  <a:t>        式中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                   </a:t>
                </a: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 smtClean="0">
                    <a:latin typeface="+mn-ea"/>
                  </a:rPr>
                  <a:t>    均值为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，方差为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 smtClean="0">
                  <a:latin typeface="+mn-ea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03421"/>
                <a:ext cx="8229600" cy="4343400"/>
              </a:xfrm>
              <a:blipFill rotWithShape="1">
                <a:blip r:embed="rId3"/>
                <a:stretch>
                  <a:fillRect l="-370" b="-9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05053"/>
              </p:ext>
            </p:extLst>
          </p:nvPr>
        </p:nvGraphicFramePr>
        <p:xfrm>
          <a:off x="1152525" y="2667000"/>
          <a:ext cx="6505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51" name="Equation" r:id="rId4" imgW="3746160" imgH="482400" progId="Equation.DSMT4">
                  <p:embed/>
                </p:oleObj>
              </mc:Choice>
              <mc:Fallback>
                <p:oleObj name="Equation" r:id="rId4" imgW="3746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2525" y="2667000"/>
                        <a:ext cx="65055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83032"/>
              </p:ext>
            </p:extLst>
          </p:nvPr>
        </p:nvGraphicFramePr>
        <p:xfrm>
          <a:off x="2182812" y="4343400"/>
          <a:ext cx="2922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52" name="Equation" r:id="rId6" imgW="1549080" imgH="253800" progId="Equation.DSMT4">
                  <p:embed/>
                </p:oleObj>
              </mc:Choice>
              <mc:Fallback>
                <p:oleObj name="Equation" r:id="rId6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2812" y="4343400"/>
                        <a:ext cx="29225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15</a:t>
            </a:fld>
            <a:r>
              <a:rPr lang="en-US" altLang="zh-CN"/>
              <a:t>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421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+mn-ea"/>
              </a:rPr>
              <a:t>逆高斯分布可表示为指数分布族的形式：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99415"/>
              </p:ext>
            </p:extLst>
          </p:nvPr>
        </p:nvGraphicFramePr>
        <p:xfrm>
          <a:off x="1055688" y="2514600"/>
          <a:ext cx="70770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3" name="Equation" r:id="rId3" imgW="4076640" imgH="558720" progId="Equation.DSMT4">
                  <p:embed/>
                </p:oleObj>
              </mc:Choice>
              <mc:Fallback>
                <p:oleObj name="Equation" r:id="rId3" imgW="4076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8" y="2514600"/>
                        <a:ext cx="7077075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11466"/>
              </p:ext>
            </p:extLst>
          </p:nvPr>
        </p:nvGraphicFramePr>
        <p:xfrm>
          <a:off x="1066800" y="3886200"/>
          <a:ext cx="5105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4" name="Equation" r:id="rId5" imgW="2705040" imgH="419040" progId="Equation.DSMT4">
                  <p:embed/>
                </p:oleObj>
              </mc:Choice>
              <mc:Fallback>
                <p:oleObj name="Equation" r:id="rId5" imgW="2705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5105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795445"/>
              </p:ext>
            </p:extLst>
          </p:nvPr>
        </p:nvGraphicFramePr>
        <p:xfrm>
          <a:off x="1219200" y="5334000"/>
          <a:ext cx="2947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5" name="Equation" r:id="rId7" imgW="1562040" imgH="228600" progId="Equation.DSMT4">
                  <p:embed/>
                </p:oleObj>
              </mc:Choice>
              <mc:Fallback>
                <p:oleObj name="Equation" r:id="rId7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5334000"/>
                        <a:ext cx="29479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0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143000"/>
                <a:ext cx="7543800" cy="4343400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：假设随机变量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的密度函数为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，对数似然函数为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，则基于某些正则化条件，有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143000"/>
                <a:ext cx="7543800" cy="4343400"/>
              </a:xfrm>
              <a:blipFill rotWithShape="1">
                <a:blip r:embed="rId4"/>
                <a:stretch>
                  <a:fillRect l="-404" r="-5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15674"/>
              </p:ext>
            </p:extLst>
          </p:nvPr>
        </p:nvGraphicFramePr>
        <p:xfrm>
          <a:off x="2960688" y="3962400"/>
          <a:ext cx="283051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05" name="Equation" r:id="rId5" imgW="1625400" imgH="1041120" progId="Equation.DSMT4">
                  <p:embed/>
                </p:oleObj>
              </mc:Choice>
              <mc:Fallback>
                <p:oleObj name="Equation" r:id="rId5" imgW="162540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688" y="3962400"/>
                        <a:ext cx="2830512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274" y="1295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证明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99491"/>
              </p:ext>
            </p:extLst>
          </p:nvPr>
        </p:nvGraphicFramePr>
        <p:xfrm>
          <a:off x="1295400" y="2512821"/>
          <a:ext cx="48863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2" name="Equation" r:id="rId4" imgW="2806560" imgH="1130040" progId="Equation.DSMT4">
                  <p:embed/>
                </p:oleObj>
              </mc:Choice>
              <mc:Fallback>
                <p:oleObj name="Equation" r:id="rId4" imgW="28065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512821"/>
                        <a:ext cx="4886325" cy="197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0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latin typeface="+mn-ea"/>
              </a:rPr>
              <a:t>证明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61640"/>
              </p:ext>
            </p:extLst>
          </p:nvPr>
        </p:nvGraphicFramePr>
        <p:xfrm>
          <a:off x="533401" y="1752600"/>
          <a:ext cx="8153400" cy="407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47" name="Equation" r:id="rId4" imgW="4012920" imgH="2006280" progId="Equation.DSMT4">
                  <p:embed/>
                </p:oleObj>
              </mc:Choice>
              <mc:Fallback>
                <p:oleObj name="Equation" r:id="rId4" imgW="401292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1" y="1752600"/>
                        <a:ext cx="8153400" cy="4079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5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信息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229600" cy="4343400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latin typeface="+mn-ea"/>
                  </a:rPr>
                  <a:t>得分</a:t>
                </a:r>
                <a:r>
                  <a:rPr lang="zh-CN" altLang="en-US" sz="2400" dirty="0" smtClean="0">
                    <a:latin typeface="+mn-ea"/>
                  </a:rPr>
                  <a:t>：对数似然函数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关于参数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的一阶导数，即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+mn-ea"/>
                  </a:rPr>
                  <a:t>。</a:t>
                </a:r>
                <a:endParaRPr lang="en-US" altLang="zh-CN" sz="2400" dirty="0" smtClean="0">
                  <a:latin typeface="+mn-ea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latin typeface="+mn-ea"/>
                  </a:rPr>
                  <a:t>信息</a:t>
                </a: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Fisher</a:t>
                </a:r>
                <a:r>
                  <a:rPr lang="zh-CN" altLang="en-US" sz="2400" dirty="0" smtClean="0">
                    <a:latin typeface="+mn-ea"/>
                  </a:rPr>
                  <a:t>信息）：得分的二阶矩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+mn-ea"/>
                  </a:rPr>
                  <a:t>由于得分的期望为零，所以</a:t>
                </a:r>
                <a:r>
                  <a:rPr lang="en-US" altLang="zh-CN" sz="2400" dirty="0" smtClean="0">
                    <a:latin typeface="+mn-ea"/>
                  </a:rPr>
                  <a:t>Fisher</a:t>
                </a:r>
                <a:r>
                  <a:rPr lang="zh-CN" altLang="en-US" sz="2400" dirty="0" smtClean="0">
                    <a:latin typeface="+mn-ea"/>
                  </a:rPr>
                  <a:t>信息就是得分的方差，即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+mn-ea"/>
                  </a:rPr>
                  <a:t>如果对数似然函数关于未知参数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二阶可导，则</a:t>
                </a:r>
                <a:r>
                  <a:rPr lang="en-US" altLang="zh-CN" sz="2400" dirty="0" smtClean="0">
                    <a:latin typeface="+mn-ea"/>
                  </a:rPr>
                  <a:t>Fisher</a:t>
                </a:r>
                <a:r>
                  <a:rPr lang="zh-CN" altLang="en-US" sz="2400" dirty="0" smtClean="0">
                    <a:latin typeface="+mn-ea"/>
                  </a:rPr>
                  <a:t>信息也可以表示为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229600" cy="4343400"/>
              </a:xfrm>
              <a:blipFill rotWithShape="1">
                <a:blip r:embed="rId4"/>
                <a:stretch>
                  <a:fillRect l="-1185" b="-10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114778"/>
              </p:ext>
            </p:extLst>
          </p:nvPr>
        </p:nvGraphicFramePr>
        <p:xfrm>
          <a:off x="5943600" y="2590800"/>
          <a:ext cx="18367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7" name="Equation" r:id="rId5" imgW="1130040" imgH="507960" progId="Equation.DSMT4">
                  <p:embed/>
                </p:oleObj>
              </mc:Choice>
              <mc:Fallback>
                <p:oleObj name="Equation" r:id="rId5" imgW="1130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2590800"/>
                        <a:ext cx="1836738" cy="8255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8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19725"/>
              </p:ext>
            </p:extLst>
          </p:nvPr>
        </p:nvGraphicFramePr>
        <p:xfrm>
          <a:off x="2743200" y="4114800"/>
          <a:ext cx="16943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9" name="Equation" r:id="rId9" imgW="1066680" imgH="431640" progId="Equation.DSMT4">
                  <p:embed/>
                </p:oleObj>
              </mc:Choice>
              <mc:Fallback>
                <p:oleObj name="Equation" r:id="rId9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4114800"/>
                        <a:ext cx="1694329" cy="685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3218"/>
              </p:ext>
            </p:extLst>
          </p:nvPr>
        </p:nvGraphicFramePr>
        <p:xfrm>
          <a:off x="2743200" y="5638800"/>
          <a:ext cx="17129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0" name="Equation" r:id="rId11" imgW="1079280" imgH="482400" progId="Equation.DSMT4">
                  <p:embed/>
                </p:oleObj>
              </mc:Choice>
              <mc:Fallback>
                <p:oleObj name="Equation" r:id="rId11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3200" y="5638800"/>
                        <a:ext cx="1712913" cy="7667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7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FB5D8D59-65B3-4384-896F-EE249C929C52}" type="slidenum">
              <a:rPr lang="en-US" altLang="zh-CN"/>
              <a:pPr>
                <a:defRPr/>
              </a:pPr>
              <a:t>2</a:t>
            </a:fld>
            <a:r>
              <a:rPr lang="en-US" altLang="zh-CN" dirty="0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主要内容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模型结构 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参数估计 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模型比较与诊断 </a:t>
            </a:r>
            <a:endParaRPr lang="en-US" altLang="zh-CN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229600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dirty="0" smtClean="0">
                    <a:latin typeface="+mn-ea"/>
                  </a:rPr>
                  <a:t>如果随机变量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的密度函数中包含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个参数，记为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,</a:t>
                </a:r>
                <a:r>
                  <a:rPr lang="zh-CN" altLang="en-US" sz="2400" dirty="0" smtClean="0">
                    <a:latin typeface="+mn-ea"/>
                  </a:rPr>
                  <a:t>则</a:t>
                </a:r>
                <a:r>
                  <a:rPr lang="en-US" altLang="zh-CN" sz="2400" dirty="0">
                    <a:latin typeface="+mn-ea"/>
                  </a:rPr>
                  <a:t>F</a:t>
                </a:r>
                <a:r>
                  <a:rPr lang="en-US" altLang="zh-CN" sz="2400" dirty="0" smtClean="0">
                    <a:latin typeface="+mn-ea"/>
                  </a:rPr>
                  <a:t>isher</a:t>
                </a:r>
                <a:r>
                  <a:rPr lang="zh-CN" altLang="en-US" sz="2400" dirty="0" smtClean="0">
                    <a:latin typeface="+mn-ea"/>
                  </a:rPr>
                  <a:t>信息表现为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的矩阵，其中元素为：</a:t>
                </a: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229600" cy="4343400"/>
              </a:xfrm>
              <a:blipFill rotWithShape="0"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00343"/>
              </p:ext>
            </p:extLst>
          </p:nvPr>
        </p:nvGraphicFramePr>
        <p:xfrm>
          <a:off x="1981200" y="3798033"/>
          <a:ext cx="4115868" cy="91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3" name="Equation" r:id="rId7" imgW="2273040" imgH="507960" progId="Equation.DSMT4">
                  <p:embed/>
                </p:oleObj>
              </mc:Choice>
              <mc:Fallback>
                <p:oleObj name="Equation" r:id="rId7" imgW="2273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3798033"/>
                        <a:ext cx="4115868" cy="91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8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5168" y="1103729"/>
                <a:ext cx="7936832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b="1" dirty="0" smtClean="0">
                    <a:latin typeface="+mn-ea"/>
                  </a:rPr>
                  <a:t>定理</a:t>
                </a:r>
                <a:r>
                  <a:rPr lang="zh-CN" altLang="en-US" sz="2400" dirty="0" smtClean="0">
                    <a:latin typeface="+mn-ea"/>
                  </a:rPr>
                  <a:t>：如果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服从指数分布族，则其均值和方差分别为：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b="1" dirty="0" smtClean="0">
                    <a:latin typeface="+mn-ea"/>
                  </a:rPr>
                  <a:t>  证明</a:t>
                </a:r>
                <a:r>
                  <a:rPr lang="zh-CN" altLang="en-US" sz="2400" dirty="0" smtClean="0">
                    <a:latin typeface="+mn-ea"/>
                  </a:rPr>
                  <a:t>：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5168" y="1103729"/>
                <a:ext cx="7936832" cy="4343400"/>
              </a:xfrm>
              <a:blipFill rotWithShape="1">
                <a:blip r:embed="rId4"/>
                <a:stretch>
                  <a:fillRect l="-307" r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83912"/>
              </p:ext>
            </p:extLst>
          </p:nvPr>
        </p:nvGraphicFramePr>
        <p:xfrm>
          <a:off x="1774825" y="2057400"/>
          <a:ext cx="44878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2" name="Equation" r:id="rId7" imgW="2489040" imgH="253800" progId="Equation.DSMT4">
                  <p:embed/>
                </p:oleObj>
              </mc:Choice>
              <mc:Fallback>
                <p:oleObj name="Equation" r:id="rId7" imgW="2489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4825" y="2057400"/>
                        <a:ext cx="4487863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1635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85200"/>
              </p:ext>
            </p:extLst>
          </p:nvPr>
        </p:nvGraphicFramePr>
        <p:xfrm>
          <a:off x="1905000" y="3429000"/>
          <a:ext cx="5235575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4" name="Equation" r:id="rId10" imgW="2920680" imgH="1485720" progId="Equation.DSMT4">
                  <p:embed/>
                </p:oleObj>
              </mc:Choice>
              <mc:Fallback>
                <p:oleObj name="Equation" r:id="rId10" imgW="292068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3429000"/>
                        <a:ext cx="5235575" cy="266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2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168" y="1103729"/>
            <a:ext cx="8229600" cy="4343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1635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62717"/>
              </p:ext>
            </p:extLst>
          </p:nvPr>
        </p:nvGraphicFramePr>
        <p:xfrm>
          <a:off x="990600" y="914400"/>
          <a:ext cx="64643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5" name="Equation" r:id="rId7" imgW="3555720" imgH="444240" progId="Equation.DSMT4">
                  <p:embed/>
                </p:oleObj>
              </mc:Choice>
              <mc:Fallback>
                <p:oleObj name="Equation" r:id="rId7" imgW="3555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914400"/>
                        <a:ext cx="6464300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9600" y="550098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            称作</a:t>
            </a:r>
            <a:r>
              <a:rPr lang="zh-CN" altLang="en-US" dirty="0">
                <a:latin typeface="+mn-ea"/>
                <a:ea typeface="+mn-ea"/>
              </a:rPr>
              <a:t>方差</a:t>
            </a:r>
            <a:r>
              <a:rPr lang="zh-CN" altLang="en-US" dirty="0" smtClean="0">
                <a:latin typeface="+mn-ea"/>
                <a:ea typeface="+mn-ea"/>
              </a:rPr>
              <a:t>函数。指数分布族的方差与均值有关。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01880"/>
              </p:ext>
            </p:extLst>
          </p:nvPr>
        </p:nvGraphicFramePr>
        <p:xfrm>
          <a:off x="990600" y="5552340"/>
          <a:ext cx="1609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6" name="Equation" r:id="rId9" imgW="787320" imgH="203040" progId="Equation.DSMT4">
                  <p:embed/>
                </p:oleObj>
              </mc:Choice>
              <mc:Fallback>
                <p:oleObj name="Equation" r:id="rId9" imgW="78732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52340"/>
                        <a:ext cx="16097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4426"/>
              </p:ext>
            </p:extLst>
          </p:nvPr>
        </p:nvGraphicFramePr>
        <p:xfrm>
          <a:off x="990600" y="2286000"/>
          <a:ext cx="64643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7" name="Equation" r:id="rId11" imgW="3555720" imgH="1600200" progId="Equation.DSMT4">
                  <p:embed/>
                </p:oleObj>
              </mc:Choice>
              <mc:Fallback>
                <p:oleObj name="Equation" r:id="rId11" imgW="3555720" imgH="1600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64643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：证明泊松分布的方差函数为          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证明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13821"/>
              </p:ext>
            </p:extLst>
          </p:nvPr>
        </p:nvGraphicFramePr>
        <p:xfrm>
          <a:off x="1676400" y="3048000"/>
          <a:ext cx="44386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4" name="Equation" r:id="rId6" imgW="2108160" imgH="1079280" progId="Equation.DSMT4">
                  <p:embed/>
                </p:oleObj>
              </mc:Choice>
              <mc:Fallback>
                <p:oleObj name="Equation" r:id="rId6" imgW="210816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4438650" cy="227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3315"/>
              </p:ext>
            </p:extLst>
          </p:nvPr>
        </p:nvGraphicFramePr>
        <p:xfrm>
          <a:off x="5410200" y="1518445"/>
          <a:ext cx="12842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5" name="Equation" r:id="rId8" imgW="609480" imgH="253800" progId="Equation.DSMT4">
                  <p:embed/>
                </p:oleObj>
              </mc:Choice>
              <mc:Fallback>
                <p:oleObj name="Equation" r:id="rId8" imgW="609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200" y="1518445"/>
                        <a:ext cx="1284287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4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8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890935"/>
                  </p:ext>
                </p:extLst>
              </p:nvPr>
            </p:nvGraphicFramePr>
            <p:xfrm>
              <a:off x="609600" y="1371600"/>
              <a:ext cx="7772400" cy="5029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方差函数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正态分布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二项分布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泊松分布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伽马分布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逆高斯分布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890935"/>
                  </p:ext>
                </p:extLst>
              </p:nvPr>
            </p:nvGraphicFramePr>
            <p:xfrm>
              <a:off x="609600" y="1371600"/>
              <a:ext cx="7772400" cy="5029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86200"/>
                    <a:gridCol w="3886200"/>
                  </a:tblGrid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方差函数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正态分布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157" t="-108759" b="-401460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二项分布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157" t="-207246" b="-298551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泊松分布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157" t="-309489" b="-200730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伽马分布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157" t="-406522" b="-99275"/>
                          </a:stretch>
                        </a:blipFill>
                      </a:tcPr>
                    </a:tc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 smtClean="0"/>
                            <a:t>逆高斯分布</a:t>
                          </a:r>
                          <a:endParaRPr lang="zh-CN" alt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157" t="-5102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2913113" y="71118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指数分布族的方差函数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4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854" y="9906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定理</a:t>
            </a:r>
            <a:r>
              <a:rPr lang="zh-CN" altLang="en-US" sz="2400" dirty="0" smtClean="0">
                <a:latin typeface="+mn-ea"/>
              </a:rPr>
              <a:t>：指数分布</a:t>
            </a:r>
            <a:r>
              <a:rPr lang="zh-CN" altLang="en-US" sz="2400" dirty="0">
                <a:latin typeface="+mn-ea"/>
              </a:rPr>
              <a:t>族</a:t>
            </a:r>
            <a:r>
              <a:rPr lang="zh-CN" altLang="en-US" sz="2400" dirty="0" smtClean="0">
                <a:latin typeface="+mn-ea"/>
              </a:rPr>
              <a:t>的矩母函数可以表示为：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43146"/>
              </p:ext>
            </p:extLst>
          </p:nvPr>
        </p:nvGraphicFramePr>
        <p:xfrm>
          <a:off x="4871704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704" y="191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074005"/>
              </p:ext>
            </p:extLst>
          </p:nvPr>
        </p:nvGraphicFramePr>
        <p:xfrm>
          <a:off x="2209800" y="3048000"/>
          <a:ext cx="41357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34"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3048000"/>
                        <a:ext cx="413570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1718"/>
              </p:ext>
            </p:extLst>
          </p:nvPr>
        </p:nvGraphicFramePr>
        <p:xfrm>
          <a:off x="4871704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8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704" y="191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77483"/>
              </p:ext>
            </p:extLst>
          </p:nvPr>
        </p:nvGraphicFramePr>
        <p:xfrm>
          <a:off x="304800" y="1295400"/>
          <a:ext cx="857861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89" name="Equation" r:id="rId6" imgW="4483080" imgH="2590560" progId="Equation.DSMT4">
                  <p:embed/>
                </p:oleObj>
              </mc:Choice>
              <mc:Fallback>
                <p:oleObj name="Equation" r:id="rId6" imgW="4483080" imgH="259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578615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4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71" y="914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：应用累计矩母函数计算指数分布族的均值和方差。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5872"/>
              </p:ext>
            </p:extLst>
          </p:nvPr>
        </p:nvGraphicFramePr>
        <p:xfrm>
          <a:off x="1524000" y="1600200"/>
          <a:ext cx="5181600" cy="471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68" name="Equation" r:id="rId4" imgW="2286000" imgH="2082600" progId="Equation.DSMT4">
                  <p:embed/>
                </p:oleObj>
              </mc:Choice>
              <mc:Fallback>
                <p:oleObj name="Equation" r:id="rId4" imgW="228600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5181600" cy="471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2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315200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b="1" dirty="0" smtClean="0">
                    <a:latin typeface="+mn-ea"/>
                  </a:rPr>
                  <a:t>例</a:t>
                </a:r>
                <a:r>
                  <a:rPr lang="zh-CN" altLang="en-US" sz="2400" dirty="0" smtClean="0">
                    <a:latin typeface="+mn-ea"/>
                  </a:rPr>
                  <a:t>：假设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独立同分布，且服从指数分布族</a:t>
                </a:r>
                <a:r>
                  <a:rPr lang="en-US" altLang="zh-CN" sz="2400" dirty="0" smtClean="0">
                    <a:latin typeface="+mn-ea"/>
                  </a:rPr>
                  <a:t>,</a:t>
                </a:r>
                <a:r>
                  <a:rPr lang="zh-CN" altLang="en-US" sz="2400" dirty="0" smtClean="0">
                    <a:latin typeface="+mn-ea"/>
                  </a:rPr>
                  <a:t>则其均值参数的极大似然估计等于样本均值，即</a:t>
                </a:r>
                <a:endParaRPr lang="en-US" altLang="zh-CN" sz="2400" dirty="0" smtClean="0">
                  <a:latin typeface="+mn-ea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>
                  <a:latin typeface="+mn-ea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315200" cy="4343400"/>
              </a:xfrm>
              <a:blipFill rotWithShape="1">
                <a:blip r:embed="rId4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7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60685"/>
              </p:ext>
            </p:extLst>
          </p:nvPr>
        </p:nvGraphicFramePr>
        <p:xfrm>
          <a:off x="3200400" y="3429000"/>
          <a:ext cx="201937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78" name="Equation" r:id="rId7" imgW="952200" imgH="431640" progId="Equation.DSMT4">
                  <p:embed/>
                </p:oleObj>
              </mc:Choice>
              <mc:Fallback>
                <p:oleObj name="Equation" r:id="rId7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3429000"/>
                        <a:ext cx="201937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9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3152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+mn-ea"/>
              </a:rPr>
              <a:t>证明：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7355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4094"/>
              </p:ext>
            </p:extLst>
          </p:nvPr>
        </p:nvGraphicFramePr>
        <p:xfrm>
          <a:off x="2209800" y="1371600"/>
          <a:ext cx="4383087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1" name="Equation" r:id="rId6" imgW="2273040" imgH="2616120" progId="Equation.DSMT4">
                  <p:embed/>
                </p:oleObj>
              </mc:Choice>
              <mc:Fallback>
                <p:oleObj name="Equation" r:id="rId6" imgW="2273040" imgH="2616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1371600"/>
                        <a:ext cx="4383087" cy="504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FB5D8D59-65B3-4384-896F-EE249C929C52}" type="slidenum">
              <a:rPr lang="en-US" altLang="zh-CN"/>
              <a:pPr>
                <a:defRPr/>
              </a:pPr>
              <a:t>3</a:t>
            </a:fld>
            <a:r>
              <a:rPr lang="en-US" altLang="zh-CN" dirty="0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线性回归的基本假设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因变量的观测值相互独立，且服从正态分布，即</a:t>
            </a:r>
            <a:endParaRPr lang="en-US" altLang="zh-CN" sz="2000" dirty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线性回归模型中，如果使用最小二乘法估计模型参数，无需作正态分布假设。进行统计推断或应用极大似然法估计模型参数时，需要作正态性假设。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所有的观测值都具有相同的方差，             。</a:t>
            </a:r>
            <a:endParaRPr lang="en-US" altLang="zh-CN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因变量的期望值可以直接表示为参数的线性组合                   </a:t>
            </a:r>
            <a:r>
              <a:rPr lang="zh-CN" altLang="en-US" sz="2000" dirty="0">
                <a:latin typeface="Times New Roman" pitchFamily="18" charset="0"/>
              </a:rPr>
              <a:t>。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          </a:t>
            </a:r>
            <a:r>
              <a:rPr lang="zh-CN" altLang="en-US" sz="2000" dirty="0" smtClean="0">
                <a:latin typeface="Times New Roman" pitchFamily="18" charset="0"/>
              </a:rPr>
              <a:t>，表示参数向量；                               ，表示第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次观测的解释变量向量。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49425"/>
              </p:ext>
            </p:extLst>
          </p:nvPr>
        </p:nvGraphicFramePr>
        <p:xfrm>
          <a:off x="6371230" y="1677538"/>
          <a:ext cx="1676400" cy="44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63"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1230" y="1677538"/>
                        <a:ext cx="1676400" cy="442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372356"/>
              </p:ext>
            </p:extLst>
          </p:nvPr>
        </p:nvGraphicFramePr>
        <p:xfrm>
          <a:off x="4694830" y="3581594"/>
          <a:ext cx="82215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64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4830" y="3581594"/>
                        <a:ext cx="82215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67686"/>
              </p:ext>
            </p:extLst>
          </p:nvPr>
        </p:nvGraphicFramePr>
        <p:xfrm>
          <a:off x="6390564" y="4035397"/>
          <a:ext cx="1054811" cy="43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65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0564" y="4035397"/>
                        <a:ext cx="1054811" cy="43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43622"/>
              </p:ext>
            </p:extLst>
          </p:nvPr>
        </p:nvGraphicFramePr>
        <p:xfrm>
          <a:off x="555009" y="4556078"/>
          <a:ext cx="18626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66" name="Equation" r:id="rId9" imgW="1117440" imgH="228600" progId="Equation.DSMT4">
                  <p:embed/>
                </p:oleObj>
              </mc:Choice>
              <mc:Fallback>
                <p:oleObj name="Equation" r:id="rId9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009" y="4556078"/>
                        <a:ext cx="186266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63255"/>
              </p:ext>
            </p:extLst>
          </p:nvPr>
        </p:nvGraphicFramePr>
        <p:xfrm>
          <a:off x="4511722" y="4543882"/>
          <a:ext cx="1875430" cy="40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67" name="Equation" r:id="rId11" imgW="1130040" imgH="241200" progId="Equation.DSMT4">
                  <p:embed/>
                </p:oleObj>
              </mc:Choice>
              <mc:Fallback>
                <p:oleObj name="Equation" r:id="rId11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1722" y="4543882"/>
                        <a:ext cx="1875430" cy="40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76400"/>
                <a:ext cx="7696200" cy="4876800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+mn-ea"/>
                  </a:rPr>
                  <a:t>例</a:t>
                </a:r>
                <a:r>
                  <a:rPr lang="zh-CN" altLang="en-US" sz="2400" dirty="0" smtClean="0">
                    <a:latin typeface="+mn-ea"/>
                  </a:rPr>
                  <a:t>：假设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独立同分布，且服从指数分布族，则样本均值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 smtClean="0">
                    <a:latin typeface="+mn-ea"/>
                  </a:rPr>
                  <a:t>  仍然属于指数分布族。</a:t>
                </a:r>
                <a:endParaRPr lang="en-US" altLang="zh-CN" sz="2400" dirty="0">
                  <a:latin typeface="+mn-ea"/>
                </a:endParaRPr>
              </a:p>
              <a:p>
                <a:pPr eaLnBrk="1" hangingPunct="1">
                  <a:lnSpc>
                    <a:spcPct val="200000"/>
                  </a:lnSpc>
                </a:pPr>
                <a:endParaRPr lang="en-US" altLang="zh-CN" sz="2400" dirty="0" smtClean="0">
                  <a:latin typeface="+mn-ea"/>
                </a:endParaRPr>
              </a:p>
              <a:p>
                <a:pPr eaLnBrk="1" hangingPunct="1">
                  <a:lnSpc>
                    <a:spcPct val="200000"/>
                  </a:lnSpc>
                </a:pPr>
                <a:endParaRPr lang="en-US" altLang="zh-CN" sz="2400" dirty="0">
                  <a:latin typeface="+mn-ea"/>
                </a:endParaRPr>
              </a:p>
              <a:p>
                <a:pPr eaLnBrk="1" hangingPunct="1">
                  <a:lnSpc>
                    <a:spcPct val="200000"/>
                  </a:lnSpc>
                </a:pPr>
                <a:endParaRPr lang="en-US" altLang="zh-CN" sz="2400" dirty="0" smtClean="0">
                  <a:latin typeface="+mn-ea"/>
                </a:endParaRP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</a:t>
                </a: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76400"/>
                <a:ext cx="7696200" cy="4876800"/>
              </a:xfrm>
              <a:blipFill rotWithShape="1">
                <a:blip r:embed="rId4"/>
                <a:stretch>
                  <a:fillRect l="-317" r="-5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9634"/>
              </p:ext>
            </p:extLst>
          </p:nvPr>
        </p:nvGraphicFramePr>
        <p:xfrm>
          <a:off x="4794250" y="206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06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2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5334000"/>
                <a:ext cx="8610600" cy="7620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与指数分布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族的矩母函数形式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相同，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只是将参数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调整为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5334000"/>
                <a:ext cx="8610600" cy="762000"/>
              </a:xfrm>
              <a:blipFill rotWithShape="1">
                <a:blip r:embed="rId4"/>
                <a:stretch>
                  <a:fillRect l="-142" t="-63200" r="-7431" b="-8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71156"/>
              </p:ext>
            </p:extLst>
          </p:nvPr>
        </p:nvGraphicFramePr>
        <p:xfrm>
          <a:off x="4794250" y="2066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3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066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32258"/>
              </p:ext>
            </p:extLst>
          </p:nvPr>
        </p:nvGraphicFramePr>
        <p:xfrm>
          <a:off x="609600" y="1219200"/>
          <a:ext cx="7639050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31" name="Equation" r:id="rId7" imgW="3720960" imgH="1904760" progId="Equation.DSMT4">
                  <p:embed/>
                </p:oleObj>
              </mc:Choice>
              <mc:Fallback>
                <p:oleObj name="Equation" r:id="rId7" imgW="372096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1219200"/>
                        <a:ext cx="7639050" cy="391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5423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证明：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76400"/>
                <a:ext cx="7620000" cy="4343400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+mn-ea"/>
                  </a:rPr>
                  <a:t>例</a:t>
                </a:r>
                <a:r>
                  <a:rPr lang="zh-CN" altLang="en-US" sz="2400" dirty="0" smtClean="0">
                    <a:latin typeface="+mn-ea"/>
                  </a:rPr>
                  <a:t>：泊松分布乘以正常数以后，仍然属于指数分布族，即若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属于指数分布族。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200000"/>
                  </a:lnSpc>
                </a:pP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76400"/>
                <a:ext cx="7620000" cy="4343400"/>
              </a:xfrm>
              <a:blipFill rotWithShape="1">
                <a:blip r:embed="rId4"/>
                <a:stretch>
                  <a:fillRect l="-320" r="-4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5715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32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99930"/>
              </p:ext>
            </p:extLst>
          </p:nvPr>
        </p:nvGraphicFramePr>
        <p:xfrm>
          <a:off x="4794250" y="1838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1838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5638800"/>
                <a:ext cx="7620000" cy="68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与指数分布族的矩母函数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形式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相同（令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5638800"/>
                <a:ext cx="7620000" cy="685800"/>
              </a:xfrm>
              <a:blipFill rotWithShape="1">
                <a:blip r:embed="rId4"/>
                <a:stretch>
                  <a:fillRect r="-880"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5715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33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26832"/>
              </p:ext>
            </p:extLst>
          </p:nvPr>
        </p:nvGraphicFramePr>
        <p:xfrm>
          <a:off x="4794250" y="1838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1838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66675"/>
              </p:ext>
            </p:extLst>
          </p:nvPr>
        </p:nvGraphicFramePr>
        <p:xfrm>
          <a:off x="990600" y="1066800"/>
          <a:ext cx="6773863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7" name="Equation" r:id="rId7" imgW="3340080" imgH="2209680" progId="Equation.DSMT4">
                  <p:embed/>
                </p:oleObj>
              </mc:Choice>
              <mc:Fallback>
                <p:oleObj name="Equation" r:id="rId7" imgW="334008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6773863" cy="449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4204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证明：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95" y="-24063"/>
            <a:ext cx="7543800" cy="1295400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连接函数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 )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587600"/>
                  </p:ext>
                </p:extLst>
              </p:nvPr>
            </p:nvGraphicFramePr>
            <p:xfrm>
              <a:off x="685800" y="1447797"/>
              <a:ext cx="7696200" cy="510540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8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名称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连接函数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恒等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平方根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幂函数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logit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Probit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log-log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⁡[−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Complementary</a:t>
                          </a:r>
                          <a:r>
                            <a:rPr lang="en-US" altLang="zh-CN" baseline="0" dirty="0" smtClean="0"/>
                            <a:t> log-log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⁡[−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587600"/>
                  </p:ext>
                </p:extLst>
              </p:nvPr>
            </p:nvGraphicFramePr>
            <p:xfrm>
              <a:off x="685800" y="1447797"/>
              <a:ext cx="7696200" cy="510540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100"/>
                    <a:gridCol w="3848100"/>
                  </a:tblGrid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名称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连接函数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恒等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106452" b="-701075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206452" b="-601075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平方根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306452" b="-501075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幂函数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402128" b="-395745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logit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507527" b="-300000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Probit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607527" b="-200000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log-log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707527" b="-100000"/>
                          </a:stretch>
                        </a:blipFill>
                      </a:tcPr>
                    </a:tc>
                  </a:tr>
                  <a:tr h="567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Complementary</a:t>
                          </a:r>
                          <a:r>
                            <a:rPr lang="en-US" altLang="zh-CN" baseline="0" dirty="0" smtClean="0"/>
                            <a:t> log-log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158" t="-8075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3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3295" y="1417638"/>
                <a:ext cx="8229600" cy="44116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/>
                  <a:t>正则</a:t>
                </a:r>
                <a:r>
                  <a:rPr lang="zh-CN" altLang="en-US" sz="2400" b="1" dirty="0" smtClean="0"/>
                  <a:t>连接函数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如果连接函数使得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称作正则</a:t>
                </a:r>
                <a:r>
                  <a:rPr lang="zh-CN" altLang="en-US" sz="2400" dirty="0" smtClean="0"/>
                  <a:t>连接函数。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对于指数分布族中的分布，有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正</a:t>
                </a:r>
                <a:r>
                  <a:rPr lang="zh-CN" altLang="en-US" sz="2400" dirty="0" smtClean="0"/>
                  <a:t>则连接函数是函数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的反函数，可以表示为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95" y="1417638"/>
                <a:ext cx="8229600" cy="4411662"/>
              </a:xfrm>
              <a:blipFill rotWithShape="1">
                <a:blip r:embed="rId3"/>
                <a:stretch>
                  <a:fillRect l="-1185" t="-1521" b="-4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36162"/>
              </p:ext>
            </p:extLst>
          </p:nvPr>
        </p:nvGraphicFramePr>
        <p:xfrm>
          <a:off x="2273300" y="3810000"/>
          <a:ext cx="381793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8" name="Equation" r:id="rId4" imgW="1726920" imgH="558720" progId="Equation.DSMT4">
                  <p:embed/>
                </p:oleObj>
              </mc:Choice>
              <mc:Fallback>
                <p:oleObj name="Equation" r:id="rId4" imgW="17269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3300" y="3810000"/>
                        <a:ext cx="3817938" cy="123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02333"/>
            <a:ext cx="7696200" cy="5715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：泊松和伽马分布假设下</a:t>
            </a:r>
            <a:r>
              <a:rPr lang="en-US" altLang="zh-CN" sz="2400" dirty="0" err="1" smtClean="0">
                <a:latin typeface="+mn-ea"/>
              </a:rPr>
              <a:t>GLM</a:t>
            </a:r>
            <a:r>
              <a:rPr lang="zh-CN" altLang="en-US" sz="2400" dirty="0" smtClean="0">
                <a:latin typeface="+mn-ea"/>
              </a:rPr>
              <a:t>的正则连接函数。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+mn-ea"/>
              </a:rPr>
              <a:t>解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36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4682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85837"/>
              </p:ext>
            </p:extLst>
          </p:nvPr>
        </p:nvGraphicFramePr>
        <p:xfrm>
          <a:off x="1066800" y="2362200"/>
          <a:ext cx="67945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9" name="Equation" r:id="rId6" imgW="3429000" imgH="1854000" progId="Equation.DSMT4">
                  <p:embed/>
                </p:oleObj>
              </mc:Choice>
              <mc:Fallback>
                <p:oleObj name="Equation" r:id="rId6" imgW="342900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6794500" cy="367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0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 )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030942"/>
                  </p:ext>
                </p:extLst>
              </p:nvPr>
            </p:nvGraphicFramePr>
            <p:xfrm>
              <a:off x="762000" y="1905000"/>
              <a:ext cx="70104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正则连接函数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正态分布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二项分布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/(1−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泊松分布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伽马分布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逆高斯分布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030942"/>
                  </p:ext>
                </p:extLst>
              </p:nvPr>
            </p:nvGraphicFramePr>
            <p:xfrm>
              <a:off x="762000" y="1905000"/>
              <a:ext cx="7010400" cy="4343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05200"/>
                    <a:gridCol w="3505200"/>
                  </a:tblGrid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正则连接函数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正态分布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6780" b="-402542"/>
                          </a:stretch>
                        </a:blipFill>
                      </a:tcPr>
                    </a:tc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二项分布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5042" b="-299160"/>
                          </a:stretch>
                        </a:blipFill>
                      </a:tcPr>
                    </a:tc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泊松分布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5042" b="-199160"/>
                          </a:stretch>
                        </a:blipFill>
                      </a:tcPr>
                    </a:tc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伽马分布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8475" b="-100847"/>
                          </a:stretch>
                        </a:blipFill>
                      </a:tcPr>
                    </a:tc>
                  </a:tr>
                  <a:tr h="723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逆高斯分布</a:t>
                          </a:r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42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905000" y="1295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常见分布假设下的正</a:t>
            </a:r>
            <a:r>
              <a:rPr lang="zh-CN" altLang="en-US" b="1" dirty="0"/>
              <a:t>则</a:t>
            </a:r>
            <a:r>
              <a:rPr lang="zh-CN" altLang="en-US" b="1" dirty="0" smtClean="0"/>
              <a:t>连接函数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3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669999"/>
                </a:solidFill>
                <a:latin typeface="Arial" panose="020B0604020202020204" pitchFamily="34" charset="0"/>
              </a:rPr>
              <a:t>( </a:t>
            </a:r>
            <a:fld id="{CEFAB80C-8EC8-419D-A425-8F938FA6ADD8}" type="slidenum">
              <a:rPr lang="en-US" altLang="zh-CN" sz="1000">
                <a:solidFill>
                  <a:srgbClr val="669999"/>
                </a:solidFill>
                <a:latin typeface="Arial" panose="020B0604020202020204" pitchFamily="34" charset="0"/>
              </a:rPr>
              <a:pPr/>
              <a:t>38</a:t>
            </a:fld>
            <a:r>
              <a:rPr lang="en-US" altLang="zh-CN" sz="1000">
                <a:solidFill>
                  <a:srgbClr val="669999"/>
                </a:solidFill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543800" cy="68580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latin typeface="Times New Roman" panose="02020603050405020304" pitchFamily="18" charset="0"/>
              </a:rPr>
              <a:t>GLM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的参数估计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5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极大似然估计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Newton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迭代法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迭代加权最小二乘法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Newton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迭代法与迭代加权最小二乘法的比较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离散参数的估计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参数估计的标准差</a:t>
            </a:r>
          </a:p>
        </p:txBody>
      </p:sp>
    </p:spTree>
    <p:extLst>
      <p:ext uri="{BB962C8B-B14F-4D97-AF65-F5344CB8AC3E}">
        <p14:creationId xmlns:p14="http://schemas.microsoft.com/office/powerpoint/2010/main" val="30244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1295400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</a:rPr>
              <a:t>极大似然估计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/>
            </a:r>
            <a:br>
              <a:rPr lang="zh-CN" altLang="en-US" sz="3600" dirty="0" smtClean="0">
                <a:latin typeface="Times New Roman" panose="02020603050405020304" pitchFamily="18" charset="0"/>
              </a:rPr>
            </a:b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7643813" cy="989013"/>
          </a:xfrm>
        </p:spPr>
        <p:txBody>
          <a:bodyPr/>
          <a:lstStyle/>
          <a:p>
            <a:pPr fontAlgn="b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err="1" smtClean="0"/>
              <a:t>GLM</a:t>
            </a:r>
            <a:r>
              <a:rPr lang="zh-CN" altLang="en-US" sz="2000" dirty="0" smtClean="0"/>
              <a:t>的回归参数和离散参数，都可以用极大似然法估计。</a:t>
            </a:r>
          </a:p>
        </p:txBody>
      </p:sp>
      <p:graphicFrame>
        <p:nvGraphicFramePr>
          <p:cNvPr id="63505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73650" y="1719263"/>
          <a:ext cx="31877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8" name="文档" r:id="rId3" imgW="6090933" imgH="4068426" progId="Word.Document.8">
                  <p:embed/>
                </p:oleObj>
              </mc:Choice>
              <mc:Fallback>
                <p:oleObj name="文档" r:id="rId3" imgW="6090933" imgH="40684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719263"/>
                        <a:ext cx="3187700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33070"/>
              </p:ext>
            </p:extLst>
          </p:nvPr>
        </p:nvGraphicFramePr>
        <p:xfrm>
          <a:off x="1524000" y="3200400"/>
          <a:ext cx="41767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9" name="Equation" r:id="rId5" imgW="2666880" imgH="482400" progId="Equation.DSMT4">
                  <p:embed/>
                </p:oleObj>
              </mc:Choice>
              <mc:Fallback>
                <p:oleObj name="Equation" r:id="rId5" imgW="2666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1767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8970956"/>
              </p:ext>
            </p:extLst>
          </p:nvPr>
        </p:nvGraphicFramePr>
        <p:xfrm>
          <a:off x="1600200" y="5181600"/>
          <a:ext cx="28082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0" name="Equation" r:id="rId7" imgW="1726920" imgH="444240" progId="Equation.DSMT4">
                  <p:embed/>
                </p:oleObj>
              </mc:Choice>
              <mc:Fallback>
                <p:oleObj name="Equation" r:id="rId7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280828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304800" y="2348707"/>
            <a:ext cx="7643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在广义线性模型中， 服从指数分布族，其概率密度函数为：</a:t>
            </a:r>
            <a:endParaRPr lang="en-US" altLang="zh-CN" sz="2000" dirty="0"/>
          </a:p>
        </p:txBody>
      </p:sp>
      <p:graphicFrame>
        <p:nvGraphicFramePr>
          <p:cNvPr id="635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68773"/>
              </p:ext>
            </p:extLst>
          </p:nvPr>
        </p:nvGraphicFramePr>
        <p:xfrm>
          <a:off x="3124200" y="2417762"/>
          <a:ext cx="2682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17762"/>
                        <a:ext cx="2682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457200" y="4221163"/>
            <a:ext cx="7643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对数</a:t>
            </a:r>
            <a:r>
              <a:rPr lang="zh-CN" altLang="en-US" sz="2000" dirty="0"/>
              <a:t>似然函数可以表示为：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1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4</a:t>
            </a:fld>
            <a:r>
              <a:rPr lang="en-US" altLang="zh-CN"/>
              <a:t>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上述假设可以简记为：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                                                          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50159"/>
              </p:ext>
            </p:extLst>
          </p:nvPr>
        </p:nvGraphicFramePr>
        <p:xfrm>
          <a:off x="1905000" y="3048000"/>
          <a:ext cx="22574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69" name="Equation" r:id="rId3" imgW="1002960" imgH="736560" progId="Equation.DSMT4">
                  <p:embed/>
                </p:oleObj>
              </mc:Choice>
              <mc:Fallback>
                <p:oleObj name="Equation" r:id="rId3" imgW="1002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048000"/>
                        <a:ext cx="22574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1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95288" y="1017588"/>
            <a:ext cx="82153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        假设有   个观测值，且                   相互独立</a:t>
            </a:r>
            <a:r>
              <a:rPr lang="zh-CN" altLang="en-US" sz="2000" dirty="0" smtClean="0"/>
              <a:t>，联合</a:t>
            </a:r>
            <a:r>
              <a:rPr lang="zh-CN" altLang="en-US" sz="2000" dirty="0"/>
              <a:t>对数似然函数为：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468313" y="3249613"/>
            <a:ext cx="820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     求</a:t>
            </a:r>
            <a:r>
              <a:rPr lang="zh-CN" altLang="en-US" sz="2000" dirty="0"/>
              <a:t>各个参数的一阶偏导，并令其等于</a:t>
            </a:r>
            <a:r>
              <a:rPr lang="en-US" altLang="zh-CN" sz="2000" dirty="0"/>
              <a:t>0</a:t>
            </a:r>
            <a:r>
              <a:rPr lang="zh-CN" altLang="en-US" sz="2000" dirty="0"/>
              <a:t>得到参数的估计值。</a:t>
            </a:r>
          </a:p>
        </p:txBody>
      </p:sp>
      <p:graphicFrame>
        <p:nvGraphicFramePr>
          <p:cNvPr id="1126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84924"/>
              </p:ext>
            </p:extLst>
          </p:nvPr>
        </p:nvGraphicFramePr>
        <p:xfrm>
          <a:off x="2438400" y="4495800"/>
          <a:ext cx="31686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2" name="Equation" r:id="rId3" imgW="1866600" imgH="444240" progId="Equation.DSMT4">
                  <p:embed/>
                </p:oleObj>
              </mc:Choice>
              <mc:Fallback>
                <p:oleObj name="Equation" r:id="rId3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31686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49425" y="1231900"/>
          <a:ext cx="2301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3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231900"/>
                        <a:ext cx="2301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19475" y="1103313"/>
          <a:ext cx="12969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4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03313"/>
                        <a:ext cx="12969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13609"/>
              </p:ext>
            </p:extLst>
          </p:nvPr>
        </p:nvGraphicFramePr>
        <p:xfrm>
          <a:off x="2286000" y="2057400"/>
          <a:ext cx="41767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5" name="Equation" r:id="rId9" imgW="2412720" imgH="482400" progId="Equation.DSMT4">
                  <p:embed/>
                </p:oleObj>
              </mc:Choice>
              <mc:Fallback>
                <p:oleObj name="Equation" r:id="rId9" imgW="2412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41767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8313" y="762000"/>
            <a:ext cx="43140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      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定理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err="1" smtClean="0"/>
              <a:t>GLM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回归参数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的极大似然估计是下列方程组的解：</a:t>
            </a:r>
          </a:p>
        </p:txBody>
      </p:sp>
      <p:graphicFrame>
        <p:nvGraphicFramePr>
          <p:cNvPr id="645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29166"/>
              </p:ext>
            </p:extLst>
          </p:nvPr>
        </p:nvGraphicFramePr>
        <p:xfrm>
          <a:off x="4419600" y="861843"/>
          <a:ext cx="2019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73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61843"/>
                        <a:ext cx="20193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39294"/>
              </p:ext>
            </p:extLst>
          </p:nvPr>
        </p:nvGraphicFramePr>
        <p:xfrm>
          <a:off x="2514600" y="2438400"/>
          <a:ext cx="3533524" cy="99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74" name="Equation" r:id="rId5" imgW="1663560" imgH="469800" progId="Equation.DSMT4">
                  <p:embed/>
                </p:oleObj>
              </mc:Choice>
              <mc:Fallback>
                <p:oleObj name="Equation" r:id="rId5" imgW="1663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533524" cy="99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03213"/>
              </p:ext>
            </p:extLst>
          </p:nvPr>
        </p:nvGraphicFramePr>
        <p:xfrm>
          <a:off x="2590801" y="4648200"/>
          <a:ext cx="3886200" cy="51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75" name="Equation" r:id="rId7" imgW="1917360" imgH="253800" progId="Equation.DSMT4">
                  <p:embed/>
                </p:oleObj>
              </mc:Choice>
              <mc:Fallback>
                <p:oleObj name="Equation" r:id="rId7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648200"/>
                        <a:ext cx="3886200" cy="51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838200" y="3657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其中：</a:t>
            </a:r>
          </a:p>
        </p:txBody>
      </p:sp>
    </p:spTree>
    <p:extLst>
      <p:ext uri="{BB962C8B-B14F-4D97-AF65-F5344CB8AC3E}">
        <p14:creationId xmlns:p14="http://schemas.microsoft.com/office/powerpoint/2010/main" val="37991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143000" y="3218062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下面证明</a:t>
            </a:r>
            <a:endParaRPr lang="zh-CN" altLang="en-US" sz="2000" dirty="0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990600" y="990600"/>
            <a:ext cx="6960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证明：</a:t>
            </a:r>
            <a:r>
              <a:rPr lang="zh-CN" altLang="en-US" dirty="0"/>
              <a:t>回归参数的极大似然估计是下述方程的解：</a:t>
            </a:r>
            <a:endParaRPr lang="zh-CN" altLang="en-US" b="1" dirty="0"/>
          </a:p>
        </p:txBody>
      </p:sp>
      <p:graphicFrame>
        <p:nvGraphicFramePr>
          <p:cNvPr id="645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09230"/>
              </p:ext>
            </p:extLst>
          </p:nvPr>
        </p:nvGraphicFramePr>
        <p:xfrm>
          <a:off x="3429000" y="2050253"/>
          <a:ext cx="17383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4" name="Equation" r:id="rId3" imgW="1054080" imgH="457200" progId="Equation.DSMT4">
                  <p:embed/>
                </p:oleObj>
              </mc:Choice>
              <mc:Fallback>
                <p:oleObj name="Equation" r:id="rId3" imgW="105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0253"/>
                        <a:ext cx="17383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52668"/>
              </p:ext>
            </p:extLst>
          </p:nvPr>
        </p:nvGraphicFramePr>
        <p:xfrm>
          <a:off x="3352800" y="4114800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75" name="Equation" r:id="rId5" imgW="1257120" imgH="469800" progId="Equation.DSMT4">
                  <p:embed/>
                </p:oleObj>
              </mc:Choice>
              <mc:Fallback>
                <p:oleObj name="Equation" r:id="rId5" imgW="125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210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2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3276600" y="3068638"/>
            <a:ext cx="2303463" cy="5048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076825" y="3860800"/>
            <a:ext cx="5746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2771775" y="4149725"/>
            <a:ext cx="2879725" cy="574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2484438" y="4365625"/>
            <a:ext cx="3167062" cy="13684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55650" y="1096963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应用链式法则，有：</a:t>
            </a:r>
          </a:p>
        </p:txBody>
      </p:sp>
      <p:graphicFrame>
        <p:nvGraphicFramePr>
          <p:cNvPr id="655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5020"/>
              </p:ext>
            </p:extLst>
          </p:nvPr>
        </p:nvGraphicFramePr>
        <p:xfrm>
          <a:off x="1949450" y="1609725"/>
          <a:ext cx="24336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2" name="Equation" r:id="rId3" imgW="1434960" imgH="444240" progId="Equation.DSMT4">
                  <p:embed/>
                </p:oleObj>
              </mc:Choice>
              <mc:Fallback>
                <p:oleObj name="Equation" r:id="rId3" imgW="1434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609725"/>
                        <a:ext cx="24336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10868"/>
              </p:ext>
            </p:extLst>
          </p:nvPr>
        </p:nvGraphicFramePr>
        <p:xfrm>
          <a:off x="1187450" y="2690813"/>
          <a:ext cx="20161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3" name="Equation" r:id="rId5" imgW="1206360" imgH="457200" progId="Equation.DSMT4">
                  <p:embed/>
                </p:oleObj>
              </mc:Choice>
              <mc:Fallback>
                <p:oleObj name="Equation" r:id="rId5" imgW="1206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90813"/>
                        <a:ext cx="20161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23003"/>
              </p:ext>
            </p:extLst>
          </p:nvPr>
        </p:nvGraphicFramePr>
        <p:xfrm>
          <a:off x="1198563" y="3457575"/>
          <a:ext cx="37957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4" name="Equation" r:id="rId7" imgW="2311200" imgH="507960" progId="Equation.DSMT4">
                  <p:embed/>
                </p:oleObj>
              </mc:Choice>
              <mc:Fallback>
                <p:oleObj name="Equation" r:id="rId7" imgW="2311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457575"/>
                        <a:ext cx="37957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36838"/>
              </p:ext>
            </p:extLst>
          </p:nvPr>
        </p:nvGraphicFramePr>
        <p:xfrm>
          <a:off x="1198563" y="4476750"/>
          <a:ext cx="14176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5" name="Equation" r:id="rId9" imgW="825480" imgH="431640" progId="Equation.DSMT4">
                  <p:embed/>
                </p:oleObj>
              </mc:Choice>
              <mc:Fallback>
                <p:oleObj name="Equation" r:id="rId9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476750"/>
                        <a:ext cx="14176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29"/>
          <p:cNvGraphicFramePr>
            <a:graphicFrameLocks noChangeAspect="1"/>
          </p:cNvGraphicFramePr>
          <p:nvPr/>
        </p:nvGraphicFramePr>
        <p:xfrm>
          <a:off x="1187450" y="5356225"/>
          <a:ext cx="10080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6" name="Equation" r:id="rId11" imgW="583920" imgH="444240" progId="Equation.DSMT4">
                  <p:embed/>
                </p:oleObj>
              </mc:Choice>
              <mc:Fallback>
                <p:oleObj name="Equation" r:id="rId11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56225"/>
                        <a:ext cx="10080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5795963" y="3527425"/>
          <a:ext cx="22320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97" name="Equation" r:id="rId13" imgW="1257120" imgH="469800" progId="Equation.DSMT4">
                  <p:embed/>
                </p:oleObj>
              </mc:Choice>
              <mc:Fallback>
                <p:oleObj name="Equation" r:id="rId13" imgW="125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27425"/>
                        <a:ext cx="22320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5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84213" y="4292600"/>
            <a:ext cx="784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zh-CN" altLang="en-US" sz="2000" dirty="0"/>
              <a:t>正则连接函数下，</a:t>
            </a:r>
            <a:r>
              <a:rPr lang="zh-CN" altLang="en-US" sz="2000" dirty="0" smtClean="0"/>
              <a:t>可以简化</a:t>
            </a:r>
            <a:r>
              <a:rPr lang="zh-CN" altLang="en-US" sz="2000" dirty="0"/>
              <a:t>回归参数的估计方程，且</a:t>
            </a:r>
            <a:r>
              <a:rPr lang="zh-CN" altLang="en-US" sz="2000" b="1" dirty="0"/>
              <a:t>使得观测值的加权和等于拟合值的加权和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不过在实际应用中，简化估计方程并不能作为选择连接函数的主要依据。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187450" y="765175"/>
            <a:ext cx="64043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特别的，当连接函数是正则连接时，即               </a:t>
            </a:r>
            <a:r>
              <a:rPr lang="zh-CN" altLang="en-US" sz="2000" dirty="0" smtClean="0"/>
              <a:t>  则</a:t>
            </a:r>
            <a:r>
              <a:rPr lang="zh-CN" altLang="en-US" sz="2000" dirty="0"/>
              <a:t>有：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5580063" y="765175"/>
          <a:ext cx="10080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8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765175"/>
                        <a:ext cx="10080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2124075" y="1196975"/>
          <a:ext cx="39608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9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39608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184275" y="1916113"/>
            <a:ext cx="4031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将其</a:t>
            </a:r>
            <a:r>
              <a:rPr lang="zh-CN" altLang="en-US" sz="2000" dirty="0" smtClean="0"/>
              <a:t>带入之前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结果，</a:t>
            </a:r>
            <a:r>
              <a:rPr lang="zh-CN" altLang="en-US" sz="2000" dirty="0"/>
              <a:t>化简得到：</a:t>
            </a: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2627313" y="2474913"/>
          <a:ext cx="21605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40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74913"/>
                        <a:ext cx="21605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2627313" y="3375025"/>
          <a:ext cx="22320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41" name="Equation" r:id="rId9" imgW="1244520" imgH="431640" progId="Equation.DSMT4">
                  <p:embed/>
                </p:oleObj>
              </mc:Choice>
              <mc:Fallback>
                <p:oleObj name="Equation" r:id="rId9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75025"/>
                        <a:ext cx="22320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325563" y="3159125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即</a:t>
            </a:r>
            <a:r>
              <a:rPr lang="en-US" altLang="zh-CN" sz="2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69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4" grpId="0"/>
      <p:bldP spid="665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1295400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</a:rPr>
              <a:t>Newton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迭代法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/>
            </a:r>
            <a:br>
              <a:rPr lang="zh-CN" altLang="en-US" sz="3600" dirty="0" smtClean="0">
                <a:latin typeface="Times New Roman" panose="02020603050405020304" pitchFamily="18" charset="0"/>
              </a:rPr>
            </a:b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1042988" y="1425575"/>
            <a:ext cx="272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估计方程可以简记为：</a:t>
            </a:r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3706813" y="1471613"/>
          <a:ext cx="10096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8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471613"/>
                        <a:ext cx="10096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1042988" y="1952625"/>
            <a:ext cx="6408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应用泰勒公式展开，上式可以近似表示为：</a:t>
            </a:r>
          </a:p>
        </p:txBody>
      </p:sp>
      <p:graphicFrame>
        <p:nvGraphicFramePr>
          <p:cNvPr id="798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50901"/>
              </p:ext>
            </p:extLst>
          </p:nvPr>
        </p:nvGraphicFramePr>
        <p:xfrm>
          <a:off x="2564031" y="2470150"/>
          <a:ext cx="355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9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031" y="2470150"/>
                        <a:ext cx="3556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71747"/>
              </p:ext>
            </p:extLst>
          </p:nvPr>
        </p:nvGraphicFramePr>
        <p:xfrm>
          <a:off x="2627313" y="3587750"/>
          <a:ext cx="33861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0" name="Equation" r:id="rId7" imgW="1765080" imgH="330120" progId="Equation.DSMT4">
                  <p:embed/>
                </p:oleObj>
              </mc:Choice>
              <mc:Fallback>
                <p:oleObj name="Equation" r:id="rId7" imgW="1765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87750"/>
                        <a:ext cx="338613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1096963" y="300831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变形</a:t>
            </a:r>
            <a:r>
              <a:rPr lang="zh-CN" altLang="en-US" sz="2000" dirty="0" smtClean="0"/>
              <a:t>得到</a:t>
            </a:r>
            <a:r>
              <a:rPr lang="zh-CN" altLang="en-US" sz="2000" dirty="0"/>
              <a:t>：</a:t>
            </a:r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03297"/>
              </p:ext>
            </p:extLst>
          </p:nvPr>
        </p:nvGraphicFramePr>
        <p:xfrm>
          <a:off x="2601730" y="5181600"/>
          <a:ext cx="41671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1" name="Equation" r:id="rId9" imgW="2070000" imgH="330120" progId="Equation.DSMT4">
                  <p:embed/>
                </p:oleObj>
              </mc:Choice>
              <mc:Fallback>
                <p:oleObj name="Equation" r:id="rId9" imgW="2070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730" y="5181600"/>
                        <a:ext cx="41671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1042988" y="4473575"/>
            <a:ext cx="2499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由此</a:t>
            </a:r>
            <a:r>
              <a:rPr lang="zh-CN" altLang="en-US" sz="2000" dirty="0" smtClean="0"/>
              <a:t>得到</a:t>
            </a:r>
            <a:r>
              <a:rPr lang="zh-CN" altLang="en-US" sz="2000" b="1" dirty="0" smtClean="0"/>
              <a:t>迭代公式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50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62000" y="1295400"/>
            <a:ext cx="462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一阶导数向量          称作得分向量，记作</a:t>
            </a:r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87987"/>
              </p:ext>
            </p:extLst>
          </p:nvPr>
        </p:nvGraphicFramePr>
        <p:xfrm>
          <a:off x="2417762" y="1338263"/>
          <a:ext cx="576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3"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2" y="1338263"/>
                        <a:ext cx="57626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95521"/>
              </p:ext>
            </p:extLst>
          </p:nvPr>
        </p:nvGraphicFramePr>
        <p:xfrm>
          <a:off x="5297487" y="1325563"/>
          <a:ext cx="1152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4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7" y="1325563"/>
                        <a:ext cx="1152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762000" y="3489325"/>
            <a:ext cx="8140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二</a:t>
            </a:r>
            <a:r>
              <a:rPr lang="zh-CN" altLang="en-US" sz="2000" dirty="0"/>
              <a:t>阶导数矩阵          称作海森矩阵（</a:t>
            </a:r>
            <a:r>
              <a:rPr lang="en-US" altLang="zh-CN" sz="2000" dirty="0"/>
              <a:t>Hessian matrix</a:t>
            </a:r>
            <a:r>
              <a:rPr lang="zh-CN" altLang="en-US" sz="2000" dirty="0" smtClean="0"/>
              <a:t>），第 </a:t>
            </a:r>
            <a:r>
              <a:rPr lang="en-US" altLang="zh-CN" sz="2000" i="1" dirty="0" smtClean="0"/>
              <a:t>j </a:t>
            </a:r>
            <a:r>
              <a:rPr lang="zh-CN" altLang="en-US" sz="2000" dirty="0" smtClean="0"/>
              <a:t>行 </a:t>
            </a:r>
            <a:r>
              <a:rPr lang="en-US" altLang="zh-CN" sz="2000" i="1" dirty="0" smtClean="0"/>
              <a:t>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列元素：</a:t>
            </a:r>
            <a:endParaRPr lang="zh-CN" altLang="en-US" sz="2000" dirty="0"/>
          </a:p>
        </p:txBody>
      </p:sp>
      <p:graphicFrame>
        <p:nvGraphicFramePr>
          <p:cNvPr id="686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97537"/>
              </p:ext>
            </p:extLst>
          </p:nvPr>
        </p:nvGraphicFramePr>
        <p:xfrm>
          <a:off x="2438400" y="3550033"/>
          <a:ext cx="577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5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50033"/>
                        <a:ext cx="577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84573"/>
              </p:ext>
            </p:extLst>
          </p:nvPr>
        </p:nvGraphicFramePr>
        <p:xfrm>
          <a:off x="2514600" y="2133600"/>
          <a:ext cx="343576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6" name="Equation" r:id="rId9" imgW="1765080" imgH="469800" progId="Equation.DSMT4">
                  <p:embed/>
                </p:oleObj>
              </mc:Choice>
              <mc:Fallback>
                <p:oleObj name="Equation" r:id="rId9" imgW="176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343576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31175"/>
              </p:ext>
            </p:extLst>
          </p:nvPr>
        </p:nvGraphicFramePr>
        <p:xfrm>
          <a:off x="633413" y="4724400"/>
          <a:ext cx="817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7" name="Equation" r:id="rId11" imgW="5244840" imgH="583920" progId="Equation.DSMT4">
                  <p:embed/>
                </p:oleObj>
              </mc:Choice>
              <mc:Fallback>
                <p:oleObj name="Equation" r:id="rId11" imgW="5244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724400"/>
                        <a:ext cx="817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9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8313" y="549275"/>
            <a:ext cx="813752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Newton</a:t>
            </a:r>
            <a:r>
              <a:rPr lang="zh-CN" altLang="en-US" sz="2000" b="1" dirty="0"/>
              <a:t>迭代的一般步骤</a:t>
            </a:r>
            <a:r>
              <a:rPr lang="zh-CN" altLang="en-US" sz="20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1</a:t>
            </a:r>
            <a:r>
              <a:rPr lang="zh-CN" altLang="en-US" sz="2000" dirty="0"/>
              <a:t>、设置初始估计值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2</a:t>
            </a:r>
            <a:r>
              <a:rPr lang="zh-CN" altLang="en-US" sz="2000" dirty="0"/>
              <a:t>、根据初始值计算出              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3</a:t>
            </a:r>
            <a:r>
              <a:rPr lang="zh-CN" altLang="en-US" sz="2000" dirty="0"/>
              <a:t>、根据迭代公式：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得到新估计值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4</a:t>
            </a:r>
            <a:r>
              <a:rPr lang="zh-CN" altLang="en-US" sz="2000" dirty="0"/>
              <a:t>、计算两个估计值的差                      ，并判断其是否小于预设的阈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值（如        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5</a:t>
            </a:r>
            <a:r>
              <a:rPr lang="zh-CN" altLang="en-US" sz="2000" dirty="0"/>
              <a:t>、如果大于阈值，则将得到的        作为新的初始值带入迭代公式，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重复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步骤，直到两个估计值的差小于阈值则范围最后的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估计结果。</a:t>
            </a:r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3264"/>
              </p:ext>
            </p:extLst>
          </p:nvPr>
        </p:nvGraphicFramePr>
        <p:xfrm>
          <a:off x="3132138" y="1125538"/>
          <a:ext cx="431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2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431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2127250" y="4292600"/>
          <a:ext cx="5000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3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292600"/>
                        <a:ext cx="5000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3455988" y="159385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4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593850"/>
                        <a:ext cx="828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4572000" y="1589088"/>
          <a:ext cx="863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5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89088"/>
                        <a:ext cx="863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23666"/>
              </p:ext>
            </p:extLst>
          </p:nvPr>
        </p:nvGraphicFramePr>
        <p:xfrm>
          <a:off x="2020888" y="2600325"/>
          <a:ext cx="3590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6" name="Equation" r:id="rId11" imgW="2019240" imgH="304560" progId="Equation.DSMT4">
                  <p:embed/>
                </p:oleObj>
              </mc:Choice>
              <mc:Fallback>
                <p:oleObj name="Equation" r:id="rId11" imgW="2019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600325"/>
                        <a:ext cx="35909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28877"/>
              </p:ext>
            </p:extLst>
          </p:nvPr>
        </p:nvGraphicFramePr>
        <p:xfrm>
          <a:off x="3697288" y="3860800"/>
          <a:ext cx="13176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7" name="Equation" r:id="rId13" imgW="787320" imgH="279360" progId="Equation.DSMT4">
                  <p:embed/>
                </p:oleObj>
              </mc:Choice>
              <mc:Fallback>
                <p:oleObj name="Equation" r:id="rId13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3860800"/>
                        <a:ext cx="13176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4456113" y="4749800"/>
          <a:ext cx="476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8" name="Equation" r:id="rId15" imgW="266400" imgH="228600" progId="Equation.DSMT4">
                  <p:embed/>
                </p:oleObj>
              </mc:Choice>
              <mc:Fallback>
                <p:oleObj name="Equation" r:id="rId15" imgW="26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749800"/>
                        <a:ext cx="476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65227"/>
              </p:ext>
            </p:extLst>
          </p:nvPr>
        </p:nvGraphicFramePr>
        <p:xfrm>
          <a:off x="2895600" y="3356960"/>
          <a:ext cx="635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9" name="Equation" r:id="rId17" imgW="355320" imgH="228600" progId="Equation.DSMT4">
                  <p:embed/>
                </p:oleObj>
              </mc:Choice>
              <mc:Fallback>
                <p:oleObj name="Equation" r:id="rId17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6960"/>
                        <a:ext cx="635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7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1295400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</a:rPr>
              <a:t>迭代加权最小二乘法</a:t>
            </a:r>
            <a:br>
              <a:rPr lang="zh-CN" altLang="en-US" sz="3200" dirty="0" smtClean="0">
                <a:latin typeface="Times New Roman" panose="02020603050405020304" pitchFamily="18" charset="0"/>
              </a:rPr>
            </a:br>
            <a:endParaRPr lang="zh-CN" altLang="en-US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323850" y="1639911"/>
            <a:ext cx="8135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/>
              <a:t>      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定理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广义线性模型的信息</a:t>
            </a:r>
            <a:r>
              <a:rPr lang="zh-CN" altLang="en-US" sz="2000" b="1" dirty="0"/>
              <a:t>矩阵可以表示为：</a:t>
            </a:r>
          </a:p>
        </p:txBody>
      </p:sp>
      <p:graphicFrame>
        <p:nvGraphicFramePr>
          <p:cNvPr id="809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27369"/>
              </p:ext>
            </p:extLst>
          </p:nvPr>
        </p:nvGraphicFramePr>
        <p:xfrm>
          <a:off x="3635375" y="2438400"/>
          <a:ext cx="15128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8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38400"/>
                        <a:ext cx="15128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827088" y="3141663"/>
            <a:ext cx="2371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第 </a:t>
            </a:r>
            <a:r>
              <a:rPr lang="en-US" altLang="zh-CN" sz="2000" i="1" dirty="0" smtClean="0"/>
              <a:t>j </a:t>
            </a:r>
            <a:r>
              <a:rPr lang="zh-CN" altLang="en-US" sz="2000" dirty="0" smtClean="0"/>
              <a:t>行</a:t>
            </a:r>
            <a:r>
              <a:rPr lang="en-US" altLang="zh-CN" sz="2000" i="1" dirty="0" smtClean="0"/>
              <a:t>h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列元素为：</a:t>
            </a:r>
          </a:p>
        </p:txBody>
      </p:sp>
      <p:graphicFrame>
        <p:nvGraphicFramePr>
          <p:cNvPr id="809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11938"/>
              </p:ext>
            </p:extLst>
          </p:nvPr>
        </p:nvGraphicFramePr>
        <p:xfrm>
          <a:off x="3581400" y="3541773"/>
          <a:ext cx="3095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9" name="Equation" r:id="rId5" imgW="1854000" imgH="495000" progId="Equation.DSMT4">
                  <p:embed/>
                </p:oleObj>
              </mc:Choice>
              <mc:Fallback>
                <p:oleObj name="Equation" r:id="rId5" imgW="1854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41773"/>
                        <a:ext cx="3095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207963" y="51577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其中</a:t>
            </a:r>
          </a:p>
        </p:txBody>
      </p:sp>
      <p:graphicFrame>
        <p:nvGraphicFramePr>
          <p:cNvPr id="80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258994"/>
              </p:ext>
            </p:extLst>
          </p:nvPr>
        </p:nvGraphicFramePr>
        <p:xfrm>
          <a:off x="1219200" y="4769644"/>
          <a:ext cx="2376487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0" name="Equation" r:id="rId7" imgW="1422360" imgH="939600" progId="Equation.DSMT4">
                  <p:embed/>
                </p:oleObj>
              </mc:Choice>
              <mc:Fallback>
                <p:oleObj name="Equation" r:id="rId7" imgW="1422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69644"/>
                        <a:ext cx="2376487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3393"/>
              </p:ext>
            </p:extLst>
          </p:nvPr>
        </p:nvGraphicFramePr>
        <p:xfrm>
          <a:off x="4391819" y="5129714"/>
          <a:ext cx="31353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1" name="Equation" r:id="rId9" imgW="1993680" imgH="596880" progId="Equation.DSMT4">
                  <p:embed/>
                </p:oleObj>
              </mc:Choice>
              <mc:Fallback>
                <p:oleObj name="Equation" r:id="rId9" imgW="1993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19" y="5129714"/>
                        <a:ext cx="31353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7386905" y="54102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称为权数矩阵</a:t>
            </a:r>
          </a:p>
        </p:txBody>
      </p:sp>
    </p:spTree>
    <p:extLst>
      <p:ext uri="{BB962C8B-B14F-4D97-AF65-F5344CB8AC3E}">
        <p14:creationId xmlns:p14="http://schemas.microsoft.com/office/powerpoint/2010/main" val="4152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536834"/>
            <a:ext cx="333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GLM</a:t>
            </a:r>
            <a:r>
              <a:rPr lang="zh-CN" altLang="zh-CN" dirty="0"/>
              <a:t>信息矩阵的元素为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88042"/>
              </p:ext>
            </p:extLst>
          </p:nvPr>
        </p:nvGraphicFramePr>
        <p:xfrm>
          <a:off x="1981200" y="2438400"/>
          <a:ext cx="38976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7" name="Equation" r:id="rId3" imgW="2362200" imgH="508000" progId="Equation.DSMT4">
                  <p:embed/>
                </p:oleObj>
              </mc:Choice>
              <mc:Fallback>
                <p:oleObj name="Equation" r:id="rId3" imgW="23622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389763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24100"/>
              </p:ext>
            </p:extLst>
          </p:nvPr>
        </p:nvGraphicFramePr>
        <p:xfrm>
          <a:off x="990600" y="3733800"/>
          <a:ext cx="737997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8" name="Equation" r:id="rId5" imgW="3784600" imgH="508000" progId="Equation.DSMT4">
                  <p:embed/>
                </p:oleObj>
              </mc:Choice>
              <mc:Fallback>
                <p:oleObj name="Equation" r:id="rId5" imgW="37846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37997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54883"/>
              </p:ext>
            </p:extLst>
          </p:nvPr>
        </p:nvGraphicFramePr>
        <p:xfrm>
          <a:off x="2016690" y="5334000"/>
          <a:ext cx="255531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9" name="Equation" r:id="rId7" imgW="1295280" imgH="469800" progId="Equation.DSMT4">
                  <p:embed/>
                </p:oleObj>
              </mc:Choice>
              <mc:Fallback>
                <p:oleObj name="Equation" r:id="rId7" imgW="12952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690" y="5334000"/>
                        <a:ext cx="255531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5096" y="533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证明：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线性回归的局限性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因变量的正态假设不能满足实际应用要求。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实际应用中，因变量可能是二分类变量、多分类变量、计数型变量、大于零的右偏性变量等。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因变量的方差常常随均值变化而变化，不是常数方差。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如指数分布，方差是均值的平方。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某些情况下自变量之间可能通过乘法关系对因变量产生影响。</a:t>
            </a:r>
            <a:endParaRPr lang="en-US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36" y="4267200"/>
            <a:ext cx="31670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81600"/>
            <a:ext cx="20161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86536"/>
              </p:ext>
            </p:extLst>
          </p:nvPr>
        </p:nvGraphicFramePr>
        <p:xfrm>
          <a:off x="1281113" y="762000"/>
          <a:ext cx="5673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9" name="Equation" r:id="rId5" imgW="3466800" imgH="558720" progId="Equation.DSMT4">
                  <p:embed/>
                </p:oleObj>
              </mc:Choice>
              <mc:Fallback>
                <p:oleObj name="Equation" r:id="rId5" imgW="3466800" imgH="558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762000"/>
                        <a:ext cx="567372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46873"/>
              </p:ext>
            </p:extLst>
          </p:nvPr>
        </p:nvGraphicFramePr>
        <p:xfrm>
          <a:off x="1293813" y="2438400"/>
          <a:ext cx="5235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0" name="Equation" r:id="rId7" imgW="2908080" imgH="507960" progId="Equation.DSMT4">
                  <p:embed/>
                </p:oleObj>
              </mc:Choice>
              <mc:Fallback>
                <p:oleObj name="Equation" r:id="rId7" imgW="29080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438400"/>
                        <a:ext cx="523557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1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1474788" y="2579688"/>
          <a:ext cx="2376487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3" name="Equation" r:id="rId3" imgW="1422360" imgH="939600" progId="Equation.DSMT4">
                  <p:embed/>
                </p:oleObj>
              </mc:Choice>
              <mc:Fallback>
                <p:oleObj name="Equation" r:id="rId3" imgW="1422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579688"/>
                        <a:ext cx="2376487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85175"/>
              </p:ext>
            </p:extLst>
          </p:nvPr>
        </p:nvGraphicFramePr>
        <p:xfrm>
          <a:off x="4316413" y="2903538"/>
          <a:ext cx="33512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4" name="Equation" r:id="rId5" imgW="1993680" imgH="596880" progId="Equation.DSMT4">
                  <p:embed/>
                </p:oleObj>
              </mc:Choice>
              <mc:Fallback>
                <p:oleObj name="Equation" r:id="rId5" imgW="1993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2903538"/>
                        <a:ext cx="33512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900113" y="4221163"/>
            <a:ext cx="6840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   称为工作变量（</a:t>
            </a:r>
            <a:r>
              <a:rPr lang="en-US" altLang="zh-CN" sz="2000"/>
              <a:t>working response</a:t>
            </a:r>
            <a:r>
              <a:rPr lang="zh-CN" altLang="en-US" sz="2000"/>
              <a:t>），是一个   维向量，第   个元素为：</a:t>
            </a:r>
            <a:r>
              <a:rPr lang="en-US" altLang="zh-CN" sz="2000"/>
              <a:t> 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323850" y="620713"/>
            <a:ext cx="734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/>
              <a:t>      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定理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估计</a:t>
            </a:r>
            <a:r>
              <a:rPr lang="en-US" altLang="zh-CN" sz="2000" b="1" dirty="0" err="1" smtClean="0"/>
              <a:t>GLM</a:t>
            </a:r>
            <a:r>
              <a:rPr lang="zh-CN" altLang="en-US" sz="2000" b="1" dirty="0" smtClean="0"/>
              <a:t>参数</a:t>
            </a:r>
            <a:r>
              <a:rPr lang="zh-CN" altLang="en-US" sz="2000" b="1" dirty="0"/>
              <a:t>的迭代最小二乘法可以表示为：</a:t>
            </a:r>
          </a:p>
        </p:txBody>
      </p:sp>
      <p:graphicFrame>
        <p:nvGraphicFramePr>
          <p:cNvPr id="70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940812"/>
              </p:ext>
            </p:extLst>
          </p:nvPr>
        </p:nvGraphicFramePr>
        <p:xfrm>
          <a:off x="1682750" y="1454150"/>
          <a:ext cx="39766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5" name="Equation" r:id="rId7" imgW="2044440" imgH="228600" progId="Equation.DSMT4">
                  <p:embed/>
                </p:oleObj>
              </mc:Choice>
              <mc:Fallback>
                <p:oleObj name="Equation" r:id="rId7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54150"/>
                        <a:ext cx="39766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827088" y="20605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其中</a:t>
            </a:r>
          </a:p>
        </p:txBody>
      </p:sp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1404938" y="4400550"/>
          <a:ext cx="2873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6"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400550"/>
                        <a:ext cx="2873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6397625" y="4400550"/>
          <a:ext cx="2619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7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4400550"/>
                        <a:ext cx="2619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01520"/>
              </p:ext>
            </p:extLst>
          </p:nvPr>
        </p:nvGraphicFramePr>
        <p:xfrm>
          <a:off x="1254125" y="4800600"/>
          <a:ext cx="193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8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800600"/>
                        <a:ext cx="1936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2411413" y="5278438"/>
          <a:ext cx="2592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9" name="Equation" r:id="rId15" imgW="1447560" imgH="253800" progId="Equation.DSMT4">
                  <p:embed/>
                </p:oleObj>
              </mc:Choice>
              <mc:Fallback>
                <p:oleObj name="Equation" r:id="rId15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78438"/>
                        <a:ext cx="25923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4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096" y="124486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极大似然估计是下述方程组的解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62631"/>
              </p:ext>
            </p:extLst>
          </p:nvPr>
        </p:nvGraphicFramePr>
        <p:xfrm>
          <a:off x="1143000" y="2133600"/>
          <a:ext cx="3772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4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3772422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11610"/>
              </p:ext>
            </p:extLst>
          </p:nvPr>
        </p:nvGraphicFramePr>
        <p:xfrm>
          <a:off x="6248400" y="2438400"/>
          <a:ext cx="1737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5" name="Equation" r:id="rId5" imgW="724529" imgH="190666" progId="Equation.DSMT4">
                  <p:embed/>
                </p:oleObj>
              </mc:Choice>
              <mc:Fallback>
                <p:oleObj name="Equation" r:id="rId5" imgW="724529" imgH="19066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173736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07168" y="373156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用</a:t>
            </a:r>
            <a:r>
              <a:rPr lang="en-US" altLang="zh-CN" dirty="0"/>
              <a:t>Newton-Raphson</a:t>
            </a:r>
            <a:r>
              <a:rPr lang="zh-CN" altLang="zh-CN" dirty="0"/>
              <a:t>方法迭代求解</a:t>
            </a:r>
            <a:endParaRPr lang="zh-CN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01841"/>
              </p:ext>
            </p:extLst>
          </p:nvPr>
        </p:nvGraphicFramePr>
        <p:xfrm>
          <a:off x="1331449" y="4724400"/>
          <a:ext cx="4244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6" name="Equation" r:id="rId7" imgW="2425700" imgH="609600" progId="Equation.DSMT4">
                  <p:embed/>
                </p:oleObj>
              </mc:Choice>
              <mc:Fallback>
                <p:oleObj name="Equation" r:id="rId7" imgW="24257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49" y="4724400"/>
                        <a:ext cx="4244975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096" y="533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证明：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66800" y="644693"/>
            <a:ext cx="6263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二阶导数矩阵的元素用其望值               代替，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8496"/>
              </p:ext>
            </p:extLst>
          </p:nvPr>
        </p:nvGraphicFramePr>
        <p:xfrm>
          <a:off x="5305571" y="609600"/>
          <a:ext cx="866629" cy="59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6" name="Equation" r:id="rId3" imgW="737240" imgH="508441" progId="Equation.DSMT4">
                  <p:embed/>
                </p:oleObj>
              </mc:Choice>
              <mc:Fallback>
                <p:oleObj name="Equation" r:id="rId3" imgW="737240" imgH="50844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571" y="609600"/>
                        <a:ext cx="866629" cy="59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66800" y="2590800"/>
            <a:ext cx="7132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Newton-Raphson</a:t>
            </a:r>
            <a:r>
              <a:rPr lang="zh-CN" altLang="zh-CN" dirty="0"/>
              <a:t>迭代公式可以变形为：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07037"/>
              </p:ext>
            </p:extLst>
          </p:nvPr>
        </p:nvGraphicFramePr>
        <p:xfrm>
          <a:off x="1878013" y="3527425"/>
          <a:ext cx="4641850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7" name="Equation" r:id="rId5" imgW="2209680" imgH="1346040" progId="Equation.DSMT4">
                  <p:embed/>
                </p:oleObj>
              </mc:Choice>
              <mc:Fallback>
                <p:oleObj name="Equation" r:id="rId5" imgW="2209680" imgH="1346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527425"/>
                        <a:ext cx="4641850" cy="2830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7990"/>
              </p:ext>
            </p:extLst>
          </p:nvPr>
        </p:nvGraphicFramePr>
        <p:xfrm>
          <a:off x="1905000" y="1371600"/>
          <a:ext cx="3932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8" name="Equation" r:id="rId7" imgW="2234880" imgH="507960" progId="Equation.DSMT4">
                  <p:embed/>
                </p:oleObj>
              </mc:Choice>
              <mc:Fallback>
                <p:oleObj name="Equation" r:id="rId7" imgW="22348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3932238" cy="89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8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50088"/>
              </p:ext>
            </p:extLst>
          </p:nvPr>
        </p:nvGraphicFramePr>
        <p:xfrm>
          <a:off x="1066800" y="1776413"/>
          <a:ext cx="621188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8" name="Equation" r:id="rId3" imgW="2958840" imgH="774360" progId="Equation.DSMT4">
                  <p:embed/>
                </p:oleObj>
              </mc:Choice>
              <mc:Fallback>
                <p:oleObj name="Equation" r:id="rId3" imgW="2958840" imgH="774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76413"/>
                        <a:ext cx="6211888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683428"/>
              </p:ext>
            </p:extLst>
          </p:nvPr>
        </p:nvGraphicFramePr>
        <p:xfrm>
          <a:off x="1143000" y="3962400"/>
          <a:ext cx="4648200" cy="56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9" name="Equation" r:id="rId5" imgW="1866900" imgH="228600" progId="Equation.DSMT4">
                  <p:embed/>
                </p:oleObj>
              </mc:Choice>
              <mc:Fallback>
                <p:oleObj name="Equation" r:id="rId5" imgW="1866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4648200" cy="569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1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23850" y="1392238"/>
            <a:ext cx="7343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   【</a:t>
            </a:r>
            <a:r>
              <a:rPr lang="zh-CN" altLang="en-US" sz="2000" b="1"/>
              <a:t>推论</a:t>
            </a:r>
            <a:r>
              <a:rPr lang="en-US" altLang="zh-CN" sz="2000" b="1"/>
              <a:t>】</a:t>
            </a:r>
            <a:r>
              <a:rPr lang="zh-CN" altLang="en-US" sz="2000" b="1"/>
              <a:t>如果使用对数连接函数，则迭代公式可以表示为：</a:t>
            </a:r>
          </a:p>
          <a:p>
            <a:endParaRPr lang="zh-CN" altLang="en-US" sz="2000" b="1"/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95947"/>
              </p:ext>
            </p:extLst>
          </p:nvPr>
        </p:nvGraphicFramePr>
        <p:xfrm>
          <a:off x="1682750" y="2289175"/>
          <a:ext cx="5010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6" name="Equation" r:id="rId3" imgW="2590560" imgH="304560" progId="Equation.DSMT4">
                  <p:embed/>
                </p:oleObj>
              </mc:Choice>
              <mc:Fallback>
                <p:oleObj name="Equation" r:id="rId3" imgW="2590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289175"/>
                        <a:ext cx="5010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1260475" y="3489325"/>
            <a:ext cx="51988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其中</a:t>
            </a:r>
            <a:r>
              <a:rPr lang="en-US" altLang="zh-CN" sz="2000" dirty="0"/>
              <a:t>:   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k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  </a:t>
            </a:r>
            <a:r>
              <a:rPr lang="en-US" altLang="zh-CN" sz="2000" i="1" dirty="0" smtClean="0"/>
              <a:t>n </a:t>
            </a:r>
            <a:r>
              <a:rPr lang="zh-CN" altLang="en-US" sz="2000" dirty="0" smtClean="0"/>
              <a:t>维</a:t>
            </a:r>
            <a:r>
              <a:rPr lang="zh-CN" altLang="en-US" sz="2000" dirty="0"/>
              <a:t>向量，</a:t>
            </a:r>
            <a:r>
              <a:rPr lang="zh-CN" altLang="en-US" sz="2000" dirty="0" smtClean="0"/>
              <a:t>第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元素为：</a:t>
            </a:r>
            <a:r>
              <a:rPr lang="en-US" altLang="zh-CN" sz="2000" dirty="0"/>
              <a:t> </a:t>
            </a:r>
          </a:p>
          <a:p>
            <a:endParaRPr lang="zh-CN" altLang="en-US" sz="2000" dirty="0"/>
          </a:p>
        </p:txBody>
      </p:sp>
      <p:graphicFrame>
        <p:nvGraphicFramePr>
          <p:cNvPr id="1157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8485"/>
              </p:ext>
            </p:extLst>
          </p:nvPr>
        </p:nvGraphicFramePr>
        <p:xfrm>
          <a:off x="2209800" y="4234910"/>
          <a:ext cx="1295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7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34910"/>
                        <a:ext cx="1295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3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827088" y="990600"/>
            <a:ext cx="44983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证明：</a:t>
            </a:r>
            <a:r>
              <a:rPr lang="zh-CN" altLang="en-US" dirty="0"/>
              <a:t>在对数连接函数下，有：</a:t>
            </a:r>
          </a:p>
        </p:txBody>
      </p:sp>
      <p:graphicFrame>
        <p:nvGraphicFramePr>
          <p:cNvPr id="1157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552"/>
              </p:ext>
            </p:extLst>
          </p:nvPr>
        </p:nvGraphicFramePr>
        <p:xfrm>
          <a:off x="1752600" y="1600200"/>
          <a:ext cx="3249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75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3249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1160800" y="2514600"/>
            <a:ext cx="5314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权数矩阵对角线</a:t>
            </a:r>
            <a:r>
              <a:rPr lang="zh-CN" altLang="en-US" sz="2000" dirty="0"/>
              <a:t>上元素和得分</a:t>
            </a:r>
            <a:r>
              <a:rPr lang="zh-CN" altLang="en-US" sz="2000" dirty="0" smtClean="0"/>
              <a:t>向量的元素</a:t>
            </a:r>
            <a:r>
              <a:rPr lang="zh-CN" altLang="en-US" sz="2000" dirty="0"/>
              <a:t>为：</a:t>
            </a:r>
          </a:p>
          <a:p>
            <a:endParaRPr lang="zh-CN" altLang="en-US" sz="2000" dirty="0"/>
          </a:p>
        </p:txBody>
      </p:sp>
      <p:graphicFrame>
        <p:nvGraphicFramePr>
          <p:cNvPr id="1157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89664"/>
              </p:ext>
            </p:extLst>
          </p:nvPr>
        </p:nvGraphicFramePr>
        <p:xfrm>
          <a:off x="1676400" y="3352800"/>
          <a:ext cx="30241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76" name="Equation" r:id="rId5" imgW="1930320" imgH="495000" progId="Equation.DSMT4">
                  <p:embed/>
                </p:oleObj>
              </mc:Choice>
              <mc:Fallback>
                <p:oleObj name="Equation" r:id="rId5" imgW="1930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30241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16601"/>
              </p:ext>
            </p:extLst>
          </p:nvPr>
        </p:nvGraphicFramePr>
        <p:xfrm>
          <a:off x="1676400" y="4724400"/>
          <a:ext cx="546417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77" name="Equation" r:id="rId7" imgW="3276360" imgH="761760" progId="Equation.DSMT4">
                  <p:embed/>
                </p:oleObj>
              </mc:Choice>
              <mc:Fallback>
                <p:oleObj name="Equation" r:id="rId7" imgW="3276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46417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/>
          <p:cNvGraphicFramePr>
            <a:graphicFrameLocks noChangeAspect="1"/>
          </p:cNvGraphicFramePr>
          <p:nvPr/>
        </p:nvGraphicFramePr>
        <p:xfrm>
          <a:off x="3733800" y="5373688"/>
          <a:ext cx="230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78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73688"/>
                        <a:ext cx="230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58398"/>
              </p:ext>
            </p:extLst>
          </p:nvPr>
        </p:nvGraphicFramePr>
        <p:xfrm>
          <a:off x="3733800" y="4992688"/>
          <a:ext cx="230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92688"/>
                        <a:ext cx="230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83403"/>
              </p:ext>
            </p:extLst>
          </p:nvPr>
        </p:nvGraphicFramePr>
        <p:xfrm>
          <a:off x="2386013" y="4267200"/>
          <a:ext cx="45561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7" name="Equation" r:id="rId5" imgW="2527200" imgH="711000" progId="Equation.DSMT4">
                  <p:embed/>
                </p:oleObj>
              </mc:Choice>
              <mc:Fallback>
                <p:oleObj name="Equation" r:id="rId5" imgW="2527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267200"/>
                        <a:ext cx="45561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50" name="Rectangle 38"/>
          <p:cNvSpPr>
            <a:spLocks noChangeArrowheads="1"/>
          </p:cNvSpPr>
          <p:nvPr/>
        </p:nvSpPr>
        <p:spPr bwMode="auto">
          <a:xfrm>
            <a:off x="1066800" y="1371600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得分</a:t>
            </a:r>
            <a:r>
              <a:rPr lang="zh-CN" altLang="en-US" dirty="0"/>
              <a:t>向量的向量表达为：</a:t>
            </a:r>
          </a:p>
        </p:txBody>
      </p:sp>
      <p:sp>
        <p:nvSpPr>
          <p:cNvPr id="115751" name="Rectangle 39"/>
          <p:cNvSpPr>
            <a:spLocks noChangeArrowheads="1"/>
          </p:cNvSpPr>
          <p:nvPr/>
        </p:nvSpPr>
        <p:spPr bwMode="auto">
          <a:xfrm>
            <a:off x="1219200" y="3124200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带入迭代公式得到：</a:t>
            </a:r>
          </a:p>
        </p:txBody>
      </p:sp>
      <p:graphicFrame>
        <p:nvGraphicFramePr>
          <p:cNvPr id="1157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13883"/>
              </p:ext>
            </p:extLst>
          </p:nvPr>
        </p:nvGraphicFramePr>
        <p:xfrm>
          <a:off x="3429000" y="2209800"/>
          <a:ext cx="1963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8"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1963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9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920038" cy="503238"/>
          </a:xfrm>
        </p:spPr>
        <p:txBody>
          <a:bodyPr/>
          <a:lstStyle/>
          <a:p>
            <a:r>
              <a:rPr lang="zh-CN" altLang="en-US" sz="3200" dirty="0" smtClean="0"/>
              <a:t>迭代法与迭代加权最小二乘法的比较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95288" y="1101725"/>
            <a:ext cx="741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 在使用</a:t>
            </a:r>
            <a:r>
              <a:rPr lang="zh-CN" altLang="en-US" sz="2000" b="1"/>
              <a:t>正则连接函数</a:t>
            </a:r>
            <a:r>
              <a:rPr lang="zh-CN" altLang="en-US" sz="2000"/>
              <a:t>的情况下，期望</a:t>
            </a:r>
            <a:r>
              <a:rPr lang="en-US" altLang="zh-CN" sz="2000"/>
              <a:t>Hessian</a:t>
            </a:r>
            <a:r>
              <a:rPr lang="zh-CN" altLang="en-US" sz="2000"/>
              <a:t>矩阵与</a:t>
            </a:r>
            <a:r>
              <a:rPr lang="en-US" altLang="zh-CN" sz="2000"/>
              <a:t>Hessian</a:t>
            </a:r>
            <a:r>
              <a:rPr lang="zh-CN" altLang="en-US" sz="2000"/>
              <a:t>矩阵相等，所以</a:t>
            </a:r>
            <a:r>
              <a:rPr lang="en-US" altLang="zh-CN" sz="2000"/>
              <a:t>Newton</a:t>
            </a:r>
            <a:r>
              <a:rPr lang="zh-CN" altLang="en-US" sz="2000"/>
              <a:t>迭代法与迭代加权最小二乘法的参数估计值也完全相等。</a:t>
            </a:r>
            <a:endParaRPr lang="en-US" altLang="zh-CN" sz="2000"/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755650" y="3100388"/>
          <a:ext cx="7921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46" name="Equation" r:id="rId3" imgW="5079960" imgH="583920" progId="Equation.DSMT4">
                  <p:embed/>
                </p:oleObj>
              </mc:Choice>
              <mc:Fallback>
                <p:oleObj name="Equation" r:id="rId3" imgW="50799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00388"/>
                        <a:ext cx="79216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63644"/>
              </p:ext>
            </p:extLst>
          </p:nvPr>
        </p:nvGraphicFramePr>
        <p:xfrm>
          <a:off x="1076325" y="4100513"/>
          <a:ext cx="3689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47" name="Equation" r:id="rId5" imgW="2336760" imgH="495000" progId="Equation.DSMT4">
                  <p:embed/>
                </p:oleObj>
              </mc:Choice>
              <mc:Fallback>
                <p:oleObj name="Equation" r:id="rId5" imgW="2336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00513"/>
                        <a:ext cx="3689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95288" y="2720975"/>
            <a:ext cx="585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/>
              <a:t>证明：</a:t>
            </a:r>
            <a:r>
              <a:rPr lang="en-US" altLang="zh-CN" sz="2000"/>
              <a:t>Hessian</a:t>
            </a:r>
            <a:r>
              <a:rPr lang="zh-CN" altLang="en-US" sz="2000"/>
              <a:t>矩阵和期望</a:t>
            </a:r>
            <a:r>
              <a:rPr lang="en-US" altLang="zh-CN" sz="2000"/>
              <a:t>Hessian</a:t>
            </a:r>
            <a:r>
              <a:rPr lang="zh-CN" altLang="en-US" sz="2000"/>
              <a:t>矩阵表达式如下：</a:t>
            </a:r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5076825" y="4324350"/>
          <a:ext cx="25209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48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324350"/>
                        <a:ext cx="25209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233488" y="5060950"/>
            <a:ext cx="4160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二者</a:t>
            </a:r>
            <a:r>
              <a:rPr lang="zh-CN" altLang="en-US" sz="2000" dirty="0"/>
              <a:t>的差异部分    可以表示为：      </a:t>
            </a:r>
          </a:p>
        </p:txBody>
      </p:sp>
      <p:graphicFrame>
        <p:nvGraphicFramePr>
          <p:cNvPr id="85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2869"/>
              </p:ext>
            </p:extLst>
          </p:nvPr>
        </p:nvGraphicFramePr>
        <p:xfrm>
          <a:off x="3070257" y="5133211"/>
          <a:ext cx="2730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49" name="Equation" r:id="rId9" imgW="177480" imgH="164880" progId="Equation.DSMT4">
                  <p:embed/>
                </p:oleObj>
              </mc:Choice>
              <mc:Fallback>
                <p:oleObj name="Equation" r:id="rId9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57" y="5133211"/>
                        <a:ext cx="2730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1403350" y="5476875"/>
          <a:ext cx="5753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50" name="Equation" r:id="rId11" imgW="3746160" imgH="583920" progId="Equation.DSMT4">
                  <p:embed/>
                </p:oleObj>
              </mc:Choice>
              <mc:Fallback>
                <p:oleObj name="Equation" r:id="rId11" imgW="37461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76875"/>
                        <a:ext cx="5753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6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68313" y="620713"/>
            <a:ext cx="741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在</a:t>
            </a:r>
            <a:r>
              <a:rPr lang="zh-CN" altLang="en-US" sz="2000" b="1"/>
              <a:t>正则连接函数</a:t>
            </a:r>
            <a:r>
              <a:rPr lang="zh-CN" altLang="en-US" sz="2000"/>
              <a:t>的情况下，        ，故方差函数可以表示为：</a:t>
            </a:r>
            <a:endParaRPr lang="en-US" altLang="zh-CN" sz="2000"/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995738" y="620713"/>
          <a:ext cx="6445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30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20713"/>
                        <a:ext cx="6445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2051050" y="1052513"/>
          <a:ext cx="36004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31" name="Equation" r:id="rId5" imgW="2247840" imgH="457200" progId="Equation.DSMT4">
                  <p:embed/>
                </p:oleObj>
              </mc:Choice>
              <mc:Fallback>
                <p:oleObj name="Equation" r:id="rId5" imgW="2247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36004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468313" y="1844675"/>
            <a:ext cx="741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将其带入到   中得到：</a:t>
            </a:r>
            <a:endParaRPr lang="en-US" altLang="zh-CN" sz="2000"/>
          </a:p>
        </p:txBody>
      </p:sp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2268538" y="1916113"/>
          <a:ext cx="2730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32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2730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91933"/>
              </p:ext>
            </p:extLst>
          </p:nvPr>
        </p:nvGraphicFramePr>
        <p:xfrm>
          <a:off x="1476375" y="2205038"/>
          <a:ext cx="597535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33" name="Equation" r:id="rId9" imgW="3746160" imgH="1828800" progId="Equation.DSMT4">
                  <p:embed/>
                </p:oleObj>
              </mc:Choice>
              <mc:Fallback>
                <p:oleObj name="Equation" r:id="rId9" imgW="374616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597535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971550" y="5300663"/>
            <a:ext cx="741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  <a:r>
              <a:rPr lang="zh-CN" altLang="en-US" sz="2000" dirty="0" smtClean="0"/>
              <a:t>在</a:t>
            </a:r>
            <a:r>
              <a:rPr lang="zh-CN" altLang="en-US" sz="2000" b="1" dirty="0"/>
              <a:t>正则</a:t>
            </a:r>
            <a:r>
              <a:rPr lang="zh-CN" altLang="en-US" sz="2000" b="1" dirty="0" smtClean="0"/>
              <a:t>连接函数</a:t>
            </a:r>
            <a:r>
              <a:rPr lang="zh-CN" altLang="en-US" sz="2000" dirty="0" smtClean="0"/>
              <a:t>下</a:t>
            </a:r>
            <a:r>
              <a:rPr lang="zh-CN" altLang="en-US" sz="2000" dirty="0"/>
              <a:t>，期望</a:t>
            </a:r>
            <a:r>
              <a:rPr lang="en-US" altLang="zh-CN" sz="2000" dirty="0"/>
              <a:t>Hessian</a:t>
            </a:r>
            <a:r>
              <a:rPr lang="zh-CN" altLang="en-US" sz="2000" dirty="0"/>
              <a:t>矩阵与</a:t>
            </a:r>
            <a:r>
              <a:rPr lang="en-US" altLang="zh-CN" sz="2000" dirty="0"/>
              <a:t>Hessian</a:t>
            </a:r>
            <a:r>
              <a:rPr lang="zh-CN" altLang="en-US" sz="2000" dirty="0"/>
              <a:t>矩阵相等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Newton</a:t>
            </a:r>
            <a:r>
              <a:rPr lang="zh-CN" altLang="en-US" sz="2000" dirty="0"/>
              <a:t>迭代法完全等价于迭代加权最小二乘法。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74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广义线性模型的三个基本构成部分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随机成分：观测值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是相互独立的随机变量，且服从指数分布族。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指数分布族的方差可随其均值的变化而变化。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系统成分：广义线性模型的线性预测值仍然为               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</a:rPr>
              <a:t>连接函数：因变量的拟合值</a:t>
            </a:r>
            <a:r>
              <a:rPr lang="zh-CN" altLang="en-US" sz="2400" b="1" dirty="0" smtClean="0">
                <a:latin typeface="Times New Roman" pitchFamily="18" charset="0"/>
              </a:rPr>
              <a:t>经过</a:t>
            </a:r>
            <a:r>
              <a:rPr lang="zh-CN" altLang="en-US" sz="2400" b="1" dirty="0">
                <a:latin typeface="Times New Roman" pitchFamily="18" charset="0"/>
              </a:rPr>
              <a:t>连接</a:t>
            </a:r>
            <a:r>
              <a:rPr lang="zh-CN" altLang="en-US" sz="2400" b="1" dirty="0" smtClean="0">
                <a:latin typeface="Times New Roman" pitchFamily="18" charset="0"/>
              </a:rPr>
              <a:t>函数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变换之后等于</a:t>
            </a:r>
            <a:r>
              <a:rPr lang="zh-CN" altLang="en-US" sz="2400" b="1" dirty="0" smtClean="0">
                <a:latin typeface="Times New Roman" pitchFamily="18" charset="0"/>
              </a:rPr>
              <a:t>线性预测，即                    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400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单调可导，                   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表示连接函数 </a:t>
            </a:r>
            <a:r>
              <a:rPr lang="en-US" altLang="zh-CN" sz="2400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的逆函数。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13761"/>
              </p:ext>
            </p:extLst>
          </p:nvPr>
        </p:nvGraphicFramePr>
        <p:xfrm>
          <a:off x="7104856" y="3441199"/>
          <a:ext cx="1030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449"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04856" y="3441199"/>
                        <a:ext cx="103028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66265"/>
              </p:ext>
            </p:extLst>
          </p:nvPr>
        </p:nvGraphicFramePr>
        <p:xfrm>
          <a:off x="2908300" y="4541838"/>
          <a:ext cx="13636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450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8300" y="4541838"/>
                        <a:ext cx="1363663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59701"/>
              </p:ext>
            </p:extLst>
          </p:nvPr>
        </p:nvGraphicFramePr>
        <p:xfrm>
          <a:off x="2667000" y="5181600"/>
          <a:ext cx="1395704" cy="43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451" name="Equation" r:id="rId8" imgW="774360" imgH="241200" progId="Equation.DSMT4">
                  <p:embed/>
                </p:oleObj>
              </mc:Choice>
              <mc:Fallback>
                <p:oleObj name="Equation" r:id="rId8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5181600"/>
                        <a:ext cx="1395704" cy="43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5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例</a:t>
            </a:r>
            <a:r>
              <a:rPr lang="zh-CN" altLang="zh-CN" sz="2400" dirty="0"/>
              <a:t>：假设</a:t>
            </a:r>
            <a:r>
              <a:rPr lang="zh-CN" altLang="zh-CN" sz="2400" dirty="0" smtClean="0"/>
              <a:t>因变量服从</a:t>
            </a:r>
            <a:r>
              <a:rPr lang="zh-CN" altLang="zh-CN" sz="2400" dirty="0"/>
              <a:t>泊松分布，观察值如下：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 )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3697"/>
              </p:ext>
            </p:extLst>
          </p:nvPr>
        </p:nvGraphicFramePr>
        <p:xfrm>
          <a:off x="1066800" y="2590800"/>
          <a:ext cx="7162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i="1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i="1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4036367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假设建立如下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GLM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，估计模型参数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34142"/>
              </p:ext>
            </p:extLst>
          </p:nvPr>
        </p:nvGraphicFramePr>
        <p:xfrm>
          <a:off x="3276600" y="4876800"/>
          <a:ext cx="1752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9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175260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2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762000"/>
            <a:ext cx="73882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迭代加权最小二乘法</a:t>
            </a:r>
          </a:p>
          <a:p>
            <a:pPr marL="0" indent="0"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 = c(1,3,3,5,6,7,9,10), x = c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(-1,-1,0,0,0,0,1,1))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c(2, 1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~ x, data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0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repeat{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m + 1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/(x%*%b)))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d2$y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solve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((t(x)%*%v%*%x))%*%t(x)%*%v%*%z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if(max(abs(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b)) &lt;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1e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break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#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迭代加权最小二乘法的参数估计值</a:t>
            </a: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 #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迭代次数</a:t>
            </a:r>
          </a:p>
          <a:p>
            <a:pPr marL="0" indent="0">
              <a:buNone/>
            </a:pP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 ~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x,data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(link = 'identity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'))$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920038" cy="503238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</a:rPr>
              <a:t>离散参数的估计</a:t>
            </a:r>
            <a:endParaRPr lang="zh-CN" altLang="en-US" sz="3200" dirty="0" smtClean="0"/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95288" y="1052513"/>
            <a:ext cx="8532812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/>
              <a:t>   离散参数的取值</a:t>
            </a:r>
            <a:r>
              <a:rPr lang="zh-CN" altLang="en-US" sz="2000" b="1"/>
              <a:t>不会影响回归参数</a:t>
            </a:r>
            <a:r>
              <a:rPr lang="zh-CN" altLang="en-US" sz="2000"/>
              <a:t>的极大似然估计值。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/>
              <a:t>   从理论上讲，可以应用极大似然法估计离散参数。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/>
              <a:t>     即求解方程：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/>
              <a:t>    在应用极大似然法估计离散参数时</a:t>
            </a:r>
            <a:r>
              <a:rPr lang="zh-CN" altLang="en-US" sz="2000" b="1"/>
              <a:t>没有统一形式的估计方程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不同分布假设下的估计方程是不同的。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/>
              <a:t>   在实际应用中，估计离散参数较为常用的方法是</a:t>
            </a:r>
            <a:r>
              <a:rPr lang="zh-CN" altLang="en-US" sz="2000" b="1"/>
              <a:t>矩估计法</a:t>
            </a:r>
            <a:r>
              <a:rPr lang="zh-CN" altLang="en-US" sz="2000"/>
              <a:t>。</a:t>
            </a:r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2562225" y="1982788"/>
          <a:ext cx="7143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54" name="Equation" r:id="rId3" imgW="457200" imgH="419040" progId="Equation.DSMT4">
                  <p:embed/>
                </p:oleObj>
              </mc:Choice>
              <mc:Fallback>
                <p:oleObj name="Equation" r:id="rId3" imgW="45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982788"/>
                        <a:ext cx="7143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684213" y="4221163"/>
            <a:ext cx="424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因变量服从指数分布族，其方差为：</a:t>
            </a:r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95934"/>
              </p:ext>
            </p:extLst>
          </p:nvPr>
        </p:nvGraphicFramePr>
        <p:xfrm>
          <a:off x="4778375" y="4292600"/>
          <a:ext cx="20050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55" name="Equation" r:id="rId5" imgW="1282680" imgH="228600" progId="Equation.DSMT4">
                  <p:embed/>
                </p:oleObj>
              </mc:Choice>
              <mc:Fallback>
                <p:oleObj name="Equation" r:id="rId5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292600"/>
                        <a:ext cx="20050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29930"/>
              </p:ext>
            </p:extLst>
          </p:nvPr>
        </p:nvGraphicFramePr>
        <p:xfrm>
          <a:off x="2865438" y="4724400"/>
          <a:ext cx="14287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56" name="Equation" r:id="rId7" imgW="914400" imgH="431640" progId="Equation.DSMT4">
                  <p:embed/>
                </p:oleObj>
              </mc:Choice>
              <mc:Fallback>
                <p:oleObj name="Equation" r:id="rId7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4724400"/>
                        <a:ext cx="14287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2411413" y="5805488"/>
          <a:ext cx="2641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57" name="Equation" r:id="rId9" imgW="1688760" imgH="457200" progId="Equation.DSMT4">
                  <p:embed/>
                </p:oleObj>
              </mc:Choice>
              <mc:Fallback>
                <p:oleObj name="Equation" r:id="rId9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2641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684213" y="5373688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因此离散参数的矩估计为：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979613" y="48323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05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41325" y="512763"/>
            <a:ext cx="5211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矩估计是离散参数 的近似</a:t>
            </a:r>
            <a:r>
              <a:rPr lang="zh-CN" altLang="en-US" b="1" dirty="0"/>
              <a:t>无偏估计：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284809"/>
              </p:ext>
            </p:extLst>
          </p:nvPr>
        </p:nvGraphicFramePr>
        <p:xfrm>
          <a:off x="4724400" y="1057274"/>
          <a:ext cx="19875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3" name="Equation" r:id="rId3" imgW="1269720" imgH="457200" progId="Equation.DSMT4">
                  <p:embed/>
                </p:oleObj>
              </mc:Choice>
              <mc:Fallback>
                <p:oleObj name="Equation" r:id="rId3" imgW="1269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57274"/>
                        <a:ext cx="19875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62220"/>
              </p:ext>
            </p:extLst>
          </p:nvPr>
        </p:nvGraphicFramePr>
        <p:xfrm>
          <a:off x="4734720" y="2218218"/>
          <a:ext cx="2265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4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720" y="2218218"/>
                        <a:ext cx="22653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54386"/>
              </p:ext>
            </p:extLst>
          </p:nvPr>
        </p:nvGraphicFramePr>
        <p:xfrm>
          <a:off x="4724400" y="3414712"/>
          <a:ext cx="3675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5" name="Equation" r:id="rId7" imgW="2349360" imgH="457200" progId="Equation.DSMT4">
                  <p:embed/>
                </p:oleObj>
              </mc:Choice>
              <mc:Fallback>
                <p:oleObj name="Equation" r:id="rId7" imgW="2349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14712"/>
                        <a:ext cx="3675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17927"/>
              </p:ext>
            </p:extLst>
          </p:nvPr>
        </p:nvGraphicFramePr>
        <p:xfrm>
          <a:off x="3505200" y="5821212"/>
          <a:ext cx="19272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6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21212"/>
                        <a:ext cx="19272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914400" y="1216025"/>
            <a:ext cx="327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Pearson</a:t>
            </a:r>
            <a:r>
              <a:rPr lang="zh-CN" altLang="en-US" sz="2000" dirty="0"/>
              <a:t>卡方统计量定义为：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876300" y="237535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尺度化</a:t>
            </a:r>
            <a:r>
              <a:rPr lang="en-US" altLang="zh-CN" sz="2000" dirty="0"/>
              <a:t>Pearson</a:t>
            </a:r>
            <a:r>
              <a:rPr lang="zh-CN" altLang="en-US" sz="2000" dirty="0"/>
              <a:t>卡方</a:t>
            </a:r>
            <a:r>
              <a:rPr lang="zh-CN" altLang="en-US" sz="2000" dirty="0" smtClean="0"/>
              <a:t>统计量：</a:t>
            </a:r>
            <a:endParaRPr lang="zh-CN" altLang="en-US" sz="2000" dirty="0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873894" y="3573463"/>
            <a:ext cx="2941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那么   的矩</a:t>
            </a:r>
            <a:r>
              <a:rPr lang="zh-CN" altLang="en-US" sz="2000" dirty="0" smtClean="0"/>
              <a:t>估计可</a:t>
            </a:r>
            <a:r>
              <a:rPr lang="zh-CN" altLang="en-US" sz="2000" dirty="0"/>
              <a:t>化为：</a:t>
            </a:r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78719"/>
              </p:ext>
            </p:extLst>
          </p:nvPr>
        </p:nvGraphicFramePr>
        <p:xfrm>
          <a:off x="1489284" y="3592513"/>
          <a:ext cx="1984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7" name="Equation" r:id="rId11" imgW="126720" imgH="241200" progId="Equation.DSMT4">
                  <p:embed/>
                </p:oleObj>
              </mc:Choice>
              <mc:Fallback>
                <p:oleObj name="Equation" r:id="rId11" imgW="126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84" y="3592513"/>
                        <a:ext cx="1984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896353" y="5438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所以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762001" y="4221163"/>
            <a:ext cx="7945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由于尺度化</a:t>
            </a:r>
            <a:r>
              <a:rPr lang="en-US" altLang="zh-CN" sz="2000" dirty="0"/>
              <a:t>Pearson</a:t>
            </a:r>
            <a:r>
              <a:rPr lang="zh-CN" altLang="en-US" sz="2000" dirty="0"/>
              <a:t>卡方统计量近似服从自由度为            的卡方分布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故</a:t>
            </a: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910786"/>
              </p:ext>
            </p:extLst>
          </p:nvPr>
        </p:nvGraphicFramePr>
        <p:xfrm>
          <a:off x="1981200" y="4985269"/>
          <a:ext cx="4175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8" name="Equation" r:id="rId13" imgW="2666880" imgH="253800" progId="Equation.DSMT4">
                  <p:embed/>
                </p:oleObj>
              </mc:Choice>
              <mc:Fallback>
                <p:oleObj name="Equation" r:id="rId13" imgW="266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5269"/>
                        <a:ext cx="4175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23753"/>
              </p:ext>
            </p:extLst>
          </p:nvPr>
        </p:nvGraphicFramePr>
        <p:xfrm>
          <a:off x="6172200" y="4343400"/>
          <a:ext cx="80168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59" name="Equation" r:id="rId15" imgW="520560" imgH="177480" progId="Equation.DSMT4">
                  <p:embed/>
                </p:oleObj>
              </mc:Choice>
              <mc:Fallback>
                <p:oleObj name="Equation" r:id="rId15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43400"/>
                        <a:ext cx="801687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47701" y="1676400"/>
            <a:ext cx="81153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dirty="0"/>
              <a:t>   估计离散参数时最好使用未经汇总的数据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数据</a:t>
            </a:r>
            <a:r>
              <a:rPr lang="zh-CN" altLang="en-US" dirty="0"/>
              <a:t>汇总后，会减少观测值</a:t>
            </a:r>
            <a:r>
              <a:rPr lang="zh-CN" altLang="en-US" dirty="0" smtClean="0"/>
              <a:t>个数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</a:t>
            </a:r>
            <a:r>
              <a:rPr lang="zh-CN" altLang="en-US" dirty="0"/>
              <a:t>从而影响离散估计值的稳定性。</a:t>
            </a: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dirty="0"/>
              <a:t>  </a:t>
            </a:r>
            <a:r>
              <a:rPr lang="zh-CN" altLang="en-US" dirty="0" smtClean="0"/>
              <a:t>数据</a:t>
            </a:r>
            <a:r>
              <a:rPr lang="zh-CN" altLang="en-US" dirty="0"/>
              <a:t>汇总不会对</a:t>
            </a:r>
            <a:r>
              <a:rPr lang="zh-CN" altLang="en-US" b="1" dirty="0"/>
              <a:t>回归参数</a:t>
            </a:r>
            <a:r>
              <a:rPr lang="zh-CN" altLang="en-US" dirty="0"/>
              <a:t>的估计值产生影响。</a:t>
            </a:r>
          </a:p>
        </p:txBody>
      </p:sp>
    </p:spTree>
    <p:extLst>
      <p:ext uri="{BB962C8B-B14F-4D97-AF65-F5344CB8AC3E}">
        <p14:creationId xmlns:p14="http://schemas.microsoft.com/office/powerpoint/2010/main" val="11455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920038" cy="503238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</a:rPr>
              <a:t>参数估计值的标准误</a:t>
            </a:r>
            <a:endParaRPr lang="zh-CN" altLang="en-US" sz="3200" dirty="0" smtClean="0"/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395288" y="1052513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 在</a:t>
            </a:r>
            <a:r>
              <a:rPr lang="en-US" altLang="zh-CN" sz="2000"/>
              <a:t>Newton</a:t>
            </a:r>
            <a:r>
              <a:rPr lang="zh-CN" altLang="en-US" sz="2000"/>
              <a:t>迭代中，迭代公式中使用了</a:t>
            </a:r>
            <a:r>
              <a:rPr lang="en-US" altLang="zh-CN" sz="2000"/>
              <a:t>Hessian</a:t>
            </a:r>
            <a:r>
              <a:rPr lang="zh-CN" altLang="en-US" sz="2000"/>
              <a:t>矩阵，所以参数估计值的协方差矩阵可以表示为：</a:t>
            </a:r>
          </a:p>
        </p:txBody>
      </p:sp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2843213" y="2060575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2" name="Equation" r:id="rId3" imgW="863280" imgH="279360" progId="Equation.DSMT4">
                  <p:embed/>
                </p:oleObj>
              </mc:Choice>
              <mc:Fallback>
                <p:oleObj name="Equation" r:id="rId3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1584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468313" y="2478088"/>
            <a:ext cx="73453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参数估计值的方差：协方差矩阵对角线元素</a:t>
            </a:r>
          </a:p>
          <a:p>
            <a:pPr>
              <a:lnSpc>
                <a:spcPct val="200000"/>
              </a:lnSpc>
            </a:pPr>
            <a:r>
              <a:rPr lang="zh-CN" altLang="en-US" sz="2000"/>
              <a:t>参数估计值的标准误：</a:t>
            </a:r>
            <a:endParaRPr lang="en-US" altLang="zh-CN" sz="2000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468313" y="4125913"/>
            <a:ext cx="74882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在迭代加权最小二乘法中，用期望</a:t>
            </a:r>
            <a:r>
              <a:rPr lang="en-US" altLang="zh-CN" sz="2000" dirty="0"/>
              <a:t>Hessian</a:t>
            </a:r>
            <a:r>
              <a:rPr lang="zh-CN" altLang="en-US" sz="2000" dirty="0"/>
              <a:t>矩阵代替</a:t>
            </a:r>
            <a:r>
              <a:rPr lang="en-US" altLang="zh-CN" sz="2000" dirty="0"/>
              <a:t>Hessian</a:t>
            </a:r>
            <a:r>
              <a:rPr lang="zh-CN" altLang="en-US" sz="2000" dirty="0"/>
              <a:t>矩阵，所以参数估计值的协方差矩阵可以基于信息矩阵进行计算。即等于信息矩阵的逆矩阵：</a:t>
            </a:r>
          </a:p>
        </p:txBody>
      </p:sp>
      <p:graphicFrame>
        <p:nvGraphicFramePr>
          <p:cNvPr id="120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40736"/>
              </p:ext>
            </p:extLst>
          </p:nvPr>
        </p:nvGraphicFramePr>
        <p:xfrm>
          <a:off x="5487987" y="2698750"/>
          <a:ext cx="1979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3" name="Equation" r:id="rId5" imgW="1079280" imgH="228600" progId="Equation.DSMT4">
                  <p:embed/>
                </p:oleObj>
              </mc:Choice>
              <mc:Fallback>
                <p:oleObj name="Equation" r:id="rId5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7" y="2698750"/>
                        <a:ext cx="19796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75090"/>
              </p:ext>
            </p:extLst>
          </p:nvPr>
        </p:nvGraphicFramePr>
        <p:xfrm>
          <a:off x="2987675" y="3276600"/>
          <a:ext cx="19827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4" name="Equation" r:id="rId7" imgW="1155600" imgH="266400" progId="Equation.DSMT4">
                  <p:embed/>
                </p:oleObj>
              </mc:Choice>
              <mc:Fallback>
                <p:oleObj name="Equation" r:id="rId7" imgW="1155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76600"/>
                        <a:ext cx="19827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94306"/>
              </p:ext>
            </p:extLst>
          </p:nvPr>
        </p:nvGraphicFramePr>
        <p:xfrm>
          <a:off x="3081338" y="5661025"/>
          <a:ext cx="1350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5" name="Equation" r:id="rId9" imgW="736560" imgH="279360" progId="Equation.DSMT4">
                  <p:embed/>
                </p:oleObj>
              </mc:Choice>
              <mc:Fallback>
                <p:oleObj name="Equation" r:id="rId9" imgW="736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661025"/>
                        <a:ext cx="13509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719263"/>
            <a:ext cx="8229600" cy="44116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两种偏差概念：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CN" alt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尺度</a:t>
            </a:r>
            <a:r>
              <a:rPr lang="zh-CN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r>
              <a:rPr lang="zh-CN" alt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lvl="1"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残差偏差：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两者的关系：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133600" cy="457200"/>
          </a:xfrm>
        </p:spPr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76379"/>
              </p:ext>
            </p:extLst>
          </p:nvPr>
        </p:nvGraphicFramePr>
        <p:xfrm>
          <a:off x="3124200" y="4724400"/>
          <a:ext cx="1152128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2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4724400"/>
                        <a:ext cx="1152128" cy="419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尺度化偏差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16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GLM</a:t>
            </a:r>
            <a:r>
              <a:rPr lang="zh-CN" altLang="en-US" dirty="0" smtClean="0"/>
              <a:t>的尺度化偏差：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表示饱和模型的对数似然函数，       是当前模型的对数似然函数。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9939"/>
              </p:ext>
            </p:extLst>
          </p:nvPr>
        </p:nvGraphicFramePr>
        <p:xfrm>
          <a:off x="2514600" y="2819400"/>
          <a:ext cx="30591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99" name="Equation" r:id="rId3" imgW="1460160" imgH="304560" progId="Equation.DSMT4">
                  <p:embed/>
                </p:oleObj>
              </mc:Choice>
              <mc:Fallback>
                <p:oleObj name="Equation" r:id="rId3" imgW="1460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3059112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63759"/>
              </p:ext>
            </p:extLst>
          </p:nvPr>
        </p:nvGraphicFramePr>
        <p:xfrm>
          <a:off x="914400" y="3733800"/>
          <a:ext cx="1011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00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10112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17013"/>
              </p:ext>
            </p:extLst>
          </p:nvPr>
        </p:nvGraphicFramePr>
        <p:xfrm>
          <a:off x="6248400" y="3733800"/>
          <a:ext cx="6905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01" name="Equation" r:id="rId7" imgW="330120" imgH="241200" progId="Equation.DSMT4">
                  <p:embed/>
                </p:oleObj>
              </mc:Choice>
              <mc:Fallback>
                <p:oleObj name="Equation" r:id="rId7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3733800"/>
                        <a:ext cx="69056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尺度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化偏差可以变形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第一项近似服从自由度为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的卡方分布；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第二项近似服从自由度为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的卡方分布；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如果当前模型拟合的很好，第三项应该接近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所以，如果当前模型拟合很好，尺度化偏差就应该近似服从自由度为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的卡方分布。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53229"/>
              </p:ext>
            </p:extLst>
          </p:nvPr>
        </p:nvGraphicFramePr>
        <p:xfrm>
          <a:off x="838200" y="1828800"/>
          <a:ext cx="77073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04" name="Equation" r:id="rId3" imgW="3784320" imgH="330120" progId="Equation.DSMT4">
                  <p:embed/>
                </p:oleObj>
              </mc:Choice>
              <mc:Fallback>
                <p:oleObj name="Equation" r:id="rId3" imgW="3784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8800"/>
                        <a:ext cx="7707313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07390"/>
              </p:ext>
            </p:extLst>
          </p:nvPr>
        </p:nvGraphicFramePr>
        <p:xfrm>
          <a:off x="3124200" y="5562600"/>
          <a:ext cx="2345726" cy="47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05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562600"/>
                        <a:ext cx="2345726" cy="47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9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广义线性模型的一般形式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上述假设可以简记为：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                                                          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Times New Roman" pitchFamily="18" charset="0"/>
              </a:rPr>
              <a:t>与线性回归的主要区别：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把分布假设从正态分布推广到指数分布族，并引入连接函数。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79925"/>
              </p:ext>
            </p:extLst>
          </p:nvPr>
        </p:nvGraphicFramePr>
        <p:xfrm>
          <a:off x="1133475" y="2590800"/>
          <a:ext cx="44005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16" name="Equation" r:id="rId3" imgW="1955520" imgH="736560" progId="Equation.DSMT4">
                  <p:embed/>
                </p:oleObj>
              </mc:Choice>
              <mc:Fallback>
                <p:oleObj name="Equation" r:id="rId3" imgW="19555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3475" y="2590800"/>
                        <a:ext cx="4400550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0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各种分布假设下的尺度化偏差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zh-CN" altLang="en-US" dirty="0" smtClean="0"/>
              <a:t>对于指数分布族，有               ，        是正则连接函数，指数分布族的对数似然函数也可以写成均值的函数，所以：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24411"/>
              </p:ext>
            </p:extLst>
          </p:nvPr>
        </p:nvGraphicFramePr>
        <p:xfrm>
          <a:off x="3624262" y="1741118"/>
          <a:ext cx="1209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9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4262" y="1741118"/>
                        <a:ext cx="1209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37134"/>
              </p:ext>
            </p:extLst>
          </p:nvPr>
        </p:nvGraphicFramePr>
        <p:xfrm>
          <a:off x="5192713" y="1719263"/>
          <a:ext cx="571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0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2713" y="1719263"/>
                        <a:ext cx="5715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04139"/>
              </p:ext>
            </p:extLst>
          </p:nvPr>
        </p:nvGraphicFramePr>
        <p:xfrm>
          <a:off x="1219200" y="2895600"/>
          <a:ext cx="65024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1" name="Equation" r:id="rId7" imgW="3517560" imgH="1536480" progId="Equation.DSMT4">
                  <p:embed/>
                </p:oleObj>
              </mc:Choice>
              <mc:Fallback>
                <p:oleObj name="Equation" r:id="rId7" imgW="3517560" imgH="1536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895600"/>
                        <a:ext cx="6502400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譬如对于正态分布，            ，                 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所以：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36928"/>
              </p:ext>
            </p:extLst>
          </p:nvPr>
        </p:nvGraphicFramePr>
        <p:xfrm>
          <a:off x="3581400" y="1752600"/>
          <a:ext cx="1144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0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752600"/>
                        <a:ext cx="11445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2285"/>
              </p:ext>
            </p:extLst>
          </p:nvPr>
        </p:nvGraphicFramePr>
        <p:xfrm>
          <a:off x="4953000" y="1752600"/>
          <a:ext cx="1387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1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13874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24897"/>
              </p:ext>
            </p:extLst>
          </p:nvPr>
        </p:nvGraphicFramePr>
        <p:xfrm>
          <a:off x="6781800" y="1752600"/>
          <a:ext cx="7699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2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1752600"/>
                        <a:ext cx="76993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23640"/>
              </p:ext>
            </p:extLst>
          </p:nvPr>
        </p:nvGraphicFramePr>
        <p:xfrm>
          <a:off x="1236663" y="2678113"/>
          <a:ext cx="6502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3" name="Equation" r:id="rId9" imgW="3517560" imgH="1473120" progId="Equation.DSMT4">
                  <p:embed/>
                </p:oleObj>
              </mc:Choice>
              <mc:Fallback>
                <p:oleObj name="Equation" r:id="rId9" imgW="35175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6663" y="2678113"/>
                        <a:ext cx="650240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6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对于泊松分布，                    且              </a:t>
            </a:r>
            <a:r>
              <a:rPr lang="zh-CN" altLang="en-US" dirty="0"/>
              <a:t>，</a:t>
            </a:r>
            <a:r>
              <a:rPr lang="zh-CN" altLang="en-US" dirty="0" smtClean="0"/>
              <a:t>      所以就有：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38088"/>
              </p:ext>
            </p:extLst>
          </p:nvPr>
        </p:nvGraphicFramePr>
        <p:xfrm>
          <a:off x="3048000" y="1735138"/>
          <a:ext cx="1651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0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735138"/>
                        <a:ext cx="16510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87436"/>
              </p:ext>
            </p:extLst>
          </p:nvPr>
        </p:nvGraphicFramePr>
        <p:xfrm>
          <a:off x="5039144" y="1735138"/>
          <a:ext cx="11223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1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9144" y="1735138"/>
                        <a:ext cx="1122363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2746"/>
              </p:ext>
            </p:extLst>
          </p:nvPr>
        </p:nvGraphicFramePr>
        <p:xfrm>
          <a:off x="6400800" y="1764507"/>
          <a:ext cx="5730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2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1764507"/>
                        <a:ext cx="5730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44554"/>
              </p:ext>
            </p:extLst>
          </p:nvPr>
        </p:nvGraphicFramePr>
        <p:xfrm>
          <a:off x="1312863" y="2678113"/>
          <a:ext cx="6502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3" name="Equation" r:id="rId9" imgW="3517560" imgH="1473120" progId="Equation.DSMT4">
                  <p:embed/>
                </p:oleObj>
              </mc:Choice>
              <mc:Fallback>
                <p:oleObj name="Equation" r:id="rId9" imgW="35175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2863" y="2678113"/>
                        <a:ext cx="650240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" y="1700808"/>
            <a:ext cx="8968775" cy="431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残差偏差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             ，残差偏差中不再包含离散参数，所以可以直接基于模型的观测值和拟合值进行计算，但残差偏差不再近似服从卡方分布。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空模型：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可见，空模型的拟合值就是观测值的加权平均值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22914"/>
              </p:ext>
            </p:extLst>
          </p:nvPr>
        </p:nvGraphicFramePr>
        <p:xfrm>
          <a:off x="2362200" y="3352800"/>
          <a:ext cx="49752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5" name="Equation" r:id="rId3" imgW="2692080" imgH="444240" progId="Equation.DSMT4">
                  <p:embed/>
                </p:oleObj>
              </mc:Choice>
              <mc:Fallback>
                <p:oleObj name="Equation" r:id="rId3" imgW="269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49752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48473"/>
              </p:ext>
            </p:extLst>
          </p:nvPr>
        </p:nvGraphicFramePr>
        <p:xfrm>
          <a:off x="2667000" y="5334000"/>
          <a:ext cx="1666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6" name="Equation" r:id="rId5" imgW="901440" imgH="431640" progId="Equation.DSMT4">
                  <p:embed/>
                </p:oleObj>
              </mc:Choice>
              <mc:Fallback>
                <p:oleObj name="Equation" r:id="rId5" imgW="901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5334000"/>
                        <a:ext cx="166687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11135"/>
              </p:ext>
            </p:extLst>
          </p:nvPr>
        </p:nvGraphicFramePr>
        <p:xfrm>
          <a:off x="1524000" y="1752600"/>
          <a:ext cx="990600" cy="36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77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1752600"/>
                        <a:ext cx="990600" cy="36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6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dirty="0" smtClean="0"/>
              <a:t>基于残差偏差估计离散参数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zh-CN" altLang="en-US" dirty="0"/>
              <a:t>广义线性模型的离散参数也可以通过残差偏差进行</a:t>
            </a:r>
            <a:r>
              <a:rPr lang="zh-CN" altLang="en-US" dirty="0" smtClean="0"/>
              <a:t>估计：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因为尺度化偏差近似服从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/>
              <a:t>的卡方分布，所以：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6745"/>
              </p:ext>
            </p:extLst>
          </p:nvPr>
        </p:nvGraphicFramePr>
        <p:xfrm>
          <a:off x="2590800" y="5410200"/>
          <a:ext cx="3963214" cy="7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18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410200"/>
                        <a:ext cx="3963214" cy="75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75233"/>
              </p:ext>
            </p:extLst>
          </p:nvPr>
        </p:nvGraphicFramePr>
        <p:xfrm>
          <a:off x="3505200" y="2286000"/>
          <a:ext cx="14779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19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2286000"/>
                        <a:ext cx="147796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45015"/>
              </p:ext>
            </p:extLst>
          </p:nvPr>
        </p:nvGraphicFramePr>
        <p:xfrm>
          <a:off x="2590800" y="3733800"/>
          <a:ext cx="20669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20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3733800"/>
                        <a:ext cx="20669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85579"/>
              </p:ext>
            </p:extLst>
          </p:nvPr>
        </p:nvGraphicFramePr>
        <p:xfrm>
          <a:off x="2590800" y="4572000"/>
          <a:ext cx="3525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21" name="Equation" r:id="rId9" imgW="1841400" imgH="228600" progId="Equation.DSMT4">
                  <p:embed/>
                </p:oleObj>
              </mc:Choice>
              <mc:Fallback>
                <p:oleObj name="Equation" r:id="rId9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572000"/>
                        <a:ext cx="35258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嵌套模型的比较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嵌套模型概念：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）离散参数已知：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如泊松分布和二项分布，离散参数为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，则两个嵌套模型的尺度化偏差之差近似服从卡方分布。即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360390"/>
              </p:ext>
            </p:extLst>
          </p:nvPr>
        </p:nvGraphicFramePr>
        <p:xfrm>
          <a:off x="2286000" y="2514600"/>
          <a:ext cx="37687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8" name="Equation" r:id="rId3" imgW="1968480" imgH="533160" progId="Equation.DSMT4">
                  <p:embed/>
                </p:oleObj>
              </mc:Choice>
              <mc:Fallback>
                <p:oleObj name="Equation" r:id="rId3" imgW="1968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514600"/>
                        <a:ext cx="376872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73208"/>
              </p:ext>
            </p:extLst>
          </p:nvPr>
        </p:nvGraphicFramePr>
        <p:xfrm>
          <a:off x="2743200" y="5638800"/>
          <a:ext cx="194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9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5638800"/>
                        <a:ext cx="1949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7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）离散参数未知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 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8976"/>
              </p:ext>
            </p:extLst>
          </p:nvPr>
        </p:nvGraphicFramePr>
        <p:xfrm>
          <a:off x="1371600" y="1981200"/>
          <a:ext cx="3498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7" name="Equation" r:id="rId3" imgW="1955520" imgH="253800" progId="Equation.DSMT4">
                  <p:embed/>
                </p:oleObj>
              </mc:Choice>
              <mc:Fallback>
                <p:oleObj name="Equation" r:id="rId3" imgW="1955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981200"/>
                        <a:ext cx="34988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85858"/>
              </p:ext>
            </p:extLst>
          </p:nvPr>
        </p:nvGraphicFramePr>
        <p:xfrm>
          <a:off x="1295400" y="3124200"/>
          <a:ext cx="422275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8" name="Equation" r:id="rId5" imgW="2286000" imgH="1307880" progId="Equation.DSMT4">
                  <p:embed/>
                </p:oleObj>
              </mc:Choice>
              <mc:Fallback>
                <p:oleObj name="Equation" r:id="rId5" imgW="228600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124200"/>
                        <a:ext cx="4222750" cy="242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因此可以定义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dirty="0" smtClean="0"/>
              <a:t>统计量：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54851"/>
              </p:ext>
            </p:extLst>
          </p:nvPr>
        </p:nvGraphicFramePr>
        <p:xfrm>
          <a:off x="1676400" y="3048000"/>
          <a:ext cx="46259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2" name="Equation" r:id="rId3" imgW="2628900" imgH="520700" progId="Equation.DSMT4">
                  <p:embed/>
                </p:oleObj>
              </mc:Choice>
              <mc:Fallback>
                <p:oleObj name="Equation" r:id="rId3" imgW="2628900" imgH="520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6259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35625"/>
              </p:ext>
            </p:extLst>
          </p:nvPr>
        </p:nvGraphicFramePr>
        <p:xfrm>
          <a:off x="1720850" y="4808537"/>
          <a:ext cx="43926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3" name="Equation" r:id="rId5" imgW="1765300" imgH="431800" progId="Equation.DSMT4">
                  <p:embed/>
                </p:oleObj>
              </mc:Choice>
              <mc:Fallback>
                <p:oleObj name="Equation" r:id="rId5" imgW="17653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808537"/>
                        <a:ext cx="43926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非嵌套模型的比较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样本量调整的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AICC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AIChq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88553"/>
              </p:ext>
            </p:extLst>
          </p:nvPr>
        </p:nvGraphicFramePr>
        <p:xfrm>
          <a:off x="1841500" y="1752600"/>
          <a:ext cx="2033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78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0" y="1752600"/>
                        <a:ext cx="2033588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72357"/>
              </p:ext>
            </p:extLst>
          </p:nvPr>
        </p:nvGraphicFramePr>
        <p:xfrm>
          <a:off x="4495800" y="2286000"/>
          <a:ext cx="2087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79" name="Equation" r:id="rId5" imgW="1028520" imgH="393480" progId="Equation.DSMT4">
                  <p:embed/>
                </p:oleObj>
              </mc:Choice>
              <mc:Fallback>
                <p:oleObj name="Equation" r:id="rId5" imgW="1028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286000"/>
                        <a:ext cx="208756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38887"/>
              </p:ext>
            </p:extLst>
          </p:nvPr>
        </p:nvGraphicFramePr>
        <p:xfrm>
          <a:off x="4495800" y="3276600"/>
          <a:ext cx="359886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80" name="Equation" r:id="rId7" imgW="1854000" imgH="685800" progId="Equation.DSMT4">
                  <p:embed/>
                </p:oleObj>
              </mc:Choice>
              <mc:Fallback>
                <p:oleObj name="Equation" r:id="rId7" imgW="1854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5800" y="3276600"/>
                        <a:ext cx="3598862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3489"/>
              </p:ext>
            </p:extLst>
          </p:nvPr>
        </p:nvGraphicFramePr>
        <p:xfrm>
          <a:off x="1778000" y="5562600"/>
          <a:ext cx="2676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81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8000" y="5562600"/>
                        <a:ext cx="2676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8</a:t>
            </a:fld>
            <a:r>
              <a:rPr lang="en-US" altLang="zh-CN"/>
              <a:t> 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指数分布族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8382000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dirty="0" smtClean="0">
                    <a:latin typeface="Times New Roman" pitchFamily="18" charset="0"/>
                  </a:rPr>
                  <a:t>假设随机变量</a:t>
                </a:r>
                <a:r>
                  <a:rPr lang="en-US" altLang="zh-CN" sz="2400" i="1" dirty="0" smtClean="0">
                    <a:latin typeface="Times New Roman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itchFamily="18" charset="0"/>
                  </a:rPr>
                  <a:t>服从指数分布族，则其密度函数表示为：</a:t>
                </a:r>
                <a:endParaRPr lang="en-US" altLang="zh-CN" sz="2400" dirty="0" smtClean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</a:rPr>
                  <a:t>                                                                                        </a:t>
                </a: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itchFamily="18" charset="0"/>
                  </a:rPr>
                  <a:t> 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itchFamily="18" charset="0"/>
                  </a:rPr>
                  <a:t>是已知函数，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itchFamily="18" charset="0"/>
                  </a:rPr>
                  <a:t>唯一确定分布的具体形式，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itchFamily="18" charset="0"/>
                  </a:rPr>
                  <a:t>起标准化作用。</a:t>
                </a: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8382000" cy="4343400"/>
              </a:xfrm>
              <a:blipFill rotWithShape="1">
                <a:blip r:embed="rId3"/>
                <a:stretch>
                  <a:fillRect l="-364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18004"/>
              </p:ext>
            </p:extLst>
          </p:nvPr>
        </p:nvGraphicFramePr>
        <p:xfrm>
          <a:off x="762000" y="2743200"/>
          <a:ext cx="459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3" name="Equation" r:id="rId4" imgW="2425680" imgH="482400" progId="Equation.DSMT4">
                  <p:embed/>
                </p:oleObj>
              </mc:Choice>
              <mc:Fallback>
                <p:oleObj name="Equation" r:id="rId4" imgW="2425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743200"/>
                        <a:ext cx="4597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9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应用</a:t>
            </a:r>
            <a:r>
              <a:rPr lang="en-US" altLang="zh-CN" b="1" dirty="0" smtClean="0"/>
              <a:t>AIC</a:t>
            </a:r>
            <a:r>
              <a:rPr lang="zh-CN" altLang="en-US" b="1" dirty="0" smtClean="0"/>
              <a:t>的经验规则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2.5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表明两</a:t>
            </a:r>
            <a:r>
              <a:rPr lang="zh-CN" altLang="en-US" dirty="0"/>
              <a:t>个模型没有明显</a:t>
            </a:r>
            <a:r>
              <a:rPr lang="zh-CN" altLang="en-US" dirty="0" smtClean="0"/>
              <a:t>差异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AIC</a:t>
            </a:r>
            <a:r>
              <a:rPr lang="zh-CN" altLang="en-US" dirty="0" smtClean="0"/>
              <a:t>较小</a:t>
            </a:r>
            <a:r>
              <a:rPr lang="zh-CN" altLang="en-US" dirty="0"/>
              <a:t>的模型明显较</a:t>
            </a:r>
            <a:r>
              <a:rPr lang="zh-CN" altLang="en-US" dirty="0" smtClean="0"/>
              <a:t>优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）样本量大于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AIC</a:t>
            </a:r>
            <a:r>
              <a:rPr lang="zh-CN" altLang="en-US" dirty="0" smtClean="0"/>
              <a:t>较小</a:t>
            </a:r>
            <a:r>
              <a:rPr lang="zh-CN" altLang="en-US" dirty="0"/>
              <a:t>的模型</a:t>
            </a:r>
            <a:r>
              <a:rPr lang="zh-CN" altLang="en-US" dirty="0" smtClean="0"/>
              <a:t>较优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）样本量大于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大于</a:t>
            </a:r>
            <a:r>
              <a:rPr lang="en-US" altLang="zh-CN" dirty="0"/>
              <a:t>6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AIC</a:t>
            </a:r>
            <a:r>
              <a:rPr lang="zh-CN" altLang="en-US" dirty="0" smtClean="0"/>
              <a:t>较小</a:t>
            </a:r>
            <a:r>
              <a:rPr lang="zh-CN" altLang="en-US" dirty="0"/>
              <a:t>的模型较优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应用</a:t>
            </a:r>
            <a:r>
              <a:rPr lang="en-US" altLang="zh-CN" b="1" dirty="0" smtClean="0"/>
              <a:t>BIC</a:t>
            </a:r>
            <a:r>
              <a:rPr lang="zh-CN" altLang="en-US" b="1" dirty="0" smtClean="0"/>
              <a:t>的经验规则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9250" lvl="1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0~2</a:t>
            </a:r>
            <a:r>
              <a:rPr lang="zh-CN" altLang="en-US" dirty="0" smtClean="0"/>
              <a:t>之间</a:t>
            </a:r>
            <a:r>
              <a:rPr lang="zh-CN" altLang="en-US" dirty="0"/>
              <a:t>，</a:t>
            </a:r>
            <a:r>
              <a:rPr lang="zh-CN" altLang="en-US" dirty="0" smtClean="0"/>
              <a:t>表明</a:t>
            </a:r>
            <a:r>
              <a:rPr lang="zh-CN" altLang="en-US" dirty="0"/>
              <a:t>两个模型存在微弱</a:t>
            </a:r>
            <a:r>
              <a:rPr lang="zh-CN" altLang="en-US" dirty="0" smtClean="0"/>
              <a:t>差异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2~6</a:t>
            </a:r>
            <a:r>
              <a:rPr lang="zh-CN" altLang="en-US" dirty="0" smtClean="0"/>
              <a:t>之间</a:t>
            </a:r>
            <a:r>
              <a:rPr lang="zh-CN" altLang="en-US" dirty="0"/>
              <a:t>，</a:t>
            </a:r>
            <a:r>
              <a:rPr lang="zh-CN" altLang="en-US" dirty="0" smtClean="0"/>
              <a:t>表明</a:t>
            </a:r>
            <a:r>
              <a:rPr lang="zh-CN" altLang="en-US" dirty="0"/>
              <a:t>两个模型存在一定</a:t>
            </a:r>
            <a:r>
              <a:rPr lang="zh-CN" altLang="en-US" dirty="0" smtClean="0"/>
              <a:t>差异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6~10</a:t>
            </a:r>
            <a:r>
              <a:rPr lang="zh-CN" altLang="en-US" dirty="0" smtClean="0"/>
              <a:t>之间</a:t>
            </a:r>
            <a:r>
              <a:rPr lang="zh-CN" altLang="en-US" dirty="0"/>
              <a:t>，</a:t>
            </a:r>
            <a:r>
              <a:rPr lang="zh-CN" altLang="en-US" dirty="0" smtClean="0"/>
              <a:t>表明</a:t>
            </a:r>
            <a:r>
              <a:rPr lang="zh-CN" altLang="en-US" dirty="0"/>
              <a:t>两个模型存在显著</a:t>
            </a:r>
            <a:r>
              <a:rPr lang="zh-CN" altLang="en-US" dirty="0" smtClean="0"/>
              <a:t>差异</a:t>
            </a:r>
            <a:endParaRPr lang="en-US" altLang="zh-CN" dirty="0"/>
          </a:p>
          <a:p>
            <a:pPr marL="349250" lvl="1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BIC</a:t>
            </a:r>
            <a:r>
              <a:rPr lang="zh-CN" altLang="en-US" dirty="0" smtClean="0"/>
              <a:t>之</a:t>
            </a:r>
            <a:r>
              <a:rPr lang="zh-CN" altLang="en-US" dirty="0"/>
              <a:t>差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，表明</a:t>
            </a:r>
            <a:r>
              <a:rPr lang="zh-CN" altLang="en-US" dirty="0"/>
              <a:t>两个模型存在非常显著的</a:t>
            </a:r>
            <a:r>
              <a:rPr lang="zh-CN" altLang="en-US" dirty="0" smtClean="0"/>
              <a:t>差异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zh-CN" altLang="en-US" b="1" dirty="0" smtClean="0"/>
              <a:t>原始残差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Pearson</a:t>
            </a:r>
            <a:r>
              <a:rPr lang="zh-CN" altLang="en-US" b="1" dirty="0" smtClean="0"/>
              <a:t>残差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Pearson</a:t>
            </a:r>
            <a:r>
              <a:rPr lang="zh-CN" altLang="en-US" dirty="0" smtClean="0"/>
              <a:t>残差</a:t>
            </a:r>
            <a:r>
              <a:rPr lang="zh-CN" altLang="en-US" dirty="0"/>
              <a:t>使得不同方差的观测值具有可比</a:t>
            </a:r>
            <a:r>
              <a:rPr lang="zh-CN" altLang="en-US" dirty="0" smtClean="0"/>
              <a:t>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Pearson</a:t>
            </a:r>
            <a:r>
              <a:rPr lang="zh-CN" altLang="en-US" dirty="0" smtClean="0"/>
              <a:t>残差的绝对值越大，模型对观测值的拟合越差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Pearson</a:t>
            </a:r>
            <a:r>
              <a:rPr lang="zh-CN" altLang="en-US" dirty="0" smtClean="0"/>
              <a:t>残差的散点图可以揭示数据中存在的异常值。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03582"/>
              </p:ext>
            </p:extLst>
          </p:nvPr>
        </p:nvGraphicFramePr>
        <p:xfrm>
          <a:off x="3581400" y="1676400"/>
          <a:ext cx="1447800" cy="50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2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676400"/>
                        <a:ext cx="1447800" cy="50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5654"/>
              </p:ext>
            </p:extLst>
          </p:nvPr>
        </p:nvGraphicFramePr>
        <p:xfrm>
          <a:off x="3581400" y="2895600"/>
          <a:ext cx="1371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23" name="Equation" r:id="rId5" imgW="812520" imgH="457200" progId="Equation.DSMT4">
                  <p:embed/>
                </p:oleObj>
              </mc:Choice>
              <mc:Fallback>
                <p:oleObj name="Equation" r:id="rId5" imgW="812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2895600"/>
                        <a:ext cx="1371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标准化</a:t>
            </a:r>
            <a:r>
              <a:rPr lang="en-US" altLang="zh-CN" b="1" dirty="0" smtClean="0"/>
              <a:t>Pearson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是第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个观测值的杠杆值，是帽子矩阵对角线上的第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个元素：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76454"/>
              </p:ext>
            </p:extLst>
          </p:nvPr>
        </p:nvGraphicFramePr>
        <p:xfrm>
          <a:off x="2667000" y="4267200"/>
          <a:ext cx="3429000" cy="4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2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3429000" cy="455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89776"/>
              </p:ext>
            </p:extLst>
          </p:nvPr>
        </p:nvGraphicFramePr>
        <p:xfrm>
          <a:off x="2667000" y="5257800"/>
          <a:ext cx="3255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3" name="Equation" r:id="rId5" imgW="1942920" imgH="507960" progId="Equation.DSMT4">
                  <p:embed/>
                </p:oleObj>
              </mc:Choice>
              <mc:Fallback>
                <p:oleObj name="Equation" r:id="rId5" imgW="1942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5257800"/>
                        <a:ext cx="32559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0299"/>
              </p:ext>
            </p:extLst>
          </p:nvPr>
        </p:nvGraphicFramePr>
        <p:xfrm>
          <a:off x="914400" y="3321538"/>
          <a:ext cx="317500" cy="48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4" name="Equation" r:id="rId7" imgW="164880" imgH="253800" progId="Equation.DSMT4">
                  <p:embed/>
                </p:oleObj>
              </mc:Choice>
              <mc:Fallback>
                <p:oleObj name="Equation" r:id="rId7" imgW="16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321538"/>
                        <a:ext cx="317500" cy="48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59138"/>
              </p:ext>
            </p:extLst>
          </p:nvPr>
        </p:nvGraphicFramePr>
        <p:xfrm>
          <a:off x="3657600" y="2209800"/>
          <a:ext cx="1849359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5" name="Equation" r:id="rId9" imgW="1104840" imgH="520560" progId="Equation.DSMT4">
                  <p:embed/>
                </p:oleObj>
              </mc:Choice>
              <mc:Fallback>
                <p:oleObj name="Equation" r:id="rId9" imgW="11048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7600" y="2209800"/>
                        <a:ext cx="1849359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2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Deviance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Deviance</a:t>
            </a:r>
            <a:r>
              <a:rPr lang="zh-CN" altLang="en-US" dirty="0" smtClean="0"/>
              <a:t>残差近似服从正态分布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12741"/>
              </p:ext>
            </p:extLst>
          </p:nvPr>
        </p:nvGraphicFramePr>
        <p:xfrm>
          <a:off x="2667000" y="2667000"/>
          <a:ext cx="3454394" cy="60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9" name="Equation" r:id="rId3" imgW="1511280" imgH="266400" progId="Equation.DSMT4">
                  <p:embed/>
                </p:oleObj>
              </mc:Choice>
              <mc:Fallback>
                <p:oleObj name="Equation" r:id="rId3" imgW="1511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3454394" cy="609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标准化</a:t>
            </a:r>
            <a:r>
              <a:rPr lang="en-US" altLang="zh-CN" b="1" dirty="0" smtClean="0"/>
              <a:t>Deviance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标准化</a:t>
            </a:r>
            <a:r>
              <a:rPr lang="en-US" altLang="zh-CN" dirty="0" smtClean="0"/>
              <a:t>Deviance</a:t>
            </a:r>
            <a:r>
              <a:rPr lang="zh-CN" altLang="en-US" dirty="0" smtClean="0"/>
              <a:t>残差的均值为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，方差为</a:t>
            </a:r>
            <a:r>
              <a:rPr lang="en-US" altLang="zh-CN" dirty="0" smtClean="0"/>
              <a:t>1.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667"/>
              </p:ext>
            </p:extLst>
          </p:nvPr>
        </p:nvGraphicFramePr>
        <p:xfrm>
          <a:off x="2895600" y="2819400"/>
          <a:ext cx="1981200" cy="93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14" name="Equation" r:id="rId3" imgW="1104840" imgH="520560" progId="Equation.DSMT4">
                  <p:embed/>
                </p:oleObj>
              </mc:Choice>
              <mc:Fallback>
                <p:oleObj name="Equation" r:id="rId3" imgW="11048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819400"/>
                        <a:ext cx="1981200" cy="933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调整的</a:t>
            </a:r>
            <a:r>
              <a:rPr lang="en-US" altLang="zh-CN" b="1" dirty="0" smtClean="0"/>
              <a:t>Deviance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Deviance</a:t>
            </a:r>
            <a:r>
              <a:rPr lang="zh-CN" altLang="en-US" dirty="0" smtClean="0"/>
              <a:t>残差进行调整，可以使其更加近似服从正态分布：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上式右边第二项是对</a:t>
            </a:r>
            <a:r>
              <a:rPr lang="en-US" altLang="zh-CN" dirty="0" smtClean="0"/>
              <a:t>Deviance</a:t>
            </a:r>
            <a:r>
              <a:rPr lang="zh-CN" altLang="en-US" dirty="0" smtClean="0"/>
              <a:t>残差的调整项。譬如，泊松分布的调整项为         ，伽马分布的调整项为        ，逆高斯分布的调整项为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073124"/>
              </p:ext>
            </p:extLst>
          </p:nvPr>
        </p:nvGraphicFramePr>
        <p:xfrm>
          <a:off x="2590800" y="2895600"/>
          <a:ext cx="3603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7" name="Equation" r:id="rId3" imgW="1841400" imgH="583920" progId="Equation.DSMT4">
                  <p:embed/>
                </p:oleObj>
              </mc:Choice>
              <mc:Fallback>
                <p:oleObj name="Equation" r:id="rId3" imgW="1841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895600"/>
                        <a:ext cx="360362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33912"/>
              </p:ext>
            </p:extLst>
          </p:nvPr>
        </p:nvGraphicFramePr>
        <p:xfrm>
          <a:off x="3048000" y="47244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8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724400"/>
                        <a:ext cx="838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251318"/>
              </p:ext>
            </p:extLst>
          </p:nvPr>
        </p:nvGraphicFramePr>
        <p:xfrm>
          <a:off x="6781800" y="4710112"/>
          <a:ext cx="762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9" name="Equation" r:id="rId7" imgW="406080" imgH="291960" progId="Equation.DSMT4">
                  <p:embed/>
                </p:oleObj>
              </mc:Choice>
              <mc:Fallback>
                <p:oleObj name="Equation" r:id="rId7" imgW="406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4710112"/>
                        <a:ext cx="762000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93071"/>
              </p:ext>
            </p:extLst>
          </p:nvPr>
        </p:nvGraphicFramePr>
        <p:xfrm>
          <a:off x="3352800" y="5306291"/>
          <a:ext cx="1066800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90" name="Equation" r:id="rId9" imgW="558720" imgH="253800" progId="Equation.DSMT4">
                  <p:embed/>
                </p:oleObj>
              </mc:Choice>
              <mc:Fallback>
                <p:oleObj name="Equation" r:id="rId9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800" y="5306291"/>
                        <a:ext cx="1066800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分位残差</a:t>
            </a:r>
            <a:endParaRPr lang="en-US" altLang="zh-CN" b="1" dirty="0" smtClean="0"/>
          </a:p>
          <a:p>
            <a:r>
              <a:rPr lang="zh-CN" altLang="en-US" sz="2000" dirty="0" smtClean="0"/>
              <a:t>如果因变量     是连续变量，则分位残差定义为：</a:t>
            </a:r>
            <a:endParaRPr lang="en-US" altLang="zh-CN" sz="2000" dirty="0" smtClean="0"/>
          </a:p>
          <a:p>
            <a:r>
              <a:rPr lang="zh-CN" altLang="en-US" sz="2000" dirty="0" smtClean="0"/>
              <a:t>如果因变量     是离散变量，则分位残差是随机的，定义为：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其中：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41160"/>
              </p:ext>
            </p:extLst>
          </p:nvPr>
        </p:nvGraphicFramePr>
        <p:xfrm>
          <a:off x="6372225" y="2114550"/>
          <a:ext cx="21605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5" name="Equation" r:id="rId3" imgW="1371600" imgH="342720" progId="Equation.DSMT4">
                  <p:embed/>
                </p:oleObj>
              </mc:Choice>
              <mc:Fallback>
                <p:oleObj name="Equation" r:id="rId3" imgW="1371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25" y="2114550"/>
                        <a:ext cx="21605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01950"/>
              </p:ext>
            </p:extLst>
          </p:nvPr>
        </p:nvGraphicFramePr>
        <p:xfrm>
          <a:off x="2895600" y="4343400"/>
          <a:ext cx="27178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6" name="Equation" r:id="rId5" imgW="1193760" imgH="1002960" progId="Equation.DSMT4">
                  <p:embed/>
                </p:oleObj>
              </mc:Choice>
              <mc:Fallback>
                <p:oleObj name="Equation" r:id="rId5" imgW="1193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343400"/>
                        <a:ext cx="2717800" cy="187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66138"/>
              </p:ext>
            </p:extLst>
          </p:nvPr>
        </p:nvGraphicFramePr>
        <p:xfrm>
          <a:off x="3124200" y="3276600"/>
          <a:ext cx="1524000" cy="45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7" name="Equation" r:id="rId7" imgW="799920" imgH="241200" progId="Equation.DSMT4">
                  <p:embed/>
                </p:oleObj>
              </mc:Choice>
              <mc:Fallback>
                <p:oleObj name="Equation" r:id="rId7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3276600"/>
                        <a:ext cx="1524000" cy="45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06367"/>
              </p:ext>
            </p:extLst>
          </p:nvPr>
        </p:nvGraphicFramePr>
        <p:xfrm>
          <a:off x="2133600" y="25908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8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5908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785190"/>
              </p:ext>
            </p:extLst>
          </p:nvPr>
        </p:nvGraphicFramePr>
        <p:xfrm>
          <a:off x="2133600" y="21336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9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1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分位残差和随机化分位残差近似服从</a:t>
            </a:r>
            <a:r>
              <a:rPr lang="zh-CN" altLang="en-US" dirty="0" smtClean="0"/>
              <a:t>标准正态分布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随机化</a:t>
            </a:r>
            <a:r>
              <a:rPr lang="zh-CN" altLang="en-US" dirty="0"/>
              <a:t>分位残差不是唯一</a:t>
            </a:r>
            <a:r>
              <a:rPr lang="zh-CN" altLang="en-US" dirty="0" smtClean="0"/>
              <a:t>的。基于</a:t>
            </a:r>
            <a:r>
              <a:rPr lang="zh-CN" altLang="en-US" dirty="0"/>
              <a:t>随机化分位残差绘制散点图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最好生成多</a:t>
            </a:r>
            <a:r>
              <a:rPr lang="zh-CN" altLang="en-US" dirty="0"/>
              <a:t>幅散点图来观测它们与正态分布的贴合</a:t>
            </a:r>
            <a:r>
              <a:rPr lang="zh-CN" altLang="en-US" dirty="0" smtClean="0"/>
              <a:t>程度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</a:t>
            </a:r>
            <a:r>
              <a:rPr lang="zh-CN" altLang="en-US" dirty="0" smtClean="0"/>
              <a:t>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在广义线性模型中也可以用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距离来识别强影响点。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定义为：                 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是回归参数的个数，    是杠杆值，      是标准化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残差。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709D-4CC0-4FBA-A89A-99BF3E30A50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66369"/>
              </p:ext>
            </p:extLst>
          </p:nvPr>
        </p:nvGraphicFramePr>
        <p:xfrm>
          <a:off x="2743200" y="2971800"/>
          <a:ext cx="29225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5" name="Equation" r:id="rId3" imgW="1536480" imgH="482400" progId="Equation.DSMT4">
                  <p:embed/>
                </p:oleObj>
              </mc:Choice>
              <mc:Fallback>
                <p:oleObj name="Equation" r:id="rId3" imgW="1536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971800"/>
                        <a:ext cx="29225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54555"/>
              </p:ext>
            </p:extLst>
          </p:nvPr>
        </p:nvGraphicFramePr>
        <p:xfrm>
          <a:off x="4038600" y="4419600"/>
          <a:ext cx="34671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6" name="Equation" r:id="rId5" imgW="164880" imgH="253800" progId="Equation.DSMT4">
                  <p:embed/>
                </p:oleObj>
              </mc:Choice>
              <mc:Fallback>
                <p:oleObj name="Equation" r:id="rId5" imgW="16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419600"/>
                        <a:ext cx="34671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41008"/>
              </p:ext>
            </p:extLst>
          </p:nvPr>
        </p:nvGraphicFramePr>
        <p:xfrm>
          <a:off x="5867400" y="4495800"/>
          <a:ext cx="55345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7" name="Equation" r:id="rId7" imgW="291960" imgH="241200" progId="Equation.DSMT4">
                  <p:embed/>
                </p:oleObj>
              </mc:Choice>
              <mc:Fallback>
                <p:oleObj name="Equation" r:id="rId7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4495800"/>
                        <a:ext cx="55345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67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8229600" cy="4343400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400" dirty="0" smtClean="0">
                    <a:latin typeface="Times New Roman" pitchFamily="18" charset="0"/>
                  </a:rPr>
                  <a:t>指数分布族的密度函数：</a:t>
                </a:r>
                <a:endParaRPr lang="en-US" altLang="zh-CN" sz="2400" dirty="0" smtClean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40000"/>
                  </a:lnSpc>
                </a:pP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</a:rPr>
                  <a:t>                                                                                        </a:t>
                </a: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 smtClean="0"/>
                  <a:t>    </a:t>
                </a:r>
                <a:endParaRPr lang="en-US" altLang="zh-CN" sz="2400" dirty="0"/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为自然参数，与分布的均值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有关。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r>
                  <a:rPr lang="zh-CN" altLang="en-US" sz="24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为离散参数，与分布的均值无关，仅与方差有关。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:endParaRPr lang="en-US" altLang="zh-CN" sz="2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8229600" cy="4343400"/>
              </a:xfrm>
              <a:blipFill rotWithShape="1"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98177"/>
              </p:ext>
            </p:extLst>
          </p:nvPr>
        </p:nvGraphicFramePr>
        <p:xfrm>
          <a:off x="990600" y="2743200"/>
          <a:ext cx="4595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3" name="Equation" r:id="rId4" imgW="2425680" imgH="482400" progId="Equation.DSMT4">
                  <p:embed/>
                </p:oleObj>
              </mc:Choice>
              <mc:Fallback>
                <p:oleObj name="Equation" r:id="rId4" imgW="2425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45958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9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13906</TotalTime>
  <Words>2753</Words>
  <Application>Microsoft Office PowerPoint</Application>
  <PresentationFormat>全屏显示(4:3)</PresentationFormat>
  <Paragraphs>567</Paragraphs>
  <Slides>89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黑体</vt:lpstr>
      <vt:lpstr>华文楷体</vt:lpstr>
      <vt:lpstr>华文新魏</vt:lpstr>
      <vt:lpstr>楷体</vt:lpstr>
      <vt:lpstr>楷体_GB2312</vt:lpstr>
      <vt:lpstr>宋体</vt:lpstr>
      <vt:lpstr>Arial</vt:lpstr>
      <vt:lpstr>Cambria Math</vt:lpstr>
      <vt:lpstr>Courier New</vt:lpstr>
      <vt:lpstr>Times New Roman</vt:lpstr>
      <vt:lpstr>Wingdings</vt:lpstr>
      <vt:lpstr>Wingdings 2</vt:lpstr>
      <vt:lpstr>Network</vt:lpstr>
      <vt:lpstr>1_Network</vt:lpstr>
      <vt:lpstr>母板1</vt:lpstr>
      <vt:lpstr>Equation</vt:lpstr>
      <vt:lpstr>文档</vt:lpstr>
      <vt:lpstr>广义线性模型</vt:lpstr>
      <vt:lpstr>主要内容</vt:lpstr>
      <vt:lpstr>线性回归的基本假设</vt:lpstr>
      <vt:lpstr>PowerPoint 演示文稿</vt:lpstr>
      <vt:lpstr>线性回归的局限性</vt:lpstr>
      <vt:lpstr>广义线性模型的三个基本构成部分</vt:lpstr>
      <vt:lpstr>广义线性模型的一般形式</vt:lpstr>
      <vt:lpstr>指数分布族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连接函数</vt:lpstr>
      <vt:lpstr>PowerPoint 演示文稿</vt:lpstr>
      <vt:lpstr>PowerPoint 演示文稿</vt:lpstr>
      <vt:lpstr>PowerPoint 演示文稿</vt:lpstr>
      <vt:lpstr>GLM的参数估计</vt:lpstr>
      <vt:lpstr>极大似然估计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Newton迭代法 </vt:lpstr>
      <vt:lpstr>PowerPoint 演示文稿</vt:lpstr>
      <vt:lpstr>PowerPoint 演示文稿</vt:lpstr>
      <vt:lpstr>迭代加权最小二乘法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迭代法与迭代加权最小二乘法的比较</vt:lpstr>
      <vt:lpstr>PowerPoint 演示文稿</vt:lpstr>
      <vt:lpstr>PowerPoint 演示文稿</vt:lpstr>
      <vt:lpstr>PowerPoint 演示文稿</vt:lpstr>
      <vt:lpstr>PowerPoint 演示文稿</vt:lpstr>
      <vt:lpstr>离散参数的估计</vt:lpstr>
      <vt:lpstr>PowerPoint 演示文稿</vt:lpstr>
      <vt:lpstr>PowerPoint 演示文稿</vt:lpstr>
      <vt:lpstr>参数估计值的标准误</vt:lpstr>
      <vt:lpstr>偏差</vt:lpstr>
      <vt:lpstr>尺度化偏差</vt:lpstr>
      <vt:lpstr>PowerPoint 演示文稿</vt:lpstr>
      <vt:lpstr>各种分布假设下的尺度化偏差</vt:lpstr>
      <vt:lpstr>PowerPoint 演示文稿</vt:lpstr>
      <vt:lpstr>PowerPoint 演示文稿</vt:lpstr>
      <vt:lpstr>PowerPoint 演示文稿</vt:lpstr>
      <vt:lpstr>残差偏差</vt:lpstr>
      <vt:lpstr>基于残差偏差估计离散参数</vt:lpstr>
      <vt:lpstr>嵌套模型的比较</vt:lpstr>
      <vt:lpstr>PowerPoint 演示文稿</vt:lpstr>
      <vt:lpstr>PowerPoint 演示文稿</vt:lpstr>
      <vt:lpstr>非嵌套模型的比较</vt:lpstr>
      <vt:lpstr>PowerPoint 演示文稿</vt:lpstr>
      <vt:lpstr>PowerPoint 演示文稿</vt:lpstr>
      <vt:lpstr>残差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Cook距离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723</cp:revision>
  <cp:lastPrinted>2011-09-18T23:39:07Z</cp:lastPrinted>
  <dcterms:created xsi:type="dcterms:W3CDTF">1601-01-01T00:00:00Z</dcterms:created>
  <dcterms:modified xsi:type="dcterms:W3CDTF">2018-09-17T10:26:14Z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