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  <p:sldMasterId id="2147483727" r:id="rId3"/>
    <p:sldMasterId id="2147483740" r:id="rId4"/>
    <p:sldMasterId id="2147483753" r:id="rId5"/>
    <p:sldMasterId id="2147483766" r:id="rId6"/>
  </p:sldMasterIdLst>
  <p:notesMasterIdLst>
    <p:notesMasterId r:id="rId111"/>
  </p:notesMasterIdLst>
  <p:handoutMasterIdLst>
    <p:handoutMasterId r:id="rId112"/>
  </p:handoutMasterIdLst>
  <p:sldIdLst>
    <p:sldId id="529" r:id="rId7"/>
    <p:sldId id="464" r:id="rId8"/>
    <p:sldId id="257" r:id="rId9"/>
    <p:sldId id="530" r:id="rId10"/>
    <p:sldId id="258" r:id="rId11"/>
    <p:sldId id="421" r:id="rId12"/>
    <p:sldId id="387" r:id="rId13"/>
    <p:sldId id="531" r:id="rId14"/>
    <p:sldId id="262" r:id="rId15"/>
    <p:sldId id="391" r:id="rId16"/>
    <p:sldId id="500" r:id="rId17"/>
    <p:sldId id="539" r:id="rId18"/>
    <p:sldId id="540" r:id="rId19"/>
    <p:sldId id="541" r:id="rId20"/>
    <p:sldId id="519" r:id="rId21"/>
    <p:sldId id="477" r:id="rId22"/>
    <p:sldId id="478" r:id="rId23"/>
    <p:sldId id="479" r:id="rId24"/>
    <p:sldId id="515" r:id="rId25"/>
    <p:sldId id="532" r:id="rId26"/>
    <p:sldId id="470" r:id="rId27"/>
    <p:sldId id="471" r:id="rId28"/>
    <p:sldId id="472" r:id="rId29"/>
    <p:sldId id="476" r:id="rId30"/>
    <p:sldId id="513" r:id="rId31"/>
    <p:sldId id="514" r:id="rId32"/>
    <p:sldId id="285" r:id="rId33"/>
    <p:sldId id="399" r:id="rId34"/>
    <p:sldId id="434" r:id="rId35"/>
    <p:sldId id="330" r:id="rId36"/>
    <p:sldId id="493" r:id="rId37"/>
    <p:sldId id="542" r:id="rId38"/>
    <p:sldId id="543" r:id="rId39"/>
    <p:sldId id="327" r:id="rId40"/>
    <p:sldId id="329" r:id="rId41"/>
    <p:sldId id="496" r:id="rId42"/>
    <p:sldId id="486" r:id="rId43"/>
    <p:sldId id="293" r:id="rId44"/>
    <p:sldId id="295" r:id="rId45"/>
    <p:sldId id="449" r:id="rId46"/>
    <p:sldId id="296" r:id="rId47"/>
    <p:sldId id="362" r:id="rId48"/>
    <p:sldId id="363" r:id="rId49"/>
    <p:sldId id="512" r:id="rId50"/>
    <p:sldId id="527" r:id="rId51"/>
    <p:sldId id="528" r:id="rId52"/>
    <p:sldId id="301" r:id="rId53"/>
    <p:sldId id="520" r:id="rId54"/>
    <p:sldId id="302" r:id="rId55"/>
    <p:sldId id="303" r:id="rId56"/>
    <p:sldId id="497" r:id="rId57"/>
    <p:sldId id="498" r:id="rId58"/>
    <p:sldId id="507" r:id="rId59"/>
    <p:sldId id="508" r:id="rId60"/>
    <p:sldId id="509" r:id="rId61"/>
    <p:sldId id="521" r:id="rId62"/>
    <p:sldId id="522" r:id="rId63"/>
    <p:sldId id="523" r:id="rId64"/>
    <p:sldId id="552" r:id="rId65"/>
    <p:sldId id="547" r:id="rId66"/>
    <p:sldId id="548" r:id="rId67"/>
    <p:sldId id="549" r:id="rId68"/>
    <p:sldId id="550" r:id="rId69"/>
    <p:sldId id="551" r:id="rId70"/>
    <p:sldId id="524" r:id="rId71"/>
    <p:sldId id="525" r:id="rId72"/>
    <p:sldId id="526" r:id="rId73"/>
    <p:sldId id="544" r:id="rId74"/>
    <p:sldId id="545" r:id="rId75"/>
    <p:sldId id="546" r:id="rId76"/>
    <p:sldId id="442" r:id="rId77"/>
    <p:sldId id="312" r:id="rId78"/>
    <p:sldId id="406" r:id="rId79"/>
    <p:sldId id="435" r:id="rId80"/>
    <p:sldId id="436" r:id="rId81"/>
    <p:sldId id="409" r:id="rId82"/>
    <p:sldId id="356" r:id="rId83"/>
    <p:sldId id="533" r:id="rId84"/>
    <p:sldId id="535" r:id="rId85"/>
    <p:sldId id="536" r:id="rId86"/>
    <p:sldId id="534" r:id="rId87"/>
    <p:sldId id="537" r:id="rId88"/>
    <p:sldId id="438" r:id="rId89"/>
    <p:sldId id="439" r:id="rId90"/>
    <p:sldId id="440" r:id="rId91"/>
    <p:sldId id="359" r:id="rId92"/>
    <p:sldId id="441" r:id="rId93"/>
    <p:sldId id="360" r:id="rId94"/>
    <p:sldId id="418" r:id="rId95"/>
    <p:sldId id="446" r:id="rId96"/>
    <p:sldId id="340" r:id="rId97"/>
    <p:sldId id="342" r:id="rId98"/>
    <p:sldId id="503" r:id="rId99"/>
    <p:sldId id="538" r:id="rId100"/>
    <p:sldId id="504" r:id="rId101"/>
    <p:sldId id="344" r:id="rId102"/>
    <p:sldId id="378" r:id="rId103"/>
    <p:sldId id="379" r:id="rId104"/>
    <p:sldId id="381" r:id="rId105"/>
    <p:sldId id="448" r:id="rId106"/>
    <p:sldId id="417" r:id="rId107"/>
    <p:sldId id="382" r:id="rId108"/>
    <p:sldId id="384" r:id="rId109"/>
    <p:sldId id="502" r:id="rId110"/>
  </p:sldIdLst>
  <p:sldSz cx="9144000" cy="6858000" type="screen4x3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3399"/>
    <a:srgbClr val="FF0000"/>
    <a:srgbClr val="333399"/>
    <a:srgbClr val="000099"/>
    <a:srgbClr val="FF0066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9314" autoAdjust="0"/>
  </p:normalViewPr>
  <p:slideViewPr>
    <p:cSldViewPr>
      <p:cViewPr varScale="1">
        <p:scale>
          <a:sx n="115" d="100"/>
          <a:sy n="115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presProps" Target="presProps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14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theme" Target="theme/theme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06.wmf"/><Relationship Id="rId4" Type="http://schemas.openxmlformats.org/officeDocument/2006/relationships/image" Target="../media/image12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F4F39-7A1C-4ECF-B12B-AECA6FD70C49}" type="datetimeFigureOut">
              <a:rPr lang="zh-CN" altLang="en-US" smtClean="0"/>
              <a:t>2018/10/30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9702E-BDFA-4AD6-9D38-025CFA0E1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12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8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8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252" y="3211553"/>
            <a:ext cx="7954010" cy="304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932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88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0137F2D-B88F-4DDC-8870-0D88C625AB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464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0E05FB4-8E38-4AA8-AC6F-8C1DA92D8284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B4BF5CF-48BD-4279-8CE6-E97AD20391B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11FDE3-A0D2-4EBA-9A45-AD284FBF1DAB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EA602-0C69-4636-A8B2-20B8D18A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35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24F0C-7EC2-40AB-BDFA-C8FAB7119D4E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C9DDF-88FB-47EB-8CB4-7DAEF1926E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72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B7896BE-A8ED-4F05-A693-996114E3BF0D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6366576-C378-447E-8C45-E8DFBD5F40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EF38E7-8F0C-4E21-BBA3-EFCE081803BA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B990714-EA70-40A7-9545-E449AF656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326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A43246F-9F74-40DD-86A9-82A2E06619FA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2B08287-385A-4153-A2F5-2006AD65C8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25DD8-1230-47CF-8FBF-B14B38DFD13A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7A378-7689-4D9A-A3BF-5F04840BCD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16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9E89F6-8280-43D5-B384-4EA143EF9B5B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7C01E-CA9E-4187-9252-2E548696C1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20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044ECA-85D9-4CD5-B507-30FBAF23D40F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548A1-5030-4A24-B770-E40334868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722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E7D84-86F4-4080-B1BA-B26E3E2B92EA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29BBF-FDA3-46D1-80FC-A648B2ED85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51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32B54A-1DC3-491F-84B5-089A47753A52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AE8F0-5D22-4A4E-B73C-C6A93F7C6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50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3E7AD-4D5D-4E3A-AF88-1AE378715299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4F611-2139-44C4-8389-3693706BEA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59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E44357-9220-4B8F-B86E-19DC515AD4D6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5E455-B622-4E1C-87F5-5169CFA8C1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859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CB5761-8363-4691-A6A4-BB626E077F4E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3AD84-AD17-436E-BDC6-9F7617882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472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9101BF-CC22-4558-A8D8-801E70BE4683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819301-9D9A-44AD-9E59-39DEF8E016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172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0A9EB-CBB1-4DEC-B968-2FEBB9AC9BAC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917FB-AC86-407E-AC5F-5229395A35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014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3E262E-7BB3-4D00-894F-B34D44B17FE2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8BDC5-8439-4652-BDC4-CDE281A6B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88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92F7EE-7D83-45BC-A41F-CE0C7A1FC675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BEE39-740C-438E-858B-EDEE5ECBE0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832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669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608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7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2018/10/30 Tuesday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33BD65-64DF-4905-A876-29CC3D9A5982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BF349-51D2-4695-83BF-D6419463B7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169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9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15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598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584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2018/10/30 Tuesday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3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2018/10/30 Tuesday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1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452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55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20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2018/10/30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5"/>
            <a:ext cx="345598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9655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BB0D7-5AD3-431F-8EA8-454524FE441B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80809-9979-4916-A054-472AA097B4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7601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7300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799388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9539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5192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9793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7952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65912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438027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8458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8578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99178-3CC5-4CD7-A3E0-C860080883B0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6FEEA-2E11-4868-8907-4F4FC60B38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714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7569217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71ADB-9BA8-47CE-8325-3F0CD84478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234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A246-9126-4F9E-8218-B01C7B27A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6037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9B96CAAF-16B3-4A85-A573-31BD5A16690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9316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pPr>
              <a:defRPr/>
            </a:pPr>
            <a:fld id="{EE112360-DDBF-44BD-B6F1-BDE9DE36CB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5247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9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DE13DE83-5F53-4E4A-848B-36A0BE1F552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37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271CF955-8E20-49C5-A445-5A4C4A109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4045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5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AE33AB90-DEBF-456B-88DB-E8F394CE987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6022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pPr>
              <a:defRPr/>
            </a:pPr>
            <a:fld id="{B9E55F6C-03FE-431D-B652-CE6E6766E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496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B04834DC-97C4-428D-86BF-D44DE21A5DF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6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3900FA-A96B-4292-A25D-E90BB6ECD888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4A5C1-6E32-4D27-B098-D591BD2036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53683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55CC331D-90B8-4B32-9F2B-4A50A4A8219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778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F7760684-7359-46E2-8CB0-8E5DC33A475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3394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文本框 12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6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CN"/>
            </a:lvl1pPr>
          </a:lstStyle>
          <a:p>
            <a:pPr>
              <a:defRPr/>
            </a:pPr>
            <a:fld id="{FCE2B903-BC8A-4153-8335-307570A5A8F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3861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5"/>
            <a:ext cx="345598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94817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71107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87041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3154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2169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8426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0068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B11BF6-1825-4E5D-87F7-8340C42F52D4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5B0E7-2579-429D-BCBA-C28DD1218E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3978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171067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645170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4336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5046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6902324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248BB-B8C1-40D5-8922-C7AB4BEC0A62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0BC1C-96FD-46CE-B712-93CF184DD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68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AA3F03-E126-41EC-8344-C2AE1C32C20A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F00A7-0EA5-48CA-8099-549E685D2F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3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fld id="{BB58D6C1-9B6E-49A8-8483-5C8F660CC4B8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F232C9F6-4413-40CC-A069-A68420AFC0C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20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820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8"/>
        </a:buBlip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A58B1053-1758-45CD-A16A-D543B11ED7B6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E0EE21C-EE3B-452E-B2BC-704AA01D6C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fld id="{BB58D6C1-9B6E-49A8-8483-5C8F660CC4B8}" type="datetime1">
              <a:rPr lang="zh-CN" altLang="en-US" smtClean="0"/>
              <a:t>2018/10/30 Tuesday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F232C9F6-4413-40CC-A069-A68420AFC0C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2" name="Picture 5" descr="08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8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 descr="08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33" name="文本框 9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1034" name="图片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2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04813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7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defRPr/>
            </a:pPr>
            <a:fld id="{9285E1A5-A13C-4FEC-B7B7-B0974F8AF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8" name="Picture 5" descr="08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8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6" descr="08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63"/>
            <a:ext cx="2978150" cy="511176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1" name="文本框 9"/>
          <p:cNvSpPr txBox="1">
            <a:spLocks noChangeArrowheads="1"/>
          </p:cNvSpPr>
          <p:nvPr/>
        </p:nvSpPr>
        <p:spPr bwMode="auto">
          <a:xfrm>
            <a:off x="6278563" y="-49213"/>
            <a:ext cx="3727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</a:p>
        </p:txBody>
      </p:sp>
      <p:pic>
        <p:nvPicPr>
          <p:cNvPr id="3082" name="图片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560388"/>
            <a:ext cx="5683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04813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4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94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22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00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29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05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4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8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4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0.72624752582735%0d%0a%20%20%200.10893691994721%0d%0a%20%20%200.06009549323438%0d%0a%20%20%200.03545628022450%0d%0a%20%20%200.02195550908201%0d%0a%20%20%200.01411506856730%0d%0a%20%20%200.02307525676959%0d%0a%20%20%200.00462285391624" TargetMode="Externa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1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9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6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5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86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8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100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0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02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03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81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85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1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14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累积损失模型</a:t>
            </a:r>
            <a:br>
              <a:rPr lang="zh-CN" altLang="en-US" sz="48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Aggregate </a:t>
            </a:r>
            <a:r>
              <a:rPr lang="en-US" altLang="zh-CN" sz="28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loss  models</a:t>
            </a:r>
            <a:endParaRPr lang="zh-CN" altLang="en-US" sz="280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  <a:endParaRPr lang="en-US" altLang="zh-CN" sz="320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2971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C211-4DB7-4B94-8B62-6948BFA62B1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2816"/>
            <a:ext cx="7993062" cy="468037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无限可分损失次数模型的优点</a:t>
            </a:r>
            <a:r>
              <a:rPr lang="zh-CN" altLang="en-US" b="1" dirty="0" smtClean="0">
                <a:latin typeface="Times New Roman" pitchFamily="18" charset="0"/>
              </a:rPr>
              <a:t>：</a:t>
            </a:r>
            <a:endParaRPr lang="en-US" altLang="zh-CN" b="1" dirty="0" smtClean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endParaRPr lang="en-US" altLang="zh-CN" b="1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r>
              <a:rPr lang="zh-CN" altLang="en-US" b="1" dirty="0" smtClean="0">
                <a:latin typeface="Times New Roman" pitchFamily="18" charset="0"/>
              </a:rPr>
              <a:t>业务量</a:t>
            </a:r>
            <a:r>
              <a:rPr lang="zh-CN" altLang="en-US" b="1" dirty="0">
                <a:latin typeface="Times New Roman" pitchFamily="18" charset="0"/>
              </a:rPr>
              <a:t>的变化不会改变分布的形式。</a:t>
            </a:r>
          </a:p>
          <a:p>
            <a:pPr lvl="2">
              <a:lnSpc>
                <a:spcPct val="115000"/>
              </a:lnSpc>
            </a:pPr>
            <a:endParaRPr lang="zh-CN" altLang="en-US" b="1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分布形式不会随着时期长短而</a:t>
            </a:r>
            <a:r>
              <a:rPr lang="zh-CN" altLang="en-US" b="1" dirty="0" smtClean="0">
                <a:latin typeface="Times New Roman" pitchFamily="18" charset="0"/>
              </a:rPr>
              <a:t>改变。</a:t>
            </a:r>
            <a:endParaRPr lang="zh-CN" altLang="en-US" b="1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endParaRPr lang="zh-CN" altLang="en-US" b="1" dirty="0">
              <a:latin typeface="Times New Roman" pitchFamily="18" charset="0"/>
            </a:endParaRPr>
          </a:p>
          <a:p>
            <a:pPr lvl="1"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业务量</a:t>
            </a:r>
            <a:r>
              <a:rPr lang="zh-CN" altLang="en-US" b="1" dirty="0" smtClean="0">
                <a:latin typeface="Times New Roman" pitchFamily="18" charset="0"/>
              </a:rPr>
              <a:t>增长 </a:t>
            </a:r>
            <a:r>
              <a:rPr lang="en-US" altLang="zh-CN" b="1" i="1" dirty="0" smtClean="0">
                <a:latin typeface="Times New Roman" pitchFamily="18" charset="0"/>
              </a:rPr>
              <a:t>r 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期望</a:t>
            </a:r>
            <a:r>
              <a:rPr lang="zh-CN" altLang="en-US" b="1" dirty="0">
                <a:latin typeface="Times New Roman" pitchFamily="18" charset="0"/>
              </a:rPr>
              <a:t>损失</a:t>
            </a:r>
            <a:r>
              <a:rPr lang="zh-CN" altLang="en-US" b="1" dirty="0" smtClean="0">
                <a:latin typeface="Times New Roman" pitchFamily="18" charset="0"/>
              </a:rPr>
              <a:t>增长 </a:t>
            </a:r>
            <a:r>
              <a:rPr lang="en-US" altLang="zh-CN" b="1" i="1" dirty="0" smtClean="0">
                <a:latin typeface="Times New Roman" pitchFamily="18" charset="0"/>
              </a:rPr>
              <a:t>r 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7F41-66DD-419F-8371-BBEE338CD34F}" type="slidenum">
              <a:rPr lang="en-US" altLang="zh-CN" b="1"/>
              <a:pPr/>
              <a:t>100</a:t>
            </a:fld>
            <a:endParaRPr lang="en-US" altLang="zh-CN" b="1"/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4475"/>
              </p:ext>
            </p:extLst>
          </p:nvPr>
        </p:nvGraphicFramePr>
        <p:xfrm>
          <a:off x="2411760" y="4293096"/>
          <a:ext cx="25923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92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93096"/>
                        <a:ext cx="25923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521077"/>
              </p:ext>
            </p:extLst>
          </p:nvPr>
        </p:nvGraphicFramePr>
        <p:xfrm>
          <a:off x="2411413" y="5373688"/>
          <a:ext cx="262731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93" name="Equation" r:id="rId5" imgW="1269720" imgH="457200" progId="Equation.DSMT4">
                  <p:embed/>
                </p:oleObj>
              </mc:Choice>
              <mc:Fallback>
                <p:oleObj name="Equation" r:id="rId5" imgW="12697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73688"/>
                        <a:ext cx="262731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865073"/>
              </p:ext>
            </p:extLst>
          </p:nvPr>
        </p:nvGraphicFramePr>
        <p:xfrm>
          <a:off x="1577975" y="996950"/>
          <a:ext cx="35115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94" name="Equation" r:id="rId7" imgW="1625400" imgH="279360" progId="Equation.DSMT4">
                  <p:embed/>
                </p:oleObj>
              </mc:Choice>
              <mc:Fallback>
                <p:oleObj name="Equation" r:id="rId7" imgW="16254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996950"/>
                        <a:ext cx="35115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5795963" y="6145213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3333FF"/>
                </a:solidFill>
              </a:rPr>
              <a:t>（证明见下页）</a:t>
            </a:r>
          </a:p>
        </p:txBody>
      </p:sp>
      <p:graphicFrame>
        <p:nvGraphicFramePr>
          <p:cNvPr id="344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579628"/>
              </p:ext>
            </p:extLst>
          </p:nvPr>
        </p:nvGraphicFramePr>
        <p:xfrm>
          <a:off x="2483768" y="2492896"/>
          <a:ext cx="27987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95" name="Equation" r:id="rId9" imgW="1434960" imgH="444240" progId="Equation.DSMT4">
                  <p:embed/>
                </p:oleObj>
              </mc:Choice>
              <mc:Fallback>
                <p:oleObj name="Equation" r:id="rId9" imgW="143496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492896"/>
                        <a:ext cx="279876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80063" y="1196975"/>
            <a:ext cx="2276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（用复合泊松近似）</a:t>
            </a:r>
          </a:p>
        </p:txBody>
      </p:sp>
      <p:sp>
        <p:nvSpPr>
          <p:cNvPr id="344074" name="Text Box 10"/>
          <p:cNvSpPr txBox="1">
            <a:spLocks noChangeArrowheads="1"/>
          </p:cNvSpPr>
          <p:nvPr/>
        </p:nvSpPr>
        <p:spPr bwMode="auto">
          <a:xfrm>
            <a:off x="1692275" y="1916113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其中泊松参数为：</a:t>
            </a:r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1692275" y="3500438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次分布的母函数和概率函数分别为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1" grpId="0"/>
      <p:bldP spid="344073" grpId="0"/>
      <p:bldP spid="344074" grpId="0"/>
      <p:bldP spid="34407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14F4-0662-4C38-86AE-F4EED491AECD}" type="slidenum">
              <a:rPr lang="en-US" altLang="zh-CN" b="1"/>
              <a:pPr/>
              <a:t>101</a:t>
            </a:fld>
            <a:endParaRPr lang="en-US" altLang="zh-CN" b="1"/>
          </a:p>
        </p:txBody>
      </p:sp>
      <p:graphicFrame>
        <p:nvGraphicFramePr>
          <p:cNvPr id="290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59927"/>
              </p:ext>
            </p:extLst>
          </p:nvPr>
        </p:nvGraphicFramePr>
        <p:xfrm>
          <a:off x="927100" y="2174875"/>
          <a:ext cx="600392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73" name="Equation" r:id="rId3" imgW="2501640" imgH="685800" progId="Equation.DSMT4">
                  <p:embed/>
                </p:oleObj>
              </mc:Choice>
              <mc:Fallback>
                <p:oleObj name="Equation" r:id="rId3" imgW="2501640" imgH="685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174875"/>
                        <a:ext cx="6003925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22175"/>
              </p:ext>
            </p:extLst>
          </p:nvPr>
        </p:nvGraphicFramePr>
        <p:xfrm>
          <a:off x="935766" y="5157192"/>
          <a:ext cx="38766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74" name="Equation" r:id="rId5" imgW="1841400" imgH="457200" progId="Equation.DSMT4">
                  <p:embed/>
                </p:oleObj>
              </mc:Choice>
              <mc:Fallback>
                <p:oleObj name="Equation" r:id="rId5" imgW="184140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766" y="5157192"/>
                        <a:ext cx="38766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33" name="Text Box 17"/>
          <p:cNvSpPr txBox="1">
            <a:spLocks noChangeArrowheads="1"/>
          </p:cNvSpPr>
          <p:nvPr/>
        </p:nvSpPr>
        <p:spPr bwMode="auto">
          <a:xfrm>
            <a:off x="755576" y="1268760"/>
            <a:ext cx="4237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 err="1" smtClean="0"/>
              <a:t>X</a:t>
            </a:r>
            <a:r>
              <a:rPr lang="en-US" altLang="zh-CN" sz="2400" b="1" i="1" baseline="-25000" dirty="0" err="1" smtClean="0"/>
              <a:t>j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的母函数</a:t>
            </a:r>
            <a:r>
              <a:rPr lang="zh-CN" altLang="en-US" sz="2400" b="1" dirty="0" smtClean="0"/>
              <a:t>为（略去下标）：</a:t>
            </a:r>
            <a:endParaRPr lang="zh-CN" altLang="en-US" sz="2400" b="1" dirty="0"/>
          </a:p>
        </p:txBody>
      </p:sp>
      <p:sp>
        <p:nvSpPr>
          <p:cNvPr id="290834" name="Text Box 18"/>
          <p:cNvSpPr txBox="1">
            <a:spLocks noChangeArrowheads="1"/>
          </p:cNvSpPr>
          <p:nvPr/>
        </p:nvSpPr>
        <p:spPr bwMode="auto">
          <a:xfrm>
            <a:off x="971599" y="422108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zh-CN" altLang="en-US" sz="2400" b="1" dirty="0"/>
              <a:t>的母函数为：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595105" y="260648"/>
            <a:ext cx="1188146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CN" sz="2400" i="1" dirty="0" err="1" smtClean="0"/>
              <a:t>X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i="1" baseline="-25000" dirty="0" smtClean="0"/>
              <a:t>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endParaRPr lang="en-US" altLang="zh-CN" sz="24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3" grpId="0"/>
      <p:bldP spid="290834" grpId="0"/>
      <p:bldP spid="1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90423-6C65-4571-8400-B2F28E7A6444}" type="slidenum">
              <a:rPr lang="en-US" altLang="zh-CN"/>
              <a:pPr/>
              <a:t>102</a:t>
            </a:fld>
            <a:endParaRPr lang="en-US" altLang="zh-CN"/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32800"/>
              </p:ext>
            </p:extLst>
          </p:nvPr>
        </p:nvGraphicFramePr>
        <p:xfrm>
          <a:off x="836613" y="620713"/>
          <a:ext cx="43164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66" name="Equation" r:id="rId3" imgW="2133360" imgH="444240" progId="Equation.DSMT4">
                  <p:embed/>
                </p:oleObj>
              </mc:Choice>
              <mc:Fallback>
                <p:oleObj name="Equation" r:id="rId3" imgW="213336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620713"/>
                        <a:ext cx="43164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645023"/>
              </p:ext>
            </p:extLst>
          </p:nvPr>
        </p:nvGraphicFramePr>
        <p:xfrm>
          <a:off x="2014538" y="2133600"/>
          <a:ext cx="2595562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67" name="Equation" r:id="rId5" imgW="1307880" imgH="1143000" progId="Equation.DSMT4">
                  <p:embed/>
                </p:oleObj>
              </mc:Choice>
              <mc:Fallback>
                <p:oleObj name="Equation" r:id="rId5" imgW="1307880" imgH="1143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133600"/>
                        <a:ext cx="2595562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3" name="Object 17"/>
          <p:cNvGraphicFramePr>
            <a:graphicFrameLocks noChangeAspect="1"/>
          </p:cNvGraphicFramePr>
          <p:nvPr/>
        </p:nvGraphicFramePr>
        <p:xfrm>
          <a:off x="1979613" y="5013325"/>
          <a:ext cx="24495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68" name="Equation" r:id="rId7" imgW="1333440" imgH="482400" progId="Equation.DSMT4">
                  <p:embed/>
                </p:oleObj>
              </mc:Choice>
              <mc:Fallback>
                <p:oleObj name="Equation" r:id="rId7" imgW="133344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13325"/>
                        <a:ext cx="24495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4" name="Object 18"/>
          <p:cNvGraphicFramePr>
            <a:graphicFrameLocks noChangeAspect="1"/>
          </p:cNvGraphicFramePr>
          <p:nvPr/>
        </p:nvGraphicFramePr>
        <p:xfrm>
          <a:off x="6084888" y="2492375"/>
          <a:ext cx="1189037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69" name="Equation" r:id="rId9" imgW="609480" imgH="711000" progId="Equation.DSMT4">
                  <p:embed/>
                </p:oleObj>
              </mc:Choice>
              <mc:Fallback>
                <p:oleObj name="Equation" r:id="rId9" imgW="60948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492375"/>
                        <a:ext cx="1189037" cy="1389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75" name="Object 19"/>
          <p:cNvGraphicFramePr>
            <a:graphicFrameLocks noChangeAspect="1"/>
          </p:cNvGraphicFramePr>
          <p:nvPr/>
        </p:nvGraphicFramePr>
        <p:xfrm>
          <a:off x="6011863" y="1557338"/>
          <a:ext cx="1416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70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557338"/>
                        <a:ext cx="1416050" cy="377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77E02-95B5-459E-99C7-0739E4B0E100}" type="slidenum">
              <a:rPr lang="en-US" altLang="zh-CN"/>
              <a:pPr/>
              <a:t>103</a:t>
            </a:fld>
            <a:endParaRPr lang="en-US" altLang="zh-CN"/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1403350" y="4797425"/>
          <a:ext cx="25923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33" name="Equation" r:id="rId3" imgW="1282680" imgH="457200" progId="Equation.DSMT4">
                  <p:embed/>
                </p:oleObj>
              </mc:Choice>
              <mc:Fallback>
                <p:oleObj name="Equation" r:id="rId3" imgW="12826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97425"/>
                        <a:ext cx="25923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5508625" y="4797425"/>
          <a:ext cx="26273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34" name="Equation" r:id="rId5" imgW="1269720" imgH="457200" progId="Equation.DSMT4">
                  <p:embed/>
                </p:oleObj>
              </mc:Choice>
              <mc:Fallback>
                <p:oleObj name="Equation" r:id="rId5" imgW="12697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97425"/>
                        <a:ext cx="262731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66190"/>
              </p:ext>
            </p:extLst>
          </p:nvPr>
        </p:nvGraphicFramePr>
        <p:xfrm>
          <a:off x="800100" y="1052513"/>
          <a:ext cx="72151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35" name="Equation" r:id="rId7" imgW="3340080" imgH="507960" progId="Equation.DSMT4">
                  <p:embed/>
                </p:oleObj>
              </mc:Choice>
              <mc:Fallback>
                <p:oleObj name="Equation" r:id="rId7" imgW="334008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052513"/>
                        <a:ext cx="721518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2" name="Text Box 8"/>
          <p:cNvSpPr txBox="1">
            <a:spLocks noChangeArrowheads="1"/>
          </p:cNvSpPr>
          <p:nvPr/>
        </p:nvSpPr>
        <p:spPr bwMode="auto">
          <a:xfrm>
            <a:off x="1216835" y="6021288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</a:rPr>
              <a:t>这是</a:t>
            </a:r>
            <a:r>
              <a:rPr lang="en-US" altLang="zh-CN" sz="2400" i="1" dirty="0">
                <a:solidFill>
                  <a:srgbClr val="3333FF"/>
                </a:solidFill>
              </a:rPr>
              <a:t>n</a:t>
            </a:r>
            <a:r>
              <a:rPr lang="zh-CN" altLang="en-US" sz="2400" dirty="0">
                <a:solidFill>
                  <a:srgbClr val="3333FF"/>
                </a:solidFill>
              </a:rPr>
              <a:t>个损失分布的加权平均。</a:t>
            </a:r>
          </a:p>
        </p:txBody>
      </p:sp>
      <p:graphicFrame>
        <p:nvGraphicFramePr>
          <p:cNvPr id="251913" name="Object 9"/>
          <p:cNvGraphicFramePr>
            <a:graphicFrameLocks noChangeAspect="1"/>
          </p:cNvGraphicFramePr>
          <p:nvPr/>
        </p:nvGraphicFramePr>
        <p:xfrm>
          <a:off x="1763713" y="2924175"/>
          <a:ext cx="27241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36" name="Equation" r:id="rId9" imgW="1396800" imgH="444240" progId="Equation.DSMT4">
                  <p:embed/>
                </p:oleObj>
              </mc:Choice>
              <mc:Fallback>
                <p:oleObj name="Equation" r:id="rId9" imgW="139680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27241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4" name="Text Box 10"/>
          <p:cNvSpPr txBox="1">
            <a:spLocks noChangeArrowheads="1"/>
          </p:cNvSpPr>
          <p:nvPr/>
        </p:nvSpPr>
        <p:spPr bwMode="auto">
          <a:xfrm>
            <a:off x="735013" y="401638"/>
            <a:ext cx="693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故</a:t>
            </a:r>
            <a:r>
              <a:rPr lang="en-US" altLang="zh-CN" sz="2400"/>
              <a:t>S</a:t>
            </a:r>
            <a:r>
              <a:rPr lang="zh-CN" altLang="en-US" sz="2400"/>
              <a:t>的母函数可近似表示为复合泊松的母函数：</a:t>
            </a:r>
          </a:p>
        </p:txBody>
      </p:sp>
      <p:sp>
        <p:nvSpPr>
          <p:cNvPr id="251915" name="Text Box 11"/>
          <p:cNvSpPr txBox="1">
            <a:spLocks noChangeArrowheads="1"/>
          </p:cNvSpPr>
          <p:nvPr/>
        </p:nvSpPr>
        <p:spPr bwMode="auto">
          <a:xfrm>
            <a:off x="1023938" y="227647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其中泊松参数为：</a:t>
            </a:r>
          </a:p>
        </p:txBody>
      </p:sp>
      <p:sp>
        <p:nvSpPr>
          <p:cNvPr id="251916" name="Text Box 12"/>
          <p:cNvSpPr txBox="1">
            <a:spLocks noChangeArrowheads="1"/>
          </p:cNvSpPr>
          <p:nvPr/>
        </p:nvSpPr>
        <p:spPr bwMode="auto">
          <a:xfrm>
            <a:off x="1042988" y="3933825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次分布的母函数和概率函数为：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2" grpId="0"/>
      <p:bldP spid="251915" grpId="0"/>
      <p:bldP spid="25191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7584" y="1052736"/>
            <a:ext cx="727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、假设</a:t>
            </a:r>
            <a:r>
              <a:rPr lang="zh-CN" altLang="en-US" dirty="0"/>
              <a:t>损失次数服从</a:t>
            </a:r>
            <a:r>
              <a:rPr lang="zh-CN" altLang="en-US" dirty="0" smtClean="0"/>
              <a:t>负二项分布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参数</a:t>
            </a:r>
            <a:r>
              <a:rPr lang="zh-CN" altLang="en-US" dirty="0"/>
              <a:t>为（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= 2,  β = 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 </a:t>
            </a:r>
            <a:r>
              <a:rPr lang="zh-CN" altLang="en-US" dirty="0"/>
              <a:t>每次损失的金额服从</a:t>
            </a:r>
            <a:r>
              <a:rPr lang="zh-CN" altLang="en-US" dirty="0" smtClean="0"/>
              <a:t>对数正态分布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参数</a:t>
            </a:r>
            <a:r>
              <a:rPr lang="zh-CN" altLang="en-US" dirty="0"/>
              <a:t>为（</a:t>
            </a:r>
            <a:r>
              <a:rPr lang="en-US" altLang="zh-CN" dirty="0" smtClean="0"/>
              <a:t>μ=5, σ=2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</a:t>
            </a:r>
            <a:r>
              <a:rPr lang="zh-CN" altLang="en-US" dirty="0"/>
              <a:t>累积损失在</a:t>
            </a:r>
            <a:r>
              <a:rPr lang="en-US" altLang="zh-CN" dirty="0"/>
              <a:t>90%</a:t>
            </a:r>
            <a:r>
              <a:rPr lang="zh-CN" altLang="en-US" dirty="0"/>
              <a:t>、</a:t>
            </a:r>
            <a:r>
              <a:rPr lang="en-US" altLang="zh-CN" dirty="0"/>
              <a:t>95%</a:t>
            </a:r>
            <a:r>
              <a:rPr lang="zh-CN" altLang="en-US" dirty="0"/>
              <a:t>和</a:t>
            </a:r>
            <a:r>
              <a:rPr lang="en-US" altLang="zh-CN" dirty="0"/>
              <a:t>99% </a:t>
            </a:r>
            <a:r>
              <a:rPr lang="zh-CN" altLang="en-US" dirty="0"/>
              <a:t>水平下的</a:t>
            </a:r>
            <a:r>
              <a:rPr lang="en-US" altLang="zh-CN" dirty="0" err="1"/>
              <a:t>VaR</a:t>
            </a:r>
            <a:r>
              <a:rPr lang="zh-CN" altLang="en-US" dirty="0"/>
              <a:t>和</a:t>
            </a:r>
            <a:r>
              <a:rPr lang="en-US" altLang="zh-CN" dirty="0" err="1"/>
              <a:t>TVaR</a:t>
            </a:r>
            <a:r>
              <a:rPr lang="zh-CN" altLang="en-US" dirty="0"/>
              <a:t>。注：累积损失的分布用</a:t>
            </a:r>
            <a:r>
              <a:rPr lang="zh-CN" altLang="en-US" dirty="0" smtClean="0"/>
              <a:t>下述方法</a:t>
            </a:r>
            <a:r>
              <a:rPr lang="zh-CN" altLang="en-US" dirty="0"/>
              <a:t>分别计算</a:t>
            </a:r>
            <a:r>
              <a:rPr lang="zh-CN" altLang="en-US" dirty="0" smtClean="0"/>
              <a:t>：（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err="1"/>
              <a:t>FFT</a:t>
            </a:r>
            <a:r>
              <a:rPr lang="zh-CN" altLang="en-US" dirty="0"/>
              <a:t>法；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随机</a:t>
            </a:r>
            <a:r>
              <a:rPr lang="zh-CN" altLang="en-US" dirty="0" smtClean="0"/>
              <a:t>模拟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、某</a:t>
            </a:r>
            <a:r>
              <a:rPr lang="zh-CN" altLang="en-US" dirty="0"/>
              <a:t>团体意外伤害保险的有关数据如下：</a:t>
            </a:r>
          </a:p>
          <a:p>
            <a:r>
              <a:rPr lang="zh-CN" altLang="en-US" dirty="0"/>
              <a:t>类别	人数	</a:t>
            </a:r>
            <a:r>
              <a:rPr lang="zh-CN" altLang="en-US" dirty="0" smtClean="0"/>
              <a:t>概率</a:t>
            </a:r>
            <a:r>
              <a:rPr lang="zh-CN" altLang="en-US" dirty="0"/>
              <a:t>	保险金（万元）</a:t>
            </a:r>
          </a:p>
          <a:p>
            <a:r>
              <a:rPr lang="en-US" altLang="zh-CN" dirty="0"/>
              <a:t>1	100	0.01	50</a:t>
            </a:r>
          </a:p>
          <a:p>
            <a:r>
              <a:rPr lang="en-US" altLang="zh-CN" dirty="0"/>
              <a:t>2	120	0.02	40</a:t>
            </a:r>
          </a:p>
          <a:p>
            <a:r>
              <a:rPr lang="en-US" altLang="zh-CN" dirty="0"/>
              <a:t>3	200	0.025	45</a:t>
            </a:r>
          </a:p>
          <a:p>
            <a:r>
              <a:rPr lang="en-US" altLang="zh-CN" dirty="0"/>
              <a:t>4	400	0.018	55</a:t>
            </a:r>
          </a:p>
          <a:p>
            <a:r>
              <a:rPr lang="en-US" altLang="zh-CN" dirty="0"/>
              <a:t>5	260	0.015	60</a:t>
            </a:r>
          </a:p>
          <a:p>
            <a:r>
              <a:rPr lang="en-US" altLang="zh-CN" dirty="0"/>
              <a:t>6	150	0.01	65</a:t>
            </a:r>
          </a:p>
          <a:p>
            <a:r>
              <a:rPr lang="zh-CN" altLang="en-US" dirty="0" smtClean="0"/>
              <a:t>计算</a:t>
            </a:r>
            <a:r>
              <a:rPr lang="zh-CN" altLang="en-US" dirty="0"/>
              <a:t>：保险公司收取多少保险费</a:t>
            </a:r>
            <a:r>
              <a:rPr lang="zh-CN" altLang="en-US" dirty="0" smtClean="0"/>
              <a:t>可以保证</a:t>
            </a:r>
            <a:r>
              <a:rPr lang="zh-CN" altLang="en-US" dirty="0"/>
              <a:t>保费不足支付保险金的概率不超过</a:t>
            </a:r>
            <a:r>
              <a:rPr lang="en-US" altLang="zh-CN" dirty="0"/>
              <a:t>1%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3、</a:t>
            </a:r>
            <a:r>
              <a:rPr lang="zh-CN" altLang="en-US" dirty="0"/>
              <a:t>损失次数服从泊松 </a:t>
            </a:r>
            <a:r>
              <a:rPr lang="en-US" altLang="zh-CN" dirty="0"/>
              <a:t>(</a:t>
            </a:r>
            <a:r>
              <a:rPr lang="en-US" altLang="zh-CN" dirty="0">
                <a:latin typeface="Symbol" pitchFamily="18" charset="2"/>
              </a:rPr>
              <a:t>l = 3)，</a:t>
            </a:r>
            <a:r>
              <a:rPr lang="zh-CN" altLang="en-US" dirty="0"/>
              <a:t>损失金额服从帕累托</a:t>
            </a:r>
            <a:r>
              <a:rPr lang="en-US" altLang="zh-CN" dirty="0"/>
              <a:t>(</a:t>
            </a:r>
            <a:r>
              <a:rPr lang="en-US" altLang="zh-CN" dirty="0">
                <a:latin typeface="Symbol" pitchFamily="18" charset="2"/>
              </a:rPr>
              <a:t>a = 4,  q =10)，</a:t>
            </a:r>
            <a:r>
              <a:rPr lang="zh-CN" altLang="en-US" dirty="0"/>
              <a:t>对每次损失的一般免赔额为</a:t>
            </a:r>
            <a:r>
              <a:rPr lang="en-US" altLang="zh-CN" dirty="0"/>
              <a:t>6，</a:t>
            </a:r>
            <a:r>
              <a:rPr lang="zh-CN" altLang="en-US" dirty="0"/>
              <a:t>对每次损失的赔偿限额为</a:t>
            </a:r>
            <a:r>
              <a:rPr lang="en-US" altLang="zh-CN" dirty="0"/>
              <a:t>18，</a:t>
            </a:r>
            <a:r>
              <a:rPr lang="zh-CN" altLang="en-US" dirty="0"/>
              <a:t>共保比例为</a:t>
            </a:r>
            <a:r>
              <a:rPr lang="en-US" altLang="zh-CN" dirty="0"/>
              <a:t> 75%。</a:t>
            </a:r>
            <a:r>
              <a:rPr lang="zh-CN" altLang="en-US" dirty="0"/>
              <a:t>应用随机模拟求保险公司累积赔款</a:t>
            </a:r>
            <a:r>
              <a:rPr lang="en-US" altLang="zh-CN" dirty="0"/>
              <a:t>S</a:t>
            </a:r>
            <a:r>
              <a:rPr lang="zh-CN" altLang="en-US" dirty="0"/>
              <a:t>的分布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8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1877-1226-40ED-9162-CB63F3E7D3C6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58837"/>
          </a:xfrm>
        </p:spPr>
        <p:txBody>
          <a:bodyPr/>
          <a:lstStyle/>
          <a:p>
            <a:r>
              <a:rPr lang="zh-CN" altLang="en-US" dirty="0" smtClean="0"/>
              <a:t>集体</a:t>
            </a:r>
            <a:r>
              <a:rPr lang="zh-CN" altLang="en-US" dirty="0"/>
              <a:t>风险模型</a:t>
            </a:r>
            <a:r>
              <a:rPr lang="zh-CN" altLang="en-US" dirty="0" smtClean="0"/>
              <a:t>的计算</a:t>
            </a:r>
            <a:endParaRPr lang="zh-CN" alt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897437"/>
          </a:xfrm>
        </p:spPr>
        <p:txBody>
          <a:bodyPr/>
          <a:lstStyle/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近似</a:t>
            </a:r>
          </a:p>
          <a:p>
            <a:pPr marL="839788" lvl="1" indent="-495300">
              <a:lnSpc>
                <a:spcPct val="125000"/>
              </a:lnSpc>
            </a:pPr>
            <a:r>
              <a:rPr lang="zh-CN" altLang="en-US" dirty="0">
                <a:latin typeface="Times New Roman" pitchFamily="18" charset="0"/>
              </a:rPr>
              <a:t>优点：</a:t>
            </a:r>
            <a:r>
              <a:rPr lang="zh-CN" altLang="en-US" dirty="0" smtClean="0">
                <a:latin typeface="Times New Roman" pitchFamily="18" charset="0"/>
              </a:rPr>
              <a:t>简单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易</a:t>
            </a:r>
            <a:r>
              <a:rPr lang="zh-CN" altLang="en-US" dirty="0">
                <a:latin typeface="Times New Roman" pitchFamily="18" charset="0"/>
              </a:rPr>
              <a:t>用</a:t>
            </a:r>
          </a:p>
          <a:p>
            <a:pPr marL="839788" lvl="1" indent="-495300">
              <a:lnSpc>
                <a:spcPct val="125000"/>
              </a:lnSpc>
            </a:pPr>
            <a:r>
              <a:rPr lang="zh-CN" altLang="en-US" dirty="0">
                <a:latin typeface="Times New Roman" pitchFamily="18" charset="0"/>
              </a:rPr>
              <a:t>缺点：无法确知近似的效果；不能考虑某些</a:t>
            </a:r>
            <a:r>
              <a:rPr lang="zh-CN" altLang="en-US" dirty="0" smtClean="0">
                <a:latin typeface="Times New Roman" pitchFamily="18" charset="0"/>
              </a:rPr>
              <a:t>特殊情况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如</a:t>
            </a:r>
            <a:r>
              <a:rPr lang="zh-CN" altLang="en-US" dirty="0">
                <a:latin typeface="Times New Roman" pitchFamily="18" charset="0"/>
              </a:rPr>
              <a:t>赔偿限额</a:t>
            </a:r>
            <a:r>
              <a:rPr lang="zh-CN" altLang="en-US" dirty="0" smtClean="0">
                <a:latin typeface="Times New Roman" pitchFamily="18" charset="0"/>
              </a:rPr>
              <a:t>的影响。</a:t>
            </a:r>
            <a:endParaRPr lang="zh-CN" altLang="en-US" dirty="0">
              <a:latin typeface="Times New Roman" pitchFamily="18" charset="0"/>
            </a:endParaRP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解析法</a:t>
            </a:r>
            <a:r>
              <a:rPr lang="zh-CN" altLang="en-US" dirty="0">
                <a:latin typeface="Times New Roman" pitchFamily="18" charset="0"/>
              </a:rPr>
              <a:t>：计算</a:t>
            </a:r>
            <a:r>
              <a:rPr lang="zh-CN" altLang="en-US" dirty="0" smtClean="0">
                <a:latin typeface="Times New Roman" pitchFamily="18" charset="0"/>
              </a:rPr>
              <a:t>卷积比较困难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递推法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Recursive method 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逆转法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Inversion method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）：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FFT</a:t>
            </a:r>
            <a:endParaRPr lang="zh-CN" altLang="en-US" dirty="0">
              <a:latin typeface="Times New Roman" pitchFamily="18" charset="0"/>
            </a:endParaRP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随机模拟</a:t>
            </a:r>
            <a:endParaRPr lang="zh-CN" alt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12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99592" y="1628800"/>
                <a:ext cx="6912768" cy="3186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zh-CN" altLang="zh-CN" sz="2400" b="1" dirty="0" smtClean="0">
                    <a:solidFill>
                      <a:srgbClr val="4F81BD"/>
                    </a:solidFill>
                    <a:latin typeface="+mn-ea"/>
                    <a:ea typeface="+mn-ea"/>
                    <a:cs typeface="Times New Roman"/>
                  </a:rPr>
                  <a:t>正态近似</a:t>
                </a: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i="1" dirty="0" smtClean="0">
                  <a:effectLst/>
                  <a:latin typeface="Cambria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 smtClean="0">
                    <a:effectLst/>
                    <a:latin typeface="Cambria"/>
                    <a:ea typeface="宋体"/>
                    <a:cs typeface="Times New Roman"/>
                  </a:rPr>
                  <a:t>               </a:t>
                </a:r>
                <a:endParaRPr lang="en-US" altLang="zh-CN" dirty="0" smtClean="0">
                  <a:effectLst/>
                  <a:latin typeface="Cambria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/>
                    <a:ea typeface="宋体"/>
                    <a:cs typeface="Times New Roman"/>
                  </a:rPr>
                  <a:t> </a:t>
                </a:r>
                <a:r>
                  <a:rPr lang="en-US" altLang="zh-CN" dirty="0" smtClean="0">
                    <a:latin typeface="Cambria"/>
                    <a:ea typeface="宋体"/>
                    <a:cs typeface="Times New Roman"/>
                  </a:rPr>
                  <a:t>       </a:t>
                </a:r>
                <a:r>
                  <a:rPr lang="zh-CN" altLang="en-US" dirty="0" smtClean="0">
                    <a:effectLst/>
                    <a:latin typeface="Cambria"/>
                    <a:ea typeface="宋体"/>
                    <a:cs typeface="Times New Roman"/>
                  </a:rPr>
                  <a:t>其中：</a:t>
                </a:r>
                <a:r>
                  <a:rPr lang="en-US" altLang="zh-CN" dirty="0" smtClean="0">
                    <a:latin typeface="Cambria"/>
                    <a:ea typeface="宋体"/>
                    <a:cs typeface="Times New Roman"/>
                  </a:rPr>
                  <a:t>  </a:t>
                </a:r>
                <a:r>
                  <a:rPr lang="en-US" altLang="zh-CN" i="1" dirty="0">
                    <a:latin typeface="Cambria"/>
                    <a:ea typeface="宋体"/>
                    <a:cs typeface="Times New Roman"/>
                    <a:sym typeface="Symbol"/>
                  </a:rPr>
                  <a:t>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  <a:sym typeface="Symbol"/>
                  </a:rPr>
                  <a:t> 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</a:rPr>
                  <a:t>= E(</a:t>
                </a:r>
                <a:r>
                  <a:rPr lang="en-US" altLang="zh-CN" i="1" dirty="0">
                    <a:latin typeface="Cambria"/>
                    <a:ea typeface="宋体"/>
                    <a:cs typeface="Times New Roman"/>
                  </a:rPr>
                  <a:t>S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</a:rPr>
                  <a:t>),  </a:t>
                </a:r>
                <a:r>
                  <a:rPr lang="en-US" altLang="zh-CN" dirty="0" smtClean="0">
                    <a:latin typeface="Cambria"/>
                    <a:ea typeface="宋体"/>
                    <a:cs typeface="Times New Roman"/>
                  </a:rPr>
                  <a:t>       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  <a:sym typeface="Symbol"/>
                  </a:rPr>
                  <a:t></a:t>
                </a:r>
                <a:r>
                  <a:rPr lang="en-US" altLang="zh-CN" dirty="0">
                    <a:latin typeface="Cambria"/>
                    <a:ea typeface="宋体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/>
                            <a:ea typeface="宋体"/>
                            <a:cs typeface="Times New Roman"/>
                          </a:rPr>
                          <m:t>Var</m:t>
                        </m:r>
                        <m:r>
                          <a:rPr lang="en-US" altLang="zh-CN" i="1">
                            <a:latin typeface="Cambria Math"/>
                            <a:ea typeface="宋体"/>
                            <a:cs typeface="Times New Roman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宋体"/>
                            <a:cs typeface="Times New Roman"/>
                          </a:rPr>
                          <m:t>𝑆</m:t>
                        </m:r>
                        <m:r>
                          <a:rPr lang="en-US" altLang="zh-CN" i="1">
                            <a:latin typeface="Cambria Math"/>
                            <a:ea typeface="宋体"/>
                            <a:cs typeface="Times New Roman"/>
                          </a:rPr>
                          <m:t>)</m:t>
                        </m:r>
                      </m:e>
                    </m:rad>
                  </m:oMath>
                </a14:m>
                <a:endParaRPr lang="zh-CN" altLang="zh-CN" dirty="0">
                  <a:latin typeface="Cambria"/>
                  <a:ea typeface="宋体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28800"/>
                <a:ext cx="6912768" cy="3186898"/>
              </a:xfrm>
              <a:prstGeom prst="rect">
                <a:avLst/>
              </a:prstGeom>
              <a:blipFill>
                <a:blip r:embed="rId3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1852960" y="2952998"/>
          <a:ext cx="51673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16" name="Equation" r:id="rId4" imgW="2463480" imgH="431640" progId="Equation.DSMT4">
                  <p:embed/>
                </p:oleObj>
              </mc:Choice>
              <mc:Fallback>
                <p:oleObj name="Equation" r:id="rId4" imgW="2463480" imgH="43164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960" y="2952998"/>
                        <a:ext cx="51673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2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5572"/>
            <a:ext cx="8291264" cy="579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14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3528" y="692696"/>
                <a:ext cx="8568952" cy="5325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Bef>
                    <a:spcPts val="1000"/>
                  </a:spcBef>
                  <a:spcAft>
                    <a:spcPts val="0"/>
                  </a:spcAft>
                </a:pPr>
                <a:r>
                  <a:rPr lang="en-US" altLang="zh-CN" sz="2400" b="1" dirty="0" smtClean="0">
                    <a:solidFill>
                      <a:srgbClr val="4F81BD"/>
                    </a:solidFill>
                    <a:latin typeface="Calibri"/>
                    <a:ea typeface="宋体"/>
                    <a:cs typeface="Times New Roman"/>
                  </a:rPr>
                  <a:t>Normal </a:t>
                </a:r>
                <a:r>
                  <a:rPr lang="en-US" altLang="zh-CN" sz="2400" b="1" dirty="0" err="1" smtClean="0">
                    <a:solidFill>
                      <a:srgbClr val="4F81BD"/>
                    </a:solidFill>
                    <a:latin typeface="Calibri"/>
                    <a:ea typeface="宋体"/>
                    <a:cs typeface="Times New Roman"/>
                  </a:rPr>
                  <a:t>Power</a:t>
                </a:r>
                <a:r>
                  <a:rPr lang="en-US" altLang="zh-CN" sz="2400" b="1" dirty="0" err="1">
                    <a:solidFill>
                      <a:srgbClr val="4F81BD"/>
                    </a:solidFill>
                    <a:effectLst/>
                    <a:latin typeface="宋体"/>
                    <a:ea typeface="宋体"/>
                    <a:cs typeface="Times New Roman"/>
                  </a:rPr>
                  <a:t>近似</a:t>
                </a:r>
                <a:endParaRPr lang="zh-CN" altLang="zh-CN" sz="2400" b="1" dirty="0">
                  <a:solidFill>
                    <a:srgbClr val="4F81BD"/>
                  </a:solidFill>
                  <a:effectLst/>
                  <a:latin typeface="Calibri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endParaRPr lang="zh-CN" altLang="zh-CN" dirty="0">
                  <a:effectLst/>
                  <a:latin typeface="Cambria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 smtClean="0">
                    <a:effectLst/>
                    <a:latin typeface="Cambria"/>
                    <a:ea typeface="宋体"/>
                    <a:cs typeface="Times New Roman"/>
                  </a:rPr>
                  <a:t>      </a:t>
                </a: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endParaRPr lang="en-US" altLang="zh-CN" dirty="0">
                  <a:latin typeface="Cambria"/>
                  <a:ea typeface="宋体"/>
                  <a:cs typeface="Times New Roman"/>
                </a:endParaRP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 smtClean="0">
                    <a:effectLst/>
                    <a:latin typeface="Cambria"/>
                    <a:ea typeface="宋体"/>
                    <a:cs typeface="Times New Roman"/>
                  </a:rPr>
                  <a:t>累积</a:t>
                </a:r>
                <a:r>
                  <a:rPr lang="zh-CN" altLang="zh-CN" dirty="0">
                    <a:effectLst/>
                    <a:latin typeface="Cambria"/>
                    <a:ea typeface="宋体"/>
                    <a:cs typeface="Times New Roman"/>
                  </a:rPr>
                  <a:t>损失</a:t>
                </a:r>
                <a:r>
                  <a:rPr lang="en-US" altLang="zh-CN" dirty="0">
                    <a:effectLst/>
                    <a:latin typeface="Cambria"/>
                    <a:ea typeface="宋体"/>
                    <a:cs typeface="Times New Roman"/>
                  </a:rPr>
                  <a:t>S</a:t>
                </a:r>
                <a:r>
                  <a:rPr lang="zh-CN" altLang="zh-CN" dirty="0">
                    <a:effectLst/>
                    <a:latin typeface="Cambria"/>
                    <a:ea typeface="宋体"/>
                    <a:cs typeface="Times New Roman"/>
                  </a:rPr>
                  <a:t>的偏度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/>
                        <a:ea typeface="宋体"/>
                        <a:cs typeface="Times New Roman"/>
                      </a:rPr>
                      <m:t>sk</m:t>
                    </m:r>
                    <m:r>
                      <a:rPr lang="en-US" altLang="zh-CN">
                        <a:effectLst/>
                        <a:latin typeface="Cambria Math"/>
                        <a:ea typeface="宋体"/>
                        <a:cs typeface="Times New Roman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effectLst/>
                        <a:latin typeface="Cambria Math"/>
                        <a:ea typeface="宋体"/>
                        <a:cs typeface="Times New Roman"/>
                      </a:rPr>
                      <m:t>S</m:t>
                    </m:r>
                    <m:r>
                      <a:rPr lang="en-US" altLang="zh-CN">
                        <a:effectLst/>
                        <a:latin typeface="Cambria Math"/>
                        <a:ea typeface="宋体"/>
                        <a:cs typeface="Times New Roman"/>
                      </a:rPr>
                      <m:t>)</m:t>
                    </m:r>
                  </m:oMath>
                </a14:m>
                <a:r>
                  <a:rPr lang="zh-CN" altLang="zh-CN" dirty="0" smtClean="0">
                    <a:effectLst/>
                    <a:latin typeface="Cambria"/>
                    <a:ea typeface="宋体"/>
                    <a:cs typeface="Times New Roman"/>
                  </a:rPr>
                  <a:t> </a:t>
                </a:r>
                <a:r>
                  <a:rPr lang="zh-CN" altLang="zh-CN" dirty="0">
                    <a:effectLst/>
                    <a:latin typeface="Cambria"/>
                    <a:ea typeface="宋体"/>
                    <a:cs typeface="Times New Roman"/>
                  </a:rPr>
                  <a:t>：</a:t>
                </a:r>
              </a:p>
              <a:p>
                <a:pPr>
                  <a:lnSpc>
                    <a:spcPct val="2000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effectLst/>
                          <a:latin typeface="Cambria Math"/>
                          <a:ea typeface="宋体"/>
                          <a:cs typeface="Times New Roman"/>
                        </a:rPr>
                        <m:t>sk</m:t>
                      </m:r>
                      <m:r>
                        <a:rPr lang="en-US" altLang="zh-CN">
                          <a:effectLst/>
                          <a:latin typeface="Cambria Math"/>
                          <a:ea typeface="宋体"/>
                          <a:cs typeface="Times New Roman"/>
                        </a:rPr>
                        <m:t>(</m:t>
                      </m:r>
                      <m:r>
                        <a:rPr lang="en-US" altLang="zh-CN" i="1">
                          <a:effectLst/>
                          <a:latin typeface="Cambria Math"/>
                          <a:ea typeface="宋体"/>
                          <a:cs typeface="Times New Roman"/>
                        </a:rPr>
                        <m:t>𝑆</m:t>
                      </m:r>
                      <m:r>
                        <a:rPr lang="en-US" altLang="zh-CN">
                          <a:effectLst/>
                          <a:latin typeface="Cambria Math"/>
                          <a:ea typeface="宋体"/>
                          <a:cs typeface="Times New Roman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sk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N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N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3/2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E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N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E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E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N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sk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X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3/2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Var</m:t>
                          </m:r>
                          <m: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S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>
                                  <a:effectLst/>
                                  <a:latin typeface="Cambria Math"/>
                                  <a:ea typeface="宋体"/>
                                  <a:cs typeface="Times New Roman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zh-CN" dirty="0">
                  <a:effectLst/>
                  <a:latin typeface="Cambria"/>
                  <a:ea typeface="宋体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92696"/>
                <a:ext cx="8568952" cy="5325047"/>
              </a:xfrm>
              <a:prstGeom prst="rect">
                <a:avLst/>
              </a:prstGeo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"/>
          <p:cNvGraphicFramePr>
            <a:graphicFrameLocks noChangeAspect="1"/>
          </p:cNvGraphicFramePr>
          <p:nvPr>
            <p:extLst/>
          </p:nvPr>
        </p:nvGraphicFramePr>
        <p:xfrm>
          <a:off x="1763688" y="2286831"/>
          <a:ext cx="49799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540" name="Equation" r:id="rId4" imgW="2374560" imgH="507960" progId="Equation.DSMT4">
                  <p:embed/>
                </p:oleObj>
              </mc:Choice>
              <mc:Fallback>
                <p:oleObj name="Equation" r:id="rId4" imgW="2374560" imgH="50796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86831"/>
                        <a:ext cx="4979987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10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722" y="1506615"/>
            <a:ext cx="4752528" cy="123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Wilson-</a:t>
            </a: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Hilfery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近似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4F81BD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56029"/>
              </p:ext>
            </p:extLst>
          </p:nvPr>
        </p:nvGraphicFramePr>
        <p:xfrm>
          <a:off x="1907704" y="3068960"/>
          <a:ext cx="493794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547" name="Equation" r:id="rId3" imgW="2679700" imgH="508000" progId="Equation.DSMT4">
                  <p:embed/>
                </p:oleObj>
              </mc:Choice>
              <mc:Fallback>
                <p:oleObj name="Equation" r:id="rId3" imgW="26797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068960"/>
                        <a:ext cx="4937949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92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FE152-EF62-4830-9E77-29B93070631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解析</a:t>
            </a:r>
            <a:r>
              <a:rPr lang="zh-CN" altLang="en-US" sz="2800" dirty="0">
                <a:solidFill>
                  <a:srgbClr val="3333FF"/>
                </a:solidFill>
              </a:rPr>
              <a:t>法：计算卷积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256213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解析法只适用于有限</a:t>
            </a:r>
            <a:r>
              <a:rPr lang="zh-CN" altLang="en-US" b="1" dirty="0" smtClean="0">
                <a:latin typeface="Times New Roman" pitchFamily="18" charset="0"/>
              </a:rPr>
              <a:t>情况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如</a:t>
            </a:r>
            <a:r>
              <a:rPr lang="zh-CN" altLang="en-US" b="1" dirty="0">
                <a:latin typeface="Times New Roman" pitchFamily="18" charset="0"/>
              </a:rPr>
              <a:t>：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损失</a:t>
            </a:r>
            <a:r>
              <a:rPr lang="zh-CN" altLang="en-US" b="1" dirty="0" smtClean="0">
                <a:latin typeface="Times New Roman" pitchFamily="18" charset="0"/>
              </a:rPr>
              <a:t>金额 </a:t>
            </a:r>
            <a:r>
              <a:rPr lang="en-US" altLang="zh-CN" b="1" i="1" dirty="0" smtClean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为指数分布：</a:t>
            </a:r>
            <a:endParaRPr lang="zh-CN" altLang="en-US" b="1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几何</a:t>
            </a:r>
            <a:r>
              <a:rPr lang="en-US" altLang="zh-CN" b="1" dirty="0">
                <a:latin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</a:rPr>
              <a:t>指数</a:t>
            </a:r>
            <a:endParaRPr lang="en-US" altLang="zh-CN" b="1" dirty="0" smtClean="0"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itchFamily="18" charset="0"/>
              </a:rPr>
              <a:t>负</a:t>
            </a:r>
            <a:r>
              <a:rPr lang="zh-CN" altLang="en-US" b="1" dirty="0">
                <a:latin typeface="Times New Roman" pitchFamily="18" charset="0"/>
              </a:rPr>
              <a:t>二项</a:t>
            </a:r>
            <a:r>
              <a:rPr lang="en-US" altLang="zh-CN" b="1" dirty="0">
                <a:latin typeface="Times New Roman" pitchFamily="18" charset="0"/>
              </a:rPr>
              <a:t>-</a:t>
            </a:r>
            <a:r>
              <a:rPr lang="zh-CN" altLang="en-US" b="1" dirty="0" smtClean="0">
                <a:latin typeface="Times New Roman" pitchFamily="18" charset="0"/>
              </a:rPr>
              <a:t>指数</a:t>
            </a:r>
            <a:endParaRPr lang="zh-CN" altLang="en-US" b="1" dirty="0">
              <a:latin typeface="Times New Roman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itchFamily="18" charset="0"/>
              </a:rPr>
              <a:t>损失</a:t>
            </a:r>
            <a:r>
              <a:rPr lang="zh-CN" altLang="en-US" b="1" dirty="0">
                <a:latin typeface="Times New Roman" pitchFamily="18" charset="0"/>
              </a:rPr>
              <a:t>金额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</a:rPr>
              <a:t>对卷积</a:t>
            </a:r>
            <a:r>
              <a:rPr lang="zh-CN" altLang="en-US" b="1" dirty="0" smtClean="0">
                <a:latin typeface="Times New Roman" pitchFamily="18" charset="0"/>
              </a:rPr>
              <a:t>封闭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如</a:t>
            </a:r>
            <a:endParaRPr lang="zh-CN" altLang="en-US" b="1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伽玛分布（参数</a:t>
            </a:r>
            <a:r>
              <a:rPr lang="en-US" altLang="zh-CN" b="1" dirty="0">
                <a:latin typeface="Symbol" pitchFamily="18" charset="2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相同）</a:t>
            </a:r>
          </a:p>
          <a:p>
            <a:pPr lvl="2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逆高斯分布（参数</a:t>
            </a:r>
            <a:r>
              <a:rPr lang="en-US" altLang="zh-CN" b="1" dirty="0">
                <a:latin typeface="Symbol" pitchFamily="18" charset="2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相同）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8051-D9A6-4093-B3D3-0CAD9C15A1F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/>
              <a:t>例： </a:t>
            </a:r>
            <a:r>
              <a:rPr lang="en-US" altLang="zh-CN" sz="2400"/>
              <a:t>(</a:t>
            </a:r>
            <a:r>
              <a:rPr lang="zh-CN" altLang="en-US" sz="2400">
                <a:latin typeface="Times New Roman" pitchFamily="18" charset="0"/>
              </a:rPr>
              <a:t>几何</a:t>
            </a:r>
            <a:r>
              <a:rPr lang="en-US" altLang="zh-CN" sz="2400">
                <a:latin typeface="Times New Roman" pitchFamily="18" charset="0"/>
              </a:rPr>
              <a:t>-</a:t>
            </a:r>
            <a:r>
              <a:rPr lang="zh-CN" altLang="en-US" sz="2400">
                <a:latin typeface="Times New Roman" pitchFamily="18" charset="0"/>
              </a:rPr>
              <a:t>指数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78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i</a:t>
            </a:r>
            <a:r>
              <a:rPr lang="en-US" altLang="zh-CN" sz="2400" i="1" dirty="0"/>
              <a:t> </a:t>
            </a:r>
            <a:r>
              <a:rPr lang="zh-CN" altLang="en-US" sz="2400" dirty="0" smtClean="0"/>
              <a:t>独立同分布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均</a:t>
            </a:r>
            <a:r>
              <a:rPr lang="zh-CN" altLang="en-US" sz="2400" dirty="0"/>
              <a:t>服从指数分布：</a:t>
            </a:r>
          </a:p>
        </p:txBody>
      </p:sp>
      <p:graphicFrame>
        <p:nvGraphicFramePr>
          <p:cNvPr id="3788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71775" y="2276475"/>
          <a:ext cx="251936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9" name="Equation" r:id="rId3" imgW="1282680" imgH="393480" progId="Equation.DSMT4">
                  <p:embed/>
                </p:oleObj>
              </mc:Choice>
              <mc:Fallback>
                <p:oleObj name="Equation" r:id="rId3" imgW="12826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251936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2843213" y="3213100"/>
          <a:ext cx="2305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0" name="Equation" r:id="rId5" imgW="1168200" imgH="241200" progId="Equation.DSMT4">
                  <p:embed/>
                </p:oleObj>
              </mc:Choice>
              <mc:Fallback>
                <p:oleObj name="Equation" r:id="rId5" imgW="11682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13100"/>
                        <a:ext cx="2305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900113" y="3716338"/>
            <a:ext cx="261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/>
              <a:t>N</a:t>
            </a:r>
            <a:r>
              <a:rPr lang="en-US" altLang="zh-CN" sz="2400" i="1"/>
              <a:t> </a:t>
            </a:r>
            <a:r>
              <a:rPr lang="zh-CN" altLang="en-US" sz="2400"/>
              <a:t>服从几何分布：</a:t>
            </a:r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2843213" y="4292600"/>
          <a:ext cx="29527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1" name="Equation" r:id="rId7" imgW="1396800" imgH="241200" progId="Equation.DSMT4">
                  <p:embed/>
                </p:oleObj>
              </mc:Choice>
              <mc:Fallback>
                <p:oleObj name="Equation" r:id="rId7" imgW="13968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29527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1023938" y="5321300"/>
            <a:ext cx="22797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确定 </a:t>
            </a:r>
            <a:r>
              <a:rPr lang="en-US" altLang="zh-CN" sz="2400" dirty="0"/>
              <a:t>S</a:t>
            </a:r>
            <a:r>
              <a:rPr lang="zh-CN" altLang="en-US" sz="2400" dirty="0"/>
              <a:t>的分布。</a:t>
            </a: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6300788" y="2492375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密度函数 </a:t>
            </a:r>
          </a:p>
        </p:txBody>
      </p:sp>
      <p:sp>
        <p:nvSpPr>
          <p:cNvPr id="378890" name="Text Box 10"/>
          <p:cNvSpPr txBox="1">
            <a:spLocks noChangeArrowheads="1"/>
          </p:cNvSpPr>
          <p:nvPr/>
        </p:nvSpPr>
        <p:spPr bwMode="auto">
          <a:xfrm>
            <a:off x="6300788" y="321310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矩母函数</a:t>
            </a:r>
          </a:p>
        </p:txBody>
      </p:sp>
      <p:sp>
        <p:nvSpPr>
          <p:cNvPr id="378891" name="Text Box 11"/>
          <p:cNvSpPr txBox="1">
            <a:spLocks noChangeArrowheads="1"/>
          </p:cNvSpPr>
          <p:nvPr/>
        </p:nvSpPr>
        <p:spPr bwMode="auto">
          <a:xfrm>
            <a:off x="6300788" y="43656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母函数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/>
      <p:bldP spid="378886" grpId="0"/>
      <p:bldP spid="378888" grpId="0"/>
      <p:bldP spid="378889" grpId="0"/>
      <p:bldP spid="378890" grpId="0"/>
      <p:bldP spid="3788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A313-5A82-4DD6-8ACE-CCA544BAFDE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868169" y="1556792"/>
            <a:ext cx="224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  <a:r>
              <a:rPr lang="zh-CN" altLang="en-US" sz="2400" dirty="0"/>
              <a:t>的矩母函数为</a:t>
            </a:r>
          </a:p>
        </p:txBody>
      </p:sp>
      <p:graphicFrame>
        <p:nvGraphicFramePr>
          <p:cNvPr id="379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637893"/>
              </p:ext>
            </p:extLst>
          </p:nvPr>
        </p:nvGraphicFramePr>
        <p:xfrm>
          <a:off x="755576" y="2708920"/>
          <a:ext cx="50688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57" name="Equation" r:id="rId3" imgW="2666880" imgH="304560" progId="Equation.DSMT4">
                  <p:embed/>
                </p:oleObj>
              </mc:Choice>
              <mc:Fallback>
                <p:oleObj name="Equation" r:id="rId3" imgW="266688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08920"/>
                        <a:ext cx="5068887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191430"/>
              </p:ext>
            </p:extLst>
          </p:nvPr>
        </p:nvGraphicFramePr>
        <p:xfrm>
          <a:off x="1606550" y="3716338"/>
          <a:ext cx="41449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58" name="Equation" r:id="rId5" imgW="2006280" imgH="419040" progId="Equation.DSMT4">
                  <p:embed/>
                </p:oleObj>
              </mc:Choice>
              <mc:Fallback>
                <p:oleObj name="Equation" r:id="rId5" imgW="20062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3716338"/>
                        <a:ext cx="41449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844897" y="5013176"/>
            <a:ext cx="7292975" cy="12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这是退化分布（在</a:t>
            </a:r>
            <a:r>
              <a:rPr lang="en-US" altLang="zh-CN" sz="2000" dirty="0"/>
              <a:t>0</a:t>
            </a:r>
            <a:r>
              <a:rPr lang="zh-CN" altLang="en-US" sz="2000" dirty="0"/>
              <a:t>点的概率为</a:t>
            </a:r>
            <a:r>
              <a:rPr lang="en-US" altLang="zh-CN" sz="2000" dirty="0" smtClean="0"/>
              <a:t>1, </a:t>
            </a:r>
            <a:r>
              <a:rPr lang="zh-CN" altLang="en-US" sz="2000" dirty="0" smtClean="0"/>
              <a:t>其</a:t>
            </a:r>
            <a:r>
              <a:rPr lang="zh-CN" altLang="en-US" sz="2000" dirty="0"/>
              <a:t>矩母函数为</a:t>
            </a:r>
            <a:r>
              <a:rPr lang="en-US" altLang="zh-CN" sz="2000" dirty="0"/>
              <a:t>1</a:t>
            </a:r>
            <a:r>
              <a:rPr lang="zh-CN" altLang="en-US" sz="2000" dirty="0"/>
              <a:t>）和指数分布（均值为</a:t>
            </a:r>
            <a:r>
              <a:rPr lang="en-US" altLang="zh-CN" sz="2000" dirty="0">
                <a:solidFill>
                  <a:srgbClr val="FF3300"/>
                </a:solidFill>
                <a:latin typeface="Symbol" pitchFamily="18" charset="2"/>
              </a:rPr>
              <a:t>q(</a:t>
            </a:r>
            <a:r>
              <a:rPr lang="en-US" altLang="zh-CN" sz="2000" dirty="0" err="1">
                <a:solidFill>
                  <a:srgbClr val="FF3300"/>
                </a:solidFill>
                <a:latin typeface="Symbol" pitchFamily="18" charset="2"/>
              </a:rPr>
              <a:t>1+b</a:t>
            </a:r>
            <a:r>
              <a:rPr lang="en-US" altLang="zh-CN" sz="2000" dirty="0">
                <a:solidFill>
                  <a:srgbClr val="FF3300"/>
                </a:solidFill>
                <a:latin typeface="Symbol" pitchFamily="18" charset="2"/>
              </a:rPr>
              <a:t>)</a:t>
            </a:r>
            <a:r>
              <a:rPr lang="zh-CN" altLang="en-US" sz="2000" dirty="0">
                <a:latin typeface="Symbol" pitchFamily="18" charset="2"/>
              </a:rPr>
              <a:t>）的</a:t>
            </a:r>
            <a:r>
              <a:rPr lang="zh-CN" altLang="en-US" sz="2000" dirty="0" smtClean="0">
                <a:latin typeface="Symbol" pitchFamily="18" charset="2"/>
              </a:rPr>
              <a:t>加权平均</a:t>
            </a:r>
            <a:r>
              <a:rPr lang="en-US" altLang="zh-CN" sz="2000" dirty="0" smtClean="0">
                <a:latin typeface="Symbol" pitchFamily="18" charset="2"/>
              </a:rPr>
              <a:t>, </a:t>
            </a:r>
            <a:r>
              <a:rPr lang="zh-CN" altLang="en-US" sz="2000" dirty="0" smtClean="0">
                <a:latin typeface="Symbol" pitchFamily="18" charset="2"/>
              </a:rPr>
              <a:t>故 </a:t>
            </a:r>
            <a:r>
              <a:rPr lang="en-US" altLang="zh-CN" sz="2000" i="1" dirty="0"/>
              <a:t>S </a:t>
            </a:r>
            <a:r>
              <a:rPr lang="zh-CN" altLang="en-US" sz="2000" dirty="0">
                <a:latin typeface="Symbol" pitchFamily="18" charset="2"/>
              </a:rPr>
              <a:t>在零点的概率为</a:t>
            </a:r>
            <a:r>
              <a:rPr lang="zh-CN" altLang="en-US" sz="2000" dirty="0"/>
              <a:t> </a:t>
            </a:r>
          </a:p>
        </p:txBody>
      </p:sp>
      <p:graphicFrame>
        <p:nvGraphicFramePr>
          <p:cNvPr id="3799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087472"/>
              </p:ext>
            </p:extLst>
          </p:nvPr>
        </p:nvGraphicFramePr>
        <p:xfrm>
          <a:off x="1988944" y="0"/>
          <a:ext cx="22336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59" name="Equation" r:id="rId7" imgW="1396800" imgH="241200" progId="Equation.DSMT4">
                  <p:embed/>
                </p:oleObj>
              </mc:Choice>
              <mc:Fallback>
                <p:oleObj name="Equation" r:id="rId7" imgW="13968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944" y="0"/>
                        <a:ext cx="2233613" cy="38576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5" name="Object 11"/>
          <p:cNvGraphicFramePr>
            <a:graphicFrameLocks noChangeAspect="1"/>
          </p:cNvGraphicFramePr>
          <p:nvPr/>
        </p:nvGraphicFramePr>
        <p:xfrm>
          <a:off x="7162800" y="0"/>
          <a:ext cx="1981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60" name="Equation" r:id="rId9" imgW="1168200" imgH="241200" progId="Equation.DSMT4">
                  <p:embed/>
                </p:oleObj>
              </mc:Choice>
              <mc:Fallback>
                <p:oleObj name="Equation" r:id="rId9" imgW="11682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0"/>
                        <a:ext cx="1981200" cy="4095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7" name="Text Box 13"/>
          <p:cNvSpPr txBox="1">
            <a:spLocks noChangeArrowheads="1"/>
          </p:cNvSpPr>
          <p:nvPr/>
        </p:nvSpPr>
        <p:spPr bwMode="auto">
          <a:xfrm>
            <a:off x="0" y="0"/>
            <a:ext cx="224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几何分布的母函数：</a:t>
            </a:r>
          </a:p>
        </p:txBody>
      </p:sp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4716463" y="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指数分布的矩母函数：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/>
      <p:bldP spid="379909" grpId="0"/>
      <p:bldP spid="379917" grpId="0"/>
      <p:bldP spid="3799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641594"/>
            <a:ext cx="8496944" cy="600164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例：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 假设损失次数等于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(0,  1,  2)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的概率分别为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(0.3,  0.5,  0.2)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          每次的损失金额等于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(0,  100,  200,  300,  400)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分别为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ambria" pitchFamily="18" charset="0"/>
                <a:cs typeface="Times New Roman" pitchFamily="18" charset="0"/>
              </a:rPr>
              <a:t>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宋体" pitchFamily="2" charset="-122"/>
                <a:cs typeface="Times New Roman" pitchFamily="18" charset="0"/>
              </a:rPr>
              <a:t>(0.2,  0.4,  0.2,  0.1,  0.1)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  计算累积损失的分布。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library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actuar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0.3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0.5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       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sz="16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损失次数的概率分布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fx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0.4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0.1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sz="16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损失金额的概率分布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Fc = 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aggregateDist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"convolution"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model.freq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pn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model.sev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fx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x.scale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=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100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)</a:t>
            </a:r>
            <a:b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plot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(Fc)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1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F117-6620-4D26-8807-CC7ABBB8A23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dirty="0" smtClean="0"/>
              <a:t>引言 </a:t>
            </a:r>
            <a:endParaRPr lang="zh-CN" alt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累积损失</a:t>
            </a:r>
            <a:r>
              <a:rPr lang="en-US" altLang="zh-CN" b="1" dirty="0">
                <a:latin typeface="Times New Roman" pitchFamily="18" charset="0"/>
              </a:rPr>
              <a:t>(Aggregate loss): </a:t>
            </a:r>
            <a:r>
              <a:rPr lang="zh-CN" altLang="en-US" b="1" dirty="0">
                <a:latin typeface="Times New Roman" pitchFamily="18" charset="0"/>
              </a:rPr>
              <a:t>一定时期内给定业务的总赔款。 </a:t>
            </a:r>
          </a:p>
          <a:p>
            <a:r>
              <a:rPr lang="zh-CN" altLang="en-US" b="1" dirty="0">
                <a:latin typeface="Times New Roman" pitchFamily="18" charset="0"/>
              </a:rPr>
              <a:t>累积损失的两个模型： </a:t>
            </a:r>
          </a:p>
          <a:p>
            <a:pPr lvl="1"/>
            <a:r>
              <a:rPr lang="zh-CN" altLang="en-US" b="1" dirty="0">
                <a:latin typeface="Times New Roman" pitchFamily="18" charset="0"/>
              </a:rPr>
              <a:t>集体风险模型</a:t>
            </a:r>
          </a:p>
          <a:p>
            <a:pPr lvl="1"/>
            <a:r>
              <a:rPr lang="zh-CN" altLang="en-US" b="1" dirty="0">
                <a:latin typeface="Times New Roman" pitchFamily="18" charset="0"/>
              </a:rPr>
              <a:t>个体风险模型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400385" name="Pi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7" b="4635"/>
          <a:stretch/>
        </p:blipFill>
        <p:spPr bwMode="auto">
          <a:xfrm>
            <a:off x="1331640" y="764704"/>
            <a:ext cx="6120680" cy="42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5157192"/>
            <a:ext cx="9036496" cy="141840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sz="1100" b="0" i="1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累积损失的概率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diff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(Fc)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宋体" pitchFamily="2" charset="-122"/>
                <a:cs typeface="Times New Roman" pitchFamily="18" charset="0"/>
              </a:rPr>
              <a:t>## [1] 0.408 0.232 0.148 0.090 0.082 0.024 0.010 0.004 0.002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譬如，累积损失等于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的概率为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0.408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，累积损失等于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800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的概率为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0.02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4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A713-BAFF-4BBC-A90D-5CBA91B1BAF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>
                <a:latin typeface="Times New Roman" pitchFamily="18" charset="0"/>
              </a:rPr>
              <a:t>例：复合分布的卷积（团体口腔医疗保险）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保险</a:t>
            </a:r>
            <a:r>
              <a:rPr lang="zh-CN" altLang="en-US" dirty="0" smtClean="0">
                <a:latin typeface="Times New Roman" pitchFamily="18" charset="0"/>
              </a:rPr>
              <a:t>计划</a:t>
            </a:r>
            <a:r>
              <a:rPr lang="zh-CN" altLang="en-US" dirty="0" smtClean="0">
                <a:latin typeface="Times New Roman" pitchFamily="18" charset="0"/>
                <a:sym typeface="Wingdings" pitchFamily="2" charset="2"/>
              </a:rPr>
              <a:t>：</a:t>
            </a:r>
            <a:endParaRPr lang="zh-CN" altLang="en-US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为雇员及其家庭成员提供口腔医疗保险 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所有雇员的保费相同</a:t>
            </a:r>
          </a:p>
          <a:p>
            <a:r>
              <a:rPr lang="zh-CN" altLang="en-US" dirty="0">
                <a:latin typeface="Times New Roman" pitchFamily="18" charset="0"/>
              </a:rPr>
              <a:t>数据如下表（下页）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50C3-1B0A-42CC-9AD9-93FBEDB30C94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371789" name="Group 77"/>
          <p:cNvGraphicFramePr>
            <a:graphicFrameLocks noGrp="1"/>
          </p:cNvGraphicFramePr>
          <p:nvPr/>
        </p:nvGraphicFramePr>
        <p:xfrm>
          <a:off x="5078413" y="1630363"/>
          <a:ext cx="3240087" cy="5097463"/>
        </p:xfrm>
        <a:graphic>
          <a:graphicData uri="http://schemas.openxmlformats.org/drawingml/2006/table">
            <a:tbl>
              <a:tblPr/>
              <a:tblGrid>
                <a:gridCol w="187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（单位：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1787" name="Text Box 75"/>
          <p:cNvSpPr txBox="1">
            <a:spLocks noChangeArrowheads="1"/>
          </p:cNvSpPr>
          <p:nvPr/>
        </p:nvSpPr>
        <p:spPr bwMode="auto">
          <a:xfrm>
            <a:off x="4859338" y="476250"/>
            <a:ext cx="3097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损失金额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):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每次治疗的费用</a:t>
            </a:r>
            <a:endParaRPr lang="zh-CN" altLang="en-US" sz="2400" dirty="0"/>
          </a:p>
        </p:txBody>
      </p:sp>
      <p:graphicFrame>
        <p:nvGraphicFramePr>
          <p:cNvPr id="371826" name="Group 114"/>
          <p:cNvGraphicFramePr>
            <a:graphicFrameLocks noGrp="1"/>
          </p:cNvGraphicFramePr>
          <p:nvPr/>
        </p:nvGraphicFramePr>
        <p:xfrm>
          <a:off x="539750" y="1773238"/>
          <a:ext cx="4032250" cy="463073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1825" name="Text Box 113"/>
          <p:cNvSpPr txBox="1">
            <a:spLocks noChangeArrowheads="1"/>
          </p:cNvSpPr>
          <p:nvPr/>
        </p:nvSpPr>
        <p:spPr bwMode="auto">
          <a:xfrm>
            <a:off x="323850" y="476250"/>
            <a:ext cx="4248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损失次数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):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每份保单</a:t>
            </a:r>
            <a:r>
              <a:rPr lang="zh-CN" altLang="en-US" sz="2400" dirty="0"/>
              <a:t>下的医疗次数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D511A-AC4A-427A-83FE-2CAEBF83CB80}" type="slidenum">
              <a:rPr lang="en-US" altLang="zh-CN" b="1"/>
              <a:pPr/>
              <a:t>23</a:t>
            </a:fld>
            <a:endParaRPr lang="en-US" altLang="zh-CN" b="1"/>
          </a:p>
        </p:txBody>
      </p:sp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824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 dirty="0"/>
              <a:t>  </a:t>
            </a:r>
            <a:r>
              <a:rPr lang="zh-CN" altLang="en-US" sz="2400" b="1" dirty="0" smtClean="0"/>
              <a:t>计算每份保单年度医疗费用（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）的</a:t>
            </a:r>
            <a:r>
              <a:rPr lang="zh-CN" altLang="en-US" sz="2400" b="1" dirty="0"/>
              <a:t>均值和方差</a:t>
            </a:r>
            <a:r>
              <a:rPr lang="en-US" altLang="zh-CN" sz="2400" b="1" dirty="0"/>
              <a:t>.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1547813" y="2852738"/>
            <a:ext cx="3288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/>
              <a:t>E(</a:t>
            </a:r>
            <a:r>
              <a:rPr lang="en-US" altLang="zh-CN" sz="2400" b="1" i="1" dirty="0"/>
              <a:t>S</a:t>
            </a:r>
            <a:r>
              <a:rPr lang="en-US" altLang="zh-CN" sz="2400" b="1" dirty="0" smtClean="0"/>
              <a:t>) = E(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)E(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) = 1258</a:t>
            </a:r>
            <a:endParaRPr lang="en-US" altLang="zh-CN" sz="2400" b="1" dirty="0"/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1476375" y="3500438"/>
            <a:ext cx="6416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Var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S</a:t>
            </a:r>
            <a:r>
              <a:rPr lang="en-US" altLang="zh-CN" sz="2400" b="1" dirty="0" smtClean="0"/>
              <a:t>) = E(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) + </a:t>
            </a:r>
            <a:r>
              <a:rPr lang="en-US" altLang="zh-CN" sz="2400" b="1" dirty="0" err="1" smtClean="0"/>
              <a:t>Var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/>
              <a:t>)[E(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)]</a:t>
            </a:r>
            <a:r>
              <a:rPr lang="en-US" altLang="zh-CN" sz="2400" b="1" baseline="30000" dirty="0" smtClean="0"/>
              <a:t>2  </a:t>
            </a:r>
            <a:r>
              <a:rPr lang="en-US" altLang="zh-CN" sz="2400" b="1" dirty="0" smtClean="0"/>
              <a:t>=  </a:t>
            </a:r>
            <a:r>
              <a:rPr lang="en-US" altLang="zh-CN" sz="2400" b="1" dirty="0"/>
              <a:t>587464</a:t>
            </a: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900113" y="1412875"/>
            <a:ext cx="511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/>
              <a:t>  </a:t>
            </a:r>
            <a:r>
              <a:rPr lang="zh-CN" altLang="en-US" sz="2400" b="1"/>
              <a:t>确定</a:t>
            </a:r>
            <a:r>
              <a:rPr lang="en-US" altLang="zh-CN" sz="2400" b="1"/>
              <a:t>S</a:t>
            </a:r>
            <a:r>
              <a:rPr lang="zh-CN" altLang="en-US" sz="2400" b="1"/>
              <a:t>的概率分布。</a:t>
            </a: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879475" y="2082800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解</a:t>
            </a:r>
            <a:r>
              <a:rPr lang="en-US" altLang="zh-CN" sz="2400" b="1"/>
              <a:t>:</a:t>
            </a:r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5076825" y="6165850"/>
            <a:ext cx="3360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关于</a:t>
            </a:r>
            <a:r>
              <a:rPr lang="en-US" altLang="zh-CN" b="1" i="1"/>
              <a:t>X</a:t>
            </a:r>
            <a:r>
              <a:rPr lang="zh-CN" altLang="en-US" b="1"/>
              <a:t>的卷积计算结果如下表。</a:t>
            </a:r>
          </a:p>
        </p:txBody>
      </p:sp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1331913" y="4724400"/>
            <a:ext cx="6526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每个雇员在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年内的口腔医疗成本的概率分布为</a:t>
            </a:r>
          </a:p>
        </p:txBody>
      </p:sp>
      <p:graphicFrame>
        <p:nvGraphicFramePr>
          <p:cNvPr id="372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278340"/>
              </p:ext>
            </p:extLst>
          </p:nvPr>
        </p:nvGraphicFramePr>
        <p:xfrm>
          <a:off x="2051050" y="5300663"/>
          <a:ext cx="27368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25" name="公式" r:id="rId3" imgW="1269720" imgH="431640" progId="Equation.3">
                  <p:embed/>
                </p:oleObj>
              </mc:Choice>
              <mc:Fallback>
                <p:oleObj name="公式" r:id="rId3" imgW="12697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00663"/>
                        <a:ext cx="27368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  <p:bldP spid="372739" grpId="0"/>
      <p:bldP spid="372740" grpId="0"/>
      <p:bldP spid="372741" grpId="0"/>
      <p:bldP spid="372742" grpId="0"/>
      <p:bldP spid="372743" grpId="0"/>
      <p:bldP spid="3727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5649-6914-4F65-8DF8-EC605378989C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376955" name="Group 123"/>
          <p:cNvGraphicFramePr>
            <a:graphicFrameLocks noGrp="1"/>
          </p:cNvGraphicFramePr>
          <p:nvPr/>
        </p:nvGraphicFramePr>
        <p:xfrm>
          <a:off x="395288" y="1125538"/>
          <a:ext cx="8353425" cy="3556000"/>
        </p:xfrm>
        <a:graphic>
          <a:graphicData uri="http://schemas.openxmlformats.org/drawingml/2006/table">
            <a:tbl>
              <a:tblPr/>
              <a:tblGrid>
                <a:gridCol w="76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7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*8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.0338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.0347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5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5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6944" name="Text Box 112"/>
          <p:cNvSpPr txBox="1">
            <a:spLocks noChangeArrowheads="1"/>
          </p:cNvSpPr>
          <p:nvPr/>
        </p:nvSpPr>
        <p:spPr bwMode="auto">
          <a:xfrm>
            <a:off x="2700338" y="549275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/>
              <a:t>累积损失 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的概率分布</a:t>
            </a:r>
          </a:p>
        </p:txBody>
      </p:sp>
      <p:graphicFrame>
        <p:nvGraphicFramePr>
          <p:cNvPr id="37695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623893"/>
              </p:ext>
            </p:extLst>
          </p:nvPr>
        </p:nvGraphicFramePr>
        <p:xfrm>
          <a:off x="684213" y="4868863"/>
          <a:ext cx="23764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312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23764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954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32597"/>
              </p:ext>
            </p:extLst>
          </p:nvPr>
        </p:nvGraphicFramePr>
        <p:xfrm>
          <a:off x="460375" y="5995988"/>
          <a:ext cx="6426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313" name="Equation" r:id="rId5" imgW="3263760" imgH="228600" progId="Equation.DSMT4">
                  <p:embed/>
                </p:oleObj>
              </mc:Choice>
              <mc:Fallback>
                <p:oleObj name="Equation" r:id="rId5" imgW="3263760" imgH="22860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995988"/>
                        <a:ext cx="6426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488832" cy="607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9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400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136904" cy="56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5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ADDD-7125-4DE1-9C14-B3BD3436BD9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3333FF"/>
                </a:solidFill>
              </a:rPr>
              <a:t>Panjer</a:t>
            </a:r>
            <a:r>
              <a:rPr lang="en-US" altLang="zh-CN" sz="2800" dirty="0" smtClean="0">
                <a:solidFill>
                  <a:srgbClr val="3333FF"/>
                </a:solidFill>
              </a:rPr>
              <a:t> </a:t>
            </a:r>
            <a:r>
              <a:rPr lang="zh-CN" altLang="en-US" sz="2800" dirty="0" smtClean="0">
                <a:solidFill>
                  <a:srgbClr val="3333FF"/>
                </a:solidFill>
              </a:rPr>
              <a:t>递推法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03238" y="1844675"/>
            <a:ext cx="8316912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/>
              <a:t>定理：假设 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只取</a:t>
            </a:r>
            <a:r>
              <a:rPr lang="zh-CN" altLang="en-US" sz="2400" b="1" dirty="0" smtClean="0"/>
              <a:t>整数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最大</a:t>
            </a:r>
            <a:r>
              <a:rPr lang="zh-CN" altLang="en-US" sz="2400" b="1" dirty="0"/>
              <a:t>值为</a:t>
            </a:r>
            <a:r>
              <a:rPr lang="en-US" altLang="zh-CN" sz="2400" b="1" i="1" dirty="0"/>
              <a:t>m</a:t>
            </a:r>
            <a:r>
              <a:rPr lang="zh-CN" altLang="en-US" sz="2400" b="1" dirty="0"/>
              <a:t>。如果损失次数 </a:t>
            </a:r>
            <a:r>
              <a:rPr lang="en-US" altLang="zh-CN" sz="2400" b="1" i="1" dirty="0"/>
              <a:t>N </a:t>
            </a:r>
            <a:r>
              <a:rPr lang="zh-CN" altLang="en-US" sz="2400" b="1" dirty="0"/>
              <a:t>属于 </a:t>
            </a:r>
            <a:r>
              <a:rPr lang="en-US" altLang="zh-CN" sz="2400" b="1" dirty="0"/>
              <a:t>(</a:t>
            </a:r>
            <a:r>
              <a:rPr lang="en-US" altLang="zh-CN" sz="2400" b="1" i="1" dirty="0" smtClean="0"/>
              <a:t>a</a:t>
            </a:r>
            <a:r>
              <a:rPr lang="en-US" altLang="zh-CN" sz="2400" b="1" dirty="0" smtClean="0"/>
              <a:t>,  </a:t>
            </a:r>
            <a:r>
              <a:rPr lang="en-US" altLang="zh-CN" sz="2400" b="1" i="1" dirty="0" smtClean="0"/>
              <a:t>b</a:t>
            </a:r>
            <a:r>
              <a:rPr lang="en-US" altLang="zh-CN" sz="2400" b="1" dirty="0" smtClean="0"/>
              <a:t>,  </a:t>
            </a:r>
            <a:r>
              <a:rPr lang="en-US" altLang="zh-CN" sz="2400" b="1" dirty="0"/>
              <a:t>1) 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则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的概率分布可递推计算：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508625" y="5229225"/>
            <a:ext cx="2868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 err="1">
                <a:solidFill>
                  <a:srgbClr val="FF0066"/>
                </a:solidFill>
              </a:rPr>
              <a:t>x</a:t>
            </a:r>
            <a:r>
              <a:rPr lang="en-US" altLang="zh-CN" sz="1600" dirty="0" err="1">
                <a:solidFill>
                  <a:srgbClr val="FF0066"/>
                </a:solidFill>
              </a:rPr>
              <a:t>∧</a:t>
            </a:r>
            <a:r>
              <a:rPr lang="en-US" altLang="zh-CN" sz="2400" i="1" dirty="0" err="1">
                <a:solidFill>
                  <a:srgbClr val="FF0066"/>
                </a:solidFill>
              </a:rPr>
              <a:t>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表示 </a:t>
            </a:r>
            <a:r>
              <a:rPr lang="en-US" altLang="zh-CN" sz="2400" dirty="0" smtClean="0">
                <a:solidFill>
                  <a:srgbClr val="FF0066"/>
                </a:solidFill>
              </a:rPr>
              <a:t>min(</a:t>
            </a:r>
            <a:r>
              <a:rPr lang="en-US" altLang="zh-CN" sz="2400" i="1" dirty="0" smtClean="0">
                <a:solidFill>
                  <a:srgbClr val="FF0066"/>
                </a:solidFill>
              </a:rPr>
              <a:t>x</a:t>
            </a:r>
            <a:r>
              <a:rPr lang="en-US" altLang="zh-CN" sz="2400" dirty="0" smtClean="0">
                <a:solidFill>
                  <a:srgbClr val="FF0066"/>
                </a:solidFill>
              </a:rPr>
              <a:t>,  </a:t>
            </a:r>
            <a:r>
              <a:rPr lang="en-US" altLang="zh-CN" sz="2400" i="1" dirty="0">
                <a:solidFill>
                  <a:srgbClr val="FF0066"/>
                </a:solidFill>
              </a:rPr>
              <a:t>m</a:t>
            </a:r>
            <a:r>
              <a:rPr lang="en-US" altLang="zh-CN" sz="2400" dirty="0">
                <a:solidFill>
                  <a:srgbClr val="FF0066"/>
                </a:solidFill>
              </a:rPr>
              <a:t>)</a:t>
            </a:r>
          </a:p>
        </p:txBody>
      </p:sp>
      <p:graphicFrame>
        <p:nvGraphicFramePr>
          <p:cNvPr id="58378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7220166"/>
              </p:ext>
            </p:extLst>
          </p:nvPr>
        </p:nvGraphicFramePr>
        <p:xfrm>
          <a:off x="684213" y="3370263"/>
          <a:ext cx="78486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3" name="Equation" r:id="rId3" imgW="4419360" imgH="863280" progId="Equation.DSMT4">
                  <p:embed/>
                </p:oleObj>
              </mc:Choice>
              <mc:Fallback>
                <p:oleObj name="Equation" r:id="rId3" imgW="4419360" imgH="863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70263"/>
                        <a:ext cx="78486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5" name="Object 1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423864"/>
              </p:ext>
            </p:extLst>
          </p:nvPr>
        </p:nvGraphicFramePr>
        <p:xfrm>
          <a:off x="800100" y="5200650"/>
          <a:ext cx="25765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4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200650"/>
                        <a:ext cx="25765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2" name="Text Box 1068"/>
          <p:cNvSpPr txBox="1">
            <a:spLocks noChangeArrowheads="1"/>
          </p:cNvSpPr>
          <p:nvPr/>
        </p:nvSpPr>
        <p:spPr bwMode="auto">
          <a:xfrm>
            <a:off x="663575" y="1312863"/>
            <a:ext cx="1511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0099"/>
                </a:solidFill>
              </a:rPr>
              <a:t>递推公式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3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B2813-1E55-4AAE-964B-45F4A7C0B8A6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270339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4290023"/>
              </p:ext>
            </p:extLst>
          </p:nvPr>
        </p:nvGraphicFramePr>
        <p:xfrm>
          <a:off x="827088" y="1489075"/>
          <a:ext cx="79200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67" name="Equation" r:id="rId3" imgW="3898800" imgH="482400" progId="Equation.DSMT4">
                  <p:embed/>
                </p:oleObj>
              </mc:Choice>
              <mc:Fallback>
                <p:oleObj name="Equation" r:id="rId3" imgW="38988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9075"/>
                        <a:ext cx="79200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755650" y="836613"/>
            <a:ext cx="71817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如果损失次数</a:t>
            </a:r>
            <a:r>
              <a:rPr lang="en-US" altLang="zh-CN" sz="2400" b="1" i="1" dirty="0">
                <a:solidFill>
                  <a:srgbClr val="0000CC"/>
                </a:solidFill>
              </a:rPr>
              <a:t>N</a:t>
            </a:r>
            <a:r>
              <a:rPr lang="zh-CN" altLang="en-US" sz="2400" b="1" dirty="0">
                <a:solidFill>
                  <a:srgbClr val="0000CC"/>
                </a:solidFill>
              </a:rPr>
              <a:t>属于</a:t>
            </a:r>
            <a:r>
              <a:rPr lang="en-US" altLang="zh-CN" sz="2400" b="1" dirty="0">
                <a:solidFill>
                  <a:srgbClr val="0000CC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00CC"/>
                </a:solidFill>
              </a:rPr>
              <a:t>a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 </a:t>
            </a:r>
            <a:r>
              <a:rPr lang="en-US" altLang="zh-CN" sz="2400" b="1" i="1" dirty="0" smtClean="0">
                <a:solidFill>
                  <a:srgbClr val="0000CC"/>
                </a:solidFill>
              </a:rPr>
              <a:t>b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 </a:t>
            </a:r>
            <a:r>
              <a:rPr lang="en-US" altLang="zh-CN" sz="2400" b="1" dirty="0">
                <a:solidFill>
                  <a:srgbClr val="0000CC"/>
                </a:solidFill>
              </a:rPr>
              <a:t>0)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则</a:t>
            </a:r>
            <a:r>
              <a:rPr lang="zh-CN" altLang="en-US" sz="2400" b="1" dirty="0">
                <a:solidFill>
                  <a:srgbClr val="0000CC"/>
                </a:solidFill>
              </a:rPr>
              <a:t>递推公式可简化为</a:t>
            </a:r>
          </a:p>
        </p:txBody>
      </p:sp>
      <p:sp>
        <p:nvSpPr>
          <p:cNvPr id="270344" name="Text Box 8"/>
          <p:cNvSpPr txBox="1">
            <a:spLocks noChangeArrowheads="1"/>
          </p:cNvSpPr>
          <p:nvPr/>
        </p:nvSpPr>
        <p:spPr bwMode="auto">
          <a:xfrm>
            <a:off x="900113" y="3789363"/>
            <a:ext cx="576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如果 </a:t>
            </a:r>
            <a:r>
              <a:rPr lang="en-US" altLang="zh-CN" sz="2400" b="1" i="1" dirty="0">
                <a:solidFill>
                  <a:srgbClr val="0000CC"/>
                </a:solidFill>
              </a:rPr>
              <a:t>N </a:t>
            </a:r>
            <a:r>
              <a:rPr lang="zh-CN" altLang="en-US" sz="2400" b="1" dirty="0">
                <a:solidFill>
                  <a:srgbClr val="0000CC"/>
                </a:solidFill>
              </a:rPr>
              <a:t>服从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泊松分布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,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则</a:t>
            </a:r>
            <a:r>
              <a:rPr lang="zh-CN" altLang="en-US" sz="2400" b="1" dirty="0">
                <a:solidFill>
                  <a:srgbClr val="0000CC"/>
                </a:solidFill>
              </a:rPr>
              <a:t>进一步可简化为</a:t>
            </a:r>
          </a:p>
        </p:txBody>
      </p:sp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900113" y="4508500"/>
          <a:ext cx="59769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68" name="Equation" r:id="rId5" imgW="2908080" imgH="482400" progId="Equation.DSMT4">
                  <p:embed/>
                </p:oleObj>
              </mc:Choice>
              <mc:Fallback>
                <p:oleObj name="Equation" r:id="rId5" imgW="290808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59769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03235"/>
              </p:ext>
            </p:extLst>
          </p:nvPr>
        </p:nvGraphicFramePr>
        <p:xfrm>
          <a:off x="800100" y="2754313"/>
          <a:ext cx="25019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69" name="Equation" r:id="rId7" imgW="1155600" imgH="253800" progId="Equation.DSMT4">
                  <p:embed/>
                </p:oleObj>
              </mc:Choice>
              <mc:Fallback>
                <p:oleObj name="Equation" r:id="rId7" imgW="11556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754313"/>
                        <a:ext cx="25019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8" name="Object 12"/>
          <p:cNvGraphicFramePr>
            <a:graphicFrameLocks noChangeAspect="1"/>
          </p:cNvGraphicFramePr>
          <p:nvPr/>
        </p:nvGraphicFramePr>
        <p:xfrm>
          <a:off x="827088" y="5876925"/>
          <a:ext cx="23034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070" name="Equation" r:id="rId9" imgW="1104840" imgH="241200" progId="Equation.DSMT4">
                  <p:embed/>
                </p:oleObj>
              </mc:Choice>
              <mc:Fallback>
                <p:oleObj name="Equation" r:id="rId9" imgW="110484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76925"/>
                        <a:ext cx="23034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/>
      <p:bldP spid="2703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7A17-426F-4482-97DE-018CCEB57323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15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951155"/>
              </p:ext>
            </p:extLst>
          </p:nvPr>
        </p:nvGraphicFramePr>
        <p:xfrm>
          <a:off x="1065213" y="1965325"/>
          <a:ext cx="3340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64" name="Equation" r:id="rId3" imgW="1714320" imgH="253800" progId="Equation.DSMT4">
                  <p:embed/>
                </p:oleObj>
              </mc:Choice>
              <mc:Fallback>
                <p:oleObj name="Equation" r:id="rId3" imgW="17143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965325"/>
                        <a:ext cx="3340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042988" y="1052513"/>
            <a:ext cx="34347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</a:rPr>
              <a:t>并入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法（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rounding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）：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177182"/>
              </p:ext>
            </p:extLst>
          </p:nvPr>
        </p:nvGraphicFramePr>
        <p:xfrm>
          <a:off x="1092200" y="2973388"/>
          <a:ext cx="65992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65" name="Equation" r:id="rId5" imgW="3657600" imgH="253800" progId="Equation.DSMT4">
                  <p:embed/>
                </p:oleObj>
              </mc:Choice>
              <mc:Fallback>
                <p:oleObj name="Equation" r:id="rId5" imgW="36576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973388"/>
                        <a:ext cx="65992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1" name="Line 9"/>
          <p:cNvSpPr>
            <a:spLocks noChangeShapeType="1"/>
          </p:cNvSpPr>
          <p:nvPr/>
        </p:nvSpPr>
        <p:spPr bwMode="auto">
          <a:xfrm>
            <a:off x="1568450" y="5064125"/>
            <a:ext cx="56165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>
            <a:off x="1568450" y="499268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2792413" y="4992688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>
            <a:off x="3943350" y="499268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5095875" y="4992688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>
            <a:off x="6176963" y="4992688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1423988" y="5208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647950" y="5208588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3708400" y="5157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en-US" altLang="zh-CN" i="1"/>
              <a:t>h</a:t>
            </a:r>
          </a:p>
        </p:txBody>
      </p:sp>
      <p:sp>
        <p:nvSpPr>
          <p:cNvPr id="315410" name="Text Box 18"/>
          <p:cNvSpPr txBox="1">
            <a:spLocks noChangeArrowheads="1"/>
          </p:cNvSpPr>
          <p:nvPr/>
        </p:nvSpPr>
        <p:spPr bwMode="auto">
          <a:xfrm>
            <a:off x="4932363" y="5157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r>
              <a:rPr lang="en-US" altLang="zh-CN" i="1"/>
              <a:t>h</a:t>
            </a:r>
          </a:p>
        </p:txBody>
      </p: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6011863" y="5229225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……</a:t>
            </a:r>
          </a:p>
        </p:txBody>
      </p:sp>
      <p:sp>
        <p:nvSpPr>
          <p:cNvPr id="315412" name="Line 20"/>
          <p:cNvSpPr>
            <a:spLocks noChangeShapeType="1"/>
          </p:cNvSpPr>
          <p:nvPr/>
        </p:nvSpPr>
        <p:spPr bwMode="auto">
          <a:xfrm>
            <a:off x="2144713" y="4848225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3" name="Line 21"/>
          <p:cNvSpPr>
            <a:spLocks noChangeShapeType="1"/>
          </p:cNvSpPr>
          <p:nvPr/>
        </p:nvSpPr>
        <p:spPr bwMode="auto">
          <a:xfrm>
            <a:off x="3368675" y="4848225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4" name="Line 22"/>
          <p:cNvSpPr>
            <a:spLocks noChangeShapeType="1"/>
          </p:cNvSpPr>
          <p:nvPr/>
        </p:nvSpPr>
        <p:spPr bwMode="auto">
          <a:xfrm>
            <a:off x="4519613" y="4848225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5" name="Line 23"/>
          <p:cNvSpPr>
            <a:spLocks noChangeShapeType="1"/>
          </p:cNvSpPr>
          <p:nvPr/>
        </p:nvSpPr>
        <p:spPr bwMode="auto">
          <a:xfrm>
            <a:off x="5672138" y="4848225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6" name="Line 24"/>
          <p:cNvSpPr>
            <a:spLocks noChangeShapeType="1"/>
          </p:cNvSpPr>
          <p:nvPr/>
        </p:nvSpPr>
        <p:spPr bwMode="auto">
          <a:xfrm>
            <a:off x="6680200" y="4848225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17" name="AutoShape 25"/>
          <p:cNvSpPr>
            <a:spLocks/>
          </p:cNvSpPr>
          <p:nvPr/>
        </p:nvSpPr>
        <p:spPr bwMode="auto">
          <a:xfrm rot="5400000">
            <a:off x="1783556" y="5280819"/>
            <a:ext cx="73025" cy="649288"/>
          </a:xfrm>
          <a:prstGeom prst="rightBrace">
            <a:avLst>
              <a:gd name="adj1" fmla="val 740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8" name="AutoShape 26"/>
          <p:cNvSpPr>
            <a:spLocks/>
          </p:cNvSpPr>
          <p:nvPr/>
        </p:nvSpPr>
        <p:spPr bwMode="auto">
          <a:xfrm rot="5400000">
            <a:off x="2755900" y="5029200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9" name="AutoShape 27"/>
          <p:cNvSpPr>
            <a:spLocks/>
          </p:cNvSpPr>
          <p:nvPr/>
        </p:nvSpPr>
        <p:spPr bwMode="auto">
          <a:xfrm rot="5400000">
            <a:off x="3908425" y="5029200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0" name="AutoShape 28"/>
          <p:cNvSpPr>
            <a:spLocks/>
          </p:cNvSpPr>
          <p:nvPr/>
        </p:nvSpPr>
        <p:spPr bwMode="auto">
          <a:xfrm rot="5400000">
            <a:off x="5132388" y="5029200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21" name="Text Box 29"/>
          <p:cNvSpPr txBox="1">
            <a:spLocks noChangeArrowheads="1"/>
          </p:cNvSpPr>
          <p:nvPr/>
        </p:nvSpPr>
        <p:spPr bwMode="auto">
          <a:xfrm>
            <a:off x="1619250" y="56610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315422" name="Text Box 30"/>
          <p:cNvSpPr txBox="1">
            <a:spLocks noChangeArrowheads="1"/>
          </p:cNvSpPr>
          <p:nvPr/>
        </p:nvSpPr>
        <p:spPr bwMode="auto">
          <a:xfrm>
            <a:off x="2647950" y="57118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315423" name="Text Box 31"/>
          <p:cNvSpPr txBox="1">
            <a:spLocks noChangeArrowheads="1"/>
          </p:cNvSpPr>
          <p:nvPr/>
        </p:nvSpPr>
        <p:spPr bwMode="auto">
          <a:xfrm>
            <a:off x="3800475" y="57118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315424" name="Text Box 32"/>
          <p:cNvSpPr txBox="1">
            <a:spLocks noChangeArrowheads="1"/>
          </p:cNvSpPr>
          <p:nvPr/>
        </p:nvSpPr>
        <p:spPr bwMode="auto">
          <a:xfrm>
            <a:off x="5024438" y="57118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3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987824" y="260648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99"/>
                </a:solidFill>
              </a:rPr>
              <a:t>连续分布的离散化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480689"/>
              </p:ext>
            </p:extLst>
          </p:nvPr>
        </p:nvGraphicFramePr>
        <p:xfrm>
          <a:off x="2015331" y="4172362"/>
          <a:ext cx="261937" cy="67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66" name="Equation" r:id="rId7" imgW="152280" imgH="393480" progId="Equation.DSMT4">
                  <p:embed/>
                </p:oleObj>
              </mc:Choice>
              <mc:Fallback>
                <p:oleObj name="Equation" r:id="rId7" imgW="152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5331" y="4172362"/>
                        <a:ext cx="261937" cy="67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5332"/>
              </p:ext>
            </p:extLst>
          </p:nvPr>
        </p:nvGraphicFramePr>
        <p:xfrm>
          <a:off x="3059835" y="4159283"/>
          <a:ext cx="617679" cy="66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67" name="Equation" r:id="rId9" imgW="368280" imgH="393480" progId="Equation.DSMT4">
                  <p:embed/>
                </p:oleObj>
              </mc:Choice>
              <mc:Fallback>
                <p:oleObj name="Equation" r:id="rId9" imgW="368280" imgH="3934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5" y="4159283"/>
                        <a:ext cx="617679" cy="660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69518"/>
              </p:ext>
            </p:extLst>
          </p:nvPr>
        </p:nvGraphicFramePr>
        <p:xfrm>
          <a:off x="4067944" y="4136752"/>
          <a:ext cx="74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68" name="Equation" r:id="rId11" imgW="444240" imgH="393480" progId="Equation.DSMT4">
                  <p:embed/>
                </p:oleObj>
              </mc:Choice>
              <mc:Fallback>
                <p:oleObj name="Equation" r:id="rId11" imgW="44424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136752"/>
                        <a:ext cx="7461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078389"/>
              </p:ext>
            </p:extLst>
          </p:nvPr>
        </p:nvGraphicFramePr>
        <p:xfrm>
          <a:off x="5286672" y="4168488"/>
          <a:ext cx="7254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69" name="Equation" r:id="rId13" imgW="431640" imgH="393480" progId="Equation.DSMT4">
                  <p:embed/>
                </p:oleObj>
              </mc:Choice>
              <mc:Fallback>
                <p:oleObj name="Equation" r:id="rId13" imgW="43164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672" y="4168488"/>
                        <a:ext cx="7254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0201-9FE1-47F7-B70E-A79F15B44EE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49688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集体风险模型（</a:t>
            </a:r>
            <a:r>
              <a:rPr lang="en-US" altLang="zh-CN" b="1" dirty="0">
                <a:latin typeface="Times New Roman" pitchFamily="18" charset="0"/>
              </a:rPr>
              <a:t>Collective risk model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: </a:t>
            </a: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</a:t>
            </a:r>
            <a:r>
              <a:rPr lang="en-US" altLang="zh-CN" b="1" i="1" dirty="0">
                <a:latin typeface="Times New Roman" pitchFamily="18" charset="0"/>
              </a:rPr>
              <a:t>S 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baseline="-25000" dirty="0" err="1" smtClean="0">
                <a:latin typeface="Times New Roman" pitchFamily="18" charset="0"/>
              </a:rPr>
              <a:t>1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+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baseline="-25000" dirty="0" err="1" smtClean="0">
                <a:latin typeface="Times New Roman" pitchFamily="18" charset="0"/>
              </a:rPr>
              <a:t>2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+ … +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i="1" baseline="-25000" dirty="0" err="1" smtClean="0">
                <a:latin typeface="Times New Roman" pitchFamily="18" charset="0"/>
              </a:rPr>
              <a:t>N</a:t>
            </a:r>
            <a:endParaRPr lang="en-US" altLang="zh-CN" b="1" i="1" baseline="-25000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损失次数 </a:t>
            </a: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zh-CN" altLang="en-US" b="1" dirty="0">
                <a:latin typeface="Times New Roman" pitchFamily="18" charset="0"/>
              </a:rPr>
              <a:t>是一个随机变量。</a:t>
            </a: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在给定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 = </a:t>
            </a: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zh-CN" altLang="en-US" b="1" dirty="0">
                <a:latin typeface="Times New Roman" pitchFamily="18" charset="0"/>
              </a:rPr>
              <a:t>的条件</a:t>
            </a:r>
            <a:r>
              <a:rPr lang="zh-CN" altLang="en-US" b="1" dirty="0" smtClean="0">
                <a:latin typeface="Times New Roman" pitchFamily="18" charset="0"/>
              </a:rPr>
              <a:t>下</a:t>
            </a:r>
            <a:r>
              <a:rPr lang="en-US" altLang="zh-CN" b="1" dirty="0" smtClean="0">
                <a:latin typeface="Times New Roman" pitchFamily="18" charset="0"/>
              </a:rPr>
              <a:t>,  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独立同分布。</a:t>
            </a: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损失次数 </a:t>
            </a: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zh-CN" altLang="en-US" b="1" dirty="0">
                <a:latin typeface="Times New Roman" pitchFamily="18" charset="0"/>
              </a:rPr>
              <a:t>与 损失金额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</a:rPr>
              <a:t>相互独立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55A7-6997-4704-9B53-1380F67FEE8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561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buSzPct val="80000"/>
            </a:pPr>
            <a:r>
              <a:rPr lang="zh-CN" altLang="en-US" sz="2400" b="1" dirty="0" smtClean="0"/>
              <a:t>均值配比</a:t>
            </a:r>
            <a:r>
              <a:rPr lang="zh-CN" altLang="en-US" sz="2400" dirty="0" smtClean="0"/>
              <a:t>：要求离散分布</a:t>
            </a:r>
            <a:r>
              <a:rPr lang="zh-CN" altLang="en-US" sz="2400" dirty="0"/>
              <a:t>的概率和均值分别等于真实分布的概率和均值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1114425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4356100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971550" y="4070350"/>
            <a:ext cx="379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995738" y="40703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    </a:t>
            </a:r>
            <a:r>
              <a:rPr lang="en-US" altLang="zh-CN"/>
              <a:t>3</a:t>
            </a:r>
            <a:r>
              <a:rPr lang="en-US" altLang="zh-CN" i="1"/>
              <a:t>h</a:t>
            </a:r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2195513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3275013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1763713" y="40703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     h</a:t>
            </a:r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2843213" y="40703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    </a:t>
            </a:r>
            <a:r>
              <a:rPr lang="en-US" altLang="zh-CN"/>
              <a:t>2</a:t>
            </a:r>
            <a:r>
              <a:rPr lang="en-US" altLang="zh-CN" i="1"/>
              <a:t>h</a:t>
            </a: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1114425" y="3997325"/>
            <a:ext cx="6697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5435600" y="38528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950913" y="3378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p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979613" y="33575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q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2016125" y="28733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3044825" y="28527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00"/>
                </a:solidFill>
              </a:rPr>
              <a:t>q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3059113" y="22971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99"/>
                </a:solidFill>
              </a:rPr>
              <a:t>p</a:t>
            </a:r>
            <a:r>
              <a:rPr lang="en-US" altLang="zh-CN" baseline="-25000">
                <a:solidFill>
                  <a:srgbClr val="000099"/>
                </a:solidFill>
              </a:rPr>
              <a:t>3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087813" y="22764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99"/>
                </a:solidFill>
              </a:rPr>
              <a:t>q</a:t>
            </a:r>
            <a:r>
              <a:rPr lang="en-US" altLang="zh-CN" baseline="-25000">
                <a:solidFill>
                  <a:srgbClr val="000099"/>
                </a:solidFill>
              </a:rPr>
              <a:t>3</a:t>
            </a:r>
            <a:endParaRPr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121881" name="Object 25"/>
          <p:cNvGraphicFramePr>
            <a:graphicFrameLocks noChangeAspect="1"/>
          </p:cNvGraphicFramePr>
          <p:nvPr/>
        </p:nvGraphicFramePr>
        <p:xfrm>
          <a:off x="971550" y="4797425"/>
          <a:ext cx="475297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1" name="Equation" r:id="rId3" imgW="2997000" imgH="1155600" progId="Equation.DSMT4">
                  <p:embed/>
                </p:oleObj>
              </mc:Choice>
              <mc:Fallback>
                <p:oleObj name="Equation" r:id="rId3" imgW="2997000" imgH="1155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4752975" cy="18319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11188" y="472072"/>
            <a:ext cx="19159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均值配比：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F1C8-D5B2-43B9-AC4D-A359308EA7C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96290" name="Text Box 2"/>
          <p:cNvSpPr txBox="1">
            <a:spLocks noChangeArrowheads="1"/>
          </p:cNvSpPr>
          <p:nvPr/>
        </p:nvSpPr>
        <p:spPr bwMode="auto">
          <a:xfrm>
            <a:off x="611188" y="1916832"/>
            <a:ext cx="7561262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buSzPct val="80000"/>
            </a:pPr>
            <a:r>
              <a:rPr lang="zh-CN" altLang="en-US" sz="2400" b="1" dirty="0" smtClean="0"/>
              <a:t>解上述方程组</a:t>
            </a:r>
            <a:r>
              <a:rPr lang="en-US" altLang="zh-CN" sz="2400" b="1" dirty="0" smtClean="0"/>
              <a:t>, 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有</a:t>
            </a:r>
            <a:endParaRPr lang="zh-CN" altLang="en-US" sz="2400" b="1" dirty="0"/>
          </a:p>
        </p:txBody>
      </p:sp>
      <p:graphicFrame>
        <p:nvGraphicFramePr>
          <p:cNvPr id="396291" name="Object 3"/>
          <p:cNvGraphicFramePr>
            <a:graphicFrameLocks noChangeAspect="1"/>
          </p:cNvGraphicFramePr>
          <p:nvPr/>
        </p:nvGraphicFramePr>
        <p:xfrm>
          <a:off x="900113" y="2924175"/>
          <a:ext cx="23050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53" name="Equation" r:id="rId3" imgW="1130040" imgH="393480" progId="Equation.DSMT4">
                  <p:embed/>
                </p:oleObj>
              </mc:Choice>
              <mc:Fallback>
                <p:oleObj name="Equation" r:id="rId3" imgW="11300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23050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73098"/>
              </p:ext>
            </p:extLst>
          </p:nvPr>
        </p:nvGraphicFramePr>
        <p:xfrm>
          <a:off x="920750" y="4197350"/>
          <a:ext cx="76819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654" name="Equation" r:id="rId5" imgW="3848040" imgH="419040" progId="Equation.DSMT4">
                  <p:embed/>
                </p:oleObj>
              </mc:Choice>
              <mc:Fallback>
                <p:oleObj name="Equation" r:id="rId5" imgW="384804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197350"/>
                        <a:ext cx="768191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E47C-8EC4-4468-A489-23C48CC20E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620688"/>
            <a:ext cx="151177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" dirty="0"/>
              <a:t># 3. </a:t>
            </a:r>
            <a:r>
              <a:rPr lang="zh-CN" altLang="en-US" sz="200" dirty="0"/>
              <a:t>连续型分布 </a:t>
            </a:r>
            <a:r>
              <a:rPr lang="en-US" altLang="zh-CN" sz="200" dirty="0"/>
              <a:t>VS </a:t>
            </a:r>
            <a:r>
              <a:rPr lang="zh-CN" altLang="en-US" sz="200" dirty="0"/>
              <a:t>离散型分布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c(1,1))</a:t>
            </a:r>
          </a:p>
          <a:p>
            <a:r>
              <a:rPr lang="en-US" altLang="zh-CN" sz="200" dirty="0"/>
              <a:t>x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(0, 50, 2)</a:t>
            </a:r>
          </a:p>
          <a:p>
            <a:r>
              <a:rPr lang="en-US" altLang="zh-CN" sz="200" dirty="0"/>
              <a:t>curve(</a:t>
            </a:r>
            <a:r>
              <a:rPr lang="en-US" altLang="zh-CN" sz="200" dirty="0" err="1"/>
              <a:t>pexp</a:t>
            </a:r>
            <a:r>
              <a:rPr lang="en-US" altLang="zh-CN" sz="200" dirty="0"/>
              <a:t>(x, rate = 0.1), </a:t>
            </a:r>
            <a:r>
              <a:rPr lang="en-US" altLang="zh-CN" sz="200" dirty="0" err="1"/>
              <a:t>xlim</a:t>
            </a:r>
            <a:r>
              <a:rPr lang="en-US" altLang="zh-CN" sz="200" dirty="0"/>
              <a:t> = c(0, 50), type = 'l', 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 1),</a:t>
            </a:r>
          </a:p>
          <a:p>
            <a:r>
              <a:rPr lang="en-US" altLang="zh-CN" sz="200" dirty="0"/>
              <a:t>    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指数分布的累积分布函数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fr</a:t>
            </a:r>
            <a:r>
              <a:rPr lang="en-US" altLang="zh-CN" sz="200" dirty="0"/>
              <a:t> &lt;- discretize(</a:t>
            </a:r>
            <a:r>
              <a:rPr lang="en-US" altLang="zh-CN" sz="200" dirty="0" err="1"/>
              <a:t>pexp</a:t>
            </a:r>
            <a:r>
              <a:rPr lang="en-US" altLang="zh-CN" sz="200" dirty="0"/>
              <a:t>(x, rate = 0.1), from = 0, to = 50, step = 2, method = "rounding") # </a:t>
            </a:r>
            <a:r>
              <a:rPr lang="zh-CN" altLang="en-US" sz="200" dirty="0"/>
              <a:t>离散化分布后的概率函数</a:t>
            </a:r>
          </a:p>
          <a:p>
            <a:r>
              <a:rPr lang="en-US" altLang="zh-CN" sz="200" dirty="0" err="1"/>
              <a:t>fu</a:t>
            </a:r>
            <a:r>
              <a:rPr lang="en-US" altLang="zh-CN" sz="200" dirty="0"/>
              <a:t> &lt;- discretize(</a:t>
            </a:r>
            <a:r>
              <a:rPr lang="en-US" altLang="zh-CN" sz="200" dirty="0" err="1"/>
              <a:t>pexp</a:t>
            </a:r>
            <a:r>
              <a:rPr lang="en-US" altLang="zh-CN" sz="200" dirty="0"/>
              <a:t>(x, rate = 0.1), from = 0, to = 50, step = 2, method = "unbiased", lev = </a:t>
            </a:r>
            <a:r>
              <a:rPr lang="en-US" altLang="zh-CN" sz="200" dirty="0" err="1"/>
              <a:t>levexp</a:t>
            </a:r>
            <a:r>
              <a:rPr lang="en-US" altLang="zh-CN" sz="200" dirty="0"/>
              <a:t>(x, rate = 0.1)) # </a:t>
            </a:r>
            <a:r>
              <a:rPr lang="zh-CN" altLang="en-US" sz="200" dirty="0"/>
              <a:t>离散化分布后的概率函数</a:t>
            </a:r>
          </a:p>
          <a:p>
            <a:r>
              <a:rPr lang="en-US" altLang="zh-CN" sz="200" dirty="0"/>
              <a:t>plot(</a:t>
            </a:r>
            <a:r>
              <a:rPr lang="en-US" altLang="zh-CN" sz="200" dirty="0" err="1"/>
              <a:t>stepfun</a:t>
            </a:r>
            <a:r>
              <a:rPr lang="en-US" altLang="zh-CN" sz="200" dirty="0"/>
              <a:t>(head(x,-1), </a:t>
            </a:r>
            <a:r>
              <a:rPr lang="en-US" altLang="zh-CN" sz="200" dirty="0" err="1"/>
              <a:t>diffinv</a:t>
            </a:r>
            <a:r>
              <a:rPr lang="en-US" altLang="zh-CN" sz="200" dirty="0"/>
              <a:t>(</a:t>
            </a:r>
            <a:r>
              <a:rPr lang="en-US" altLang="zh-CN" sz="200" dirty="0" err="1"/>
              <a:t>fr</a:t>
            </a:r>
            <a:r>
              <a:rPr lang="en-US" altLang="zh-CN" sz="200" dirty="0"/>
              <a:t>)), </a:t>
            </a:r>
            <a:r>
              <a:rPr lang="en-US" altLang="zh-CN" sz="200" dirty="0" err="1"/>
              <a:t>pch</a:t>
            </a:r>
            <a:r>
              <a:rPr lang="en-US" altLang="zh-CN" sz="200" dirty="0"/>
              <a:t> = 18,</a:t>
            </a:r>
          </a:p>
          <a:p>
            <a:r>
              <a:rPr lang="en-US" altLang="zh-CN" sz="200" dirty="0"/>
              <a:t>     add = TRUE,</a:t>
            </a:r>
          </a:p>
          <a:p>
            <a:r>
              <a:rPr lang="en-US" altLang="zh-CN" sz="200" dirty="0"/>
              <a:t>     col = 'red')</a:t>
            </a:r>
          </a:p>
          <a:p>
            <a:r>
              <a:rPr lang="en-US" altLang="zh-CN" sz="200" dirty="0"/>
              <a:t>plot(</a:t>
            </a:r>
            <a:r>
              <a:rPr lang="en-US" altLang="zh-CN" sz="200" dirty="0" err="1"/>
              <a:t>stepfun</a:t>
            </a:r>
            <a:r>
              <a:rPr lang="en-US" altLang="zh-CN" sz="200" dirty="0"/>
              <a:t>(x, </a:t>
            </a:r>
            <a:r>
              <a:rPr lang="en-US" altLang="zh-CN" sz="200" dirty="0" err="1"/>
              <a:t>diffinv</a:t>
            </a:r>
            <a:r>
              <a:rPr lang="en-US" altLang="zh-CN" sz="200" dirty="0"/>
              <a:t>(</a:t>
            </a:r>
            <a:r>
              <a:rPr lang="en-US" altLang="zh-CN" sz="200" dirty="0" err="1"/>
              <a:t>fu</a:t>
            </a:r>
            <a:r>
              <a:rPr lang="en-US" altLang="zh-CN" sz="200" dirty="0"/>
              <a:t>)), </a:t>
            </a:r>
            <a:r>
              <a:rPr lang="en-US" altLang="zh-CN" sz="200" dirty="0" err="1"/>
              <a:t>pch</a:t>
            </a:r>
            <a:r>
              <a:rPr lang="en-US" altLang="zh-CN" sz="200" dirty="0"/>
              <a:t> = 18,</a:t>
            </a:r>
          </a:p>
          <a:p>
            <a:r>
              <a:rPr lang="en-US" altLang="zh-CN" sz="200" dirty="0"/>
              <a:t>     add = TRUE,</a:t>
            </a:r>
          </a:p>
          <a:p>
            <a:r>
              <a:rPr lang="en-US" altLang="zh-CN" sz="200" dirty="0"/>
              <a:t>     col = 'blue')</a:t>
            </a:r>
          </a:p>
          <a:p>
            <a:endParaRPr lang="en-US" altLang="zh-CN" sz="200" dirty="0"/>
          </a:p>
          <a:p>
            <a:r>
              <a:rPr lang="en-US" altLang="zh-CN" sz="200" dirty="0"/>
              <a:t>legend(30, 0.4, </a:t>
            </a:r>
          </a:p>
          <a:p>
            <a:r>
              <a:rPr lang="en-US" altLang="zh-CN" sz="200" dirty="0"/>
              <a:t>       legend = c("</a:t>
            </a:r>
            <a:r>
              <a:rPr lang="zh-CN" altLang="en-US" sz="200" dirty="0"/>
              <a:t>连续分布</a:t>
            </a:r>
            <a:r>
              <a:rPr lang="en-US" altLang="zh-CN" sz="200" dirty="0"/>
              <a:t>", "Rounding", "Unbiased"),</a:t>
            </a:r>
          </a:p>
          <a:p>
            <a:r>
              <a:rPr lang="en-US" altLang="zh-CN" sz="200" dirty="0"/>
              <a:t>       col = c('black', "red", "blue"), 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pch</a:t>
            </a:r>
            <a:r>
              <a:rPr lang="en-US" altLang="zh-CN" sz="200" dirty="0"/>
              <a:t> = 19,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1)</a:t>
            </a:r>
            <a:endParaRPr lang="zh-CN" altLang="en-US" sz="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19980"/>
            <a:ext cx="7685714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E47C-8EC4-4468-A489-23C48CC20EC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530770"/>
            <a:ext cx="2304256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kern="0" dirty="0" smtClean="0">
                <a:solidFill>
                  <a:srgbClr val="3333FF"/>
                </a:solidFill>
                <a:latin typeface="Times New Roman" pitchFamily="18" charset="0"/>
              </a:rPr>
              <a:t>向上离散化</a:t>
            </a:r>
            <a:endParaRPr lang="en-US" altLang="zh-CN" b="1" kern="0" dirty="0" smtClean="0">
              <a:solidFill>
                <a:srgbClr val="3333FF"/>
              </a:solidFill>
              <a:latin typeface="Times New Roman" pitchFamily="18" charset="0"/>
            </a:endParaRPr>
          </a:p>
          <a:p>
            <a:r>
              <a:rPr lang="zh-CN" altLang="en-US" b="1" kern="0" dirty="0" smtClean="0">
                <a:latin typeface="Times New Roman" pitchFamily="18" charset="0"/>
              </a:rPr>
              <a:t>向下离散化</a:t>
            </a:r>
            <a:endParaRPr lang="en-US" altLang="zh-CN" b="1" kern="0" dirty="0" smtClean="0">
              <a:latin typeface="Times New Roman" pitchFamily="18" charset="0"/>
            </a:endParaRPr>
          </a:p>
          <a:p>
            <a:r>
              <a:rPr lang="zh-CN" altLang="en-US" b="1" kern="0" dirty="0" smtClean="0">
                <a:latin typeface="Times New Roman" pitchFamily="18" charset="0"/>
              </a:rPr>
              <a:t>折中离散化</a:t>
            </a:r>
            <a:endParaRPr lang="zh-CN" altLang="en-US" b="1" kern="0" dirty="0"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85595" y="2182988"/>
            <a:ext cx="792088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" dirty="0"/>
              <a:t># 4. 各种离散化结果的比较</a:t>
            </a:r>
          </a:p>
          <a:p>
            <a:r>
              <a:rPr lang="zh-CN" altLang="en-US" sz="100" dirty="0"/>
              <a:t>library(actuar)</a:t>
            </a:r>
          </a:p>
          <a:p>
            <a:r>
              <a:rPr lang="zh-CN" altLang="en-US" sz="100" dirty="0"/>
              <a:t>fu &lt;- discretize(cdf = pexp(x, rate = 0.1), </a:t>
            </a:r>
          </a:p>
          <a:p>
            <a:r>
              <a:rPr lang="zh-CN" altLang="en-US" sz="100" dirty="0"/>
              <a:t>                 method = 'upper', </a:t>
            </a:r>
          </a:p>
          <a:p>
            <a:r>
              <a:rPr lang="zh-CN" altLang="en-US" sz="100" dirty="0"/>
              <a:t>                 from = 0, to = 50, step = 2) # 向上离散化</a:t>
            </a:r>
          </a:p>
          <a:p>
            <a:r>
              <a:rPr lang="zh-CN" altLang="en-US" sz="100" dirty="0"/>
              <a:t>fl &lt;- discretize(cdf = pexp(x, rate = 0.1), </a:t>
            </a:r>
          </a:p>
          <a:p>
            <a:r>
              <a:rPr lang="zh-CN" altLang="en-US" sz="100" dirty="0"/>
              <a:t>                 method = 'lower', </a:t>
            </a:r>
          </a:p>
          <a:p>
            <a:r>
              <a:rPr lang="zh-CN" altLang="en-US" sz="100" dirty="0"/>
              <a:t>                 from = 0, to = 50, step = 2) # 向下离散化</a:t>
            </a:r>
          </a:p>
          <a:p>
            <a:r>
              <a:rPr lang="zh-CN" altLang="en-US" sz="100" dirty="0"/>
              <a:t>fr &lt;- discretize(cdf = pexp(x, rate = 0.1), </a:t>
            </a:r>
          </a:p>
          <a:p>
            <a:r>
              <a:rPr lang="zh-CN" altLang="en-US" sz="100" dirty="0"/>
              <a:t>                 method = 'rounding', </a:t>
            </a:r>
          </a:p>
          <a:p>
            <a:r>
              <a:rPr lang="zh-CN" altLang="en-US" sz="100" dirty="0"/>
              <a:t>                 from = 0, to = 50, step = 2) # 折中离散化</a:t>
            </a:r>
          </a:p>
          <a:p>
            <a:endParaRPr lang="zh-CN" altLang="en-US" sz="100" dirty="0"/>
          </a:p>
          <a:p>
            <a:r>
              <a:rPr lang="zh-CN" altLang="en-US" sz="100" dirty="0"/>
              <a:t>par(col = "blue")</a:t>
            </a:r>
          </a:p>
          <a:p>
            <a:r>
              <a:rPr lang="zh-CN" altLang="en-US" sz="100" dirty="0"/>
              <a:t>x &lt;- seq(0, 50, 2)</a:t>
            </a:r>
          </a:p>
          <a:p>
            <a:r>
              <a:rPr lang="zh-CN" altLang="en-US" sz="100" dirty="0"/>
              <a:t>curve(pexp(x, rate = 0.1), xlim = c(0, 50),</a:t>
            </a:r>
          </a:p>
          <a:p>
            <a:r>
              <a:rPr lang="zh-CN" altLang="en-US" sz="100" dirty="0"/>
              <a:t>      ylab = '指数分布分布函数')</a:t>
            </a:r>
          </a:p>
          <a:p>
            <a:r>
              <a:rPr lang="zh-CN" altLang="en-US" sz="100" dirty="0"/>
              <a:t>plot(stepfun(head(x, -1), diffinv(fu)), pch = 19, </a:t>
            </a:r>
          </a:p>
          <a:p>
            <a:r>
              <a:rPr lang="zh-CN" altLang="en-US" sz="100" dirty="0"/>
              <a:t>     col = "red",</a:t>
            </a:r>
          </a:p>
          <a:p>
            <a:r>
              <a:rPr lang="zh-CN" altLang="en-US" sz="100" dirty="0"/>
              <a:t>     add = TRUE)</a:t>
            </a:r>
          </a:p>
          <a:p>
            <a:r>
              <a:rPr lang="zh-CN" altLang="en-US" sz="100" dirty="0"/>
              <a:t>plot(stepfun(x, diffinv(fl)), pch = 18,</a:t>
            </a:r>
          </a:p>
          <a:p>
            <a:r>
              <a:rPr lang="zh-CN" altLang="en-US" sz="100" dirty="0"/>
              <a:t>     add = TRUE,</a:t>
            </a:r>
          </a:p>
          <a:p>
            <a:r>
              <a:rPr lang="zh-CN" altLang="en-US" sz="100" dirty="0"/>
              <a:t>     col = 'blue'</a:t>
            </a:r>
          </a:p>
          <a:p>
            <a:r>
              <a:rPr lang="zh-CN" altLang="en-US" sz="100" dirty="0"/>
              <a:t>)</a:t>
            </a:r>
          </a:p>
          <a:p>
            <a:r>
              <a:rPr lang="zh-CN" altLang="en-US" sz="100" dirty="0"/>
              <a:t>plot(stepfun(head(x,-1), diffinv(fr)), pch = 17,</a:t>
            </a:r>
          </a:p>
          <a:p>
            <a:r>
              <a:rPr lang="zh-CN" altLang="en-US" sz="100" dirty="0"/>
              <a:t>     add = TRUE,</a:t>
            </a:r>
          </a:p>
          <a:p>
            <a:r>
              <a:rPr lang="zh-CN" altLang="en-US" sz="100" dirty="0"/>
              <a:t>     col = 'yellow'</a:t>
            </a:r>
          </a:p>
          <a:p>
            <a:r>
              <a:rPr lang="zh-CN" altLang="en-US" sz="100" dirty="0"/>
              <a:t>)</a:t>
            </a:r>
          </a:p>
          <a:p>
            <a:r>
              <a:rPr lang="zh-CN" altLang="en-US" sz="100" dirty="0"/>
              <a:t>legend(30, 0.4, </a:t>
            </a:r>
          </a:p>
          <a:p>
            <a:r>
              <a:rPr lang="zh-CN" altLang="en-US" sz="100" dirty="0"/>
              <a:t>       legend = c("Upper", "Lower", "Rounding"),</a:t>
            </a:r>
          </a:p>
          <a:p>
            <a:r>
              <a:rPr lang="zh-CN" altLang="en-US" sz="100" dirty="0"/>
              <a:t>       col = c("red", "blue", "yellow"), </a:t>
            </a:r>
          </a:p>
          <a:p>
            <a:r>
              <a:rPr lang="zh-CN" altLang="en-US" sz="100" dirty="0"/>
              <a:t>       pch = 19, lty = 1)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8" y="1928849"/>
            <a:ext cx="7342857" cy="4800000"/>
          </a:xfrm>
          <a:prstGeom prst="rect">
            <a:avLst/>
          </a:prstGeom>
        </p:spPr>
      </p:pic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2647876" y="1340768"/>
            <a:ext cx="56165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2647876" y="126933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>
            <a:off x="3871839" y="1269330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5022776" y="126933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6175301" y="126933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7256389" y="1269330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2503414" y="148523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3706739" y="143443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4859264" y="143443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en-US" altLang="zh-CN" i="1"/>
              <a:t>h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6011789" y="143443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en-US" altLang="zh-CN" i="1"/>
              <a:t>h</a:t>
            </a: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7091289" y="150586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……</a:t>
            </a:r>
          </a:p>
        </p:txBody>
      </p:sp>
      <p:sp>
        <p:nvSpPr>
          <p:cNvPr id="24" name="AutoShape 49"/>
          <p:cNvSpPr>
            <a:spLocks/>
          </p:cNvSpPr>
          <p:nvPr/>
        </p:nvSpPr>
        <p:spPr bwMode="auto">
          <a:xfrm rot="5400000">
            <a:off x="3248596" y="1296525"/>
            <a:ext cx="71735" cy="1171575"/>
          </a:xfrm>
          <a:prstGeom prst="rightBrace">
            <a:avLst>
              <a:gd name="adj1" fmla="val 740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50"/>
          <p:cNvSpPr>
            <a:spLocks/>
          </p:cNvSpPr>
          <p:nvPr/>
        </p:nvSpPr>
        <p:spPr bwMode="auto">
          <a:xfrm rot="5400000">
            <a:off x="4410001" y="1296317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51"/>
          <p:cNvSpPr>
            <a:spLocks/>
          </p:cNvSpPr>
          <p:nvPr/>
        </p:nvSpPr>
        <p:spPr bwMode="auto">
          <a:xfrm rot="5400000">
            <a:off x="5558209" y="1287939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52"/>
          <p:cNvSpPr>
            <a:spLocks/>
          </p:cNvSpPr>
          <p:nvPr/>
        </p:nvSpPr>
        <p:spPr bwMode="auto">
          <a:xfrm rot="5400000">
            <a:off x="6736680" y="1296317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150518" y="194397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/>
              <a:t>f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4252242" y="197894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5404767" y="197894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endParaRPr lang="en-US" altLang="zh-CN" dirty="0"/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6628730" y="197894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3</a:t>
            </a:r>
            <a:endParaRPr lang="en-US" altLang="zh-CN"/>
          </a:p>
        </p:txBody>
      </p:sp>
      <p:graphicFrame>
        <p:nvGraphicFramePr>
          <p:cNvPr id="32" name="Object 54"/>
          <p:cNvGraphicFramePr>
            <a:graphicFrameLocks noChangeAspect="1"/>
          </p:cNvGraphicFramePr>
          <p:nvPr>
            <p:extLst/>
          </p:nvPr>
        </p:nvGraphicFramePr>
        <p:xfrm>
          <a:off x="2698676" y="750658"/>
          <a:ext cx="4151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74" name="Equation" r:id="rId4" imgW="1866600" imgH="203040" progId="Equation.DSMT4">
                  <p:embed/>
                </p:oleObj>
              </mc:Choice>
              <mc:Fallback>
                <p:oleObj name="Equation" r:id="rId4" imgW="1866600" imgH="203040" progId="Equation.DSMT4">
                  <p:embed/>
                  <p:pic>
                    <p:nvPicPr>
                      <p:cNvPr id="3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676" y="750658"/>
                        <a:ext cx="41513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61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9CBD-F433-45CC-ADCA-22AACFFA956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r>
              <a:rPr lang="zh-CN" altLang="en-US" sz="2400" dirty="0"/>
              <a:t>例：连续分布的离散化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72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itchFamily="18" charset="0"/>
              </a:rPr>
              <a:t>假设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</a:t>
            </a:r>
            <a:r>
              <a:rPr lang="zh-CN" altLang="en-US" b="1" dirty="0" smtClean="0">
                <a:latin typeface="Times New Roman" pitchFamily="18" charset="0"/>
              </a:rPr>
              <a:t>指数分布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分布函数</a:t>
            </a:r>
            <a:r>
              <a:rPr lang="zh-CN" altLang="en-US" b="1" dirty="0">
                <a:latin typeface="Times New Roman" pitchFamily="18" charset="0"/>
              </a:rPr>
              <a:t>为 </a:t>
            </a:r>
            <a:r>
              <a:rPr lang="en-US" altLang="zh-CN" b="1" i="1" dirty="0">
                <a:latin typeface="Times New Roman" pitchFamily="18" charset="0"/>
              </a:rPr>
              <a:t>F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) = 1</a:t>
            </a:r>
            <a:r>
              <a:rPr lang="zh-CN" altLang="en-US" b="1" dirty="0">
                <a:latin typeface="Times New Roman" pitchFamily="18" charset="0"/>
              </a:rPr>
              <a:t>－</a:t>
            </a:r>
            <a:r>
              <a:rPr lang="en-US" altLang="zh-CN" b="1" dirty="0">
                <a:latin typeface="Times New Roman" pitchFamily="18" charset="0"/>
              </a:rPr>
              <a:t>e</a:t>
            </a:r>
            <a:r>
              <a:rPr lang="en-US" altLang="zh-CN" b="1" baseline="30000" dirty="0">
                <a:latin typeface="Times New Roman" pitchFamily="18" charset="0"/>
              </a:rPr>
              <a:t>-</a:t>
            </a:r>
            <a:r>
              <a:rPr lang="en-US" altLang="zh-CN" b="1" baseline="30000" dirty="0" err="1">
                <a:latin typeface="Times New Roman" pitchFamily="18" charset="0"/>
              </a:rPr>
              <a:t>0.1</a:t>
            </a:r>
            <a:r>
              <a:rPr lang="en-US" altLang="zh-CN" b="1" i="1" baseline="30000" dirty="0" err="1">
                <a:latin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</a:rPr>
              <a:t>。 应用</a:t>
            </a:r>
            <a:r>
              <a:rPr lang="zh-CN" altLang="en-US" b="1" dirty="0" smtClean="0">
                <a:latin typeface="Times New Roman" pitchFamily="18" charset="0"/>
              </a:rPr>
              <a:t>跨度 </a:t>
            </a:r>
            <a:r>
              <a:rPr lang="en-US" altLang="zh-CN" b="1" i="1" dirty="0">
                <a:latin typeface="Times New Roman" pitchFamily="18" charset="0"/>
              </a:rPr>
              <a:t>h</a:t>
            </a:r>
            <a:r>
              <a:rPr lang="en-US" altLang="zh-CN" b="1" dirty="0">
                <a:latin typeface="Times New Roman" pitchFamily="18" charset="0"/>
              </a:rPr>
              <a:t> = 2 </a:t>
            </a:r>
            <a:r>
              <a:rPr lang="zh-CN" altLang="en-US" b="1" dirty="0">
                <a:latin typeface="Times New Roman" pitchFamily="18" charset="0"/>
              </a:rPr>
              <a:t>对此分布进行离散化处理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</a:rPr>
              <a:t>并入法（</a:t>
            </a:r>
            <a:r>
              <a:rPr lang="en-US" altLang="zh-CN" b="1" dirty="0" smtClean="0">
                <a:solidFill>
                  <a:srgbClr val="0000CC"/>
                </a:solidFill>
                <a:latin typeface="Times New Roman" pitchFamily="18" charset="0"/>
              </a:rPr>
              <a:t>Rounding</a:t>
            </a:r>
            <a:r>
              <a:rPr lang="zh-CN" altLang="en-US" b="1" dirty="0" smtClean="0">
                <a:solidFill>
                  <a:srgbClr val="0000CC"/>
                </a:solidFill>
                <a:latin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</a:rPr>
              <a:t>：</a:t>
            </a:r>
            <a:endParaRPr lang="zh-CN" altLang="en-US" dirty="0">
              <a:latin typeface="Times New Roman" pitchFamily="18" charset="0"/>
            </a:endParaRP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971550" y="2924175"/>
          <a:ext cx="6192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3" name="Equation" r:id="rId3" imgW="3327120" imgH="241200" progId="Equation.DSMT4">
                  <p:embed/>
                </p:oleObj>
              </mc:Choice>
              <mc:Fallback>
                <p:oleObj name="Equation" r:id="rId3" imgW="33271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1928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368839"/>
              </p:ext>
            </p:extLst>
          </p:nvPr>
        </p:nvGraphicFramePr>
        <p:xfrm>
          <a:off x="904875" y="3692525"/>
          <a:ext cx="55356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04" name="Equation" r:id="rId5" imgW="3149280" imgH="660240" progId="Equation.DSMT4">
                  <p:embed/>
                </p:oleObj>
              </mc:Choice>
              <mc:Fallback>
                <p:oleObj name="Equation" r:id="rId5" imgW="3149280" imgH="6602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692525"/>
                        <a:ext cx="5535613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7" name="Line 33"/>
          <p:cNvSpPr>
            <a:spLocks noChangeShapeType="1"/>
          </p:cNvSpPr>
          <p:nvPr/>
        </p:nvSpPr>
        <p:spPr bwMode="auto">
          <a:xfrm>
            <a:off x="1260475" y="5843588"/>
            <a:ext cx="56165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>
            <a:off x="1260475" y="577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19" name="Line 35"/>
          <p:cNvSpPr>
            <a:spLocks noChangeShapeType="1"/>
          </p:cNvSpPr>
          <p:nvPr/>
        </p:nvSpPr>
        <p:spPr bwMode="auto">
          <a:xfrm>
            <a:off x="2484438" y="5772150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0" name="Line 36"/>
          <p:cNvSpPr>
            <a:spLocks noChangeShapeType="1"/>
          </p:cNvSpPr>
          <p:nvPr/>
        </p:nvSpPr>
        <p:spPr bwMode="auto">
          <a:xfrm>
            <a:off x="3635375" y="577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>
            <a:off x="4787900" y="5772150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>
            <a:off x="5868988" y="5772150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1116013" y="5988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2319338" y="593725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h</a:t>
            </a:r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3471863" y="59372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r>
              <a:rPr lang="en-US" altLang="zh-CN" i="1"/>
              <a:t>h</a:t>
            </a:r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4624388" y="5937250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</a:t>
            </a:r>
            <a:r>
              <a:rPr lang="en-US" altLang="zh-CN" i="1"/>
              <a:t>h</a:t>
            </a: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5703888" y="6008688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……</a:t>
            </a:r>
          </a:p>
        </p:txBody>
      </p:sp>
      <p:sp>
        <p:nvSpPr>
          <p:cNvPr id="118828" name="Line 44"/>
          <p:cNvSpPr>
            <a:spLocks noChangeShapeType="1"/>
          </p:cNvSpPr>
          <p:nvPr/>
        </p:nvSpPr>
        <p:spPr bwMode="auto">
          <a:xfrm>
            <a:off x="1836738" y="5627688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29" name="Line 45"/>
          <p:cNvSpPr>
            <a:spLocks noChangeShapeType="1"/>
          </p:cNvSpPr>
          <p:nvPr/>
        </p:nvSpPr>
        <p:spPr bwMode="auto">
          <a:xfrm>
            <a:off x="3060700" y="5627688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30" name="Line 46"/>
          <p:cNvSpPr>
            <a:spLocks noChangeShapeType="1"/>
          </p:cNvSpPr>
          <p:nvPr/>
        </p:nvSpPr>
        <p:spPr bwMode="auto">
          <a:xfrm>
            <a:off x="4211638" y="5627688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31" name="Line 47"/>
          <p:cNvSpPr>
            <a:spLocks noChangeShapeType="1"/>
          </p:cNvSpPr>
          <p:nvPr/>
        </p:nvSpPr>
        <p:spPr bwMode="auto">
          <a:xfrm>
            <a:off x="5364163" y="5627688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32" name="Line 48"/>
          <p:cNvSpPr>
            <a:spLocks noChangeShapeType="1"/>
          </p:cNvSpPr>
          <p:nvPr/>
        </p:nvSpPr>
        <p:spPr bwMode="auto">
          <a:xfrm>
            <a:off x="6372225" y="5627688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33" name="AutoShape 49"/>
          <p:cNvSpPr>
            <a:spLocks/>
          </p:cNvSpPr>
          <p:nvPr/>
        </p:nvSpPr>
        <p:spPr bwMode="auto">
          <a:xfrm rot="5400000">
            <a:off x="1475581" y="6060282"/>
            <a:ext cx="73025" cy="649288"/>
          </a:xfrm>
          <a:prstGeom prst="rightBrace">
            <a:avLst>
              <a:gd name="adj1" fmla="val 740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34" name="AutoShape 50"/>
          <p:cNvSpPr>
            <a:spLocks/>
          </p:cNvSpPr>
          <p:nvPr/>
        </p:nvSpPr>
        <p:spPr bwMode="auto">
          <a:xfrm rot="5400000">
            <a:off x="2447925" y="5808663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35" name="AutoShape 51"/>
          <p:cNvSpPr>
            <a:spLocks/>
          </p:cNvSpPr>
          <p:nvPr/>
        </p:nvSpPr>
        <p:spPr bwMode="auto">
          <a:xfrm rot="5400000">
            <a:off x="3600450" y="5808663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36" name="AutoShape 52"/>
          <p:cNvSpPr>
            <a:spLocks/>
          </p:cNvSpPr>
          <p:nvPr/>
        </p:nvSpPr>
        <p:spPr bwMode="auto">
          <a:xfrm rot="5400000">
            <a:off x="4824413" y="5808663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1311275" y="64404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118838" name="Text Box 54"/>
          <p:cNvSpPr txBox="1">
            <a:spLocks noChangeArrowheads="1"/>
          </p:cNvSpPr>
          <p:nvPr/>
        </p:nvSpPr>
        <p:spPr bwMode="auto">
          <a:xfrm>
            <a:off x="2339975" y="6491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3492500" y="6491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118840" name="Text Box 56"/>
          <p:cNvSpPr txBox="1">
            <a:spLocks noChangeArrowheads="1"/>
          </p:cNvSpPr>
          <p:nvPr/>
        </p:nvSpPr>
        <p:spPr bwMode="auto">
          <a:xfrm>
            <a:off x="4716463" y="6491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  <p:bldP spid="118817" grpId="0" animBg="1"/>
      <p:bldP spid="118818" grpId="0" animBg="1"/>
      <p:bldP spid="118819" grpId="0" animBg="1"/>
      <p:bldP spid="118820" grpId="0" animBg="1"/>
      <p:bldP spid="118821" grpId="0" animBg="1"/>
      <p:bldP spid="118822" grpId="0" animBg="1"/>
      <p:bldP spid="118823" grpId="0"/>
      <p:bldP spid="118824" grpId="0"/>
      <p:bldP spid="118825" grpId="0"/>
      <p:bldP spid="118826" grpId="0"/>
      <p:bldP spid="118827" grpId="0"/>
      <p:bldP spid="118828" grpId="0" animBg="1"/>
      <p:bldP spid="118829" grpId="0" animBg="1"/>
      <p:bldP spid="118830" grpId="0" animBg="1"/>
      <p:bldP spid="118831" grpId="0" animBg="1"/>
      <p:bldP spid="118832" grpId="0" animBg="1"/>
      <p:bldP spid="118833" grpId="0" animBg="1"/>
      <p:bldP spid="118834" grpId="0" animBg="1"/>
      <p:bldP spid="118835" grpId="0" animBg="1"/>
      <p:bldP spid="118836" grpId="0" animBg="1"/>
      <p:bldP spid="118837" grpId="0"/>
      <p:bldP spid="118838" grpId="0"/>
      <p:bldP spid="118839" grpId="0"/>
      <p:bldP spid="1188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272B-44E1-403C-BEA4-220B7410B5CE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900113" y="981075"/>
            <a:ext cx="3663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均值配比</a:t>
            </a:r>
            <a:r>
              <a:rPr lang="zh-CN" altLang="en-US" sz="2400" b="1" dirty="0">
                <a:solidFill>
                  <a:srgbClr val="0000CC"/>
                </a:solidFill>
              </a:rPr>
              <a:t>法 </a:t>
            </a:r>
            <a:r>
              <a:rPr lang="en-US" altLang="zh-CN" sz="2400" b="1" dirty="0">
                <a:solidFill>
                  <a:srgbClr val="0000CC"/>
                </a:solidFill>
              </a:rPr>
              <a:t>: </a:t>
            </a:r>
            <a:r>
              <a:rPr lang="en-US" altLang="zh-CN" sz="2400" b="1" i="1" dirty="0">
                <a:solidFill>
                  <a:srgbClr val="0000CC"/>
                </a:solidFill>
              </a:rPr>
              <a:t>h </a:t>
            </a:r>
            <a:r>
              <a:rPr lang="en-US" altLang="zh-CN" sz="2400" b="1" dirty="0">
                <a:solidFill>
                  <a:srgbClr val="0000CC"/>
                </a:solidFill>
              </a:rPr>
              <a:t>= 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2,  </a:t>
            </a:r>
            <a:r>
              <a:rPr lang="en-US" altLang="zh-CN" sz="2400" b="1" dirty="0">
                <a:solidFill>
                  <a:srgbClr val="0000CC"/>
                </a:solidFill>
                <a:latin typeface="Symbol" pitchFamily="18" charset="2"/>
              </a:rPr>
              <a:t>q = 10</a:t>
            </a:r>
            <a:endParaRPr lang="en-US" altLang="zh-CN" sz="2400" b="1" i="1" dirty="0">
              <a:solidFill>
                <a:srgbClr val="0000CC"/>
              </a:solidFill>
            </a:endParaRPr>
          </a:p>
        </p:txBody>
      </p:sp>
      <p:graphicFrame>
        <p:nvGraphicFramePr>
          <p:cNvPr id="120886" name="Object 54"/>
          <p:cNvGraphicFramePr>
            <a:graphicFrameLocks noChangeAspect="1"/>
          </p:cNvGraphicFramePr>
          <p:nvPr/>
        </p:nvGraphicFramePr>
        <p:xfrm>
          <a:off x="1042988" y="1700213"/>
          <a:ext cx="3249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99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3249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7" name="Object 55"/>
          <p:cNvGraphicFramePr>
            <a:graphicFrameLocks noChangeAspect="1"/>
          </p:cNvGraphicFramePr>
          <p:nvPr/>
        </p:nvGraphicFramePr>
        <p:xfrm>
          <a:off x="1042988" y="2636838"/>
          <a:ext cx="36734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00" name="Equation" r:id="rId5" imgW="1777680" imgH="393480" progId="Equation.DSMT4">
                  <p:embed/>
                </p:oleObj>
              </mc:Choice>
              <mc:Fallback>
                <p:oleObj name="Equation" r:id="rId5" imgW="1777680" imgH="39348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36734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88" name="Object 56"/>
          <p:cNvGraphicFramePr>
            <a:graphicFrameLocks noChangeAspect="1"/>
          </p:cNvGraphicFramePr>
          <p:nvPr/>
        </p:nvGraphicFramePr>
        <p:xfrm>
          <a:off x="971550" y="3789363"/>
          <a:ext cx="6696075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01" name="Equation" r:id="rId7" imgW="3124080" imgH="609480" progId="Equation.DSMT4">
                  <p:embed/>
                </p:oleObj>
              </mc:Choice>
              <mc:Fallback>
                <p:oleObj name="Equation" r:id="rId7" imgW="3124080" imgH="60948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6696075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89" name="Text Box 57"/>
          <p:cNvSpPr txBox="1">
            <a:spLocks noChangeArrowheads="1"/>
          </p:cNvSpPr>
          <p:nvPr/>
        </p:nvSpPr>
        <p:spPr bwMode="auto">
          <a:xfrm>
            <a:off x="5056188" y="17780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指数分布的有限期望函数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E47C-8EC4-4468-A489-23C48CC20EC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332656"/>
            <a:ext cx="15117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" dirty="0"/>
              <a:t>x=1:30;</a:t>
            </a:r>
          </a:p>
          <a:p>
            <a:r>
              <a:rPr lang="en-US" altLang="zh-CN" sz="200" dirty="0" err="1"/>
              <a:t>y1</a:t>
            </a:r>
            <a:r>
              <a:rPr lang="en-US" altLang="zh-CN" sz="200" dirty="0"/>
              <a:t>=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(-0.1*(2*x-1))-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(-0.1*(2*</a:t>
            </a:r>
            <a:r>
              <a:rPr lang="en-US" altLang="zh-CN" sz="200" dirty="0" err="1"/>
              <a:t>x+1</a:t>
            </a:r>
            <a:r>
              <a:rPr lang="en-US" altLang="zh-CN" sz="200" dirty="0"/>
              <a:t>))</a:t>
            </a:r>
          </a:p>
          <a:p>
            <a:r>
              <a:rPr lang="en-US" altLang="zh-CN" sz="200" dirty="0" err="1"/>
              <a:t>y2</a:t>
            </a:r>
            <a:r>
              <a:rPr lang="en-US" altLang="zh-CN" sz="200" dirty="0"/>
              <a:t>=-10*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(-0.2*x)+5*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(-0.2*(x-1))+5*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(-0.2*(</a:t>
            </a:r>
            <a:r>
              <a:rPr lang="en-US" altLang="zh-CN" sz="200" dirty="0" err="1"/>
              <a:t>x+1</a:t>
            </a:r>
            <a:r>
              <a:rPr lang="en-US" altLang="zh-CN" sz="200" dirty="0"/>
              <a:t>))</a:t>
            </a:r>
          </a:p>
          <a:p>
            <a:r>
              <a:rPr lang="en-US" altLang="zh-CN" sz="200" dirty="0" err="1"/>
              <a:t>y_rounding</a:t>
            </a:r>
            <a:r>
              <a:rPr lang="en-US" altLang="zh-CN" sz="200" dirty="0"/>
              <a:t>=c(0.09516, </a:t>
            </a:r>
            <a:r>
              <a:rPr lang="en-US" altLang="zh-CN" sz="200" dirty="0" err="1"/>
              <a:t>y1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y_matching</a:t>
            </a:r>
            <a:r>
              <a:rPr lang="en-US" altLang="zh-CN" sz="200" dirty="0"/>
              <a:t>=c(0.09365, </a:t>
            </a:r>
            <a:r>
              <a:rPr lang="en-US" altLang="zh-CN" sz="200" dirty="0" err="1"/>
              <a:t>y2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=c(1,2))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(c(</a:t>
            </a:r>
            <a:r>
              <a:rPr lang="en-US" altLang="zh-CN" sz="200" dirty="0" err="1"/>
              <a:t>0,x</a:t>
            </a:r>
            <a:r>
              <a:rPr lang="en-US" altLang="zh-CN" sz="200" dirty="0"/>
              <a:t>),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</a:t>
            </a:r>
            <a:r>
              <a:rPr lang="en-US" altLang="zh-CN" sz="200" dirty="0" err="1"/>
              <a:t>y_rounding</a:t>
            </a:r>
            <a:r>
              <a:rPr lang="en-US" altLang="zh-CN" sz="200" dirty="0"/>
              <a:t>, </a:t>
            </a:r>
            <a:r>
              <a:rPr lang="en-US" altLang="zh-CN" sz="200" dirty="0" err="1"/>
              <a:t>y_matching</a:t>
            </a:r>
            <a:r>
              <a:rPr lang="en-US" altLang="zh-CN" sz="200" dirty="0"/>
              <a:t>), type = 'h', </a:t>
            </a:r>
            <a:r>
              <a:rPr lang="en-US" altLang="zh-CN" sz="200" dirty="0" err="1"/>
              <a:t>xlab</a:t>
            </a:r>
            <a:r>
              <a:rPr lang="en-US" altLang="zh-CN" sz="200" dirty="0"/>
              <a:t>='</a:t>
            </a:r>
            <a:r>
              <a:rPr lang="en-US" altLang="zh-CN" sz="200" dirty="0" err="1"/>
              <a:t>i</a:t>
            </a:r>
            <a:r>
              <a:rPr lang="en-US" altLang="zh-CN" sz="200" dirty="0"/>
              <a:t>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='fi')</a:t>
            </a:r>
          </a:p>
          <a:p>
            <a:r>
              <a:rPr lang="en-US" altLang="zh-CN" sz="200" dirty="0"/>
              <a:t>plot(</a:t>
            </a:r>
            <a:r>
              <a:rPr lang="en-US" altLang="zh-CN" sz="200" dirty="0" err="1"/>
              <a:t>y_rounding</a:t>
            </a:r>
            <a:r>
              <a:rPr lang="en-US" altLang="zh-CN" sz="200" dirty="0"/>
              <a:t>, </a:t>
            </a:r>
            <a:r>
              <a:rPr lang="en-US" altLang="zh-CN" sz="200" dirty="0" err="1"/>
              <a:t>y_matching</a:t>
            </a:r>
            <a:r>
              <a:rPr lang="en-US" altLang="zh-CN" sz="200" dirty="0"/>
              <a:t>); </a:t>
            </a:r>
            <a:r>
              <a:rPr lang="en-US" altLang="zh-CN" sz="200" dirty="0" err="1"/>
              <a:t>abline</a:t>
            </a:r>
            <a:r>
              <a:rPr lang="en-US" altLang="zh-CN" sz="200" dirty="0"/>
              <a:t>(0,1)</a:t>
            </a:r>
          </a:p>
        </p:txBody>
      </p:sp>
      <p:pic>
        <p:nvPicPr>
          <p:cNvPr id="399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4" y="1268760"/>
            <a:ext cx="897096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A12F-7898-4B8C-B45C-62086640074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600" dirty="0"/>
              <a:t>应用递推法应注意</a:t>
            </a:r>
            <a:r>
              <a:rPr lang="zh-CN" altLang="en-US" sz="2600" dirty="0" smtClean="0"/>
              <a:t>的问题</a:t>
            </a:r>
            <a:endParaRPr lang="zh-CN" altLang="en-US" sz="2600" dirty="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/>
          <a:lstStyle/>
          <a:p>
            <a:r>
              <a:rPr lang="en-US" altLang="zh-CN" b="1" dirty="0">
                <a:latin typeface="Times New Roman" pitchFamily="18" charset="0"/>
              </a:rPr>
              <a:t>Underflow/overflow</a:t>
            </a:r>
            <a:r>
              <a:rPr lang="zh-CN" altLang="en-US" b="1" dirty="0">
                <a:latin typeface="Times New Roman" pitchFamily="18" charset="0"/>
              </a:rPr>
              <a:t>：如果</a:t>
            </a:r>
            <a:r>
              <a:rPr lang="en-US" altLang="zh-CN" b="1" dirty="0" err="1">
                <a:latin typeface="Times New Roman" pitchFamily="18" charset="0"/>
              </a:rPr>
              <a:t>Pr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=0)</a:t>
            </a:r>
            <a:r>
              <a:rPr lang="zh-CN" altLang="en-US" b="1" dirty="0">
                <a:latin typeface="Times New Roman" pitchFamily="18" charset="0"/>
              </a:rPr>
              <a:t>太</a:t>
            </a:r>
            <a:r>
              <a:rPr lang="zh-CN" altLang="en-US" b="1" dirty="0" smtClean="0">
                <a:latin typeface="Times New Roman" pitchFamily="18" charset="0"/>
              </a:rPr>
              <a:t>小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计算机</a:t>
            </a:r>
            <a:r>
              <a:rPr lang="zh-CN" altLang="en-US" b="1" dirty="0">
                <a:latin typeface="Times New Roman" pitchFamily="18" charset="0"/>
              </a:rPr>
              <a:t>会将其表示为</a:t>
            </a:r>
            <a:r>
              <a:rPr lang="en-US" altLang="zh-CN" b="1" dirty="0" smtClean="0">
                <a:latin typeface="Times New Roman" pitchFamily="18" charset="0"/>
              </a:rPr>
              <a:t>0, </a:t>
            </a:r>
            <a:r>
              <a:rPr lang="zh-CN" altLang="en-US" b="1" dirty="0" smtClean="0">
                <a:latin typeface="Times New Roman" pitchFamily="18" charset="0"/>
              </a:rPr>
              <a:t>无法</a:t>
            </a:r>
            <a:r>
              <a:rPr lang="zh-CN" altLang="en-US" b="1" dirty="0">
                <a:latin typeface="Times New Roman" pitchFamily="18" charset="0"/>
              </a:rPr>
              <a:t>递推。一个简单处理方法如下</a:t>
            </a:r>
          </a:p>
          <a:p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latin typeface="Times New Roman" pitchFamily="18" charset="0"/>
              </a:rPr>
              <a:t>    （</a:t>
            </a:r>
            <a:r>
              <a:rPr lang="en-US" altLang="zh-CN" sz="2000" b="1" i="1" dirty="0">
                <a:latin typeface="Times New Roman" pitchFamily="18" charset="0"/>
              </a:rPr>
              <a:t>k</a:t>
            </a:r>
            <a:r>
              <a:rPr lang="zh-CN" altLang="en-US" sz="2000" b="1" dirty="0">
                <a:latin typeface="Times New Roman" pitchFamily="18" charset="0"/>
              </a:rPr>
              <a:t>应远离</a:t>
            </a:r>
            <a:r>
              <a:rPr lang="en-US" altLang="zh-CN" sz="2000" b="1" i="1" dirty="0">
                <a:latin typeface="Times New Roman" pitchFamily="18" charset="0"/>
              </a:rPr>
              <a:t>S</a:t>
            </a:r>
            <a:r>
              <a:rPr lang="zh-CN" altLang="en-US" sz="2000" b="1" dirty="0">
                <a:latin typeface="Times New Roman" pitchFamily="18" charset="0"/>
              </a:rPr>
              <a:t>的</a:t>
            </a:r>
            <a:r>
              <a:rPr lang="zh-CN" altLang="en-US" sz="2000" b="1" dirty="0" smtClean="0">
                <a:latin typeface="Times New Roman" pitchFamily="18" charset="0"/>
              </a:rPr>
              <a:t>均值</a:t>
            </a:r>
            <a:r>
              <a:rPr lang="en-US" altLang="zh-CN" sz="2000" b="1" dirty="0" smtClean="0">
                <a:latin typeface="Times New Roman" pitchFamily="18" charset="0"/>
              </a:rPr>
              <a:t>, </a:t>
            </a:r>
            <a:r>
              <a:rPr lang="zh-CN" altLang="en-US" sz="2000" b="1" dirty="0" smtClean="0">
                <a:latin typeface="Times New Roman" pitchFamily="18" charset="0"/>
              </a:rPr>
              <a:t>如</a:t>
            </a:r>
            <a:r>
              <a:rPr lang="zh-CN" altLang="en-US" sz="2000" b="1" dirty="0">
                <a:latin typeface="Times New Roman" pitchFamily="18" charset="0"/>
              </a:rPr>
              <a:t>为</a:t>
            </a:r>
            <a:r>
              <a:rPr lang="en-US" altLang="zh-CN" sz="2000" b="1" dirty="0">
                <a:latin typeface="Times New Roman" pitchFamily="18" charset="0"/>
              </a:rPr>
              <a:t>6</a:t>
            </a:r>
            <a:r>
              <a:rPr lang="zh-CN" altLang="en-US" sz="2000" b="1" dirty="0">
                <a:latin typeface="Times New Roman" pitchFamily="18" charset="0"/>
              </a:rPr>
              <a:t>倍的</a:t>
            </a:r>
            <a:r>
              <a:rPr lang="zh-CN" altLang="en-US" sz="2000" b="1" dirty="0" smtClean="0">
                <a:latin typeface="Times New Roman" pitchFamily="18" charset="0"/>
              </a:rPr>
              <a:t>标准差</a:t>
            </a:r>
            <a:r>
              <a:rPr lang="en-US" altLang="zh-CN" sz="2000" b="1" dirty="0" smtClean="0">
                <a:latin typeface="Times New Roman" pitchFamily="18" charset="0"/>
              </a:rPr>
              <a:t>, </a:t>
            </a:r>
            <a:r>
              <a:rPr lang="zh-CN" altLang="en-US" sz="2000" b="1" dirty="0" smtClean="0">
                <a:latin typeface="Times New Roman" pitchFamily="18" charset="0"/>
              </a:rPr>
              <a:t>使得</a:t>
            </a:r>
            <a:r>
              <a:rPr lang="en-US" altLang="zh-CN" sz="2000" b="1" i="1" dirty="0">
                <a:latin typeface="Times New Roman" pitchFamily="18" charset="0"/>
              </a:rPr>
              <a:t>F</a:t>
            </a:r>
            <a:r>
              <a:rPr lang="en-US" altLang="zh-CN" sz="2000" b="1" dirty="0">
                <a:latin typeface="Times New Roman" pitchFamily="18" charset="0"/>
              </a:rPr>
              <a:t>(</a:t>
            </a:r>
            <a:r>
              <a:rPr lang="en-US" altLang="zh-CN" sz="2000" b="1" i="1" dirty="0">
                <a:latin typeface="Times New Roman" pitchFamily="18" charset="0"/>
              </a:rPr>
              <a:t>k</a:t>
            </a:r>
            <a:r>
              <a:rPr lang="en-US" altLang="zh-CN" sz="2000" b="1" dirty="0">
                <a:latin typeface="Times New Roman" pitchFamily="18" charset="0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可以忽略）</a:t>
            </a:r>
          </a:p>
          <a:p>
            <a:r>
              <a:rPr lang="en-US" altLang="zh-CN" b="1" dirty="0">
                <a:latin typeface="Times New Roman" pitchFamily="18" charset="0"/>
              </a:rPr>
              <a:t>Numerical stability</a:t>
            </a:r>
            <a:r>
              <a:rPr lang="zh-CN" altLang="en-US" b="1" dirty="0">
                <a:latin typeface="Times New Roman" pitchFamily="18" charset="0"/>
              </a:rPr>
              <a:t>：在递推过程</a:t>
            </a:r>
            <a:r>
              <a:rPr lang="zh-CN" altLang="en-US" b="1" dirty="0" smtClean="0">
                <a:latin typeface="Times New Roman" pitchFamily="18" charset="0"/>
              </a:rPr>
              <a:t>中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前面</a:t>
            </a:r>
            <a:r>
              <a:rPr lang="zh-CN" altLang="en-US" b="1" dirty="0">
                <a:latin typeface="Times New Roman" pitchFamily="18" charset="0"/>
              </a:rPr>
              <a:t>出现的误差会在后面累积。如果递推公式中的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三项</a:t>
            </a:r>
            <a:r>
              <a:rPr lang="zh-CN" altLang="en-US" b="1" dirty="0">
                <a:latin typeface="Times New Roman" pitchFamily="18" charset="0"/>
              </a:rPr>
              <a:t>一直保持为正（如泊松、负二项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则</a:t>
            </a:r>
            <a:r>
              <a:rPr lang="zh-CN" altLang="en-US" b="1" dirty="0">
                <a:latin typeface="Times New Roman" pitchFamily="18" charset="0"/>
              </a:rPr>
              <a:t>误差的堆积不会很快。否则（如二项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可能</a:t>
            </a:r>
            <a:r>
              <a:rPr lang="zh-CN" altLang="en-US" b="1" dirty="0">
                <a:latin typeface="Times New Roman" pitchFamily="18" charset="0"/>
              </a:rPr>
              <a:t>出现不合理的</a:t>
            </a:r>
            <a:r>
              <a:rPr lang="zh-CN" altLang="en-US" b="1" dirty="0" smtClean="0">
                <a:latin typeface="Times New Roman" pitchFamily="18" charset="0"/>
              </a:rPr>
              <a:t>结果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需</a:t>
            </a:r>
            <a:r>
              <a:rPr lang="zh-CN" altLang="en-US" b="1" dirty="0">
                <a:latin typeface="Times New Roman" pitchFamily="18" charset="0"/>
              </a:rPr>
              <a:t>注意。</a:t>
            </a:r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491000"/>
              </p:ext>
            </p:extLst>
          </p:nvPr>
        </p:nvGraphicFramePr>
        <p:xfrm>
          <a:off x="612775" y="2967038"/>
          <a:ext cx="7794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439" name="Equation" r:id="rId3" imgW="3213000" imgH="228600" progId="Equation.DSMT4">
                  <p:embed/>
                </p:oleObj>
              </mc:Choice>
              <mc:Fallback>
                <p:oleObj name="Equation" r:id="rId3" imgW="3213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967038"/>
                        <a:ext cx="7794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/>
        </p:nvGraphicFramePr>
        <p:xfrm>
          <a:off x="6372225" y="6121400"/>
          <a:ext cx="27368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440" name="Equation" r:id="rId5" imgW="1650960" imgH="444240" progId="Equation.DSMT4">
                  <p:embed/>
                </p:oleObj>
              </mc:Choice>
              <mc:Fallback>
                <p:oleObj name="Equation" r:id="rId5" imgW="165096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121400"/>
                        <a:ext cx="2736850" cy="7366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2268-5335-4518-A183-843CE16153E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/>
          <a:lstStyle/>
          <a:p>
            <a:r>
              <a:rPr lang="zh-CN" altLang="en-US" sz="2400" dirty="0"/>
              <a:t>例：递推法的应用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3887787"/>
          </a:xfrm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</a:rPr>
              <a:t>损失次数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: </a:t>
            </a:r>
            <a:r>
              <a:rPr lang="zh-CN" altLang="en-US" b="1" dirty="0">
                <a:latin typeface="Times New Roman" pitchFamily="18" charset="0"/>
              </a:rPr>
              <a:t>泊松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Symbol" pitchFamily="18" charset="2"/>
              </a:rPr>
              <a:t>l = 3)</a:t>
            </a:r>
            <a:endParaRPr lang="en-US" altLang="zh-CN" b="1" i="1" dirty="0">
              <a:latin typeface="Times New Roman" pitchFamily="18" charset="0"/>
            </a:endParaRPr>
          </a:p>
          <a:p>
            <a:r>
              <a:rPr lang="zh-CN" altLang="en-US" b="1" dirty="0">
                <a:latin typeface="Times New Roman" pitchFamily="18" charset="0"/>
              </a:rPr>
              <a:t>损失金额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dirty="0">
                <a:latin typeface="Times New Roman" pitchFamily="18" charset="0"/>
              </a:rPr>
              <a:t>: </a:t>
            </a:r>
            <a:r>
              <a:rPr lang="zh-CN" altLang="en-US" b="1" dirty="0">
                <a:latin typeface="Times New Roman" pitchFamily="18" charset="0"/>
              </a:rPr>
              <a:t>帕累托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dirty="0">
                <a:latin typeface="Symbol" pitchFamily="18" charset="2"/>
              </a:rPr>
              <a:t>a = </a:t>
            </a:r>
            <a:r>
              <a:rPr lang="en-US" altLang="zh-CN" b="1" dirty="0" smtClean="0">
                <a:latin typeface="Symbol" pitchFamily="18" charset="2"/>
              </a:rPr>
              <a:t>4,  </a:t>
            </a:r>
            <a:r>
              <a:rPr lang="en-US" altLang="zh-CN" b="1" dirty="0">
                <a:latin typeface="Symbol" pitchFamily="18" charset="2"/>
              </a:rPr>
              <a:t>q =10)</a:t>
            </a:r>
          </a:p>
          <a:p>
            <a:r>
              <a:rPr lang="zh-CN" altLang="en-US" b="1" dirty="0">
                <a:latin typeface="Times New Roman" pitchFamily="18" charset="0"/>
              </a:rPr>
              <a:t>对每次损失的一般免赔额</a:t>
            </a:r>
            <a:r>
              <a:rPr lang="en-US" altLang="zh-CN" b="1" dirty="0">
                <a:latin typeface="Times New Roman" pitchFamily="18" charset="0"/>
              </a:rPr>
              <a:t>: 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 = 6</a:t>
            </a:r>
          </a:p>
          <a:p>
            <a:r>
              <a:rPr lang="zh-CN" altLang="en-US" b="1" dirty="0">
                <a:latin typeface="Times New Roman" pitchFamily="18" charset="0"/>
              </a:rPr>
              <a:t>对每次损失的赔偿限额：</a:t>
            </a:r>
            <a:r>
              <a:rPr lang="en-US" altLang="zh-CN" b="1" dirty="0" smtClean="0">
                <a:latin typeface="Times New Roman" pitchFamily="18" charset="0"/>
              </a:rPr>
              <a:t>18, </a:t>
            </a:r>
            <a:r>
              <a:rPr lang="zh-CN" altLang="en-US" b="1" dirty="0" smtClean="0">
                <a:latin typeface="Times New Roman" pitchFamily="18" charset="0"/>
              </a:rPr>
              <a:t>故 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en-US" altLang="zh-CN" b="1" dirty="0">
                <a:latin typeface="Times New Roman" pitchFamily="18" charset="0"/>
              </a:rPr>
              <a:t> = 24</a:t>
            </a:r>
          </a:p>
          <a:p>
            <a:r>
              <a:rPr lang="zh-CN" altLang="en-US" b="1" dirty="0">
                <a:latin typeface="Times New Roman" pitchFamily="18" charset="0"/>
              </a:rPr>
              <a:t>共保比例</a:t>
            </a:r>
            <a:r>
              <a:rPr lang="en-US" altLang="zh-CN" b="1" dirty="0">
                <a:latin typeface="Times New Roman" pitchFamily="18" charset="0"/>
              </a:rPr>
              <a:t>: 75%</a:t>
            </a:r>
          </a:p>
          <a:p>
            <a:r>
              <a:rPr lang="zh-CN" altLang="en-US" b="1" dirty="0" smtClean="0">
                <a:latin typeface="Times New Roman" pitchFamily="18" charset="0"/>
              </a:rPr>
              <a:t>求保险公司</a:t>
            </a:r>
            <a:r>
              <a:rPr lang="zh-CN" altLang="en-US" b="1" dirty="0">
                <a:latin typeface="Times New Roman" pitchFamily="18" charset="0"/>
              </a:rPr>
              <a:t>累积赔款</a:t>
            </a:r>
            <a:r>
              <a:rPr lang="en-US" altLang="zh-CN" b="1" dirty="0">
                <a:latin typeface="Times New Roman" pitchFamily="18" charset="0"/>
              </a:rPr>
              <a:t>S</a:t>
            </a:r>
            <a:r>
              <a:rPr lang="zh-CN" altLang="en-US" b="1" dirty="0">
                <a:latin typeface="Times New Roman" pitchFamily="18" charset="0"/>
              </a:rPr>
              <a:t>的分布</a:t>
            </a:r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46075" y="5516563"/>
            <a:ext cx="75200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</a:rPr>
              <a:t>注：保险公司对每次损失的最大赔款</a:t>
            </a:r>
            <a:r>
              <a:rPr lang="zh-CN" altLang="en-US" sz="2400" dirty="0" smtClean="0">
                <a:solidFill>
                  <a:srgbClr val="3333FF"/>
                </a:solidFill>
              </a:rPr>
              <a:t>为 </a:t>
            </a:r>
            <a:r>
              <a:rPr lang="en-US" altLang="zh-CN" sz="2400" dirty="0" smtClean="0">
                <a:solidFill>
                  <a:srgbClr val="3333FF"/>
                </a:solidFill>
              </a:rPr>
              <a:t>18×75</a:t>
            </a:r>
            <a:r>
              <a:rPr lang="en-US" altLang="zh-CN" sz="2400" dirty="0">
                <a:solidFill>
                  <a:srgbClr val="3333FF"/>
                </a:solidFill>
              </a:rPr>
              <a:t>%</a:t>
            </a:r>
            <a:r>
              <a:rPr lang="zh-CN" altLang="en-US" sz="2400" dirty="0">
                <a:solidFill>
                  <a:srgbClr val="3333FF"/>
                </a:solidFill>
              </a:rPr>
              <a:t>＝</a:t>
            </a:r>
            <a:r>
              <a:rPr lang="en-US" altLang="zh-CN" sz="2400" dirty="0">
                <a:solidFill>
                  <a:srgbClr val="3333FF"/>
                </a:solidFill>
              </a:rPr>
              <a:t>13.5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  <p:bldP spid="1648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1F66E-C1B1-47AF-BAA7-2BC66D7263BD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722215"/>
              </p:ext>
            </p:extLst>
          </p:nvPr>
        </p:nvGraphicFramePr>
        <p:xfrm>
          <a:off x="1116013" y="2997200"/>
          <a:ext cx="42481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8" name="Equation" r:id="rId3" imgW="2273040" imgH="469800" progId="Equation.DSMT4">
                  <p:embed/>
                </p:oleObj>
              </mc:Choice>
              <mc:Fallback>
                <p:oleObj name="Equation" r:id="rId3" imgW="227304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42481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387820"/>
              </p:ext>
            </p:extLst>
          </p:nvPr>
        </p:nvGraphicFramePr>
        <p:xfrm>
          <a:off x="1187450" y="5734050"/>
          <a:ext cx="4295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9" name="Equation" r:id="rId5" imgW="2260440" imgH="228600" progId="Equation.DSMT4">
                  <p:embed/>
                </p:oleObj>
              </mc:Choice>
              <mc:Fallback>
                <p:oleObj name="Equation" r:id="rId5" imgW="22604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4295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646842"/>
              </p:ext>
            </p:extLst>
          </p:nvPr>
        </p:nvGraphicFramePr>
        <p:xfrm>
          <a:off x="1187450" y="4724400"/>
          <a:ext cx="23558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0"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23558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971550" y="1557338"/>
            <a:ext cx="70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S</a:t>
            </a:r>
            <a:r>
              <a:rPr lang="zh-CN" altLang="en-US" sz="2400" b="1" dirty="0"/>
              <a:t>是复合</a:t>
            </a:r>
            <a:r>
              <a:rPr lang="zh-CN" altLang="en-US" sz="2400" b="1" dirty="0" smtClean="0"/>
              <a:t>泊松分布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首</a:t>
            </a:r>
            <a:r>
              <a:rPr lang="zh-CN" altLang="en-US" sz="2400" b="1" dirty="0"/>
              <a:t>分布为泊松</a:t>
            </a:r>
            <a:r>
              <a:rPr lang="en-US" altLang="zh-CN" sz="2400" b="1" i="1" dirty="0" smtClean="0"/>
              <a:t>N</a:t>
            </a:r>
            <a:r>
              <a:rPr lang="en-US" altLang="zh-CN" sz="2400" b="1" i="1" baseline="30000" dirty="0" smtClean="0"/>
              <a:t>P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次</a:t>
            </a:r>
            <a:r>
              <a:rPr lang="zh-CN" altLang="en-US" sz="2400" b="1" dirty="0"/>
              <a:t>分布为</a:t>
            </a:r>
            <a:r>
              <a:rPr lang="en-US" altLang="zh-CN" sz="2400" b="1" i="1" dirty="0" err="1"/>
              <a:t>Y</a:t>
            </a:r>
            <a:r>
              <a:rPr lang="en-US" altLang="zh-CN" sz="2400" b="1" i="1" baseline="30000" dirty="0" err="1"/>
              <a:t>P</a:t>
            </a:r>
            <a:endParaRPr lang="en-US" altLang="zh-CN" sz="2400" b="1" i="1" baseline="30000" dirty="0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023938" y="2276475"/>
            <a:ext cx="4206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一次损失导致赔款的概率为：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1023938" y="386080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故首分布为：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6732588" y="4797425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</a:rPr>
              <a:t>（首分布）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4" grpId="0"/>
      <p:bldP spid="71695" grpId="0"/>
      <p:bldP spid="71696" grpId="0"/>
      <p:bldP spid="716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0201-9FE1-47F7-B70E-A79F15B44EE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712968" cy="489654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Times New Roman" pitchFamily="18" charset="0"/>
              </a:rPr>
              <a:t>个体</a:t>
            </a:r>
            <a:r>
              <a:rPr lang="zh-CN" altLang="en-US" b="1" dirty="0">
                <a:latin typeface="Times New Roman" pitchFamily="18" charset="0"/>
              </a:rPr>
              <a:t>风险模型（</a:t>
            </a:r>
            <a:r>
              <a:rPr lang="en-US" altLang="zh-CN" b="1" dirty="0">
                <a:latin typeface="Times New Roman" pitchFamily="18" charset="0"/>
              </a:rPr>
              <a:t>Individual risk model</a:t>
            </a:r>
            <a:r>
              <a:rPr lang="zh-CN" altLang="en-US" b="1" dirty="0">
                <a:latin typeface="Times New Roman" pitchFamily="18" charset="0"/>
              </a:rPr>
              <a:t>）</a:t>
            </a:r>
            <a:r>
              <a:rPr lang="en-US" altLang="zh-CN" b="1" dirty="0">
                <a:latin typeface="Times New Roman" pitchFamily="18" charset="0"/>
              </a:rPr>
              <a:t>:</a:t>
            </a:r>
          </a:p>
          <a:p>
            <a:pPr lvl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     </a:t>
            </a:r>
            <a:r>
              <a:rPr lang="en-US" altLang="zh-CN" b="1" i="1" dirty="0">
                <a:latin typeface="Times New Roman" pitchFamily="18" charset="0"/>
              </a:rPr>
              <a:t>S  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1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+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baseline="-25000" dirty="0" err="1">
                <a:latin typeface="Times New Roman" pitchFamily="18" charset="0"/>
              </a:rPr>
              <a:t>2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+…+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-25000" dirty="0" err="1">
                <a:latin typeface="Times New Roman" pitchFamily="18" charset="0"/>
              </a:rPr>
              <a:t>n</a:t>
            </a:r>
            <a:endParaRPr lang="en-US" altLang="zh-CN" b="1" i="1" baseline="-25000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</a:pP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zh-CN" altLang="en-US" b="1" dirty="0">
                <a:latin typeface="Times New Roman" pitchFamily="18" charset="0"/>
              </a:rPr>
              <a:t>是一个固定</a:t>
            </a:r>
            <a:r>
              <a:rPr lang="zh-CN" altLang="en-US" b="1" dirty="0" smtClean="0">
                <a:latin typeface="Times New Roman" pitchFamily="18" charset="0"/>
              </a:rPr>
              <a:t>值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表示 </a:t>
            </a:r>
            <a:r>
              <a:rPr lang="en-US" altLang="zh-CN" b="1" i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份合同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第 </a:t>
            </a:r>
            <a:r>
              <a:rPr lang="en-US" altLang="zh-CN" b="1" i="1" dirty="0" err="1" smtClean="0">
                <a:latin typeface="Times New Roman" pitchFamily="18" charset="0"/>
              </a:rPr>
              <a:t>i</a:t>
            </a:r>
            <a:r>
              <a:rPr lang="en-US" altLang="zh-CN" b="1" i="1" dirty="0" smtClean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份</a:t>
            </a:r>
            <a:r>
              <a:rPr lang="zh-CN" altLang="en-US" b="1" dirty="0">
                <a:latin typeface="Times New Roman" pitchFamily="18" charset="0"/>
              </a:rPr>
              <a:t>合同的损失</a:t>
            </a:r>
            <a:r>
              <a:rPr lang="zh-CN" altLang="en-US" b="1" dirty="0" smtClean="0">
                <a:latin typeface="Times New Roman" pitchFamily="18" charset="0"/>
              </a:rPr>
              <a:t>为 </a:t>
            </a:r>
            <a:r>
              <a:rPr lang="en-US" altLang="zh-CN" b="1" i="1" dirty="0" smtClean="0">
                <a:latin typeface="Times New Roman" pitchFamily="18" charset="0"/>
              </a:rPr>
              <a:t>X</a:t>
            </a:r>
            <a:r>
              <a:rPr lang="en-US" altLang="zh-CN" b="1" i="1" baseline="-25000" dirty="0" smtClean="0">
                <a:latin typeface="Times New Roman" pitchFamily="18" charset="0"/>
              </a:rPr>
              <a:t>i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独立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>
                <a:latin typeface="Times New Roman" pitchFamily="18" charset="0"/>
              </a:rPr>
              <a:t>但不一定同分布。</a:t>
            </a:r>
            <a:endParaRPr lang="zh-CN" altLang="en-US" b="1" i="1" baseline="-25000" dirty="0">
              <a:latin typeface="Times New Roman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如果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en-US" altLang="zh-CN" b="1" baseline="-25000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同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将</a:t>
            </a:r>
            <a:r>
              <a:rPr lang="zh-CN" altLang="en-US" b="1" dirty="0">
                <a:latin typeface="Times New Roman" pitchFamily="18" charset="0"/>
              </a:rPr>
              <a:t>是集体风险模型的特例 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N 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描述一个团体寿险保单或团体健康保单的累积损失。</a:t>
            </a:r>
          </a:p>
        </p:txBody>
      </p:sp>
    </p:spTree>
    <p:extLst>
      <p:ext uri="{BB962C8B-B14F-4D97-AF65-F5344CB8AC3E}">
        <p14:creationId xmlns:p14="http://schemas.microsoft.com/office/powerpoint/2010/main" val="2028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1F2D-DA47-4459-996C-3F39C1FE4528}" type="slidenum">
              <a:rPr lang="en-US" altLang="zh-CN" b="1"/>
              <a:pPr/>
              <a:t>40</a:t>
            </a:fld>
            <a:endParaRPr lang="en-US" altLang="zh-CN" b="1"/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971550" y="836613"/>
            <a:ext cx="4750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令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 = </a:t>
            </a:r>
            <a:r>
              <a:rPr lang="en-US" altLang="zh-CN" sz="2400" b="1" i="1" dirty="0"/>
              <a:t>X </a:t>
            </a:r>
            <a:r>
              <a:rPr lang="zh-CN" altLang="en-US" b="1" dirty="0"/>
              <a:t>－</a:t>
            </a:r>
            <a:r>
              <a:rPr lang="en-US" altLang="zh-CN" sz="2400" b="1" dirty="0"/>
              <a:t>6 | </a:t>
            </a:r>
            <a:r>
              <a:rPr lang="en-US" altLang="zh-CN" sz="2400" b="1" i="1" dirty="0"/>
              <a:t>X </a:t>
            </a:r>
            <a:r>
              <a:rPr lang="en-US" altLang="zh-CN" sz="2400" b="1" dirty="0"/>
              <a:t>&gt; 6  </a:t>
            </a:r>
            <a:r>
              <a:rPr lang="zh-CN" altLang="en-US" sz="2400" b="1" dirty="0"/>
              <a:t>（</a:t>
            </a:r>
            <a:r>
              <a:rPr lang="zh-CN" altLang="en-US" sz="2400" b="1" dirty="0">
                <a:solidFill>
                  <a:srgbClr val="000099"/>
                </a:solidFill>
              </a:rPr>
              <a:t>免赔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,   </a:t>
            </a:r>
            <a:r>
              <a:rPr lang="zh-CN" altLang="en-US" sz="2400" b="1" dirty="0"/>
              <a:t>则 </a:t>
            </a:r>
          </a:p>
        </p:txBody>
      </p:sp>
      <p:graphicFrame>
        <p:nvGraphicFramePr>
          <p:cNvPr id="345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855911"/>
              </p:ext>
            </p:extLst>
          </p:nvPr>
        </p:nvGraphicFramePr>
        <p:xfrm>
          <a:off x="1547813" y="1557338"/>
          <a:ext cx="30972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0" name="Equation" r:id="rId3" imgW="1625400" imgH="431640" progId="Equation.DSMT4">
                  <p:embed/>
                </p:oleObj>
              </mc:Choice>
              <mc:Fallback>
                <p:oleObj name="Equation" r:id="rId3" imgW="16254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30972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971550" y="2708275"/>
            <a:ext cx="4386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故次分布 </a:t>
            </a:r>
            <a:r>
              <a:rPr lang="en-US" altLang="zh-CN" sz="2400" b="1" i="1"/>
              <a:t>Y</a:t>
            </a:r>
            <a:r>
              <a:rPr lang="en-US" altLang="zh-CN" sz="2400" b="1" i="1" baseline="30000"/>
              <a:t>P</a:t>
            </a:r>
            <a:r>
              <a:rPr lang="en-US" altLang="zh-CN" sz="2400" b="1" baseline="30000"/>
              <a:t> </a:t>
            </a:r>
            <a:r>
              <a:rPr lang="en-US" altLang="zh-CN" sz="2400" b="1"/>
              <a:t> = 0.75</a:t>
            </a:r>
            <a:r>
              <a:rPr lang="en-US" altLang="zh-CN" sz="2400" b="1" i="1"/>
              <a:t>Z   </a:t>
            </a:r>
            <a:r>
              <a:rPr lang="zh-CN" altLang="en-US" sz="2400" b="1"/>
              <a:t>（</a:t>
            </a:r>
            <a:r>
              <a:rPr lang="zh-CN" altLang="en-US" sz="2400" b="1">
                <a:solidFill>
                  <a:srgbClr val="000099"/>
                </a:solidFill>
              </a:rPr>
              <a:t>共保</a:t>
            </a:r>
            <a:r>
              <a:rPr lang="zh-CN" altLang="en-US" sz="2400" b="1"/>
              <a:t>）</a:t>
            </a: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35523"/>
              </p:ext>
            </p:extLst>
          </p:nvPr>
        </p:nvGraphicFramePr>
        <p:xfrm>
          <a:off x="1547813" y="3644900"/>
          <a:ext cx="464661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1" name="Equation" r:id="rId5" imgW="2450880" imgH="863280" progId="Equation.DSMT4">
                  <p:embed/>
                </p:oleObj>
              </mc:Choice>
              <mc:Fallback>
                <p:oleObj name="Equation" r:id="rId5" imgW="2450880" imgH="863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644900"/>
                        <a:ext cx="4646612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611188" y="5300663"/>
            <a:ext cx="82089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最大赔款</a:t>
            </a:r>
            <a:r>
              <a:rPr lang="en-US" altLang="zh-CN" sz="2400" b="1" dirty="0"/>
              <a:t>max(</a:t>
            </a:r>
            <a:r>
              <a:rPr lang="en-US" altLang="zh-CN" sz="2400" b="1" i="1" dirty="0" err="1"/>
              <a:t>Y</a:t>
            </a:r>
            <a:r>
              <a:rPr lang="en-US" altLang="zh-CN" sz="2400" b="1" i="1" baseline="30000" dirty="0" err="1"/>
              <a:t>P</a:t>
            </a:r>
            <a:r>
              <a:rPr lang="en-US" altLang="zh-CN" sz="2400" b="1" dirty="0"/>
              <a:t>) = </a:t>
            </a:r>
            <a:r>
              <a:rPr lang="en-US" altLang="zh-CN" sz="2400" b="1" dirty="0" smtClean="0"/>
              <a:t>13.5, </a:t>
            </a:r>
            <a:r>
              <a:rPr lang="zh-CN" altLang="en-US" sz="2400" b="1" dirty="0" smtClean="0"/>
              <a:t>故</a:t>
            </a:r>
            <a:r>
              <a:rPr lang="zh-CN" altLang="en-US" sz="2400" b="1" dirty="0"/>
              <a:t>在上式</a:t>
            </a:r>
            <a:r>
              <a:rPr lang="zh-CN" altLang="en-US" sz="2400" b="1" dirty="0" smtClean="0"/>
              <a:t>中</a:t>
            </a:r>
            <a:r>
              <a:rPr lang="en-US" altLang="zh-CN" sz="2400" b="1" dirty="0" smtClean="0"/>
              <a:t>, </a:t>
            </a:r>
            <a:r>
              <a:rPr lang="en-US" altLang="zh-CN" sz="2400" b="1" i="1" dirty="0" smtClean="0"/>
              <a:t>y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&lt; 13.5</a:t>
            </a:r>
            <a:r>
              <a:rPr lang="zh-CN" altLang="en-US" sz="2400" b="1" dirty="0"/>
              <a:t>。当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 </a:t>
            </a:r>
            <a:r>
              <a:rPr lang="en-US" altLang="zh-CN" sz="2400" b="1" dirty="0" smtClean="0">
                <a:sym typeface="Symbol"/>
              </a:rPr>
              <a:t>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13.5</a:t>
            </a:r>
            <a:r>
              <a:rPr lang="zh-CN" altLang="en-US" sz="2400" b="1" dirty="0" smtClean="0"/>
              <a:t>时</a:t>
            </a:r>
            <a:r>
              <a:rPr lang="en-US" altLang="zh-CN" sz="2400" b="1" dirty="0" smtClean="0"/>
              <a:t>, </a:t>
            </a:r>
            <a:endParaRPr lang="zh-CN" altLang="en-US" sz="2400" b="1" dirty="0"/>
          </a:p>
        </p:txBody>
      </p:sp>
      <p:graphicFrame>
        <p:nvGraphicFramePr>
          <p:cNvPr id="345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412467"/>
              </p:ext>
            </p:extLst>
          </p:nvPr>
        </p:nvGraphicFramePr>
        <p:xfrm>
          <a:off x="827584" y="5949280"/>
          <a:ext cx="1223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42" name="Equation" r:id="rId7" imgW="660240" imgH="241200" progId="Equation.DSMT4">
                  <p:embed/>
                </p:oleObj>
              </mc:Choice>
              <mc:Fallback>
                <p:oleObj name="Equation" r:id="rId7" imgW="66024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949280"/>
                        <a:ext cx="12239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4" grpId="0"/>
      <p:bldP spid="345096" grpId="0"/>
      <p:bldP spid="3450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F97C-0B8D-4DAF-A421-7F9868CE80D2}" type="slidenum">
              <a:rPr lang="en-US" altLang="zh-CN" b="1"/>
              <a:pPr/>
              <a:t>41</a:t>
            </a:fld>
            <a:endParaRPr lang="en-US" altLang="zh-CN" b="1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971550" y="620713"/>
            <a:ext cx="18838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对于 </a:t>
            </a:r>
            <a:r>
              <a:rPr lang="en-US" altLang="zh-CN" sz="2400" b="1" i="1">
                <a:solidFill>
                  <a:srgbClr val="0000CC"/>
                </a:solidFill>
              </a:rPr>
              <a:t>y</a:t>
            </a:r>
            <a:r>
              <a:rPr lang="en-US" altLang="zh-CN" sz="2400" b="1">
                <a:solidFill>
                  <a:srgbClr val="0000CC"/>
                </a:solidFill>
              </a:rPr>
              <a:t> &lt; 13.5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840393"/>
              </p:ext>
            </p:extLst>
          </p:nvPr>
        </p:nvGraphicFramePr>
        <p:xfrm>
          <a:off x="2195513" y="1341438"/>
          <a:ext cx="3805237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3" name="Equation" r:id="rId3" imgW="2006280" imgH="939600" progId="Equation.DSMT4">
                  <p:embed/>
                </p:oleObj>
              </mc:Choice>
              <mc:Fallback>
                <p:oleObj name="Equation" r:id="rId3" imgW="200628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41438"/>
                        <a:ext cx="3805237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116013" y="3068638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对于  </a:t>
            </a:r>
            <a:r>
              <a:rPr lang="en-US" altLang="zh-CN" sz="2400" b="1" i="1">
                <a:solidFill>
                  <a:srgbClr val="0000CC"/>
                </a:solidFill>
              </a:rPr>
              <a:t>y </a:t>
            </a:r>
            <a:r>
              <a:rPr lang="en-US" altLang="zh-CN" sz="2400" b="1">
                <a:solidFill>
                  <a:srgbClr val="0000CC"/>
                </a:solidFill>
              </a:rPr>
              <a:t> ≥ 13.5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355123"/>
              </p:ext>
            </p:extLst>
          </p:nvPr>
        </p:nvGraphicFramePr>
        <p:xfrm>
          <a:off x="2051050" y="3716338"/>
          <a:ext cx="1368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4" name="Equation" r:id="rId5" imgW="660240" imgH="241200" progId="Equation.DSMT4">
                  <p:embed/>
                </p:oleObj>
              </mc:Choice>
              <mc:Fallback>
                <p:oleObj name="Equation" r:id="rId5" imgW="6602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16338"/>
                        <a:ext cx="13684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0" y="443706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         </a:t>
            </a:r>
            <a:r>
              <a:rPr lang="zh-CN" altLang="en-US" sz="2400" b="1" dirty="0"/>
              <a:t>结论：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是复合泊</a:t>
            </a:r>
            <a:r>
              <a:rPr lang="zh-CN" altLang="en-US" sz="2400" b="1" dirty="0" smtClean="0"/>
              <a:t>松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泊</a:t>
            </a:r>
            <a:r>
              <a:rPr lang="zh-CN" altLang="en-US" sz="2400" b="1" dirty="0"/>
              <a:t>松参数为</a:t>
            </a:r>
            <a:r>
              <a:rPr lang="en-US" altLang="zh-CN" sz="2400" b="1" dirty="0"/>
              <a:t>0.45776 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次</a:t>
            </a:r>
            <a:r>
              <a:rPr lang="zh-CN" altLang="en-US" sz="2400" b="1" dirty="0"/>
              <a:t>分布为</a:t>
            </a: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7134"/>
              </p:ext>
            </p:extLst>
          </p:nvPr>
        </p:nvGraphicFramePr>
        <p:xfrm>
          <a:off x="7705725" y="4438651"/>
          <a:ext cx="8636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5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5" y="4438651"/>
                        <a:ext cx="8636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55650" y="5300663"/>
            <a:ext cx="8066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/>
              <a:t>对             进行</a:t>
            </a:r>
            <a:r>
              <a:rPr lang="zh-CN" altLang="en-US" sz="2400" b="1" dirty="0"/>
              <a:t>离散化处理</a:t>
            </a:r>
            <a:r>
              <a:rPr lang="zh-CN" altLang="en-US" sz="2400" b="1" dirty="0" smtClean="0"/>
              <a:t>后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应用</a:t>
            </a:r>
            <a:r>
              <a:rPr lang="zh-CN" altLang="en-US" sz="2400" b="1" dirty="0"/>
              <a:t>复合泊松分布的递推公式即可近似计算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的分布</a:t>
            </a:r>
            <a:r>
              <a:rPr lang="zh-CN" altLang="en-US" sz="2400" b="1" dirty="0">
                <a:solidFill>
                  <a:srgbClr val="3333FF"/>
                </a:solidFill>
              </a:rPr>
              <a:t>（见下页）</a:t>
            </a:r>
            <a:r>
              <a:rPr lang="zh-CN" altLang="en-US" sz="2400" b="1" dirty="0"/>
              <a:t>。</a:t>
            </a:r>
            <a:endParaRPr lang="zh-CN" altLang="en-US" sz="2400" b="1" dirty="0">
              <a:solidFill>
                <a:schemeClr val="hlink"/>
              </a:solidFill>
            </a:endParaRPr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659603"/>
              </p:ext>
            </p:extLst>
          </p:nvPr>
        </p:nvGraphicFramePr>
        <p:xfrm>
          <a:off x="1187624" y="5300663"/>
          <a:ext cx="8636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6" name="Equation" r:id="rId9" imgW="457200" imgH="241200" progId="Equation.DSMT4">
                  <p:embed/>
                </p:oleObj>
              </mc:Choice>
              <mc:Fallback>
                <p:oleObj name="Equation" r:id="rId9" imgW="4572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300663"/>
                        <a:ext cx="8636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6351588" y="2586038"/>
            <a:ext cx="18396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dirty="0"/>
              <a:t> ~ </a:t>
            </a:r>
            <a:r>
              <a:rPr lang="en-US" altLang="zh-CN" b="1" dirty="0" smtClean="0"/>
              <a:t>Pareto(4, 10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2" grpId="0"/>
      <p:bldP spid="72714" grpId="0"/>
      <p:bldP spid="1638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3FFA-88D2-4E10-99D2-13348B230949}" type="slidenum">
              <a:rPr lang="en-US" altLang="zh-CN"/>
              <a:pPr/>
              <a:t>42</a:t>
            </a:fld>
            <a:endParaRPr lang="en-US" altLang="zh-CN"/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1042988" y="1196975"/>
          <a:ext cx="3240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88" name="Equation" r:id="rId3" imgW="1663560" imgH="228600" progId="Equation.DSMT4">
                  <p:embed/>
                </p:oleObj>
              </mc:Choice>
              <mc:Fallback>
                <p:oleObj name="Equation" r:id="rId3" imgW="16635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32400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971550" y="476250"/>
            <a:ext cx="689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应用并入法（</a:t>
            </a:r>
            <a:r>
              <a:rPr lang="en-US" altLang="zh-CN" sz="2400" b="1">
                <a:solidFill>
                  <a:srgbClr val="0000CC"/>
                </a:solidFill>
              </a:rPr>
              <a:t>Rounding</a:t>
            </a:r>
            <a:r>
              <a:rPr lang="zh-CN" altLang="en-US" sz="2400" b="1">
                <a:solidFill>
                  <a:srgbClr val="0000CC"/>
                </a:solidFill>
              </a:rPr>
              <a:t>）进行离散化处理</a:t>
            </a:r>
            <a:r>
              <a:rPr lang="en-US" altLang="zh-CN" sz="2400" b="1">
                <a:solidFill>
                  <a:srgbClr val="0000CC"/>
                </a:solidFill>
              </a:rPr>
              <a:t>:</a:t>
            </a:r>
            <a:r>
              <a:rPr lang="en-US" altLang="zh-CN" sz="2400" b="1" i="1">
                <a:solidFill>
                  <a:srgbClr val="0000CC"/>
                </a:solidFill>
              </a:rPr>
              <a:t>h </a:t>
            </a:r>
            <a:r>
              <a:rPr lang="en-US" altLang="zh-CN" sz="2400" b="1">
                <a:solidFill>
                  <a:srgbClr val="0000CC"/>
                </a:solidFill>
              </a:rPr>
              <a:t>= 2.25</a:t>
            </a:r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1116013" y="1844675"/>
          <a:ext cx="68516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89" name="Equation" r:id="rId5" imgW="3797280" imgH="241200" progId="Equation.DSMT4">
                  <p:embed/>
                </p:oleObj>
              </mc:Choice>
              <mc:Fallback>
                <p:oleObj name="Equation" r:id="rId5" imgW="37972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68516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1568450" y="3192463"/>
            <a:ext cx="56165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>
            <a:off x="1568450" y="3121025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2792413" y="3121025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>
            <a:off x="3943350" y="3121025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5095875" y="3121025"/>
            <a:ext cx="15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6176963" y="3121025"/>
            <a:ext cx="15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1423988" y="3336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2555875" y="3357563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2.25</a:t>
            </a: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3708400" y="328612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4.5</a:t>
            </a: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4859338" y="3284538"/>
            <a:ext cx="584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6.75</a:t>
            </a:r>
            <a:endParaRPr lang="en-US" altLang="zh-CN" i="1"/>
          </a:p>
        </p:txBody>
      </p:sp>
      <p:sp>
        <p:nvSpPr>
          <p:cNvPr id="218130" name="Text Box 18"/>
          <p:cNvSpPr txBox="1">
            <a:spLocks noChangeArrowheads="1"/>
          </p:cNvSpPr>
          <p:nvPr/>
        </p:nvSpPr>
        <p:spPr bwMode="auto">
          <a:xfrm>
            <a:off x="6011863" y="3357563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……</a:t>
            </a:r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>
            <a:off x="2144713" y="2976563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>
            <a:off x="3368675" y="2976563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3" name="Line 21"/>
          <p:cNvSpPr>
            <a:spLocks noChangeShapeType="1"/>
          </p:cNvSpPr>
          <p:nvPr/>
        </p:nvSpPr>
        <p:spPr bwMode="auto">
          <a:xfrm>
            <a:off x="4519613" y="2976563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>
            <a:off x="5672138" y="2976563"/>
            <a:ext cx="1587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5" name="Line 23"/>
          <p:cNvSpPr>
            <a:spLocks noChangeShapeType="1"/>
          </p:cNvSpPr>
          <p:nvPr/>
        </p:nvSpPr>
        <p:spPr bwMode="auto">
          <a:xfrm>
            <a:off x="6680200" y="2976563"/>
            <a:ext cx="1588" cy="43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36" name="AutoShape 24"/>
          <p:cNvSpPr>
            <a:spLocks/>
          </p:cNvSpPr>
          <p:nvPr/>
        </p:nvSpPr>
        <p:spPr bwMode="auto">
          <a:xfrm rot="5400000">
            <a:off x="1783556" y="3409157"/>
            <a:ext cx="73025" cy="649288"/>
          </a:xfrm>
          <a:prstGeom prst="rightBrace">
            <a:avLst>
              <a:gd name="adj1" fmla="val 740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37" name="AutoShape 25"/>
          <p:cNvSpPr>
            <a:spLocks/>
          </p:cNvSpPr>
          <p:nvPr/>
        </p:nvSpPr>
        <p:spPr bwMode="auto">
          <a:xfrm rot="5400000">
            <a:off x="2755900" y="3157538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38" name="AutoShape 26"/>
          <p:cNvSpPr>
            <a:spLocks/>
          </p:cNvSpPr>
          <p:nvPr/>
        </p:nvSpPr>
        <p:spPr bwMode="auto">
          <a:xfrm rot="5400000">
            <a:off x="3908425" y="3157538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39" name="AutoShape 27"/>
          <p:cNvSpPr>
            <a:spLocks/>
          </p:cNvSpPr>
          <p:nvPr/>
        </p:nvSpPr>
        <p:spPr bwMode="auto">
          <a:xfrm rot="5400000">
            <a:off x="5132388" y="3157538"/>
            <a:ext cx="73025" cy="1152525"/>
          </a:xfrm>
          <a:prstGeom prst="rightBrace">
            <a:avLst>
              <a:gd name="adj1" fmla="val 13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40" name="Text Box 28"/>
          <p:cNvSpPr txBox="1">
            <a:spLocks noChangeArrowheads="1"/>
          </p:cNvSpPr>
          <p:nvPr/>
        </p:nvSpPr>
        <p:spPr bwMode="auto">
          <a:xfrm>
            <a:off x="1619250" y="37893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218141" name="Text Box 29"/>
          <p:cNvSpPr txBox="1">
            <a:spLocks noChangeArrowheads="1"/>
          </p:cNvSpPr>
          <p:nvPr/>
        </p:nvSpPr>
        <p:spPr bwMode="auto">
          <a:xfrm>
            <a:off x="2647950" y="38401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3800475" y="38401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5024438" y="384016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/>
              <a:t>f</a:t>
            </a:r>
            <a:r>
              <a:rPr lang="en-US" altLang="zh-CN" baseline="-25000"/>
              <a:t>3</a:t>
            </a:r>
            <a:endParaRPr lang="en-US" altLang="zh-CN"/>
          </a:p>
        </p:txBody>
      </p:sp>
      <p:graphicFrame>
        <p:nvGraphicFramePr>
          <p:cNvPr id="218146" name="Object 34"/>
          <p:cNvGraphicFramePr>
            <a:graphicFrameLocks noGrp="1" noChangeAspect="1"/>
          </p:cNvGraphicFramePr>
          <p:nvPr>
            <p:ph/>
          </p:nvPr>
        </p:nvGraphicFramePr>
        <p:xfrm>
          <a:off x="1204913" y="4868863"/>
          <a:ext cx="52197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90" name="Equation" r:id="rId7" imgW="2400120" imgH="482400" progId="Equation.DSMT4">
                  <p:embed/>
                </p:oleObj>
              </mc:Choice>
              <mc:Fallback>
                <p:oleObj name="Equation" r:id="rId7" imgW="2400120" imgH="4824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868863"/>
                        <a:ext cx="52197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48" name="Text Box 36"/>
          <p:cNvSpPr txBox="1">
            <a:spLocks noChangeArrowheads="1"/>
          </p:cNvSpPr>
          <p:nvPr/>
        </p:nvSpPr>
        <p:spPr bwMode="auto">
          <a:xfrm>
            <a:off x="1527175" y="57277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……</a:t>
            </a: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1835150" y="263683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1.125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3059113" y="263683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3.375</a:t>
            </a:r>
          </a:p>
        </p:txBody>
      </p:sp>
      <p:sp>
        <p:nvSpPr>
          <p:cNvPr id="218153" name="Text Box 41"/>
          <p:cNvSpPr txBox="1">
            <a:spLocks noChangeArrowheads="1"/>
          </p:cNvSpPr>
          <p:nvPr/>
        </p:nvSpPr>
        <p:spPr bwMode="auto">
          <a:xfrm>
            <a:off x="4211638" y="2636838"/>
            <a:ext cx="698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66"/>
                </a:solidFill>
              </a:rPr>
              <a:t>5.625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B9F-DD5A-43F1-85AD-35D0C68C4764}" type="slidenum">
              <a:rPr lang="en-US" altLang="zh-CN"/>
              <a:pPr/>
              <a:t>43</a:t>
            </a:fld>
            <a:endParaRPr lang="en-US" altLang="zh-CN"/>
          </a:p>
        </p:txBody>
      </p:sp>
      <p:graphicFrame>
        <p:nvGraphicFramePr>
          <p:cNvPr id="220478" name="Group 318"/>
          <p:cNvGraphicFramePr>
            <a:graphicFrameLocks noGrp="1"/>
          </p:cNvGraphicFramePr>
          <p:nvPr/>
        </p:nvGraphicFramePr>
        <p:xfrm>
          <a:off x="1331913" y="1484313"/>
          <a:ext cx="6840537" cy="44988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区间端点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jh+h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连续分布函数在端点的值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jh+h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离散化后的概率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复合分布的概率值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r>
                        <a:rPr kumimoji="0" lang="en-US" altLang="zh-CN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8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0.30124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0.30124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0.72625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3" action="ppaction://hlinkfile"/>
                        </a:rPr>
                        <a:t> 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0.628923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0.327682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0.10894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0.785114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0.156191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0.06010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7.875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0.867109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0.081995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0.03546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10.125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0.913465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0.046356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0.02196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12.375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0.941258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0.027793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0.01412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0.058742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0.02308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0.00462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0309" name="Text Box 149"/>
          <p:cNvSpPr txBox="1">
            <a:spLocks noChangeArrowheads="1"/>
          </p:cNvSpPr>
          <p:nvPr/>
        </p:nvSpPr>
        <p:spPr bwMode="auto">
          <a:xfrm>
            <a:off x="1403350" y="6237288"/>
            <a:ext cx="343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对每次损失的最大赔款 </a:t>
            </a:r>
            <a:r>
              <a:rPr lang="en-US" altLang="zh-CN" sz="2000">
                <a:solidFill>
                  <a:srgbClr val="FF0000"/>
                </a:solidFill>
              </a:rPr>
              <a:t>= 13.5</a:t>
            </a:r>
          </a:p>
        </p:txBody>
      </p:sp>
      <p:sp>
        <p:nvSpPr>
          <p:cNvPr id="220310" name="AutoShape 150"/>
          <p:cNvSpPr>
            <a:spLocks noChangeArrowheads="1"/>
          </p:cNvSpPr>
          <p:nvPr/>
        </p:nvSpPr>
        <p:spPr bwMode="auto">
          <a:xfrm>
            <a:off x="2627313" y="5589588"/>
            <a:ext cx="142875" cy="576262"/>
          </a:xfrm>
          <a:prstGeom prst="upArrow">
            <a:avLst>
              <a:gd name="adj1" fmla="val 50000"/>
              <a:gd name="adj2" fmla="val 1008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  <p:graphicFrame>
        <p:nvGraphicFramePr>
          <p:cNvPr id="220361" name="Object 201"/>
          <p:cNvGraphicFramePr>
            <a:graphicFrameLocks noChangeAspect="1"/>
          </p:cNvGraphicFramePr>
          <p:nvPr/>
        </p:nvGraphicFramePr>
        <p:xfrm>
          <a:off x="1320800" y="549275"/>
          <a:ext cx="35512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35" name="Equation" r:id="rId4" imgW="1993680" imgH="444240" progId="Equation.DSMT4">
                  <p:embed/>
                </p:oleObj>
              </mc:Choice>
              <mc:Fallback>
                <p:oleObj name="Equation" r:id="rId4" imgW="1993680" imgH="444240" progId="Equation.DSMT4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549275"/>
                        <a:ext cx="35512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362" name="Object 202"/>
          <p:cNvGraphicFramePr>
            <a:graphicFrameLocks noChangeAspect="1"/>
          </p:cNvGraphicFramePr>
          <p:nvPr/>
        </p:nvGraphicFramePr>
        <p:xfrm>
          <a:off x="5940425" y="765175"/>
          <a:ext cx="15128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36" name="Equation" r:id="rId6" imgW="787320" imgH="241200" progId="Equation.DSMT4">
                  <p:embed/>
                </p:oleObj>
              </mc:Choice>
              <mc:Fallback>
                <p:oleObj name="Equation" r:id="rId6" imgW="787320" imgH="241200" progId="Equation.DSMT4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765175"/>
                        <a:ext cx="15128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467" name="Text Box 307"/>
          <p:cNvSpPr txBox="1">
            <a:spLocks noChangeArrowheads="1"/>
          </p:cNvSpPr>
          <p:nvPr/>
        </p:nvSpPr>
        <p:spPr bwMode="auto">
          <a:xfrm>
            <a:off x="395288" y="188913"/>
            <a:ext cx="4824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Symbol" pitchFamily="18" charset="2"/>
              </a:rPr>
              <a:t>应用复合泊松分布的递推公式：</a:t>
            </a:r>
            <a:r>
              <a:rPr lang="en-US" altLang="zh-CN">
                <a:latin typeface="Symbol" pitchFamily="18" charset="2"/>
              </a:rPr>
              <a:t>l </a:t>
            </a:r>
            <a:r>
              <a:rPr lang="en-US" altLang="zh-CN"/>
              <a:t>= 0.45776</a:t>
            </a:r>
          </a:p>
        </p:txBody>
      </p:sp>
      <p:sp>
        <p:nvSpPr>
          <p:cNvPr id="220468" name="Text Box 308"/>
          <p:cNvSpPr txBox="1">
            <a:spLocks noChangeArrowheads="1"/>
          </p:cNvSpPr>
          <p:nvPr/>
        </p:nvSpPr>
        <p:spPr bwMode="auto">
          <a:xfrm>
            <a:off x="179388" y="1989138"/>
            <a:ext cx="941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0066"/>
                </a:solidFill>
              </a:rPr>
              <a:t>h </a:t>
            </a:r>
            <a:r>
              <a:rPr lang="en-US" altLang="zh-CN">
                <a:solidFill>
                  <a:srgbClr val="FF0066"/>
                </a:solidFill>
              </a:rPr>
              <a:t>= 2.25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写出上述例题的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程序代码。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7544" y="404664"/>
            <a:ext cx="828092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altLang="zh-CN" sz="800" i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800" i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对</a:t>
            </a:r>
            <a:r>
              <a:rPr lang="en-US" altLang="zh-CN" sz="800" i="1" dirty="0" err="1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pareto</a:t>
            </a:r>
            <a:r>
              <a:rPr lang="en-US" altLang="zh-CN" sz="800" i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离散化后，求复合分布</a:t>
            </a:r>
            <a:r>
              <a:rPr lang="en-US" altLang="zh-CN" sz="800" i="1" dirty="0" err="1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S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dpareto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&lt;-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function(x)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L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^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)/((x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)^(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(L)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ppareto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&lt;-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function(x)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L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/(x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))^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4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(L)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v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ppareto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6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lambda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3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v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Yp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&lt;-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function(y)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if (y &lt;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13.5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L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ppareto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(y/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0.75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6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))/v else L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(L)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i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800" i="1" dirty="0" err="1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pareto</a:t>
            </a:r>
            <a:r>
              <a:rPr lang="en-US" altLang="zh-CN" sz="800" i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分布的离散化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h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2.25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f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(h/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k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repeat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k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k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last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((k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h)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((k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0.5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h)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f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(f, last)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if (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(f) &gt;=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0.99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break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i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 </a:t>
            </a:r>
            <a:r>
              <a:rPr lang="en-US" altLang="zh-CN" sz="800" i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递推公式求</a:t>
            </a:r>
            <a:r>
              <a:rPr lang="en-US" altLang="zh-CN" sz="800" i="1" dirty="0" err="1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S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g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exp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(-lambda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f[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]))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k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repeat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k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k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summ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if (k &lt;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length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(f)) 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upper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k else upper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length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(f)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for (j in </a:t>
            </a:r>
            <a:r>
              <a:rPr lang="en-US" altLang="zh-CN" sz="800" dirty="0" err="1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:upper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{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summ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summ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j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f[j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]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g[k -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j +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]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g =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(g, </a:t>
            </a:r>
            <a:r>
              <a:rPr lang="en-US" altLang="zh-CN" sz="800" dirty="0" err="1">
                <a:latin typeface="Consolas"/>
                <a:ea typeface="宋体"/>
                <a:cs typeface="Times New Roman"/>
              </a:rPr>
              <a:t>summ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 *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lambda/k)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if (</a:t>
            </a: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(g) &gt;</a:t>
            </a:r>
            <a:r>
              <a:rPr lang="en-US" altLang="zh-CN" sz="800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800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0.999999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) 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        break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sz="800" dirty="0">
                <a:latin typeface="Consolas"/>
                <a:ea typeface="宋体"/>
                <a:cs typeface="Times New Roman"/>
              </a:rPr>
            </a:br>
            <a:r>
              <a:rPr lang="en-US" altLang="zh-CN" sz="800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sz="800" dirty="0">
                <a:latin typeface="Consolas"/>
                <a:ea typeface="宋体"/>
                <a:cs typeface="Times New Roman"/>
              </a:rPr>
              <a:t>(g)</a:t>
            </a:r>
            <a:endParaRPr lang="zh-CN" altLang="zh-CN" sz="800" dirty="0">
              <a:latin typeface="Consolas"/>
              <a:ea typeface="宋体"/>
              <a:cs typeface="Times New Roman"/>
            </a:endParaRP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altLang="zh-CN" sz="800" dirty="0">
                <a:latin typeface="Consolas"/>
                <a:ea typeface="宋体"/>
                <a:cs typeface="Times New Roman"/>
              </a:rPr>
              <a:t>## [1] 0.9999995</a:t>
            </a:r>
            <a:endParaRPr lang="zh-CN" altLang="zh-CN" sz="800" dirty="0">
              <a:effectLst/>
              <a:latin typeface="Consolas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65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46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71600" y="1124744"/>
            <a:ext cx="6984776" cy="49685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01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0948"/>
            <a:ext cx="7543800" cy="93049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逆转</a:t>
            </a:r>
            <a:r>
              <a:rPr lang="zh-CN" altLang="en-US" sz="2800" dirty="0">
                <a:solidFill>
                  <a:srgbClr val="3333FF"/>
                </a:solidFill>
              </a:rPr>
              <a:t>法（</a:t>
            </a:r>
            <a:r>
              <a:rPr lang="en-US" altLang="zh-CN" sz="2800" dirty="0">
                <a:solidFill>
                  <a:srgbClr val="3333FF"/>
                </a:solidFill>
              </a:rPr>
              <a:t>Inversion method</a:t>
            </a:r>
            <a:r>
              <a:rPr lang="zh-CN" altLang="en-US" sz="2800" dirty="0" smtClean="0">
                <a:solidFill>
                  <a:srgbClr val="3333FF"/>
                </a:solidFill>
              </a:rPr>
              <a:t>）：</a:t>
            </a:r>
            <a:r>
              <a:rPr lang="en-US" altLang="zh-CN" sz="2800" dirty="0" smtClean="0">
                <a:solidFill>
                  <a:srgbClr val="3333FF"/>
                </a:solidFill>
              </a:rPr>
              <a:t>FFT</a:t>
            </a:r>
            <a:br>
              <a:rPr lang="en-US" altLang="zh-CN" sz="2800" dirty="0" smtClean="0">
                <a:solidFill>
                  <a:srgbClr val="3333FF"/>
                </a:solidFill>
              </a:rPr>
            </a:br>
            <a:r>
              <a:rPr lang="en-US" altLang="zh-CN" sz="2800" dirty="0" smtClean="0">
                <a:solidFill>
                  <a:srgbClr val="3333FF"/>
                </a:solidFill>
              </a:rPr>
              <a:t>- </a:t>
            </a:r>
            <a:r>
              <a:rPr lang="zh-CN" altLang="en-US" sz="2800" dirty="0" smtClean="0">
                <a:solidFill>
                  <a:srgbClr val="3333FF"/>
                </a:solidFill>
              </a:rPr>
              <a:t>快速傅里叶近似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520029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由分布函数计算特征函数：</a:t>
            </a:r>
            <a:endParaRPr lang="zh-CN" altLang="en-US" sz="24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58164"/>
              </p:ext>
            </p:extLst>
          </p:nvPr>
        </p:nvGraphicFramePr>
        <p:xfrm>
          <a:off x="1259632" y="2276872"/>
          <a:ext cx="3960921" cy="72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2" name="Equation" r:id="rId3" imgW="1803240" imgH="330120" progId="Equation.DSMT4">
                  <p:embed/>
                </p:oleObj>
              </mc:Choice>
              <mc:Fallback>
                <p:oleObj name="Equation" r:id="rId3" imgW="1803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276872"/>
                        <a:ext cx="3960921" cy="725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616" y="3543399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由特征函数反推出分布函数：</a:t>
            </a:r>
            <a:endParaRPr lang="zh-CN" altLang="en-US" sz="24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571103"/>
              </p:ext>
            </p:extLst>
          </p:nvPr>
        </p:nvGraphicFramePr>
        <p:xfrm>
          <a:off x="1259632" y="4509120"/>
          <a:ext cx="7396163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3" name="Equation" r:id="rId5" imgW="3365280" imgH="863280" progId="Equation.DSMT4">
                  <p:embed/>
                </p:oleObj>
              </mc:Choice>
              <mc:Fallback>
                <p:oleObj name="Equation" r:id="rId5" imgW="3365280" imgH="8632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09120"/>
                        <a:ext cx="7396163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44963"/>
              </p:ext>
            </p:extLst>
          </p:nvPr>
        </p:nvGraphicFramePr>
        <p:xfrm>
          <a:off x="5353146" y="3774231"/>
          <a:ext cx="35433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4" name="Equation" r:id="rId7" imgW="1612800" imgH="253800" progId="Equation.DSMT4">
                  <p:embed/>
                </p:oleObj>
              </mc:Choice>
              <mc:Fallback>
                <p:oleObj name="Equation" r:id="rId7" imgW="1612800" imgH="253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146" y="3774231"/>
                        <a:ext cx="35433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1"/>
          <p:cNvSpPr txBox="1"/>
          <p:nvPr/>
        </p:nvSpPr>
        <p:spPr>
          <a:xfrm>
            <a:off x="6156176" y="322372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离散分布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8356-437E-46BF-BCBC-691768ECD4DD}" type="slidenum">
              <a:rPr lang="en-US" altLang="zh-CN" b="1"/>
              <a:pPr/>
              <a:t>48</a:t>
            </a:fld>
            <a:endParaRPr lang="en-US" altLang="zh-CN" b="1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791049"/>
              </p:ext>
            </p:extLst>
          </p:nvPr>
        </p:nvGraphicFramePr>
        <p:xfrm>
          <a:off x="1979613" y="2060575"/>
          <a:ext cx="34559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54" name="Equation" r:id="rId3" imgW="1562040" imgH="228600" progId="Equation.DSMT4">
                  <p:embed/>
                </p:oleObj>
              </mc:Choice>
              <mc:Fallback>
                <p:oleObj name="Equation" r:id="rId3" imgW="1562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60575"/>
                        <a:ext cx="34559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39750" y="1484313"/>
            <a:ext cx="45143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1.</a:t>
            </a:r>
            <a:r>
              <a:rPr lang="en-US" altLang="zh-CN" sz="2400" b="1"/>
              <a:t> </a:t>
            </a:r>
            <a:r>
              <a:rPr lang="zh-CN" altLang="en-US" sz="2400" b="1"/>
              <a:t>对损失金额分布进行离散化：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900113" y="2852738"/>
            <a:ext cx="752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/>
              <a:t>其中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400" b="1" dirty="0"/>
              <a:t> </a:t>
            </a:r>
            <a:r>
              <a:rPr lang="zh-CN" altLang="en-US" sz="2000" b="1" dirty="0" smtClean="0"/>
              <a:t>是  </a:t>
            </a:r>
            <a:r>
              <a:rPr lang="en-US" altLang="zh-CN" sz="2000" b="1" i="1" dirty="0"/>
              <a:t>S 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取值个数。</a:t>
            </a:r>
            <a:endParaRPr lang="zh-CN" altLang="en-US" sz="2000" b="1" dirty="0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39750" y="3573463"/>
            <a:ext cx="77962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2.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对上述向量应用 </a:t>
            </a:r>
            <a:r>
              <a:rPr lang="en-US" altLang="zh-CN" sz="2400" b="1" dirty="0" err="1"/>
              <a:t>FFT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得到离散分布的特征函数</a:t>
            </a:r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 smtClean="0"/>
              <a:t>),  </a:t>
            </a:r>
            <a:r>
              <a:rPr lang="zh-CN" altLang="en-US" sz="2400" b="1" dirty="0" smtClean="0"/>
              <a:t>有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个值。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611188" y="4652963"/>
            <a:ext cx="8208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3.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计算</a:t>
            </a:r>
            <a:r>
              <a:rPr lang="zh-CN" altLang="en-US" sz="2400" b="1" dirty="0">
                <a:solidFill>
                  <a:srgbClr val="3333FF"/>
                </a:solidFill>
              </a:rPr>
              <a:t>复合分布的特征函数</a:t>
            </a:r>
            <a:r>
              <a:rPr lang="en-US" altLang="zh-CN" sz="2400" b="1" dirty="0">
                <a:solidFill>
                  <a:srgbClr val="3333FF"/>
                </a:solidFill>
              </a:rPr>
              <a:t>: </a:t>
            </a:r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 smtClean="0"/>
              <a:t>) = </a:t>
            </a:r>
            <a:r>
              <a:rPr lang="en-US" altLang="zh-CN" sz="2400" b="1" i="1" dirty="0" err="1" smtClean="0"/>
              <a:t>P</a:t>
            </a:r>
            <a:r>
              <a:rPr lang="en-US" altLang="zh-CN" sz="2400" b="1" i="1" baseline="-25000" dirty="0" err="1" smtClean="0"/>
              <a:t>N</a:t>
            </a:r>
            <a:r>
              <a:rPr lang="en-US" altLang="zh-CN" sz="2400" b="1" dirty="0" smtClean="0"/>
              <a:t>[</a:t>
            </a:r>
            <a:r>
              <a:rPr lang="en-US" altLang="zh-CN" sz="2400" b="1" i="1" dirty="0" err="1" smtClean="0">
                <a:latin typeface="Symbol" pitchFamily="18" charset="2"/>
              </a:rPr>
              <a:t>j</a:t>
            </a:r>
            <a:r>
              <a:rPr lang="en-US" altLang="zh-CN" sz="2400" b="1" i="1" baseline="-25000" dirty="0" err="1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z</a:t>
            </a:r>
            <a:r>
              <a:rPr lang="en-US" altLang="zh-CN" sz="2400" b="1" dirty="0" smtClean="0"/>
              <a:t>)],    </a:t>
            </a:r>
            <a:r>
              <a:rPr lang="zh-CN" altLang="en-US" sz="2400" b="1" dirty="0"/>
              <a:t>仍然是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个值的向量</a:t>
            </a:r>
            <a:r>
              <a:rPr lang="en-US" altLang="zh-CN" sz="2400" b="1" dirty="0"/>
              <a:t>.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11188" y="5661025"/>
            <a:ext cx="7796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4.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对复合分布的特征函数</a:t>
            </a:r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应用 </a:t>
            </a:r>
            <a:r>
              <a:rPr lang="en-US" altLang="zh-CN" sz="2400" b="1" dirty="0" err="1" smtClean="0"/>
              <a:t>IFFT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得到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的分布函数</a:t>
            </a:r>
            <a:r>
              <a:rPr lang="en-US" altLang="zh-CN" sz="2400" b="1" dirty="0" smtClean="0"/>
              <a:t>),    </a:t>
            </a:r>
            <a:r>
              <a:rPr lang="zh-CN" altLang="en-US" sz="2400" b="1" dirty="0"/>
              <a:t>仍然是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个值。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逆转</a:t>
            </a:r>
            <a:r>
              <a:rPr lang="zh-CN" altLang="en-US" sz="2800" dirty="0">
                <a:solidFill>
                  <a:srgbClr val="3333FF"/>
                </a:solidFill>
              </a:rPr>
              <a:t>法（</a:t>
            </a:r>
            <a:r>
              <a:rPr lang="en-US" altLang="zh-CN" sz="2800" dirty="0">
                <a:solidFill>
                  <a:srgbClr val="3333FF"/>
                </a:solidFill>
              </a:rPr>
              <a:t>Inversion method</a:t>
            </a:r>
            <a:r>
              <a:rPr lang="zh-CN" altLang="en-US" sz="2800" dirty="0" smtClean="0">
                <a:solidFill>
                  <a:srgbClr val="3333FF"/>
                </a:solidFill>
              </a:rPr>
              <a:t>）：</a:t>
            </a:r>
            <a:r>
              <a:rPr lang="en-US" altLang="zh-CN" sz="2800" dirty="0" err="1" smtClean="0">
                <a:solidFill>
                  <a:srgbClr val="3333FF"/>
                </a:solidFill>
              </a:rPr>
              <a:t>FFT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CE93-5DE7-432C-8460-642F54D9B9F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2400" b="1">
                <a:solidFill>
                  <a:schemeClr val="tx2"/>
                </a:solidFill>
                <a:latin typeface="Arial" charset="0"/>
              </a:rPr>
              <a:t>FFT </a:t>
            </a:r>
            <a:r>
              <a:rPr lang="zh-CN" altLang="en-US" sz="2400" b="1">
                <a:solidFill>
                  <a:schemeClr val="tx2"/>
                </a:solidFill>
                <a:latin typeface="Arial" charset="0"/>
              </a:rPr>
              <a:t>的应用步骤</a:t>
            </a: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051050" y="1700213"/>
            <a:ext cx="4535488" cy="863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对损失金额分布进行离散化</a:t>
            </a: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060575" y="2924175"/>
            <a:ext cx="4349750" cy="785813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/>
              <a:t>应用</a:t>
            </a:r>
            <a:r>
              <a:rPr lang="en-US" altLang="zh-CN" sz="2400" b="1" dirty="0" err="1"/>
              <a:t>FFT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得到 </a:t>
            </a:r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)</a:t>
            </a: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2128838" y="4076700"/>
            <a:ext cx="4441825" cy="863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 dirty="0" err="1">
                <a:latin typeface="Symbol" pitchFamily="18" charset="2"/>
              </a:rPr>
              <a:t>j</a:t>
            </a:r>
            <a:r>
              <a:rPr lang="en-US" altLang="zh-CN" sz="2400" b="1" i="1" baseline="-25000" dirty="0" err="1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 smtClean="0"/>
              <a:t>) = </a:t>
            </a:r>
            <a:r>
              <a:rPr lang="en-US" altLang="zh-CN" sz="2400" b="1" i="1" dirty="0" err="1" smtClean="0"/>
              <a:t>P</a:t>
            </a:r>
            <a:r>
              <a:rPr lang="en-US" altLang="zh-CN" sz="2400" b="1" i="1" baseline="-25000" dirty="0" err="1" smtClean="0"/>
              <a:t>N</a:t>
            </a:r>
            <a:r>
              <a:rPr lang="en-US" altLang="zh-CN" sz="2400" b="1" dirty="0" smtClean="0"/>
              <a:t>[</a:t>
            </a:r>
            <a:r>
              <a:rPr lang="en-US" altLang="zh-CN" sz="2400" b="1" i="1" dirty="0" err="1" smtClean="0">
                <a:latin typeface="Symbol" pitchFamily="18" charset="2"/>
              </a:rPr>
              <a:t>j</a:t>
            </a:r>
            <a:r>
              <a:rPr lang="en-US" altLang="zh-CN" sz="2400" b="1" i="1" baseline="-25000" dirty="0" err="1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z</a:t>
            </a:r>
            <a:r>
              <a:rPr lang="en-US" altLang="zh-CN" sz="2400" b="1" dirty="0"/>
              <a:t>)]</a:t>
            </a: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2124075" y="5445125"/>
            <a:ext cx="4824413" cy="863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/>
              <a:t>应用</a:t>
            </a:r>
            <a:r>
              <a:rPr lang="en-US" altLang="zh-CN" sz="2400" b="1" dirty="0" err="1" smtClean="0"/>
              <a:t>IFFT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得到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的近似分布函数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3995738" y="2636838"/>
            <a:ext cx="576262" cy="2889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3300"/>
              </a:solidFill>
            </a:endParaRPr>
          </a:p>
        </p:txBody>
      </p:sp>
      <p:sp>
        <p:nvSpPr>
          <p:cNvPr id="79882" name="AutoShape 10"/>
          <p:cNvSpPr>
            <a:spLocks noChangeArrowheads="1"/>
          </p:cNvSpPr>
          <p:nvPr/>
        </p:nvSpPr>
        <p:spPr bwMode="auto">
          <a:xfrm>
            <a:off x="3995738" y="5084763"/>
            <a:ext cx="576262" cy="2889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3300"/>
              </a:solidFill>
            </a:endParaRPr>
          </a:p>
        </p:txBody>
      </p:sp>
      <p:sp>
        <p:nvSpPr>
          <p:cNvPr id="79883" name="AutoShape 11"/>
          <p:cNvSpPr>
            <a:spLocks noChangeArrowheads="1"/>
          </p:cNvSpPr>
          <p:nvPr/>
        </p:nvSpPr>
        <p:spPr bwMode="auto">
          <a:xfrm>
            <a:off x="3924300" y="3787775"/>
            <a:ext cx="576263" cy="2889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5996-6E91-4DB1-8683-C767B1D4321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00213"/>
            <a:ext cx="8642350" cy="4537075"/>
          </a:xfrm>
        </p:spPr>
        <p:txBody>
          <a:bodyPr/>
          <a:lstStyle/>
          <a:p>
            <a:pPr lvl="1"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业务规模的变化会影响期望损失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不会影响每次损失的金额。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不能区分出业务规模变化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对损失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的影响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通货膨胀会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影响损失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金额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保单的免赔额和赔偿限额不随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调整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会掩盖这种影响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研究免赔额和赔偿限额变动所带来的影响更加容易。如赔偿限额变动不会影响损失次数。</a:t>
            </a:r>
          </a:p>
        </p:txBody>
      </p:sp>
      <p:sp>
        <p:nvSpPr>
          <p:cNvPr id="102408" name="Rectangle 1032"/>
          <p:cNvSpPr>
            <a:spLocks noChangeArrowheads="1"/>
          </p:cNvSpPr>
          <p:nvPr/>
        </p:nvSpPr>
        <p:spPr bwMode="auto">
          <a:xfrm>
            <a:off x="971600" y="927826"/>
            <a:ext cx="734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为何对</a:t>
            </a:r>
            <a:r>
              <a:rPr lang="zh-CN" altLang="en-US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损失次数 </a:t>
            </a:r>
            <a:r>
              <a:rPr lang="en-US" altLang="zh-CN" sz="2800" b="1" i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、损失</a:t>
            </a:r>
            <a:r>
              <a:rPr lang="zh-CN" altLang="en-US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金额 </a:t>
            </a:r>
            <a:r>
              <a:rPr lang="en-US" altLang="zh-CN" sz="2800" b="1" i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分别</a:t>
            </a:r>
            <a:r>
              <a:rPr lang="zh-CN" altLang="en-US" sz="2800" b="1" dirty="0" smtClean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建模？</a:t>
            </a:r>
            <a:endParaRPr lang="zh-CN" altLang="en-US" sz="2800" b="1" dirty="0">
              <a:solidFill>
                <a:srgbClr val="003399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0832-2584-4599-8043-22A527AC51B9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sz="2400"/>
              <a:t>例：</a:t>
            </a:r>
            <a:r>
              <a:rPr lang="en-US" altLang="zh-CN" sz="2400"/>
              <a:t>FTT</a:t>
            </a:r>
            <a:r>
              <a:rPr lang="zh-CN" altLang="en-US" sz="2400"/>
              <a:t>的应用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损失金额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>
                <a:latin typeface="Times New Roman" pitchFamily="18" charset="0"/>
              </a:rPr>
              <a:t>等于</a:t>
            </a:r>
            <a:r>
              <a:rPr lang="en-US" altLang="zh-CN" b="1" dirty="0" smtClean="0">
                <a:latin typeface="Times New Roman" pitchFamily="18" charset="0"/>
              </a:rPr>
              <a:t>1,  2</a:t>
            </a:r>
            <a:r>
              <a:rPr lang="zh-CN" altLang="en-US" b="1" dirty="0">
                <a:latin typeface="Times New Roman" pitchFamily="18" charset="0"/>
              </a:rPr>
              <a:t>和</a:t>
            </a:r>
            <a:r>
              <a:rPr lang="en-US" altLang="zh-CN" b="1" dirty="0">
                <a:latin typeface="Times New Roman" pitchFamily="18" charset="0"/>
              </a:rPr>
              <a:t>3</a:t>
            </a:r>
            <a:r>
              <a:rPr lang="zh-CN" altLang="en-US" b="1" dirty="0">
                <a:latin typeface="Times New Roman" pitchFamily="18" charset="0"/>
              </a:rPr>
              <a:t>的概率</a:t>
            </a:r>
            <a:r>
              <a:rPr lang="en-US" altLang="zh-CN" b="1" dirty="0">
                <a:latin typeface="Times New Roman" pitchFamily="18" charset="0"/>
              </a:rPr>
              <a:t>:  </a:t>
            </a:r>
            <a:endParaRPr lang="en-US" altLang="zh-CN" b="1" dirty="0" smtClean="0">
              <a:latin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b="1" i="1" dirty="0">
                <a:latin typeface="Times New Roman" pitchFamily="18" charset="0"/>
              </a:rPr>
              <a:t> </a:t>
            </a:r>
            <a:r>
              <a:rPr lang="en-US" altLang="zh-CN" b="1" i="1" dirty="0" smtClean="0">
                <a:latin typeface="Times New Roman" pitchFamily="18" charset="0"/>
              </a:rPr>
              <a:t>      </a:t>
            </a:r>
            <a:r>
              <a:rPr lang="en-US" altLang="zh-CN" b="1" i="1" dirty="0" err="1" smtClean="0">
                <a:latin typeface="Times New Roman" pitchFamily="18" charset="0"/>
              </a:rPr>
              <a:t>f</a:t>
            </a:r>
            <a:r>
              <a:rPr lang="en-US" altLang="zh-CN" b="1" baseline="-25000" dirty="0" err="1" smtClean="0">
                <a:latin typeface="Times New Roman" pitchFamily="18" charset="0"/>
              </a:rPr>
              <a:t>1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</a:rPr>
              <a:t>0.5</a:t>
            </a:r>
            <a:r>
              <a:rPr lang="en-US" altLang="zh-CN" b="1" dirty="0" smtClean="0">
                <a:latin typeface="Times New Roman" pitchFamily="18" charset="0"/>
              </a:rPr>
              <a:t>,     </a:t>
            </a:r>
            <a:r>
              <a:rPr lang="en-US" altLang="zh-CN" b="1" i="1" dirty="0" err="1" smtClean="0">
                <a:latin typeface="Times New Roman" pitchFamily="18" charset="0"/>
              </a:rPr>
              <a:t>f</a:t>
            </a:r>
            <a:r>
              <a:rPr lang="en-US" altLang="zh-CN" b="1" baseline="-25000" dirty="0" err="1" smtClean="0">
                <a:latin typeface="Times New Roman" pitchFamily="18" charset="0"/>
              </a:rPr>
              <a:t>2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</a:rPr>
              <a:t>0.4</a:t>
            </a:r>
            <a:r>
              <a:rPr lang="en-US" altLang="zh-CN" b="1" dirty="0" smtClean="0">
                <a:latin typeface="Times New Roman" pitchFamily="18" charset="0"/>
              </a:rPr>
              <a:t>,      </a:t>
            </a:r>
            <a:r>
              <a:rPr lang="en-US" altLang="zh-CN" b="1" i="1" dirty="0" err="1" smtClean="0">
                <a:latin typeface="Times New Roman" pitchFamily="18" charset="0"/>
              </a:rPr>
              <a:t>f</a:t>
            </a:r>
            <a:r>
              <a:rPr lang="en-US" altLang="zh-CN" b="1" baseline="-25000" dirty="0" err="1" smtClean="0">
                <a:latin typeface="Times New Roman" pitchFamily="18" charset="0"/>
              </a:rPr>
              <a:t>3</a:t>
            </a:r>
            <a:r>
              <a:rPr lang="en-US" altLang="zh-CN" b="1" baseline="-25000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= </a:t>
            </a:r>
            <a:r>
              <a:rPr lang="en-US" altLang="zh-CN" b="1" dirty="0" smtClean="0">
                <a:solidFill>
                  <a:srgbClr val="FF0066"/>
                </a:solidFill>
                <a:latin typeface="Times New Roman" pitchFamily="18" charset="0"/>
              </a:rPr>
              <a:t>0.1</a:t>
            </a:r>
            <a:endParaRPr lang="en-US" altLang="zh-CN" b="1" dirty="0">
              <a:solidFill>
                <a:srgbClr val="FF0066"/>
              </a:solidFill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损失</a:t>
            </a:r>
            <a:r>
              <a:rPr lang="zh-CN" altLang="en-US" b="1" dirty="0" smtClean="0">
                <a:latin typeface="Times New Roman" pitchFamily="18" charset="0"/>
              </a:rPr>
              <a:t>次数  </a:t>
            </a:r>
            <a:r>
              <a:rPr lang="en-US" altLang="zh-CN" b="1" i="1" dirty="0" smtClean="0">
                <a:latin typeface="Times New Roman" pitchFamily="18" charset="0"/>
              </a:rPr>
              <a:t>N  </a:t>
            </a:r>
            <a:r>
              <a:rPr lang="en-US" altLang="zh-CN" b="1" dirty="0" smtClean="0">
                <a:latin typeface="Times New Roman" pitchFamily="18" charset="0"/>
              </a:rPr>
              <a:t>~ Poisson ( </a:t>
            </a:r>
            <a:r>
              <a:rPr lang="en-US" altLang="zh-CN" b="1" dirty="0">
                <a:latin typeface="Symbol" pitchFamily="18" charset="2"/>
              </a:rPr>
              <a:t>l = </a:t>
            </a:r>
            <a:r>
              <a:rPr lang="en-US" altLang="zh-CN" b="1" dirty="0" smtClean="0">
                <a:latin typeface="Symbol" pitchFamily="18" charset="2"/>
              </a:rPr>
              <a:t>3)</a:t>
            </a:r>
            <a:endParaRPr lang="en-US" altLang="zh-CN" b="1" dirty="0">
              <a:latin typeface="Symbol" pitchFamily="18" charset="2"/>
            </a:endParaRPr>
          </a:p>
          <a:p>
            <a:pPr marL="457200" indent="-457200">
              <a:lnSpc>
                <a:spcPct val="200000"/>
              </a:lnSpc>
            </a:pPr>
            <a:r>
              <a:rPr lang="zh-CN" altLang="en-US" b="1" dirty="0">
                <a:latin typeface="Times New Roman" pitchFamily="18" charset="0"/>
              </a:rPr>
              <a:t>应用 </a:t>
            </a:r>
            <a:r>
              <a:rPr lang="en-US" altLang="zh-CN" b="1" dirty="0" err="1">
                <a:latin typeface="Times New Roman" pitchFamily="18" charset="0"/>
              </a:rPr>
              <a:t>FFT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计算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的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.</a:t>
            </a:r>
            <a:endParaRPr lang="en-US" altLang="zh-CN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16A2-D081-4294-BC0C-2F75A9829AAE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395536" y="663078"/>
            <a:ext cx="254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/>
              <a:t>解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b="1" dirty="0" smtClean="0"/>
              <a:t>应用 </a:t>
            </a:r>
            <a:r>
              <a:rPr lang="en-US" altLang="zh-CN" sz="2400" b="1" dirty="0"/>
              <a:t>R</a:t>
            </a:r>
          </a:p>
        </p:txBody>
      </p:sp>
      <p:sp>
        <p:nvSpPr>
          <p:cNvPr id="400394" name="Rectangle 10"/>
          <p:cNvSpPr>
            <a:spLocks noChangeArrowheads="1"/>
          </p:cNvSpPr>
          <p:nvPr/>
        </p:nvSpPr>
        <p:spPr bwMode="auto">
          <a:xfrm>
            <a:off x="251520" y="1412776"/>
            <a:ext cx="8784976" cy="42473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x = c(0,  0.5,   0.4,   0.1 ,   rep(0,  40))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损失金额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phi_x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fft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(x)         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                       #</a:t>
            </a:r>
            <a:r>
              <a:rPr lang="zh-CN" altLang="en-US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损失金额的特征函数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exp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(3*(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phi_x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- 1));  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     #</a:t>
            </a:r>
            <a:r>
              <a:rPr lang="zh-CN" altLang="en-US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累积损失的特征函数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fs =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fft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,  inverse = TRUE)/length(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phi_s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fs = Re(fs)  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         # </a:t>
            </a:r>
            <a:r>
              <a:rPr lang="zh-CN" altLang="en-US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累积损失的概率函数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Fs =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cumsum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(fs)  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     #</a:t>
            </a:r>
            <a:r>
              <a:rPr lang="zh-CN" altLang="en-US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累积损失的分布函数</a:t>
            </a:r>
            <a:endParaRPr lang="zh-CN" altLang="en-US" sz="2000" b="1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par(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mfrow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c(1,  2))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plot(0:(length(fs)-1),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fs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,  type = 'h', 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xlim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c(0,  30), 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col = 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2,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xlab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'fs',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ylab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'f(s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)')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plot(0:(length(Fs)-1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),  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Fs,  type = 's',  </a:t>
            </a:r>
            <a:r>
              <a:rPr lang="en-US" altLang="zh-CN" sz="2000" b="1" dirty="0" err="1">
                <a:latin typeface="Calibri" panose="020F0502020204030204" pitchFamily="34" charset="0"/>
                <a:cs typeface="Courier New" panose="02070309020205020404" pitchFamily="49" charset="0"/>
              </a:rPr>
              <a:t>xlim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 = c(0,  30),  col = 2, 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xlab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's', </a:t>
            </a:r>
            <a:r>
              <a:rPr lang="en-US" altLang="zh-CN" sz="2000" b="1" dirty="0" err="1" smtClean="0">
                <a:latin typeface="Calibri" panose="020F0502020204030204" pitchFamily="34" charset="0"/>
                <a:cs typeface="Courier New" panose="02070309020205020404" pitchFamily="49" charset="0"/>
              </a:rPr>
              <a:t>ylab</a:t>
            </a:r>
            <a:r>
              <a:rPr lang="en-US" altLang="zh-CN" sz="2000" b="1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= 'Fs</a:t>
            </a:r>
            <a:r>
              <a:rPr lang="en-US" altLang="zh-CN" sz="2000" b="1" dirty="0">
                <a:latin typeface="Calibri" panose="020F0502020204030204" pitchFamily="34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9688-8AC8-4120-946C-5571C187DC9A}" type="slidenum">
              <a:rPr lang="en-US" altLang="zh-CN"/>
              <a:pPr/>
              <a:t>52</a:t>
            </a:fld>
            <a:endParaRPr lang="en-US" altLang="zh-CN"/>
          </a:p>
        </p:txBody>
      </p:sp>
      <p:pic>
        <p:nvPicPr>
          <p:cNvPr id="401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62025"/>
            <a:ext cx="839946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50C3-1B0A-42CC-9AD9-93FBEDB30C94}" type="slidenum">
              <a:rPr lang="en-US" altLang="zh-CN" b="1"/>
              <a:pPr/>
              <a:t>53</a:t>
            </a:fld>
            <a:endParaRPr lang="en-US" altLang="zh-CN" b="1"/>
          </a:p>
        </p:txBody>
      </p:sp>
      <p:graphicFrame>
        <p:nvGraphicFramePr>
          <p:cNvPr id="37178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64009"/>
              </p:ext>
            </p:extLst>
          </p:nvPr>
        </p:nvGraphicFramePr>
        <p:xfrm>
          <a:off x="5078413" y="1630363"/>
          <a:ext cx="3240087" cy="5097463"/>
        </p:xfrm>
        <a:graphic>
          <a:graphicData uri="http://schemas.openxmlformats.org/drawingml/2006/table">
            <a:tbl>
              <a:tblPr/>
              <a:tblGrid>
                <a:gridCol w="187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（单位：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1787" name="Text Box 75"/>
          <p:cNvSpPr txBox="1">
            <a:spLocks noChangeArrowheads="1"/>
          </p:cNvSpPr>
          <p:nvPr/>
        </p:nvSpPr>
        <p:spPr bwMode="auto">
          <a:xfrm>
            <a:off x="5076056" y="1172054"/>
            <a:ext cx="3097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 dirty="0" smtClean="0"/>
              <a:t>X</a:t>
            </a:r>
            <a:r>
              <a:rPr lang="en-US" altLang="zh-CN" sz="2000" b="1" dirty="0" smtClean="0"/>
              <a:t>:  </a:t>
            </a:r>
            <a:r>
              <a:rPr lang="zh-CN" altLang="en-US" sz="2000" b="1" dirty="0" smtClean="0"/>
              <a:t>每次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医疗费用</a:t>
            </a:r>
            <a:endParaRPr lang="zh-CN" altLang="en-US" sz="2000" b="1" dirty="0"/>
          </a:p>
        </p:txBody>
      </p:sp>
      <p:graphicFrame>
        <p:nvGraphicFramePr>
          <p:cNvPr id="371826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40866"/>
              </p:ext>
            </p:extLst>
          </p:nvPr>
        </p:nvGraphicFramePr>
        <p:xfrm>
          <a:off x="539750" y="1773238"/>
          <a:ext cx="4032250" cy="4630738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1825" name="Text Box 113"/>
          <p:cNvSpPr txBox="1">
            <a:spLocks noChangeArrowheads="1"/>
          </p:cNvSpPr>
          <p:nvPr/>
        </p:nvSpPr>
        <p:spPr bwMode="auto">
          <a:xfrm>
            <a:off x="467544" y="1172054"/>
            <a:ext cx="4248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 dirty="0" smtClean="0"/>
              <a:t>N</a:t>
            </a:r>
            <a:r>
              <a:rPr lang="en-US" altLang="zh-CN" sz="2000" b="1" dirty="0" smtClean="0"/>
              <a:t>:  </a:t>
            </a:r>
            <a:r>
              <a:rPr lang="zh-CN" altLang="en-US" sz="2000" b="1" dirty="0" smtClean="0"/>
              <a:t>医疗</a:t>
            </a:r>
            <a:r>
              <a:rPr lang="zh-CN" altLang="en-US" sz="2000" b="1" dirty="0"/>
              <a:t>次数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40466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例：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07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49694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</a:rPr>
              <a:t>n = 0:8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pn</a:t>
            </a:r>
            <a:r>
              <a:rPr lang="en-US" altLang="zh-CN" sz="2000" dirty="0">
                <a:latin typeface="Calibri" panose="020F0502020204030204" pitchFamily="34" charset="0"/>
              </a:rPr>
              <a:t> = c(0.05,  0.1,  0.15,  0.2,  0.25,  0.15,  0.06,  0.03,  0.01</a:t>
            </a:r>
            <a:r>
              <a:rPr lang="en-US" altLang="zh-CN" sz="2000" dirty="0" smtClean="0">
                <a:latin typeface="Calibri" panose="020F0502020204030204" pitchFamily="34" charset="0"/>
              </a:rPr>
              <a:t>)  #</a:t>
            </a:r>
            <a:r>
              <a:rPr lang="zh-CN" altLang="en-US" sz="2000" dirty="0" smtClean="0">
                <a:latin typeface="Calibri" panose="020F0502020204030204" pitchFamily="34" charset="0"/>
              </a:rPr>
              <a:t>损失次数的概率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x = 0:10</a:t>
            </a: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px</a:t>
            </a:r>
            <a:r>
              <a:rPr lang="en-US" altLang="zh-CN" sz="2000" dirty="0">
                <a:latin typeface="Calibri" panose="020F0502020204030204" pitchFamily="34" charset="0"/>
              </a:rPr>
              <a:t> = c(0,  0.15,  0.2,  0.25,  0.125,  0.075,  0.05,  0.05,  0.05,  0.025,  0.025</a:t>
            </a:r>
            <a:r>
              <a:rPr lang="en-US" altLang="zh-CN" sz="20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US" altLang="zh-CN" sz="2000" dirty="0" err="1" smtClean="0">
                <a:latin typeface="Calibri" panose="020F0502020204030204" pitchFamily="34" charset="0"/>
              </a:rPr>
              <a:t>px</a:t>
            </a:r>
            <a:r>
              <a:rPr lang="en-US" altLang="zh-CN" sz="2000" dirty="0" smtClean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= c(</a:t>
            </a:r>
            <a:r>
              <a:rPr lang="en-US" altLang="zh-CN" sz="2000" dirty="0" err="1">
                <a:latin typeface="Calibri" panose="020F0502020204030204" pitchFamily="34" charset="0"/>
              </a:rPr>
              <a:t>px</a:t>
            </a:r>
            <a:r>
              <a:rPr lang="en-US" altLang="zh-CN" sz="2000" dirty="0">
                <a:latin typeface="Calibri" panose="020F0502020204030204" pitchFamily="34" charset="0"/>
              </a:rPr>
              <a:t>,  rep(0,  100</a:t>
            </a:r>
            <a:r>
              <a:rPr lang="en-US" altLang="zh-CN" sz="2000" dirty="0" smtClean="0">
                <a:latin typeface="Calibri" panose="020F0502020204030204" pitchFamily="34" charset="0"/>
              </a:rPr>
              <a:t>))                         #</a:t>
            </a:r>
            <a:r>
              <a:rPr lang="zh-CN" altLang="en-US" sz="2000" dirty="0" smtClean="0">
                <a:latin typeface="Calibri" panose="020F0502020204030204" pitchFamily="34" charset="0"/>
              </a:rPr>
              <a:t>损失金额的概率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endParaRPr lang="en-US" altLang="zh-CN" sz="2000" dirty="0" smtClean="0">
              <a:latin typeface="Calibri" panose="020F0502020204030204" pitchFamily="34" charset="0"/>
            </a:endParaRPr>
          </a:p>
          <a:p>
            <a:r>
              <a:rPr lang="en-US" altLang="zh-CN" sz="2000" dirty="0" err="1" smtClean="0">
                <a:latin typeface="Calibri" panose="020F0502020204030204" pitchFamily="34" charset="0"/>
              </a:rPr>
              <a:t>myfun</a:t>
            </a:r>
            <a:r>
              <a:rPr lang="en-US" altLang="zh-CN" sz="2000" dirty="0" smtClean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= function(z)  </a:t>
            </a:r>
            <a:r>
              <a:rPr lang="en-US" altLang="zh-CN" sz="2000" dirty="0" smtClean="0">
                <a:latin typeface="Calibri" panose="020F0502020204030204" pitchFamily="34" charset="0"/>
              </a:rPr>
              <a:t> sum(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z^n</a:t>
            </a:r>
            <a:r>
              <a:rPr lang="en-US" altLang="zh-CN" sz="2000" dirty="0" smtClean="0">
                <a:latin typeface="Calibri" panose="020F0502020204030204" pitchFamily="34" charset="0"/>
              </a:rPr>
              <a:t>*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pn</a:t>
            </a:r>
            <a:r>
              <a:rPr lang="en-US" altLang="zh-CN" sz="2000" dirty="0">
                <a:latin typeface="Calibri" panose="020F0502020204030204" pitchFamily="34" charset="0"/>
              </a:rPr>
              <a:t>)     #</a:t>
            </a:r>
            <a:r>
              <a:rPr lang="zh-CN" altLang="en-US" sz="2000" dirty="0">
                <a:latin typeface="Calibri" panose="020F0502020204030204" pitchFamily="34" charset="0"/>
              </a:rPr>
              <a:t>损失</a:t>
            </a:r>
            <a:r>
              <a:rPr lang="zh-CN" altLang="en-US" sz="2000" dirty="0" smtClean="0">
                <a:latin typeface="Calibri" panose="020F0502020204030204" pitchFamily="34" charset="0"/>
              </a:rPr>
              <a:t>次数的母函数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r>
              <a:rPr lang="en-US" altLang="zh-CN" sz="2000" dirty="0" err="1">
                <a:latin typeface="Calibri" panose="020F0502020204030204" pitchFamily="34" charset="0"/>
              </a:rPr>
              <a:t>p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hi_x</a:t>
            </a:r>
            <a:r>
              <a:rPr lang="en-US" altLang="zh-CN" sz="2000" dirty="0" smtClean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= </a:t>
            </a:r>
            <a:r>
              <a:rPr lang="en-US" altLang="zh-CN" sz="2000" dirty="0" err="1">
                <a:latin typeface="Calibri" panose="020F0502020204030204" pitchFamily="34" charset="0"/>
              </a:rPr>
              <a:t>fft</a:t>
            </a:r>
            <a:r>
              <a:rPr lang="en-US" altLang="zh-CN" sz="2000" dirty="0">
                <a:latin typeface="Calibri" panose="020F0502020204030204" pitchFamily="34" charset="0"/>
              </a:rPr>
              <a:t>(</a:t>
            </a:r>
            <a:r>
              <a:rPr lang="en-US" altLang="zh-CN" sz="2000" dirty="0" err="1">
                <a:latin typeface="Calibri" panose="020F0502020204030204" pitchFamily="34" charset="0"/>
              </a:rPr>
              <a:t>px</a:t>
            </a:r>
            <a:r>
              <a:rPr lang="en-US" altLang="zh-CN" sz="2000" dirty="0">
                <a:latin typeface="Calibri" panose="020F0502020204030204" pitchFamily="34" charset="0"/>
              </a:rPr>
              <a:t>)  </a:t>
            </a:r>
            <a:r>
              <a:rPr lang="en-US" altLang="zh-CN" sz="2000" dirty="0" smtClean="0">
                <a:latin typeface="Calibri" panose="020F0502020204030204" pitchFamily="34" charset="0"/>
              </a:rPr>
              <a:t>                                        </a:t>
            </a:r>
            <a:r>
              <a:rPr lang="en-US" altLang="zh-CN" sz="2000" dirty="0">
                <a:latin typeface="Calibri" panose="020F0502020204030204" pitchFamily="34" charset="0"/>
              </a:rPr>
              <a:t>#</a:t>
            </a:r>
            <a:r>
              <a:rPr lang="zh-CN" altLang="en-US" sz="2000" dirty="0">
                <a:latin typeface="Calibri" panose="020F0502020204030204" pitchFamily="34" charset="0"/>
              </a:rPr>
              <a:t>损失金额的特征函数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 err="1">
                <a:solidFill>
                  <a:srgbClr val="003399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2000" dirty="0" err="1" smtClean="0">
                <a:solidFill>
                  <a:srgbClr val="003399"/>
                </a:solidFill>
                <a:latin typeface="Calibri" panose="020F0502020204030204" pitchFamily="34" charset="0"/>
              </a:rPr>
              <a:t>hi_s</a:t>
            </a:r>
            <a:r>
              <a:rPr lang="en-US" altLang="zh-CN" sz="2000" dirty="0" smtClean="0">
                <a:solidFill>
                  <a:srgbClr val="003399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latin typeface="Calibri" panose="020F0502020204030204" pitchFamily="34" charset="0"/>
              </a:rPr>
              <a:t>= </a:t>
            </a:r>
            <a:r>
              <a:rPr lang="en-US" altLang="zh-CN" sz="2000" dirty="0" err="1">
                <a:solidFill>
                  <a:srgbClr val="003399"/>
                </a:solidFill>
                <a:latin typeface="Calibri" panose="020F0502020204030204" pitchFamily="34" charset="0"/>
              </a:rPr>
              <a:t>Vectorize</a:t>
            </a:r>
            <a:r>
              <a:rPr lang="en-US" altLang="zh-CN" sz="2000" dirty="0">
                <a:solidFill>
                  <a:srgbClr val="003399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dirty="0" err="1">
                <a:solidFill>
                  <a:srgbClr val="003399"/>
                </a:solidFill>
                <a:latin typeface="Calibri" panose="020F0502020204030204" pitchFamily="34" charset="0"/>
              </a:rPr>
              <a:t>myfun</a:t>
            </a:r>
            <a:r>
              <a:rPr lang="en-US" altLang="zh-CN" sz="2000" dirty="0" smtClean="0">
                <a:solidFill>
                  <a:srgbClr val="003399"/>
                </a:solidFill>
                <a:latin typeface="Calibri" panose="020F0502020204030204" pitchFamily="34" charset="0"/>
              </a:rPr>
              <a:t>)(</a:t>
            </a:r>
            <a:r>
              <a:rPr lang="en-US" altLang="zh-CN" sz="2000" dirty="0" err="1" smtClean="0">
                <a:solidFill>
                  <a:srgbClr val="003399"/>
                </a:solidFill>
                <a:latin typeface="Calibri" panose="020F0502020204030204" pitchFamily="34" charset="0"/>
              </a:rPr>
              <a:t>phi_x</a:t>
            </a:r>
            <a:r>
              <a:rPr lang="en-US" altLang="zh-CN" sz="2000" dirty="0" smtClean="0">
                <a:solidFill>
                  <a:srgbClr val="003399"/>
                </a:solidFill>
                <a:latin typeface="Calibri" panose="020F0502020204030204" pitchFamily="34" charset="0"/>
              </a:rPr>
              <a:t>)         #</a:t>
            </a:r>
            <a:r>
              <a:rPr lang="zh-CN" altLang="en-US" sz="2000" dirty="0" smtClean="0">
                <a:solidFill>
                  <a:srgbClr val="003399"/>
                </a:solidFill>
                <a:latin typeface="Calibri" panose="020F0502020204030204" pitchFamily="34" charset="0"/>
              </a:rPr>
              <a:t>累积损失的特征函数</a:t>
            </a:r>
            <a:endParaRPr lang="en-US" altLang="zh-CN" sz="2000" dirty="0" smtClean="0">
              <a:solidFill>
                <a:srgbClr val="003399"/>
              </a:solidFill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latin typeface="Calibri" panose="020F0502020204030204" pitchFamily="34" charset="0"/>
              </a:rPr>
              <a:t>fs </a:t>
            </a:r>
            <a:r>
              <a:rPr lang="en-US" altLang="zh-CN" sz="2000" dirty="0">
                <a:latin typeface="Calibri" panose="020F0502020204030204" pitchFamily="34" charset="0"/>
              </a:rPr>
              <a:t>= 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fft</a:t>
            </a:r>
            <a:r>
              <a:rPr lang="en-US" altLang="zh-CN" sz="2000" dirty="0" smtClean="0">
                <a:latin typeface="Calibri" panose="020F0502020204030204" pitchFamily="34" charset="0"/>
              </a:rPr>
              <a:t>(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phi_s</a:t>
            </a:r>
            <a:r>
              <a:rPr lang="en-US" altLang="zh-CN" sz="2000" dirty="0" smtClean="0">
                <a:latin typeface="Calibri" panose="020F0502020204030204" pitchFamily="34" charset="0"/>
              </a:rPr>
              <a:t>,  </a:t>
            </a:r>
            <a:r>
              <a:rPr lang="en-US" altLang="zh-CN" sz="2000" dirty="0">
                <a:latin typeface="Calibri" panose="020F0502020204030204" pitchFamily="34" charset="0"/>
              </a:rPr>
              <a:t>inverse = TRUE)/</a:t>
            </a:r>
            <a:r>
              <a:rPr lang="en-US" altLang="zh-CN" sz="2000" dirty="0" smtClean="0">
                <a:latin typeface="Calibri" panose="020F0502020204030204" pitchFamily="34" charset="0"/>
              </a:rPr>
              <a:t>length(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phi_s</a:t>
            </a:r>
            <a:r>
              <a:rPr lang="en-US" altLang="zh-CN" sz="2000" dirty="0" smtClean="0">
                <a:latin typeface="Calibri" panose="020F0502020204030204" pitchFamily="34" charset="0"/>
              </a:rPr>
              <a:t>)   #</a:t>
            </a:r>
            <a:r>
              <a:rPr lang="en-US" altLang="zh-CN" sz="2000" dirty="0" err="1">
                <a:latin typeface="Calibri" panose="020F0502020204030204" pitchFamily="34" charset="0"/>
              </a:rPr>
              <a:t>IFFT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latin typeface="Calibri" panose="020F0502020204030204" pitchFamily="34" charset="0"/>
              </a:rPr>
              <a:t>fs </a:t>
            </a:r>
            <a:r>
              <a:rPr lang="en-US" altLang="zh-CN" sz="2000" dirty="0">
                <a:latin typeface="Calibri" panose="020F0502020204030204" pitchFamily="34" charset="0"/>
              </a:rPr>
              <a:t>= </a:t>
            </a:r>
            <a:r>
              <a:rPr lang="en-US" altLang="zh-CN" sz="2000" dirty="0" smtClean="0">
                <a:latin typeface="Calibri" panose="020F0502020204030204" pitchFamily="34" charset="0"/>
              </a:rPr>
              <a:t>Re(fs</a:t>
            </a:r>
            <a:r>
              <a:rPr lang="en-US" altLang="zh-CN" sz="2000" dirty="0">
                <a:latin typeface="Calibri" panose="020F0502020204030204" pitchFamily="34" charset="0"/>
              </a:rPr>
              <a:t>)    </a:t>
            </a:r>
            <a:r>
              <a:rPr lang="en-US" altLang="zh-CN" sz="2000" dirty="0" smtClean="0">
                <a:latin typeface="Calibri" panose="020F0502020204030204" pitchFamily="34" charset="0"/>
              </a:rPr>
              <a:t>                 #</a:t>
            </a:r>
            <a:r>
              <a:rPr lang="zh-CN" altLang="en-US" sz="2000" dirty="0">
                <a:latin typeface="Calibri" panose="020F0502020204030204" pitchFamily="34" charset="0"/>
              </a:rPr>
              <a:t>累积</a:t>
            </a:r>
            <a:r>
              <a:rPr lang="zh-CN" altLang="en-US" sz="2000" dirty="0" smtClean="0">
                <a:latin typeface="Calibri" panose="020F0502020204030204" pitchFamily="34" charset="0"/>
              </a:rPr>
              <a:t>损失的概率</a:t>
            </a:r>
            <a:endParaRPr lang="zh-CN" altLang="en-US" sz="2000" dirty="0">
              <a:latin typeface="Calibri" panose="020F0502020204030204" pitchFamily="34" charset="0"/>
            </a:endParaRPr>
          </a:p>
          <a:p>
            <a:r>
              <a:rPr lang="en-US" altLang="zh-CN" sz="2000" dirty="0" smtClean="0">
                <a:latin typeface="Calibri" panose="020F0502020204030204" pitchFamily="34" charset="0"/>
              </a:rPr>
              <a:t>Fs </a:t>
            </a:r>
            <a:r>
              <a:rPr lang="en-US" altLang="zh-CN" sz="2000" dirty="0">
                <a:latin typeface="Calibri" panose="020F0502020204030204" pitchFamily="34" charset="0"/>
              </a:rPr>
              <a:t>= </a:t>
            </a:r>
            <a:r>
              <a:rPr lang="en-US" altLang="zh-CN" sz="2000" dirty="0" err="1" smtClean="0">
                <a:latin typeface="Calibri" panose="020F0502020204030204" pitchFamily="34" charset="0"/>
              </a:rPr>
              <a:t>cumsum</a:t>
            </a:r>
            <a:r>
              <a:rPr lang="en-US" altLang="zh-CN" sz="2000" dirty="0" smtClean="0">
                <a:latin typeface="Calibri" panose="020F0502020204030204" pitchFamily="34" charset="0"/>
              </a:rPr>
              <a:t>(fs</a:t>
            </a:r>
            <a:r>
              <a:rPr lang="en-US" altLang="zh-CN" sz="2000" dirty="0">
                <a:latin typeface="Calibri" panose="020F0502020204030204" pitchFamily="34" charset="0"/>
              </a:rPr>
              <a:t>)   </a:t>
            </a:r>
            <a:r>
              <a:rPr lang="en-US" altLang="zh-CN" sz="2000" dirty="0" smtClean="0">
                <a:latin typeface="Calibri" panose="020F0502020204030204" pitchFamily="34" charset="0"/>
              </a:rPr>
              <a:t>      #</a:t>
            </a:r>
            <a:r>
              <a:rPr lang="zh-CN" altLang="en-US" sz="2000" dirty="0" smtClean="0">
                <a:latin typeface="Calibri" panose="020F0502020204030204" pitchFamily="34" charset="0"/>
              </a:rPr>
              <a:t>累积损失的分布函数</a:t>
            </a:r>
            <a:endParaRPr lang="en-US" altLang="zh-CN" sz="2000" dirty="0" smtClean="0">
              <a:latin typeface="Calibri" panose="020F0502020204030204" pitchFamily="34" charset="0"/>
            </a:endParaRPr>
          </a:p>
          <a:p>
            <a:endParaRPr lang="zh-CN" altLang="en-US" sz="2000" dirty="0">
              <a:latin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</a:rPr>
              <a:t>par(</a:t>
            </a:r>
            <a:r>
              <a:rPr lang="en-US" altLang="zh-CN" sz="2000" dirty="0" err="1">
                <a:latin typeface="Calibri" panose="020F0502020204030204" pitchFamily="34" charset="0"/>
              </a:rPr>
              <a:t>mfrow</a:t>
            </a:r>
            <a:r>
              <a:rPr lang="en-US" altLang="zh-CN" sz="2000" dirty="0">
                <a:latin typeface="Calibri" panose="020F0502020204030204" pitchFamily="34" charset="0"/>
              </a:rPr>
              <a:t> = c(1, 2))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plot(0:(</a:t>
            </a:r>
            <a:r>
              <a:rPr lang="en-US" altLang="zh-CN" sz="2000" dirty="0" smtClean="0">
                <a:latin typeface="Calibri" panose="020F0502020204030204" pitchFamily="34" charset="0"/>
              </a:rPr>
              <a:t>length(fs)-</a:t>
            </a:r>
            <a:r>
              <a:rPr lang="en-US" altLang="zh-CN" sz="2000" dirty="0">
                <a:latin typeface="Calibri" panose="020F0502020204030204" pitchFamily="34" charset="0"/>
              </a:rPr>
              <a:t>1), </a:t>
            </a:r>
            <a:r>
              <a:rPr lang="en-US" altLang="zh-CN" sz="2000" dirty="0" smtClean="0">
                <a:latin typeface="Calibri" panose="020F0502020204030204" pitchFamily="34" charset="0"/>
              </a:rPr>
              <a:t>fs</a:t>
            </a:r>
            <a:r>
              <a:rPr lang="en-US" altLang="zh-CN" sz="2000" dirty="0">
                <a:latin typeface="Calibri" panose="020F0502020204030204" pitchFamily="34" charset="0"/>
              </a:rPr>
              <a:t>,  type = 'h',  </a:t>
            </a:r>
            <a:r>
              <a:rPr lang="en-US" altLang="zh-CN" sz="2000" dirty="0" err="1">
                <a:latin typeface="Calibri" panose="020F0502020204030204" pitchFamily="34" charset="0"/>
              </a:rPr>
              <a:t>xlim</a:t>
            </a:r>
            <a:r>
              <a:rPr lang="en-US" altLang="zh-CN" sz="2000" dirty="0">
                <a:latin typeface="Calibri" panose="020F0502020204030204" pitchFamily="34" charset="0"/>
              </a:rPr>
              <a:t> = c(0,  50),  </a:t>
            </a:r>
            <a:r>
              <a:rPr lang="en-US" altLang="zh-CN" sz="2000" dirty="0" err="1">
                <a:latin typeface="Calibri" panose="020F0502020204030204" pitchFamily="34" charset="0"/>
              </a:rPr>
              <a:t>xlab</a:t>
            </a:r>
            <a:r>
              <a:rPr lang="en-US" altLang="zh-CN" sz="2000" dirty="0">
                <a:latin typeface="Calibri" panose="020F0502020204030204" pitchFamily="34" charset="0"/>
              </a:rPr>
              <a:t>='s',  </a:t>
            </a:r>
            <a:r>
              <a:rPr lang="en-US" altLang="zh-CN" sz="2000" dirty="0" err="1">
                <a:latin typeface="Calibri" panose="020F0502020204030204" pitchFamily="34" charset="0"/>
              </a:rPr>
              <a:t>ylab</a:t>
            </a:r>
            <a:r>
              <a:rPr lang="en-US" altLang="zh-CN" sz="2000" dirty="0">
                <a:latin typeface="Calibri" panose="020F0502020204030204" pitchFamily="34" charset="0"/>
              </a:rPr>
              <a:t> = 'f(s)')</a:t>
            </a:r>
          </a:p>
          <a:p>
            <a:r>
              <a:rPr lang="en-US" altLang="zh-CN" sz="2000" dirty="0">
                <a:latin typeface="Calibri" panose="020F0502020204030204" pitchFamily="34" charset="0"/>
              </a:rPr>
              <a:t>plot(0:(</a:t>
            </a:r>
            <a:r>
              <a:rPr lang="en-US" altLang="zh-CN" sz="2000" dirty="0" smtClean="0">
                <a:latin typeface="Calibri" panose="020F0502020204030204" pitchFamily="34" charset="0"/>
              </a:rPr>
              <a:t>length(Fs)-</a:t>
            </a:r>
            <a:r>
              <a:rPr lang="en-US" altLang="zh-CN" sz="2000" dirty="0">
                <a:latin typeface="Calibri" panose="020F0502020204030204" pitchFamily="34" charset="0"/>
              </a:rPr>
              <a:t>1), </a:t>
            </a:r>
            <a:r>
              <a:rPr lang="en-US" altLang="zh-CN" sz="2000" dirty="0" smtClean="0">
                <a:latin typeface="Calibri" panose="020F0502020204030204" pitchFamily="34" charset="0"/>
              </a:rPr>
              <a:t>Fs,  </a:t>
            </a:r>
            <a:r>
              <a:rPr lang="en-US" altLang="zh-CN" sz="2000" dirty="0">
                <a:latin typeface="Calibri" panose="020F0502020204030204" pitchFamily="34" charset="0"/>
              </a:rPr>
              <a:t>type = 's',  </a:t>
            </a:r>
            <a:r>
              <a:rPr lang="en-US" altLang="zh-CN" sz="2000" dirty="0" err="1">
                <a:latin typeface="Calibri" panose="020F0502020204030204" pitchFamily="34" charset="0"/>
              </a:rPr>
              <a:t>xlim</a:t>
            </a:r>
            <a:r>
              <a:rPr lang="en-US" altLang="zh-CN" sz="2000" dirty="0">
                <a:latin typeface="Calibri" panose="020F0502020204030204" pitchFamily="34" charset="0"/>
              </a:rPr>
              <a:t> = c(0,  50),  </a:t>
            </a:r>
            <a:r>
              <a:rPr lang="en-US" altLang="zh-CN" sz="2000" dirty="0" err="1">
                <a:latin typeface="Calibri" panose="020F0502020204030204" pitchFamily="34" charset="0"/>
              </a:rPr>
              <a:t>xlab</a:t>
            </a:r>
            <a:r>
              <a:rPr lang="en-US" altLang="zh-CN" sz="2000" dirty="0">
                <a:latin typeface="Calibri" panose="020F0502020204030204" pitchFamily="34" charset="0"/>
              </a:rPr>
              <a:t>='s',  </a:t>
            </a:r>
            <a:r>
              <a:rPr lang="en-US" altLang="zh-CN" sz="2000" dirty="0" err="1">
                <a:latin typeface="Calibri" panose="020F0502020204030204" pitchFamily="34" charset="0"/>
              </a:rPr>
              <a:t>ylab</a:t>
            </a:r>
            <a:r>
              <a:rPr lang="en-US" altLang="zh-CN" sz="2000" dirty="0">
                <a:latin typeface="Calibri" panose="020F0502020204030204" pitchFamily="34" charset="0"/>
              </a:rPr>
              <a:t> = 'F(s</a:t>
            </a:r>
            <a:r>
              <a:rPr lang="en-US" altLang="zh-CN" sz="2000" dirty="0" smtClean="0">
                <a:latin typeface="Calibri" panose="020F0502020204030204" pitchFamily="34" charset="0"/>
              </a:rPr>
              <a:t>)')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55</a:t>
            </a:fld>
            <a:endParaRPr lang="en-US" altLang="zh-CN"/>
          </a:p>
        </p:txBody>
      </p:sp>
      <p:pic>
        <p:nvPicPr>
          <p:cNvPr id="402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62025"/>
            <a:ext cx="8399463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4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例（</a:t>
            </a:r>
            <a:r>
              <a:rPr lang="en-US" altLang="zh-CN" b="1" dirty="0" err="1" smtClean="0"/>
              <a:t>FFT</a:t>
            </a:r>
            <a:r>
              <a:rPr lang="zh-CN" altLang="en-US" b="1" dirty="0" smtClean="0"/>
              <a:t>）：损失次数服从</a:t>
            </a:r>
            <a:r>
              <a:rPr lang="zh-CN" altLang="en-US" b="1" dirty="0"/>
              <a:t>参数为</a:t>
            </a:r>
            <a:r>
              <a:rPr lang="en-US" altLang="zh-CN" b="1" dirty="0" smtClean="0"/>
              <a:t>lam = 2</a:t>
            </a:r>
            <a:r>
              <a:rPr lang="zh-CN" altLang="en-US" b="1" dirty="0"/>
              <a:t>的泊松分布，损失金额服从参数为</a:t>
            </a:r>
            <a:r>
              <a:rPr lang="en-US" altLang="zh-CN" b="1" dirty="0"/>
              <a:t>(</a:t>
            </a:r>
            <a:r>
              <a:rPr lang="en-US" altLang="zh-CN" b="1" dirty="0" smtClean="0"/>
              <a:t>shape = 2,   scale = 500</a:t>
            </a:r>
            <a:r>
              <a:rPr lang="en-US" altLang="zh-CN" b="1" dirty="0"/>
              <a:t>)</a:t>
            </a:r>
            <a:r>
              <a:rPr lang="zh-CN" altLang="en-US" b="1" dirty="0"/>
              <a:t>的伽马分布，假设每次索赔的限额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2000</a:t>
            </a:r>
            <a:r>
              <a:rPr lang="zh-CN" altLang="en-US" b="1" dirty="0"/>
              <a:t>，求累积索赔金额的分布。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3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1520" y="366566"/>
            <a:ext cx="777686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0"/>
              </a:spcAft>
            </a:pP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泊松参数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lam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赔偿限额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u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2000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对索赔金额离散化，步长为</a:t>
            </a:r>
            <a:r>
              <a:rPr lang="en-US" altLang="zh-CN" sz="1400" dirty="0" err="1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h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选择离散化的区间端点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x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seq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(h/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199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*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h/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by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h)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计算区间端点上的累积概率（包含了零点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F_gam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pgamma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x),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shape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scale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500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离散化以后在（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2h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..., 49h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）点上的概率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diff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F_gam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离散化以后在限额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50h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处的概率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-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pgamma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199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*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h/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shape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scale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500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离散化以后（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2h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..., 50h</a:t>
            </a:r>
            <a:r>
              <a:rPr lang="en-US" altLang="zh-CN" sz="1400" dirty="0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）点上的概率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离散化以后，索赔金额的右尾补充足够的零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rep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累积索赔金额的概率函数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fs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exp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(lam *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fft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 -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)),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inverse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TRUE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)/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px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平均累积索赔金额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sum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(h *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:(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(fs) -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)) *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fs)</a:t>
            </a:r>
            <a:endParaRPr lang="zh-CN" altLang="zh-CN" sz="1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## [1] 1480.594</a:t>
            </a:r>
            <a:endParaRPr lang="zh-CN" altLang="zh-CN" sz="1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累积索赔金额的分布函数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Fs =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cumsum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(fs)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altLang="zh-CN" sz="1400" dirty="0" err="1">
                <a:solidFill>
                  <a:srgbClr val="8F590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绘制累积索赔金额的概率函数和分布函数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/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mfrow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(h *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:(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(fs) -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)), fs,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"h"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xlab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"s"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plot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(h *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:(</a:t>
            </a:r>
            <a:r>
              <a:rPr lang="en-US" altLang="zh-CN" sz="14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length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(Fs) -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)), Fs,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"s"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col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xlab</a:t>
            </a:r>
            <a:r>
              <a:rPr lang="en-US" altLang="zh-CN" sz="1400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"s"</a:t>
            </a:r>
            <a:r>
              <a:rPr lang="en-US" altLang="zh-CN" sz="14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zh-CN" altLang="zh-CN" sz="1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2319" y="36656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latin typeface="+mn-lt"/>
              </a:rPr>
              <a:t>FFT</a:t>
            </a:r>
            <a:endParaRPr lang="zh-CN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58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799288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411760" y="2132856"/>
            <a:ext cx="7398568" cy="1129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zh-CN" altLang="en-US" sz="4000" b="1" dirty="0">
                <a:solidFill>
                  <a:srgbClr val="3333FF"/>
                </a:solidFill>
              </a:rPr>
              <a:t>随机</a:t>
            </a:r>
            <a:r>
              <a:rPr lang="zh-CN" altLang="en-US" sz="4000" b="1" dirty="0" smtClean="0">
                <a:solidFill>
                  <a:srgbClr val="3333FF"/>
                </a:solidFill>
              </a:rPr>
              <a:t>模拟 </a:t>
            </a:r>
            <a:r>
              <a:rPr lang="en-US" altLang="zh-CN" sz="4000" b="1" dirty="0" smtClean="0">
                <a:solidFill>
                  <a:srgbClr val="3333FF"/>
                </a:solidFill>
              </a:rPr>
              <a:t>(Simulation</a:t>
            </a:r>
            <a:r>
              <a:rPr lang="en-US" altLang="zh-CN" sz="4000" b="1" dirty="0">
                <a:solidFill>
                  <a:srgbClr val="3333FF"/>
                </a:solidFill>
              </a:rPr>
              <a:t>)</a:t>
            </a:r>
            <a:endParaRPr lang="zh-CN" altLang="en-US" sz="40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5ED08-A6C9-4321-BB6B-571E4F8BE2B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658" y="1622775"/>
            <a:ext cx="8229600" cy="4608612"/>
          </a:xfrm>
        </p:spPr>
        <p:txBody>
          <a:bodyPr/>
          <a:lstStyle/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可以更好地理解免赔额变化对损失次数的影响。如免赔额变化只会影响损失次数模型的参数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更好地理解损失规律。某些因素主要影响损失次数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（酒后驾车）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；而某些因素主要影响损失金额（如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安全带）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。也有一些因素对损失次数和损失金额都会产生影响（如消防设施）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858837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几种常见的 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Sampling </a:t>
            </a:r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方法</a:t>
            </a:r>
            <a:endParaRPr lang="zh-CN" altLang="en-US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40768"/>
            <a:ext cx="8743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Char char="•"/>
            </a:pPr>
            <a:r>
              <a:rPr lang="zh-CN" altLang="en-US" sz="2400" b="1" dirty="0">
                <a:solidFill>
                  <a:srgbClr val="3333FF"/>
                </a:solidFill>
                <a:latin typeface="+mn-lt"/>
                <a:ea typeface="+mn-ea"/>
              </a:rPr>
              <a:t>随机模拟</a:t>
            </a:r>
            <a:r>
              <a:rPr lang="zh-CN" altLang="en-US" sz="2400" b="1" dirty="0">
                <a:latin typeface="+mn-lt"/>
                <a:ea typeface="+mn-ea"/>
              </a:rPr>
              <a:t>也可以叫做蒙特卡罗模拟</a:t>
            </a:r>
            <a:r>
              <a:rPr lang="en-US" altLang="zh-CN" sz="2400" b="1" dirty="0">
                <a:latin typeface="+mn-lt"/>
                <a:ea typeface="+mn-ea"/>
              </a:rPr>
              <a:t>(Monte Carlo Simulation)</a:t>
            </a:r>
            <a:endParaRPr lang="zh-CN" altLang="en-US" sz="2400" b="1" dirty="0"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28110"/>
            <a:ext cx="8123809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24715"/>
            <a:ext cx="8238095" cy="452380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6283"/>
            <a:ext cx="7543800" cy="858837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几种常见的 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Sampling </a:t>
            </a:r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方法</a:t>
            </a:r>
            <a:endParaRPr lang="zh-CN" altLang="en-US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29" y="764704"/>
            <a:ext cx="8743056" cy="1833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zh-CN" altLang="en-US" sz="2400" b="1" dirty="0" smtClean="0">
                <a:latin typeface="+mn-lt"/>
                <a:ea typeface="+mn-ea"/>
              </a:rPr>
              <a:t>均匀分布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 dirty="0"/>
              <a:t>Monte Carlo principle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har char="•"/>
            </a:pPr>
            <a:endParaRPr lang="zh-CN" altLang="en-US" sz="24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7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9" y="5439"/>
            <a:ext cx="8928992" cy="858837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接受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</a:rPr>
              <a:t>-</a:t>
            </a:r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拒绝抽样（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</a:rPr>
              <a:t>Acceptance-Rejection sampling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)</a:t>
            </a:r>
            <a:endParaRPr lang="zh-CN" altLang="en-US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68432"/>
            <a:ext cx="8095238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9" y="5439"/>
            <a:ext cx="8928992" cy="858837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重要性抽样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</a:rPr>
              <a:t>(Importance sampling)</a:t>
            </a:r>
            <a:endParaRPr lang="zh-CN" altLang="en-US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74366"/>
            <a:ext cx="8200000" cy="5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29" y="5439"/>
            <a:ext cx="8928992" cy="858837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MCMC</a:t>
            </a:r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算法</a:t>
            </a:r>
            <a:endParaRPr lang="zh-CN" altLang="en-US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341" y="1988840"/>
            <a:ext cx="8743056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zh-CN" altLang="en-US" sz="2400" b="1" dirty="0" smtClean="0">
                <a:latin typeface="+mn-lt"/>
                <a:ea typeface="+mn-ea"/>
              </a:rPr>
              <a:t>解决高维抽样问题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zh-CN" altLang="en-US" sz="2400" b="1" dirty="0">
                <a:latin typeface="+mn-lt"/>
                <a:ea typeface="+mn-ea"/>
              </a:rPr>
              <a:t>贝叶</a:t>
            </a:r>
            <a:r>
              <a:rPr lang="zh-CN" altLang="en-US" sz="2400" b="1" dirty="0" smtClean="0">
                <a:latin typeface="+mn-lt"/>
                <a:ea typeface="+mn-ea"/>
              </a:rPr>
              <a:t>斯分析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har char="•"/>
            </a:pPr>
            <a:endParaRPr lang="zh-CN" altLang="en-US" sz="24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48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例（随机模拟）：损失次数</a:t>
            </a:r>
            <a:r>
              <a:rPr lang="zh-CN" altLang="en-US" sz="2400" b="1" dirty="0"/>
              <a:t>服从参数为</a:t>
            </a:r>
            <a:r>
              <a:rPr lang="en-US" altLang="zh-CN" sz="2400" b="1" dirty="0" smtClean="0"/>
              <a:t>lam = 3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泊松分布，损失金额服从参数为</a:t>
            </a:r>
            <a:r>
              <a:rPr lang="en-US" altLang="zh-CN" sz="2400" b="1" dirty="0" smtClean="0"/>
              <a:t>(mu = 6, sigma = 1)</a:t>
            </a:r>
            <a:r>
              <a:rPr lang="zh-CN" altLang="en-US" sz="2400" b="1" dirty="0" smtClean="0"/>
              <a:t>的对数正态分布</a:t>
            </a:r>
            <a:r>
              <a:rPr lang="zh-CN" altLang="en-US" sz="2400" b="1" dirty="0"/>
              <a:t>，假设每次索赔的限额是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，求累积索赔金额的分布。</a:t>
            </a:r>
          </a:p>
          <a:p>
            <a:pPr>
              <a:lnSpc>
                <a:spcPct val="200000"/>
              </a:lnSpc>
            </a:pP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0948"/>
            <a:ext cx="7543800" cy="930498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3333FF"/>
                </a:solidFill>
              </a:rPr>
              <a:t>随机模拟 </a:t>
            </a:r>
            <a:r>
              <a:rPr lang="en-US" altLang="zh-CN" sz="2800" dirty="0" smtClean="0">
                <a:solidFill>
                  <a:srgbClr val="3333FF"/>
                </a:solidFill>
              </a:rPr>
              <a:t>- Simulation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C01E-CA9E-4187-9252-2E548696C1BB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3934" y="692696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/>
                <a:ea typeface="宋体"/>
                <a:cs typeface="Times New Roman"/>
              </a:rPr>
              <a:t>lam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3                   #</a:t>
            </a:r>
            <a:r>
              <a:rPr lang="zh-CN" altLang="en-US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泊松参数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 smtClean="0">
                <a:latin typeface="Consolas"/>
                <a:ea typeface="宋体"/>
                <a:cs typeface="Times New Roman"/>
              </a:rPr>
              <a:t>mu 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6;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sigma =</a:t>
            </a:r>
            <a:r>
              <a:rPr lang="en-US" altLang="zh-CN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1.5</a:t>
            </a:r>
            <a:r>
              <a:rPr lang="zh-CN" altLang="en-US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zh-CN" altLang="en-US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对数正态分布的参数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 smtClean="0">
                <a:latin typeface="Consolas"/>
                <a:ea typeface="宋体"/>
                <a:cs typeface="Times New Roman"/>
              </a:rPr>
              <a:t>u 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1000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 smtClean="0">
                <a:latin typeface="Consolas"/>
                <a:ea typeface="宋体"/>
                <a:cs typeface="Times New Roman"/>
              </a:rPr>
              <a:t>s 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n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NULL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for ( 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in </a:t>
            </a:r>
            <a:r>
              <a:rPr lang="en-US" altLang="zh-CN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:</a:t>
            </a:r>
            <a:r>
              <a:rPr lang="en-US" altLang="zh-CN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10000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) {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    n[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rpois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lambda =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lam)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    s[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pmin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rlnorm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(n[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], </a:t>
            </a:r>
            <a:r>
              <a:rPr lang="en-US" altLang="zh-CN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meanlog</a:t>
            </a:r>
            <a:r>
              <a:rPr lang="en-US" altLang="zh-CN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mu, </a:t>
            </a:r>
            <a:r>
              <a:rPr lang="en-US" altLang="zh-CN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sdlog</a:t>
            </a:r>
            <a:r>
              <a:rPr lang="en-US" altLang="zh-CN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 sigma), u))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    s[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round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(s[</a:t>
            </a:r>
            <a:r>
              <a:rPr lang="en-US" altLang="zh-CN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])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dirty="0">
                <a:latin typeface="Consolas"/>
                <a:ea typeface="宋体"/>
                <a:cs typeface="Times New Roman"/>
              </a:rPr>
              <a:t>    }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hist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(s, </a:t>
            </a:r>
            <a:r>
              <a:rPr lang="en-US" altLang="zh-CN" dirty="0" err="1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freq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F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breaks =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1000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)</a:t>
            </a:r>
          </a:p>
          <a:p>
            <a:pPr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Consolas"/>
                <a:ea typeface="宋体"/>
                <a:cs typeface="Times New Roman"/>
              </a:rPr>
              <a:t>s 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=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sort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(s)</a:t>
            </a:r>
            <a:br>
              <a:rPr lang="en-US" altLang="zh-CN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plot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(s, 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cumsum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(s)/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dirty="0">
                <a:latin typeface="Consolas"/>
                <a:ea typeface="宋体"/>
                <a:cs typeface="Times New Roman"/>
              </a:rPr>
              <a:t>(s), 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type = </a:t>
            </a:r>
            <a:r>
              <a:rPr lang="en-US" altLang="zh-CN" dirty="0" smtClean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's'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 </a:t>
            </a:r>
            <a:r>
              <a:rPr lang="en-US" altLang="zh-CN" dirty="0" smtClean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dirty="0" smtClean="0">
                <a:latin typeface="Consolas"/>
                <a:ea typeface="宋体"/>
                <a:cs typeface="Times New Roman"/>
              </a:rPr>
              <a:t>)</a:t>
            </a:r>
            <a:endParaRPr lang="zh-CN" altLang="zh-CN" dirty="0">
              <a:latin typeface="Consolas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9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67</a:t>
            </a:fld>
            <a:endParaRPr lang="en-US" altLang="zh-CN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90693"/>
            <a:ext cx="856052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21463" y="362078"/>
            <a:ext cx="8229600" cy="78914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课堂练习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323528" y="1431404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800" b="1" dirty="0" smtClean="0"/>
              <a:t>假设某保单规定，对每次损失有一个免赔额 </a:t>
            </a:r>
            <a:r>
              <a:rPr lang="en-US" altLang="zh-CN" sz="1800" b="1" dirty="0" smtClean="0"/>
              <a:t>d = 250</a:t>
            </a:r>
            <a:r>
              <a:rPr lang="zh-CN" altLang="en-US" sz="1800" b="1" dirty="0" smtClean="0"/>
              <a:t>，但在一年内，保单持有人的自负额不超过 </a:t>
            </a:r>
            <a:r>
              <a:rPr lang="en-US" altLang="zh-CN" sz="1800" b="1" dirty="0" smtClean="0"/>
              <a:t>u = 1000</a:t>
            </a:r>
          </a:p>
          <a:p>
            <a:pPr>
              <a:lnSpc>
                <a:spcPct val="200000"/>
              </a:lnSpc>
            </a:pPr>
            <a:r>
              <a:rPr lang="zh-CN" altLang="en-US" sz="1800" b="1" dirty="0" smtClean="0"/>
              <a:t>如果损失次数服从负二项分布，参数为 </a:t>
            </a:r>
            <a:r>
              <a:rPr lang="en-US" altLang="zh-CN" sz="1800" b="1" dirty="0" smtClean="0"/>
              <a:t>r = 3, beta = 2; </a:t>
            </a:r>
            <a:r>
              <a:rPr lang="zh-CN" altLang="en-US" sz="1800" b="1" dirty="0" smtClean="0"/>
              <a:t>每次损失金额服从伽马分布，参数为 </a:t>
            </a:r>
            <a:r>
              <a:rPr lang="en-US" altLang="zh-CN" sz="1800" b="1" dirty="0" smtClean="0"/>
              <a:t>alpha = 100</a:t>
            </a: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shape</a:t>
            </a:r>
            <a:r>
              <a:rPr lang="zh-CN" altLang="en-US" sz="1800" b="1" dirty="0" smtClean="0"/>
              <a:t>）</a:t>
            </a:r>
            <a:r>
              <a:rPr lang="en-US" altLang="zh-CN" sz="1800" b="1" dirty="0" smtClean="0"/>
              <a:t>, theta = 0.2</a:t>
            </a:r>
            <a:r>
              <a:rPr lang="zh-CN" altLang="en-US" sz="1800" b="1" dirty="0" smtClean="0"/>
              <a:t>（</a:t>
            </a:r>
            <a:r>
              <a:rPr lang="en-US" altLang="zh-CN" sz="1800" b="1" dirty="0" smtClean="0"/>
              <a:t>rate</a:t>
            </a:r>
            <a:r>
              <a:rPr lang="zh-CN" altLang="en-US" sz="1800" b="1" dirty="0" smtClean="0"/>
              <a:t>）</a:t>
            </a:r>
            <a:endParaRPr lang="zh-CN" altLang="en-US" sz="1800" dirty="0"/>
          </a:p>
          <a:p>
            <a:pPr>
              <a:lnSpc>
                <a:spcPct val="200000"/>
              </a:lnSpc>
            </a:pPr>
            <a:r>
              <a:rPr lang="zh-CN" altLang="en-US" sz="1800" b="1" dirty="0"/>
              <a:t>请</a:t>
            </a:r>
            <a:r>
              <a:rPr lang="zh-CN" altLang="en-US" sz="1800" b="1" dirty="0" smtClean="0"/>
              <a:t>确定保险人年度累积赔款的均值和 </a:t>
            </a:r>
            <a:r>
              <a:rPr lang="en-US" altLang="zh-CN" sz="1800" b="1" dirty="0" smtClean="0"/>
              <a:t>95% </a:t>
            </a:r>
            <a:r>
              <a:rPr lang="zh-CN" altLang="en-US" sz="1800" b="1" dirty="0" smtClean="0"/>
              <a:t>的分位数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623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16632"/>
            <a:ext cx="8869814" cy="6604843"/>
          </a:xfrm>
        </p:spPr>
        <p:txBody>
          <a:bodyPr/>
          <a:lstStyle/>
          <a:p>
            <a:pPr algn="l" latinLnBrk="1">
              <a:spcAft>
                <a:spcPts val="1000"/>
              </a:spcAft>
            </a:pPr>
            <a:r>
              <a:rPr lang="en-US" altLang="zh-CN" sz="18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set.seed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321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800" i="1" dirty="0" smtClean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设定随机种子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800" i="1" dirty="0" smtClean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模拟次数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250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u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i="1" dirty="0" smtClean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免赔额和限额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beta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800" i="1" dirty="0" smtClean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负二项分布的参数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alpha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theta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i="1" dirty="0" smtClean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伽马分布的参数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800" i="1" dirty="0" smtClean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保险人的年度累积赔款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开始模拟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:iter){</a:t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n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rnbinom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r,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r*beta)  </a:t>
            </a:r>
            <a:r>
              <a:rPr lang="en-US" altLang="zh-CN" sz="18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模拟损失次数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x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rgamma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(n,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shape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alpha,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rate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theta) </a:t>
            </a:r>
            <a:r>
              <a:rPr lang="en-US" altLang="zh-CN" sz="18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模拟每次事故的损失额，x</a:t>
            </a:r>
            <a:r>
              <a:rPr lang="en-US" altLang="zh-CN" sz="18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是一个向量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w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pmin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(x, d)  </a:t>
            </a:r>
            <a:r>
              <a:rPr lang="en-US" altLang="zh-CN" sz="18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保单持有人对每次损失的自负金额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v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(w), u) </a:t>
            </a:r>
            <a:r>
              <a:rPr lang="en-US" altLang="zh-CN" sz="18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 smtClean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保单持有人自负的总金额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(x)   </a:t>
            </a:r>
            <a:r>
              <a:rPr lang="en-US" altLang="zh-CN" sz="18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保单持有人的总损失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P[</a:t>
            </a:r>
            <a:r>
              <a:rPr lang="en-US" altLang="zh-CN" sz="1800" dirty="0" err="1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&lt;-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 -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sz="1800" i="1" dirty="0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 </a:t>
            </a:r>
            <a:r>
              <a:rPr lang="en-US" altLang="zh-CN" sz="1800" i="1" dirty="0" err="1">
                <a:solidFill>
                  <a:srgbClr val="8F590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保单持有人的年度累积赔款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hist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(P,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breaks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C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'grey'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prob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b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ylab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频率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xlab</a:t>
            </a:r>
            <a:r>
              <a:rPr lang="en-US" altLang="zh-CN" sz="1800" dirty="0">
                <a:solidFill>
                  <a:srgbClr val="204A87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 err="1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累积赔款</a:t>
            </a:r>
            <a:r>
              <a:rPr lang="en-US" altLang="zh-CN" sz="1800" dirty="0" smtClean="0">
                <a:solidFill>
                  <a:srgbClr val="4E9A06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zh-CN" sz="18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951D-2F43-440C-937C-E9FBA2E95CF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435975" cy="4823941"/>
          </a:xfrm>
        </p:spPr>
        <p:txBody>
          <a:bodyPr/>
          <a:lstStyle/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>
                <a:ea typeface="黑体" panose="02010609060101010101" pitchFamily="49" charset="-122"/>
              </a:rPr>
              <a:t>对于免赔额和赔偿限额不同的</a:t>
            </a:r>
            <a:r>
              <a:rPr lang="zh-CN" altLang="en-US" dirty="0" smtClean="0">
                <a:ea typeface="黑体" panose="02010609060101010101" pitchFamily="49" charset="-122"/>
              </a:rPr>
              <a:t>保单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可以</a:t>
            </a:r>
            <a:r>
              <a:rPr lang="zh-CN" altLang="en-US" dirty="0">
                <a:ea typeface="黑体" panose="02010609060101010101" pitchFamily="49" charset="-122"/>
              </a:rPr>
              <a:t>把它们的损失数据结合在一起用于建立损失金额的分布模型。但不能这样</a:t>
            </a:r>
            <a:r>
              <a:rPr lang="zh-CN" altLang="en-US" dirty="0" smtClean="0">
                <a:ea typeface="黑体" panose="02010609060101010101" pitchFamily="49" charset="-122"/>
              </a:rPr>
              <a:t>建立</a:t>
            </a:r>
            <a:r>
              <a:rPr lang="en-US" altLang="zh-CN" dirty="0" smtClean="0"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ea typeface="黑体" panose="02010609060101010101" pitchFamily="49" charset="-122"/>
              </a:rPr>
              <a:t>的模型。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可以</a:t>
            </a:r>
            <a:r>
              <a:rPr lang="zh-CN" altLang="en-US" dirty="0">
                <a:ea typeface="黑体" panose="02010609060101010101" pitchFamily="49" charset="-122"/>
              </a:rPr>
              <a:t>为保单持有人、原保险人和再保险人建立一致的损失模型。有利于原保险人分析风险转移的效果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  <a:endParaRPr lang="en-US" altLang="zh-CN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70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7552381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BFAB-FC91-423F-98E7-F6C341B9261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858837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4. </a:t>
            </a:r>
            <a:r>
              <a:rPr lang="zh-CN" altLang="en-US" dirty="0">
                <a:latin typeface="Times New Roman" pitchFamily="18" charset="0"/>
              </a:rPr>
              <a:t>个体风险模型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800"/>
            <a:ext cx="7942263" cy="4483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参数近似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r>
              <a:rPr lang="en-US" altLang="zh-CN" b="1" dirty="0" smtClean="0"/>
              <a:t>Normal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b="1" dirty="0"/>
              <a:t>Lognormal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Translated gamma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/>
              <a:t>Normal power (NP)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精确计算</a:t>
            </a:r>
            <a:r>
              <a:rPr lang="zh-CN" altLang="en-US" b="1" dirty="0" smtClean="0">
                <a:solidFill>
                  <a:srgbClr val="FF0000"/>
                </a:solidFill>
              </a:rPr>
              <a:t>（略）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复合泊松近似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6992-A725-4546-9D86-54D276175F26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03300"/>
          </a:xfrm>
        </p:spPr>
        <p:txBody>
          <a:bodyPr/>
          <a:lstStyle/>
          <a:p>
            <a:pPr marL="609600" indent="-609600"/>
            <a:r>
              <a:rPr lang="en-US" altLang="zh-CN" sz="2800">
                <a:solidFill>
                  <a:srgbClr val="3333FF"/>
                </a:solidFill>
              </a:rPr>
              <a:t>4.1  </a:t>
            </a:r>
            <a:r>
              <a:rPr lang="zh-CN" altLang="en-US" sz="2800">
                <a:solidFill>
                  <a:srgbClr val="3333FF"/>
                </a:solidFill>
              </a:rPr>
              <a:t>个体风险模型的参数近似</a:t>
            </a:r>
            <a:r>
              <a:rPr lang="en-US" altLang="zh-CN" sz="1800">
                <a:solidFill>
                  <a:srgbClr val="3333FF"/>
                </a:solidFill>
              </a:rPr>
              <a:t>(</a:t>
            </a:r>
            <a:r>
              <a:rPr lang="zh-CN" altLang="en-US" sz="1800">
                <a:solidFill>
                  <a:srgbClr val="3333FF"/>
                </a:solidFill>
              </a:rPr>
              <a:t>需要</a:t>
            </a:r>
            <a:r>
              <a:rPr lang="en-US" altLang="zh-CN" sz="1800">
                <a:solidFill>
                  <a:srgbClr val="3333FF"/>
                </a:solidFill>
              </a:rPr>
              <a:t>S</a:t>
            </a:r>
            <a:r>
              <a:rPr lang="zh-CN" altLang="en-US" sz="1800">
                <a:solidFill>
                  <a:srgbClr val="3333FF"/>
                </a:solidFill>
              </a:rPr>
              <a:t>的均值和方差）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个体风险模型</a:t>
            </a:r>
            <a:r>
              <a:rPr lang="zh-CN" altLang="en-US" dirty="0" smtClean="0">
                <a:latin typeface="Times New Roman" pitchFamily="18" charset="0"/>
              </a:rPr>
              <a:t>：独立</a:t>
            </a:r>
            <a:r>
              <a:rPr lang="zh-CN" altLang="en-US" dirty="0">
                <a:latin typeface="Times New Roman" pitchFamily="18" charset="0"/>
              </a:rPr>
              <a:t>（但不一定同分布）随机变量之和。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      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+…+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n</a:t>
            </a:r>
            <a:endParaRPr lang="en-US" altLang="zh-CN" i="1" baseline="-25000" dirty="0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通常用于描述</a:t>
            </a:r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</a:rPr>
              <a:t>份保单的累积损失。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最初起源于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人寿保险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有关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符号如下：</a:t>
            </a:r>
          </a:p>
          <a:p>
            <a:pPr lvl="1">
              <a:lnSpc>
                <a:spcPct val="120000"/>
              </a:lnSpc>
            </a:pPr>
            <a:r>
              <a:rPr lang="en-US" altLang="zh-CN" i="1" dirty="0" err="1">
                <a:latin typeface="Times New Roman" pitchFamily="18" charset="0"/>
              </a:rPr>
              <a:t>q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</a:rPr>
              <a:t>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个人在一年内死亡的概率。</a:t>
            </a:r>
          </a:p>
          <a:p>
            <a:pPr lvl="1">
              <a:lnSpc>
                <a:spcPct val="120000"/>
              </a:lnSpc>
            </a:pPr>
            <a:r>
              <a:rPr lang="en-US" altLang="zh-CN" i="1" dirty="0" err="1">
                <a:latin typeface="Times New Roman" pitchFamily="18" charset="0"/>
              </a:rPr>
              <a:t>b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</a:rPr>
              <a:t>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个人死亡后的保险金。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对第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份保单的损失分布为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54627"/>
              </p:ext>
            </p:extLst>
          </p:nvPr>
        </p:nvGraphicFramePr>
        <p:xfrm>
          <a:off x="1835696" y="5301208"/>
          <a:ext cx="3168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96" name="Equation" r:id="rId3" imgW="1574640" imgH="507960" progId="Equation.DSMT4">
                  <p:embed/>
                </p:oleObj>
              </mc:Choice>
              <mc:Fallback>
                <p:oleObj name="Equation" r:id="rId3" imgW="15746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01208"/>
                        <a:ext cx="31686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0405-CDCC-45C8-983E-0BE1BF2EA04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68413"/>
            <a:ext cx="8532812" cy="51133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的均值和方差分别为 ：</a:t>
            </a:r>
          </a:p>
          <a:p>
            <a:pPr>
              <a:lnSpc>
                <a:spcPct val="140000"/>
              </a:lnSpc>
            </a:pP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40000"/>
              </a:lnSpc>
            </a:pP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40000"/>
              </a:lnSpc>
            </a:pP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Times New Roman" pitchFamily="18" charset="0"/>
              </a:rPr>
              <a:t>由于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相互</a:t>
            </a:r>
            <a:r>
              <a:rPr lang="zh-CN" altLang="en-US" dirty="0" smtClean="0">
                <a:latin typeface="Times New Roman" pitchFamily="18" charset="0"/>
              </a:rPr>
              <a:t>独立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故</a:t>
            </a:r>
            <a:r>
              <a:rPr lang="zh-CN" altLang="en-US" dirty="0">
                <a:latin typeface="Times New Roman" pitchFamily="18" charset="0"/>
              </a:rPr>
              <a:t>累积损失的均值、方差分别为：</a:t>
            </a:r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1042988" y="2133600"/>
          <a:ext cx="1685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52" name="Equation" r:id="rId3" imgW="838080" imgH="241200" progId="Equation.DSMT4">
                  <p:embed/>
                </p:oleObj>
              </mc:Choice>
              <mc:Fallback>
                <p:oleObj name="Equation" r:id="rId3" imgW="838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1685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83212"/>
              </p:ext>
            </p:extLst>
          </p:nvPr>
        </p:nvGraphicFramePr>
        <p:xfrm>
          <a:off x="952500" y="2944813"/>
          <a:ext cx="7886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53" name="Equation" r:id="rId5" imgW="3835080" imgH="304560" progId="Equation.DSMT4">
                  <p:embed/>
                </p:oleObj>
              </mc:Choice>
              <mc:Fallback>
                <p:oleObj name="Equation" r:id="rId5" imgW="383508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944813"/>
                        <a:ext cx="78867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4859338" y="0"/>
          <a:ext cx="30956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54" name="Equation" r:id="rId7" imgW="1574640" imgH="507960" progId="Equation.DSMT4">
                  <p:embed/>
                </p:oleObj>
              </mc:Choice>
              <mc:Fallback>
                <p:oleObj name="Equation" r:id="rId7" imgW="157464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0"/>
                        <a:ext cx="3095625" cy="998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1619250" y="4652963"/>
          <a:ext cx="19510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55" name="Equation" r:id="rId9" imgW="939600" imgH="444240" progId="Equation.DSMT4">
                  <p:embed/>
                </p:oleObj>
              </mc:Choice>
              <mc:Fallback>
                <p:oleObj name="Equation" r:id="rId9" imgW="9396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1951038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15412"/>
              </p:ext>
            </p:extLst>
          </p:nvPr>
        </p:nvGraphicFramePr>
        <p:xfrm>
          <a:off x="1606550" y="5661025"/>
          <a:ext cx="3078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56" name="Equation" r:id="rId11" imgW="1549080" imgH="444240" progId="Equation.DSMT4">
                  <p:embed/>
                </p:oleObj>
              </mc:Choice>
              <mc:Fallback>
                <p:oleObj name="Equation" r:id="rId11" imgW="154908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5661025"/>
                        <a:ext cx="30781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CA94-C998-4CC8-A2AC-10D6DD3BDB88}" type="slidenum">
              <a:rPr lang="en-US" altLang="zh-CN"/>
              <a:pPr/>
              <a:t>74</a:t>
            </a:fld>
            <a:endParaRPr lang="en-US" altLang="zh-CN"/>
          </a:p>
        </p:txBody>
      </p:sp>
      <p:graphicFrame>
        <p:nvGraphicFramePr>
          <p:cNvPr id="322562" name="Object 2"/>
          <p:cNvGraphicFramePr>
            <a:graphicFrameLocks noChangeAspect="1"/>
          </p:cNvGraphicFramePr>
          <p:nvPr/>
        </p:nvGraphicFramePr>
        <p:xfrm>
          <a:off x="1187450" y="2565400"/>
          <a:ext cx="19446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48" name="Equation" r:id="rId3" imgW="990360" imgH="507960" progId="Equation.DSMT4">
                  <p:embed/>
                </p:oleObj>
              </mc:Choice>
              <mc:Fallback>
                <p:oleObj name="Equation" r:id="rId3" imgW="99036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5400"/>
                        <a:ext cx="194468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971550" y="958850"/>
            <a:ext cx="740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99"/>
                </a:solidFill>
              </a:rPr>
              <a:t>个体风险模型的推广</a:t>
            </a:r>
            <a:r>
              <a:rPr lang="en-US" altLang="zh-CN" sz="2400" b="1" dirty="0">
                <a:solidFill>
                  <a:srgbClr val="003399"/>
                </a:solidFill>
              </a:rPr>
              <a:t>: </a:t>
            </a:r>
            <a:r>
              <a:rPr lang="zh-CN" altLang="en-US" sz="2400" b="1" dirty="0">
                <a:solidFill>
                  <a:srgbClr val="003399"/>
                </a:solidFill>
              </a:rPr>
              <a:t>保险金是随机变量（如意外险）</a:t>
            </a:r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187450" y="3716338"/>
            <a:ext cx="7345363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i="1" dirty="0"/>
              <a:t> </a:t>
            </a:r>
            <a:r>
              <a:rPr lang="en-US" altLang="zh-CN" sz="2400" dirty="0"/>
              <a:t>: </a:t>
            </a:r>
            <a:r>
              <a:rPr lang="zh-CN" altLang="en-US" sz="2400" dirty="0"/>
              <a:t>对第 </a:t>
            </a:r>
            <a:r>
              <a:rPr lang="en-US" altLang="zh-CN" sz="2400" i="1" dirty="0"/>
              <a:t>j</a:t>
            </a:r>
            <a:r>
              <a:rPr lang="zh-CN" altLang="en-US" sz="2400" dirty="0"/>
              <a:t>份保单支付的保险金（</a:t>
            </a:r>
            <a:r>
              <a:rPr lang="zh-CN" altLang="en-US" sz="2400" dirty="0" smtClean="0"/>
              <a:t>如发生事故）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一个随机变量。</a:t>
            </a:r>
          </a:p>
        </p:txBody>
      </p:sp>
      <p:sp>
        <p:nvSpPr>
          <p:cNvPr id="322565" name="Text Box 5"/>
          <p:cNvSpPr txBox="1">
            <a:spLocks noChangeArrowheads="1"/>
          </p:cNvSpPr>
          <p:nvPr/>
        </p:nvSpPr>
        <p:spPr bwMode="auto">
          <a:xfrm>
            <a:off x="4500563" y="5084763"/>
            <a:ext cx="3633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在人寿保险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B</a:t>
            </a:r>
            <a:r>
              <a:rPr lang="en-US" altLang="zh-CN" sz="2000" i="1" baseline="-25000" dirty="0" err="1" smtClean="0"/>
              <a:t>j</a:t>
            </a:r>
            <a:r>
              <a:rPr lang="zh-CN" altLang="en-US" sz="2000" dirty="0"/>
              <a:t>退化为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j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j</a:t>
            </a:r>
            <a:endParaRPr lang="en-US" altLang="zh-CN" sz="2000" i="1" dirty="0"/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1116013" y="1773238"/>
            <a:ext cx="545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令  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zh-CN" altLang="en-US" sz="2400" dirty="0"/>
              <a:t>表示第</a:t>
            </a:r>
            <a:r>
              <a:rPr lang="en-US" altLang="zh-CN" sz="2400" i="1" dirty="0"/>
              <a:t>j</a:t>
            </a:r>
            <a:r>
              <a:rPr lang="zh-CN" altLang="en-US" sz="2400" dirty="0"/>
              <a:t>份保单的</a:t>
            </a:r>
            <a:r>
              <a:rPr lang="zh-CN" altLang="en-US" sz="2400" dirty="0" smtClean="0"/>
              <a:t>损失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其中</a:t>
            </a:r>
            <a:endParaRPr lang="zh-CN" altLang="en-US" sz="2400" i="1" baseline="-25000" dirty="0"/>
          </a:p>
        </p:txBody>
      </p:sp>
      <p:sp>
        <p:nvSpPr>
          <p:cNvPr id="322567" name="Text Box 7"/>
          <p:cNvSpPr txBox="1">
            <a:spLocks noChangeArrowheads="1"/>
          </p:cNvSpPr>
          <p:nvPr/>
        </p:nvSpPr>
        <p:spPr bwMode="auto">
          <a:xfrm>
            <a:off x="1258888" y="5734050"/>
            <a:ext cx="238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i="1" dirty="0"/>
              <a:t> </a:t>
            </a:r>
            <a:r>
              <a:rPr lang="zh-CN" altLang="en-US" sz="2400" dirty="0"/>
              <a:t>与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i="1" dirty="0"/>
              <a:t> </a:t>
            </a:r>
            <a:r>
              <a:rPr lang="zh-CN" altLang="en-US" sz="2400" dirty="0"/>
              <a:t>相互独立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5" grpId="0"/>
      <p:bldP spid="322566" grpId="0"/>
      <p:bldP spid="32256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41773-D056-4851-ACCE-4BFCACE4F0C4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1116013" y="692150"/>
            <a:ext cx="6192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dirty="0"/>
              <a:t>令 </a:t>
            </a:r>
            <a:r>
              <a:rPr lang="en-US" altLang="zh-CN" sz="2400" i="1" dirty="0" err="1">
                <a:latin typeface="Symbol" pitchFamily="18" charset="2"/>
              </a:rPr>
              <a:t>m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>
                <a:latin typeface="Symbol" pitchFamily="18" charset="2"/>
              </a:rPr>
              <a:t> = </a:t>
            </a:r>
            <a:r>
              <a:rPr lang="en-US" altLang="zh-CN" sz="2400" i="1" dirty="0">
                <a:latin typeface="Symbol" pitchFamily="18" charset="2"/>
              </a:rPr>
              <a:t>E </a:t>
            </a:r>
            <a:r>
              <a:rPr lang="en-US" altLang="zh-CN" sz="2400" dirty="0">
                <a:latin typeface="Symbol" pitchFamily="18" charset="2"/>
              </a:rPr>
              <a:t>(</a:t>
            </a:r>
            <a:r>
              <a:rPr lang="en-US" altLang="zh-CN" sz="2400" i="1" dirty="0" err="1">
                <a:latin typeface="Symbol" pitchFamily="18" charset="2"/>
              </a:rPr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smtClean="0">
                <a:latin typeface="Symbol" pitchFamily="18" charset="2"/>
              </a:rPr>
              <a:t>),      </a:t>
            </a:r>
            <a:r>
              <a:rPr lang="en-US" altLang="zh-CN" sz="2400" dirty="0" err="1">
                <a:latin typeface="Symbol" pitchFamily="18" charset="2"/>
              </a:rPr>
              <a:t>s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30000" dirty="0" err="1">
                <a:latin typeface="Symbol" pitchFamily="18" charset="2"/>
              </a:rPr>
              <a:t>2</a:t>
            </a:r>
            <a:r>
              <a:rPr lang="en-US" altLang="zh-CN" sz="2400" dirty="0">
                <a:latin typeface="Symbol" pitchFamily="18" charset="2"/>
              </a:rPr>
              <a:t>= 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 smtClean="0"/>
              <a:t>),    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zh-CN" altLang="en-US" sz="2400" dirty="0"/>
              <a:t>则累积损失的均值和方差分别为</a:t>
            </a:r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1476375" y="1989138"/>
          <a:ext cx="19796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0" name="Equation" r:id="rId3" imgW="965160" imgH="444240" progId="Equation.DSMT4">
                  <p:embed/>
                </p:oleObj>
              </mc:Choice>
              <mc:Fallback>
                <p:oleObj name="Equation" r:id="rId3" imgW="9651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989138"/>
                        <a:ext cx="19796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462116"/>
              </p:ext>
            </p:extLst>
          </p:nvPr>
        </p:nvGraphicFramePr>
        <p:xfrm>
          <a:off x="1425575" y="3141663"/>
          <a:ext cx="42814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1" name="Equation" r:id="rId5" imgW="2120760" imgH="444240" progId="Equation.DSMT4">
                  <p:embed/>
                </p:oleObj>
              </mc:Choice>
              <mc:Fallback>
                <p:oleObj name="Equation" r:id="rId5" imgW="21207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141663"/>
                        <a:ext cx="42814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6804025" y="3357563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99FF"/>
                </a:solidFill>
              </a:rPr>
              <a:t>（证明见下页）</a:t>
            </a:r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1331913" y="5157788"/>
            <a:ext cx="70056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注</a:t>
            </a:r>
            <a:r>
              <a:rPr lang="zh-CN" altLang="en-US" sz="2400" dirty="0"/>
              <a:t>：求得个体损失</a:t>
            </a:r>
            <a:r>
              <a:rPr lang="en-US" altLang="zh-CN" sz="2400" i="1" dirty="0"/>
              <a:t>X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均值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方差后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即</a:t>
            </a:r>
            <a:r>
              <a:rPr lang="zh-CN" altLang="en-US" sz="2400" dirty="0"/>
              <a:t>可应用上述公式求得累积损失的均值和方差。</a:t>
            </a: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2268538" y="4365625"/>
            <a:ext cx="520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其中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j</a:t>
            </a:r>
            <a:r>
              <a:rPr lang="zh-CN" altLang="en-US" sz="2400"/>
              <a:t>是第 </a:t>
            </a:r>
            <a:r>
              <a:rPr lang="en-US" altLang="zh-CN" sz="2400" i="1"/>
              <a:t>j </a:t>
            </a:r>
            <a:r>
              <a:rPr lang="zh-CN" altLang="en-US" sz="2400"/>
              <a:t>份保单发生索赔的概率。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9" grpId="0"/>
      <p:bldP spid="32359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CADF-72A2-4BB4-9A24-19C8523F69A2}" type="slidenum">
              <a:rPr lang="en-US" altLang="zh-CN"/>
              <a:pPr/>
              <a:t>76</a:t>
            </a:fld>
            <a:endParaRPr lang="en-US" altLang="zh-CN"/>
          </a:p>
        </p:txBody>
      </p:sp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64392"/>
              </p:ext>
            </p:extLst>
          </p:nvPr>
        </p:nvGraphicFramePr>
        <p:xfrm>
          <a:off x="958850" y="3041650"/>
          <a:ext cx="5813425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6" name="Equation" r:id="rId3" imgW="2730240" imgH="1676160" progId="Equation.DSMT4">
                  <p:embed/>
                </p:oleObj>
              </mc:Choice>
              <mc:Fallback>
                <p:oleObj name="Equation" r:id="rId3" imgW="2730240" imgH="1676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041650"/>
                        <a:ext cx="5813425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827088" y="476250"/>
            <a:ext cx="272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3399"/>
                </a:solidFill>
              </a:rPr>
              <a:t>证明（略去下标）</a:t>
            </a:r>
            <a:r>
              <a:rPr lang="en-US" altLang="zh-CN" sz="2400" b="1">
                <a:solidFill>
                  <a:srgbClr val="003399"/>
                </a:solidFill>
              </a:rPr>
              <a:t>:</a:t>
            </a:r>
          </a:p>
        </p:txBody>
      </p:sp>
      <p:graphicFrame>
        <p:nvGraphicFramePr>
          <p:cNvPr id="282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59109"/>
              </p:ext>
            </p:extLst>
          </p:nvPr>
        </p:nvGraphicFramePr>
        <p:xfrm>
          <a:off x="857250" y="1038226"/>
          <a:ext cx="4794870" cy="49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7"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38226"/>
                        <a:ext cx="4794870" cy="492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51784"/>
              </p:ext>
            </p:extLst>
          </p:nvPr>
        </p:nvGraphicFramePr>
        <p:xfrm>
          <a:off x="887413" y="1700213"/>
          <a:ext cx="23622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8" name="Equation" r:id="rId7" imgW="1117440" imgH="520560" progId="Equation.DSMT4">
                  <p:embed/>
                </p:oleObj>
              </mc:Choice>
              <mc:Fallback>
                <p:oleObj name="Equation" r:id="rId7" imgW="1117440" imgH="5205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1700213"/>
                        <a:ext cx="23622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8B99-C952-435D-A9D2-18ACE3A7484A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988840"/>
            <a:ext cx="8137525" cy="460881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例</a:t>
            </a:r>
            <a:r>
              <a:rPr lang="zh-CN" altLang="en-US" dirty="0">
                <a:latin typeface="Times New Roman" pitchFamily="18" charset="0"/>
              </a:rPr>
              <a:t>：假设</a:t>
            </a:r>
            <a:r>
              <a:rPr lang="en-US" altLang="zh-CN" dirty="0">
                <a:latin typeface="Times New Roman" pitchFamily="18" charset="0"/>
              </a:rPr>
              <a:t>1000 </a:t>
            </a:r>
            <a:r>
              <a:rPr lang="zh-CN" altLang="en-US" dirty="0">
                <a:latin typeface="Times New Roman" pitchFamily="18" charset="0"/>
              </a:rPr>
              <a:t>个人购买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年期的</a:t>
            </a:r>
            <a:r>
              <a:rPr lang="zh-CN" altLang="en-US" dirty="0" smtClean="0">
                <a:latin typeface="Times New Roman" pitchFamily="18" charset="0"/>
              </a:rPr>
              <a:t>人寿保险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zh-CN" altLang="en-US" dirty="0">
                <a:latin typeface="Times New Roman" pitchFamily="18" charset="0"/>
              </a:rPr>
              <a:t>保险金为</a:t>
            </a:r>
            <a:r>
              <a:rPr lang="en-US" altLang="zh-CN" dirty="0" smtClean="0">
                <a:latin typeface="Times New Roman" pitchFamily="18" charset="0"/>
              </a:rPr>
              <a:t>1,  </a:t>
            </a:r>
            <a:r>
              <a:rPr lang="zh-CN" altLang="en-US" dirty="0">
                <a:latin typeface="Times New Roman" pitchFamily="18" charset="0"/>
              </a:rPr>
              <a:t>发生索赔的概率均为 </a:t>
            </a:r>
            <a:r>
              <a:rPr lang="en-US" altLang="zh-CN" i="1" dirty="0">
                <a:latin typeface="Times New Roman" pitchFamily="18" charset="0"/>
              </a:rPr>
              <a:t>q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0.001,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zh-CN" altLang="en-US" dirty="0">
                <a:latin typeface="Times New Roman" pitchFamily="18" charset="0"/>
              </a:rPr>
              <a:t>总赔款 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zh-CN" altLang="en-US" dirty="0">
                <a:latin typeface="Times New Roman" pitchFamily="18" charset="0"/>
              </a:rPr>
              <a:t>服从二项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</a:rPr>
              <a:t>1000,  </a:t>
            </a:r>
            <a:r>
              <a:rPr lang="en-US" altLang="zh-CN" dirty="0">
                <a:latin typeface="Times New Roman" pitchFamily="18" charset="0"/>
              </a:rPr>
              <a:t>0.001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可用</a:t>
            </a:r>
            <a:r>
              <a:rPr lang="zh-CN" altLang="en-US" dirty="0">
                <a:latin typeface="Times New Roman" pitchFamily="18" charset="0"/>
              </a:rPr>
              <a:t>参数等于</a:t>
            </a:r>
            <a:r>
              <a:rPr lang="en-US" altLang="zh-CN" dirty="0">
                <a:latin typeface="Times New Roman" pitchFamily="18" charset="0"/>
              </a:rPr>
              <a:t>1 </a:t>
            </a:r>
            <a:r>
              <a:rPr lang="zh-CN" altLang="en-US" dirty="0">
                <a:latin typeface="Times New Roman" pitchFamily="18" charset="0"/>
              </a:rPr>
              <a:t>的泊松近似（两者几乎</a:t>
            </a:r>
            <a:r>
              <a:rPr lang="zh-CN" altLang="en-US" dirty="0" smtClean="0">
                <a:latin typeface="Times New Roman" pitchFamily="18" charset="0"/>
              </a:rPr>
              <a:t>相等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下面</a:t>
            </a:r>
            <a:r>
              <a:rPr lang="zh-CN" altLang="en-US" dirty="0">
                <a:latin typeface="Times New Roman" pitchFamily="18" charset="0"/>
              </a:rPr>
              <a:t>直接用泊松代替）。 故总赔款大于</a:t>
            </a:r>
            <a:r>
              <a:rPr lang="en-US" altLang="zh-CN" dirty="0">
                <a:latin typeface="Times New Roman" pitchFamily="18" charset="0"/>
              </a:rPr>
              <a:t>3.5</a:t>
            </a:r>
            <a:r>
              <a:rPr lang="zh-CN" altLang="en-US" dirty="0">
                <a:latin typeface="Times New Roman" pitchFamily="18" charset="0"/>
              </a:rPr>
              <a:t>的概率为：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精确值：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en-US" altLang="zh-CN" i="1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≥ 3.5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dirty="0" smtClean="0">
                <a:latin typeface="Times New Roman" pitchFamily="18" charset="0"/>
              </a:rPr>
              <a:t>0.019</a:t>
            </a:r>
            <a:endParaRPr lang="en-US" altLang="zh-CN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433871" y="1038225"/>
            <a:ext cx="477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3399"/>
                </a:solidFill>
              </a:rPr>
              <a:t>个体风险模型参数近似的比较：例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8B99-C952-435D-A9D2-18ACE3A7484A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8931" y="1628800"/>
            <a:ext cx="8137525" cy="4031654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3399"/>
                </a:solidFill>
                <a:latin typeface="Times New Roman" pitchFamily="18" charset="0"/>
              </a:rPr>
              <a:t>正</a:t>
            </a:r>
            <a:r>
              <a:rPr lang="zh-CN" altLang="en-US" b="1" dirty="0">
                <a:solidFill>
                  <a:srgbClr val="003399"/>
                </a:solidFill>
                <a:latin typeface="Times New Roman" pitchFamily="18" charset="0"/>
              </a:rPr>
              <a:t>态近似：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zh-CN" dirty="0" err="1" smtClean="0">
                <a:latin typeface="Times New Roman" pitchFamily="18" charset="0"/>
              </a:rPr>
              <a:t>Pr</a:t>
            </a:r>
            <a:r>
              <a:rPr lang="en-US" altLang="zh-CN" dirty="0" smtClean="0">
                <a:latin typeface="Times New Roman" pitchFamily="18" charset="0"/>
              </a:rPr>
              <a:t>[</a:t>
            </a:r>
            <a:r>
              <a:rPr lang="en-US" altLang="zh-CN" i="1" dirty="0" smtClean="0">
                <a:latin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</a:rPr>
              <a:t>≥ 3.5]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[(</a:t>
            </a:r>
            <a:r>
              <a:rPr lang="en-US" altLang="zh-CN" i="1" dirty="0" smtClean="0">
                <a:latin typeface="Times New Roman" pitchFamily="18" charset="0"/>
              </a:rPr>
              <a:t>Z </a:t>
            </a:r>
            <a:r>
              <a:rPr lang="en-US" altLang="zh-CN" dirty="0" smtClean="0">
                <a:latin typeface="Times New Roman" pitchFamily="18" charset="0"/>
              </a:rPr>
              <a:t>≥ (</a:t>
            </a:r>
            <a:r>
              <a:rPr lang="en-US" altLang="zh-CN" dirty="0">
                <a:latin typeface="Times New Roman" pitchFamily="18" charset="0"/>
              </a:rPr>
              <a:t>3.5−</a:t>
            </a:r>
            <a:r>
              <a:rPr lang="en-US" altLang="zh-CN" dirty="0">
                <a:latin typeface="Symbol" pitchFamily="18" charset="2"/>
              </a:rPr>
              <a:t>m</a:t>
            </a:r>
            <a:r>
              <a:rPr lang="en-US" altLang="zh-CN" dirty="0">
                <a:latin typeface="Times New Roman" pitchFamily="18" charset="0"/>
              </a:rPr>
              <a:t>)/</a:t>
            </a:r>
            <a:r>
              <a:rPr lang="en-US" altLang="zh-CN" dirty="0">
                <a:latin typeface="Symbol" pitchFamily="18" charset="2"/>
              </a:rPr>
              <a:t>s</a:t>
            </a:r>
            <a:r>
              <a:rPr lang="en-US" altLang="zh-CN" dirty="0">
                <a:latin typeface="Times New Roman" pitchFamily="18" charset="0"/>
              </a:rPr>
              <a:t>] ≈ 1</a:t>
            </a:r>
            <a:r>
              <a:rPr lang="en-US" altLang="zh-CN" dirty="0" smtClean="0">
                <a:latin typeface="Times New Roman" pitchFamily="18" charset="0"/>
              </a:rPr>
              <a:t>− </a:t>
            </a:r>
            <a:r>
              <a:rPr lang="en-US" altLang="zh-CN" dirty="0" smtClean="0">
                <a:latin typeface="Symbol" pitchFamily="18" charset="2"/>
              </a:rPr>
              <a:t>F</a:t>
            </a:r>
            <a:r>
              <a:rPr lang="en-US" altLang="zh-CN" dirty="0" smtClean="0">
                <a:latin typeface="Times New Roman" pitchFamily="18" charset="0"/>
              </a:rPr>
              <a:t>(2.5</a:t>
            </a:r>
            <a:r>
              <a:rPr lang="en-US" altLang="zh-CN" dirty="0">
                <a:latin typeface="Times New Roman" pitchFamily="18" charset="0"/>
              </a:rPr>
              <a:t>) = 0.0062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</a:pP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尽管人数</a:t>
            </a:r>
            <a:r>
              <a:rPr lang="zh-CN" altLang="en-US" dirty="0" smtClean="0">
                <a:latin typeface="Times New Roman" pitchFamily="18" charset="0"/>
              </a:rPr>
              <a:t>很多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但</a:t>
            </a:r>
            <a:r>
              <a:rPr lang="zh-CN" altLang="en-US" dirty="0">
                <a:latin typeface="Times New Roman" pitchFamily="18" charset="0"/>
              </a:rPr>
              <a:t>误差仍然较大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中心极限定理？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</a:pPr>
            <a:r>
              <a:rPr lang="zh-CN" altLang="en-US" dirty="0">
                <a:latin typeface="Times New Roman" pitchFamily="18" charset="0"/>
              </a:rPr>
              <a:t>注</a:t>
            </a:r>
            <a:r>
              <a:rPr lang="en-US" altLang="zh-CN" dirty="0">
                <a:latin typeface="Times New Roman" pitchFamily="18" charset="0"/>
              </a:rPr>
              <a:t>: 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 ~ Poisson (1</a:t>
            </a:r>
            <a:r>
              <a:rPr lang="en-US" altLang="zh-CN" dirty="0" smtClean="0">
                <a:latin typeface="Times New Roman" pitchFamily="18" charset="0"/>
              </a:rPr>
              <a:t>),   </a:t>
            </a:r>
            <a:r>
              <a:rPr lang="zh-CN" altLang="en-US" dirty="0">
                <a:latin typeface="Times New Roman" pitchFamily="18" charset="0"/>
              </a:rPr>
              <a:t>故</a:t>
            </a:r>
            <a:r>
              <a:rPr lang="en-US" altLang="zh-CN" dirty="0">
                <a:latin typeface="Times New Roman" pitchFamily="18" charset="0"/>
              </a:rPr>
              <a:t>E(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Var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) = 1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79</a:t>
            </a:fld>
            <a:endParaRPr lang="en-US" altLang="zh-CN"/>
          </a:p>
        </p:txBody>
      </p:sp>
      <p:pic>
        <p:nvPicPr>
          <p:cNvPr id="405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9425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7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951D-2F43-440C-937C-E9FBA2E95CF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435975" cy="5472013"/>
          </a:xfrm>
        </p:spPr>
        <p:txBody>
          <a:bodyPr/>
          <a:lstStyle/>
          <a:p>
            <a:pPr lvl="1">
              <a:lnSpc>
                <a:spcPct val="200000"/>
              </a:lnSpc>
              <a:spcBef>
                <a:spcPts val="1200"/>
              </a:spcBef>
            </a:pPr>
            <a:endParaRPr lang="en-US" altLang="zh-CN" dirty="0" smtClean="0">
              <a:ea typeface="黑体" panose="02010609060101010101" pitchFamily="49" charset="-122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</a:pPr>
            <a:r>
              <a:rPr lang="en-US" altLang="zh-CN" i="1" dirty="0" smtClean="0">
                <a:ea typeface="黑体" panose="02010609060101010101" pitchFamily="49" charset="-122"/>
              </a:rPr>
              <a:t>S </a:t>
            </a:r>
            <a:r>
              <a:rPr lang="zh-CN" altLang="en-US" dirty="0" smtClean="0">
                <a:ea typeface="黑体" panose="02010609060101010101" pitchFamily="49" charset="-122"/>
              </a:rPr>
              <a:t>的</a:t>
            </a:r>
            <a:r>
              <a:rPr lang="zh-CN" altLang="en-US" dirty="0">
                <a:ea typeface="黑体" panose="02010609060101010101" pitchFamily="49" charset="-122"/>
              </a:rPr>
              <a:t>分布依赖于</a:t>
            </a:r>
            <a:r>
              <a:rPr lang="en-US" altLang="zh-CN" i="1" dirty="0">
                <a:ea typeface="黑体" panose="02010609060101010101" pitchFamily="49" charset="-122"/>
              </a:rPr>
              <a:t>X </a:t>
            </a:r>
            <a:r>
              <a:rPr lang="zh-CN" altLang="en-US" dirty="0">
                <a:ea typeface="黑体" panose="02010609060101010101" pitchFamily="49" charset="-122"/>
              </a:rPr>
              <a:t>和 </a:t>
            </a:r>
            <a:r>
              <a:rPr lang="en-US" altLang="zh-CN" i="1" dirty="0">
                <a:ea typeface="黑体" panose="02010609060101010101" pitchFamily="49" charset="-122"/>
              </a:rPr>
              <a:t>N </a:t>
            </a:r>
            <a:r>
              <a:rPr lang="zh-CN" altLang="en-US" dirty="0"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ea typeface="黑体" panose="02010609060101010101" pitchFamily="49" charset="-122"/>
              </a:rPr>
              <a:t>分布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理解</a:t>
            </a:r>
            <a:r>
              <a:rPr lang="zh-CN" altLang="en-US" dirty="0">
                <a:ea typeface="黑体" panose="02010609060101010101" pitchFamily="49" charset="-122"/>
              </a:rPr>
              <a:t>它们之间的相对关系有利于进行深入研究</a:t>
            </a:r>
            <a:r>
              <a:rPr lang="zh-CN" altLang="en-US" dirty="0" smtClean="0">
                <a:ea typeface="黑体" panose="02010609060101010101" pitchFamily="49" charset="-122"/>
              </a:rPr>
              <a:t>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pPr lvl="2">
              <a:lnSpc>
                <a:spcPct val="200000"/>
              </a:lnSpc>
              <a:spcBef>
                <a:spcPts val="120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譬如</a:t>
            </a:r>
            <a:r>
              <a:rPr lang="zh-CN" altLang="en-US" dirty="0">
                <a:ea typeface="黑体" panose="02010609060101010101" pitchFamily="49" charset="-122"/>
              </a:rPr>
              <a:t>：如果损失金额的尾部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远远厚于</a:t>
            </a:r>
            <a:r>
              <a:rPr lang="zh-CN" altLang="en-US" dirty="0">
                <a:ea typeface="黑体" panose="02010609060101010101" pitchFamily="49" charset="-122"/>
              </a:rPr>
              <a:t>损失次数的</a:t>
            </a:r>
            <a:r>
              <a:rPr lang="zh-CN" altLang="en-US" dirty="0" smtClean="0">
                <a:ea typeface="黑体" panose="02010609060101010101" pitchFamily="49" charset="-122"/>
              </a:rPr>
              <a:t>尾部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那么</a:t>
            </a:r>
            <a:r>
              <a:rPr lang="en-US" altLang="zh-CN" dirty="0" smtClean="0">
                <a:ea typeface="黑体" panose="02010609060101010101" pitchFamily="49" charset="-122"/>
              </a:rPr>
              <a:t>S</a:t>
            </a:r>
            <a:r>
              <a:rPr lang="zh-CN" altLang="en-US" dirty="0" smtClean="0">
                <a:ea typeface="黑体" panose="02010609060101010101" pitchFamily="49" charset="-122"/>
              </a:rPr>
              <a:t>的</a:t>
            </a:r>
            <a:r>
              <a:rPr lang="zh-CN" altLang="en-US" dirty="0">
                <a:ea typeface="黑体" panose="02010609060101010101" pitchFamily="49" charset="-122"/>
              </a:rPr>
              <a:t>分布将在更大程度上受损失金额模型的</a:t>
            </a:r>
            <a:r>
              <a:rPr lang="zh-CN" altLang="en-US" dirty="0" smtClean="0">
                <a:ea typeface="黑体" panose="02010609060101010101" pitchFamily="49" charset="-122"/>
              </a:rPr>
              <a:t>影响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而</a:t>
            </a:r>
            <a:r>
              <a:rPr lang="zh-CN" altLang="en-US" dirty="0">
                <a:ea typeface="黑体" panose="02010609060101010101" pitchFamily="49" charset="-122"/>
              </a:rPr>
              <a:t>损失次数模型的影响十分有限。</a:t>
            </a:r>
          </a:p>
        </p:txBody>
      </p:sp>
    </p:spTree>
    <p:extLst>
      <p:ext uri="{BB962C8B-B14F-4D97-AF65-F5344CB8AC3E}">
        <p14:creationId xmlns:p14="http://schemas.microsoft.com/office/powerpoint/2010/main" val="133573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80</a:t>
            </a:fld>
            <a:endParaRPr lang="en-US" altLang="zh-CN"/>
          </a:p>
        </p:txBody>
      </p:sp>
      <p:pic>
        <p:nvPicPr>
          <p:cNvPr id="406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344816" cy="457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7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F611-2139-44C4-8389-3693706BEAC8}" type="slidenum">
              <a:rPr lang="en-US" altLang="zh-CN" smtClean="0"/>
              <a:pPr/>
              <a:t>81</a:t>
            </a:fld>
            <a:endParaRPr lang="en-US" altLang="zh-CN"/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63682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B0E7-2579-429D-BCBA-C28DD1218EAD}" type="slidenum">
              <a:rPr lang="en-US" altLang="zh-CN" smtClean="0"/>
              <a:pPr/>
              <a:t>82</a:t>
            </a:fld>
            <a:endParaRPr lang="en-US" altLang="zh-CN"/>
          </a:p>
        </p:txBody>
      </p:sp>
      <p:pic>
        <p:nvPicPr>
          <p:cNvPr id="407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632848" cy="47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A64F-2EA4-4EDD-A6B8-5B2AEE19CFB6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7859713" cy="493395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zh-CN" altLang="en-US" b="1" dirty="0">
                <a:solidFill>
                  <a:srgbClr val="000099"/>
                </a:solidFill>
                <a:latin typeface="Times New Roman" pitchFamily="18" charset="0"/>
              </a:rPr>
              <a:t>对数正态近似</a:t>
            </a:r>
            <a:r>
              <a:rPr lang="zh-CN" altLang="en-US" sz="1400" b="1" dirty="0">
                <a:solidFill>
                  <a:srgbClr val="000099"/>
                </a:solidFill>
                <a:latin typeface="Times New Roman" pitchFamily="18" charset="0"/>
              </a:rPr>
              <a:t>（</a:t>
            </a:r>
            <a:r>
              <a:rPr lang="en-US" altLang="zh-CN" sz="1400" b="1" dirty="0">
                <a:solidFill>
                  <a:srgbClr val="000099"/>
                </a:solidFill>
                <a:latin typeface="Times New Roman" pitchFamily="18" charset="0"/>
              </a:rPr>
              <a:t>S</a:t>
            </a:r>
            <a:r>
              <a:rPr lang="zh-CN" altLang="en-US" sz="1400" b="1" dirty="0">
                <a:solidFill>
                  <a:srgbClr val="000099"/>
                </a:solidFill>
                <a:latin typeface="Times New Roman" pitchFamily="18" charset="0"/>
              </a:rPr>
              <a:t>的均值和方差均为</a:t>
            </a:r>
            <a:r>
              <a:rPr lang="en-US" altLang="zh-CN" sz="1400" b="1" dirty="0" smtClean="0">
                <a:solidFill>
                  <a:srgbClr val="000099"/>
                </a:solidFill>
                <a:latin typeface="Times New Roman" pitchFamily="18" charset="0"/>
              </a:rPr>
              <a:t>1, </a:t>
            </a:r>
            <a:r>
              <a:rPr lang="zh-CN" altLang="en-US" sz="1400" b="1" dirty="0" smtClean="0">
                <a:solidFill>
                  <a:srgbClr val="000099"/>
                </a:solidFill>
                <a:latin typeface="Times New Roman" pitchFamily="18" charset="0"/>
              </a:rPr>
              <a:t>故</a:t>
            </a:r>
            <a:r>
              <a:rPr lang="zh-CN" altLang="en-US" sz="1400" b="1" dirty="0">
                <a:solidFill>
                  <a:srgbClr val="000099"/>
                </a:solidFill>
                <a:latin typeface="Times New Roman" pitchFamily="18" charset="0"/>
              </a:rPr>
              <a:t>由矩估计可以求得两个参数值）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</a:rPr>
              <a:t>≥ 3.5]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[(</a:t>
            </a:r>
            <a:r>
              <a:rPr lang="en-US" altLang="zh-CN" i="1" dirty="0" smtClean="0">
                <a:latin typeface="Times New Roman" pitchFamily="18" charset="0"/>
              </a:rPr>
              <a:t>Z </a:t>
            </a:r>
            <a:r>
              <a:rPr lang="en-US" altLang="zh-CN" dirty="0" smtClean="0">
                <a:latin typeface="Times New Roman" pitchFamily="18" charset="0"/>
              </a:rPr>
              <a:t>≥ (</a:t>
            </a:r>
            <a:r>
              <a:rPr lang="en-US" altLang="zh-CN" dirty="0" err="1" smtClean="0">
                <a:latin typeface="Times New Roman" pitchFamily="18" charset="0"/>
              </a:rPr>
              <a:t>ln3.5</a:t>
            </a:r>
            <a:r>
              <a:rPr lang="en-US" altLang="zh-CN" dirty="0" smtClean="0">
                <a:latin typeface="Times New Roman" pitchFamily="18" charset="0"/>
              </a:rPr>
              <a:t> + 0.34657) / </a:t>
            </a:r>
            <a:r>
              <a:rPr lang="en-US" altLang="zh-CN" dirty="0" smtClean="0">
                <a:latin typeface="Symbol" pitchFamily="18" charset="2"/>
              </a:rPr>
              <a:t>0.83256</a:t>
            </a:r>
            <a:r>
              <a:rPr lang="en-US" altLang="zh-CN" dirty="0">
                <a:latin typeface="Times New Roman" pitchFamily="18" charset="0"/>
              </a:rPr>
              <a:t>]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≈ 1−</a:t>
            </a:r>
            <a:r>
              <a:rPr lang="en-US" altLang="zh-CN" dirty="0">
                <a:latin typeface="Symbol" pitchFamily="18" charset="2"/>
              </a:rPr>
              <a:t>F</a:t>
            </a:r>
            <a:r>
              <a:rPr lang="en-US" altLang="zh-CN" dirty="0">
                <a:latin typeface="Times New Roman" pitchFamily="18" charset="0"/>
              </a:rPr>
              <a:t>(1.920995) 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= 0.0274.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37EE-B4EA-453C-AE5D-CBCB60D2ED5E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832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3399"/>
                </a:solidFill>
                <a:latin typeface="Times New Roman" pitchFamily="18" charset="0"/>
              </a:rPr>
              <a:t>平移伽玛近似</a:t>
            </a:r>
            <a:r>
              <a:rPr lang="en-US" altLang="zh-CN" dirty="0">
                <a:solidFill>
                  <a:srgbClr val="003399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en-US" altLang="zh-CN" i="1" dirty="0">
                <a:latin typeface="Times New Roman" pitchFamily="18" charset="0"/>
              </a:rPr>
              <a:t>W </a:t>
            </a:r>
            <a:r>
              <a:rPr lang="en-US" altLang="zh-CN" dirty="0">
                <a:latin typeface="Times New Roman" pitchFamily="18" charset="0"/>
              </a:rPr>
              <a:t>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近似 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en-US" altLang="zh-CN" i="1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其中 </a:t>
            </a:r>
            <a:r>
              <a:rPr lang="en-US" altLang="zh-CN" i="1" dirty="0">
                <a:latin typeface="Times New Roman" pitchFamily="18" charset="0"/>
              </a:rPr>
              <a:t>W </a:t>
            </a:r>
            <a:r>
              <a:rPr lang="en-US" altLang="zh-CN" dirty="0">
                <a:latin typeface="Times New Roman" pitchFamily="18" charset="0"/>
              </a:rPr>
              <a:t>~ Gamma (</a:t>
            </a:r>
            <a:r>
              <a:rPr lang="en-US" altLang="zh-CN" dirty="0" smtClean="0">
                <a:latin typeface="Symbol" pitchFamily="18" charset="2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dirty="0">
                <a:latin typeface="Symbol" pitchFamily="18" charset="2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均值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dirty="0">
                <a:latin typeface="Symbol" pitchFamily="18" charset="2"/>
              </a:rPr>
              <a:t>a/b</a:t>
            </a:r>
            <a:r>
              <a:rPr lang="zh-CN" altLang="en-US" dirty="0">
                <a:latin typeface="Symbol" pitchFamily="18" charset="2"/>
              </a:rPr>
              <a:t>。</a:t>
            </a:r>
            <a:endParaRPr lang="zh-CN" altLang="en-US" baseline="30000" dirty="0">
              <a:latin typeface="Symbol" pitchFamily="18" charset="2"/>
            </a:endParaRPr>
          </a:p>
          <a:p>
            <a:pPr>
              <a:lnSpc>
                <a:spcPct val="130000"/>
              </a:lnSpc>
              <a:buFont typeface="Symbol" pitchFamily="18" charset="2"/>
              <a:buChar char=" "/>
            </a:pPr>
            <a:r>
              <a:rPr lang="zh-CN" altLang="en-US" dirty="0">
                <a:latin typeface="Symbol" pitchFamily="18" charset="2"/>
              </a:rPr>
              <a:t>要求</a:t>
            </a:r>
            <a:r>
              <a:rPr lang="en-US" altLang="zh-CN" dirty="0" smtClean="0">
                <a:latin typeface="Symbol" pitchFamily="18" charset="2"/>
              </a:rPr>
              <a:t>a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dirty="0" smtClean="0">
                <a:latin typeface="Symbol" pitchFamily="18" charset="2"/>
              </a:rPr>
              <a:t>b</a:t>
            </a:r>
            <a:r>
              <a:rPr lang="en-US" altLang="zh-CN" dirty="0" smtClean="0">
                <a:latin typeface="Times New Roman" pitchFamily="18" charset="0"/>
              </a:rPr>
              <a:t>, 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的取值使得 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zh-CN" altLang="en-US" dirty="0">
                <a:latin typeface="Times New Roman" pitchFamily="18" charset="0"/>
              </a:rPr>
              <a:t>和 </a:t>
            </a:r>
            <a:r>
              <a:rPr lang="en-US" altLang="zh-CN" i="1" dirty="0">
                <a:latin typeface="Times New Roman" pitchFamily="18" charset="0"/>
              </a:rPr>
              <a:t>W </a:t>
            </a:r>
            <a:r>
              <a:rPr lang="en-US" altLang="zh-CN" dirty="0">
                <a:latin typeface="Times New Roman" pitchFamily="18" charset="0"/>
              </a:rPr>
              <a:t>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的三阶矩</a:t>
            </a:r>
            <a:r>
              <a:rPr lang="zh-CN" altLang="en-US" dirty="0" smtClean="0">
                <a:latin typeface="Times New Roman" pitchFamily="18" charset="0"/>
              </a:rPr>
              <a:t>相等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即</a:t>
            </a:r>
            <a:r>
              <a:rPr lang="zh-CN" altLang="en-US" dirty="0">
                <a:latin typeface="Times New Roman" pitchFamily="18" charset="0"/>
              </a:rPr>
              <a:t>均值、方差和偏度分别</a:t>
            </a:r>
            <a:r>
              <a:rPr lang="zh-CN" altLang="en-US" dirty="0" smtClean="0">
                <a:latin typeface="Times New Roman" pitchFamily="18" charset="0"/>
              </a:rPr>
              <a:t>相等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Symbol" pitchFamily="18" charset="2"/>
              <a:buChar char=" "/>
            </a:pP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Symbol" pitchFamily="18" charset="2"/>
              <a:buChar char=" "/>
            </a:pPr>
            <a:r>
              <a:rPr lang="zh-CN" altLang="en-US" i="1" dirty="0">
                <a:latin typeface="Times New Roman" pitchFamily="18" charset="0"/>
              </a:rPr>
              <a:t>  </a:t>
            </a:r>
          </a:p>
          <a:p>
            <a:pPr>
              <a:lnSpc>
                <a:spcPct val="130000"/>
              </a:lnSpc>
              <a:buFont typeface="Symbol" pitchFamily="18" charset="2"/>
              <a:buChar char=" "/>
            </a:pPr>
            <a:r>
              <a:rPr lang="zh-CN" altLang="en-US" i="1" dirty="0">
                <a:latin typeface="Times New Roman" pitchFamily="18" charset="0"/>
              </a:rPr>
              <a:t>  </a:t>
            </a:r>
            <a:endParaRPr lang="zh-CN" altLang="en-US" dirty="0"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故 </a:t>
            </a:r>
          </a:p>
        </p:txBody>
      </p:sp>
      <p:graphicFrame>
        <p:nvGraphicFramePr>
          <p:cNvPr id="326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705765"/>
              </p:ext>
            </p:extLst>
          </p:nvPr>
        </p:nvGraphicFramePr>
        <p:xfrm>
          <a:off x="1565275" y="5311775"/>
          <a:ext cx="6826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5" name="Equation" r:id="rId3" imgW="469800" imgH="419040" progId="Equation.DSMT4">
                  <p:embed/>
                </p:oleObj>
              </mc:Choice>
              <mc:Fallback>
                <p:oleObj name="Equation" r:id="rId3" imgW="46980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311775"/>
                        <a:ext cx="6826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9"/>
          <p:cNvGraphicFramePr>
            <a:graphicFrameLocks noChangeAspect="1"/>
          </p:cNvGraphicFramePr>
          <p:nvPr/>
        </p:nvGraphicFramePr>
        <p:xfrm>
          <a:off x="3708400" y="5373688"/>
          <a:ext cx="7207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6" name="公式" r:id="rId5" imgW="508000" imgH="419100" progId="Equation.3">
                  <p:embed/>
                </p:oleObj>
              </mc:Choice>
              <mc:Fallback>
                <p:oleObj name="公式" r:id="rId5" imgW="5080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73688"/>
                        <a:ext cx="7207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0"/>
          <p:cNvGraphicFramePr>
            <a:graphicFrameLocks noChangeAspect="1"/>
          </p:cNvGraphicFramePr>
          <p:nvPr/>
        </p:nvGraphicFramePr>
        <p:xfrm>
          <a:off x="6011863" y="5373688"/>
          <a:ext cx="13684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7" name="公式" r:id="rId7" imgW="812447" imgH="418918" progId="Equation.3">
                  <p:embed/>
                </p:oleObj>
              </mc:Choice>
              <mc:Fallback>
                <p:oleObj name="公式" r:id="rId7" imgW="812447" imgH="4189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373688"/>
                        <a:ext cx="136842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74379"/>
              </p:ext>
            </p:extLst>
          </p:nvPr>
        </p:nvGraphicFramePr>
        <p:xfrm>
          <a:off x="1589088" y="3278188"/>
          <a:ext cx="125472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8" name="Equation" r:id="rId9" imgW="698400" imgH="419040" progId="Equation.DSMT4">
                  <p:embed/>
                </p:oleObj>
              </mc:Choice>
              <mc:Fallback>
                <p:oleObj name="Equation" r:id="rId9" imgW="698400" imgH="419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278188"/>
                        <a:ext cx="1254720" cy="849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35641"/>
              </p:ext>
            </p:extLst>
          </p:nvPr>
        </p:nvGraphicFramePr>
        <p:xfrm>
          <a:off x="4227512" y="3249613"/>
          <a:ext cx="920551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9" name="Equation" r:id="rId11" imgW="558720" imgH="419040" progId="Equation.DSMT4">
                  <p:embed/>
                </p:oleObj>
              </mc:Choice>
              <mc:Fallback>
                <p:oleObj name="Equation" r:id="rId11" imgW="558720" imgH="419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2" y="3249613"/>
                        <a:ext cx="920551" cy="792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141351"/>
              </p:ext>
            </p:extLst>
          </p:nvPr>
        </p:nvGraphicFramePr>
        <p:xfrm>
          <a:off x="6699250" y="3270250"/>
          <a:ext cx="10731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0" name="Equation" r:id="rId13" imgW="520560" imgH="419040" progId="Equation.DSMT4">
                  <p:embed/>
                </p:oleObj>
              </mc:Choice>
              <mc:Fallback>
                <p:oleObj name="Equation" r:id="rId13" imgW="52056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3270250"/>
                        <a:ext cx="10731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F544-A605-4C18-ADAC-DF3F9D980BB4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</a:rPr>
              <a:t>       S </a:t>
            </a:r>
            <a:r>
              <a:rPr lang="en-US" altLang="zh-CN" dirty="0">
                <a:latin typeface="Times New Roman" pitchFamily="18" charset="0"/>
              </a:rPr>
              <a:t>~ Poisson (1</a:t>
            </a:r>
            <a:r>
              <a:rPr lang="en-US" altLang="zh-CN" dirty="0" smtClean="0">
                <a:latin typeface="Times New Roman" pitchFamily="18" charset="0"/>
              </a:rPr>
              <a:t>),   </a:t>
            </a:r>
            <a:r>
              <a:rPr lang="zh-CN" altLang="en-US" dirty="0">
                <a:latin typeface="Times New Roman" pitchFamily="18" charset="0"/>
              </a:rPr>
              <a:t>故 </a:t>
            </a:r>
            <a:r>
              <a:rPr lang="en-US" altLang="zh-CN" dirty="0">
                <a:latin typeface="Symbol" pitchFamily="18" charset="2"/>
              </a:rPr>
              <a:t>m = s = g = </a:t>
            </a:r>
            <a:r>
              <a:rPr lang="en-US" altLang="zh-CN" dirty="0" smtClean="0">
                <a:latin typeface="Symbol" pitchFamily="18" charset="2"/>
              </a:rPr>
              <a:t>1,   </a:t>
            </a:r>
            <a:r>
              <a:rPr lang="zh-CN" altLang="en-US" dirty="0">
                <a:latin typeface="Symbol" pitchFamily="18" charset="2"/>
              </a:rPr>
              <a:t>由此可以求得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Symbol" pitchFamily="18" charset="2"/>
              </a:rPr>
              <a:t>         </a:t>
            </a:r>
            <a:r>
              <a:rPr lang="en-US" altLang="zh-CN" dirty="0" smtClean="0">
                <a:latin typeface="Symbol" pitchFamily="18" charset="2"/>
              </a:rPr>
              <a:t>a </a:t>
            </a:r>
            <a:r>
              <a:rPr lang="en-US" altLang="zh-CN" dirty="0" smtClean="0">
                <a:latin typeface="Times New Roman" pitchFamily="18" charset="0"/>
              </a:rPr>
              <a:t>= 4,     </a:t>
            </a:r>
            <a:r>
              <a:rPr lang="en-US" altLang="zh-CN" dirty="0" smtClean="0">
                <a:latin typeface="Symbol" pitchFamily="18" charset="2"/>
              </a:rPr>
              <a:t>b </a:t>
            </a:r>
            <a:r>
              <a:rPr lang="en-US" altLang="zh-CN" dirty="0" smtClean="0">
                <a:latin typeface="Times New Roman" pitchFamily="18" charset="0"/>
              </a:rPr>
              <a:t>= 2,      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= −</a:t>
            </a:r>
            <a:r>
              <a:rPr lang="en-US" altLang="zh-CN" dirty="0" smtClean="0">
                <a:latin typeface="Times New Roman" pitchFamily="18" charset="0"/>
              </a:rPr>
              <a:t>1,  </a:t>
            </a:r>
            <a:endParaRPr lang="en-US" altLang="zh-CN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zh-CN" altLang="en-US" dirty="0">
                <a:latin typeface="Times New Roman" pitchFamily="18" charset="0"/>
              </a:rPr>
              <a:t>从而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 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S </a:t>
            </a:r>
            <a:r>
              <a:rPr lang="en-US" altLang="en-US" dirty="0">
                <a:latin typeface="Times New Roman" pitchFamily="18" charset="0"/>
              </a:rPr>
              <a:t>≥</a:t>
            </a:r>
            <a:r>
              <a:rPr lang="en-US" altLang="zh-CN" dirty="0">
                <a:latin typeface="Times New Roman" pitchFamily="18" charset="0"/>
              </a:rPr>
              <a:t> 3.5] </a:t>
            </a:r>
            <a:r>
              <a:rPr lang="en-US" altLang="en-US" dirty="0">
                <a:latin typeface="Times New Roman" pitchFamily="18" charset="0"/>
              </a:rPr>
              <a:t>≈</a:t>
            </a:r>
            <a:r>
              <a:rPr lang="en-US" altLang="zh-CN" dirty="0">
                <a:latin typeface="Times New Roman" pitchFamily="18" charset="0"/>
              </a:rPr>
              <a:t> 1 −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(S &lt; 3.5)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               = 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Symbol" pitchFamily="18" charset="2"/>
              </a:rPr>
              <a:t>- </a:t>
            </a:r>
            <a:r>
              <a:rPr lang="en-US" altLang="zh-CN" dirty="0" smtClean="0">
                <a:latin typeface="Times New Roman" pitchFamily="18" charset="0"/>
              </a:rPr>
              <a:t>Gamma(</a:t>
            </a:r>
            <a:r>
              <a:rPr lang="en-US" altLang="zh-CN" i="1" dirty="0" smtClean="0">
                <a:latin typeface="Times New Roman" pitchFamily="18" charset="0"/>
              </a:rPr>
              <a:t>W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+ 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baseline="-25000" dirty="0" err="1">
                <a:latin typeface="Times New Roman" pitchFamily="18" charset="0"/>
              </a:rPr>
              <a:t>0</a:t>
            </a:r>
            <a:r>
              <a:rPr lang="en-US" altLang="zh-CN" dirty="0">
                <a:latin typeface="Times New Roman" pitchFamily="18" charset="0"/>
              </a:rPr>
              <a:t>  &lt; 3.5)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               = 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Symbol" pitchFamily="18" charset="2"/>
              </a:rPr>
              <a:t>- </a:t>
            </a:r>
            <a:r>
              <a:rPr lang="en-US" altLang="zh-CN" dirty="0" smtClean="0">
                <a:latin typeface="Times New Roman" pitchFamily="18" charset="0"/>
              </a:rPr>
              <a:t>Gamma(</a:t>
            </a:r>
            <a:r>
              <a:rPr lang="en-US" altLang="zh-CN" i="1" dirty="0" smtClean="0">
                <a:latin typeface="Times New Roman" pitchFamily="18" charset="0"/>
              </a:rPr>
              <a:t>W </a:t>
            </a:r>
            <a:r>
              <a:rPr lang="en-US" altLang="zh-CN" dirty="0" smtClean="0">
                <a:latin typeface="Times New Roman" pitchFamily="18" charset="0"/>
              </a:rPr>
              <a:t>&lt; </a:t>
            </a:r>
            <a:r>
              <a:rPr lang="en-US" altLang="zh-CN" dirty="0">
                <a:latin typeface="Times New Roman" pitchFamily="18" charset="0"/>
              </a:rPr>
              <a:t>4.5)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               = 0.0212</a:t>
            </a:r>
            <a:endParaRPr lang="en-US" altLang="zh-CN" dirty="0"/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35716"/>
              </p:ext>
            </p:extLst>
          </p:nvPr>
        </p:nvGraphicFramePr>
        <p:xfrm>
          <a:off x="1427163" y="750888"/>
          <a:ext cx="56403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5" name="Equation" r:id="rId3" imgW="2616120" imgH="228600" progId="Equation.DSMT4">
                  <p:embed/>
                </p:oleObj>
              </mc:Choice>
              <mc:Fallback>
                <p:oleObj name="Equation" r:id="rId3" imgW="26161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750888"/>
                        <a:ext cx="56403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971550" y="81121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注：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82AD5-9B4B-4EA9-8AD4-5268E8CA3F91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80400" cy="4608512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003399"/>
                </a:solidFill>
              </a:rPr>
              <a:t>NP</a:t>
            </a:r>
            <a:r>
              <a:rPr lang="zh-CN" altLang="en-US" b="1" dirty="0">
                <a:solidFill>
                  <a:srgbClr val="003399"/>
                </a:solidFill>
              </a:rPr>
              <a:t>近似：</a:t>
            </a:r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如果</a:t>
            </a:r>
            <a:r>
              <a:rPr lang="en-US" altLang="zh-CN" dirty="0">
                <a:latin typeface="Times New Roman" pitchFamily="18" charset="0"/>
              </a:rPr>
              <a:t>E[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dirty="0" smtClean="0">
                <a:latin typeface="Symbol" pitchFamily="18" charset="2"/>
              </a:rPr>
              <a:t>m</a:t>
            </a:r>
            <a:r>
              <a:rPr lang="en-US" altLang="zh-CN" dirty="0" smtClean="0">
                <a:latin typeface="Times New Roman" pitchFamily="18" charset="0"/>
              </a:rPr>
              <a:t>,   </a:t>
            </a:r>
            <a:r>
              <a:rPr lang="en-US" altLang="zh-CN" dirty="0" err="1">
                <a:latin typeface="Times New Roman" pitchFamily="18" charset="0"/>
              </a:rPr>
              <a:t>Var</a:t>
            </a:r>
            <a:r>
              <a:rPr lang="en-US" altLang="zh-CN" dirty="0">
                <a:latin typeface="Times New Roman" pitchFamily="18" charset="0"/>
              </a:rPr>
              <a:t>[</a:t>
            </a:r>
            <a:r>
              <a:rPr lang="en-US" altLang="zh-CN" i="1" dirty="0">
                <a:latin typeface="Times New Roman" pitchFamily="18" charset="0"/>
              </a:rPr>
              <a:t>S</a:t>
            </a:r>
            <a:r>
              <a:rPr lang="en-US" altLang="zh-CN" dirty="0">
                <a:latin typeface="Times New Roman" pitchFamily="18" charset="0"/>
              </a:rPr>
              <a:t>] =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baseline="30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err="1">
                <a:latin typeface="Symbol" pitchFamily="18" charset="2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S</a:t>
            </a:r>
            <a:r>
              <a:rPr lang="en-US" altLang="zh-CN" i="1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>
                <a:latin typeface="Symbol" pitchFamily="18" charset="2"/>
              </a:rPr>
              <a:t>g </a:t>
            </a:r>
            <a:r>
              <a:rPr lang="en-US" altLang="zh-CN" dirty="0">
                <a:latin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</a:rPr>
              <a:t>0,  </a:t>
            </a:r>
            <a:r>
              <a:rPr lang="zh-CN" altLang="en-US" dirty="0">
                <a:latin typeface="Times New Roman" pitchFamily="18" charset="0"/>
              </a:rPr>
              <a:t>则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</a:t>
            </a: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03951"/>
              </p:ext>
            </p:extLst>
          </p:nvPr>
        </p:nvGraphicFramePr>
        <p:xfrm>
          <a:off x="1762125" y="2708275"/>
          <a:ext cx="43973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4" name="Equation" r:id="rId3" imgW="2387520" imgH="507960" progId="Equation.DSMT4">
                  <p:embed/>
                </p:oleObj>
              </mc:Choice>
              <mc:Fallback>
                <p:oleObj name="Equation" r:id="rId3" imgW="2387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708275"/>
                        <a:ext cx="43973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0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C71F-F757-4F46-8565-6465FE959951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91513" cy="4411662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zh-CN" altLang="en-US" dirty="0" smtClean="0">
                <a:latin typeface="Times New Roman" pitchFamily="18" charset="0"/>
              </a:rPr>
              <a:t>对于</a:t>
            </a:r>
            <a:r>
              <a:rPr lang="en-US" altLang="zh-CN" dirty="0">
                <a:latin typeface="Times New Roman" pitchFamily="18" charset="0"/>
              </a:rPr>
              <a:t>S ~ Poisson (1</a:t>
            </a:r>
            <a:r>
              <a:rPr lang="en-US" altLang="zh-CN" dirty="0" smtClean="0">
                <a:latin typeface="Times New Roman" pitchFamily="18" charset="0"/>
              </a:rPr>
              <a:t>), </a:t>
            </a:r>
            <a:r>
              <a:rPr lang="zh-CN" altLang="en-US" dirty="0" smtClean="0">
                <a:latin typeface="Times New Roman" pitchFamily="18" charset="0"/>
              </a:rPr>
              <a:t>有 </a:t>
            </a:r>
            <a:r>
              <a:rPr lang="en-US" altLang="zh-CN" dirty="0">
                <a:latin typeface="Symbol" pitchFamily="18" charset="2"/>
              </a:rPr>
              <a:t>m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>
                <a:latin typeface="Symbol" pitchFamily="18" charset="2"/>
              </a:rPr>
              <a:t>s </a:t>
            </a:r>
            <a:r>
              <a:rPr lang="en-US" altLang="zh-CN" dirty="0">
                <a:latin typeface="Times New Roman" pitchFamily="18" charset="0"/>
              </a:rPr>
              <a:t>=  </a:t>
            </a:r>
            <a:r>
              <a:rPr lang="en-US" altLang="zh-CN" dirty="0">
                <a:latin typeface="Symbol" pitchFamily="18" charset="2"/>
              </a:rPr>
              <a:t>g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1,  </a:t>
            </a:r>
            <a:r>
              <a:rPr lang="zh-CN" altLang="en-US" dirty="0">
                <a:latin typeface="Times New Roman" pitchFamily="18" charset="0"/>
              </a:rPr>
              <a:t>故</a:t>
            </a:r>
          </a:p>
        </p:txBody>
      </p:sp>
      <p:graphicFrame>
        <p:nvGraphicFramePr>
          <p:cNvPr id="32870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7452370"/>
              </p:ext>
            </p:extLst>
          </p:nvPr>
        </p:nvGraphicFramePr>
        <p:xfrm>
          <a:off x="2123728" y="2708920"/>
          <a:ext cx="4427537" cy="310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90" name="Equation" r:id="rId3" imgW="2603160" imgH="1828800" progId="Equation.DSMT4">
                  <p:embed/>
                </p:oleObj>
              </mc:Choice>
              <mc:Fallback>
                <p:oleObj name="Equation" r:id="rId3" imgW="2603160" imgH="182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708920"/>
                        <a:ext cx="4427537" cy="310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A786-847E-4D06-A327-2E3D53FE76E5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2916238" y="1033463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本例近似结果的比较</a:t>
            </a:r>
          </a:p>
        </p:txBody>
      </p:sp>
      <p:graphicFrame>
        <p:nvGraphicFramePr>
          <p:cNvPr id="212076" name="Group 108"/>
          <p:cNvGraphicFramePr>
            <a:graphicFrameLocks noGrp="1"/>
          </p:cNvGraphicFramePr>
          <p:nvPr/>
        </p:nvGraphicFramePr>
        <p:xfrm>
          <a:off x="1258888" y="1700213"/>
          <a:ext cx="6481762" cy="4064000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近似方法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精确值＝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0.0190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误差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Normal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0.0062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-0.0128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Lognormal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0.0274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0.0084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Normal power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0.0228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0.0038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Translated gamma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0.0022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072" name="Line 104"/>
          <p:cNvSpPr>
            <a:spLocks noChangeShapeType="1"/>
          </p:cNvSpPr>
          <p:nvPr/>
        </p:nvSpPr>
        <p:spPr bwMode="auto">
          <a:xfrm>
            <a:off x="8101013" y="2492375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073" name="Text Box 105"/>
          <p:cNvSpPr txBox="1">
            <a:spLocks noChangeArrowheads="1"/>
          </p:cNvSpPr>
          <p:nvPr/>
        </p:nvSpPr>
        <p:spPr bwMode="auto">
          <a:xfrm>
            <a:off x="8243888" y="3429000"/>
            <a:ext cx="458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/>
              <a:t>误差减小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20B6-AD06-4096-978D-08417DEA35FC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91860" name="Rectangle 20"/>
          <p:cNvSpPr>
            <a:spLocks noChangeArrowheads="1"/>
          </p:cNvSpPr>
          <p:nvPr/>
        </p:nvSpPr>
        <p:spPr bwMode="auto">
          <a:xfrm>
            <a:off x="900113" y="739775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</a:rPr>
              <a:t>个体</a:t>
            </a:r>
            <a:r>
              <a:rPr lang="zh-CN" altLang="en-US" sz="2800" b="1" dirty="0">
                <a:solidFill>
                  <a:srgbClr val="3333FF"/>
                </a:solidFill>
              </a:rPr>
              <a:t>风险模型的复合泊松近似</a:t>
            </a:r>
          </a:p>
        </p:txBody>
      </p:sp>
      <p:sp>
        <p:nvSpPr>
          <p:cNvPr id="291864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应用复合泊松</a:t>
            </a:r>
            <a:r>
              <a:rPr lang="zh-CN" altLang="en-US" dirty="0" smtClean="0">
                <a:latin typeface="Times New Roman" pitchFamily="18" charset="0"/>
              </a:rPr>
              <a:t>近似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就</a:t>
            </a:r>
            <a:r>
              <a:rPr lang="zh-CN" altLang="en-US" dirty="0">
                <a:latin typeface="Times New Roman" pitchFamily="18" charset="0"/>
              </a:rPr>
              <a:t>可以应用简单的递推公式或快速傅立叶变换（</a:t>
            </a:r>
            <a:r>
              <a:rPr lang="en-US" altLang="zh-CN" dirty="0" err="1">
                <a:latin typeface="Times New Roman" pitchFamily="18" charset="0"/>
              </a:rPr>
              <a:t>FFT</a:t>
            </a:r>
            <a:r>
              <a:rPr lang="zh-CN" altLang="en-US" dirty="0">
                <a:latin typeface="Times New Roman" pitchFamily="18" charset="0"/>
              </a:rPr>
              <a:t>）。</a:t>
            </a:r>
          </a:p>
          <a:p>
            <a:r>
              <a:rPr lang="zh-CN" altLang="en-US" dirty="0">
                <a:latin typeface="Times New Roman" pitchFamily="18" charset="0"/>
              </a:rPr>
              <a:t>复合泊松近似的应用：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保险金是常数</a:t>
            </a:r>
          </a:p>
          <a:p>
            <a:pPr lvl="1"/>
            <a:r>
              <a:rPr lang="zh-CN" altLang="en-US" dirty="0">
                <a:latin typeface="Times New Roman" pitchFamily="18" charset="0"/>
              </a:rPr>
              <a:t>保险金是随机变量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420-32B3-44CF-849C-FA8784A3A22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19200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642350" cy="45370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损失金额模型：尺度</a:t>
            </a:r>
            <a:r>
              <a:rPr lang="zh-CN" altLang="en-US" b="1" dirty="0" smtClean="0">
                <a:latin typeface="Times New Roman" pitchFamily="18" charset="0"/>
              </a:rPr>
              <a:t>分布最好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因为</a:t>
            </a:r>
            <a:r>
              <a:rPr lang="zh-CN" altLang="en-US" b="1" dirty="0">
                <a:latin typeface="Times New Roman" pitchFamily="18" charset="0"/>
              </a:rPr>
              <a:t>不必考虑下述因素对模型形式的影响：</a:t>
            </a: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汇率</a:t>
            </a:r>
          </a:p>
          <a:p>
            <a:pPr lvl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通涨率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</a:rPr>
              <a:t>损失次数模型： 无限可分分布</a:t>
            </a:r>
            <a:r>
              <a:rPr lang="zh-CN" altLang="en-US" b="1" dirty="0" smtClean="0">
                <a:latin typeface="Times New Roman" pitchFamily="18" charset="0"/>
              </a:rPr>
              <a:t>最好</a:t>
            </a:r>
            <a:r>
              <a:rPr lang="en-US" altLang="zh-CN" b="1" dirty="0" smtClean="0">
                <a:latin typeface="Times New Roman" pitchFamily="18" charset="0"/>
              </a:rPr>
              <a:t>,  </a:t>
            </a:r>
            <a:r>
              <a:rPr lang="zh-CN" altLang="en-US" b="1" dirty="0" smtClean="0">
                <a:latin typeface="Times New Roman" pitchFamily="18" charset="0"/>
              </a:rPr>
              <a:t>母函数</a:t>
            </a:r>
            <a:r>
              <a:rPr lang="zh-CN" altLang="en-US" b="1" dirty="0">
                <a:latin typeface="Times New Roman" pitchFamily="18" charset="0"/>
              </a:rPr>
              <a:t>可以写</a:t>
            </a:r>
            <a:r>
              <a:rPr lang="zh-CN" altLang="en-US" b="1" dirty="0" smtClean="0">
                <a:latin typeface="Times New Roman" pitchFamily="18" charset="0"/>
              </a:rPr>
              <a:t>成 </a:t>
            </a:r>
            <a:endParaRPr lang="zh-CN" altLang="en-US" b="1" dirty="0">
              <a:latin typeface="Times New Roman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i="1" dirty="0">
                <a:latin typeface="Times New Roman" pitchFamily="18" charset="0"/>
              </a:rPr>
              <a:t>                 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866909"/>
              </p:ext>
            </p:extLst>
          </p:nvPr>
        </p:nvGraphicFramePr>
        <p:xfrm>
          <a:off x="2915816" y="4941168"/>
          <a:ext cx="2376264" cy="70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9" name="Equation" r:id="rId3" imgW="939600" imgH="279360" progId="Equation.DSMT4">
                  <p:embed/>
                </p:oleObj>
              </mc:Choice>
              <mc:Fallback>
                <p:oleObj name="Equation" r:id="rId3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4941168"/>
                        <a:ext cx="2376264" cy="70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944D-2A59-4FE1-A321-6906CFA5571C}" type="slidenum">
              <a:rPr lang="en-US" altLang="zh-CN"/>
              <a:pPr/>
              <a:t>90</a:t>
            </a:fld>
            <a:endParaRPr lang="en-US" altLang="zh-CN"/>
          </a:p>
        </p:txBody>
      </p:sp>
      <p:graphicFrame>
        <p:nvGraphicFramePr>
          <p:cNvPr id="337922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3963811"/>
              </p:ext>
            </p:extLst>
          </p:nvPr>
        </p:nvGraphicFramePr>
        <p:xfrm>
          <a:off x="900113" y="2436813"/>
          <a:ext cx="32400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0" name="Equation" r:id="rId3" imgW="1676160" imgH="457200" progId="Equation.DSMT4">
                  <p:embed/>
                </p:oleObj>
              </mc:Choice>
              <mc:Fallback>
                <p:oleObj name="Equation" r:id="rId3" imgW="16761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36813"/>
                        <a:ext cx="32400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668523"/>
              </p:ext>
            </p:extLst>
          </p:nvPr>
        </p:nvGraphicFramePr>
        <p:xfrm>
          <a:off x="881063" y="3860800"/>
          <a:ext cx="3998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1" name="Equation" r:id="rId5" imgW="1942920" imgH="444240" progId="Equation.DSMT4">
                  <p:embed/>
                </p:oleObj>
              </mc:Choice>
              <mc:Fallback>
                <p:oleObj name="Equation" r:id="rId5" imgW="19429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3860800"/>
                        <a:ext cx="39989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5651500" y="2708275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6156325" y="4797425"/>
          <a:ext cx="1416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2" name="Equation" r:id="rId7" imgW="761760" imgH="203040" progId="Equation.DSMT4">
                  <p:embed/>
                </p:oleObj>
              </mc:Choice>
              <mc:Fallback>
                <p:oleObj name="Equation" r:id="rId7" imgW="7617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97425"/>
                        <a:ext cx="1416050" cy="377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827088" y="1700213"/>
            <a:ext cx="44550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 smtClean="0"/>
              <a:t>n </a:t>
            </a:r>
            <a:r>
              <a:rPr lang="zh-CN" altLang="en-US" sz="2400" b="1" dirty="0" smtClean="0"/>
              <a:t>个</a:t>
            </a:r>
            <a:r>
              <a:rPr lang="zh-CN" altLang="en-US" sz="2400" b="1" dirty="0"/>
              <a:t>风险的累积损失的母函数为</a:t>
            </a:r>
          </a:p>
        </p:txBody>
      </p:sp>
      <p:graphicFrame>
        <p:nvGraphicFramePr>
          <p:cNvPr id="3379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327493"/>
              </p:ext>
            </p:extLst>
          </p:nvPr>
        </p:nvGraphicFramePr>
        <p:xfrm>
          <a:off x="942975" y="5229225"/>
          <a:ext cx="34432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3" name="Equation" r:id="rId9" imgW="1473120" imgH="444240" progId="Equation.DSMT4">
                  <p:embed/>
                </p:oleObj>
              </mc:Choice>
              <mc:Fallback>
                <p:oleObj name="Equation" r:id="rId9" imgW="147312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229225"/>
                        <a:ext cx="3443288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1042988" y="765175"/>
            <a:ext cx="416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</a:rPr>
              <a:t>复合泊松近似：保险金是常数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1105E-75E2-41E7-ACC9-19D6B4CA11A2}" type="slidenum">
              <a:rPr lang="en-US" altLang="zh-CN"/>
              <a:pPr/>
              <a:t>91</a:t>
            </a:fld>
            <a:endParaRPr lang="en-US" altLang="zh-CN"/>
          </a:p>
        </p:txBody>
      </p:sp>
      <p:graphicFrame>
        <p:nvGraphicFramePr>
          <p:cNvPr id="139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29045"/>
              </p:ext>
            </p:extLst>
          </p:nvPr>
        </p:nvGraphicFramePr>
        <p:xfrm>
          <a:off x="863600" y="549275"/>
          <a:ext cx="50688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0" name="Equation" r:id="rId3" imgW="2565360" imgH="457200" progId="Equation.DSMT4">
                  <p:embed/>
                </p:oleObj>
              </mc:Choice>
              <mc:Fallback>
                <p:oleObj name="Equation" r:id="rId3" imgW="256536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49275"/>
                        <a:ext cx="50688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4859338" y="17732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令</a:t>
            </a:r>
          </a:p>
        </p:txBody>
      </p:sp>
      <p:graphicFrame>
        <p:nvGraphicFramePr>
          <p:cNvPr id="139280" name="Object 16"/>
          <p:cNvGraphicFramePr>
            <a:graphicFrameLocks noChangeAspect="1"/>
          </p:cNvGraphicFramePr>
          <p:nvPr/>
        </p:nvGraphicFramePr>
        <p:xfrm>
          <a:off x="5364163" y="1628775"/>
          <a:ext cx="23034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1" name="Equation" r:id="rId5" imgW="1346040" imgH="444240" progId="Equation.DSMT4">
                  <p:embed/>
                </p:oleObj>
              </mc:Choice>
              <mc:Fallback>
                <p:oleObj name="Equation" r:id="rId5" imgW="134604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628775"/>
                        <a:ext cx="2303462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280759"/>
              </p:ext>
            </p:extLst>
          </p:nvPr>
        </p:nvGraphicFramePr>
        <p:xfrm>
          <a:off x="900112" y="3992562"/>
          <a:ext cx="2375743" cy="586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2" name="Equation" r:id="rId7" imgW="1028520" imgH="253800" progId="Equation.DSMT4">
                  <p:embed/>
                </p:oleObj>
              </mc:Choice>
              <mc:Fallback>
                <p:oleObj name="Equation" r:id="rId7" imgW="102852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2" y="3992562"/>
                        <a:ext cx="2375743" cy="586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4211638" y="4868863"/>
          <a:ext cx="23320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3" name="Equation" r:id="rId9" imgW="1091880" imgH="457200" progId="Equation.DSMT4">
                  <p:embed/>
                </p:oleObj>
              </mc:Choice>
              <mc:Fallback>
                <p:oleObj name="Equation" r:id="rId9" imgW="109188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868863"/>
                        <a:ext cx="2332037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3995738" y="3860800"/>
            <a:ext cx="4464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/>
              <a:t>这是复合泊松分布的</a:t>
            </a:r>
            <a:r>
              <a:rPr lang="zh-CN" altLang="en-US" sz="2000" dirty="0" smtClean="0"/>
              <a:t>母函数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其中</a:t>
            </a:r>
            <a:r>
              <a:rPr lang="zh-CN" altLang="en-US" sz="2000" dirty="0"/>
              <a:t>泊松参数为</a:t>
            </a:r>
            <a:r>
              <a:rPr lang="en-US" altLang="zh-CN" sz="2000" dirty="0" smtClean="0">
                <a:latin typeface="Symbol" pitchFamily="18" charset="2"/>
              </a:rPr>
              <a:t>l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次</a:t>
            </a:r>
            <a:r>
              <a:rPr lang="zh-CN" altLang="en-US" sz="2000" dirty="0"/>
              <a:t>分布</a:t>
            </a:r>
            <a:r>
              <a:rPr lang="en-US" altLang="zh-CN" sz="2000" i="1" dirty="0"/>
              <a:t>X</a:t>
            </a:r>
            <a:r>
              <a:rPr lang="zh-CN" altLang="en-US" sz="2000" dirty="0"/>
              <a:t>的母函数为 </a:t>
            </a:r>
          </a:p>
        </p:txBody>
      </p:sp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3708400" y="2492375"/>
          <a:ext cx="23764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4" name="Equation" r:id="rId11" imgW="1143000" imgH="482400" progId="Equation.DSMT4">
                  <p:embed/>
                </p:oleObj>
              </mc:Choice>
              <mc:Fallback>
                <p:oleObj name="Equation" r:id="rId11" imgW="1143000" imgH="482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92375"/>
                        <a:ext cx="23764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4" name="Text Box 30"/>
          <p:cNvSpPr txBox="1">
            <a:spLocks noChangeArrowheads="1"/>
          </p:cNvSpPr>
          <p:nvPr/>
        </p:nvSpPr>
        <p:spPr bwMode="auto">
          <a:xfrm>
            <a:off x="4284663" y="6021388"/>
            <a:ext cx="213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FF"/>
                </a:solidFill>
              </a:rPr>
              <a:t>注：</a:t>
            </a:r>
            <a:r>
              <a:rPr lang="en-US" altLang="zh-CN">
                <a:solidFill>
                  <a:srgbClr val="3333FF"/>
                </a:solidFill>
              </a:rPr>
              <a:t>Pr(</a:t>
            </a:r>
            <a:r>
              <a:rPr lang="en-US" altLang="zh-CN" i="1">
                <a:solidFill>
                  <a:srgbClr val="3333FF"/>
                </a:solidFill>
              </a:rPr>
              <a:t>X </a:t>
            </a:r>
            <a:r>
              <a:rPr lang="en-US" altLang="zh-CN">
                <a:solidFill>
                  <a:srgbClr val="3333FF"/>
                </a:solidFill>
              </a:rPr>
              <a:t>= </a:t>
            </a:r>
            <a:r>
              <a:rPr lang="en-US" altLang="zh-CN" i="1">
                <a:solidFill>
                  <a:srgbClr val="3333FF"/>
                </a:solidFill>
              </a:rPr>
              <a:t>b</a:t>
            </a:r>
            <a:r>
              <a:rPr lang="en-US" altLang="zh-CN" i="1" baseline="-25000">
                <a:solidFill>
                  <a:srgbClr val="3333FF"/>
                </a:solidFill>
              </a:rPr>
              <a:t>j</a:t>
            </a:r>
            <a:r>
              <a:rPr lang="en-US" altLang="zh-CN">
                <a:solidFill>
                  <a:srgbClr val="3333FF"/>
                </a:solidFill>
              </a:rPr>
              <a:t>) = </a:t>
            </a:r>
            <a:r>
              <a:rPr lang="en-US" altLang="zh-CN" i="1">
                <a:solidFill>
                  <a:srgbClr val="3333FF"/>
                </a:solidFill>
                <a:latin typeface="Symbol" pitchFamily="18" charset="2"/>
              </a:rPr>
              <a:t>l</a:t>
            </a:r>
            <a:r>
              <a:rPr lang="en-US" altLang="zh-CN" i="1" baseline="-25000">
                <a:solidFill>
                  <a:srgbClr val="3333FF"/>
                </a:solidFill>
              </a:rPr>
              <a:t>j</a:t>
            </a:r>
            <a:r>
              <a:rPr lang="en-US" altLang="zh-CN">
                <a:solidFill>
                  <a:srgbClr val="3333FF"/>
                </a:solidFill>
              </a:rPr>
              <a:t>/</a:t>
            </a:r>
            <a:r>
              <a:rPr lang="en-US" altLang="zh-CN" i="1">
                <a:solidFill>
                  <a:srgbClr val="3333FF"/>
                </a:solidFill>
                <a:latin typeface="Symbol" pitchFamily="18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/>
      <p:bldP spid="139287" grpId="0"/>
      <p:bldP spid="13929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7612-97B4-4510-8B50-488E2C8DC81A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427037"/>
          </a:xfrm>
        </p:spPr>
        <p:txBody>
          <a:bodyPr/>
          <a:lstStyle/>
          <a:p>
            <a:r>
              <a:rPr lang="zh-CN" altLang="en-US" sz="2000" dirty="0"/>
              <a:t>例</a:t>
            </a:r>
            <a:r>
              <a:rPr lang="en-US" altLang="zh-CN" sz="2000" dirty="0"/>
              <a:t>: </a:t>
            </a:r>
            <a:r>
              <a:rPr lang="zh-CN" altLang="en-US" sz="2000" dirty="0"/>
              <a:t>用复合泊松分布近似</a:t>
            </a:r>
            <a:r>
              <a:rPr lang="en-US" altLang="zh-CN" sz="2000" dirty="0"/>
              <a:t>S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分布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个体</a:t>
            </a:r>
            <a:r>
              <a:rPr lang="zh-CN" altLang="en-US" sz="2000" dirty="0"/>
              <a:t>风险的损失数据如下：</a:t>
            </a:r>
          </a:p>
        </p:txBody>
      </p:sp>
      <p:graphicFrame>
        <p:nvGraphicFramePr>
          <p:cNvPr id="146516" name="Group 84"/>
          <p:cNvGraphicFramePr>
            <a:graphicFrameLocks noGrp="1"/>
          </p:cNvGraphicFramePr>
          <p:nvPr>
            <p:ph idx="1"/>
          </p:nvPr>
        </p:nvGraphicFramePr>
        <p:xfrm>
          <a:off x="468313" y="620713"/>
          <a:ext cx="8229600" cy="549053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Employees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Mortality rate (</a:t>
                      </a: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5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Benefit (</a:t>
                      </a:r>
                      <a:r>
                        <a:rPr kumimoji="0" lang="en-US" altLang="zh-CN" sz="15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5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0.00353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0.00394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0.02182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0.00054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0.00479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0.04813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6514" name="Text Box 82"/>
          <p:cNvSpPr txBox="1">
            <a:spLocks noChangeArrowheads="1"/>
          </p:cNvSpPr>
          <p:nvPr/>
        </p:nvSpPr>
        <p:spPr bwMode="auto">
          <a:xfrm>
            <a:off x="1187450" y="6237288"/>
            <a:ext cx="607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注：</a:t>
            </a:r>
            <a:r>
              <a:rPr lang="zh-CN" altLang="en-US" dirty="0" smtClean="0"/>
              <a:t>第 </a:t>
            </a:r>
            <a:r>
              <a:rPr lang="en-US" altLang="zh-CN" dirty="0" smtClean="0"/>
              <a:t>9 </a:t>
            </a:r>
            <a:r>
              <a:rPr lang="zh-CN" altLang="en-US" dirty="0"/>
              <a:t>个雇员发生索赔的概率</a:t>
            </a:r>
            <a:r>
              <a:rPr lang="zh-CN" altLang="en-US" dirty="0" smtClean="0"/>
              <a:t>最大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保险金最高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60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8287-385A-4153-A2F5-2006AD65C810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q = c(0.00149, 0.00142, 0.00128, 0.00122, 0.00123, 0.00353, 0.00394, 0.00484, 0.02182, 0.0005, 0.0005, 0.00054, 0.00103, 0.00479</a:t>
            </a:r>
            <a:r>
              <a:rPr lang="en-US" altLang="zh-CN" sz="16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B = c(15, 16, 20, 28, 31, 18, 26, 24, 60, 14, 17, 19, 30, 55</a:t>
            </a:r>
            <a:r>
              <a:rPr lang="en-US" altLang="zh-CN" sz="16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>
                <a:latin typeface="Consolas" panose="020B0609020204030204" pitchFamily="49" charset="0"/>
              </a:rPr>
              <a:t>distr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S = 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for 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in 1:14)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Consolas" panose="020B0609020204030204" pitchFamily="49" charset="0"/>
              </a:rPr>
              <a:t>    S </a:t>
            </a:r>
            <a:r>
              <a:rPr lang="en-US" altLang="zh-CN" sz="1600" dirty="0">
                <a:latin typeface="Consolas" panose="020B0609020204030204" pitchFamily="49" charset="0"/>
              </a:rPr>
              <a:t>= S + B[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]*</a:t>
            </a:r>
            <a:r>
              <a:rPr lang="en-US" altLang="zh-CN" sz="1600" dirty="0" err="1">
                <a:latin typeface="Consolas" panose="020B0609020204030204" pitchFamily="49" charset="0"/>
              </a:rPr>
              <a:t>Binom</a:t>
            </a:r>
            <a:r>
              <a:rPr lang="en-US" altLang="zh-CN" sz="1600" dirty="0">
                <a:latin typeface="Consolas" panose="020B0609020204030204" pitchFamily="49" charset="0"/>
              </a:rPr>
              <a:t>(1, q[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Consolas" panose="020B0609020204030204" pitchFamily="49" charset="0"/>
              </a:rPr>
              <a:t>F1</a:t>
            </a:r>
            <a:r>
              <a:rPr lang="en-US" altLang="zh-CN" sz="1600" dirty="0">
                <a:latin typeface="Consolas" panose="020B0609020204030204" pitchFamily="49" charset="0"/>
              </a:rPr>
              <a:t> = p(S)(0:100)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plot(S, </a:t>
            </a:r>
            <a:r>
              <a:rPr lang="en-US" altLang="zh-CN" sz="1600" dirty="0" err="1">
                <a:latin typeface="Consolas" panose="020B0609020204030204" pitchFamily="49" charset="0"/>
              </a:rPr>
              <a:t>do.points</a:t>
            </a:r>
            <a:r>
              <a:rPr lang="en-US" altLang="zh-CN" sz="1600" dirty="0">
                <a:latin typeface="Consolas" panose="020B0609020204030204" pitchFamily="49" charset="0"/>
              </a:rPr>
              <a:t> = FALSE, </a:t>
            </a:r>
            <a:r>
              <a:rPr lang="en-US" altLang="zh-CN" sz="1600" dirty="0" err="1">
                <a:latin typeface="Consolas" panose="020B0609020204030204" pitchFamily="49" charset="0"/>
              </a:rPr>
              <a:t>xlim</a:t>
            </a:r>
            <a:r>
              <a:rPr lang="en-US" altLang="zh-CN" sz="1600" dirty="0">
                <a:latin typeface="Consolas" panose="020B0609020204030204" pitchFamily="49" charset="0"/>
              </a:rPr>
              <a:t> = c(0, 100),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2)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方法一：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450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83568" y="65204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方法</a:t>
            </a:r>
            <a:r>
              <a:rPr lang="zh-CN" altLang="en-US" b="1" dirty="0" smtClean="0"/>
              <a:t>二（卷积）：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0553" y="1239485"/>
            <a:ext cx="85689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q = c(0.00149, 0.00142, 0.00128, 0.00122, 0.00123, 0.00353, 0.00394, </a:t>
            </a:r>
            <a:r>
              <a:rPr lang="en-US" altLang="zh-CN" sz="1400" dirty="0" smtClean="0">
                <a:latin typeface="Consolas" panose="020B0609020204030204" pitchFamily="49" charset="0"/>
              </a:rPr>
              <a:t>0.00484, 0.02182</a:t>
            </a:r>
            <a:r>
              <a:rPr lang="en-US" altLang="zh-CN" sz="1400" dirty="0">
                <a:latin typeface="Consolas" panose="020B0609020204030204" pitchFamily="49" charset="0"/>
              </a:rPr>
              <a:t>, 0.00050, 0.00050, 0.00054, 0.00103, 0.00479</a:t>
            </a:r>
            <a:r>
              <a:rPr lang="en-US" altLang="zh-CN" sz="14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B = c(15, 16, 20, 28, 31, 18, 26, 24, 60, 14, 17, 19, 30, 55</a:t>
            </a:r>
            <a:r>
              <a:rPr lang="en-US" altLang="zh-CN" sz="14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library(</a:t>
            </a:r>
            <a:r>
              <a:rPr lang="en-US" altLang="zh-CN" sz="1400" dirty="0" err="1">
                <a:latin typeface="Consolas" panose="020B0609020204030204" pitchFamily="49" charset="0"/>
              </a:rPr>
              <a:t>distr</a:t>
            </a:r>
            <a:r>
              <a:rPr lang="en-US" altLang="zh-CN" sz="1400" dirty="0" smtClean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S = </a:t>
            </a:r>
            <a:r>
              <a:rPr lang="en-US" altLang="zh-CN" sz="1400" dirty="0" err="1">
                <a:latin typeface="Consolas" panose="020B0609020204030204" pitchFamily="49" charset="0"/>
              </a:rPr>
              <a:t>DiscreteDistribution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supp</a:t>
            </a:r>
            <a:r>
              <a:rPr lang="en-US" altLang="zh-CN" sz="1400" dirty="0">
                <a:latin typeface="Consolas" panose="020B0609020204030204" pitchFamily="49" charset="0"/>
              </a:rPr>
              <a:t> = c(</a:t>
            </a:r>
            <a:r>
              <a:rPr lang="en-US" altLang="zh-CN" sz="1400" dirty="0" err="1">
                <a:latin typeface="Consolas" panose="020B0609020204030204" pitchFamily="49" charset="0"/>
              </a:rPr>
              <a:t>0,B</a:t>
            </a:r>
            <a:r>
              <a:rPr lang="en-US" altLang="zh-CN" sz="1400" dirty="0">
                <a:latin typeface="Consolas" panose="020B0609020204030204" pitchFamily="49" charset="0"/>
              </a:rPr>
              <a:t>[1]),</a:t>
            </a:r>
            <a:r>
              <a:rPr lang="en-US" altLang="zh-CN" sz="1400" dirty="0" err="1">
                <a:latin typeface="Consolas" panose="020B0609020204030204" pitchFamily="49" charset="0"/>
              </a:rPr>
              <a:t>prob</a:t>
            </a:r>
            <a:r>
              <a:rPr lang="en-US" altLang="zh-CN" sz="1400" dirty="0">
                <a:latin typeface="Consolas" panose="020B0609020204030204" pitchFamily="49" charset="0"/>
              </a:rPr>
              <a:t> = c(1-q[1],q[1]))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for (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 in </a:t>
            </a:r>
            <a:r>
              <a:rPr lang="en-US" altLang="zh-CN" sz="1400" dirty="0" err="1">
                <a:latin typeface="Consolas" panose="020B0609020204030204" pitchFamily="49" charset="0"/>
              </a:rPr>
              <a:t>2:length</a:t>
            </a:r>
            <a:r>
              <a:rPr lang="en-US" altLang="zh-CN" sz="1400" dirty="0">
                <a:latin typeface="Consolas" panose="020B0609020204030204" pitchFamily="49" charset="0"/>
              </a:rPr>
              <a:t>(B)){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    </a:t>
            </a:r>
            <a:r>
              <a:rPr lang="en-US" altLang="zh-CN" sz="1400" dirty="0" smtClean="0">
                <a:latin typeface="Consolas" panose="020B0609020204030204" pitchFamily="49" charset="0"/>
              </a:rPr>
              <a:t>S = S + 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DiscreteDistribution</a:t>
            </a:r>
            <a:r>
              <a:rPr lang="en-US" altLang="zh-CN" sz="1400" dirty="0" smtClean="0">
                <a:latin typeface="Consolas" panose="020B0609020204030204" pitchFamily="49" charset="0"/>
              </a:rPr>
              <a:t>(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supp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= c(</a:t>
            </a:r>
            <a:r>
              <a:rPr lang="en-US" altLang="zh-CN" sz="1400" dirty="0" err="1">
                <a:latin typeface="Consolas" panose="020B0609020204030204" pitchFamily="49" charset="0"/>
              </a:rPr>
              <a:t>0,B</a:t>
            </a:r>
            <a:r>
              <a:rPr lang="en-US" altLang="zh-CN" sz="1400" dirty="0"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]),</a:t>
            </a:r>
            <a:r>
              <a:rPr lang="en-US" altLang="zh-CN" sz="1400" dirty="0" err="1">
                <a:latin typeface="Consolas" panose="020B0609020204030204" pitchFamily="49" charset="0"/>
              </a:rPr>
              <a:t>prob</a:t>
            </a:r>
            <a:r>
              <a:rPr lang="en-US" altLang="zh-CN" sz="1400" dirty="0">
                <a:latin typeface="Consolas" panose="020B0609020204030204" pitchFamily="49" charset="0"/>
              </a:rPr>
              <a:t> = c(1-q[</a:t>
            </a:r>
            <a:r>
              <a:rPr lang="en-US" altLang="zh-CN" sz="1400" dirty="0" err="1">
                <a:latin typeface="Consolas" panose="020B0609020204030204" pitchFamily="49" charset="0"/>
              </a:rPr>
              <a:t>i</a:t>
            </a:r>
            <a:r>
              <a:rPr lang="en-US" altLang="zh-CN" sz="1400" dirty="0" smtClean="0">
                <a:latin typeface="Consolas" panose="020B0609020204030204" pitchFamily="49" charset="0"/>
              </a:rPr>
              <a:t>], q[</a:t>
            </a:r>
            <a:r>
              <a:rPr lang="en-US" altLang="zh-CN" sz="14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latin typeface="Consolas" panose="020B0609020204030204" pitchFamily="49" charset="0"/>
              </a:rPr>
              <a:t>]))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Consolas" panose="020B0609020204030204" pitchFamily="49" charset="0"/>
              </a:rPr>
              <a:t>F2</a:t>
            </a:r>
            <a:r>
              <a:rPr lang="en-US" altLang="zh-CN" sz="1400" dirty="0" smtClean="0"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</a:rPr>
              <a:t>= p(S)(0:100)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nsolas" panose="020B0609020204030204" pitchFamily="49" charset="0"/>
              </a:rPr>
              <a:t>plot(S, </a:t>
            </a:r>
            <a:r>
              <a:rPr lang="en-US" altLang="zh-CN" sz="1400" dirty="0" err="1">
                <a:latin typeface="Consolas" panose="020B0609020204030204" pitchFamily="49" charset="0"/>
              </a:rPr>
              <a:t>do.points</a:t>
            </a:r>
            <a:r>
              <a:rPr lang="en-US" altLang="zh-CN" sz="1400" dirty="0">
                <a:latin typeface="Consolas" panose="020B0609020204030204" pitchFamily="49" charset="0"/>
              </a:rPr>
              <a:t> = FALSE, </a:t>
            </a:r>
            <a:r>
              <a:rPr lang="en-US" altLang="zh-CN" sz="1400" dirty="0" err="1">
                <a:latin typeface="Consolas" panose="020B0609020204030204" pitchFamily="49" charset="0"/>
              </a:rPr>
              <a:t>xlim</a:t>
            </a:r>
            <a:r>
              <a:rPr lang="en-US" altLang="zh-CN" sz="1400" dirty="0">
                <a:latin typeface="Consolas" panose="020B0609020204030204" pitchFamily="49" charset="0"/>
              </a:rPr>
              <a:t>=c(0, 100), </a:t>
            </a:r>
            <a:r>
              <a:rPr lang="en-US" altLang="zh-CN" sz="1400" dirty="0" err="1">
                <a:latin typeface="Consolas" panose="020B0609020204030204" pitchFamily="49" charset="0"/>
              </a:rPr>
              <a:t>lwd</a:t>
            </a:r>
            <a:r>
              <a:rPr lang="en-US" altLang="zh-CN" sz="1400" dirty="0">
                <a:latin typeface="Consolas" panose="020B0609020204030204" pitchFamily="49" charset="0"/>
              </a:rPr>
              <a:t> = 1)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D84-AD17-436E-BDC6-9F76178828A1}" type="slidenum">
              <a:rPr lang="en-US" altLang="zh-CN" smtClean="0"/>
              <a:pPr/>
              <a:t>95</a:t>
            </a:fld>
            <a:endParaRPr lang="en-US" altLang="zh-CN"/>
          </a:p>
        </p:txBody>
      </p:sp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29" y="1772816"/>
            <a:ext cx="802800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7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D83A-AD59-44DE-929F-B72DA46028FC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950913" y="698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79388" y="404813"/>
            <a:ext cx="708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泊松分布（首分布）的参数 </a:t>
            </a:r>
            <a:r>
              <a:rPr lang="en-US" altLang="zh-CN" sz="2400">
                <a:latin typeface="Symbol" pitchFamily="18" charset="2"/>
              </a:rPr>
              <a:t>l = </a:t>
            </a:r>
            <a:r>
              <a:rPr lang="en-US" altLang="zh-CN" sz="2400"/>
              <a:t>∑ </a:t>
            </a:r>
            <a:r>
              <a:rPr lang="en-US" altLang="zh-CN" sz="2400">
                <a:latin typeface="Symbol" pitchFamily="18" charset="2"/>
              </a:rPr>
              <a:t>l</a:t>
            </a:r>
            <a:r>
              <a:rPr lang="en-US" altLang="zh-CN" sz="2400" baseline="-25000"/>
              <a:t>j</a:t>
            </a:r>
            <a:r>
              <a:rPr lang="en-US" altLang="zh-CN" sz="2400"/>
              <a:t> </a:t>
            </a:r>
            <a:r>
              <a:rPr lang="en-US" altLang="zh-CN" sz="2400">
                <a:latin typeface="Symbol" pitchFamily="18" charset="2"/>
              </a:rPr>
              <a:t>=</a:t>
            </a:r>
            <a:r>
              <a:rPr lang="en-US" altLang="zh-CN" sz="2400"/>
              <a:t>∑</a:t>
            </a:r>
            <a:r>
              <a:rPr lang="en-US" altLang="zh-CN" sz="2400" i="1"/>
              <a:t>q</a:t>
            </a:r>
            <a:r>
              <a:rPr lang="en-US" altLang="zh-CN" sz="2400" i="1" baseline="-25000"/>
              <a:t>j</a:t>
            </a:r>
            <a:r>
              <a:rPr lang="en-US" altLang="zh-CN" sz="2400"/>
              <a:t> = 0.04813</a:t>
            </a:r>
          </a:p>
        </p:txBody>
      </p:sp>
      <p:graphicFrame>
        <p:nvGraphicFramePr>
          <p:cNvPr id="153544" name="Group 968"/>
          <p:cNvGraphicFramePr>
            <a:graphicFrameLocks noGrp="1"/>
          </p:cNvGraphicFramePr>
          <p:nvPr/>
        </p:nvGraphicFramePr>
        <p:xfrm>
          <a:off x="395288" y="981075"/>
          <a:ext cx="3559175" cy="5399093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5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15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5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15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15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</a:t>
                      </a: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(x=b</a:t>
                      </a:r>
                      <a:r>
                        <a:rPr kumimoji="0" lang="en-US" altLang="zh-CN" sz="15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r>
                        <a:rPr kumimoji="0" lang="en-US" altLang="zh-CN" sz="15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0.010389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0.00149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0.030958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0.00142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0.029503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0.010389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0.00353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0.073343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0.00054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0.011220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0.00128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0.026595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0.00484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0.100561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0.00394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0.081862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0.025348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0.00103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0.021400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0.00123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0.025556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0.00479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0.099522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0.02182</a:t>
                      </a:r>
                      <a:endParaRPr kumimoji="0" lang="en-US" altLang="zh-CN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0.453355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53279" name="Object 703"/>
          <p:cNvGraphicFramePr>
            <a:graphicFrameLocks noChangeAspect="1"/>
          </p:cNvGraphicFramePr>
          <p:nvPr/>
        </p:nvGraphicFramePr>
        <p:xfrm>
          <a:off x="5229225" y="1974850"/>
          <a:ext cx="19351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818" name="Equation" r:id="rId3" imgW="1155600" imgH="241200" progId="Equation.DSMT4">
                  <p:embed/>
                </p:oleObj>
              </mc:Choice>
              <mc:Fallback>
                <p:oleObj name="Equation" r:id="rId3" imgW="1155600" imgH="241200" progId="Equation.DSMT4">
                  <p:embed/>
                  <p:pic>
                    <p:nvPicPr>
                      <p:cNvPr id="0" name="Object 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1974850"/>
                        <a:ext cx="19351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80" name="Object 704"/>
          <p:cNvGraphicFramePr>
            <a:graphicFrameLocks noChangeAspect="1"/>
          </p:cNvGraphicFramePr>
          <p:nvPr/>
        </p:nvGraphicFramePr>
        <p:xfrm>
          <a:off x="5148263" y="3357563"/>
          <a:ext cx="34559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819" name="Equation" r:id="rId5" imgW="2006280" imgH="482400" progId="Equation.DSMT4">
                  <p:embed/>
                </p:oleObj>
              </mc:Choice>
              <mc:Fallback>
                <p:oleObj name="Equation" r:id="rId5" imgW="2006280" imgH="482400" progId="Equation.DSMT4">
                  <p:embed/>
                  <p:pic>
                    <p:nvPicPr>
                      <p:cNvPr id="0" name="Object 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7563"/>
                        <a:ext cx="345598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81" name="Object 7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7795"/>
              </p:ext>
            </p:extLst>
          </p:nvPr>
        </p:nvGraphicFramePr>
        <p:xfrm>
          <a:off x="5159375" y="4508500"/>
          <a:ext cx="37020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820" name="Equation" r:id="rId7" imgW="1892160" imgH="457200" progId="Equation.DSMT4">
                  <p:embed/>
                </p:oleObj>
              </mc:Choice>
              <mc:Fallback>
                <p:oleObj name="Equation" r:id="rId7" imgW="1892160" imgH="457200" progId="Equation.DSMT4">
                  <p:embed/>
                  <p:pic>
                    <p:nvPicPr>
                      <p:cNvPr id="0" name="Object 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508500"/>
                        <a:ext cx="37020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283" name="Text Box 707"/>
          <p:cNvSpPr txBox="1">
            <a:spLocks noChangeArrowheads="1"/>
          </p:cNvSpPr>
          <p:nvPr/>
        </p:nvSpPr>
        <p:spPr bwMode="auto">
          <a:xfrm>
            <a:off x="4932363" y="5734050"/>
            <a:ext cx="403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/>
              <a:t>    m</a:t>
            </a:r>
            <a:r>
              <a:rPr lang="en-US" altLang="zh-CN" sz="2000"/>
              <a:t> = 60 </a:t>
            </a:r>
            <a:r>
              <a:rPr lang="zh-CN" altLang="en-US" sz="2000"/>
              <a:t>是个体风险的最大保险金。</a:t>
            </a:r>
          </a:p>
        </p:txBody>
      </p:sp>
      <p:sp>
        <p:nvSpPr>
          <p:cNvPr id="153541" name="Text Box 965"/>
          <p:cNvSpPr txBox="1">
            <a:spLocks noChangeArrowheads="1"/>
          </p:cNvSpPr>
          <p:nvPr/>
        </p:nvSpPr>
        <p:spPr bwMode="auto">
          <a:xfrm>
            <a:off x="519113" y="6386513"/>
            <a:ext cx="384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注：该表按保险金的大小顺序排列。</a:t>
            </a:r>
          </a:p>
        </p:txBody>
      </p:sp>
      <p:sp>
        <p:nvSpPr>
          <p:cNvPr id="153542" name="Text Box 966"/>
          <p:cNvSpPr txBox="1">
            <a:spLocks noChangeArrowheads="1"/>
          </p:cNvSpPr>
          <p:nvPr/>
        </p:nvSpPr>
        <p:spPr bwMode="auto">
          <a:xfrm>
            <a:off x="5219700" y="1268413"/>
            <a:ext cx="247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/>
              <a:t>次分布的概率函数：</a:t>
            </a:r>
          </a:p>
        </p:txBody>
      </p:sp>
      <p:sp>
        <p:nvSpPr>
          <p:cNvPr id="153543" name="Text Box 967"/>
          <p:cNvSpPr txBox="1">
            <a:spLocks noChangeArrowheads="1"/>
          </p:cNvSpPr>
          <p:nvPr/>
        </p:nvSpPr>
        <p:spPr bwMode="auto">
          <a:xfrm>
            <a:off x="5148263" y="2781300"/>
            <a:ext cx="292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复合泊松分布的递推公式：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/>
      <p:bldP spid="153283" grpId="0"/>
      <p:bldP spid="153542" grpId="0"/>
      <p:bldP spid="15354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980728"/>
            <a:ext cx="7344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q = c(0.00149, 0.00142, 0.00128, 0.00122, 0.00123, 0.00353, 0.00394, 0.00484, 0.02182, 0.00050, 0.00050, 0.00054, 0.00103, 0.00479)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B = c(15, 16, 20, 28, 31, 18, 26, 24, 60, 14, 17, 19, 30, 55)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library(</a:t>
            </a:r>
            <a:r>
              <a:rPr lang="en-US" altLang="zh-CN" sz="1200" dirty="0" err="1">
                <a:latin typeface="Consolas" panose="020B0609020204030204" pitchFamily="49" charset="0"/>
              </a:rPr>
              <a:t>data.table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data.table</a:t>
            </a:r>
            <a:r>
              <a:rPr lang="en-US" altLang="zh-CN" sz="1200" dirty="0">
                <a:latin typeface="Consolas" panose="020B0609020204030204" pitchFamily="49" charset="0"/>
              </a:rPr>
              <a:t>(q</a:t>
            </a:r>
            <a:r>
              <a:rPr lang="en-US" altLang="zh-CN" sz="1200" dirty="0" smtClean="0">
                <a:latin typeface="Consolas" panose="020B0609020204030204" pitchFamily="49" charset="0"/>
              </a:rPr>
              <a:t>, B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[, list(p = sum(q</a:t>
            </a:r>
            <a:r>
              <a:rPr lang="en-US" altLang="zh-CN" sz="1200" dirty="0" smtClean="0">
                <a:latin typeface="Consolas" panose="020B0609020204030204" pitchFamily="49" charset="0"/>
              </a:rPr>
              <a:t>)), by </a:t>
            </a:r>
            <a:r>
              <a:rPr lang="en-US" altLang="zh-CN" sz="1200" dirty="0">
                <a:latin typeface="Consolas" panose="020B0609020204030204" pitchFamily="49" charset="0"/>
              </a:rPr>
              <a:t>= B]  #</a:t>
            </a:r>
            <a:r>
              <a:rPr lang="zh-CN" altLang="en-US" sz="1200" dirty="0">
                <a:latin typeface="Consolas" panose="020B0609020204030204" pitchFamily="49" charset="0"/>
              </a:rPr>
              <a:t>合并相同保险金的死亡率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setkey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, B) </a:t>
            </a:r>
            <a:r>
              <a:rPr lang="en-US" altLang="zh-CN" sz="1200" dirty="0" smtClean="0">
                <a:latin typeface="Consolas" panose="020B0609020204030204" pitchFamily="49" charset="0"/>
              </a:rPr>
              <a:t>      #</a:t>
            </a:r>
            <a:r>
              <a:rPr lang="zh-CN" altLang="en-US" sz="1200" dirty="0">
                <a:latin typeface="Consolas" panose="020B0609020204030204" pitchFamily="49" charset="0"/>
              </a:rPr>
              <a:t>按保险金顺序排列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lam = </a:t>
            </a: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[, sum(q)]  #</a:t>
            </a:r>
            <a:r>
              <a:rPr lang="zh-CN" altLang="en-US" sz="1200" dirty="0">
                <a:latin typeface="Consolas" panose="020B0609020204030204" pitchFamily="49" charset="0"/>
              </a:rPr>
              <a:t>计算泊松分布的</a:t>
            </a:r>
            <a:r>
              <a:rPr lang="en-US" altLang="zh-CN" sz="1200" dirty="0">
                <a:latin typeface="Consolas" panose="020B0609020204030204" pitchFamily="49" charset="0"/>
              </a:rPr>
              <a:t>lambda</a:t>
            </a:r>
            <a:r>
              <a:rPr lang="zh-CN" altLang="en-US" sz="1200" dirty="0">
                <a:latin typeface="Consolas" panose="020B0609020204030204" pitchFamily="49" charset="0"/>
              </a:rPr>
              <a:t>参数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dt</a:t>
            </a:r>
            <a:r>
              <a:rPr lang="en-US" altLang="zh-CN" sz="1200" dirty="0">
                <a:latin typeface="Consolas" panose="020B0609020204030204" pitchFamily="49" charset="0"/>
              </a:rPr>
              <a:t>[, p:= p/lam]     #</a:t>
            </a:r>
            <a:r>
              <a:rPr lang="zh-CN" altLang="en-US" sz="1200" dirty="0" smtClean="0">
                <a:latin typeface="Consolas" panose="020B0609020204030204" pitchFamily="49" charset="0"/>
              </a:rPr>
              <a:t>计算不同保险金的</a:t>
            </a:r>
            <a:r>
              <a:rPr lang="zh-CN" altLang="en-US" sz="1200" dirty="0">
                <a:latin typeface="Consolas" panose="020B0609020204030204" pitchFamily="49" charset="0"/>
              </a:rPr>
              <a:t>概率</a:t>
            </a:r>
            <a:r>
              <a:rPr lang="en-US" altLang="zh-CN" sz="1200" dirty="0">
                <a:latin typeface="Consolas" panose="020B0609020204030204" pitchFamily="49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latin typeface="Consolas" panose="020B0609020204030204" pitchFamily="49" charset="0"/>
              </a:rPr>
              <a:t>补充零值</a:t>
            </a:r>
            <a:r>
              <a:rPr lang="en-US" altLang="zh-CN" sz="1200" dirty="0">
                <a:latin typeface="Consolas" panose="020B0609020204030204" pitchFamily="49" charset="0"/>
              </a:rPr>
              <a:t>,  </a:t>
            </a:r>
            <a:r>
              <a:rPr lang="zh-CN" altLang="en-US" sz="1200" dirty="0">
                <a:latin typeface="Consolas" panose="020B0609020204030204" pitchFamily="49" charset="0"/>
              </a:rPr>
              <a:t>使得</a:t>
            </a:r>
            <a:r>
              <a:rPr lang="en-US" altLang="zh-CN" sz="1200" dirty="0" err="1">
                <a:latin typeface="Consolas" panose="020B0609020204030204" pitchFamily="49" charset="0"/>
              </a:rPr>
              <a:t>b1</a:t>
            </a:r>
            <a:r>
              <a:rPr lang="zh-CN" altLang="en-US" sz="1200" dirty="0">
                <a:latin typeface="Consolas" panose="020B0609020204030204" pitchFamily="49" charset="0"/>
              </a:rPr>
              <a:t>和</a:t>
            </a: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zh-CN" altLang="en-US" sz="1200" dirty="0">
                <a:latin typeface="Consolas" panose="020B0609020204030204" pitchFamily="49" charset="0"/>
              </a:rPr>
              <a:t>是次分布的完整概率分布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b1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en-US" altLang="zh-CN" sz="1200" dirty="0">
                <a:latin typeface="Consolas" panose="020B0609020204030204" pitchFamily="49" charset="0"/>
              </a:rPr>
              <a:t> = rep(0,  500)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b1</a:t>
            </a:r>
            <a:r>
              <a:rPr lang="en-US" altLang="zh-CN" sz="1200" dirty="0">
                <a:latin typeface="Consolas" panose="020B0609020204030204" pitchFamily="49" charset="0"/>
              </a:rPr>
              <a:t>[b + 1] = </a:t>
            </a:r>
            <a:r>
              <a:rPr lang="en-US" altLang="zh-CN" sz="1200" dirty="0" err="1">
                <a:latin typeface="Consolas" panose="020B0609020204030204" pitchFamily="49" charset="0"/>
              </a:rPr>
              <a:t>dt$B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en-US" altLang="zh-CN" sz="1200" dirty="0">
                <a:latin typeface="Consolas" panose="020B0609020204030204" pitchFamily="49" charset="0"/>
              </a:rPr>
              <a:t>[b + 1] = </a:t>
            </a:r>
            <a:r>
              <a:rPr lang="en-US" altLang="zh-CN" sz="1200" dirty="0" err="1">
                <a:latin typeface="Consolas" panose="020B0609020204030204" pitchFamily="49" charset="0"/>
              </a:rPr>
              <a:t>dt$p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f = </a:t>
            </a:r>
            <a:r>
              <a:rPr lang="en-US" altLang="zh-CN" sz="1200" dirty="0" err="1">
                <a:latin typeface="Consolas" panose="020B0609020204030204" pitchFamily="49" charset="0"/>
              </a:rPr>
              <a:t>fft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exp</a:t>
            </a:r>
            <a:r>
              <a:rPr lang="en-US" altLang="zh-CN" sz="1200" dirty="0">
                <a:latin typeface="Consolas" panose="020B0609020204030204" pitchFamily="49" charset="0"/>
              </a:rPr>
              <a:t>(lam*(</a:t>
            </a:r>
            <a:r>
              <a:rPr lang="en-US" altLang="zh-CN" sz="1200" dirty="0" err="1">
                <a:latin typeface="Consolas" panose="020B0609020204030204" pitchFamily="49" charset="0"/>
              </a:rPr>
              <a:t>fft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en-US" altLang="zh-CN" sz="1200" dirty="0">
                <a:latin typeface="Consolas" panose="020B0609020204030204" pitchFamily="49" charset="0"/>
              </a:rPr>
              <a:t>) - 1)), inverse = TRUE)/length(</a:t>
            </a:r>
            <a:r>
              <a:rPr lang="en-US" altLang="zh-CN" sz="1200" dirty="0" err="1">
                <a:latin typeface="Consolas" panose="020B0609020204030204" pitchFamily="49" charset="0"/>
              </a:rPr>
              <a:t>p1</a:t>
            </a:r>
            <a:r>
              <a:rPr lang="en-US" altLang="zh-CN" sz="1200" dirty="0">
                <a:latin typeface="Consolas" panose="020B0609020204030204" pitchFamily="49" charset="0"/>
              </a:rPr>
              <a:t>) #</a:t>
            </a:r>
            <a:r>
              <a:rPr lang="en-US" altLang="zh-CN" sz="1200" dirty="0" err="1">
                <a:latin typeface="Consolas" panose="020B0609020204030204" pitchFamily="49" charset="0"/>
              </a:rPr>
              <a:t>FFT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f = Re(f)</a:t>
            </a:r>
          </a:p>
          <a:p>
            <a:pPr>
              <a:lnSpc>
                <a:spcPct val="150000"/>
              </a:lnSpc>
            </a:pPr>
            <a:r>
              <a:rPr lang="en-US" altLang="zh-CN" sz="1200" dirty="0" err="1">
                <a:latin typeface="Consolas" panose="020B0609020204030204" pitchFamily="49" charset="0"/>
              </a:rPr>
              <a:t>F3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cumsum</a:t>
            </a:r>
            <a:r>
              <a:rPr lang="en-US" altLang="zh-CN" sz="1200" dirty="0">
                <a:latin typeface="Consolas" panose="020B0609020204030204" pitchFamily="49" charset="0"/>
              </a:rPr>
              <a:t>(f)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Consolas" panose="020B0609020204030204" pitchFamily="49" charset="0"/>
              </a:rPr>
              <a:t>plot(</a:t>
            </a:r>
            <a:r>
              <a:rPr lang="en-US" altLang="zh-CN" sz="1200" dirty="0" err="1">
                <a:latin typeface="Consolas" panose="020B0609020204030204" pitchFamily="49" charset="0"/>
              </a:rPr>
              <a:t>F3</a:t>
            </a:r>
            <a:r>
              <a:rPr lang="en-US" altLang="zh-CN" sz="1200" dirty="0">
                <a:latin typeface="Consolas" panose="020B0609020204030204" pitchFamily="49" charset="0"/>
              </a:rPr>
              <a:t>, type = 'l')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b="9245"/>
          <a:stretch/>
        </p:blipFill>
        <p:spPr bwMode="auto">
          <a:xfrm>
            <a:off x="785718" y="476672"/>
            <a:ext cx="7330523" cy="579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92531"/>
            <a:ext cx="777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00" dirty="0"/>
          </a:p>
          <a:p>
            <a:r>
              <a:rPr lang="en-US" altLang="zh-CN" sz="200" dirty="0"/>
              <a:t>plot(</a:t>
            </a:r>
            <a:r>
              <a:rPr lang="en-US" altLang="zh-CN" sz="200" dirty="0" err="1"/>
              <a:t>F1</a:t>
            </a:r>
            <a:r>
              <a:rPr lang="en-US" altLang="zh-CN" sz="200" dirty="0"/>
              <a:t>, type='l')</a:t>
            </a:r>
          </a:p>
          <a:p>
            <a:r>
              <a:rPr lang="en-US" altLang="zh-CN" sz="200" dirty="0"/>
              <a:t>lines(</a:t>
            </a:r>
            <a:r>
              <a:rPr lang="en-US" altLang="zh-CN" sz="200" dirty="0" err="1"/>
              <a:t>F3</a:t>
            </a:r>
            <a:r>
              <a:rPr lang="en-US" altLang="zh-CN" sz="200" dirty="0"/>
              <a:t>, col=2,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=2)</a:t>
            </a:r>
          </a:p>
          <a:p>
            <a:r>
              <a:rPr lang="en-US" altLang="zh-CN" sz="200" dirty="0"/>
              <a:t>legend(</a:t>
            </a:r>
            <a:r>
              <a:rPr lang="en-US" altLang="zh-CN" sz="200" dirty="0" err="1"/>
              <a:t>60,0.97,c</a:t>
            </a:r>
            <a:r>
              <a:rPr lang="en-US" altLang="zh-CN" sz="200" dirty="0"/>
              <a:t>('</a:t>
            </a:r>
            <a:r>
              <a:rPr lang="zh-CN" altLang="en-US" sz="200" dirty="0"/>
              <a:t>卷积</a:t>
            </a:r>
            <a:r>
              <a:rPr lang="en-US" altLang="zh-CN" sz="200" dirty="0"/>
              <a:t>','</a:t>
            </a:r>
            <a:r>
              <a:rPr lang="zh-CN" altLang="en-US" sz="200" dirty="0"/>
              <a:t>复合泊松近似</a:t>
            </a:r>
            <a:r>
              <a:rPr lang="en-US" altLang="zh-CN" sz="200" dirty="0"/>
              <a:t>'),,col=</a:t>
            </a:r>
            <a:r>
              <a:rPr lang="en-US" altLang="zh-CN" sz="200" dirty="0" err="1"/>
              <a:t>1:2,lty</a:t>
            </a:r>
            <a:r>
              <a:rPr lang="en-US" altLang="zh-CN" sz="200" dirty="0"/>
              <a:t>=1:2)</a:t>
            </a:r>
            <a:endParaRPr lang="zh-CN" altLang="en-US" sz="200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8367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卷积和复合泊松近似结果的比较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F02F-C6F1-493D-9E95-9C750AA5FE80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827088" y="889000"/>
            <a:ext cx="477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tx2"/>
                </a:solidFill>
              </a:rPr>
              <a:t>复合泊松近似：保险金是随机变量</a:t>
            </a:r>
          </a:p>
        </p:txBody>
      </p:sp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1187450" y="2492375"/>
          <a:ext cx="194468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039" name="Equation" r:id="rId3" imgW="990360" imgH="507960" progId="Equation.DSMT4">
                  <p:embed/>
                </p:oleObj>
              </mc:Choice>
              <mc:Fallback>
                <p:oleObj name="Equation" r:id="rId3" imgW="990360" imgH="5079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194468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4" name="Text Box 22"/>
          <p:cNvSpPr txBox="1">
            <a:spLocks noChangeArrowheads="1"/>
          </p:cNvSpPr>
          <p:nvPr/>
        </p:nvSpPr>
        <p:spPr bwMode="auto">
          <a:xfrm>
            <a:off x="1187450" y="3716338"/>
            <a:ext cx="662463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i="1"/>
              <a:t>B</a:t>
            </a:r>
            <a:r>
              <a:rPr lang="en-US" altLang="zh-CN" sz="2400" i="1" baseline="-25000"/>
              <a:t>j</a:t>
            </a:r>
            <a:r>
              <a:rPr lang="en-US" altLang="zh-CN" sz="2400" i="1"/>
              <a:t> </a:t>
            </a:r>
            <a:r>
              <a:rPr lang="en-US" altLang="zh-CN" sz="2400"/>
              <a:t>: </a:t>
            </a:r>
            <a:r>
              <a:rPr lang="zh-CN" altLang="en-US" sz="2400"/>
              <a:t>对第 </a:t>
            </a:r>
            <a:r>
              <a:rPr lang="en-US" altLang="zh-CN" sz="2400" i="1"/>
              <a:t>j</a:t>
            </a:r>
            <a:r>
              <a:rPr lang="zh-CN" altLang="en-US" sz="2400"/>
              <a:t>份保单的赔款（如果发生赔款）</a:t>
            </a:r>
          </a:p>
        </p:txBody>
      </p:sp>
      <p:sp>
        <p:nvSpPr>
          <p:cNvPr id="248855" name="Text Box 23"/>
          <p:cNvSpPr txBox="1">
            <a:spLocks noChangeArrowheads="1"/>
          </p:cNvSpPr>
          <p:nvPr/>
        </p:nvSpPr>
        <p:spPr bwMode="auto">
          <a:xfrm>
            <a:off x="2051050" y="4433888"/>
            <a:ext cx="3633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在人寿保险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B</a:t>
            </a:r>
            <a:r>
              <a:rPr lang="en-US" altLang="zh-CN" sz="2000" i="1" baseline="-25000" dirty="0" err="1" smtClean="0"/>
              <a:t>j</a:t>
            </a:r>
            <a:r>
              <a:rPr lang="zh-CN" altLang="en-US" sz="2000" dirty="0"/>
              <a:t>退化为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j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b</a:t>
            </a:r>
            <a:r>
              <a:rPr lang="en-US" altLang="zh-CN" sz="2000" i="1" baseline="-25000" dirty="0" err="1"/>
              <a:t>j</a:t>
            </a:r>
            <a:endParaRPr lang="en-US" altLang="zh-CN" sz="2000" i="1" dirty="0"/>
          </a:p>
        </p:txBody>
      </p:sp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1116013" y="1773238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令  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=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endParaRPr lang="en-US" altLang="zh-CN" sz="2400" i="1" baseline="-25000" dirty="0"/>
          </a:p>
        </p:txBody>
      </p: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1258888" y="5445125"/>
            <a:ext cx="246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/>
              <a:t>I</a:t>
            </a:r>
            <a:r>
              <a:rPr lang="en-US" altLang="zh-CN" sz="2400" i="1" baseline="-25000"/>
              <a:t>j </a:t>
            </a:r>
            <a:r>
              <a:rPr lang="en-US" altLang="zh-CN" sz="2400" i="1"/>
              <a:t> </a:t>
            </a:r>
            <a:r>
              <a:rPr lang="zh-CN" altLang="en-US" sz="2400"/>
              <a:t>与</a:t>
            </a:r>
            <a:r>
              <a:rPr lang="zh-CN" altLang="en-US" sz="2400" i="1"/>
              <a:t>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j</a:t>
            </a:r>
            <a:r>
              <a:rPr lang="en-US" altLang="zh-CN" sz="2400" i="1"/>
              <a:t> </a:t>
            </a:r>
            <a:r>
              <a:rPr lang="zh-CN" altLang="en-US" sz="2400"/>
              <a:t>相互独立</a:t>
            </a:r>
            <a:r>
              <a:rPr lang="en-US" altLang="zh-CN" sz="2400"/>
              <a:t>.</a:t>
            </a:r>
          </a:p>
        </p:txBody>
      </p:sp>
      <p:sp>
        <p:nvSpPr>
          <p:cNvPr id="248858" name="Text Box 26"/>
          <p:cNvSpPr txBox="1">
            <a:spLocks noChangeArrowheads="1"/>
          </p:cNvSpPr>
          <p:nvPr/>
        </p:nvSpPr>
        <p:spPr bwMode="auto">
          <a:xfrm>
            <a:off x="1187450" y="6165850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如何用</a:t>
            </a:r>
            <a:r>
              <a:rPr lang="zh-CN" altLang="en-US" sz="2400" dirty="0">
                <a:solidFill>
                  <a:srgbClr val="FF0000"/>
                </a:solidFill>
              </a:rPr>
              <a:t>复合泊松</a:t>
            </a:r>
            <a:r>
              <a:rPr lang="zh-CN" altLang="en-US" sz="2400" dirty="0"/>
              <a:t>近似计算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∑</a:t>
            </a:r>
            <a:r>
              <a:rPr lang="en-US" altLang="zh-CN" sz="2400" i="1" dirty="0" err="1"/>
              <a:t>X</a:t>
            </a:r>
            <a:r>
              <a:rPr lang="en-US" altLang="zh-CN" sz="2400" i="1" baseline="-25000" dirty="0" err="1"/>
              <a:t>j</a:t>
            </a:r>
            <a:r>
              <a:rPr lang="en-US" altLang="zh-CN" sz="2400" i="1" baseline="-25000" dirty="0"/>
              <a:t>  </a:t>
            </a:r>
            <a:r>
              <a:rPr lang="en-US" altLang="zh-CN" sz="2400" dirty="0"/>
              <a:t>?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4" grpId="0"/>
      <p:bldP spid="248855" grpId="0"/>
      <p:bldP spid="248856" grpId="0"/>
      <p:bldP spid="248857" grpId="0"/>
      <p:bldP spid="248858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计量课件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计量课件" id="{D3867A42-7C3E-4613-AACB-8FB266CBD4B8}" vid="{826E4065-5AD1-4BD1-8916-2C686E6A7F5D}"/>
    </a:ext>
  </a:extLst>
</a:theme>
</file>

<file path=ppt/theme/theme4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6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10567</TotalTime>
  <Words>4873</Words>
  <Application>Microsoft Office PowerPoint</Application>
  <PresentationFormat>全屏显示(4:3)</PresentationFormat>
  <Paragraphs>925</Paragraphs>
  <Slides>104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104</vt:i4>
      </vt:variant>
    </vt:vector>
  </HeadingPairs>
  <TitlesOfParts>
    <vt:vector size="129" baseType="lpstr">
      <vt:lpstr>黑体</vt:lpstr>
      <vt:lpstr>华文楷体</vt:lpstr>
      <vt:lpstr>华文新魏</vt:lpstr>
      <vt:lpstr>楷体</vt:lpstr>
      <vt:lpstr>宋体</vt:lpstr>
      <vt:lpstr>Arial</vt:lpstr>
      <vt:lpstr>Calibri</vt:lpstr>
      <vt:lpstr>Cambria</vt:lpstr>
      <vt:lpstr>Cambria Math</vt:lpstr>
      <vt:lpstr>Consolas</vt:lpstr>
      <vt:lpstr>Courier New</vt:lpstr>
      <vt:lpstr>Symbol</vt:lpstr>
      <vt:lpstr>Times New Roman</vt:lpstr>
      <vt:lpstr>Verdana</vt:lpstr>
      <vt:lpstr>Wingdings</vt:lpstr>
      <vt:lpstr>Wingdings 2</vt:lpstr>
      <vt:lpstr>ZWAdobeF</vt:lpstr>
      <vt:lpstr>Network</vt:lpstr>
      <vt:lpstr>默认设计模板</vt:lpstr>
      <vt:lpstr>计量课件</vt:lpstr>
      <vt:lpstr>演示文稿9</vt:lpstr>
      <vt:lpstr>1_产线精算定价</vt:lpstr>
      <vt:lpstr>1_演示文稿9</vt:lpstr>
      <vt:lpstr>Equation</vt:lpstr>
      <vt:lpstr>公式</vt:lpstr>
      <vt:lpstr>累积损失模型 Aggregate  loss  models</vt:lpstr>
      <vt:lpstr>引言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模型选择</vt:lpstr>
      <vt:lpstr>PowerPoint 演示文稿</vt:lpstr>
      <vt:lpstr>集体风险模型的计算</vt:lpstr>
      <vt:lpstr>PowerPoint 演示文稿</vt:lpstr>
      <vt:lpstr>PowerPoint 演示文稿</vt:lpstr>
      <vt:lpstr>PowerPoint 演示文稿</vt:lpstr>
      <vt:lpstr>PowerPoint 演示文稿</vt:lpstr>
      <vt:lpstr>解析法：计算卷积</vt:lpstr>
      <vt:lpstr>例： (几何-指数)</vt:lpstr>
      <vt:lpstr>PowerPoint 演示文稿</vt:lpstr>
      <vt:lpstr>PowerPoint 演示文稿</vt:lpstr>
      <vt:lpstr>PowerPoint 演示文稿</vt:lpstr>
      <vt:lpstr>例：复合分布的卷积（团体口腔医疗保险）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Panjer 递推法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例：连续分布的离散化</vt:lpstr>
      <vt:lpstr>PowerPoint 演示文稿</vt:lpstr>
      <vt:lpstr>PowerPoint 演示文稿</vt:lpstr>
      <vt:lpstr>应用递推法应注意的问题</vt:lpstr>
      <vt:lpstr>例：递推法的应用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逆转法（Inversion method）：FFT - 快速傅里叶近似</vt:lpstr>
      <vt:lpstr>逆转法（Inversion method）：FFT</vt:lpstr>
      <vt:lpstr>PowerPoint 演示文稿</vt:lpstr>
      <vt:lpstr>例：FTT的应用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几种常见的 Sampling 方法</vt:lpstr>
      <vt:lpstr>几种常见的 Sampling 方法</vt:lpstr>
      <vt:lpstr>接受-拒绝抽样（Acceptance-Rejection sampling)</vt:lpstr>
      <vt:lpstr>重要性抽样(Importance sampling)</vt:lpstr>
      <vt:lpstr>MCMC算法</vt:lpstr>
      <vt:lpstr>随机模拟 - Simulation</vt:lpstr>
      <vt:lpstr>PowerPoint 演示文稿</vt:lpstr>
      <vt:lpstr>PowerPoint 演示文稿</vt:lpstr>
      <vt:lpstr>课堂练习</vt:lpstr>
      <vt:lpstr>set.seed(321)                  # 设定随机种子 iter &lt;- 10000                  # 模拟次数 d &lt;- 250; u &lt;- 1000              # 免赔额和限额 r &lt;- 3; beta &lt;- 2                  # 负二项分布的参数 alpha &lt;- 100; theta &lt;- 0.2         # 伽马分布的参数 P &lt;- NULL                         # 保险人的年度累积赔款  # 开始模拟 for (i in 1:iter){   n &lt;- rnbinom(1, size = r, mu = r*beta)  # 模拟损失次数   x &lt;- rgamma(n, shape = alpha, rate = theta) # 模拟每次事故的损失额，x 是一个向量   w &lt;- pmin(x, d)  # 保单持有人对每次损失的自负金额   v &lt;- min(sum(w), u) # 保单持有人自负的总金额   S &lt;- sum(x)   # 保单持有人的总损失   P[i] &lt;- S - v # 保单持有人的年度累积赔款 }  hist(P, breaks = 50, col = 'grey', prob = T, main = '',      ylab = '频率', xlab = '累积赔款') </vt:lpstr>
      <vt:lpstr>PowerPoint 演示文稿</vt:lpstr>
      <vt:lpstr>4. 个体风险模型</vt:lpstr>
      <vt:lpstr>4.1  个体风险模型的参数近似(需要S的均值和方差）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例: 用复合泊松分布近似S的分布, 个体风险的损失数据如下：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loss models</dc:title>
  <dc:creator>Guest</dc:creator>
  <cp:lastModifiedBy>李 政宵</cp:lastModifiedBy>
  <cp:revision>707</cp:revision>
  <cp:lastPrinted>2011-10-06T01:41:03Z</cp:lastPrinted>
  <dcterms:created xsi:type="dcterms:W3CDTF">2005-10-20T03:25:18Z</dcterms:created>
  <dcterms:modified xsi:type="dcterms:W3CDTF">2018-10-30T02:57:18Z</dcterms:modified>
</cp:coreProperties>
</file>