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6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7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8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9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67" r:id="rId2"/>
    <p:sldMasterId id="2147483879" r:id="rId3"/>
    <p:sldMasterId id="2147483917" r:id="rId4"/>
    <p:sldMasterId id="2147483958" r:id="rId5"/>
    <p:sldMasterId id="2147483978" r:id="rId6"/>
    <p:sldMasterId id="2147483991" r:id="rId7"/>
    <p:sldMasterId id="2147484011" r:id="rId8"/>
    <p:sldMasterId id="2147484024" r:id="rId9"/>
    <p:sldMasterId id="2147484044" r:id="rId10"/>
  </p:sldMasterIdLst>
  <p:notesMasterIdLst>
    <p:notesMasterId r:id="rId101"/>
  </p:notesMasterIdLst>
  <p:handoutMasterIdLst>
    <p:handoutMasterId r:id="rId102"/>
  </p:handoutMasterIdLst>
  <p:sldIdLst>
    <p:sldId id="633" r:id="rId11"/>
    <p:sldId id="634" r:id="rId12"/>
    <p:sldId id="601" r:id="rId13"/>
    <p:sldId id="602" r:id="rId14"/>
    <p:sldId id="582" r:id="rId15"/>
    <p:sldId id="583" r:id="rId16"/>
    <p:sldId id="584" r:id="rId17"/>
    <p:sldId id="585" r:id="rId18"/>
    <p:sldId id="586" r:id="rId19"/>
    <p:sldId id="587" r:id="rId20"/>
    <p:sldId id="588" r:id="rId21"/>
    <p:sldId id="589" r:id="rId22"/>
    <p:sldId id="590" r:id="rId23"/>
    <p:sldId id="592" r:id="rId24"/>
    <p:sldId id="593" r:id="rId25"/>
    <p:sldId id="594" r:id="rId26"/>
    <p:sldId id="595" r:id="rId27"/>
    <p:sldId id="618" r:id="rId28"/>
    <p:sldId id="619" r:id="rId29"/>
    <p:sldId id="620" r:id="rId30"/>
    <p:sldId id="621" r:id="rId31"/>
    <p:sldId id="603" r:id="rId32"/>
    <p:sldId id="604" r:id="rId33"/>
    <p:sldId id="659" r:id="rId34"/>
    <p:sldId id="660" r:id="rId35"/>
    <p:sldId id="661" r:id="rId36"/>
    <p:sldId id="605" r:id="rId37"/>
    <p:sldId id="639" r:id="rId38"/>
    <p:sldId id="640" r:id="rId39"/>
    <p:sldId id="591" r:id="rId40"/>
    <p:sldId id="509" r:id="rId41"/>
    <p:sldId id="259" r:id="rId42"/>
    <p:sldId id="264" r:id="rId43"/>
    <p:sldId id="265" r:id="rId44"/>
    <p:sldId id="545" r:id="rId45"/>
    <p:sldId id="347" r:id="rId46"/>
    <p:sldId id="349" r:id="rId47"/>
    <p:sldId id="280" r:id="rId48"/>
    <p:sldId id="622" r:id="rId49"/>
    <p:sldId id="608" r:id="rId50"/>
    <p:sldId id="609" r:id="rId51"/>
    <p:sldId id="623" r:id="rId52"/>
    <p:sldId id="334" r:id="rId53"/>
    <p:sldId id="329" r:id="rId54"/>
    <p:sldId id="610" r:id="rId55"/>
    <p:sldId id="611" r:id="rId56"/>
    <p:sldId id="333" r:id="rId57"/>
    <p:sldId id="332" r:id="rId58"/>
    <p:sldId id="636" r:id="rId59"/>
    <p:sldId id="638" r:id="rId60"/>
    <p:sldId id="297" r:id="rId61"/>
    <p:sldId id="292" r:id="rId62"/>
    <p:sldId id="298" r:id="rId63"/>
    <p:sldId id="641" r:id="rId64"/>
    <p:sldId id="642" r:id="rId65"/>
    <p:sldId id="643" r:id="rId66"/>
    <p:sldId id="606" r:id="rId67"/>
    <p:sldId id="635" r:id="rId68"/>
    <p:sldId id="625" r:id="rId69"/>
    <p:sldId id="637" r:id="rId70"/>
    <p:sldId id="612" r:id="rId71"/>
    <p:sldId id="613" r:id="rId72"/>
    <p:sldId id="614" r:id="rId73"/>
    <p:sldId id="607" r:id="rId74"/>
    <p:sldId id="615" r:id="rId75"/>
    <p:sldId id="576" r:id="rId76"/>
    <p:sldId id="624" r:id="rId77"/>
    <p:sldId id="360" r:id="rId78"/>
    <p:sldId id="616" r:id="rId79"/>
    <p:sldId id="617" r:id="rId80"/>
    <p:sldId id="544" r:id="rId81"/>
    <p:sldId id="644" r:id="rId82"/>
    <p:sldId id="645" r:id="rId83"/>
    <p:sldId id="647" r:id="rId84"/>
    <p:sldId id="648" r:id="rId85"/>
    <p:sldId id="646" r:id="rId86"/>
    <p:sldId id="649" r:id="rId87"/>
    <p:sldId id="650" r:id="rId88"/>
    <p:sldId id="651" r:id="rId89"/>
    <p:sldId id="652" r:id="rId90"/>
    <p:sldId id="653" r:id="rId91"/>
    <p:sldId id="654" r:id="rId92"/>
    <p:sldId id="655" r:id="rId93"/>
    <p:sldId id="656" r:id="rId94"/>
    <p:sldId id="657" r:id="rId95"/>
    <p:sldId id="658" r:id="rId96"/>
    <p:sldId id="626" r:id="rId97"/>
    <p:sldId id="627" r:id="rId98"/>
    <p:sldId id="662" r:id="rId99"/>
    <p:sldId id="632" r:id="rId100"/>
  </p:sldIdLst>
  <p:sldSz cx="9144000" cy="6858000" type="screen4x3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000099"/>
    <a:srgbClr val="33CC33"/>
    <a:srgbClr val="9900FF"/>
    <a:srgbClr val="006600"/>
    <a:srgbClr val="008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81" autoAdjust="0"/>
    <p:restoredTop sz="86441" autoAdjust="0"/>
  </p:normalViewPr>
  <p:slideViewPr>
    <p:cSldViewPr>
      <p:cViewPr varScale="1">
        <p:scale>
          <a:sx n="87" d="100"/>
          <a:sy n="87" d="100"/>
        </p:scale>
        <p:origin x="144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7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84" Type="http://schemas.openxmlformats.org/officeDocument/2006/relationships/slide" Target="slides/slide74.xml"/><Relationship Id="rId89" Type="http://schemas.openxmlformats.org/officeDocument/2006/relationships/slide" Target="slides/slide79.xml"/><Relationship Id="rId16" Type="http://schemas.openxmlformats.org/officeDocument/2006/relationships/slide" Target="slides/slide6.xml"/><Relationship Id="rId11" Type="http://schemas.openxmlformats.org/officeDocument/2006/relationships/slide" Target="slides/slide1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74" Type="http://schemas.openxmlformats.org/officeDocument/2006/relationships/slide" Target="slides/slide64.xml"/><Relationship Id="rId79" Type="http://schemas.openxmlformats.org/officeDocument/2006/relationships/slide" Target="slides/slide69.xml"/><Relationship Id="rId10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0.xml"/><Relationship Id="rId95" Type="http://schemas.openxmlformats.org/officeDocument/2006/relationships/slide" Target="slides/slide85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80" Type="http://schemas.openxmlformats.org/officeDocument/2006/relationships/slide" Target="slides/slide70.xml"/><Relationship Id="rId85" Type="http://schemas.openxmlformats.org/officeDocument/2006/relationships/slide" Target="slides/slide75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59" Type="http://schemas.openxmlformats.org/officeDocument/2006/relationships/slide" Target="slides/slide49.xml"/><Relationship Id="rId103" Type="http://schemas.openxmlformats.org/officeDocument/2006/relationships/presProps" Target="presProps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slide" Target="slides/slide60.xml"/><Relationship Id="rId75" Type="http://schemas.openxmlformats.org/officeDocument/2006/relationships/slide" Target="slides/slide65.xml"/><Relationship Id="rId83" Type="http://schemas.openxmlformats.org/officeDocument/2006/relationships/slide" Target="slides/slide73.xml"/><Relationship Id="rId88" Type="http://schemas.openxmlformats.org/officeDocument/2006/relationships/slide" Target="slides/slide78.xml"/><Relationship Id="rId91" Type="http://schemas.openxmlformats.org/officeDocument/2006/relationships/slide" Target="slides/slide81.xml"/><Relationship Id="rId96" Type="http://schemas.openxmlformats.org/officeDocument/2006/relationships/slide" Target="slides/slide8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slide" Target="slides/slide63.xml"/><Relationship Id="rId78" Type="http://schemas.openxmlformats.org/officeDocument/2006/relationships/slide" Target="slides/slide68.xml"/><Relationship Id="rId81" Type="http://schemas.openxmlformats.org/officeDocument/2006/relationships/slide" Target="slides/slide71.xml"/><Relationship Id="rId86" Type="http://schemas.openxmlformats.org/officeDocument/2006/relationships/slide" Target="slides/slide76.xml"/><Relationship Id="rId94" Type="http://schemas.openxmlformats.org/officeDocument/2006/relationships/slide" Target="slides/slide84.xml"/><Relationship Id="rId99" Type="http://schemas.openxmlformats.org/officeDocument/2006/relationships/slide" Target="slides/slide89.xml"/><Relationship Id="rId10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6" Type="http://schemas.openxmlformats.org/officeDocument/2006/relationships/slide" Target="slides/slide66.xml"/><Relationship Id="rId97" Type="http://schemas.openxmlformats.org/officeDocument/2006/relationships/slide" Target="slides/slide87.xml"/><Relationship Id="rId10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1.xml"/><Relationship Id="rId92" Type="http://schemas.openxmlformats.org/officeDocument/2006/relationships/slide" Target="slides/slide8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4" Type="http://schemas.openxmlformats.org/officeDocument/2006/relationships/slide" Target="slides/slide14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66" Type="http://schemas.openxmlformats.org/officeDocument/2006/relationships/slide" Target="slides/slide56.xml"/><Relationship Id="rId87" Type="http://schemas.openxmlformats.org/officeDocument/2006/relationships/slide" Target="slides/slide77.xml"/><Relationship Id="rId61" Type="http://schemas.openxmlformats.org/officeDocument/2006/relationships/slide" Target="slides/slide51.xml"/><Relationship Id="rId82" Type="http://schemas.openxmlformats.org/officeDocument/2006/relationships/slide" Target="slides/slide72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56" Type="http://schemas.openxmlformats.org/officeDocument/2006/relationships/slide" Target="slides/slide46.xml"/><Relationship Id="rId77" Type="http://schemas.openxmlformats.org/officeDocument/2006/relationships/slide" Target="slides/slide67.xml"/><Relationship Id="rId100" Type="http://schemas.openxmlformats.org/officeDocument/2006/relationships/slide" Target="slides/slide90.xml"/><Relationship Id="rId105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93" Type="http://schemas.openxmlformats.org/officeDocument/2006/relationships/slide" Target="slides/slide83.xml"/><Relationship Id="rId98" Type="http://schemas.openxmlformats.org/officeDocument/2006/relationships/slide" Target="slides/slide88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5.xml"/><Relationship Id="rId46" Type="http://schemas.openxmlformats.org/officeDocument/2006/relationships/slide" Target="slides/slide36.xml"/><Relationship Id="rId67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71.wmf"/><Relationship Id="rId4" Type="http://schemas.openxmlformats.org/officeDocument/2006/relationships/image" Target="../media/image72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A6E307-62E3-4CB5-9323-7DCF42FFE9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824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8063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005" y="3371809"/>
            <a:ext cx="8188606" cy="319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30F6D01-8EF3-46B2-9192-823B151FE2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161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1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3D2772-B153-49BC-8BA8-9F9214D057B1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536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0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B298D-5C34-4EB8-B330-FDB4E74EEF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86845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32150"/>
      </p:ext>
    </p:extLst>
  </p:cSld>
  <p:clrMapOvr>
    <a:masterClrMapping/>
  </p:clrMapOvr>
  <p:hf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157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084963"/>
      </p:ext>
    </p:extLst>
  </p:cSld>
  <p:clrMapOvr>
    <a:masterClrMapping/>
  </p:clrMapOvr>
  <p:hf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1602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545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733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0053651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209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00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47288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89F15-FDCA-4948-B418-0A1CFAC8D1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60550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187975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0727435"/>
      </p:ext>
    </p:extLst>
  </p:cSld>
  <p:clrMapOvr>
    <a:masterClrMapping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0234756"/>
      </p:ext>
    </p:extLst>
  </p:cSld>
  <p:clrMapOvr>
    <a:masterClrMapping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1467"/>
      </p:ext>
    </p:extLst>
  </p:cSld>
  <p:clrMapOvr>
    <a:masterClrMapping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064894"/>
      </p:ext>
    </p:extLst>
  </p:cSld>
  <p:clrMapOvr>
    <a:masterClrMapping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76318610"/>
      </p:ext>
    </p:extLst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99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79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43564" y="7628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45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43564" y="-1256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835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C128688-7557-43E3-9BFC-CB1C42A6F6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947454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99081" y="-17417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56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89261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194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67366" y="-8293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7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>
                <a:solidFill>
                  <a:srgbClr val="000000"/>
                </a:solidFill>
              </a:rPr>
              <a:pPr/>
              <a:t>2018/9/7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43564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322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>
                <a:solidFill>
                  <a:srgbClr val="000000"/>
                </a:solidFill>
              </a:rPr>
              <a:pPr/>
              <a:t>2018/9/7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86737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526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94982" y="1040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49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-873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466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4697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999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173170"/>
      </p:ext>
    </p:extLst>
  </p:cSld>
  <p:clrMapOvr>
    <a:masterClrMapping/>
  </p:clrMapOvr>
  <p:hf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17069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F59B705-3698-4CDA-84DE-070F0C6135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975094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50732"/>
      </p:ext>
    </p:extLst>
  </p:cSld>
  <p:clrMapOvr>
    <a:masterClrMapping/>
  </p:clrMapOvr>
  <p:hf hdr="0" ft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663707"/>
      </p:ext>
    </p:extLst>
  </p:cSld>
  <p:clrMapOvr>
    <a:masterClrMapping/>
  </p:clrMapOvr>
  <p:hf hdr="0" ft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510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290879"/>
      </p:ext>
    </p:extLst>
  </p:cSld>
  <p:clrMapOvr>
    <a:masterClrMapping/>
  </p:clrMapOvr>
  <p:hf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070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383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88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2508335"/>
      </p:ext>
    </p:extLst>
  </p:cSld>
  <p:clrMapOvr>
    <a:masterClrMapping/>
  </p:clrMapOvr>
  <p:transition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46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310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2772-B153-49BC-8BA8-9F9214D057B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225515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576155"/>
      </p:ext>
    </p:extLst>
  </p:cSld>
  <p:clrMapOvr>
    <a:masterClrMapping/>
  </p:clrMapOvr>
  <p:transition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0565"/>
      </p:ext>
    </p:extLst>
  </p:cSld>
  <p:clrMapOvr>
    <a:masterClrMapping/>
  </p:clrMapOvr>
  <p:transition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16244075"/>
      </p:ext>
    </p:extLst>
  </p:cSld>
  <p:clrMapOvr>
    <a:masterClrMapping/>
  </p:clrMapOvr>
  <p:transition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66659756"/>
      </p:ext>
    </p:extLst>
  </p:cSld>
  <p:clrMapOvr>
    <a:masterClrMapping/>
  </p:clrMapOvr>
  <p:transition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001926"/>
      </p:ext>
    </p:extLst>
  </p:cSld>
  <p:clrMapOvr>
    <a:masterClrMapping/>
  </p:clrMapOvr>
  <p:transition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16475"/>
      </p:ext>
    </p:extLst>
  </p:cSld>
  <p:clrMapOvr>
    <a:masterClrMapping/>
  </p:clrMapOvr>
  <p:transition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40542448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7222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9EB3-09B2-4264-804F-8A1C7058AD8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39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E2D7-BF33-461D-B7D6-575E460B059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370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7ED3-6F17-44DF-8FB9-E079EA0D1D4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811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0B8-0534-49E1-A652-3CACA9EE69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40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13136-9780-4C29-87FE-A2A8971605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5927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641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3706-80AE-4983-8CD3-AD0CB1B65A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2185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106D-5D18-476D-877F-95FB61CC84E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4083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298D-5C34-4EB8-B330-FDB4E74EEF2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877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9F15-FDCA-4948-B418-0A1CFAC8D19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0379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1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3D2772-B153-49BC-8BA8-9F9214D057B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536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40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97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13136-9780-4C29-87FE-A2A89716058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5614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D9EB3-09B2-4264-804F-8A1C7058AD8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063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BE2D7-BF33-461D-B7D6-575E460B05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3674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0B7ED3-6F17-44DF-8FB9-E079EA0D1D4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1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D9EB3-09B2-4264-804F-8A1C7058AD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52442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180B8-0534-49E1-A652-3CACA9EE699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08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9C4DF-9B7D-437B-8B5F-82A869C8DF9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101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73706-80AE-4983-8CD3-AD0CB1B65A4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461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B106D-5D18-476D-877F-95FB61CC84E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79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B298D-5C34-4EB8-B330-FDB4E74EEF2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9220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89F15-FDCA-4948-B418-0A1CFAC8D19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518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C128688-7557-43E3-9BFC-CB1C42A6F66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704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F59B705-3698-4CDA-84DE-070F0C6135C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8301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A1F57-65C0-4832-82CA-8D183ADE841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433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D20EA-5272-45B5-984B-08483399625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92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BE2D7-BF33-461D-B7D6-575E460B05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3019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45596-392E-4B3D-B8D8-591F219DFC2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1996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BC16C-FE7F-4A76-909E-FF515E40ECD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362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EE010-78E7-48C6-91FE-E5206DF594E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11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68025-9DBB-4EE1-8222-39CDE82B1B5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395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380B5-5FA0-4344-BB53-6DA13291ABC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9010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6A52E-3DEE-466C-B6C7-167360C1F06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505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C0D3E-6D65-4A33-8DA7-912680B436B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0320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84670-72AB-4A6D-828D-BBFE7091A0D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369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07E34-C31B-4D2D-B233-D2756CEB45F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7928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B7B49-937B-4E14-9274-C86382F4BF7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84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0B7ED3-6F17-44DF-8FB9-E079EA0D1D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9328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E203F-4FD2-4DBA-9392-7421E0C3F96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4575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A8C1A-3B0D-4777-B5E1-3B7CEF94389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6900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D015E-9C2B-4DC3-B5BD-718EE45AF72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55523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32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4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43564" y="7628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725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43564" y="-1256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369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99081" y="-17417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918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89261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0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67366" y="-8293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912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180B8-0534-49E1-A652-3CACA9EE69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99148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>
                <a:solidFill>
                  <a:srgbClr val="000000"/>
                </a:solidFill>
              </a:rPr>
              <a:pPr/>
              <a:t>2018/9/7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43564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202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>
                <a:solidFill>
                  <a:srgbClr val="000000"/>
                </a:solidFill>
              </a:rPr>
              <a:pPr/>
              <a:t>2018/9/7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86737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52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94982" y="1040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03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-873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80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4697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3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944705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809073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49484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845917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5646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9C4DF-9B7D-437B-8B5F-82A869C8DF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625594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277105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0332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27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4074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318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15703574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616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36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056532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40852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73706-80AE-4983-8CD3-AD0CB1B65A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782645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2511978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6477731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279052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309805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54044196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465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2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43564" y="7628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263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43564" y="-1256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55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99081" y="-17417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4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B106D-5D18-476D-877F-95FB61CC84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6856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89261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67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67366" y="-8293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846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>
                <a:solidFill>
                  <a:srgbClr val="000000"/>
                </a:solidFill>
              </a:rPr>
              <a:pPr/>
              <a:t>2018/9/7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43564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721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>
                <a:solidFill>
                  <a:srgbClr val="000000"/>
                </a:solidFill>
              </a:rPr>
              <a:pPr/>
              <a:t>2018/9/7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86737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04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94982" y="1040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1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-873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93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4697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353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35594"/>
      </p:ext>
    </p:extLst>
  </p:cSld>
  <p:clrMapOvr>
    <a:masterClrMapping/>
  </p:clrMapOvr>
  <p:hf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340256"/>
      </p:ext>
    </p:extLst>
  </p:cSld>
  <p:clrMapOvr>
    <a:masterClrMapping/>
  </p:clrMapOvr>
  <p:hf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2018/9/7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63944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55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7.xml"/><Relationship Id="rId18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87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86.xml"/><Relationship Id="rId16" Type="http://schemas.openxmlformats.org/officeDocument/2006/relationships/slideLayout" Target="../slideLayouts/slideLayout100.xml"/><Relationship Id="rId20" Type="http://schemas.openxmlformats.org/officeDocument/2006/relationships/theme" Target="../theme/theme7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slideLayout" Target="../slideLayouts/slideLayout128.xml"/><Relationship Id="rId18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18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122.xml"/><Relationship Id="rId12" Type="http://schemas.openxmlformats.org/officeDocument/2006/relationships/slideLayout" Target="../slideLayouts/slideLayout127.xml"/><Relationship Id="rId17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17.xml"/><Relationship Id="rId16" Type="http://schemas.openxmlformats.org/officeDocument/2006/relationships/slideLayout" Target="../slideLayouts/slideLayout131.xml"/><Relationship Id="rId20" Type="http://schemas.openxmlformats.org/officeDocument/2006/relationships/theme" Target="../theme/theme9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25.xml"/><Relationship Id="rId19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4" Type="http://schemas.openxmlformats.org/officeDocument/2006/relationships/slideLayout" Target="../slideLayouts/slideLayout1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endParaRPr lang="en-US" altLang="zh-CN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fld id="{74341E08-2E15-4924-BBA4-95E640DF65AD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60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1E08-2E15-4924-BBA4-95E640DF65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55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fld id="{74341E08-2E15-4924-BBA4-95E640DF65A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24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endParaRPr lang="en-US" altLang="zh-CN" b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pPr>
              <a:defRPr/>
            </a:pPr>
            <a:endParaRPr lang="en-US" altLang="zh-CN" b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pPr>
              <a:defRPr/>
            </a:pPr>
            <a:fld id="{F84CE812-6967-4F63-8E78-EFE4CFCA0E15}" type="slidenum">
              <a:rPr lang="en-US" altLang="zh-CN" b="0">
                <a:solidFill>
                  <a:srgbClr val="000000"/>
                </a:solidFill>
                <a:ea typeface="宋体" charset="-122"/>
              </a:rPr>
              <a:pPr>
                <a:defRPr/>
              </a:pPr>
              <a:t>‹#›</a:t>
            </a:fld>
            <a:endParaRPr lang="en-US" altLang="zh-CN" b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8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8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8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8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4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fld id="{74341E08-2E15-4924-BBA4-95E640DF65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67725" y="1719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Picture 5" descr="082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082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65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  <p:sldLayoutId id="2147483974" r:id="rId16"/>
    <p:sldLayoutId id="2147483975" r:id="rId17"/>
    <p:sldLayoutId id="2147483976" r:id="rId18"/>
    <p:sldLayoutId id="2147483977" r:id="rId19"/>
    <p:sldLayoutId id="2147483951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712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fld id="{74341E08-2E15-4924-BBA4-95E640DF65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67725" y="1719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Picture 5" descr="082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082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08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  <p:sldLayoutId id="2147484004" r:id="rId13"/>
    <p:sldLayoutId id="2147484005" r:id="rId14"/>
    <p:sldLayoutId id="2147484006" r:id="rId15"/>
    <p:sldLayoutId id="2147484007" r:id="rId16"/>
    <p:sldLayoutId id="2147484008" r:id="rId17"/>
    <p:sldLayoutId id="2147484009" r:id="rId18"/>
    <p:sldLayoutId id="2147484010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770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fld id="{74341E08-2E15-4924-BBA4-95E640DF65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67725" y="1719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Picture 5" descr="082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082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60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  <p:sldLayoutId id="2147484038" r:id="rId14"/>
    <p:sldLayoutId id="2147484039" r:id="rId15"/>
    <p:sldLayoutId id="2147484040" r:id="rId16"/>
    <p:sldLayoutId id="2147484041" r:id="rId17"/>
    <p:sldLayoutId id="2147484042" r:id="rId18"/>
    <p:sldLayoutId id="2147484043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sh=3;sc=4;%0d%0ay1=gampdf(x,sh,sc);%0d%0amu=12;lamda=36;" TargetMode="External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sh=3;sc=4;%0d%0ay1=gampdf(x,sh,sc);%0d%0amu=12;lamda=36;" TargetMode="External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3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0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1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49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53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72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5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7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75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76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67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84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8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94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95.wmf"/><Relationship Id="rId4" Type="http://schemas.openxmlformats.org/officeDocument/2006/relationships/oleObject" Target="../embeddings/oleObject73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97.w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100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78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104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8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7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107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09.wmf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111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113.wmf"/><Relationship Id="rId4" Type="http://schemas.openxmlformats.org/officeDocument/2006/relationships/oleObject" Target="../embeddings/oleObject86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115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116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118.wmf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4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9.bin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5696" y="1196752"/>
            <a:ext cx="7772400" cy="1362456"/>
          </a:xfrm>
        </p:spPr>
        <p:txBody>
          <a:bodyPr/>
          <a:lstStyle/>
          <a:p>
            <a:pPr algn="ctr"/>
            <a:r>
              <a:rPr lang="zh-CN" altLang="en-US" sz="6000" dirty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损失金额模型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15696" y="3573016"/>
            <a:ext cx="7854696" cy="17526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40000"/>
              </a:lnSpc>
              <a:spcAft>
                <a:spcPts val="0"/>
              </a:spcAft>
              <a:buClr>
                <a:srgbClr val="FFFFFF"/>
              </a:buClr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李政宵</a:t>
            </a:r>
            <a:endParaRPr lang="en-US" altLang="zh-CN" sz="3200" b="0" dirty="0" smtClean="0">
              <a:solidFill>
                <a:srgbClr val="911720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 fontAlgn="auto">
              <a:lnSpc>
                <a:spcPct val="140000"/>
              </a:lnSpc>
              <a:spcAft>
                <a:spcPts val="0"/>
              </a:spcAft>
              <a:buClr>
                <a:srgbClr val="FFFFFF"/>
              </a:buClr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    对外经济贸易大学 保险学院</a:t>
            </a:r>
            <a:endParaRPr lang="zh-CN" altLang="en-US" sz="3200" b="0" dirty="0" smtClean="0">
              <a:solidFill>
                <a:srgbClr val="91172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0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8E5-8029-4702-BA69-F9D5BACD51D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89128" name="Rectangle 8"/>
          <p:cNvSpPr>
            <a:spLocks noChangeArrowheads="1"/>
          </p:cNvSpPr>
          <p:nvPr/>
        </p:nvSpPr>
        <p:spPr bwMode="auto">
          <a:xfrm>
            <a:off x="914400" y="685800"/>
            <a:ext cx="7010400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b="0" dirty="0" smtClean="0"/>
              <a:t>精度参数的影响：</a:t>
            </a:r>
            <a:r>
              <a:rPr lang="zh-CN" altLang="en-US" b="0" dirty="0"/>
              <a:t>随着</a:t>
            </a:r>
            <a:r>
              <a:rPr lang="en-US" altLang="zh-CN" b="0" dirty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zh-CN" altLang="en-US" b="0" dirty="0"/>
              <a:t>的</a:t>
            </a:r>
            <a:r>
              <a:rPr lang="zh-CN" altLang="en-US" b="0" dirty="0" smtClean="0"/>
              <a:t>增</a:t>
            </a:r>
            <a:r>
              <a:rPr lang="zh-CN" altLang="en-US" b="0" dirty="0"/>
              <a:t>大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分布</a:t>
            </a:r>
            <a:r>
              <a:rPr lang="zh-CN" altLang="en-US" b="0" dirty="0"/>
              <a:t>越</a:t>
            </a:r>
            <a:r>
              <a:rPr lang="zh-CN" altLang="en-US" b="0" dirty="0" smtClean="0"/>
              <a:t>对称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也</a:t>
            </a:r>
            <a:r>
              <a:rPr lang="zh-CN" altLang="en-US" b="0" dirty="0"/>
              <a:t>越</a:t>
            </a:r>
            <a:r>
              <a:rPr lang="zh-CN" altLang="en-US" b="0" dirty="0" smtClean="0"/>
              <a:t>集中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精度</a:t>
            </a:r>
            <a:r>
              <a:rPr lang="zh-CN" altLang="en-US" b="0" dirty="0"/>
              <a:t>越高。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206573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 smtClean="0"/>
              <a:t>x=</a:t>
            </a:r>
            <a:r>
              <a:rPr lang="en-US" altLang="zh-CN" sz="200" dirty="0" err="1" smtClean="0"/>
              <a:t>seq</a:t>
            </a:r>
            <a:r>
              <a:rPr lang="en-US" altLang="zh-CN" sz="200" dirty="0" smtClean="0"/>
              <a:t>(0, 4, 0.01</a:t>
            </a:r>
            <a:r>
              <a:rPr lang="en-US" altLang="zh-CN" sz="200" dirty="0"/>
              <a:t>)</a:t>
            </a:r>
          </a:p>
          <a:p>
            <a:r>
              <a:rPr lang="en-US" altLang="zh-CN" sz="200" dirty="0" err="1"/>
              <a:t>f1</a:t>
            </a:r>
            <a:r>
              <a:rPr lang="en-US" altLang="zh-CN" sz="200" dirty="0"/>
              <a:t>=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(0.5/(2*pi*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(-0.5*(x-1)^2/(2*1^2*x))</a:t>
            </a:r>
          </a:p>
          <a:p>
            <a:r>
              <a:rPr lang="en-US" altLang="zh-CN" sz="200" dirty="0" err="1"/>
              <a:t>f2</a:t>
            </a:r>
            <a:r>
              <a:rPr lang="en-US" altLang="zh-CN" sz="200" dirty="0"/>
              <a:t>= 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(1/(2*pi*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(-1*(x-1)^2/(2*1^2*x))</a:t>
            </a:r>
          </a:p>
          <a:p>
            <a:r>
              <a:rPr lang="en-US" altLang="zh-CN" sz="200" dirty="0" err="1"/>
              <a:t>f3</a:t>
            </a:r>
            <a:r>
              <a:rPr lang="en-US" altLang="zh-CN" sz="200" dirty="0"/>
              <a:t>= 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(5/(2*pi*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(-5*(x-1)^2/(2*1^2*x))</a:t>
            </a:r>
          </a:p>
          <a:p>
            <a:r>
              <a:rPr lang="en-US" altLang="zh-CN" sz="200" dirty="0" err="1"/>
              <a:t>f4</a:t>
            </a:r>
            <a:r>
              <a:rPr lang="en-US" altLang="zh-CN" sz="200" dirty="0"/>
              <a:t>= 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(10/(2*pi*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(-10*(x-1)^2/(2*1^2*x))</a:t>
            </a:r>
          </a:p>
          <a:p>
            <a:r>
              <a:rPr lang="en-US" altLang="zh-CN" sz="200" dirty="0" err="1" smtClean="0"/>
              <a:t>matplot</a:t>
            </a:r>
            <a:r>
              <a:rPr lang="en-US" altLang="zh-CN" sz="200" dirty="0" smtClean="0"/>
              <a:t>(x, </a:t>
            </a:r>
            <a:r>
              <a:rPr lang="en-US" altLang="zh-CN" sz="200" dirty="0" err="1" smtClean="0"/>
              <a:t>cbind</a:t>
            </a:r>
            <a:r>
              <a:rPr lang="en-US" altLang="zh-CN" sz="200" dirty="0" smtClean="0"/>
              <a:t>(</a:t>
            </a:r>
            <a:r>
              <a:rPr lang="en-US" altLang="zh-CN" sz="200" dirty="0" err="1" smtClean="0"/>
              <a:t>f1</a:t>
            </a:r>
            <a:r>
              <a:rPr lang="en-US" altLang="zh-CN" sz="200" dirty="0" smtClean="0"/>
              <a:t>, </a:t>
            </a:r>
            <a:r>
              <a:rPr lang="en-US" altLang="zh-CN" sz="200" dirty="0" err="1" smtClean="0"/>
              <a:t>f2</a:t>
            </a:r>
            <a:r>
              <a:rPr lang="en-US" altLang="zh-CN" sz="200" dirty="0" smtClean="0"/>
              <a:t>, </a:t>
            </a:r>
            <a:r>
              <a:rPr lang="en-US" altLang="zh-CN" sz="200" dirty="0" err="1" smtClean="0"/>
              <a:t>f3</a:t>
            </a:r>
            <a:r>
              <a:rPr lang="en-US" altLang="zh-CN" sz="200" dirty="0" smtClean="0"/>
              <a:t>, </a:t>
            </a:r>
            <a:r>
              <a:rPr lang="en-US" altLang="zh-CN" sz="200" dirty="0" err="1" smtClean="0"/>
              <a:t>f4</a:t>
            </a:r>
            <a:r>
              <a:rPr lang="en-US" altLang="zh-CN" sz="200" dirty="0" smtClean="0"/>
              <a:t>), type</a:t>
            </a:r>
            <a:r>
              <a:rPr lang="en-US" altLang="zh-CN" sz="200" dirty="0"/>
              <a:t>='l</a:t>
            </a:r>
            <a:r>
              <a:rPr lang="en-US" altLang="zh-CN" sz="200" dirty="0" smtClean="0"/>
              <a:t>', </a:t>
            </a:r>
            <a:r>
              <a:rPr lang="en-US" altLang="zh-CN" sz="200" dirty="0" err="1" smtClean="0"/>
              <a:t>lty</a:t>
            </a:r>
            <a:r>
              <a:rPr lang="en-US" altLang="zh-CN" sz="200" dirty="0" smtClean="0"/>
              <a:t>=1:4, </a:t>
            </a:r>
            <a:r>
              <a:rPr lang="en-US" altLang="zh-CN" sz="200" dirty="0" err="1" smtClean="0"/>
              <a:t>lwd</a:t>
            </a:r>
            <a:r>
              <a:rPr lang="en-US" altLang="zh-CN" sz="200" dirty="0" smtClean="0"/>
              <a:t>=2</a:t>
            </a:r>
            <a:r>
              <a:rPr lang="en-US" altLang="zh-CN" sz="200" dirty="0"/>
              <a:t>)</a:t>
            </a:r>
          </a:p>
          <a:p>
            <a:r>
              <a:rPr lang="en-US" altLang="zh-CN" sz="200" dirty="0" smtClean="0"/>
              <a:t>legend(2, 1, c</a:t>
            </a:r>
            <a:r>
              <a:rPr lang="en-US" altLang="zh-CN" sz="200" dirty="0"/>
              <a:t>(</a:t>
            </a:r>
            <a:r>
              <a:rPr lang="en-US" altLang="zh-CN" sz="200" dirty="0" smtClean="0"/>
              <a:t>'IG(1, 0.5)', 'IG(1, 1)', 'IG(1, 5)', 'IG(1, 10)'), </a:t>
            </a:r>
            <a:r>
              <a:rPr lang="en-US" altLang="zh-CN" sz="200" dirty="0" err="1" smtClean="0"/>
              <a:t>lty</a:t>
            </a:r>
            <a:r>
              <a:rPr lang="en-US" altLang="zh-CN" sz="200" dirty="0" smtClean="0"/>
              <a:t>=1:4, col=1:4, </a:t>
            </a:r>
            <a:r>
              <a:rPr lang="en-US" altLang="zh-CN" sz="200" dirty="0" err="1" smtClean="0"/>
              <a:t>lwd</a:t>
            </a:r>
            <a:r>
              <a:rPr lang="en-US" altLang="zh-CN" sz="200" dirty="0" smtClean="0"/>
              <a:t>=c(3, 3, 3, 3</a:t>
            </a:r>
            <a:r>
              <a:rPr lang="en-US" altLang="zh-CN" sz="200" dirty="0"/>
              <a:t>))</a:t>
            </a:r>
            <a:endParaRPr lang="zh-CN" altLang="en-US" sz="200" dirty="0"/>
          </a:p>
        </p:txBody>
      </p:sp>
      <p:pic>
        <p:nvPicPr>
          <p:cNvPr id="417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1473200"/>
            <a:ext cx="61722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8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C61-C256-4EAB-B7F4-2EFD2B626747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逆高斯与伽马的比较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04864"/>
            <a:ext cx="7924800" cy="1452736"/>
          </a:xfrm>
        </p:spPr>
        <p:txBody>
          <a:bodyPr/>
          <a:lstStyle/>
          <a:p>
            <a:r>
              <a:rPr lang="en-US" altLang="zh-CN" b="1" dirty="0"/>
              <a:t>IG</a:t>
            </a:r>
            <a:r>
              <a:rPr lang="zh-CN" altLang="en-US" b="1" dirty="0"/>
              <a:t>的优点：</a:t>
            </a:r>
            <a:r>
              <a:rPr lang="zh-CN" altLang="en-US" b="1" dirty="0" smtClean="0"/>
              <a:t>灵活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从</a:t>
            </a:r>
            <a:r>
              <a:rPr lang="zh-CN" altLang="en-US" b="1" dirty="0"/>
              <a:t>对称到尖峰厚尾</a:t>
            </a:r>
          </a:p>
          <a:p>
            <a:endParaRPr lang="zh-CN" altLang="en-US" b="1" dirty="0"/>
          </a:p>
          <a:p>
            <a:r>
              <a:rPr lang="zh-CN" altLang="en-US" b="1" dirty="0"/>
              <a:t>与伽玛分布的比较：</a:t>
            </a:r>
          </a:p>
          <a:p>
            <a:endParaRPr lang="en-US" altLang="zh-CN" b="1" dirty="0"/>
          </a:p>
        </p:txBody>
      </p:sp>
      <p:graphicFrame>
        <p:nvGraphicFramePr>
          <p:cNvPr id="27750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35075" y="4191000"/>
          <a:ext cx="44640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00" name="Equation" r:id="rId3" imgW="2019300" imgH="482600" progId="">
                  <p:embed/>
                </p:oleObj>
              </mc:Choice>
              <mc:Fallback>
                <p:oleObj name="Equation" r:id="rId3" imgW="2019300" imgH="48260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4191000"/>
                        <a:ext cx="44640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56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3B6E-F780-402C-B0B1-17390A1D9A13}" type="slidenum">
              <a:rPr lang="en-US" altLang="zh-CN"/>
              <a:pPr/>
              <a:t>12</a:t>
            </a:fld>
            <a:endParaRPr lang="en-US" altLang="zh-CN"/>
          </a:p>
        </p:txBody>
      </p:sp>
      <p:pic>
        <p:nvPicPr>
          <p:cNvPr id="275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153400" cy="559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2879447" y="841486"/>
            <a:ext cx="31213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smtClean="0">
                <a:hlinkClick r:id="rId3" action="ppaction://hlinkfile"/>
              </a:rPr>
              <a:t>Gamma</a:t>
            </a:r>
            <a:r>
              <a:rPr lang="zh-CN" altLang="en-US" b="0" dirty="0" smtClean="0">
                <a:hlinkClick r:id="rId3" action="ppaction://hlinkfile"/>
              </a:rPr>
              <a:t>：</a:t>
            </a:r>
            <a:r>
              <a:rPr lang="en-US" altLang="zh-CN" b="0" dirty="0" smtClean="0">
                <a:hlinkClick r:id="rId3" action="ppaction://hlinkfile"/>
              </a:rPr>
              <a:t>shape=3; scale=4</a:t>
            </a:r>
            <a:r>
              <a:rPr lang="en-US" altLang="zh-CN" b="0" dirty="0">
                <a:hlinkClick r:id="rId3" action="ppaction://hlinkfile"/>
              </a:rPr>
              <a:t>;</a:t>
            </a:r>
          </a:p>
          <a:p>
            <a:r>
              <a:rPr lang="en-US" altLang="zh-CN" b="0" dirty="0" smtClean="0">
                <a:hlinkClick r:id="rId3" action="ppaction://hlinkfile"/>
              </a:rPr>
              <a:t>IG</a:t>
            </a:r>
            <a:r>
              <a:rPr lang="zh-CN" altLang="en-US" b="0" dirty="0" smtClean="0">
                <a:hlinkClick r:id="rId3" action="ppaction://hlinkfile"/>
              </a:rPr>
              <a:t>：</a:t>
            </a:r>
            <a:r>
              <a:rPr lang="en-US" altLang="zh-CN" b="0" dirty="0" smtClean="0">
                <a:hlinkClick r:id="rId3" action="ppaction://hlinkfile"/>
              </a:rPr>
              <a:t>mu=12; phi=1</a:t>
            </a:r>
            <a:r>
              <a:rPr lang="en-US" altLang="zh-CN" b="0" dirty="0">
                <a:hlinkClick r:id="rId3" action="ppaction://hlinkfile"/>
              </a:rPr>
              <a:t>/</a:t>
            </a:r>
            <a:r>
              <a:rPr lang="en-US" altLang="zh-CN" b="0" dirty="0" smtClean="0">
                <a:hlinkClick r:id="rId3" action="ppaction://hlinkfile"/>
              </a:rPr>
              <a:t>36</a:t>
            </a:r>
            <a:r>
              <a:rPr lang="en-US" altLang="zh-CN" b="0" dirty="0">
                <a:hlinkClick r:id="rId3" action="ppaction://hlinkfile"/>
              </a:rPr>
              <a:t>;</a:t>
            </a:r>
            <a:endParaRPr lang="en-US" altLang="zh-CN" b="0" dirty="0"/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4572000" y="3352800"/>
            <a:ext cx="229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0000FF"/>
                </a:solidFill>
              </a:rPr>
              <a:t>均值＝</a:t>
            </a:r>
            <a:r>
              <a:rPr lang="en-US" altLang="zh-CN" b="0" dirty="0" smtClean="0">
                <a:solidFill>
                  <a:srgbClr val="0000FF"/>
                </a:solidFill>
              </a:rPr>
              <a:t>12, </a:t>
            </a:r>
            <a:r>
              <a:rPr lang="zh-CN" altLang="en-US" b="0" dirty="0" smtClean="0">
                <a:solidFill>
                  <a:srgbClr val="0000FF"/>
                </a:solidFill>
              </a:rPr>
              <a:t>方差</a:t>
            </a:r>
            <a:r>
              <a:rPr lang="zh-CN" altLang="en-US" b="0" dirty="0">
                <a:solidFill>
                  <a:srgbClr val="0000FF"/>
                </a:solidFill>
              </a:rPr>
              <a:t>＝</a:t>
            </a:r>
            <a:r>
              <a:rPr lang="en-US" altLang="zh-CN" b="0" dirty="0">
                <a:solidFill>
                  <a:srgbClr val="0000FF"/>
                </a:solidFill>
              </a:rPr>
              <a:t>48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5181600" y="4419600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IG</a:t>
            </a:r>
            <a:r>
              <a:rPr lang="zh-CN" altLang="en-US" b="0">
                <a:solidFill>
                  <a:srgbClr val="FF0000"/>
                </a:solidFill>
              </a:rPr>
              <a:t>具有尖峰</a:t>
            </a: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3015350" y="381000"/>
            <a:ext cx="2849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Gamma</a:t>
            </a:r>
            <a:r>
              <a:rPr lang="zh-CN" altLang="en-US" sz="2400" dirty="0"/>
              <a:t>与</a:t>
            </a:r>
            <a:r>
              <a:rPr lang="en-US" altLang="zh-CN" sz="2400" dirty="0"/>
              <a:t>IG</a:t>
            </a:r>
            <a:r>
              <a:rPr lang="zh-CN" altLang="en-US" sz="2400" dirty="0"/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29832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AAFA-4C7F-4F0E-AD0C-E4DD36F127DE}" type="slidenum">
              <a:rPr lang="en-US" altLang="zh-CN"/>
              <a:pPr/>
              <a:t>13</a:t>
            </a:fld>
            <a:endParaRPr lang="en-US" altLang="zh-CN"/>
          </a:p>
        </p:txBody>
      </p:sp>
      <p:pic>
        <p:nvPicPr>
          <p:cNvPr id="276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7924800" cy="594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5943600" y="533400"/>
            <a:ext cx="2025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hlinkClick r:id="rId3" action="ppaction://hlinkfile"/>
              </a:rPr>
              <a:t>sh=3;sc=4;</a:t>
            </a:r>
          </a:p>
          <a:p>
            <a:r>
              <a:rPr lang="en-US" altLang="zh-CN" b="0">
                <a:hlinkClick r:id="rId3" action="ppaction://hlinkfile"/>
              </a:rPr>
              <a:t>mu=12;lamda=36;</a:t>
            </a:r>
            <a:endParaRPr lang="en-US" altLang="zh-CN" b="0"/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4572000" y="3352800"/>
            <a:ext cx="229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0000FF"/>
                </a:solidFill>
              </a:rPr>
              <a:t>均值＝</a:t>
            </a:r>
            <a:r>
              <a:rPr lang="en-US" altLang="zh-CN" b="0" dirty="0" smtClean="0">
                <a:solidFill>
                  <a:srgbClr val="0000FF"/>
                </a:solidFill>
              </a:rPr>
              <a:t>12, </a:t>
            </a:r>
            <a:r>
              <a:rPr lang="zh-CN" altLang="en-US" b="0" dirty="0" smtClean="0">
                <a:solidFill>
                  <a:srgbClr val="0000FF"/>
                </a:solidFill>
              </a:rPr>
              <a:t>方差</a:t>
            </a:r>
            <a:r>
              <a:rPr lang="zh-CN" altLang="en-US" b="0" dirty="0">
                <a:solidFill>
                  <a:srgbClr val="0000FF"/>
                </a:solidFill>
              </a:rPr>
              <a:t>＝</a:t>
            </a:r>
            <a:r>
              <a:rPr lang="en-US" altLang="zh-CN" b="0" dirty="0">
                <a:solidFill>
                  <a:srgbClr val="0000FF"/>
                </a:solidFill>
              </a:rPr>
              <a:t>48</a:t>
            </a:r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4876800" y="4267200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IG</a:t>
            </a:r>
            <a:r>
              <a:rPr lang="zh-CN" altLang="en-US" b="0">
                <a:solidFill>
                  <a:srgbClr val="FF0000"/>
                </a:solidFill>
              </a:rPr>
              <a:t>具有厚尾</a:t>
            </a:r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2776538" y="460375"/>
            <a:ext cx="2849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/>
              <a:t>Gamma</a:t>
            </a:r>
            <a:r>
              <a:rPr lang="zh-CN" altLang="en-US" sz="2400"/>
              <a:t>与</a:t>
            </a:r>
            <a:r>
              <a:rPr lang="en-US" altLang="zh-CN" sz="2400"/>
              <a:t>IG</a:t>
            </a:r>
            <a:r>
              <a:rPr lang="zh-CN" altLang="en-US" sz="2400"/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15771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9480-D33C-4C1D-953A-9D3948311188}" type="slidenum">
              <a:rPr lang="en-US" altLang="zh-CN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543800" cy="715962"/>
          </a:xfrm>
        </p:spPr>
        <p:txBody>
          <a:bodyPr/>
          <a:lstStyle/>
          <a:p>
            <a:r>
              <a:rPr lang="en-US" altLang="zh-CN" dirty="0"/>
              <a:t>Tweedie </a:t>
            </a:r>
            <a:r>
              <a:rPr lang="zh-CN" altLang="en-US" dirty="0" smtClean="0"/>
              <a:t>分布族</a:t>
            </a:r>
            <a:endParaRPr lang="en-US" altLang="zh-CN" dirty="0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53952"/>
            <a:ext cx="8229600" cy="4439344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特例：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lnSpc>
                <a:spcPct val="125000"/>
              </a:lnSpc>
            </a:pPr>
            <a:r>
              <a:rPr lang="en-US" altLang="zh-CN" i="1" dirty="0"/>
              <a:t>p</a:t>
            </a:r>
            <a:r>
              <a:rPr lang="en-US" altLang="zh-CN" dirty="0"/>
              <a:t> = 0 </a:t>
            </a:r>
            <a:r>
              <a:rPr lang="en-US" altLang="zh-CN" dirty="0" smtClean="0"/>
              <a:t> </a:t>
            </a:r>
            <a:r>
              <a:rPr lang="zh-CN" altLang="en-US" dirty="0" smtClean="0"/>
              <a:t>正态分布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i="1" dirty="0"/>
              <a:t>p</a:t>
            </a:r>
            <a:r>
              <a:rPr lang="en-US" altLang="zh-CN" dirty="0"/>
              <a:t> = 1 </a:t>
            </a:r>
            <a:r>
              <a:rPr lang="zh-CN" altLang="en-US" dirty="0" smtClean="0"/>
              <a:t>，</a:t>
            </a:r>
            <a:r>
              <a:rPr lang="en-US" altLang="zh-CN" i="1" dirty="0" smtClean="0">
                <a:latin typeface="Symbol" pitchFamily="18" charset="2"/>
              </a:rPr>
              <a:t>f </a:t>
            </a:r>
            <a:r>
              <a:rPr lang="en-US" altLang="zh-CN" dirty="0"/>
              <a:t>= 1 </a:t>
            </a:r>
            <a:r>
              <a:rPr lang="en-US" altLang="zh-CN" dirty="0" smtClean="0"/>
              <a:t> </a:t>
            </a:r>
            <a:r>
              <a:rPr lang="zh-CN" altLang="en-US" dirty="0" smtClean="0"/>
              <a:t>泊松分布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i="1" dirty="0"/>
              <a:t>p</a:t>
            </a:r>
            <a:r>
              <a:rPr lang="en-US" altLang="zh-CN" dirty="0"/>
              <a:t> = 2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伽马分布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i="1" dirty="0"/>
              <a:t>p</a:t>
            </a:r>
            <a:r>
              <a:rPr lang="en-US" altLang="zh-CN" dirty="0"/>
              <a:t> = 3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逆高斯分布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当</a:t>
            </a:r>
            <a:r>
              <a:rPr lang="en-US" altLang="zh-CN" dirty="0" smtClean="0"/>
              <a:t> </a:t>
            </a:r>
            <a:r>
              <a:rPr lang="en-US" altLang="zh-CN" dirty="0"/>
              <a:t>0 &lt; </a:t>
            </a:r>
            <a:r>
              <a:rPr lang="en-US" altLang="zh-CN" i="1" dirty="0"/>
              <a:t>p</a:t>
            </a:r>
            <a:r>
              <a:rPr lang="en-US" altLang="zh-CN" dirty="0"/>
              <a:t> &lt; 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Tweedie</a:t>
            </a:r>
            <a:r>
              <a:rPr lang="zh-CN" altLang="en-US" dirty="0" smtClean="0"/>
              <a:t>分布族不存在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</a:rPr>
              <a:t>1 &lt; </a:t>
            </a:r>
            <a:r>
              <a:rPr lang="en-US" altLang="zh-CN" i="1" dirty="0">
                <a:solidFill>
                  <a:srgbClr val="FF0000"/>
                </a:solidFill>
              </a:rPr>
              <a:t>p</a:t>
            </a:r>
            <a:r>
              <a:rPr lang="en-US" altLang="zh-CN" dirty="0">
                <a:solidFill>
                  <a:srgbClr val="FF0000"/>
                </a:solidFill>
              </a:rPr>
              <a:t> &lt; 2</a:t>
            </a:r>
            <a:r>
              <a:rPr lang="en-US" altLang="zh-CN" dirty="0"/>
              <a:t>,   </a:t>
            </a:r>
            <a:r>
              <a:rPr lang="zh-CN" altLang="en-US" dirty="0"/>
              <a:t>得到 </a:t>
            </a:r>
            <a:r>
              <a:rPr lang="en-US" altLang="zh-CN" dirty="0"/>
              <a:t>Poisson-gamma </a:t>
            </a:r>
            <a:r>
              <a:rPr lang="zh-CN" altLang="en-US" dirty="0"/>
              <a:t>复合</a:t>
            </a:r>
            <a:r>
              <a:rPr lang="zh-CN" altLang="en-US" dirty="0" smtClean="0"/>
              <a:t>分布</a:t>
            </a:r>
            <a:endParaRPr lang="en-US" altLang="zh-CN" dirty="0"/>
          </a:p>
          <a:p>
            <a:pPr marL="0" indent="0">
              <a:lnSpc>
                <a:spcPct val="125000"/>
              </a:lnSpc>
              <a:buNone/>
            </a:pP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50737"/>
              </p:ext>
            </p:extLst>
          </p:nvPr>
        </p:nvGraphicFramePr>
        <p:xfrm>
          <a:off x="3635896" y="404664"/>
          <a:ext cx="19700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815" name="Equation" r:id="rId3" imgW="622030" imgH="203112" progId="Equation.DSMT4">
                  <p:embed/>
                </p:oleObj>
              </mc:Choice>
              <mc:Fallback>
                <p:oleObj name="Equation" r:id="rId3" imgW="622030" imgH="203112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04664"/>
                        <a:ext cx="1970088" cy="6445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82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E5EA-F43D-4600-A971-B60B4D886F12}" type="slidenum">
              <a:rPr lang="en-US" altLang="zh-CN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476672"/>
            <a:ext cx="8229600" cy="457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 </a:t>
            </a:r>
            <a:r>
              <a:rPr lang="en-US" altLang="zh-CN" dirty="0">
                <a:solidFill>
                  <a:srgbClr val="FF0000"/>
                </a:solidFill>
              </a:rPr>
              <a:t>&lt; </a:t>
            </a:r>
            <a:r>
              <a:rPr lang="en-US" altLang="zh-CN" i="1" dirty="0">
                <a:solidFill>
                  <a:srgbClr val="FF0000"/>
                </a:solidFill>
              </a:rPr>
              <a:t>p</a:t>
            </a:r>
            <a:r>
              <a:rPr lang="en-US" altLang="zh-CN" dirty="0">
                <a:solidFill>
                  <a:srgbClr val="FF0000"/>
                </a:solidFill>
              </a:rPr>
              <a:t> &lt;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/>
              <a:t>,   </a:t>
            </a:r>
            <a:r>
              <a:rPr lang="zh-CN" altLang="en-US" dirty="0" smtClean="0"/>
              <a:t>得到 </a:t>
            </a:r>
            <a:r>
              <a:rPr lang="en-US" altLang="zh-CN" dirty="0" smtClean="0"/>
              <a:t>Poisson-gamma </a:t>
            </a:r>
            <a:r>
              <a:rPr lang="zh-CN" altLang="en-US" dirty="0" smtClean="0"/>
              <a:t>复合分布：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510407"/>
              </p:ext>
            </p:extLst>
          </p:nvPr>
        </p:nvGraphicFramePr>
        <p:xfrm>
          <a:off x="1716088" y="1368425"/>
          <a:ext cx="3392487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34" name="Equation" r:id="rId3" imgW="1346040" imgH="1143000" progId="Equation.DSMT4">
                  <p:embed/>
                </p:oleObj>
              </mc:Choice>
              <mc:Fallback>
                <p:oleObj name="Equation" r:id="rId3" imgW="134604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1368425"/>
                        <a:ext cx="3392487" cy="2730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81736"/>
              </p:ext>
            </p:extLst>
          </p:nvPr>
        </p:nvGraphicFramePr>
        <p:xfrm>
          <a:off x="899592" y="4581128"/>
          <a:ext cx="7344816" cy="1650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35" name="Equation" r:id="rId5" imgW="2539800" imgH="685800" progId="Equation.DSMT4">
                  <p:embed/>
                </p:oleObj>
              </mc:Choice>
              <mc:Fallback>
                <p:oleObj name="Equation" r:id="rId5" imgW="25398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581128"/>
                        <a:ext cx="7344816" cy="16509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67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/>
              <a:t>16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697468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</a:rPr>
              <a:t>两组参数之间的变换关系：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036866"/>
              </p:ext>
            </p:extLst>
          </p:nvPr>
        </p:nvGraphicFramePr>
        <p:xfrm>
          <a:off x="762000" y="2743200"/>
          <a:ext cx="2654300" cy="393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267" name="Equation" r:id="rId3" imgW="1028520" imgH="1523880" progId="">
                  <p:embed/>
                </p:oleObj>
              </mc:Choice>
              <mc:Fallback>
                <p:oleObj name="Equation" r:id="rId3" imgW="1028520" imgH="1523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2654300" cy="3932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850481"/>
              </p:ext>
            </p:extLst>
          </p:nvPr>
        </p:nvGraphicFramePr>
        <p:xfrm>
          <a:off x="5410200" y="2286000"/>
          <a:ext cx="2725738" cy="431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268" name="Equation" r:id="rId5" imgW="1002960" imgH="1587240" progId="">
                  <p:embed/>
                </p:oleObj>
              </mc:Choice>
              <mc:Fallback>
                <p:oleObj name="Equation" r:id="rId5" imgW="1002960" imgH="1587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286000"/>
                        <a:ext cx="2725738" cy="431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209795"/>
              </p:ext>
            </p:extLst>
          </p:nvPr>
        </p:nvGraphicFramePr>
        <p:xfrm>
          <a:off x="546100" y="1579563"/>
          <a:ext cx="19700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269" name="Equation" r:id="rId7" imgW="622080" imgH="203040" progId="Equation.DSMT4">
                  <p:embed/>
                </p:oleObj>
              </mc:Choice>
              <mc:Fallback>
                <p:oleObj name="Equation" r:id="rId7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579563"/>
                        <a:ext cx="1970088" cy="6445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817759"/>
              </p:ext>
            </p:extLst>
          </p:nvPr>
        </p:nvGraphicFramePr>
        <p:xfrm>
          <a:off x="5497513" y="1582738"/>
          <a:ext cx="17780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270" name="Equation" r:id="rId9" imgW="634680" imgH="203040" progId="">
                  <p:embed/>
                </p:oleObj>
              </mc:Choice>
              <mc:Fallback>
                <p:oleObj name="Equation" r:id="rId9" imgW="63468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513" y="1582738"/>
                        <a:ext cx="1778000" cy="5699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518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/>
              <a:t>17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4208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9"/>
          <a:stretch/>
        </p:blipFill>
        <p:spPr bwMode="auto">
          <a:xfrm>
            <a:off x="1246485" y="4197531"/>
            <a:ext cx="5923388" cy="257192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</p:pic>
      <p:sp>
        <p:nvSpPr>
          <p:cNvPr id="3" name="TextBox 2"/>
          <p:cNvSpPr txBox="1"/>
          <p:nvPr/>
        </p:nvSpPr>
        <p:spPr>
          <a:xfrm>
            <a:off x="683568" y="548680"/>
            <a:ext cx="746564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lambda = 1                         # </a:t>
            </a:r>
            <a:r>
              <a:rPr lang="zh-CN" alt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泊松的参数</a:t>
            </a:r>
            <a:endParaRPr lang="zh-CN" altLang="en-US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alpha = 10  ;   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</a:rPr>
              <a:t>beta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 = 2      # </a:t>
            </a:r>
            <a:r>
              <a:rPr lang="zh-CN" alt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伽马分布的参数，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beta</a:t>
            </a:r>
            <a:r>
              <a:rPr lang="zh-CN" alt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为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rate</a:t>
            </a:r>
            <a:r>
              <a:rPr lang="zh-CN" alt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参数</a:t>
            </a:r>
            <a:endParaRPr lang="zh-CN" altLang="en-US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n = 10000                            # </a:t>
            </a:r>
            <a:r>
              <a:rPr lang="zh-CN" alt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模拟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 pitchFamily="34" charset="0"/>
              </a:rPr>
              <a:t>次数</a:t>
            </a: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Y = NULL                              # </a:t>
            </a:r>
            <a:r>
              <a:rPr lang="en-US" altLang="zh-CN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tweedie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 pitchFamily="34" charset="0"/>
              </a:rPr>
              <a:t>模拟值</a:t>
            </a:r>
          </a:p>
          <a:p>
            <a:pPr>
              <a:spcBef>
                <a:spcPts val="600"/>
              </a:spcBef>
            </a:pPr>
            <a:r>
              <a:rPr lang="en-US" altLang="zh-CN" dirty="0" err="1">
                <a:solidFill>
                  <a:prstClr val="black"/>
                </a:solidFill>
                <a:latin typeface="Calibri" panose="020F0502020204030204" pitchFamily="34" charset="0"/>
              </a:rPr>
              <a:t>set.seed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</a:rPr>
              <a:t>(11)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</a:rPr>
              <a:t>for 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( </a:t>
            </a:r>
            <a:r>
              <a:rPr lang="en-US" altLang="zh-CN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</a:rPr>
              <a:t>in </a:t>
            </a:r>
            <a:r>
              <a:rPr lang="en-US" altLang="zh-CN" dirty="0" err="1">
                <a:solidFill>
                  <a:prstClr val="black"/>
                </a:solidFill>
                <a:latin typeface="Calibri" panose="020F0502020204030204" pitchFamily="34" charset="0"/>
              </a:rPr>
              <a:t>1:n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N = </a:t>
            </a:r>
            <a:r>
              <a:rPr lang="en-US" altLang="zh-CN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rpois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(1,  lambda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</a:rPr>
              <a:t>Y[</a:t>
            </a:r>
            <a:r>
              <a:rPr lang="en-US" altLang="zh-CN" dirty="0" err="1">
                <a:solidFill>
                  <a:prstClr val="black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] = sum(</a:t>
            </a:r>
            <a:r>
              <a:rPr lang="en-US" altLang="zh-CN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rgamma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(N, shape =  alpha,  rate = beta))</a:t>
            </a:r>
            <a:endParaRPr lang="en-US" altLang="zh-CN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hist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(Y,  breaks = 50,  col = 'grey',  main = 'Tweedie</a:t>
            </a:r>
            <a:r>
              <a:rPr lang="zh-CN" alt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模拟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')</a:t>
            </a:r>
            <a:endParaRPr lang="en-US" altLang="zh-CN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35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4634"/>
            <a:ext cx="7543800" cy="639832"/>
          </a:xfrm>
        </p:spPr>
        <p:txBody>
          <a:bodyPr/>
          <a:lstStyle/>
          <a:p>
            <a:pPr algn="ctr"/>
            <a:r>
              <a:rPr lang="en-US" altLang="zh-CN" sz="2400" dirty="0" smtClean="0">
                <a:solidFill>
                  <a:srgbClr val="3333FF"/>
                </a:solidFill>
              </a:rPr>
              <a:t>Tweedie</a:t>
            </a:r>
            <a:r>
              <a:rPr lang="zh-CN" altLang="en-US" sz="2400" dirty="0" smtClean="0">
                <a:solidFill>
                  <a:srgbClr val="3333FF"/>
                </a:solidFill>
              </a:rPr>
              <a:t>分布的形状</a:t>
            </a:r>
            <a:r>
              <a:rPr lang="en-US" altLang="zh-CN" sz="2400" dirty="0" smtClean="0">
                <a:solidFill>
                  <a:srgbClr val="3333FF"/>
                </a:solidFill>
              </a:rPr>
              <a:t/>
            </a:r>
            <a:br>
              <a:rPr lang="en-US" altLang="zh-CN" sz="2400" dirty="0" smtClean="0">
                <a:solidFill>
                  <a:srgbClr val="3333FF"/>
                </a:solidFill>
              </a:rPr>
            </a:br>
            <a:r>
              <a:rPr lang="zh-CN" altLang="en-US" sz="2400" dirty="0" smtClean="0">
                <a:solidFill>
                  <a:srgbClr val="3333FF"/>
                </a:solidFill>
              </a:rPr>
              <a:t>（</a:t>
            </a:r>
            <a:r>
              <a:rPr lang="zh-CN" altLang="en-US" sz="1600" dirty="0" smtClean="0">
                <a:solidFill>
                  <a:srgbClr val="3333FF"/>
                </a:solidFill>
              </a:rPr>
              <a:t>固定</a:t>
            </a:r>
            <a:r>
              <a:rPr lang="en-US" altLang="zh-CN" sz="1600" dirty="0">
                <a:solidFill>
                  <a:srgbClr val="3333FF"/>
                </a:solidFill>
              </a:rPr>
              <a:t>lambda = </a:t>
            </a:r>
            <a:r>
              <a:rPr lang="en-US" altLang="zh-CN" sz="1600" dirty="0" smtClean="0">
                <a:solidFill>
                  <a:srgbClr val="3333FF"/>
                </a:solidFill>
              </a:rPr>
              <a:t>0.5，</a:t>
            </a:r>
            <a:r>
              <a:rPr lang="zh-CN" altLang="en-US" sz="1600" dirty="0" smtClean="0">
                <a:solidFill>
                  <a:srgbClr val="3333FF"/>
                </a:solidFill>
              </a:rPr>
              <a:t>固定伽马的均值为</a:t>
            </a:r>
            <a:r>
              <a:rPr lang="en-US" altLang="zh-CN" sz="1600" dirty="0" smtClean="0">
                <a:solidFill>
                  <a:srgbClr val="3333FF"/>
                </a:solidFill>
              </a:rPr>
              <a:t>1000</a:t>
            </a:r>
            <a:r>
              <a:rPr lang="zh-CN" altLang="en-US" sz="1600" dirty="0" smtClean="0">
                <a:solidFill>
                  <a:srgbClr val="3333FF"/>
                </a:solidFill>
              </a:rPr>
              <a:t>，伽马分布参数</a:t>
            </a:r>
            <a:r>
              <a:rPr lang="zh-CN" altLang="en-US" sz="1600" dirty="0">
                <a:solidFill>
                  <a:srgbClr val="3333FF"/>
                </a:solidFill>
              </a:rPr>
              <a:t>的</a:t>
            </a:r>
            <a:r>
              <a:rPr lang="zh-CN" altLang="en-US" sz="1600" dirty="0" smtClean="0">
                <a:solidFill>
                  <a:srgbClr val="3333FF"/>
                </a:solidFill>
              </a:rPr>
              <a:t>影响</a:t>
            </a:r>
            <a:r>
              <a:rPr lang="zh-CN" altLang="en-US" sz="2400" dirty="0" smtClean="0">
                <a:solidFill>
                  <a:srgbClr val="3333FF"/>
                </a:solidFill>
              </a:rPr>
              <a:t>）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079D9-76B9-4E19-90A1-9EF51C9649D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23" y="914466"/>
            <a:ext cx="7798875" cy="590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079D9-76B9-4E19-90A1-9EF51C9649D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00" y="1143060"/>
            <a:ext cx="7425072" cy="4800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39832"/>
          </a:xfrm>
        </p:spPr>
        <p:txBody>
          <a:bodyPr/>
          <a:lstStyle/>
          <a:p>
            <a:pPr algn="ctr"/>
            <a:r>
              <a:rPr lang="en-US" altLang="zh-CN" sz="2400" dirty="0" smtClean="0">
                <a:solidFill>
                  <a:srgbClr val="3333FF"/>
                </a:solidFill>
              </a:rPr>
              <a:t>Tweedie</a:t>
            </a:r>
            <a:r>
              <a:rPr lang="zh-CN" altLang="en-US" sz="2400" dirty="0" smtClean="0">
                <a:solidFill>
                  <a:srgbClr val="3333FF"/>
                </a:solidFill>
              </a:rPr>
              <a:t>分布的形状</a:t>
            </a:r>
            <a:r>
              <a:rPr lang="en-US" altLang="zh-CN" sz="2400" dirty="0" smtClean="0">
                <a:solidFill>
                  <a:srgbClr val="3333FF"/>
                </a:solidFill>
              </a:rPr>
              <a:t/>
            </a:r>
            <a:br>
              <a:rPr lang="en-US" altLang="zh-CN" sz="2400" dirty="0" smtClean="0">
                <a:solidFill>
                  <a:srgbClr val="3333FF"/>
                </a:solidFill>
              </a:rPr>
            </a:br>
            <a:r>
              <a:rPr lang="zh-CN" altLang="en-US" sz="1400" dirty="0">
                <a:solidFill>
                  <a:srgbClr val="3333FF"/>
                </a:solidFill>
              </a:rPr>
              <a:t>（固定</a:t>
            </a:r>
            <a:r>
              <a:rPr lang="en-US" altLang="zh-CN" sz="1400" dirty="0">
                <a:solidFill>
                  <a:srgbClr val="3333FF"/>
                </a:solidFill>
              </a:rPr>
              <a:t>lambda = </a:t>
            </a:r>
            <a:r>
              <a:rPr lang="en-US" altLang="zh-CN" sz="1400" dirty="0" smtClean="0">
                <a:solidFill>
                  <a:srgbClr val="3333FF"/>
                </a:solidFill>
              </a:rPr>
              <a:t>5</a:t>
            </a:r>
            <a:r>
              <a:rPr lang="zh-CN" altLang="en-US" sz="1400" dirty="0">
                <a:solidFill>
                  <a:srgbClr val="3333FF"/>
                </a:solidFill>
              </a:rPr>
              <a:t>，固定伽马的均值为</a:t>
            </a:r>
            <a:r>
              <a:rPr lang="en-US" altLang="zh-CN" sz="1400" dirty="0">
                <a:solidFill>
                  <a:srgbClr val="3333FF"/>
                </a:solidFill>
              </a:rPr>
              <a:t>1000</a:t>
            </a:r>
            <a:r>
              <a:rPr lang="zh-CN" altLang="en-US" sz="1400" dirty="0">
                <a:solidFill>
                  <a:srgbClr val="3333FF"/>
                </a:solidFill>
              </a:rPr>
              <a:t>，伽马分布参数的影响）</a:t>
            </a:r>
          </a:p>
        </p:txBody>
      </p:sp>
    </p:spTree>
    <p:extLst>
      <p:ext uri="{BB962C8B-B14F-4D97-AF65-F5344CB8AC3E}">
        <p14:creationId xmlns:p14="http://schemas.microsoft.com/office/powerpoint/2010/main" val="269130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89140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382717"/>
          </a:xfrm>
        </p:spPr>
        <p:txBody>
          <a:bodyPr/>
          <a:lstStyle/>
          <a:p>
            <a:r>
              <a:rPr lang="zh-CN" altLang="en-US" dirty="0" smtClean="0"/>
              <a:t>常见的</a:t>
            </a:r>
            <a:r>
              <a:rPr lang="zh-CN" altLang="en-US" dirty="0"/>
              <a:t>损失金额分布</a:t>
            </a:r>
            <a:endParaRPr lang="en-US" altLang="zh-CN" dirty="0"/>
          </a:p>
          <a:p>
            <a:pPr lvl="1"/>
            <a:r>
              <a:rPr lang="zh-CN" altLang="en-US" dirty="0"/>
              <a:t>伽马、逆高斯、</a:t>
            </a:r>
            <a:r>
              <a:rPr lang="en-US" altLang="zh-CN" dirty="0"/>
              <a:t>Tweedie</a:t>
            </a:r>
            <a:r>
              <a:rPr lang="zh-CN" altLang="en-US" dirty="0"/>
              <a:t>、对数正态、威布尔、帕累托</a:t>
            </a:r>
            <a:endParaRPr lang="en-US" altLang="zh-CN" dirty="0"/>
          </a:p>
          <a:p>
            <a:r>
              <a:rPr lang="zh-CN" altLang="en-US" dirty="0"/>
              <a:t>新分布的生成：变换</a:t>
            </a:r>
            <a:r>
              <a:rPr lang="en-US" altLang="zh-CN" dirty="0"/>
              <a:t>, </a:t>
            </a:r>
            <a:r>
              <a:rPr lang="zh-CN" altLang="en-US" dirty="0"/>
              <a:t>混合</a:t>
            </a:r>
            <a:r>
              <a:rPr lang="en-US" altLang="zh-CN" dirty="0"/>
              <a:t>, </a:t>
            </a:r>
            <a:r>
              <a:rPr lang="zh-CN" altLang="en-US" dirty="0"/>
              <a:t>组合</a:t>
            </a:r>
            <a:endParaRPr lang="en-US" altLang="zh-CN" dirty="0"/>
          </a:p>
          <a:p>
            <a:r>
              <a:rPr lang="zh-CN" altLang="en-US" dirty="0"/>
              <a:t>模型的参数估计</a:t>
            </a:r>
            <a:endParaRPr lang="en-US" altLang="zh-CN" dirty="0"/>
          </a:p>
          <a:p>
            <a:r>
              <a:rPr lang="zh-CN" altLang="en-US" smtClean="0"/>
              <a:t>免赔额、赔偿限额、通货膨胀</a:t>
            </a:r>
            <a:r>
              <a:rPr lang="zh-CN" altLang="en-US" dirty="0"/>
              <a:t>的</a:t>
            </a:r>
            <a:r>
              <a:rPr lang="zh-CN" altLang="en-US" dirty="0" smtClean="0"/>
              <a:t>影响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2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079D9-76B9-4E19-90A1-9EF51C9649D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542"/>
            <a:ext cx="7222001" cy="540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7624" y="518312"/>
            <a:ext cx="719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均值</a:t>
            </a:r>
            <a:r>
              <a:rPr lang="zh-CN" altLang="en-US" b="1" dirty="0" smtClean="0">
                <a:sym typeface="Symbol"/>
              </a:rPr>
              <a:t></a:t>
            </a:r>
            <a:r>
              <a:rPr lang="zh-CN" altLang="en-US" b="1" dirty="0" smtClean="0"/>
              <a:t>给定为</a:t>
            </a:r>
            <a:r>
              <a:rPr lang="en-US" altLang="zh-CN" b="1" dirty="0" smtClean="0"/>
              <a:t>1000</a:t>
            </a:r>
            <a:r>
              <a:rPr lang="zh-CN" altLang="en-US" b="1" dirty="0" smtClean="0"/>
              <a:t>的条件下，</a:t>
            </a:r>
            <a:r>
              <a:rPr lang="en-US" altLang="zh-CN" b="1" dirty="0" smtClean="0"/>
              <a:t>p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phi</a:t>
            </a:r>
            <a:r>
              <a:rPr lang="zh-CN" altLang="en-US" b="1" dirty="0" smtClean="0"/>
              <a:t>如何影响</a:t>
            </a:r>
            <a:r>
              <a:rPr lang="en-US" altLang="zh-CN" b="1" dirty="0" smtClean="0"/>
              <a:t>Tweedie</a:t>
            </a:r>
            <a:r>
              <a:rPr lang="zh-CN" altLang="en-US" b="1" dirty="0" smtClean="0"/>
              <a:t>分布的形状？</a:t>
            </a:r>
            <a:endParaRPr lang="zh-CN" altLang="en-US" b="1" dirty="0"/>
          </a:p>
        </p:txBody>
      </p:sp>
      <p:sp>
        <p:nvSpPr>
          <p:cNvPr id="6" name="下箭头 5"/>
          <p:cNvSpPr/>
          <p:nvPr/>
        </p:nvSpPr>
        <p:spPr bwMode="auto">
          <a:xfrm>
            <a:off x="251520" y="2636912"/>
            <a:ext cx="484632" cy="187220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zh-CN" altLang="en-US" dirty="0" smtClean="0"/>
              <a:t>增大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3499547" y="6133340"/>
            <a:ext cx="2880320" cy="53602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      phi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增大</a:t>
            </a:r>
          </a:p>
        </p:txBody>
      </p:sp>
    </p:spTree>
    <p:extLst>
      <p:ext uri="{BB962C8B-B14F-4D97-AF65-F5344CB8AC3E}">
        <p14:creationId xmlns:p14="http://schemas.microsoft.com/office/powerpoint/2010/main" val="10442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079D9-76B9-4E19-90A1-9EF51C9649D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62028"/>
            <a:ext cx="6934018" cy="438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47664" y="692696"/>
            <a:ext cx="5906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Tweedie</a:t>
            </a:r>
            <a:r>
              <a:rPr lang="zh-CN" altLang="en-US" b="1" dirty="0" smtClean="0"/>
              <a:t>的密度函数：</a:t>
            </a:r>
            <a:r>
              <a:rPr lang="en-US" altLang="zh-CN" b="1" dirty="0"/>
              <a:t>mu = </a:t>
            </a:r>
            <a:r>
              <a:rPr lang="en-US" altLang="zh-CN" b="1" dirty="0" err="1"/>
              <a:t>5000，phi</a:t>
            </a:r>
            <a:r>
              <a:rPr lang="en-US" altLang="zh-CN" b="1" dirty="0"/>
              <a:t> = </a:t>
            </a:r>
            <a:r>
              <a:rPr lang="en-US" altLang="zh-CN" b="1" dirty="0" err="1"/>
              <a:t>800，p</a:t>
            </a:r>
            <a:r>
              <a:rPr lang="en-US" altLang="zh-CN" b="1" dirty="0"/>
              <a:t> = </a:t>
            </a:r>
            <a:r>
              <a:rPr lang="en-US" altLang="zh-CN" b="1" dirty="0" smtClean="0"/>
              <a:t>1.01</a:t>
            </a:r>
            <a:endParaRPr lang="en-US" altLang="zh-C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5877272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注：</a:t>
            </a:r>
            <a:r>
              <a:rPr lang="en-US" altLang="zh-CN" dirty="0" err="1" smtClean="0"/>
              <a:t>tweedie</a:t>
            </a:r>
            <a:r>
              <a:rPr lang="zh-CN" altLang="en-US" dirty="0" smtClean="0"/>
              <a:t>程序包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74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对数正态分布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22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349802"/>
              </p:ext>
            </p:extLst>
          </p:nvPr>
        </p:nvGraphicFramePr>
        <p:xfrm>
          <a:off x="755576" y="1628800"/>
          <a:ext cx="4778375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22" name="Equation" r:id="rId3" imgW="2387520" imgH="1193760" progId="Equation.DSMT4">
                  <p:embed/>
                </p:oleObj>
              </mc:Choice>
              <mc:Fallback>
                <p:oleObj name="Equation" r:id="rId3" imgW="2387520" imgH="119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1628800"/>
                        <a:ext cx="4778375" cy="238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4653136"/>
            <a:ext cx="58705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注意：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ym typeface="Symbol"/>
              </a:rPr>
              <a:t>（</a:t>
            </a:r>
            <a:r>
              <a:rPr lang="en-US" altLang="zh-CN" sz="2400" dirty="0" smtClean="0">
                <a:sym typeface="Symbol"/>
              </a:rPr>
              <a:t>1</a:t>
            </a:r>
            <a:r>
              <a:rPr lang="zh-CN" altLang="en-US" sz="2400" dirty="0" smtClean="0">
                <a:sym typeface="Symbol"/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  <a:sym typeface="Symbol"/>
              </a:rPr>
              <a:t></a:t>
            </a:r>
            <a:r>
              <a:rPr lang="zh-CN" altLang="en-US" sz="2400" dirty="0" smtClean="0">
                <a:sym typeface="Symbol"/>
              </a:rPr>
              <a:t>不是均值。</a:t>
            </a:r>
            <a:endParaRPr lang="en-US" altLang="zh-CN" sz="2400" dirty="0" smtClean="0"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ym typeface="Symbol"/>
              </a:rPr>
              <a:t>（</a:t>
            </a:r>
            <a:r>
              <a:rPr lang="en-US" altLang="zh-CN" sz="2400" dirty="0" smtClean="0">
                <a:sym typeface="Symbol"/>
              </a:rPr>
              <a:t>2</a:t>
            </a:r>
            <a:r>
              <a:rPr lang="zh-CN" altLang="en-US" sz="2400" dirty="0" smtClean="0">
                <a:sym typeface="Symbol"/>
              </a:rPr>
              <a:t>）存在任意阶矩</a:t>
            </a:r>
            <a:r>
              <a:rPr lang="en-US" altLang="zh-CN" sz="2400" dirty="0" smtClean="0">
                <a:sym typeface="Symbol"/>
              </a:rPr>
              <a:t>,  </a:t>
            </a:r>
            <a:r>
              <a:rPr lang="zh-CN" altLang="en-US" sz="2400" dirty="0" smtClean="0">
                <a:sym typeface="Symbol"/>
              </a:rPr>
              <a:t>但矩母函数不存在。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87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对数正态分布的矩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23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681667"/>
              </p:ext>
            </p:extLst>
          </p:nvPr>
        </p:nvGraphicFramePr>
        <p:xfrm>
          <a:off x="1403350" y="1893888"/>
          <a:ext cx="3832225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47" name="Equation" r:id="rId3" imgW="2133360" imgH="2323800" progId="Equation.DSMT4">
                  <p:embed/>
                </p:oleObj>
              </mc:Choice>
              <mc:Fallback>
                <p:oleObj name="Equation" r:id="rId3" imgW="2133360" imgH="232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1893888"/>
                        <a:ext cx="3832225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6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威布尔分布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59632" y="2204864"/>
                <a:ext cx="6336704" cy="2745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 1−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800" i="1" dirty="0" smtClean="0"/>
              </a:p>
              <a:p>
                <a:endParaRPr lang="en-US" altLang="zh-CN" sz="28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𝛼𝜃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endParaRPr lang="zh-CN" altLang="zh-CN" sz="2800" dirty="0"/>
              </a:p>
              <a:p>
                <a:r>
                  <a:rPr lang="zh-CN" altLang="zh-CN" sz="2800" dirty="0"/>
                  <a:t>上式中</a:t>
                </a:r>
                <a:r>
                  <a:rPr lang="zh-CN" altLang="zh-CN" sz="2800" i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&gt;0,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&gt;0,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04864"/>
                <a:ext cx="6336704" cy="2745560"/>
              </a:xfrm>
              <a:prstGeom prst="rect">
                <a:avLst/>
              </a:prstGeom>
              <a:blipFill rotWithShape="1">
                <a:blip r:embed="rId2"/>
                <a:stretch>
                  <a:fillRect l="-2021" b="-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4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43608" y="2132856"/>
                <a:ext cx="6984776" cy="1858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800" dirty="0"/>
                  <a:t>威布尔分布的</a:t>
                </a:r>
                <a14:m>
                  <m:oMath xmlns:m="http://schemas.openxmlformats.org/officeDocument/2006/math">
                    <m:r>
                      <a:rPr lang="zh-CN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800" dirty="0" smtClean="0"/>
                  <a:t>阶</a:t>
                </a:r>
                <a:r>
                  <a:rPr lang="zh-CN" altLang="en-US" sz="2800" dirty="0" smtClean="0"/>
                  <a:t>矩</a:t>
                </a:r>
                <a:r>
                  <a:rPr lang="zh-CN" altLang="zh-CN" sz="2800" dirty="0" smtClean="0"/>
                  <a:t>：</a:t>
                </a:r>
                <a:endParaRPr lang="en-US" altLang="zh-CN" sz="2800" dirty="0" smtClean="0"/>
              </a:p>
              <a:p>
                <a:endParaRPr lang="en-US" altLang="zh-CN" sz="2800" dirty="0"/>
              </a:p>
              <a:p>
                <a:endParaRPr lang="zh-CN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 = 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𝛤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(1 +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132856"/>
                <a:ext cx="6984776" cy="1858970"/>
              </a:xfrm>
              <a:prstGeom prst="rect">
                <a:avLst/>
              </a:prstGeom>
              <a:blipFill rotWithShape="1">
                <a:blip r:embed="rId2"/>
                <a:stretch>
                  <a:fillRect l="-1745" t="-4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6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26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67544" y="1196752"/>
                <a:ext cx="8208912" cy="4222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威</a:t>
                </a:r>
                <a:r>
                  <a:rPr lang="zh-CN" altLang="zh-CN" sz="2400" dirty="0" smtClean="0"/>
                  <a:t>布尔</a:t>
                </a:r>
                <a:r>
                  <a:rPr lang="zh-CN" altLang="en-US" sz="2400" dirty="0" smtClean="0"/>
                  <a:t>的</a:t>
                </a:r>
                <a:r>
                  <a:rPr lang="zh-CN" altLang="zh-CN" sz="2400" dirty="0" smtClean="0"/>
                  <a:t>性质</a:t>
                </a:r>
                <a:r>
                  <a:rPr lang="zh-CN" altLang="zh-CN" sz="2400" dirty="0"/>
                  <a:t>：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1</a:t>
                </a:r>
                <a:r>
                  <a:rPr lang="zh-CN" altLang="zh-CN" sz="2400" dirty="0"/>
                  <a:t>）当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zh-CN" altLang="zh-CN" sz="2400" dirty="0"/>
                  <a:t>时</a:t>
                </a:r>
                <a:r>
                  <a:rPr lang="zh-CN" altLang="zh-CN" sz="2400" dirty="0" smtClean="0"/>
                  <a:t>，是</a:t>
                </a:r>
                <a:r>
                  <a:rPr lang="zh-CN" altLang="zh-CN" sz="2400" dirty="0"/>
                  <a:t>比率参数为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400" dirty="0"/>
                  <a:t>的指数分布。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zh-CN" sz="2400" dirty="0" smtClean="0"/>
                  <a:t>）乘</a:t>
                </a:r>
                <a:r>
                  <a:rPr lang="zh-CN" altLang="zh-CN" sz="2400" dirty="0"/>
                  <a:t>以正常数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zh-CN" sz="2400" dirty="0"/>
                  <a:t>以后，仍然是威</a:t>
                </a:r>
                <a:r>
                  <a:rPr lang="zh-CN" altLang="zh-CN" sz="2400" dirty="0" smtClean="0"/>
                  <a:t>布尔，</a:t>
                </a:r>
                <a:r>
                  <a:rPr lang="zh-CN" altLang="zh-CN" sz="2400" dirty="0"/>
                  <a:t>参数变为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/>
                  <a:t>。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3</a:t>
                </a:r>
                <a:r>
                  <a:rPr lang="zh-CN" altLang="zh-CN" sz="2400" dirty="0"/>
                  <a:t>）如果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zh-CN" altLang="zh-CN" sz="2400" dirty="0" smtClean="0"/>
                  <a:t>服从</a:t>
                </a:r>
                <a:r>
                  <a:rPr lang="zh-CN" altLang="en-US" sz="2400" dirty="0" smtClean="0"/>
                  <a:t>参数为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/>
                  <a:t>的</a:t>
                </a:r>
                <a:r>
                  <a:rPr lang="zh-CN" altLang="zh-CN" sz="2400" dirty="0" smtClean="0"/>
                  <a:t>指数分布</a:t>
                </a:r>
                <a:r>
                  <a:rPr lang="zh-CN" altLang="en-US" sz="2400" dirty="0" smtClean="0"/>
                  <a:t>，</a:t>
                </a:r>
                <a:r>
                  <a:rPr lang="zh-CN" altLang="zh-CN" sz="2400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zh-CN" sz="2400" dirty="0"/>
                  <a:t>服从威布尔分布。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4</a:t>
                </a:r>
                <a:r>
                  <a:rPr lang="zh-CN" altLang="zh-CN" sz="2400" dirty="0" smtClean="0"/>
                  <a:t>）在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=3.6</m:t>
                    </m:r>
                  </m:oMath>
                </a14:m>
                <a:r>
                  <a:rPr lang="zh-CN" altLang="zh-CN" sz="2400" dirty="0"/>
                  <a:t>附近呈现大致对称的形状；当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sz="2400" dirty="0"/>
                  <a:t>小于</a:t>
                </a:r>
                <a:r>
                  <a:rPr lang="en-US" altLang="zh-CN" sz="2400" dirty="0"/>
                  <a:t>3.6</a:t>
                </a:r>
                <a:r>
                  <a:rPr lang="zh-CN" altLang="zh-CN" sz="2400" dirty="0"/>
                  <a:t>时</a:t>
                </a:r>
                <a:r>
                  <a:rPr lang="zh-CN" altLang="zh-CN" sz="2400" dirty="0" smtClean="0"/>
                  <a:t>，左偏；</a:t>
                </a:r>
                <a:r>
                  <a:rPr lang="zh-CN" altLang="zh-CN" sz="24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sz="2400" dirty="0"/>
                  <a:t>大于</a:t>
                </a:r>
                <a:r>
                  <a:rPr lang="en-US" altLang="zh-CN" sz="2400" dirty="0"/>
                  <a:t>3.6</a:t>
                </a:r>
                <a:r>
                  <a:rPr lang="zh-CN" altLang="zh-CN" sz="2400" dirty="0"/>
                  <a:t>时</a:t>
                </a:r>
                <a:r>
                  <a:rPr lang="zh-CN" altLang="zh-CN" sz="2400" dirty="0" smtClean="0"/>
                  <a:t>，右偏。</a:t>
                </a:r>
                <a:endParaRPr lang="zh-CN" altLang="zh-CN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96752"/>
                <a:ext cx="8208912" cy="4222310"/>
              </a:xfrm>
              <a:prstGeom prst="rect">
                <a:avLst/>
              </a:prstGeom>
              <a:blipFill rotWithShape="1">
                <a:blip r:embed="rId2"/>
                <a:stretch>
                  <a:fillRect l="-1189" r="-4903" b="-2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1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30498"/>
          </a:xfrm>
        </p:spPr>
        <p:txBody>
          <a:bodyPr/>
          <a:lstStyle/>
          <a:p>
            <a:r>
              <a:rPr lang="zh-CN" altLang="en-US" dirty="0" smtClean="0"/>
              <a:t>帕累托分布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27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783525"/>
              </p:ext>
            </p:extLst>
          </p:nvPr>
        </p:nvGraphicFramePr>
        <p:xfrm>
          <a:off x="1116013" y="1674813"/>
          <a:ext cx="6480175" cy="447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2" name="Equation" r:id="rId3" imgW="2666880" imgH="1841400" progId="Equation.DSMT4">
                  <p:embed/>
                </p:oleObj>
              </mc:Choice>
              <mc:Fallback>
                <p:oleObj name="Equation" r:id="rId3" imgW="2666880" imgH="1841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013" y="1674813"/>
                        <a:ext cx="6480175" cy="447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9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28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934720"/>
              </p:ext>
            </p:extLst>
          </p:nvPr>
        </p:nvGraphicFramePr>
        <p:xfrm>
          <a:off x="1403648" y="1844824"/>
          <a:ext cx="6192688" cy="260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66" name="Equation" r:id="rId3" imgW="2781000" imgH="1168200" progId="Equation.DSMT4">
                  <p:embed/>
                </p:oleObj>
              </mc:Choice>
              <mc:Fallback>
                <p:oleObj name="Equation" r:id="rId3" imgW="278100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1844824"/>
                        <a:ext cx="6192688" cy="2605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8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29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767365"/>
              </p:ext>
            </p:extLst>
          </p:nvPr>
        </p:nvGraphicFramePr>
        <p:xfrm>
          <a:off x="381000" y="1816100"/>
          <a:ext cx="8256588" cy="300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82" name="Equation" r:id="rId3" imgW="3708360" imgH="1346040" progId="Equation.DSMT4">
                  <p:embed/>
                </p:oleObj>
              </mc:Choice>
              <mc:Fallback>
                <p:oleObj name="Equation" r:id="rId3" imgW="3708360" imgH="13460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816100"/>
                        <a:ext cx="8256588" cy="300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5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伽马分布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019057"/>
              </p:ext>
            </p:extLst>
          </p:nvPr>
        </p:nvGraphicFramePr>
        <p:xfrm>
          <a:off x="852488" y="1589088"/>
          <a:ext cx="5349875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28" name="Equation" r:id="rId3" imgW="2793960" imgH="1841400" progId="Equation.DSMT4">
                  <p:embed/>
                </p:oleObj>
              </mc:Choice>
              <mc:Fallback>
                <p:oleObj name="Equation" r:id="rId3" imgW="2793960" imgH="1841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2488" y="1589088"/>
                        <a:ext cx="5349875" cy="352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957365"/>
              </p:ext>
            </p:extLst>
          </p:nvPr>
        </p:nvGraphicFramePr>
        <p:xfrm>
          <a:off x="467544" y="5301208"/>
          <a:ext cx="8013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29" name="Equation" r:id="rId5" imgW="3886200" imgH="419040" progId="Equation.DSMT4">
                  <p:embed/>
                </p:oleObj>
              </mc:Choice>
              <mc:Fallback>
                <p:oleObj name="Equation" r:id="rId5" imgW="3886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5301208"/>
                        <a:ext cx="80137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733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2241-40C4-4580-9443-5B49DC476CCA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分布变换：生成新的损失分布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线性变换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幂变换</a:t>
            </a:r>
            <a:endParaRPr lang="en-US" altLang="zh-CN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指数变换</a:t>
            </a:r>
            <a:endParaRPr lang="en-US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1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6170-7083-4086-89F3-794017DD5B9F}" type="slidenum">
              <a:rPr lang="en-US" altLang="zh-CN"/>
              <a:pPr/>
              <a:t>31</a:t>
            </a:fld>
            <a:endParaRPr lang="en-US" altLang="zh-CN"/>
          </a:p>
        </p:txBody>
      </p:sp>
      <p:graphicFrame>
        <p:nvGraphicFramePr>
          <p:cNvPr id="388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221466"/>
              </p:ext>
            </p:extLst>
          </p:nvPr>
        </p:nvGraphicFramePr>
        <p:xfrm>
          <a:off x="539552" y="2636912"/>
          <a:ext cx="39846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301" name="Equation" r:id="rId3" imgW="2082600" imgH="406080" progId="">
                  <p:embed/>
                </p:oleObj>
              </mc:Choice>
              <mc:Fallback>
                <p:oleObj name="Equation" r:id="rId3" imgW="2082600" imgH="406080" progId="">
                  <p:embed/>
                  <p:pic>
                    <p:nvPicPr>
                      <p:cNvPr id="0" name="Picture 4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636912"/>
                        <a:ext cx="398462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350263"/>
              </p:ext>
            </p:extLst>
          </p:nvPr>
        </p:nvGraphicFramePr>
        <p:xfrm>
          <a:off x="4716016" y="2636912"/>
          <a:ext cx="2209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302" name="Equation" r:id="rId5" imgW="1079500" imgH="228600" progId="">
                  <p:embed/>
                </p:oleObj>
              </mc:Choice>
              <mc:Fallback>
                <p:oleObj name="Equation" r:id="rId5" imgW="1079500" imgH="228600" progId="">
                  <p:embed/>
                  <p:pic>
                    <p:nvPicPr>
                      <p:cNvPr id="0" name="Picture 4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636912"/>
                        <a:ext cx="22098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645384"/>
              </p:ext>
            </p:extLst>
          </p:nvPr>
        </p:nvGraphicFramePr>
        <p:xfrm>
          <a:off x="4716016" y="3429000"/>
          <a:ext cx="17589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303" name="Equation" r:id="rId7" imgW="825500" imgH="241300" progId="">
                  <p:embed/>
                </p:oleObj>
              </mc:Choice>
              <mc:Fallback>
                <p:oleObj name="Equation" r:id="rId7" imgW="825500" imgH="241300" progId="">
                  <p:embed/>
                  <p:pic>
                    <p:nvPicPr>
                      <p:cNvPr id="0" name="Picture 4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429000"/>
                        <a:ext cx="175895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946606"/>
              </p:ext>
            </p:extLst>
          </p:nvPr>
        </p:nvGraphicFramePr>
        <p:xfrm>
          <a:off x="539552" y="4725144"/>
          <a:ext cx="372903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304" name="Equation" r:id="rId9" imgW="1701800" imgH="444500" progId="">
                  <p:embed/>
                </p:oleObj>
              </mc:Choice>
              <mc:Fallback>
                <p:oleObj name="Equation" r:id="rId9" imgW="1701800" imgH="444500" progId="">
                  <p:embed/>
                  <p:pic>
                    <p:nvPicPr>
                      <p:cNvPr id="0" name="Picture 4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725144"/>
                        <a:ext cx="3729038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6" name="Text Box 10"/>
          <p:cNvSpPr txBox="1">
            <a:spLocks noChangeArrowheads="1"/>
          </p:cNvSpPr>
          <p:nvPr/>
        </p:nvSpPr>
        <p:spPr bwMode="auto">
          <a:xfrm>
            <a:off x="539552" y="1844824"/>
            <a:ext cx="43949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dirty="0" smtClean="0"/>
              <a:t>假设 </a:t>
            </a:r>
            <a:r>
              <a:rPr lang="en-US" altLang="zh-CN" sz="2200" i="1" dirty="0" smtClean="0">
                <a:latin typeface="Times New Roman" pitchFamily="18" charset="0"/>
              </a:rPr>
              <a:t>g</a:t>
            </a:r>
            <a:r>
              <a:rPr lang="en-US" altLang="zh-CN" sz="2200" dirty="0" smtClean="0"/>
              <a:t>(.) </a:t>
            </a:r>
            <a:r>
              <a:rPr lang="zh-CN" altLang="en-US" sz="2200" dirty="0" smtClean="0"/>
              <a:t>单调递增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令 </a:t>
            </a:r>
            <a:r>
              <a:rPr lang="en-US" altLang="zh-C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则</a:t>
            </a:r>
            <a:endParaRPr lang="zh-CN" altLang="en-US" sz="2200" dirty="0"/>
          </a:p>
        </p:txBody>
      </p:sp>
      <p:sp>
        <p:nvSpPr>
          <p:cNvPr id="388107" name="Text Box 11"/>
          <p:cNvSpPr txBox="1">
            <a:spLocks noChangeArrowheads="1"/>
          </p:cNvSpPr>
          <p:nvPr/>
        </p:nvSpPr>
        <p:spPr bwMode="auto">
          <a:xfrm>
            <a:off x="539552" y="762000"/>
            <a:ext cx="324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400" dirty="0"/>
              <a:t>随机变量函数的分布：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线性变换</a:t>
            </a:r>
            <a:endParaRPr lang="zh-CN" altLang="en-US" sz="2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D7B-DE86-49F3-A43F-A3F0652272E0}" type="slidenum">
              <a:rPr lang="en-US" altLang="zh-CN"/>
              <a:pPr/>
              <a:t>32</a:t>
            </a:fld>
            <a:endParaRPr lang="en-US" altLang="zh-CN"/>
          </a:p>
        </p:txBody>
      </p:sp>
      <p:graphicFrame>
        <p:nvGraphicFramePr>
          <p:cNvPr id="821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30744"/>
              </p:ext>
            </p:extLst>
          </p:nvPr>
        </p:nvGraphicFramePr>
        <p:xfrm>
          <a:off x="1187624" y="1988840"/>
          <a:ext cx="5372100" cy="395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9" name="Equation" r:id="rId3" imgW="2781000" imgH="2044440" progId="Equation.DSMT4">
                  <p:embed/>
                </p:oleObj>
              </mc:Choice>
              <mc:Fallback>
                <p:oleObj name="Equation" r:id="rId3" imgW="2781000" imgH="204444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988840"/>
                        <a:ext cx="5372100" cy="3951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558D-1133-4F5A-98DF-484D6A5F5E3C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itchFamily="18" charset="0"/>
              </a:rPr>
              <a:t>If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baseline="30000" dirty="0" smtClean="0">
                <a:latin typeface="Times New Roman" pitchFamily="18" charset="0"/>
              </a:rPr>
              <a:t>1/</a:t>
            </a:r>
            <a:r>
              <a:rPr lang="en-US" altLang="zh-CN" i="1" baseline="30000" dirty="0" smtClean="0">
                <a:latin typeface="Symbol" pitchFamily="18" charset="2"/>
              </a:rPr>
              <a:t>t</a:t>
            </a:r>
            <a:r>
              <a:rPr lang="en-US" altLang="zh-CN" dirty="0" smtClean="0">
                <a:latin typeface="Symbol" pitchFamily="18" charset="2"/>
              </a:rPr>
              <a:t>,  </a:t>
            </a:r>
            <a:r>
              <a:rPr lang="en-US" altLang="zh-CN" i="1" dirty="0">
                <a:latin typeface="Symbol" pitchFamily="18" charset="2"/>
              </a:rPr>
              <a:t>t</a:t>
            </a:r>
            <a:r>
              <a:rPr lang="en-US" altLang="zh-CN" dirty="0">
                <a:latin typeface="Symbol" pitchFamily="18" charset="2"/>
              </a:rPr>
              <a:t> &gt; 0</a:t>
            </a:r>
            <a:endParaRPr lang="en-US" altLang="zh-CN" dirty="0">
              <a:latin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Y</a:t>
            </a:r>
            <a:r>
              <a:rPr lang="en-US" altLang="zh-CN" baseline="-25000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 =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Y </a:t>
            </a:r>
            <a:r>
              <a:rPr lang="en-US" altLang="zh-CN" dirty="0"/>
              <a:t>≤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            </a:t>
            </a:r>
            <a:r>
              <a:rPr lang="en-US" altLang="zh-CN" dirty="0">
                <a:latin typeface="Times New Roman" pitchFamily="18" charset="0"/>
              </a:rPr>
              <a:t>=</a:t>
            </a:r>
            <a:r>
              <a:rPr lang="en-US" altLang="zh-CN" dirty="0"/>
              <a:t>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/>
              <a:t>(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baseline="30000" dirty="0">
                <a:latin typeface="Times New Roman" pitchFamily="18" charset="0"/>
              </a:rPr>
              <a:t>1/</a:t>
            </a:r>
            <a:r>
              <a:rPr lang="en-US" altLang="zh-CN" i="1" baseline="30000" dirty="0">
                <a:latin typeface="Symbol" pitchFamily="18" charset="2"/>
              </a:rPr>
              <a:t>t</a:t>
            </a:r>
            <a:r>
              <a:rPr lang="en-US" altLang="zh-CN" baseline="30000" dirty="0">
                <a:latin typeface="Symbol" pitchFamily="18" charset="2"/>
              </a:rPr>
              <a:t> </a:t>
            </a:r>
            <a:r>
              <a:rPr lang="en-US" altLang="zh-CN" dirty="0"/>
              <a:t>≤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           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 ≤  </a:t>
            </a:r>
            <a:r>
              <a:rPr lang="en-US" altLang="zh-CN" i="1" dirty="0" err="1">
                <a:latin typeface="Times New Roman" pitchFamily="18" charset="0"/>
              </a:rPr>
              <a:t>y</a:t>
            </a:r>
            <a:r>
              <a:rPr lang="en-US" altLang="zh-CN" i="1" baseline="30000" dirty="0" err="1">
                <a:latin typeface="Symbol" pitchFamily="18" charset="2"/>
              </a:rPr>
              <a:t>t</a:t>
            </a:r>
            <a:r>
              <a:rPr lang="en-US" altLang="zh-CN" dirty="0">
                <a:latin typeface="Times New Roman" pitchFamily="18" charset="0"/>
              </a:rPr>
              <a:t>)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=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X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 err="1">
                <a:latin typeface="Times New Roman" pitchFamily="18" charset="0"/>
              </a:rPr>
              <a:t>y</a:t>
            </a:r>
            <a:r>
              <a:rPr lang="en-US" altLang="zh-CN" i="1" baseline="30000" dirty="0" err="1">
                <a:latin typeface="Symbol" pitchFamily="18" charset="2"/>
              </a:rPr>
              <a:t>t</a:t>
            </a:r>
            <a:r>
              <a:rPr lang="en-US" altLang="zh-CN" dirty="0">
                <a:latin typeface="Times New Roman" pitchFamily="18" charset="0"/>
              </a:rPr>
              <a:t> )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latin typeface="Times New Roman" pitchFamily="18" charset="0"/>
              </a:rPr>
              <a:t>if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baseline="30000" dirty="0">
                <a:latin typeface="Times New Roman" pitchFamily="18" charset="0"/>
              </a:rPr>
              <a:t>(</a:t>
            </a:r>
            <a:r>
              <a:rPr lang="en-US" altLang="zh-CN" i="1" baseline="30000" dirty="0">
                <a:latin typeface="Times New Roman" pitchFamily="18" charset="0"/>
              </a:rPr>
              <a:t>-</a:t>
            </a:r>
            <a:r>
              <a:rPr lang="en-US" altLang="zh-CN" baseline="30000" dirty="0">
                <a:latin typeface="Times New Roman" pitchFamily="18" charset="0"/>
              </a:rPr>
              <a:t>1/</a:t>
            </a:r>
            <a:r>
              <a:rPr lang="en-US" altLang="zh-CN" i="1" baseline="30000" dirty="0">
                <a:latin typeface="Symbol" pitchFamily="18" charset="2"/>
              </a:rPr>
              <a:t>t </a:t>
            </a:r>
            <a:r>
              <a:rPr lang="en-US" altLang="zh-CN" baseline="30000" dirty="0" smtClean="0">
                <a:latin typeface="Symbol" pitchFamily="18" charset="2"/>
              </a:rPr>
              <a:t>)</a:t>
            </a:r>
            <a:r>
              <a:rPr lang="en-US" altLang="zh-CN" dirty="0" smtClean="0">
                <a:latin typeface="Symbol" pitchFamily="18" charset="2"/>
              </a:rPr>
              <a:t>,  </a:t>
            </a:r>
            <a:r>
              <a:rPr lang="en-US" altLang="zh-CN" i="1" dirty="0">
                <a:latin typeface="Symbol" pitchFamily="18" charset="2"/>
              </a:rPr>
              <a:t>t</a:t>
            </a:r>
            <a:r>
              <a:rPr lang="en-US" altLang="zh-CN" dirty="0">
                <a:latin typeface="Symbol" pitchFamily="18" charset="2"/>
              </a:rPr>
              <a:t> &gt; 0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Y </a:t>
            </a:r>
            <a:r>
              <a:rPr lang="en-US" altLang="zh-CN" dirty="0"/>
              <a:t>≤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 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=</a:t>
            </a:r>
            <a:r>
              <a:rPr lang="en-US" altLang="zh-CN" dirty="0"/>
              <a:t>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/>
              <a:t>(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baseline="30000" dirty="0">
                <a:latin typeface="Times New Roman" pitchFamily="18" charset="0"/>
              </a:rPr>
              <a:t>(</a:t>
            </a:r>
            <a:r>
              <a:rPr lang="en-US" altLang="zh-CN" i="1" baseline="30000" dirty="0">
                <a:latin typeface="Times New Roman" pitchFamily="18" charset="0"/>
              </a:rPr>
              <a:t>-</a:t>
            </a:r>
            <a:r>
              <a:rPr lang="en-US" altLang="zh-CN" baseline="30000" dirty="0">
                <a:latin typeface="Times New Roman" pitchFamily="18" charset="0"/>
              </a:rPr>
              <a:t>1/</a:t>
            </a:r>
            <a:r>
              <a:rPr lang="en-US" altLang="zh-CN" i="1" baseline="30000" dirty="0">
                <a:latin typeface="Symbol" pitchFamily="18" charset="2"/>
              </a:rPr>
              <a:t>t </a:t>
            </a:r>
            <a:r>
              <a:rPr lang="en-US" altLang="zh-CN" baseline="30000" dirty="0">
                <a:latin typeface="Symbol" pitchFamily="18" charset="2"/>
              </a:rPr>
              <a:t>) </a:t>
            </a:r>
            <a:r>
              <a:rPr lang="en-US" altLang="zh-CN" dirty="0"/>
              <a:t>≤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 ≥ </a:t>
            </a:r>
            <a:r>
              <a:rPr lang="en-US" altLang="zh-CN" i="1" dirty="0">
                <a:latin typeface="Times New Roman" pitchFamily="18" charset="0"/>
              </a:rPr>
              <a:t>y </a:t>
            </a:r>
            <a:r>
              <a:rPr lang="en-US" altLang="zh-CN" i="1" baseline="30000" dirty="0">
                <a:latin typeface="Times New Roman" pitchFamily="18" charset="0"/>
              </a:rPr>
              <a:t>–</a:t>
            </a:r>
            <a:r>
              <a:rPr lang="en-US" altLang="zh-CN" i="1" baseline="30000" dirty="0">
                <a:latin typeface="Symbol" pitchFamily="18" charset="2"/>
              </a:rPr>
              <a:t>t </a:t>
            </a:r>
            <a:r>
              <a:rPr lang="en-US" altLang="zh-CN" dirty="0">
                <a:latin typeface="Times New Roman" pitchFamily="18" charset="0"/>
              </a:rPr>
              <a:t>) 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= 1 −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X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 </a:t>
            </a:r>
            <a:r>
              <a:rPr lang="en-US" altLang="zh-CN" i="1" baseline="30000" dirty="0">
                <a:latin typeface="Times New Roman" pitchFamily="18" charset="0"/>
              </a:rPr>
              <a:t>-</a:t>
            </a:r>
            <a:r>
              <a:rPr lang="en-US" altLang="zh-CN" i="1" baseline="30000" dirty="0">
                <a:latin typeface="Symbol" pitchFamily="18" charset="2"/>
              </a:rPr>
              <a:t>t</a:t>
            </a:r>
            <a:r>
              <a:rPr lang="en-US" altLang="zh-CN" dirty="0">
                <a:latin typeface="Times New Roman" pitchFamily="18" charset="0"/>
              </a:rPr>
              <a:t> ).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Times New Roman" pitchFamily="18" charset="0"/>
            </a:endParaRPr>
          </a:p>
        </p:txBody>
      </p:sp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5105400" y="5233988"/>
          <a:ext cx="2895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8" name="Equation" r:id="rId3" imgW="1384300" imgH="241300" progId="">
                  <p:embed/>
                </p:oleObj>
              </mc:Choice>
              <mc:Fallback>
                <p:oleObj name="Equation" r:id="rId3" imgW="1384300" imgH="241300" progId="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233988"/>
                        <a:ext cx="28956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4800600" y="2971800"/>
          <a:ext cx="2590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9" name="Equation" r:id="rId5" imgW="1269449" imgH="241195" progId="">
                  <p:embed/>
                </p:oleObj>
              </mc:Choice>
              <mc:Fallback>
                <p:oleObj name="Equation" r:id="rId5" imgW="1269449" imgH="241195" progId="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971800"/>
                        <a:ext cx="25908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AutoShape 14"/>
          <p:cNvSpPr>
            <a:spLocks noChangeArrowheads="1"/>
          </p:cNvSpPr>
          <p:nvPr/>
        </p:nvSpPr>
        <p:spPr bwMode="auto">
          <a:xfrm>
            <a:off x="3733800" y="3124200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7" name="AutoShape 15"/>
          <p:cNvSpPr>
            <a:spLocks noChangeArrowheads="1"/>
          </p:cNvSpPr>
          <p:nvPr/>
        </p:nvSpPr>
        <p:spPr bwMode="auto">
          <a:xfrm>
            <a:off x="3886200" y="5486400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幂变换</a:t>
            </a:r>
            <a:endParaRPr lang="en-US" altLang="zh-CN" sz="28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  <p:bldP spid="18446" grpId="0" animBg="1"/>
      <p:bldP spid="184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3076-44B1-4EC0-8EFD-18B6FEC8C263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543800" cy="944562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幂变换的特例：逆变换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0609"/>
              </p:ext>
            </p:extLst>
          </p:nvPr>
        </p:nvGraphicFramePr>
        <p:xfrm>
          <a:off x="962025" y="2286000"/>
          <a:ext cx="27241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4" name="Equation" r:id="rId3" imgW="1218960" imgH="241200" progId="">
                  <p:embed/>
                </p:oleObj>
              </mc:Choice>
              <mc:Fallback>
                <p:oleObj name="Equation" r:id="rId3" imgW="1218960" imgH="241200" progId="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2286000"/>
                        <a:ext cx="27241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182224"/>
              </p:ext>
            </p:extLst>
          </p:nvPr>
        </p:nvGraphicFramePr>
        <p:xfrm>
          <a:off x="865188" y="3429000"/>
          <a:ext cx="31464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5" name="Equation" r:id="rId5" imgW="1206360" imgH="241200" progId="">
                  <p:embed/>
                </p:oleObj>
              </mc:Choice>
              <mc:Fallback>
                <p:oleObj name="Equation" r:id="rId5" imgW="1206360" imgH="241200" progId="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3429000"/>
                        <a:ext cx="31464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35</a:t>
            </a:fld>
            <a:endParaRPr lang="en-US" altLang="zh-CN"/>
          </a:p>
        </p:txBody>
      </p:sp>
      <p:pic>
        <p:nvPicPr>
          <p:cNvPr id="423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4" y="594519"/>
            <a:ext cx="7637463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57200" y="122238"/>
            <a:ext cx="75438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2800" dirty="0" smtClean="0">
                <a:solidFill>
                  <a:srgbClr val="006600"/>
                </a:solidFill>
              </a:rPr>
              <a:t>逆变换会</a:t>
            </a:r>
            <a:r>
              <a:rPr lang="zh-CN" altLang="en-US" sz="2800" dirty="0">
                <a:solidFill>
                  <a:srgbClr val="006600"/>
                </a:solidFill>
              </a:rPr>
              <a:t>增加尾部厚度</a:t>
            </a:r>
            <a:r>
              <a:rPr lang="zh-CN" altLang="en-US" sz="2800" dirty="0" smtClean="0">
                <a:solidFill>
                  <a:srgbClr val="006600"/>
                </a:solidFill>
              </a:rPr>
              <a:t>：</a:t>
            </a:r>
            <a:r>
              <a:rPr lang="zh-CN" altLang="en-US" dirty="0">
                <a:solidFill>
                  <a:srgbClr val="006600"/>
                </a:solidFill>
              </a:rPr>
              <a:t>指数</a:t>
            </a:r>
            <a:r>
              <a:rPr lang="zh-CN" altLang="en-US" dirty="0" smtClean="0">
                <a:solidFill>
                  <a:srgbClr val="006600"/>
                </a:solidFill>
              </a:rPr>
              <a:t>和逆指数的生存函数比较</a:t>
            </a:r>
            <a:endParaRPr lang="zh-CN" alt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DF8C-FBC6-4D69-8A54-7DD079B9ED4B}" type="slidenum">
              <a:rPr lang="en-US" altLang="zh-CN"/>
              <a:pPr/>
              <a:t>36</a:t>
            </a:fld>
            <a:endParaRPr lang="en-US" altLang="zh-CN"/>
          </a:p>
        </p:txBody>
      </p:sp>
      <p:pic>
        <p:nvPicPr>
          <p:cNvPr id="422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30378"/>
            <a:ext cx="7315200" cy="595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57200" y="122238"/>
            <a:ext cx="75438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2800" dirty="0" smtClean="0">
                <a:solidFill>
                  <a:srgbClr val="006600"/>
                </a:solidFill>
              </a:rPr>
              <a:t>逆变换会</a:t>
            </a:r>
            <a:r>
              <a:rPr lang="zh-CN" altLang="en-US" sz="2800" dirty="0">
                <a:solidFill>
                  <a:srgbClr val="006600"/>
                </a:solidFill>
              </a:rPr>
              <a:t>增加尾部厚度</a:t>
            </a:r>
            <a:r>
              <a:rPr lang="zh-CN" altLang="en-US" sz="2800" dirty="0" smtClean="0">
                <a:solidFill>
                  <a:srgbClr val="006600"/>
                </a:solidFill>
              </a:rPr>
              <a:t>：</a:t>
            </a:r>
            <a:r>
              <a:rPr lang="zh-CN" altLang="en-US" dirty="0" smtClean="0">
                <a:solidFill>
                  <a:srgbClr val="006600"/>
                </a:solidFill>
              </a:rPr>
              <a:t>伽马和逆伽马的生存函数比较</a:t>
            </a:r>
            <a:endParaRPr lang="zh-CN" altLang="en-US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A19D-C314-40F1-84AA-2D2353AEFCDF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543800" cy="1036638"/>
          </a:xfrm>
        </p:spPr>
        <p:txBody>
          <a:bodyPr/>
          <a:lstStyle/>
          <a:p>
            <a:r>
              <a:rPr lang="zh-CN" altLang="en-US" sz="2400" dirty="0"/>
              <a:t>尺度</a:t>
            </a:r>
            <a:r>
              <a:rPr lang="zh-CN" altLang="en-US" sz="2400" dirty="0" smtClean="0"/>
              <a:t>变换</a:t>
            </a:r>
            <a:r>
              <a:rPr lang="zh-CN" altLang="en-US" sz="2400" dirty="0"/>
              <a:t>和幂变换总能产生新分布吗？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尺度分布乘以正的常数</a:t>
            </a:r>
            <a:r>
              <a:rPr lang="zh-CN" altLang="en-US" dirty="0" smtClean="0"/>
              <a:t>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只</a:t>
            </a:r>
            <a:r>
              <a:rPr lang="zh-CN" altLang="en-US" dirty="0"/>
              <a:t>改变尺度参数。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对数正态分布经过幂变换</a:t>
            </a:r>
            <a:r>
              <a:rPr lang="zh-CN" altLang="en-US" dirty="0" smtClean="0"/>
              <a:t>和</a:t>
            </a:r>
            <a:r>
              <a:rPr lang="zh-CN" altLang="en-US" dirty="0"/>
              <a:t>尺度</a:t>
            </a:r>
            <a:r>
              <a:rPr lang="zh-CN" altLang="en-US" dirty="0" smtClean="0"/>
              <a:t>变换</a:t>
            </a:r>
            <a:r>
              <a:rPr lang="zh-CN" altLang="en-US" dirty="0"/>
              <a:t>之后仍然是对数正态分布。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/>
              <a:t>令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dirty="0">
                <a:latin typeface="Times New Roman" pitchFamily="18" charset="0"/>
              </a:rPr>
              <a:t>~ </a:t>
            </a:r>
            <a:r>
              <a:rPr lang="en-US" altLang="zh-CN" dirty="0" err="1" smtClean="0">
                <a:latin typeface="Times New Roman" pitchFamily="18" charset="0"/>
              </a:rPr>
              <a:t>Lnorm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dirty="0" smtClean="0">
                <a:latin typeface="Symbol" pitchFamily="18" charset="2"/>
              </a:rPr>
              <a:t>m,  </a:t>
            </a:r>
            <a:r>
              <a:rPr lang="en-US" altLang="zh-CN" dirty="0" err="1">
                <a:latin typeface="Symbol" pitchFamily="18" charset="2"/>
              </a:rPr>
              <a:t>s</a:t>
            </a:r>
            <a:r>
              <a:rPr lang="en-US" altLang="zh-CN" baseline="30000" dirty="0" err="1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),         </a:t>
            </a:r>
            <a:r>
              <a:rPr lang="en-US" altLang="zh-CN" dirty="0" err="1">
                <a:latin typeface="Times New Roman" pitchFamily="18" charset="0"/>
              </a:rPr>
              <a:t>ln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~ </a:t>
            </a:r>
            <a:r>
              <a:rPr lang="en-US" altLang="zh-CN" i="1" dirty="0" smtClean="0">
                <a:latin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dirty="0" smtClean="0">
                <a:latin typeface="Symbol" pitchFamily="18" charset="2"/>
              </a:rPr>
              <a:t>m,  </a:t>
            </a:r>
            <a:r>
              <a:rPr lang="en-US" altLang="zh-CN" dirty="0" err="1">
                <a:latin typeface="Symbol" pitchFamily="18" charset="2"/>
              </a:rPr>
              <a:t>s</a:t>
            </a:r>
            <a:r>
              <a:rPr lang="en-US" altLang="zh-CN" baseline="30000" dirty="0" err="1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),  </a:t>
            </a:r>
            <a:endParaRPr lang="en-US" altLang="zh-CN" dirty="0">
              <a:latin typeface="Times New Roman" pitchFamily="18" charset="0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i="1" dirty="0" smtClean="0">
                <a:latin typeface="Times New Roman" pitchFamily="18" charset="0"/>
              </a:rPr>
              <a:t>   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= </a:t>
            </a:r>
            <a:r>
              <a:rPr lang="en-US" altLang="zh-CN" b="1" dirty="0" err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b="1" i="1" baseline="3000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endParaRPr lang="en-US" altLang="zh-CN" b="1" i="1" baseline="30000" dirty="0">
              <a:solidFill>
                <a:srgbClr val="FF0000"/>
              </a:solidFill>
              <a:latin typeface="Symbol" pitchFamily="18" charset="2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latin typeface="Symbol" pitchFamily="18" charset="2"/>
              </a:rPr>
              <a:t>则</a:t>
            </a:r>
          </a:p>
        </p:txBody>
      </p:sp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1905000" y="4953000"/>
          <a:ext cx="24384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37" name="Equation" r:id="rId3" imgW="1129810" imgH="177723" progId="">
                  <p:embed/>
                </p:oleObj>
              </mc:Choice>
              <mc:Fallback>
                <p:oleObj name="Equation" r:id="rId3" imgW="1129810" imgH="177723" progId="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953000"/>
                        <a:ext cx="243840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4403725" y="4876800"/>
          <a:ext cx="29098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38" name="Equation" r:id="rId5" imgW="1397000" imgH="228600" progId="Equation.DSMT4">
                  <p:embed/>
                </p:oleObj>
              </mc:Choice>
              <mc:Fallback>
                <p:oleObj name="Equation" r:id="rId5" imgW="1397000" imgH="22860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4876800"/>
                        <a:ext cx="2909888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838200" y="5614988"/>
            <a:ext cx="417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0"/>
              <a:t>故 </a:t>
            </a:r>
            <a:r>
              <a:rPr lang="en-US" altLang="zh-CN" sz="2400" b="0" i="1">
                <a:latin typeface="Times New Roman" pitchFamily="18" charset="0"/>
              </a:rPr>
              <a:t>Y </a:t>
            </a:r>
            <a:r>
              <a:rPr lang="zh-CN" altLang="en-US" sz="2400" b="0"/>
              <a:t>仍然服从对数正态分布。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/>
      <p:bldP spid="13005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F2A-CE2C-4556-9A8B-265F23806F6C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指数变换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839200" cy="4800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err="1">
                <a:latin typeface="Times New Roman" pitchFamily="18" charset="0"/>
              </a:rPr>
              <a:t>exp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dirty="0" smtClean="0">
                <a:latin typeface="Times New Roman" pitchFamily="18" charset="0"/>
              </a:rPr>
              <a:t>).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b="1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Y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 err="1">
                <a:latin typeface="Times New Roman" pitchFamily="18" charset="0"/>
              </a:rPr>
              <a:t>e</a:t>
            </a:r>
            <a:r>
              <a:rPr lang="en-US" altLang="zh-CN" i="1" baseline="30000" dirty="0" err="1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      =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                       = F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4737100" y="2895600"/>
          <a:ext cx="2260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0" name="Equation" r:id="rId3" imgW="1143000" imgH="419100" progId="">
                  <p:embed/>
                </p:oleObj>
              </mc:Choice>
              <mc:Fallback>
                <p:oleObj name="Equation" r:id="rId3" imgW="1143000" imgH="419100" progId="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2895600"/>
                        <a:ext cx="22606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4400" y="5334000"/>
            <a:ext cx="5979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是正态分布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是对数正态分布。</a:t>
            </a:r>
            <a:endParaRPr lang="zh-CN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F2A-CE2C-4556-9A8B-265F23806F6C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对数变换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839200" cy="4800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err="1" smtClean="0">
                <a:latin typeface="Times New Roman" pitchFamily="18" charset="0"/>
              </a:rPr>
              <a:t>ln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b="1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Y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</a:rPr>
              <a:t>ln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      =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                       = F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58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354335"/>
              </p:ext>
            </p:extLst>
          </p:nvPr>
        </p:nvGraphicFramePr>
        <p:xfrm>
          <a:off x="5580112" y="3068960"/>
          <a:ext cx="216058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24" name="Equation" r:id="rId3" imgW="1091880" imgH="241200" progId="Equation.DSMT4">
                  <p:embed/>
                </p:oleObj>
              </mc:Choice>
              <mc:Fallback>
                <p:oleObj name="Equation" r:id="rId3" imgW="1091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068960"/>
                        <a:ext cx="2160587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286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伽马分布的两个特例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指数分布：</a:t>
            </a:r>
            <a:r>
              <a:rPr lang="zh-CN" alt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1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卡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方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分布：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/2,   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1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/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78201"/>
              </p:ext>
            </p:extLst>
          </p:nvPr>
        </p:nvGraphicFramePr>
        <p:xfrm>
          <a:off x="899592" y="2636912"/>
          <a:ext cx="532606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883" name="Equation" r:id="rId3" imgW="2705040" imgH="228600" progId="Equation.DSMT4">
                  <p:embed/>
                </p:oleObj>
              </mc:Choice>
              <mc:Fallback>
                <p:oleObj name="Equation" r:id="rId3" imgW="270504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36912"/>
                        <a:ext cx="532606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187536"/>
              </p:ext>
            </p:extLst>
          </p:nvPr>
        </p:nvGraphicFramePr>
        <p:xfrm>
          <a:off x="971600" y="4941168"/>
          <a:ext cx="53768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884" name="Equation" r:id="rId5" imgW="2730240" imgH="241200" progId="Equation.DSMT4">
                  <p:embed/>
                </p:oleObj>
              </mc:Choice>
              <mc:Fallback>
                <p:oleObj name="Equation" r:id="rId5" imgW="2730240" imgH="241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941168"/>
                        <a:ext cx="53768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43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4704"/>
                <a:ext cx="7543800" cy="652934"/>
              </a:xfrm>
            </p:spPr>
            <p:txBody>
              <a:bodyPr/>
              <a:lstStyle/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zh-CN" altLang="en-US" sz="2000" dirty="0" smtClean="0"/>
                  <a:t>：</a:t>
                </a:r>
                <a:r>
                  <a:rPr lang="zh-CN" altLang="zh-CN" sz="2000" dirty="0" smtClean="0"/>
                  <a:t>假设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X</m:t>
                    </m:r>
                  </m:oMath>
                </a14:m>
                <a:r>
                  <a:rPr lang="zh-CN" altLang="zh-CN" sz="2000" dirty="0"/>
                  <a:t>服从参数为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/>
                      </a:rPr>
                      <m:t> </m:t>
                    </m:r>
                    <m:r>
                      <a:rPr lang="en-US" altLang="zh-CN" sz="2000">
                        <a:latin typeface="Cambria Math"/>
                      </a:rPr>
                      <m:t>(3</m:t>
                    </m:r>
                    <m:r>
                      <a:rPr lang="en-US" altLang="zh-CN" sz="2000" i="1" smtClean="0">
                        <a:latin typeface="Cambria Math"/>
                      </a:rPr>
                      <m:t>, </m:t>
                    </m:r>
                    <m:r>
                      <a:rPr lang="en-US" altLang="zh-CN" sz="2000">
                        <a:latin typeface="Cambria Math"/>
                      </a:rPr>
                      <m:t> 4)</m:t>
                    </m:r>
                  </m:oMath>
                </a14:m>
                <a:r>
                  <a:rPr lang="en-US" altLang="zh-CN" sz="2000" dirty="0" smtClean="0"/>
                  <a:t> </a:t>
                </a:r>
                <a:r>
                  <a:rPr lang="zh-CN" altLang="zh-CN" sz="2000" dirty="0"/>
                  <a:t>的</a:t>
                </a:r>
                <a:r>
                  <a:rPr lang="zh-CN" altLang="zh-CN" sz="2000" dirty="0" smtClean="0"/>
                  <a:t>伽马分布</a:t>
                </a:r>
                <a:r>
                  <a:rPr lang="en-US" altLang="zh-CN" sz="2000" dirty="0" smtClean="0"/>
                  <a:t>, </a:t>
                </a:r>
                <a:r>
                  <a:rPr lang="zh-CN" altLang="zh-CN" sz="2000" dirty="0" smtClean="0"/>
                  <a:t>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g</m:t>
                    </m:r>
                    <m:r>
                      <a:rPr lang="en-US" altLang="zh-CN" sz="20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X</m:t>
                    </m:r>
                    <m:r>
                      <a:rPr lang="en-US" altLang="zh-CN" sz="2000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sz="2000" dirty="0"/>
                  <a:t>的分布</a:t>
                </a:r>
                <a:r>
                  <a:rPr lang="zh-CN" altLang="zh-CN" sz="2000" dirty="0" smtClean="0"/>
                  <a:t>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4704"/>
                <a:ext cx="7543800" cy="652934"/>
              </a:xfrm>
              <a:blipFill rotWithShape="1">
                <a:blip r:embed="rId2"/>
                <a:stretch>
                  <a:fillRect l="-808" b="-17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### </a:t>
            </a:r>
            <a:r>
              <a:rPr lang="zh-CN" altLang="en-US" sz="2000" dirty="0"/>
              <a:t>伽马分布的密度函数</a:t>
            </a:r>
          </a:p>
          <a:p>
            <a:pPr marL="0" indent="0">
              <a:buNone/>
            </a:pPr>
            <a:r>
              <a:rPr lang="en-US" altLang="zh-CN" sz="2000" dirty="0"/>
              <a:t>f = function(x)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dgamma</a:t>
            </a:r>
            <a:r>
              <a:rPr lang="en-US" altLang="zh-CN" sz="2000" dirty="0" smtClean="0"/>
              <a:t>(x,  3,  </a:t>
            </a:r>
            <a:r>
              <a:rPr lang="en-US" altLang="zh-CN" sz="2000" dirty="0"/>
              <a:t>4)</a:t>
            </a:r>
          </a:p>
          <a:p>
            <a:pPr marL="0" indent="0">
              <a:buNone/>
            </a:pPr>
            <a:r>
              <a:rPr lang="en-US" altLang="zh-CN" sz="2000" dirty="0"/>
              <a:t>### </a:t>
            </a:r>
            <a:r>
              <a:rPr lang="zh-CN" altLang="en-US" sz="2000" dirty="0">
                <a:solidFill>
                  <a:srgbClr val="FF0000"/>
                </a:solidFill>
              </a:rPr>
              <a:t>尺度</a:t>
            </a:r>
            <a:r>
              <a:rPr lang="zh-CN" altLang="en-US" sz="2000" dirty="0" smtClean="0">
                <a:solidFill>
                  <a:srgbClr val="FF0000"/>
                </a:solidFill>
              </a:rPr>
              <a:t>变换</a:t>
            </a:r>
            <a:r>
              <a:rPr lang="en-US" altLang="zh-CN" sz="2000" dirty="0" smtClean="0">
                <a:solidFill>
                  <a:srgbClr val="FF0000"/>
                </a:solidFill>
              </a:rPr>
              <a:t>,   Y =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2X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 err="1"/>
              <a:t>f1</a:t>
            </a:r>
            <a:r>
              <a:rPr lang="en-US" altLang="zh-CN" sz="2000" dirty="0"/>
              <a:t> = function(x</a:t>
            </a:r>
            <a:r>
              <a:rPr lang="en-US" altLang="zh-CN" sz="2000" dirty="0" smtClean="0"/>
              <a:t>)  </a:t>
            </a:r>
            <a:r>
              <a:rPr lang="en-US" altLang="zh-CN" sz="2000" dirty="0"/>
              <a:t>f(x/2)/2</a:t>
            </a:r>
          </a:p>
          <a:p>
            <a:pPr marL="0" indent="0">
              <a:buNone/>
            </a:pPr>
            <a:r>
              <a:rPr lang="en-US" altLang="zh-CN" sz="2000" dirty="0"/>
              <a:t>### </a:t>
            </a:r>
            <a:r>
              <a:rPr lang="zh-CN" altLang="en-US" sz="2000" dirty="0">
                <a:solidFill>
                  <a:srgbClr val="FF0000"/>
                </a:solidFill>
              </a:rPr>
              <a:t>幂</a:t>
            </a:r>
            <a:r>
              <a:rPr lang="zh-CN" altLang="en-US" sz="2000" dirty="0" smtClean="0">
                <a:solidFill>
                  <a:srgbClr val="FF0000"/>
                </a:solidFill>
              </a:rPr>
              <a:t>变换</a:t>
            </a:r>
            <a:r>
              <a:rPr lang="en-US" altLang="zh-CN" sz="2000" dirty="0" smtClean="0">
                <a:solidFill>
                  <a:srgbClr val="FF0000"/>
                </a:solidFill>
              </a:rPr>
              <a:t>,  Y = X ^ (</a:t>
            </a:r>
            <a:r>
              <a:rPr lang="en-US" altLang="zh-CN" sz="2000" dirty="0">
                <a:solidFill>
                  <a:srgbClr val="FF0000"/>
                </a:solidFill>
              </a:rPr>
              <a:t>1/2)</a:t>
            </a:r>
          </a:p>
          <a:p>
            <a:pPr marL="0" indent="0">
              <a:buNone/>
            </a:pPr>
            <a:r>
              <a:rPr lang="en-US" altLang="zh-CN" sz="2000" dirty="0" err="1"/>
              <a:t>f2</a:t>
            </a:r>
            <a:r>
              <a:rPr lang="en-US" altLang="zh-CN" sz="2000" dirty="0"/>
              <a:t> = function(x) </a:t>
            </a:r>
            <a:r>
              <a:rPr lang="en-US" altLang="zh-CN" sz="2000" dirty="0" smtClean="0"/>
              <a:t> f(</a:t>
            </a:r>
            <a:r>
              <a:rPr lang="en-US" altLang="zh-CN" sz="2000" dirty="0" err="1" smtClean="0"/>
              <a:t>x^2</a:t>
            </a:r>
            <a:r>
              <a:rPr lang="en-US" altLang="zh-CN" sz="2000" dirty="0"/>
              <a:t>) * 2 * x</a:t>
            </a:r>
          </a:p>
          <a:p>
            <a:pPr marL="0" indent="0">
              <a:buNone/>
            </a:pPr>
            <a:r>
              <a:rPr lang="en-US" altLang="zh-CN" sz="2000" dirty="0"/>
              <a:t>### </a:t>
            </a:r>
            <a:r>
              <a:rPr lang="zh-CN" altLang="en-US" sz="2000" dirty="0" smtClean="0">
                <a:solidFill>
                  <a:srgbClr val="FF0000"/>
                </a:solidFill>
              </a:rPr>
              <a:t>逆变换</a:t>
            </a:r>
            <a:r>
              <a:rPr lang="en-US" altLang="zh-CN" sz="2000" dirty="0" smtClean="0">
                <a:solidFill>
                  <a:srgbClr val="FF0000"/>
                </a:solidFill>
              </a:rPr>
              <a:t>,  Y = 1/X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 err="1"/>
              <a:t>f3</a:t>
            </a:r>
            <a:r>
              <a:rPr lang="en-US" altLang="zh-CN" sz="2000" dirty="0"/>
              <a:t> = function(x</a:t>
            </a:r>
            <a:r>
              <a:rPr lang="en-US" altLang="zh-CN" sz="2000" dirty="0" smtClean="0"/>
              <a:t>)   </a:t>
            </a:r>
            <a:r>
              <a:rPr lang="en-US" altLang="zh-CN" sz="2000" dirty="0"/>
              <a:t>f(1/x)/</a:t>
            </a:r>
            <a:r>
              <a:rPr lang="en-US" altLang="zh-CN" sz="2000" dirty="0" err="1"/>
              <a:t>x^2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### </a:t>
            </a:r>
            <a:r>
              <a:rPr lang="zh-CN" altLang="en-US" sz="2000" dirty="0">
                <a:solidFill>
                  <a:srgbClr val="FF0000"/>
                </a:solidFill>
              </a:rPr>
              <a:t>指数</a:t>
            </a:r>
            <a:r>
              <a:rPr lang="zh-CN" altLang="en-US" sz="2000" dirty="0" smtClean="0">
                <a:solidFill>
                  <a:srgbClr val="FF0000"/>
                </a:solidFill>
              </a:rPr>
              <a:t>变换</a:t>
            </a:r>
            <a:r>
              <a:rPr lang="en-US" altLang="zh-CN" sz="2000" dirty="0" smtClean="0">
                <a:solidFill>
                  <a:srgbClr val="FF0000"/>
                </a:solidFill>
              </a:rPr>
              <a:t>, 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Y =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exp</a:t>
            </a:r>
            <a:r>
              <a:rPr lang="en-US" altLang="zh-CN" sz="2000" dirty="0" smtClean="0">
                <a:solidFill>
                  <a:srgbClr val="FF0000"/>
                </a:solidFill>
              </a:rPr>
              <a:t>(X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000" dirty="0" err="1"/>
              <a:t>f4</a:t>
            </a:r>
            <a:r>
              <a:rPr lang="en-US" altLang="zh-CN" sz="2000" dirty="0"/>
              <a:t> = function(x</a:t>
            </a:r>
            <a:r>
              <a:rPr lang="en-US" altLang="zh-CN" sz="2000" dirty="0" smtClean="0"/>
              <a:t>)   </a:t>
            </a:r>
            <a:r>
              <a:rPr lang="en-US" altLang="zh-CN" sz="2000" dirty="0"/>
              <a:t>f(log(x))/x</a:t>
            </a:r>
          </a:p>
          <a:p>
            <a:pPr marL="0" indent="0">
              <a:buNone/>
            </a:pPr>
            <a:r>
              <a:rPr lang="en-US" altLang="zh-CN" sz="2000" dirty="0"/>
              <a:t>### </a:t>
            </a:r>
            <a:r>
              <a:rPr lang="zh-CN" altLang="en-US" sz="2000" dirty="0" smtClean="0">
                <a:solidFill>
                  <a:srgbClr val="FF0000"/>
                </a:solidFill>
              </a:rPr>
              <a:t>对数变换</a:t>
            </a:r>
            <a:r>
              <a:rPr lang="en-US" altLang="zh-CN" sz="2000" dirty="0" smtClean="0">
                <a:solidFill>
                  <a:srgbClr val="FF0000"/>
                </a:solidFill>
              </a:rPr>
              <a:t>,   Y = log(X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000" dirty="0" err="1"/>
              <a:t>f5</a:t>
            </a:r>
            <a:r>
              <a:rPr lang="en-US" altLang="zh-CN" sz="2000" dirty="0"/>
              <a:t> = function(x) </a:t>
            </a:r>
            <a:r>
              <a:rPr lang="en-US" altLang="zh-CN" sz="2000" dirty="0" smtClean="0"/>
              <a:t>   f(</a:t>
            </a:r>
            <a:r>
              <a:rPr lang="en-US" altLang="zh-CN" sz="2000" dirty="0" err="1" smtClean="0"/>
              <a:t>exp</a:t>
            </a:r>
            <a:r>
              <a:rPr lang="en-US" altLang="zh-CN" sz="2000" dirty="0" smtClean="0"/>
              <a:t>(x</a:t>
            </a:r>
            <a:r>
              <a:rPr lang="en-US" altLang="zh-CN" sz="2000" dirty="0"/>
              <a:t>)) * 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(x)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46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41</a:t>
            </a:fld>
            <a:endParaRPr lang="en-US" altLang="zh-CN"/>
          </a:p>
        </p:txBody>
      </p:sp>
      <p:pic>
        <p:nvPicPr>
          <p:cNvPr id="455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568952" cy="663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27784" y="126876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X^(1/2)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6909" y="455428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1/X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16016" y="396441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</a:t>
            </a:r>
            <a:r>
              <a:rPr lang="en-US" altLang="zh-CN" dirty="0" err="1" smtClean="0"/>
              <a:t>xp</a:t>
            </a:r>
            <a:r>
              <a:rPr lang="en-US" altLang="zh-CN" dirty="0" smtClean="0"/>
              <a:t>(X)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1957" y="377974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lnX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1054" y="31409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 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27984" y="43651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2X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6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注：</a:t>
            </a:r>
            <a:r>
              <a:rPr lang="zh-CN" altLang="zh-CN" sz="2000" dirty="0" smtClean="0"/>
              <a:t>逆</a:t>
            </a:r>
            <a:r>
              <a:rPr lang="zh-CN" altLang="en-US" sz="2000" dirty="0" smtClean="0"/>
              <a:t>变换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右尾要</a:t>
            </a:r>
            <a:r>
              <a:rPr lang="zh-CN" altLang="zh-CN" sz="2000" dirty="0" smtClean="0"/>
              <a:t>比</a:t>
            </a:r>
            <a:r>
              <a:rPr lang="zh-CN" altLang="en-US" sz="2000" dirty="0" smtClean="0"/>
              <a:t>指数变换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右尾更厚。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42</a:t>
            </a:fld>
            <a:endParaRPr lang="en-US" altLang="zh-CN"/>
          </a:p>
        </p:txBody>
      </p:sp>
      <p:pic>
        <p:nvPicPr>
          <p:cNvPr id="456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336704" cy="483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79712" y="501317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X</a:t>
            </a:r>
            <a:r>
              <a:rPr lang="en-US" altLang="zh-CN" baseline="30000" dirty="0" err="1" smtClean="0">
                <a:solidFill>
                  <a:srgbClr val="FF0000"/>
                </a:solidFill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/2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472514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00CC"/>
                </a:solidFill>
              </a:rPr>
              <a:t>e</a:t>
            </a:r>
            <a:r>
              <a:rPr lang="en-US" altLang="zh-CN" dirty="0" err="1" smtClean="0">
                <a:solidFill>
                  <a:srgbClr val="0000CC"/>
                </a:solidFill>
              </a:rPr>
              <a:t>xp</a:t>
            </a:r>
            <a:r>
              <a:rPr lang="en-US" altLang="zh-CN" dirty="0" smtClean="0">
                <a:solidFill>
                  <a:srgbClr val="0000CC"/>
                </a:solidFill>
              </a:rPr>
              <a:t>(X)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1285" y="464384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1/X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4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01C2-C8D6-4826-9E24-37179E7B498B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</a:rPr>
              <a:t>混合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305800" cy="3005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有限混合：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zh-CN" altLang="en-US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Where all 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i="1" baseline="-25000" dirty="0" err="1">
                <a:latin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&gt;</a:t>
            </a:r>
            <a:r>
              <a:rPr lang="en-US" altLang="zh-CN" dirty="0">
                <a:latin typeface="Times New Roman" pitchFamily="18" charset="0"/>
              </a:rPr>
              <a:t> 0 and 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baseline="-25000" dirty="0" err="1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 +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baseline="-25000" dirty="0" err="1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 +…</a:t>
            </a:r>
            <a:r>
              <a:rPr lang="zh-CN" altLang="en-US" dirty="0">
                <a:latin typeface="Times New Roman" pitchFamily="18" charset="0"/>
              </a:rPr>
              <a:t>＋ 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i="1" baseline="-25000" dirty="0" err="1">
                <a:latin typeface="Times New Roman" pitchFamily="18" charset="0"/>
              </a:rPr>
              <a:t>k</a:t>
            </a:r>
            <a:r>
              <a:rPr lang="en-US" altLang="zh-CN" dirty="0">
                <a:latin typeface="Times New Roman" pitchFamily="18" charset="0"/>
              </a:rPr>
              <a:t> = 1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无限混合：</a:t>
            </a:r>
          </a:p>
        </p:txBody>
      </p:sp>
      <p:graphicFrame>
        <p:nvGraphicFramePr>
          <p:cNvPr id="1116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91640"/>
              </p:ext>
            </p:extLst>
          </p:nvPr>
        </p:nvGraphicFramePr>
        <p:xfrm>
          <a:off x="2286000" y="1524000"/>
          <a:ext cx="27432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02" name="Equation" r:id="rId3" imgW="1218960" imgH="431640" progId="">
                  <p:embed/>
                </p:oleObj>
              </mc:Choice>
              <mc:Fallback>
                <p:oleObj name="Equation" r:id="rId3" imgW="1218960" imgH="431640" progId="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27432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660533"/>
              </p:ext>
            </p:extLst>
          </p:nvPr>
        </p:nvGraphicFramePr>
        <p:xfrm>
          <a:off x="2555776" y="5589240"/>
          <a:ext cx="40862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03" name="Equation" r:id="rId5" imgW="1815840" imgH="279360" progId="Equation.DSMT4">
                  <p:embed/>
                </p:oleObj>
              </mc:Choice>
              <mc:Fallback>
                <p:oleObj name="Equation" r:id="rId5" imgW="1815840" imgH="279360" progId="Equation.DSMT4">
                  <p:embed/>
                  <p:pic>
                    <p:nvPicPr>
                      <p:cNvPr id="0" name="Picture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589240"/>
                        <a:ext cx="408622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9" name="Object 1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835819"/>
              </p:ext>
            </p:extLst>
          </p:nvPr>
        </p:nvGraphicFramePr>
        <p:xfrm>
          <a:off x="2555776" y="4725144"/>
          <a:ext cx="40259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04" name="Equation" r:id="rId7" imgW="1803240" imgH="279360" progId="">
                  <p:embed/>
                </p:oleObj>
              </mc:Choice>
              <mc:Fallback>
                <p:oleObj name="Equation" r:id="rId7" imgW="1803240" imgH="279360" progId="">
                  <p:embed/>
                  <p:pic>
                    <p:nvPicPr>
                      <p:cNvPr id="0" name="Picture 3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725144"/>
                        <a:ext cx="40259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606929"/>
              </p:ext>
            </p:extLst>
          </p:nvPr>
        </p:nvGraphicFramePr>
        <p:xfrm>
          <a:off x="2246313" y="2590800"/>
          <a:ext cx="52371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05" name="Equation" r:id="rId9" imgW="2692080" imgH="241200" progId="">
                  <p:embed/>
                </p:oleObj>
              </mc:Choice>
              <mc:Fallback>
                <p:oleObj name="Equation" r:id="rId9" imgW="2692080" imgH="241200" progId="">
                  <p:embed/>
                  <p:pic>
                    <p:nvPicPr>
                      <p:cNvPr id="0" name="Picture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2590800"/>
                        <a:ext cx="5237162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765-788D-4A5B-8222-0C63337A7E94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混合分布的特点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233737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/>
              <a:t>尾部通常较厚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/>
              <a:t>如果条件分布的尾部较</a:t>
            </a:r>
            <a:r>
              <a:rPr lang="zh-CN" altLang="en-US" dirty="0" smtClean="0"/>
              <a:t>厚</a:t>
            </a:r>
            <a:r>
              <a:rPr lang="en-US" altLang="zh-CN" dirty="0" smtClean="0"/>
              <a:t>, </a:t>
            </a:r>
            <a:r>
              <a:rPr lang="zh-CN" altLang="en-US" dirty="0" smtClean="0"/>
              <a:t>混合分布</a:t>
            </a:r>
            <a:r>
              <a:rPr lang="zh-CN" altLang="en-US" dirty="0"/>
              <a:t>的尾部也较厚。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zh-CN" sz="2000" dirty="0" smtClean="0"/>
                  <a:t>例： 两个</a:t>
                </a:r>
                <a:r>
                  <a:rPr lang="zh-CN" altLang="en-US" sz="2000" dirty="0" smtClean="0"/>
                  <a:t>对数</a:t>
                </a:r>
                <a:r>
                  <a:rPr lang="zh-CN" altLang="zh-CN" sz="2000" dirty="0" smtClean="0"/>
                  <a:t>正态分布</a:t>
                </a:r>
                <a:r>
                  <a:rPr lang="zh-CN" altLang="zh-CN" sz="2000" dirty="0"/>
                  <a:t>的参数分别为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</a:rPr>
                      <m:t>(1</m:t>
                    </m:r>
                    <m:r>
                      <a:rPr lang="en-US" altLang="zh-CN" sz="2000" i="1" smtClean="0">
                        <a:latin typeface="Cambria Math"/>
                      </a:rPr>
                      <m:t>, </m:t>
                    </m:r>
                    <m:r>
                      <a:rPr lang="en-US" altLang="zh-CN" sz="2000" b="1" i="0" smtClean="0">
                        <a:latin typeface="Cambria Math"/>
                      </a:rPr>
                      <m:t>𝟐</m:t>
                    </m:r>
                    <m:r>
                      <a:rPr lang="en-US" altLang="zh-CN" sz="2000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sz="20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</a:rPr>
                      <m:t>(</m:t>
                    </m:r>
                    <m:r>
                      <a:rPr lang="en-US" altLang="zh-CN" sz="2000" b="1" i="0" smtClean="0">
                        <a:latin typeface="Cambria Math"/>
                      </a:rPr>
                      <m:t>𝟑</m:t>
                    </m:r>
                    <m:r>
                      <a:rPr lang="en-US" altLang="zh-CN" sz="2000" i="1" smtClean="0">
                        <a:latin typeface="Cambria Math"/>
                      </a:rPr>
                      <m:t>, </m:t>
                    </m:r>
                    <m:r>
                      <a:rPr lang="en-US" altLang="zh-CN" sz="2000" b="1" i="0" smtClean="0">
                        <a:latin typeface="Cambria Math"/>
                      </a:rPr>
                      <m:t>𝟒</m:t>
                    </m:r>
                    <m:r>
                      <a:rPr lang="en-US" altLang="zh-CN" sz="200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 </a:t>
                </a:r>
                <a:r>
                  <a:rPr lang="zh-CN" altLang="zh-CN" sz="2000" dirty="0"/>
                  <a:t>如果按照</a:t>
                </a:r>
                <a:r>
                  <a:rPr lang="en-US" altLang="zh-CN" sz="2000" dirty="0"/>
                  <a:t>30%</a:t>
                </a:r>
                <a:r>
                  <a:rPr lang="zh-CN" altLang="zh-CN" sz="2000" dirty="0"/>
                  <a:t>和</a:t>
                </a:r>
                <a:r>
                  <a:rPr lang="en-US" altLang="zh-CN" sz="2000" dirty="0"/>
                  <a:t>70%</a:t>
                </a:r>
                <a:r>
                  <a:rPr lang="zh-CN" altLang="zh-CN" sz="2000" dirty="0"/>
                  <a:t>的比例把它们进行</a:t>
                </a:r>
                <a:r>
                  <a:rPr lang="zh-CN" altLang="zh-CN" sz="2000" dirty="0" smtClean="0"/>
                  <a:t>混合</a:t>
                </a:r>
                <a:r>
                  <a:rPr lang="en-US" altLang="zh-CN" sz="2000" dirty="0" smtClean="0"/>
                  <a:t>, </a:t>
                </a:r>
                <a:r>
                  <a:rPr lang="zh-CN" altLang="en-US" sz="2000" dirty="0" smtClean="0"/>
                  <a:t>求</a:t>
                </a:r>
                <a:r>
                  <a:rPr lang="zh-CN" altLang="zh-CN" sz="2000" dirty="0" smtClean="0"/>
                  <a:t>混合分布的</a:t>
                </a:r>
                <a:r>
                  <a:rPr lang="zh-CN" altLang="en-US" sz="2000" dirty="0" smtClean="0"/>
                  <a:t>密度函数</a:t>
                </a:r>
                <a:r>
                  <a:rPr lang="zh-CN" altLang="zh-CN" sz="2000" dirty="0" smtClean="0"/>
                  <a:t>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808" b="-8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363272" cy="44116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p = 0.3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>
                <a:latin typeface="Consolas" panose="020B0609020204030204" pitchFamily="49" charset="0"/>
              </a:rPr>
              <a:t>m1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1;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s1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=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>
                <a:latin typeface="Consolas" panose="020B0609020204030204" pitchFamily="49" charset="0"/>
              </a:rPr>
              <a:t>m2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3;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s2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= 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## </a:t>
            </a:r>
            <a:r>
              <a:rPr lang="zh-CN" altLang="en-US" sz="1600" dirty="0" smtClean="0">
                <a:latin typeface="Consolas" panose="020B0609020204030204" pitchFamily="49" charset="0"/>
              </a:rPr>
              <a:t>混合对数正态分布</a:t>
            </a:r>
            <a:r>
              <a:rPr lang="zh-CN" altLang="en-US" sz="1600" dirty="0">
                <a:latin typeface="Consolas" panose="020B0609020204030204" pitchFamily="49" charset="0"/>
              </a:rPr>
              <a:t>的密度函数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f = function(x) </a:t>
            </a:r>
            <a:r>
              <a:rPr lang="en-US" altLang="zh-CN" sz="1600" dirty="0" smtClean="0">
                <a:latin typeface="Consolas" panose="020B0609020204030204" pitchFamily="49" charset="0"/>
              </a:rPr>
              <a:t> p </a:t>
            </a:r>
            <a:r>
              <a:rPr lang="en-US" altLang="zh-CN" sz="1600" dirty="0">
                <a:latin typeface="Consolas" panose="020B0609020204030204" pitchFamily="49" charset="0"/>
              </a:rPr>
              <a:t>*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(x,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m1</a:t>
            </a:r>
            <a:r>
              <a:rPr lang="en-US" altLang="zh-CN" sz="1600" dirty="0" smtClean="0">
                <a:latin typeface="Consolas" panose="020B0609020204030204" pitchFamily="49" charset="0"/>
              </a:rPr>
              <a:t>,  </a:t>
            </a:r>
            <a:r>
              <a:rPr lang="en-US" altLang="zh-CN" sz="1600" dirty="0" err="1">
                <a:latin typeface="Consolas" panose="020B0609020204030204" pitchFamily="49" charset="0"/>
              </a:rPr>
              <a:t>s1</a:t>
            </a:r>
            <a:r>
              <a:rPr lang="en-US" altLang="zh-CN" sz="1600" dirty="0">
                <a:latin typeface="Consolas" panose="020B0609020204030204" pitchFamily="49" charset="0"/>
              </a:rPr>
              <a:t>) + (1 - p) *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(x,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m2</a:t>
            </a:r>
            <a:r>
              <a:rPr lang="en-US" altLang="zh-CN" sz="1600" dirty="0" smtClean="0">
                <a:latin typeface="Consolas" panose="020B0609020204030204" pitchFamily="49" charset="0"/>
              </a:rPr>
              <a:t>,  </a:t>
            </a:r>
            <a:r>
              <a:rPr lang="en-US" altLang="zh-CN" sz="1600" dirty="0" err="1">
                <a:latin typeface="Consolas" panose="020B0609020204030204" pitchFamily="49" charset="0"/>
              </a:rPr>
              <a:t>s2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curve(f,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xlim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c(0,  </a:t>
            </a:r>
            <a:r>
              <a:rPr lang="en-US" altLang="zh-CN" sz="1600" dirty="0">
                <a:latin typeface="Consolas" panose="020B0609020204030204" pitchFamily="49" charset="0"/>
              </a:rPr>
              <a:t>1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 err="1">
                <a:latin typeface="Consolas" panose="020B0609020204030204" pitchFamily="49" charset="0"/>
              </a:rPr>
              <a:t>ylim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c(0,  </a:t>
            </a:r>
            <a:r>
              <a:rPr lang="en-US" altLang="zh-CN" sz="1600" dirty="0">
                <a:latin typeface="Consolas" panose="020B0609020204030204" pitchFamily="49" charset="0"/>
              </a:rPr>
              <a:t>2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 </a:t>
            </a:r>
            <a:r>
              <a:rPr lang="en-US" altLang="zh-CN" sz="1600" dirty="0" err="1">
                <a:latin typeface="Consolas" panose="020B0609020204030204" pitchFamily="49" charset="0"/>
              </a:rPr>
              <a:t>lwd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2,  </a:t>
            </a:r>
            <a:r>
              <a:rPr lang="en-US" altLang="zh-CN" sz="1600" dirty="0">
                <a:latin typeface="Consolas" panose="020B0609020204030204" pitchFamily="49" charset="0"/>
              </a:rPr>
              <a:t>col = </a:t>
            </a:r>
            <a:r>
              <a:rPr lang="en-US" altLang="zh-CN" sz="1600" dirty="0" smtClean="0">
                <a:latin typeface="Consolas" panose="020B0609020204030204" pitchFamily="49" charset="0"/>
              </a:rPr>
              <a:t>2)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curve(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(x,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m1</a:t>
            </a:r>
            <a:r>
              <a:rPr lang="en-US" altLang="zh-CN" sz="1600" dirty="0" smtClean="0">
                <a:latin typeface="Consolas" panose="020B0609020204030204" pitchFamily="49" charset="0"/>
              </a:rPr>
              <a:t>,  </a:t>
            </a:r>
            <a:r>
              <a:rPr lang="en-US" altLang="zh-CN" sz="1600" dirty="0" err="1">
                <a:latin typeface="Consolas" panose="020B0609020204030204" pitchFamily="49" charset="0"/>
              </a:rPr>
              <a:t>s1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 err="1">
                <a:latin typeface="Consolas" panose="020B0609020204030204" pitchFamily="49" charset="0"/>
              </a:rPr>
              <a:t>lty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2,  </a:t>
            </a:r>
            <a:r>
              <a:rPr lang="en-US" altLang="zh-CN" sz="1600" dirty="0">
                <a:latin typeface="Consolas" panose="020B0609020204030204" pitchFamily="49" charset="0"/>
              </a:rPr>
              <a:t>add = TRUE)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curve(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(x,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m2</a:t>
            </a:r>
            <a:r>
              <a:rPr lang="en-US" altLang="zh-CN" sz="1600" dirty="0" smtClean="0">
                <a:latin typeface="Consolas" panose="020B0609020204030204" pitchFamily="49" charset="0"/>
              </a:rPr>
              <a:t>,  </a:t>
            </a:r>
            <a:r>
              <a:rPr lang="en-US" altLang="zh-CN" sz="1600" dirty="0" err="1">
                <a:latin typeface="Consolas" panose="020B0609020204030204" pitchFamily="49" charset="0"/>
              </a:rPr>
              <a:t>s2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 err="1">
                <a:latin typeface="Consolas" panose="020B0609020204030204" pitchFamily="49" charset="0"/>
              </a:rPr>
              <a:t>lty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3,  </a:t>
            </a:r>
            <a:r>
              <a:rPr lang="en-US" altLang="zh-CN" sz="1600" dirty="0">
                <a:latin typeface="Consolas" panose="020B0609020204030204" pitchFamily="49" charset="0"/>
              </a:rPr>
              <a:t>add = TRUE)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legend("</a:t>
            </a:r>
            <a:r>
              <a:rPr lang="en-US" altLang="zh-CN" sz="1600" dirty="0" err="1">
                <a:latin typeface="Consolas" panose="020B0609020204030204" pitchFamily="49" charset="0"/>
              </a:rPr>
              <a:t>topright</a:t>
            </a:r>
            <a:r>
              <a:rPr lang="en-US" altLang="zh-CN" sz="1600" dirty="0" smtClean="0">
                <a:latin typeface="Consolas" panose="020B0609020204030204" pitchFamily="49" charset="0"/>
              </a:rPr>
              <a:t>",  </a:t>
            </a:r>
            <a:r>
              <a:rPr lang="en-US" altLang="zh-CN" sz="1600" dirty="0">
                <a:latin typeface="Consolas" panose="020B0609020204030204" pitchFamily="49" charset="0"/>
              </a:rPr>
              <a:t>c("mixed </a:t>
            </a:r>
            <a:r>
              <a:rPr lang="en-US" altLang="zh-CN" sz="1600" dirty="0" err="1">
                <a:latin typeface="Consolas" panose="020B0609020204030204" pitchFamily="49" charset="0"/>
              </a:rPr>
              <a:t>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",  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(1, 10)",  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(2, 20)"),  </a:t>
            </a:r>
            <a:r>
              <a:rPr lang="en-US" altLang="zh-CN" sz="1600" dirty="0" err="1">
                <a:latin typeface="Consolas" panose="020B0609020204030204" pitchFamily="49" charset="0"/>
              </a:rPr>
              <a:t>lty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c(1,  2,  </a:t>
            </a:r>
            <a:r>
              <a:rPr lang="en-US" altLang="zh-CN" sz="1600" dirty="0">
                <a:latin typeface="Consolas" panose="020B0609020204030204" pitchFamily="49" charset="0"/>
              </a:rPr>
              <a:t>3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>
                <a:latin typeface="Consolas" panose="020B0609020204030204" pitchFamily="49" charset="0"/>
              </a:rPr>
              <a:t>col 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c(2,  1,  </a:t>
            </a:r>
            <a:r>
              <a:rPr lang="en-US" altLang="zh-CN" sz="1600" dirty="0">
                <a:latin typeface="Consolas" panose="020B0609020204030204" pitchFamily="49" charset="0"/>
              </a:rPr>
              <a:t>1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 err="1">
                <a:latin typeface="Consolas" panose="020B0609020204030204" pitchFamily="49" charset="0"/>
              </a:rPr>
              <a:t>lwd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c(2,  1,  </a:t>
            </a:r>
            <a:r>
              <a:rPr lang="en-US" altLang="zh-CN" sz="1600" dirty="0">
                <a:latin typeface="Consolas" panose="020B0609020204030204" pitchFamily="49" charset="0"/>
              </a:rPr>
              <a:t>1))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9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46</a:t>
            </a:fld>
            <a:endParaRPr lang="en-US" altLang="zh-CN"/>
          </a:p>
        </p:txBody>
      </p:sp>
      <p:pic>
        <p:nvPicPr>
          <p:cNvPr id="452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0"/>
            <a:ext cx="7776864" cy="63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3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E48E-8985-498F-8CF4-BC691312909D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143000"/>
            <a:ext cx="8458200" cy="4987925"/>
          </a:xfrm>
        </p:spPr>
        <p:txBody>
          <a:bodyPr/>
          <a:lstStyle/>
          <a:p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zh-CN" altLang="en-US" b="1" dirty="0">
                <a:latin typeface="Times New Roman" pitchFamily="18" charset="0"/>
              </a:rPr>
              <a:t>：假设 </a:t>
            </a:r>
            <a:r>
              <a:rPr lang="en-US" altLang="zh-CN" b="1" i="1" dirty="0">
                <a:latin typeface="Symbol" pitchFamily="18" charset="2"/>
              </a:rPr>
              <a:t>L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服从伽</a:t>
            </a:r>
            <a:r>
              <a:rPr lang="zh-CN" altLang="en-US" b="1" dirty="0" smtClean="0">
                <a:latin typeface="Times New Roman" pitchFamily="18" charset="0"/>
              </a:rPr>
              <a:t>玛或逆高斯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en-US" altLang="zh-CN" b="1" i="1" dirty="0" err="1" smtClean="0">
                <a:latin typeface="Times New Roman" pitchFamily="18" charset="0"/>
              </a:rPr>
              <a:t>X</a:t>
            </a:r>
            <a:r>
              <a:rPr lang="en-US" altLang="zh-CN" b="1" dirty="0" err="1" smtClean="0">
                <a:latin typeface="Times New Roman" pitchFamily="18" charset="0"/>
              </a:rPr>
              <a:t>|</a:t>
            </a:r>
            <a:r>
              <a:rPr lang="en-US" altLang="zh-CN" b="1" i="1" dirty="0" err="1" smtClean="0">
                <a:latin typeface="Symbol" pitchFamily="18" charset="2"/>
              </a:rPr>
              <a:t>L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服从</a:t>
            </a:r>
            <a:r>
              <a:rPr lang="en-US" altLang="zh-CN" b="1" dirty="0" err="1">
                <a:latin typeface="Times New Roman" pitchFamily="18" charset="0"/>
              </a:rPr>
              <a:t>weibull</a:t>
            </a:r>
            <a:r>
              <a:rPr lang="zh-CN" altLang="en-US" b="1" dirty="0" smtClean="0">
                <a:latin typeface="Times New Roman" pitchFamily="18" charset="0"/>
              </a:rPr>
              <a:t>分布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条件</a:t>
            </a:r>
            <a:r>
              <a:rPr lang="zh-CN" altLang="en-US" b="1" dirty="0">
                <a:latin typeface="Times New Roman" pitchFamily="18" charset="0"/>
              </a:rPr>
              <a:t>生存函数为</a:t>
            </a:r>
          </a:p>
          <a:p>
            <a:pPr>
              <a:buFont typeface="Wingdings" pitchFamily="2" charset="2"/>
              <a:buNone/>
            </a:pPr>
            <a:endParaRPr lang="zh-CN" altLang="en-US" b="1" dirty="0">
              <a:latin typeface="Times New Roman" pitchFamily="18" charset="0"/>
            </a:endParaRPr>
          </a:p>
          <a:p>
            <a:endParaRPr lang="zh-CN" altLang="en-US" b="1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    </a:t>
            </a:r>
            <a:r>
              <a:rPr lang="zh-CN" altLang="en-US" b="1" dirty="0" smtClean="0">
                <a:latin typeface="Times New Roman" pitchFamily="18" charset="0"/>
              </a:rPr>
              <a:t>求 </a:t>
            </a:r>
            <a:r>
              <a:rPr lang="en-US" altLang="zh-CN" b="1" i="1" dirty="0">
                <a:latin typeface="Times New Roman" pitchFamily="18" charset="0"/>
              </a:rPr>
              <a:t>X </a:t>
            </a:r>
            <a:r>
              <a:rPr lang="zh-CN" altLang="en-US" b="1" dirty="0" smtClean="0">
                <a:latin typeface="Times New Roman" pitchFamily="18" charset="0"/>
              </a:rPr>
              <a:t>的分布。</a:t>
            </a:r>
            <a:endParaRPr lang="zh-CN" altLang="en-US" b="1" dirty="0">
              <a:latin typeface="Times New Roman" pitchFamily="18" charset="0"/>
            </a:endParaRPr>
          </a:p>
          <a:p>
            <a:r>
              <a:rPr lang="zh-CN" altLang="en-US" b="1" dirty="0">
                <a:solidFill>
                  <a:srgbClr val="0000CC"/>
                </a:solidFill>
                <a:latin typeface="Times New Roman" pitchFamily="18" charset="0"/>
              </a:rPr>
              <a:t>解</a:t>
            </a:r>
            <a:r>
              <a:rPr lang="zh-CN" altLang="en-US" b="1" dirty="0">
                <a:latin typeface="Times New Roman" pitchFamily="18" charset="0"/>
              </a:rPr>
              <a:t>：伽玛分布的矩母函数为</a:t>
            </a:r>
          </a:p>
          <a:p>
            <a:pPr>
              <a:buFont typeface="Wingdings" pitchFamily="2" charset="2"/>
              <a:buNone/>
            </a:pPr>
            <a:r>
              <a:rPr lang="zh-CN" altLang="en-US" sz="1200" b="1" dirty="0">
                <a:latin typeface="Times New Roman" pitchFamily="18" charset="0"/>
              </a:rPr>
              <a:t>      </a:t>
            </a:r>
            <a:endParaRPr lang="en-US" altLang="zh-CN" sz="1200" b="1" dirty="0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    </a:t>
            </a:r>
            <a:r>
              <a:rPr lang="zh-CN" altLang="en-US" b="1" dirty="0" smtClean="0">
                <a:latin typeface="Times New Roman" pitchFamily="18" charset="0"/>
              </a:rPr>
              <a:t>       故混合分布的生存函数为</a:t>
            </a:r>
            <a:endParaRPr lang="zh-CN" altLang="en-US" b="1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    </a:t>
            </a: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857062"/>
              </p:ext>
            </p:extLst>
          </p:nvPr>
        </p:nvGraphicFramePr>
        <p:xfrm>
          <a:off x="2923381" y="2060848"/>
          <a:ext cx="26670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00" name="Equation" r:id="rId3" imgW="1091726" imgH="279279" progId="Equation.DSMT4">
                  <p:embed/>
                </p:oleObj>
              </mc:Choice>
              <mc:Fallback>
                <p:oleObj name="Equation" r:id="rId3" imgW="1091726" imgH="279279" progId="Equation.DSMT4">
                  <p:embed/>
                  <p:pic>
                    <p:nvPicPr>
                      <p:cNvPr id="0" name="Picture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3381" y="2060848"/>
                        <a:ext cx="266700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4648200" y="3276600"/>
          <a:ext cx="2438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01" name="Equation" r:id="rId5" imgW="1117600" imgH="241300" progId="">
                  <p:embed/>
                </p:oleObj>
              </mc:Choice>
              <mc:Fallback>
                <p:oleObj name="Equation" r:id="rId5" imgW="1117600" imgH="241300" progId="">
                  <p:embed/>
                  <p:pic>
                    <p:nvPicPr>
                      <p:cNvPr id="0" name="Picture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276600"/>
                        <a:ext cx="24384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214296"/>
              </p:ext>
            </p:extLst>
          </p:nvPr>
        </p:nvGraphicFramePr>
        <p:xfrm>
          <a:off x="1198415" y="4627091"/>
          <a:ext cx="35052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02" name="Equation" r:id="rId7" imgW="1904760" imgH="406080" progId="Equation.DSMT4">
                  <p:embed/>
                </p:oleObj>
              </mc:Choice>
              <mc:Fallback>
                <p:oleObj name="Equation" r:id="rId7" imgW="1904760" imgH="406080" progId="Equation.DSMT4">
                  <p:embed/>
                  <p:pic>
                    <p:nvPicPr>
                      <p:cNvPr id="0" name="Picture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415" y="4627091"/>
                        <a:ext cx="350520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1187624" y="5661248"/>
            <a:ext cx="6532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itchFamily="18" charset="0"/>
              </a:rPr>
              <a:t>这是</a:t>
            </a:r>
            <a:r>
              <a:rPr lang="en-US" altLang="zh-CN" sz="2400" dirty="0">
                <a:latin typeface="Times New Roman" pitchFamily="18" charset="0"/>
              </a:rPr>
              <a:t>Burr</a:t>
            </a:r>
            <a:r>
              <a:rPr lang="zh-CN" altLang="en-US" sz="2400" dirty="0">
                <a:latin typeface="Times New Roman" pitchFamily="18" charset="0"/>
              </a:rPr>
              <a:t>的生存</a:t>
            </a:r>
            <a:r>
              <a:rPr lang="zh-CN" altLang="en-US" sz="2400" dirty="0" smtClean="0">
                <a:latin typeface="Times New Roman" pitchFamily="18" charset="0"/>
              </a:rPr>
              <a:t>函数</a:t>
            </a:r>
            <a:r>
              <a:rPr lang="en-US" altLang="zh-CN" sz="2400" dirty="0" smtClean="0">
                <a:latin typeface="Times New Roman" pitchFamily="18" charset="0"/>
              </a:rPr>
              <a:t>, </a:t>
            </a:r>
            <a:r>
              <a:rPr lang="zh-CN" altLang="en-US" sz="2400" dirty="0" smtClean="0">
                <a:latin typeface="Times New Roman" pitchFamily="18" charset="0"/>
              </a:rPr>
              <a:t>其</a:t>
            </a:r>
            <a:r>
              <a:rPr lang="zh-CN" altLang="en-US" sz="2400" dirty="0">
                <a:latin typeface="Times New Roman" pitchFamily="18" charset="0"/>
              </a:rPr>
              <a:t>尾部比</a:t>
            </a:r>
            <a:r>
              <a:rPr lang="en-US" altLang="zh-CN" sz="2400" dirty="0">
                <a:latin typeface="Times New Roman" pitchFamily="18" charset="0"/>
              </a:rPr>
              <a:t>Weibull</a:t>
            </a:r>
            <a:r>
              <a:rPr lang="zh-CN" altLang="en-US" sz="2400" dirty="0">
                <a:latin typeface="Times New Roman" pitchFamily="18" charset="0"/>
              </a:rPr>
              <a:t>更厚。</a:t>
            </a:r>
          </a:p>
        </p:txBody>
      </p:sp>
      <p:graphicFrame>
        <p:nvGraphicFramePr>
          <p:cNvPr id="1085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908480"/>
              </p:ext>
            </p:extLst>
          </p:nvPr>
        </p:nvGraphicFramePr>
        <p:xfrm>
          <a:off x="4932040" y="4699099"/>
          <a:ext cx="14859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03" name="Equation" r:id="rId9" imgW="787400" imgH="279400" progId="Equation.DSMT4">
                  <p:embed/>
                </p:oleObj>
              </mc:Choice>
              <mc:Fallback>
                <p:oleObj name="Equation" r:id="rId9" imgW="787400" imgH="279400" progId="Equation.DSMT4">
                  <p:embed/>
                  <p:pic>
                    <p:nvPicPr>
                      <p:cNvPr id="0" name="Picture 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699099"/>
                        <a:ext cx="14859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9" name="Object 1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01936063"/>
              </p:ext>
            </p:extLst>
          </p:nvPr>
        </p:nvGraphicFramePr>
        <p:xfrm>
          <a:off x="6660232" y="4735487"/>
          <a:ext cx="17526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04" name="Equation" r:id="rId11" imgW="812447" imgH="228501" progId="Equation.DSMT4">
                  <p:embed/>
                </p:oleObj>
              </mc:Choice>
              <mc:Fallback>
                <p:oleObj name="Equation" r:id="rId11" imgW="812447" imgH="228501" progId="Equation.DSMT4">
                  <p:embed/>
                  <p:pic>
                    <p:nvPicPr>
                      <p:cNvPr id="0" name="Picture 39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4735487"/>
                        <a:ext cx="17526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uiExpand="1" build="p"/>
      <p:bldP spid="10855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03F3-BA44-4129-8796-65ED56814F7B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marL="344487" lvl="1" indent="0">
              <a:lnSpc>
                <a:spcPct val="120000"/>
              </a:lnSpc>
              <a:buNone/>
            </a:pPr>
            <a:r>
              <a:rPr lang="zh-CN" altLang="en-US" b="1" dirty="0" smtClean="0"/>
              <a:t>逆高斯分布的矩母函数为</a:t>
            </a:r>
            <a:endParaRPr lang="en-US" altLang="zh-CN" b="1" dirty="0" smtClean="0"/>
          </a:p>
          <a:p>
            <a:pPr lvl="1">
              <a:lnSpc>
                <a:spcPct val="120000"/>
              </a:lnSpc>
            </a:pPr>
            <a:endParaRPr lang="en-US" altLang="zh-CN" b="1" dirty="0"/>
          </a:p>
          <a:p>
            <a:pPr lvl="1">
              <a:lnSpc>
                <a:spcPct val="120000"/>
              </a:lnSpc>
            </a:pPr>
            <a:endParaRPr lang="en-US" altLang="zh-CN" b="1" dirty="0" smtClean="0"/>
          </a:p>
          <a:p>
            <a:pPr marL="344487" lvl="1" indent="0">
              <a:lnSpc>
                <a:spcPct val="120000"/>
              </a:lnSpc>
              <a:buNone/>
            </a:pPr>
            <a:r>
              <a:rPr lang="zh-CN" altLang="en-US" b="1" dirty="0" smtClean="0"/>
              <a:t>所以，混合分布的生存函数为</a:t>
            </a:r>
            <a:endParaRPr lang="zh-CN" altLang="en-US" b="1" dirty="0"/>
          </a:p>
        </p:txBody>
      </p:sp>
      <p:graphicFrame>
        <p:nvGraphicFramePr>
          <p:cNvPr id="1065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752947"/>
              </p:ext>
            </p:extLst>
          </p:nvPr>
        </p:nvGraphicFramePr>
        <p:xfrm>
          <a:off x="1331640" y="2204864"/>
          <a:ext cx="50339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21" name="Equation" r:id="rId3" imgW="2730500" imgH="330200" progId="Equation.DSMT4">
                  <p:embed/>
                </p:oleObj>
              </mc:Choice>
              <mc:Fallback>
                <p:oleObj name="Equation" r:id="rId3" imgW="2730500" imgH="33020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204864"/>
                        <a:ext cx="50339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49238"/>
              </p:ext>
            </p:extLst>
          </p:nvPr>
        </p:nvGraphicFramePr>
        <p:xfrm>
          <a:off x="1259632" y="3717032"/>
          <a:ext cx="35052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22" name="Equation" r:id="rId5" imgW="1904174" imgH="406224" progId="Equation.DSMT4">
                  <p:embed/>
                </p:oleObj>
              </mc:Choice>
              <mc:Fallback>
                <p:oleObj name="Equation" r:id="rId5" imgW="1904174" imgH="40622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717032"/>
                        <a:ext cx="35052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185766"/>
              </p:ext>
            </p:extLst>
          </p:nvPr>
        </p:nvGraphicFramePr>
        <p:xfrm>
          <a:off x="4860032" y="3789040"/>
          <a:ext cx="14859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23" name="Equation" r:id="rId7" imgW="787400" imgH="279400" progId="Equation.DSMT4">
                  <p:embed/>
                </p:oleObj>
              </mc:Choice>
              <mc:Fallback>
                <p:oleObj name="Equation" r:id="rId7" imgW="787400" imgH="279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789040"/>
                        <a:ext cx="14859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57296"/>
              </p:ext>
            </p:extLst>
          </p:nvPr>
        </p:nvGraphicFramePr>
        <p:xfrm>
          <a:off x="1979712" y="4653136"/>
          <a:ext cx="3113088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24" name="Equation" r:id="rId9" imgW="1688760" imgH="380880" progId="Equation.DSMT4">
                  <p:embed/>
                </p:oleObj>
              </mc:Choice>
              <mc:Fallback>
                <p:oleObj name="Equation" r:id="rId9" imgW="1688760" imgH="3808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653136"/>
                        <a:ext cx="3113088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同类分布的有限混合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49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741788"/>
              </p:ext>
            </p:extLst>
          </p:nvPr>
        </p:nvGraphicFramePr>
        <p:xfrm>
          <a:off x="1259632" y="1844824"/>
          <a:ext cx="4320480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30" name="Equation" r:id="rId3" imgW="1523880" imgH="431640" progId="Equation.DSMT4">
                  <p:embed/>
                </p:oleObj>
              </mc:Choice>
              <mc:Fallback>
                <p:oleObj name="Equation" r:id="rId3" imgW="1523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1844824"/>
                        <a:ext cx="4320480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594508"/>
              </p:ext>
            </p:extLst>
          </p:nvPr>
        </p:nvGraphicFramePr>
        <p:xfrm>
          <a:off x="1403648" y="3645024"/>
          <a:ext cx="16208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31" name="Equation" r:id="rId5" imgW="571320" imgH="228600" progId="Equation.DSMT4">
                  <p:embed/>
                </p:oleObj>
              </mc:Choice>
              <mc:Fallback>
                <p:oleObj name="Equation" r:id="rId5" imgW="57132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645024"/>
                        <a:ext cx="16208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59088" y="3717032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来自相同的分布族，如：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66284" y="4797152"/>
            <a:ext cx="775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Burr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Gamma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Inverse Burr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inverse Gamma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lognormal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Weibull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8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5F62-6C58-4285-B718-86A008AAAC1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逆</a:t>
            </a:r>
            <a:r>
              <a:rPr lang="zh-CN" altLang="en-US" b="1" dirty="0" smtClean="0"/>
              <a:t>高斯分布的</a:t>
            </a:r>
            <a:r>
              <a:rPr lang="zh-CN" altLang="en-US" b="1" dirty="0" smtClean="0">
                <a:solidFill>
                  <a:srgbClr val="FF0000"/>
                </a:solidFill>
              </a:rPr>
              <a:t>第一</a:t>
            </a:r>
            <a:r>
              <a:rPr lang="zh-CN" altLang="en-US" b="1" dirty="0">
                <a:solidFill>
                  <a:srgbClr val="FF0000"/>
                </a:solidFill>
              </a:rPr>
              <a:t>种</a:t>
            </a:r>
            <a:r>
              <a:rPr lang="zh-CN" altLang="en-US" b="1" dirty="0" smtClean="0"/>
              <a:t>形式（</a:t>
            </a:r>
            <a:r>
              <a:rPr lang="zh-CN" altLang="en-US" b="1" dirty="0"/>
              <a:t>参见</a:t>
            </a:r>
            <a:r>
              <a:rPr lang="en-US" altLang="zh-CN" b="1" dirty="0" smtClean="0"/>
              <a:t>Rob  </a:t>
            </a:r>
            <a:r>
              <a:rPr lang="en-US" altLang="zh-CN" b="1" dirty="0" err="1"/>
              <a:t>Kaas</a:t>
            </a:r>
            <a:r>
              <a:rPr lang="en-US" altLang="zh-CN" b="1" dirty="0"/>
              <a:t>)</a:t>
            </a:r>
          </a:p>
          <a:p>
            <a:endParaRPr lang="en-US" altLang="zh-CN" b="1" dirty="0"/>
          </a:p>
        </p:txBody>
      </p:sp>
      <p:graphicFrame>
        <p:nvGraphicFramePr>
          <p:cNvPr id="254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048842"/>
              </p:ext>
            </p:extLst>
          </p:nvPr>
        </p:nvGraphicFramePr>
        <p:xfrm>
          <a:off x="2000250" y="2432050"/>
          <a:ext cx="53371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895" name="Equation" r:id="rId3" imgW="2527200" imgH="507960" progId="">
                  <p:embed/>
                </p:oleObj>
              </mc:Choice>
              <mc:Fallback>
                <p:oleObj name="Equation" r:id="rId3" imgW="2527200" imgH="50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432050"/>
                        <a:ext cx="5337175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257779"/>
              </p:ext>
            </p:extLst>
          </p:nvPr>
        </p:nvGraphicFramePr>
        <p:xfrm>
          <a:off x="2382838" y="4911725"/>
          <a:ext cx="483552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896" name="Equation" r:id="rId5" imgW="2527200" imgH="533160" progId="Equation.DSMT4">
                  <p:embed/>
                </p:oleObj>
              </mc:Choice>
              <mc:Fallback>
                <p:oleObj name="Equation" r:id="rId5" imgW="25272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4911725"/>
                        <a:ext cx="4835525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739775" y="2757487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密度函数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838200" y="5257800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矩母函数</a:t>
            </a:r>
          </a:p>
        </p:txBody>
      </p:sp>
      <p:sp>
        <p:nvSpPr>
          <p:cNvPr id="254984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1066800"/>
          </a:xfrm>
          <a:noFill/>
          <a:ln/>
        </p:spPr>
        <p:txBody>
          <a:bodyPr/>
          <a:lstStyle/>
          <a:p>
            <a:pPr marL="609600" indent="-609600"/>
            <a:r>
              <a:rPr lang="zh-CN" altLang="en-US" sz="2800" dirty="0" smtClean="0"/>
              <a:t>逆高斯分布</a:t>
            </a:r>
            <a:endParaRPr lang="zh-CN" altLang="en-US" sz="2800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345720"/>
              </p:ext>
            </p:extLst>
          </p:nvPr>
        </p:nvGraphicFramePr>
        <p:xfrm>
          <a:off x="1914617" y="3733800"/>
          <a:ext cx="692458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897" name="Equation" r:id="rId7" imgW="3848040" imgH="507960" progId="">
                  <p:embed/>
                </p:oleObj>
              </mc:Choice>
              <mc:Fallback>
                <p:oleObj name="Equation" r:id="rId7" imgW="3848040" imgH="50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617" y="3733800"/>
                        <a:ext cx="692458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85800" y="4010024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分布函数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85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扩展阅读：</a:t>
            </a:r>
            <a:r>
              <a:rPr lang="en-US" altLang="zh-CN" b="1" dirty="0" smtClean="0">
                <a:solidFill>
                  <a:srgbClr val="FF0000"/>
                </a:solidFill>
              </a:rPr>
              <a:t>modelling loss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data using mixtures of distributions, IME, 2016(70):387-396</a:t>
            </a:r>
          </a:p>
          <a:p>
            <a:endParaRPr lang="en-US" altLang="zh-CN" dirty="0"/>
          </a:p>
          <a:p>
            <a:r>
              <a:rPr lang="en-US" altLang="zh-CN" dirty="0" smtClean="0"/>
              <a:t>EM</a:t>
            </a:r>
            <a:r>
              <a:rPr lang="zh-CN" altLang="en-US" dirty="0" smtClean="0"/>
              <a:t>算法，</a:t>
            </a:r>
            <a:r>
              <a:rPr lang="en-US" altLang="zh-CN" dirty="0" err="1" smtClean="0"/>
              <a:t>flexmix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zh-CN" altLang="en-US" dirty="0" smtClean="0"/>
              <a:t>拟合丹麦</a:t>
            </a:r>
            <a:r>
              <a:rPr lang="zh-CN" altLang="en-US" dirty="0"/>
              <a:t>火灾</a:t>
            </a:r>
            <a:r>
              <a:rPr lang="zh-CN" altLang="en-US" dirty="0" smtClean="0"/>
              <a:t>数据的现有模型中，效果最好。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9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BFB1-07D2-4C07-9775-A93880329176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损失的不同部位服从不同的分布，如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损失尾部服从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帕累托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损失前端服从对数正态、威布尔、伽马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543800" cy="609600"/>
          </a:xfrm>
          <a:noFill/>
          <a:ln/>
        </p:spPr>
        <p:txBody>
          <a:bodyPr/>
          <a:lstStyle/>
          <a:p>
            <a:r>
              <a:rPr lang="zh-CN" altLang="en-US" dirty="0" smtClean="0"/>
              <a:t>组合分布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0820-6E3D-4141-9C77-C53B9E6B8C61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457200" y="4098925"/>
            <a:ext cx="8458200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0" dirty="0">
                <a:latin typeface="Times New Roman" pitchFamily="18" charset="0"/>
              </a:rPr>
              <a:t>注：</a:t>
            </a:r>
          </a:p>
          <a:p>
            <a:pPr>
              <a:lnSpc>
                <a:spcPct val="125000"/>
              </a:lnSpc>
              <a:buFontTx/>
              <a:buChar char="•"/>
            </a:pPr>
            <a:r>
              <a:rPr lang="zh-CN" altLang="en-US" sz="2400" b="0" i="1" dirty="0">
                <a:latin typeface="Times New Roman" pitchFamily="18" charset="0"/>
              </a:rPr>
              <a:t> </a:t>
            </a:r>
            <a:r>
              <a:rPr lang="zh-CN" altLang="en-US" sz="2400" b="0" i="1" dirty="0" smtClean="0">
                <a:latin typeface="Times New Roman" pitchFamily="18" charset="0"/>
              </a:rPr>
              <a:t> </a:t>
            </a:r>
            <a:r>
              <a:rPr lang="en-US" altLang="zh-CN" sz="2200" b="0" i="1" dirty="0" smtClean="0">
                <a:latin typeface="Times New Roman" pitchFamily="18" charset="0"/>
              </a:rPr>
              <a:t>f</a:t>
            </a:r>
            <a:r>
              <a:rPr lang="en-US" altLang="zh-CN" sz="2200" b="0" i="1" baseline="-25000" dirty="0" smtClean="0">
                <a:latin typeface="Times New Roman" pitchFamily="18" charset="0"/>
              </a:rPr>
              <a:t>j</a:t>
            </a:r>
            <a:r>
              <a:rPr lang="en-US" altLang="zh-CN" sz="2200" b="0" dirty="0" smtClean="0">
                <a:latin typeface="Times New Roman" pitchFamily="18" charset="0"/>
              </a:rPr>
              <a:t>(</a:t>
            </a:r>
            <a:r>
              <a:rPr lang="en-US" altLang="zh-CN" sz="2200" b="0" i="1" dirty="0" smtClean="0">
                <a:latin typeface="Times New Roman" pitchFamily="18" charset="0"/>
              </a:rPr>
              <a:t>x</a:t>
            </a:r>
            <a:r>
              <a:rPr lang="en-US" altLang="zh-CN" sz="2200" b="0" dirty="0" smtClean="0">
                <a:latin typeface="Times New Roman" pitchFamily="18" charset="0"/>
              </a:rPr>
              <a:t>) </a:t>
            </a:r>
            <a:r>
              <a:rPr lang="zh-CN" altLang="en-US" sz="2200" b="0" dirty="0" smtClean="0">
                <a:latin typeface="Times New Roman" pitchFamily="18" charset="0"/>
              </a:rPr>
              <a:t>是</a:t>
            </a:r>
            <a:r>
              <a:rPr lang="zh-CN" altLang="en-US" sz="2200" b="0" dirty="0">
                <a:latin typeface="Times New Roman" pitchFamily="18" charset="0"/>
              </a:rPr>
              <a:t>定义在区间</a:t>
            </a:r>
            <a:r>
              <a:rPr lang="en-US" altLang="zh-CN" sz="2200" b="0" dirty="0">
                <a:latin typeface="Times New Roman" pitchFamily="18" charset="0"/>
              </a:rPr>
              <a:t>(</a:t>
            </a:r>
            <a:r>
              <a:rPr lang="en-US" altLang="zh-CN" sz="2200" b="0" i="1" dirty="0" err="1" smtClean="0">
                <a:latin typeface="Times New Roman" pitchFamily="18" charset="0"/>
              </a:rPr>
              <a:t>c</a:t>
            </a:r>
            <a:r>
              <a:rPr lang="en-US" altLang="zh-CN" sz="2200" b="0" i="1" baseline="-25000" dirty="0" err="1" smtClean="0">
                <a:latin typeface="Times New Roman" pitchFamily="18" charset="0"/>
              </a:rPr>
              <a:t>j</a:t>
            </a:r>
            <a:r>
              <a:rPr lang="en-US" altLang="zh-CN" sz="2200" b="0" baseline="-25000" dirty="0" smtClean="0">
                <a:latin typeface="Times New Roman" pitchFamily="18" charset="0"/>
              </a:rPr>
              <a:t>-1</a:t>
            </a:r>
            <a:r>
              <a:rPr lang="en-US" altLang="zh-CN" sz="2200" b="0" dirty="0" smtClean="0">
                <a:latin typeface="Times New Roman" pitchFamily="18" charset="0"/>
              </a:rPr>
              <a:t>,  </a:t>
            </a:r>
            <a:r>
              <a:rPr lang="en-US" altLang="zh-CN" sz="2200" b="0" i="1" dirty="0" err="1">
                <a:latin typeface="Times New Roman" pitchFamily="18" charset="0"/>
              </a:rPr>
              <a:t>c</a:t>
            </a:r>
            <a:r>
              <a:rPr lang="en-US" altLang="zh-CN" sz="2200" b="0" i="1" baseline="-25000" dirty="0" err="1">
                <a:latin typeface="Times New Roman" pitchFamily="18" charset="0"/>
              </a:rPr>
              <a:t>j</a:t>
            </a:r>
            <a:r>
              <a:rPr lang="en-US" altLang="zh-CN" sz="2200" b="0" dirty="0">
                <a:latin typeface="Times New Roman" pitchFamily="18" charset="0"/>
              </a:rPr>
              <a:t>)</a:t>
            </a:r>
            <a:r>
              <a:rPr lang="zh-CN" altLang="en-US" sz="2200" b="0" dirty="0">
                <a:latin typeface="Times New Roman" pitchFamily="18" charset="0"/>
              </a:rPr>
              <a:t>的</a:t>
            </a:r>
            <a:r>
              <a:rPr lang="zh-CN" altLang="en-US" sz="2200" b="0" dirty="0" smtClean="0">
                <a:latin typeface="Times New Roman" pitchFamily="18" charset="0"/>
              </a:rPr>
              <a:t>密度函数</a:t>
            </a:r>
            <a:r>
              <a:rPr lang="en-US" altLang="zh-CN" sz="2200" b="0" dirty="0" smtClean="0">
                <a:latin typeface="Times New Roman" pitchFamily="18" charset="0"/>
              </a:rPr>
              <a:t>, </a:t>
            </a:r>
            <a:r>
              <a:rPr lang="en-US" altLang="zh-CN" sz="2200" b="0" i="1" dirty="0" err="1" smtClean="0">
                <a:latin typeface="Times New Roman" pitchFamily="18" charset="0"/>
              </a:rPr>
              <a:t>a</a:t>
            </a:r>
            <a:r>
              <a:rPr lang="en-US" altLang="zh-CN" sz="2200" b="0" baseline="-25000" dirty="0" err="1" smtClean="0">
                <a:latin typeface="Times New Roman" pitchFamily="18" charset="0"/>
              </a:rPr>
              <a:t>1</a:t>
            </a:r>
            <a:r>
              <a:rPr lang="en-US" altLang="zh-CN" sz="2200" b="0" baseline="-25000" dirty="0" smtClean="0">
                <a:latin typeface="Times New Roman" pitchFamily="18" charset="0"/>
              </a:rPr>
              <a:t> </a:t>
            </a:r>
            <a:r>
              <a:rPr lang="en-US" altLang="zh-CN" sz="2200" b="0" dirty="0" smtClean="0">
                <a:latin typeface="Times New Roman" pitchFamily="18" charset="0"/>
              </a:rPr>
              <a:t>+…+ </a:t>
            </a:r>
            <a:r>
              <a:rPr lang="en-US" altLang="zh-CN" sz="2200" b="0" i="1" dirty="0" err="1" smtClean="0">
                <a:latin typeface="Times New Roman" pitchFamily="18" charset="0"/>
              </a:rPr>
              <a:t>a</a:t>
            </a:r>
            <a:r>
              <a:rPr lang="en-US" altLang="zh-CN" sz="2200" b="0" i="1" baseline="-25000" dirty="0" err="1" smtClean="0">
                <a:latin typeface="Times New Roman" pitchFamily="18" charset="0"/>
              </a:rPr>
              <a:t>k</a:t>
            </a:r>
            <a:r>
              <a:rPr lang="en-US" altLang="zh-CN" sz="2200" b="0" i="1" baseline="-25000" dirty="0" smtClean="0">
                <a:latin typeface="Times New Roman" pitchFamily="18" charset="0"/>
              </a:rPr>
              <a:t> </a:t>
            </a:r>
            <a:r>
              <a:rPr lang="en-US" altLang="zh-CN" sz="2200" b="0" dirty="0" smtClean="0">
                <a:latin typeface="Times New Roman" pitchFamily="18" charset="0"/>
              </a:rPr>
              <a:t>= 1</a:t>
            </a:r>
            <a:endParaRPr lang="en-US" altLang="zh-CN" sz="2200" b="0" dirty="0">
              <a:latin typeface="Times New Roman" pitchFamily="18" charset="0"/>
            </a:endParaRPr>
          </a:p>
          <a:p>
            <a:pPr>
              <a:lnSpc>
                <a:spcPct val="125000"/>
              </a:lnSpc>
              <a:buFontTx/>
              <a:buChar char="•"/>
            </a:pPr>
            <a:r>
              <a:rPr lang="en-US" altLang="zh-CN" sz="2200" b="0" dirty="0">
                <a:latin typeface="Times New Roman" pitchFamily="18" charset="0"/>
              </a:rPr>
              <a:t> </a:t>
            </a:r>
            <a:r>
              <a:rPr lang="zh-CN" altLang="en-US" sz="2200" b="0" dirty="0">
                <a:latin typeface="Times New Roman" pitchFamily="18" charset="0"/>
              </a:rPr>
              <a:t>大多数损失模型的密度函数 </a:t>
            </a:r>
            <a:r>
              <a:rPr lang="en-US" altLang="zh-CN" sz="2200" b="0" i="1" dirty="0">
                <a:latin typeface="Times New Roman" pitchFamily="18" charset="0"/>
              </a:rPr>
              <a:t>f </a:t>
            </a:r>
            <a:r>
              <a:rPr lang="en-US" altLang="zh-CN" sz="2200" b="0" dirty="0">
                <a:latin typeface="Times New Roman" pitchFamily="18" charset="0"/>
              </a:rPr>
              <a:t>(</a:t>
            </a:r>
            <a:r>
              <a:rPr lang="en-US" altLang="zh-CN" sz="2200" b="0" i="1" dirty="0">
                <a:latin typeface="Times New Roman" pitchFamily="18" charset="0"/>
              </a:rPr>
              <a:t>x</a:t>
            </a:r>
            <a:r>
              <a:rPr lang="en-US" altLang="zh-CN" sz="2200" b="0" dirty="0">
                <a:latin typeface="Times New Roman" pitchFamily="18" charset="0"/>
              </a:rPr>
              <a:t>)</a:t>
            </a:r>
            <a:r>
              <a:rPr lang="zh-CN" altLang="en-US" sz="2200" b="0" dirty="0">
                <a:latin typeface="Times New Roman" pitchFamily="18" charset="0"/>
              </a:rPr>
              <a:t>定义在（</a:t>
            </a:r>
            <a:r>
              <a:rPr lang="en-US" altLang="zh-CN" sz="2200" b="0" dirty="0" smtClean="0">
                <a:latin typeface="Times New Roman" pitchFamily="18" charset="0"/>
              </a:rPr>
              <a:t>0, </a:t>
            </a:r>
            <a:r>
              <a:rPr lang="zh-CN" altLang="en-US" sz="2200" b="0" dirty="0" smtClean="0">
                <a:latin typeface="Times New Roman" pitchFamily="18" charset="0"/>
              </a:rPr>
              <a:t>∞</a:t>
            </a:r>
            <a:r>
              <a:rPr lang="zh-CN" altLang="en-US" sz="2200" b="0" dirty="0">
                <a:latin typeface="Times New Roman" pitchFamily="18" charset="0"/>
              </a:rPr>
              <a:t>）。</a:t>
            </a:r>
          </a:p>
        </p:txBody>
      </p:sp>
      <p:graphicFrame>
        <p:nvGraphicFramePr>
          <p:cNvPr id="50187" name="Object 11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06729469"/>
              </p:ext>
            </p:extLst>
          </p:nvPr>
        </p:nvGraphicFramePr>
        <p:xfrm>
          <a:off x="1600200" y="1905000"/>
          <a:ext cx="44196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9" name="Equation" r:id="rId3" imgW="2286000" imgH="939800" progId="">
                  <p:embed/>
                </p:oleObj>
              </mc:Choice>
              <mc:Fallback>
                <p:oleObj name="Equation" r:id="rId3" imgW="2286000" imgH="939800" progId="">
                  <p:embed/>
                  <p:pic>
                    <p:nvPicPr>
                      <p:cNvPr id="0" name="Picture 8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05000"/>
                        <a:ext cx="4419600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912D-9718-4E77-A0AB-955B3F3A0A43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在每一个区间使用</a:t>
            </a:r>
            <a:r>
              <a:rPr lang="zh-CN" altLang="en-US" dirty="0" smtClean="0">
                <a:latin typeface="Times New Roman" pitchFamily="18" charset="0"/>
              </a:rPr>
              <a:t>标准密度函数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令 </a:t>
            </a:r>
            <a:r>
              <a:rPr lang="en-US" altLang="zh-CN" i="1" dirty="0" err="1">
                <a:latin typeface="Times New Roman" pitchFamily="18" charset="0"/>
              </a:rPr>
              <a:t>g</a:t>
            </a:r>
            <a:r>
              <a:rPr lang="en-US" altLang="zh-CN" i="1" baseline="-25000" dirty="0" err="1">
                <a:latin typeface="Times New Roman" pitchFamily="18" charset="0"/>
              </a:rPr>
              <a:t>j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zh-CN" altLang="en-US" dirty="0">
                <a:latin typeface="Times New Roman" pitchFamily="18" charset="0"/>
              </a:rPr>
              <a:t>是第 </a:t>
            </a:r>
            <a:r>
              <a:rPr lang="en-US" altLang="zh-CN" i="1" dirty="0">
                <a:latin typeface="Times New Roman" pitchFamily="18" charset="0"/>
              </a:rPr>
              <a:t>j</a:t>
            </a:r>
            <a:r>
              <a:rPr lang="zh-CN" altLang="en-US" dirty="0">
                <a:latin typeface="Times New Roman" pitchFamily="18" charset="0"/>
              </a:rPr>
              <a:t>个标准密度</a:t>
            </a:r>
            <a:r>
              <a:rPr lang="zh-CN" altLang="en-US" dirty="0" smtClean="0">
                <a:latin typeface="Times New Roman" pitchFamily="18" charset="0"/>
              </a:rPr>
              <a:t>函数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则</a:t>
            </a:r>
            <a:r>
              <a:rPr lang="zh-CN" altLang="en-US" dirty="0">
                <a:latin typeface="Times New Roman" pitchFamily="18" charset="0"/>
              </a:rPr>
              <a:t>可以把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j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zh-CN" altLang="en-US" dirty="0" smtClean="0">
                <a:latin typeface="Times New Roman" pitchFamily="18" charset="0"/>
              </a:rPr>
              <a:t>表示为</a:t>
            </a:r>
            <a:r>
              <a:rPr lang="zh-CN" altLang="en-US" dirty="0">
                <a:latin typeface="Times New Roman" pitchFamily="18" charset="0"/>
              </a:rPr>
              <a:t>：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</a:t>
            </a:r>
          </a:p>
          <a:p>
            <a:endParaRPr lang="zh-CN" altLang="en-US" dirty="0">
              <a:latin typeface="Times New Roman" pitchFamily="18" charset="0"/>
            </a:endParaRPr>
          </a:p>
          <a:p>
            <a:endParaRPr lang="zh-CN" altLang="en-US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 其中</a:t>
            </a:r>
            <a:r>
              <a:rPr lang="en-US" altLang="zh-CN" i="1" dirty="0" err="1">
                <a:latin typeface="Times New Roman" pitchFamily="18" charset="0"/>
              </a:rPr>
              <a:t>G</a:t>
            </a:r>
            <a:r>
              <a:rPr lang="en-US" altLang="zh-CN" i="1" baseline="-25000" dirty="0" err="1">
                <a:latin typeface="Times New Roman" pitchFamily="18" charset="0"/>
              </a:rPr>
              <a:t>j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是分布函数。</a:t>
            </a:r>
          </a:p>
          <a:p>
            <a:r>
              <a:rPr lang="zh-CN" altLang="en-US" dirty="0">
                <a:latin typeface="Times New Roman" pitchFamily="18" charset="0"/>
              </a:rPr>
              <a:t>显然</a:t>
            </a:r>
          </a:p>
          <a:p>
            <a:endParaRPr lang="en-US" altLang="zh-CN" dirty="0">
              <a:latin typeface="Times New Roman" pitchFamily="18" charset="0"/>
            </a:endParaRP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1905000" y="2286000"/>
          <a:ext cx="5410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08" name="Equation" r:id="rId3" imgW="2705100" imgH="469900" progId="">
                  <p:embed/>
                </p:oleObj>
              </mc:Choice>
              <mc:Fallback>
                <p:oleObj name="Equation" r:id="rId3" imgW="2705100" imgH="469900" progId="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86000"/>
                        <a:ext cx="54102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1752600" y="4724400"/>
          <a:ext cx="39624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09" name="Equation" r:id="rId5" imgW="2070100" imgH="787400" progId="">
                  <p:embed/>
                </p:oleObj>
              </mc:Choice>
              <mc:Fallback>
                <p:oleObj name="Equation" r:id="rId5" imgW="2070100" imgH="787400" progId="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724400"/>
                        <a:ext cx="3962400" cy="150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C091-B0CF-4142-A61C-6B33D6C97609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82000" cy="1066800"/>
          </a:xfrm>
        </p:spPr>
        <p:txBody>
          <a:bodyPr/>
          <a:lstStyle/>
          <a:p>
            <a:pPr marL="609600" indent="-609600"/>
            <a:r>
              <a:rPr lang="zh-CN" altLang="en-US" sz="2400" dirty="0" smtClean="0"/>
              <a:t>混合</a:t>
            </a:r>
            <a:r>
              <a:rPr lang="en-US" altLang="zh-CN" sz="2400" dirty="0" smtClean="0"/>
              <a:t>/</a:t>
            </a:r>
            <a:r>
              <a:rPr lang="zh-CN" altLang="en-US" sz="2400" dirty="0"/>
              <a:t>组合指数</a:t>
            </a:r>
            <a:br>
              <a:rPr lang="zh-CN" altLang="en-US" sz="2400" dirty="0"/>
            </a:br>
            <a:r>
              <a:rPr lang="zh-CN" altLang="en-US" sz="2000" dirty="0"/>
              <a:t>（</a:t>
            </a:r>
            <a:r>
              <a:rPr lang="en-US" altLang="zh-CN" sz="2000" dirty="0">
                <a:latin typeface="Times New Roman" pitchFamily="18" charset="0"/>
              </a:rPr>
              <a:t>mixtures/combinations of exponential distributions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</a:p>
        </p:txBody>
      </p:sp>
      <p:graphicFrame>
        <p:nvGraphicFramePr>
          <p:cNvPr id="283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4213"/>
              </p:ext>
            </p:extLst>
          </p:nvPr>
        </p:nvGraphicFramePr>
        <p:xfrm>
          <a:off x="2513013" y="1966913"/>
          <a:ext cx="54451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54" name="Equation" r:id="rId3" imgW="2463480" imgH="228600" progId="">
                  <p:embed/>
                </p:oleObj>
              </mc:Choice>
              <mc:Fallback>
                <p:oleObj name="Equation" r:id="rId3" imgW="246348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1966913"/>
                        <a:ext cx="5445125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576761"/>
              </p:ext>
            </p:extLst>
          </p:nvPr>
        </p:nvGraphicFramePr>
        <p:xfrm>
          <a:off x="1435100" y="2890838"/>
          <a:ext cx="109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55" name="Equation" r:id="rId5" imgW="545760" imgH="203040" progId="">
                  <p:embed/>
                </p:oleObj>
              </mc:Choice>
              <mc:Fallback>
                <p:oleObj name="Equation" r:id="rId5" imgW="54576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2890838"/>
                        <a:ext cx="1092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358342"/>
              </p:ext>
            </p:extLst>
          </p:nvPr>
        </p:nvGraphicFramePr>
        <p:xfrm>
          <a:off x="1498600" y="3489325"/>
          <a:ext cx="16510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56" name="Equation" r:id="rId7" imgW="838080" imgH="419040" progId="">
                  <p:embed/>
                </p:oleObj>
              </mc:Choice>
              <mc:Fallback>
                <p:oleObj name="Equation" r:id="rId7" imgW="838080" imgH="419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3489325"/>
                        <a:ext cx="1651000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892452"/>
              </p:ext>
            </p:extLst>
          </p:nvPr>
        </p:nvGraphicFramePr>
        <p:xfrm>
          <a:off x="2994025" y="4470400"/>
          <a:ext cx="38862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57" name="Equation" r:id="rId9" imgW="1828800" imgH="419040" progId="">
                  <p:embed/>
                </p:oleObj>
              </mc:Choice>
              <mc:Fallback>
                <p:oleObj name="Equation" r:id="rId9" imgW="1828800" imgH="419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4470400"/>
                        <a:ext cx="388620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990600" y="198120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0">
                <a:latin typeface="Times New Roman" pitchFamily="18" charset="0"/>
                <a:cs typeface="Times New Roman" pitchFamily="18" charset="0"/>
              </a:rPr>
              <a:t>密度函数：</a:t>
            </a:r>
            <a:endParaRPr lang="zh-CN" altLang="en-US" sz="2400" b="0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990600" y="28273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0">
                <a:latin typeface="Times New Roman" pitchFamily="18" charset="0"/>
                <a:cs typeface="Times New Roman" pitchFamily="18" charset="0"/>
              </a:rPr>
              <a:t>当</a:t>
            </a:r>
            <a:endParaRPr lang="zh-CN" altLang="en-US" sz="2400" b="0"/>
          </a:p>
        </p:txBody>
      </p:sp>
      <p:sp>
        <p:nvSpPr>
          <p:cNvPr id="283657" name="Rectangle 9"/>
          <p:cNvSpPr>
            <a:spLocks noChangeArrowheads="1"/>
          </p:cNvSpPr>
          <p:nvPr/>
        </p:nvSpPr>
        <p:spPr bwMode="auto">
          <a:xfrm>
            <a:off x="2514600" y="2827338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b="0" dirty="0" smtClean="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2400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sz="2400" b="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400" b="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400" b="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4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混合</a:t>
            </a:r>
            <a:r>
              <a:rPr lang="zh-CN" altLang="en-US" sz="2400" b="0" dirty="0">
                <a:latin typeface="Times New Roman" pitchFamily="18" charset="0"/>
                <a:cs typeface="Times New Roman" pitchFamily="18" charset="0"/>
              </a:rPr>
              <a:t>指数分布；</a:t>
            </a:r>
            <a:endParaRPr lang="zh-CN" altLang="en-US" sz="2400" b="0" dirty="0"/>
          </a:p>
        </p:txBody>
      </p:sp>
      <p:sp>
        <p:nvSpPr>
          <p:cNvPr id="283658" name="Rectangle 10"/>
          <p:cNvSpPr>
            <a:spLocks noChangeArrowheads="1"/>
          </p:cNvSpPr>
          <p:nvPr/>
        </p:nvSpPr>
        <p:spPr bwMode="auto">
          <a:xfrm>
            <a:off x="3124200" y="3665538"/>
            <a:ext cx="601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也是一个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密度函数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称作</a:t>
            </a:r>
            <a:r>
              <a:rPr lang="zh-CN" altLang="en-US" sz="20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组合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指数分布；</a:t>
            </a:r>
            <a:endParaRPr lang="zh-CN" altLang="en-US" sz="2000" b="0" dirty="0"/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990600" y="35877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0"/>
              <a:t>当</a:t>
            </a:r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990600" y="4656138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0" dirty="0" smtClean="0"/>
              <a:t>矩母函数：</a:t>
            </a:r>
            <a:endParaRPr lang="zh-CN" altLang="en-US" sz="2400" b="0" dirty="0"/>
          </a:p>
        </p:txBody>
      </p:sp>
      <p:sp>
        <p:nvSpPr>
          <p:cNvPr id="283661" name="Text Box 13"/>
          <p:cNvSpPr txBox="1">
            <a:spLocks noChangeArrowheads="1"/>
          </p:cNvSpPr>
          <p:nvPr/>
        </p:nvSpPr>
        <p:spPr bwMode="auto">
          <a:xfrm>
            <a:off x="990600" y="5597525"/>
            <a:ext cx="7186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0" dirty="0">
                <a:solidFill>
                  <a:srgbClr val="0000CC"/>
                </a:solidFill>
              </a:rPr>
              <a:t>注：此处指数分布的参数相当于</a:t>
            </a:r>
            <a:r>
              <a:rPr lang="en-US" altLang="zh-CN" sz="2400" b="0" dirty="0">
                <a:solidFill>
                  <a:srgbClr val="0000CC"/>
                </a:solidFill>
              </a:rPr>
              <a:t>Loss </a:t>
            </a:r>
            <a:r>
              <a:rPr lang="en-US" altLang="zh-CN" sz="2400" b="0" dirty="0" err="1">
                <a:solidFill>
                  <a:srgbClr val="0000CC"/>
                </a:solidFill>
              </a:rPr>
              <a:t>Modles</a:t>
            </a:r>
            <a:r>
              <a:rPr lang="zh-CN" altLang="en-US" sz="2400" b="0" dirty="0">
                <a:solidFill>
                  <a:srgbClr val="0000CC"/>
                </a:solidFill>
              </a:rPr>
              <a:t>中的</a:t>
            </a:r>
            <a:r>
              <a:rPr lang="en-US" altLang="zh-CN" sz="2400" b="0" dirty="0">
                <a:solidFill>
                  <a:srgbClr val="0000CC"/>
                </a:solidFill>
              </a:rPr>
              <a:t>1/</a:t>
            </a:r>
            <a:r>
              <a:rPr lang="en-US" altLang="zh-CN" sz="2400" b="0" dirty="0">
                <a:solidFill>
                  <a:srgbClr val="0000CC"/>
                </a:solidFill>
                <a:latin typeface="Symbol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425333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533400" y="685800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100" dirty="0"/>
          </a:p>
          <a:p>
            <a:r>
              <a:rPr lang="en-US" altLang="zh-CN" sz="100" dirty="0"/>
              <a:t>x = 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(0,  10,  0.01)</a:t>
            </a:r>
          </a:p>
          <a:p>
            <a:endParaRPr lang="en-US" altLang="zh-CN" sz="100" dirty="0"/>
          </a:p>
          <a:p>
            <a:r>
              <a:rPr lang="en-US" altLang="zh-CN" sz="100" dirty="0" err="1"/>
              <a:t>y1</a:t>
            </a:r>
            <a:r>
              <a:rPr lang="en-US" altLang="zh-CN" sz="100" dirty="0"/>
              <a:t> = 1-</a:t>
            </a:r>
            <a:r>
              <a:rPr lang="en-US" altLang="zh-CN" sz="100" dirty="0" err="1"/>
              <a:t>pexp</a:t>
            </a:r>
            <a:r>
              <a:rPr lang="en-US" altLang="zh-CN" sz="100" dirty="0"/>
              <a:t>(x,  rate = 2)</a:t>
            </a:r>
          </a:p>
          <a:p>
            <a:endParaRPr lang="en-US" altLang="zh-CN" sz="100" dirty="0"/>
          </a:p>
          <a:p>
            <a:r>
              <a:rPr lang="en-US" altLang="zh-CN" sz="100" dirty="0" err="1"/>
              <a:t>y2</a:t>
            </a:r>
            <a:r>
              <a:rPr lang="en-US" altLang="zh-CN" sz="100" dirty="0"/>
              <a:t> = 1-</a:t>
            </a:r>
            <a:r>
              <a:rPr lang="en-US" altLang="zh-CN" sz="100" dirty="0" err="1"/>
              <a:t>pexp</a:t>
            </a:r>
            <a:r>
              <a:rPr lang="en-US" altLang="zh-CN" sz="100" dirty="0"/>
              <a:t>(x,  rate = 3)</a:t>
            </a:r>
          </a:p>
          <a:p>
            <a:endParaRPr lang="en-US" altLang="zh-CN" sz="100" dirty="0"/>
          </a:p>
          <a:p>
            <a:r>
              <a:rPr lang="en-US" altLang="zh-CN" sz="100" dirty="0"/>
              <a:t>q = 0.7</a:t>
            </a:r>
          </a:p>
          <a:p>
            <a:endParaRPr lang="en-US" altLang="zh-CN" sz="100" dirty="0"/>
          </a:p>
          <a:p>
            <a:r>
              <a:rPr lang="en-US" altLang="zh-CN" sz="100" dirty="0"/>
              <a:t>y = q*</a:t>
            </a:r>
            <a:r>
              <a:rPr lang="en-US" altLang="zh-CN" sz="100" dirty="0" err="1"/>
              <a:t>y1</a:t>
            </a:r>
            <a:r>
              <a:rPr lang="en-US" altLang="zh-CN" sz="100" dirty="0"/>
              <a:t> + (1 - q)* </a:t>
            </a:r>
            <a:r>
              <a:rPr lang="en-US" altLang="zh-CN" sz="100" dirty="0" err="1"/>
              <a:t>y2</a:t>
            </a:r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r>
              <a:rPr lang="en-US" altLang="zh-CN" sz="100" dirty="0" err="1"/>
              <a:t>matplot</a:t>
            </a:r>
            <a:r>
              <a:rPr lang="en-US" altLang="zh-CN" sz="100" dirty="0"/>
              <a:t>(x,  </a:t>
            </a:r>
            <a:r>
              <a:rPr lang="en-US" altLang="zh-CN" sz="100" dirty="0" err="1"/>
              <a:t>cbind</a:t>
            </a:r>
            <a:r>
              <a:rPr lang="en-US" altLang="zh-CN" sz="100" dirty="0"/>
              <a:t>(</a:t>
            </a:r>
            <a:r>
              <a:rPr lang="en-US" altLang="zh-CN" sz="100" dirty="0" err="1"/>
              <a:t>y1</a:t>
            </a:r>
            <a:r>
              <a:rPr lang="en-US" altLang="zh-CN" sz="100" dirty="0"/>
              <a:t>,  </a:t>
            </a:r>
            <a:r>
              <a:rPr lang="en-US" altLang="zh-CN" sz="100" dirty="0" err="1"/>
              <a:t>y2</a:t>
            </a:r>
            <a:r>
              <a:rPr lang="en-US" altLang="zh-CN" sz="100" dirty="0"/>
              <a:t>,  y), 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=c(2,3,1),type = 'l',  col=c(1,2,4), </a:t>
            </a:r>
            <a:r>
              <a:rPr lang="en-US" altLang="zh-CN" sz="100" dirty="0" err="1"/>
              <a:t>xlim</a:t>
            </a:r>
            <a:r>
              <a:rPr lang="en-US" altLang="zh-CN" sz="100" dirty="0"/>
              <a:t> = c(0,  3),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=2, main = 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legend('</a:t>
            </a:r>
            <a:r>
              <a:rPr lang="en-US" altLang="zh-CN" sz="100" dirty="0" err="1"/>
              <a:t>topright</a:t>
            </a:r>
            <a:r>
              <a:rPr lang="en-US" altLang="zh-CN" sz="100" dirty="0"/>
              <a:t>',  c('</a:t>
            </a:r>
            <a:r>
              <a:rPr lang="zh-CN" altLang="en-US" sz="100" dirty="0"/>
              <a:t>指数（</a:t>
            </a:r>
            <a:r>
              <a:rPr lang="en-US" altLang="zh-CN" sz="100" dirty="0"/>
              <a:t>rate = 2</a:t>
            </a:r>
            <a:r>
              <a:rPr lang="zh-CN" altLang="en-US" sz="100" dirty="0"/>
              <a:t>）</a:t>
            </a:r>
            <a:r>
              <a:rPr lang="en-US" altLang="zh-CN" sz="100" dirty="0"/>
              <a:t>', '</a:t>
            </a:r>
            <a:r>
              <a:rPr lang="zh-CN" altLang="en-US" sz="100" dirty="0"/>
              <a:t>指数（</a:t>
            </a:r>
            <a:r>
              <a:rPr lang="en-US" altLang="zh-CN" sz="100" dirty="0"/>
              <a:t>rate = 3</a:t>
            </a:r>
            <a:r>
              <a:rPr lang="zh-CN" altLang="en-US" sz="100" dirty="0"/>
              <a:t>）</a:t>
            </a:r>
            <a:r>
              <a:rPr lang="en-US" altLang="zh-CN" sz="100" dirty="0"/>
              <a:t>',  '</a:t>
            </a:r>
            <a:r>
              <a:rPr lang="zh-CN" altLang="en-US" sz="100" dirty="0"/>
              <a:t>混合指数（</a:t>
            </a:r>
            <a:r>
              <a:rPr lang="en-US" altLang="zh-CN" sz="100" dirty="0"/>
              <a:t>q = 0.7</a:t>
            </a:r>
            <a:r>
              <a:rPr lang="zh-CN" altLang="en-US" sz="100" dirty="0"/>
              <a:t>）</a:t>
            </a:r>
            <a:r>
              <a:rPr lang="en-US" altLang="zh-CN" sz="100" dirty="0"/>
              <a:t>'), 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=c(2,3,1), col=c(1,2,4))</a:t>
            </a:r>
          </a:p>
          <a:p>
            <a:endParaRPr lang="en-US" altLang="zh-CN" sz="100" dirty="0"/>
          </a:p>
          <a:p>
            <a:endParaRPr lang="en-US" altLang="zh-CN" sz="100" dirty="0"/>
          </a:p>
        </p:txBody>
      </p:sp>
      <p:pic>
        <p:nvPicPr>
          <p:cNvPr id="465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323" y="1052737"/>
            <a:ext cx="6674053" cy="55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0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56</a:t>
            </a:fld>
            <a:endParaRPr lang="en-US" altLang="zh-CN"/>
          </a:p>
        </p:txBody>
      </p:sp>
      <p:pic>
        <p:nvPicPr>
          <p:cNvPr id="466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6880239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4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543800" cy="786482"/>
          </a:xfrm>
        </p:spPr>
        <p:txBody>
          <a:bodyPr/>
          <a:lstStyle/>
          <a:p>
            <a:r>
              <a:rPr lang="zh-CN" altLang="en-US" sz="2800" dirty="0" smtClean="0"/>
              <a:t>组合分布：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57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05627"/>
              </p:ext>
            </p:extLst>
          </p:nvPr>
        </p:nvGraphicFramePr>
        <p:xfrm>
          <a:off x="1187624" y="1484784"/>
          <a:ext cx="6121424" cy="4739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90" name="Equation" r:id="rId3" imgW="2425680" imgH="1879560" progId="Equation.DSMT4">
                  <p:embed/>
                </p:oleObj>
              </mc:Choice>
              <mc:Fallback>
                <p:oleObj name="Equation" r:id="rId3" imgW="2425680" imgH="1879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1484784"/>
                        <a:ext cx="6121424" cy="4739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62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2699792" y="908720"/>
            <a:ext cx="307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例：对数</a:t>
            </a:r>
            <a:r>
              <a:rPr lang="zh-CN" altLang="en-US" sz="2400" dirty="0"/>
              <a:t>正态</a:t>
            </a:r>
            <a:r>
              <a:rPr lang="en-US" altLang="zh-CN" sz="2400" dirty="0"/>
              <a:t>-</a:t>
            </a:r>
            <a:r>
              <a:rPr lang="zh-CN" altLang="en-US" sz="2400" dirty="0"/>
              <a:t>帕累</a:t>
            </a:r>
            <a:r>
              <a:rPr lang="zh-CN" altLang="en-US" sz="2400" dirty="0" smtClean="0"/>
              <a:t>托</a:t>
            </a:r>
            <a:endParaRPr lang="en-US" altLang="zh-CN" sz="2400" dirty="0" smtClean="0"/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t="12456" b="9082"/>
          <a:stretch/>
        </p:blipFill>
        <p:spPr bwMode="auto">
          <a:xfrm>
            <a:off x="1043608" y="1700808"/>
            <a:ext cx="669674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30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261491"/>
              </p:ext>
            </p:extLst>
          </p:nvPr>
        </p:nvGraphicFramePr>
        <p:xfrm>
          <a:off x="827584" y="3068960"/>
          <a:ext cx="7929822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30" name="Equation" r:id="rId3" imgW="3683000" imgH="965200" progId="Equation.DSMT4">
                  <p:embed/>
                </p:oleObj>
              </mc:Choice>
              <mc:Fallback>
                <p:oleObj name="Equation" r:id="rId3" imgW="3683000" imgH="965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068960"/>
                        <a:ext cx="7929822" cy="20882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1600" y="1647220"/>
            <a:ext cx="6128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对数正态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帕累托的密度函数（</a:t>
            </a:r>
            <a:r>
              <a:rPr lang="zh-CN" altLang="en-US" sz="2800" dirty="0" smtClean="0">
                <a:sym typeface="Symbol"/>
              </a:rPr>
              <a:t>，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2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161882"/>
              </p:ext>
            </p:extLst>
          </p:nvPr>
        </p:nvGraphicFramePr>
        <p:xfrm>
          <a:off x="7452320" y="5517232"/>
          <a:ext cx="13763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31" name="Equation" r:id="rId5" imgW="545760" imgH="177480" progId="Equation.DSMT4">
                  <p:embed/>
                </p:oleObj>
              </mc:Choice>
              <mc:Fallback>
                <p:oleObj name="Equation" r:id="rId5" imgW="545760" imgH="17748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5517232"/>
                        <a:ext cx="1376363" cy="431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57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AAA3-3369-43E9-96A4-08F52D281985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411663"/>
          </a:xfrm>
        </p:spPr>
        <p:txBody>
          <a:bodyPr/>
          <a:lstStyle/>
          <a:p>
            <a:r>
              <a:rPr lang="zh-CN" altLang="en-US" dirty="0"/>
              <a:t>从矩母函数容易</a:t>
            </a:r>
            <a:r>
              <a:rPr lang="zh-CN" altLang="en-US" dirty="0" smtClean="0"/>
              <a:t>看出</a:t>
            </a:r>
            <a:r>
              <a:rPr lang="en-US" altLang="zh-CN" dirty="0" smtClean="0"/>
              <a:t>, </a:t>
            </a:r>
            <a:r>
              <a:rPr lang="zh-CN" altLang="en-US" dirty="0" smtClean="0"/>
              <a:t>类似于伽马分布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有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 smtClean="0"/>
              <a:t>逆</a:t>
            </a:r>
            <a:r>
              <a:rPr lang="zh-CN" altLang="en-US" dirty="0"/>
              <a:t>高斯分布的均值、方差和偏度系数分别为：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相对应的伽马分布的均值、方差和偏度系数为</a:t>
            </a:r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  <p:graphicFrame>
        <p:nvGraphicFramePr>
          <p:cNvPr id="2560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312021"/>
              </p:ext>
            </p:extLst>
          </p:nvPr>
        </p:nvGraphicFramePr>
        <p:xfrm>
          <a:off x="1724025" y="3436938"/>
          <a:ext cx="24955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124" name="Equation" r:id="rId3" imgW="1002960" imgH="419040" progId="Equation.DSMT4">
                  <p:embed/>
                </p:oleObj>
              </mc:Choice>
              <mc:Fallback>
                <p:oleObj name="Equation" r:id="rId3" imgW="1002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436938"/>
                        <a:ext cx="249555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910832"/>
              </p:ext>
            </p:extLst>
          </p:nvPr>
        </p:nvGraphicFramePr>
        <p:xfrm>
          <a:off x="1098550" y="1981200"/>
          <a:ext cx="58801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125" name="Equation" r:id="rId5" imgW="2361960" imgH="228600" progId="Equation.DSMT4">
                  <p:embed/>
                </p:oleObj>
              </mc:Choice>
              <mc:Fallback>
                <p:oleObj name="Equation" r:id="rId5" imgW="2361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1981200"/>
                        <a:ext cx="588010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129576"/>
              </p:ext>
            </p:extLst>
          </p:nvPr>
        </p:nvGraphicFramePr>
        <p:xfrm>
          <a:off x="1808163" y="5151438"/>
          <a:ext cx="25558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126" name="Equation" r:id="rId7" imgW="965160" imgH="609480" progId="Equation.DSMT4">
                  <p:embed/>
                </p:oleObj>
              </mc:Choice>
              <mc:Fallback>
                <p:oleObj name="Equation" r:id="rId7" imgW="9651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151438"/>
                        <a:ext cx="2555875" cy="161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901793"/>
              </p:ext>
            </p:extLst>
          </p:nvPr>
        </p:nvGraphicFramePr>
        <p:xfrm>
          <a:off x="5803900" y="5638800"/>
          <a:ext cx="3098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127" name="Equation" r:id="rId9" imgW="1625400" imgH="444240" progId="">
                  <p:embed/>
                </p:oleObj>
              </mc:Choice>
              <mc:Fallback>
                <p:oleObj name="Equation" r:id="rId9" imgW="1625400" imgH="444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5638800"/>
                        <a:ext cx="3098800" cy="8477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58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组合分布的扩展阅读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modelling loss data using composite models,</a:t>
            </a:r>
            <a:r>
              <a:rPr lang="en-US" altLang="zh-CN" b="1" dirty="0">
                <a:solidFill>
                  <a:srgbClr val="FF0000"/>
                </a:solidFill>
              </a:rPr>
              <a:t> IME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2015(61):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146-154.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New composite models for the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danish</a:t>
            </a:r>
            <a:r>
              <a:rPr lang="en-US" altLang="zh-CN" b="1" dirty="0" smtClean="0">
                <a:solidFill>
                  <a:srgbClr val="FF0000"/>
                </a:solidFill>
              </a:rPr>
              <a:t> fire loss data, Scandinavian actuarial journal, 2014(2):180-187.</a:t>
            </a:r>
          </a:p>
          <a:p>
            <a:r>
              <a:rPr lang="zh-CN" altLang="en-US" dirty="0"/>
              <a:t>对数正</a:t>
            </a:r>
            <a:r>
              <a:rPr lang="zh-CN" altLang="en-US" dirty="0" smtClean="0"/>
              <a:t>态</a:t>
            </a:r>
            <a:r>
              <a:rPr lang="en-US" altLang="zh-CN" dirty="0" smtClean="0"/>
              <a:t>-Burr</a:t>
            </a:r>
          </a:p>
          <a:p>
            <a:r>
              <a:rPr lang="zh-CN" altLang="en-US" dirty="0" smtClean="0"/>
              <a:t>威布尔</a:t>
            </a:r>
            <a:r>
              <a:rPr lang="en-US" altLang="zh-CN" dirty="0" smtClean="0"/>
              <a:t>- Burr</a:t>
            </a:r>
            <a:r>
              <a:rPr lang="zh-CN" altLang="en-US" dirty="0" smtClean="0"/>
              <a:t>组合分布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66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参数估计方法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（</a:t>
            </a:r>
            <a:r>
              <a:rPr lang="en-US" altLang="zh-CN" b="1" dirty="0" err="1"/>
              <a:t>1）极大似然法（maximum</a:t>
            </a:r>
            <a:r>
              <a:rPr lang="en-US" altLang="zh-CN" b="1" dirty="0"/>
              <a:t> likelihood estimation）</a:t>
            </a:r>
            <a:endParaRPr lang="zh-CN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（</a:t>
            </a:r>
            <a:r>
              <a:rPr lang="en-US" altLang="zh-CN" b="1" dirty="0" err="1"/>
              <a:t>2）矩估计法（moment</a:t>
            </a:r>
            <a:r>
              <a:rPr lang="en-US" altLang="zh-CN" b="1" dirty="0"/>
              <a:t> matching estimation）</a:t>
            </a:r>
            <a:endParaRPr lang="zh-CN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（</a:t>
            </a:r>
            <a:r>
              <a:rPr lang="en-US" altLang="zh-CN" b="1" dirty="0" err="1"/>
              <a:t>3）分位数配比法</a:t>
            </a:r>
            <a:r>
              <a:rPr lang="en-US" altLang="zh-CN" b="1" dirty="0"/>
              <a:t>(quantile matching estimation)</a:t>
            </a:r>
            <a:endParaRPr lang="zh-CN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（</a:t>
            </a:r>
            <a:r>
              <a:rPr lang="en-US" altLang="zh-CN" b="1" dirty="0" err="1"/>
              <a:t>4）最小距离法</a:t>
            </a:r>
            <a:r>
              <a:rPr lang="en-US" altLang="zh-CN" b="1" dirty="0"/>
              <a:t>(minimum distance estimation</a:t>
            </a:r>
            <a:r>
              <a:rPr lang="en-US" altLang="zh-CN" b="1" dirty="0" smtClean="0"/>
              <a:t>), </a:t>
            </a:r>
            <a:r>
              <a:rPr lang="zh-CN" altLang="en-US" b="1" dirty="0" smtClean="0"/>
              <a:t> 距离的常用定义：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61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483768" y="5013176"/>
                <a:ext cx="3427541" cy="688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D</m:t>
                      </m:r>
                      <m:r>
                        <a:rPr lang="en-US" altLang="zh-CN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θ</m:t>
                      </m:r>
                      <m:r>
                        <a:rPr lang="en-US" altLang="zh-CN">
                          <a:latin typeface="Cambria Math"/>
                        </a:rPr>
                        <m:t>)=</m:t>
                      </m:r>
                      <m:nary>
                        <m:naryPr>
                          <m:limLoc m:val="subSu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>
                              <a:latin typeface="Cambria Math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n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x</m:t>
                      </m:r>
                      <m:r>
                        <a:rPr lang="en-US" altLang="zh-CN">
                          <a:latin typeface="Cambria Math"/>
                        </a:rPr>
                        <m:t>)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F</m:t>
                      </m:r>
                      <m:r>
                        <a:rPr lang="en-US" altLang="zh-CN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x</m:t>
                      </m:r>
                      <m:r>
                        <a:rPr lang="en-US" altLang="zh-CN">
                          <a:latin typeface="Cambria Math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θ</m:t>
                      </m:r>
                      <m:r>
                        <a:rPr lang="en-US" altLang="zh-CN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dx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013176"/>
                <a:ext cx="3427541" cy="6887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1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570458"/>
          </a:xfrm>
        </p:spPr>
        <p:txBody>
          <a:bodyPr/>
          <a:lstStyle/>
          <a:p>
            <a:r>
              <a:rPr lang="zh-CN" altLang="en-US" dirty="0" smtClean="0"/>
              <a:t>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904656"/>
          </a:xfrm>
        </p:spPr>
        <p:txBody>
          <a:bodyPr/>
          <a:lstStyle/>
          <a:p>
            <a:pPr marL="0" indent="0" latinLnBrk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模拟伽马分布的随机数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>
                <a:ea typeface="黑体" panose="02010609060101010101" pitchFamily="49" charset="-122"/>
              </a:rPr>
              <a:t>set.seed</a:t>
            </a:r>
            <a:r>
              <a:rPr lang="en-US" altLang="zh-CN" sz="1600" dirty="0">
                <a:ea typeface="黑体" panose="02010609060101010101" pitchFamily="49" charset="-122"/>
              </a:rPr>
              <a:t>(123</a:t>
            </a:r>
            <a:r>
              <a:rPr lang="en-US" altLang="zh-CN" sz="1600" dirty="0" smtClean="0">
                <a:ea typeface="黑体" panose="02010609060101010101" pitchFamily="49" charset="-122"/>
              </a:rPr>
              <a:t>);  x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rgamma</a:t>
            </a:r>
            <a:r>
              <a:rPr lang="en-US" altLang="zh-CN" sz="1600" dirty="0" smtClean="0">
                <a:ea typeface="黑体" panose="02010609060101010101" pitchFamily="49" charset="-122"/>
              </a:rPr>
              <a:t>(50, 2</a:t>
            </a:r>
            <a:r>
              <a:rPr lang="en-US" altLang="zh-CN" sz="1600" dirty="0">
                <a:ea typeface="黑体" panose="02010609060101010101" pitchFamily="49" charset="-122"/>
              </a:rPr>
              <a:t>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调用fitdistrplus程序包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library(</a:t>
            </a:r>
            <a:r>
              <a:rPr lang="en-US" altLang="zh-CN" sz="1600" dirty="0" err="1">
                <a:ea typeface="黑体" panose="02010609060101010101" pitchFamily="49" charset="-122"/>
              </a:rPr>
              <a:t>fitdistrplus</a:t>
            </a:r>
            <a:r>
              <a:rPr lang="en-US" altLang="zh-CN" sz="1600" dirty="0">
                <a:ea typeface="黑体" panose="02010609060101010101" pitchFamily="49" charset="-122"/>
              </a:rPr>
              <a:t>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smtClean="0">
                <a:ea typeface="黑体" panose="02010609060101010101" pitchFamily="49" charset="-122"/>
              </a:rPr>
              <a:t>#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用</a:t>
            </a:r>
            <a:r>
              <a:rPr lang="en-US" altLang="zh-CN" sz="1600" dirty="0" err="1" smtClean="0">
                <a:solidFill>
                  <a:srgbClr val="FF0000"/>
                </a:solidFill>
                <a:ea typeface="黑体" panose="02010609060101010101" pitchFamily="49" charset="-122"/>
              </a:rPr>
              <a:t>极大似然法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fit1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 'gamma', 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mle</a:t>
            </a:r>
            <a:r>
              <a:rPr lang="en-US" altLang="zh-CN" sz="1600" dirty="0">
                <a:ea typeface="黑体" panose="02010609060101010101" pitchFamily="49" charset="-122"/>
              </a:rPr>
              <a:t>')  </a:t>
            </a:r>
            <a:endParaRPr lang="en-US" altLang="zh-CN" sz="1600" dirty="0" smtClean="0">
              <a:ea typeface="黑体" panose="02010609060101010101" pitchFamily="49" charset="-122"/>
            </a:endParaRPr>
          </a:p>
          <a:p>
            <a:pPr marL="0" indent="0" latinLnBrk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用</a:t>
            </a:r>
            <a:r>
              <a:rPr lang="en-US" altLang="zh-CN" sz="1600" dirty="0" err="1">
                <a:solidFill>
                  <a:srgbClr val="FF0000"/>
                </a:solidFill>
                <a:ea typeface="黑体" panose="02010609060101010101" pitchFamily="49" charset="-122"/>
              </a:rPr>
              <a:t>矩估计法</a:t>
            </a:r>
            <a:r>
              <a:rPr lang="en-US" altLang="zh-CN" sz="1600" dirty="0" err="1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fit2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'gamma',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mme</a:t>
            </a:r>
            <a:r>
              <a:rPr lang="en-US" altLang="zh-CN" sz="1600" dirty="0">
                <a:ea typeface="黑体" panose="02010609060101010101" pitchFamily="49" charset="-122"/>
              </a:rPr>
              <a:t>')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用</a:t>
            </a:r>
            <a:r>
              <a:rPr lang="en-US" altLang="zh-CN" sz="1600" dirty="0" err="1">
                <a:solidFill>
                  <a:srgbClr val="FF0000"/>
                </a:solidFill>
                <a:ea typeface="黑体" panose="02010609060101010101" pitchFamily="49" charset="-122"/>
              </a:rPr>
              <a:t>分位数配比法</a:t>
            </a:r>
            <a:r>
              <a:rPr lang="en-US" altLang="zh-CN" sz="1600" dirty="0" err="1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fit3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'gamma',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qme</a:t>
            </a:r>
            <a:r>
              <a:rPr lang="en-US" altLang="zh-CN" sz="1600" dirty="0" smtClean="0">
                <a:ea typeface="黑体" panose="02010609060101010101" pitchFamily="49" charset="-122"/>
              </a:rPr>
              <a:t>',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probs</a:t>
            </a:r>
            <a:r>
              <a:rPr lang="en-US" altLang="zh-CN" sz="1600" dirty="0" smtClean="0">
                <a:ea typeface="黑体" panose="02010609060101010101" pitchFamily="49" charset="-122"/>
              </a:rPr>
              <a:t> = c(1/3, 2/3</a:t>
            </a:r>
            <a:r>
              <a:rPr lang="en-US" altLang="zh-CN" sz="1600" dirty="0">
                <a:ea typeface="黑体" panose="02010609060101010101" pitchFamily="49" charset="-122"/>
              </a:rPr>
              <a:t>))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用</a:t>
            </a:r>
            <a:r>
              <a:rPr lang="en-US" altLang="zh-CN" sz="1600" dirty="0" err="1">
                <a:solidFill>
                  <a:srgbClr val="FF0000"/>
                </a:solidFill>
                <a:ea typeface="黑体" panose="02010609060101010101" pitchFamily="49" charset="-122"/>
              </a:rPr>
              <a:t>最小距离法</a:t>
            </a:r>
            <a:r>
              <a:rPr lang="en-US" altLang="zh-CN" sz="1600" dirty="0" err="1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fit4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'gamma',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mge</a:t>
            </a:r>
            <a:r>
              <a:rPr lang="en-US" altLang="zh-CN" sz="1600" dirty="0" smtClean="0">
                <a:ea typeface="黑体" panose="02010609060101010101" pitchFamily="49" charset="-122"/>
              </a:rPr>
              <a:t>',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gof</a:t>
            </a:r>
            <a:r>
              <a:rPr lang="en-US" altLang="zh-CN" sz="1600" dirty="0" smtClean="0">
                <a:ea typeface="黑体" panose="02010609060101010101" pitchFamily="49" charset="-122"/>
              </a:rPr>
              <a:t>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CvM</a:t>
            </a:r>
            <a:r>
              <a:rPr lang="en-US" altLang="zh-CN" sz="1600" dirty="0">
                <a:ea typeface="黑体" panose="02010609060101010101" pitchFamily="49" charset="-122"/>
              </a:rPr>
              <a:t>')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smtClean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输出参数估计结果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>
                <a:ea typeface="黑体" panose="02010609060101010101" pitchFamily="49" charset="-122"/>
              </a:rPr>
              <a:t>fit1</a:t>
            </a:r>
            <a:r>
              <a:rPr lang="en-US" altLang="zh-CN" sz="1600" dirty="0">
                <a:ea typeface="黑体" panose="02010609060101010101" pitchFamily="49" charset="-122"/>
              </a:rPr>
              <a:t>  </a:t>
            </a:r>
            <a:endParaRPr lang="zh-CN" altLang="zh-CN" sz="1600" dirty="0">
              <a:ea typeface="黑体" panose="02010609060101010101" pitchFamily="49" charset="-122"/>
            </a:endParaRPr>
          </a:p>
          <a:p>
            <a:pPr marL="0" indent="0" latinLnBrk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600" dirty="0">
                <a:ea typeface="黑体" panose="02010609060101010101" pitchFamily="49" charset="-122"/>
              </a:rPr>
              <a:t>## Fitting of the distribution ' gamma ' by maximum likelihood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Parameters: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 </a:t>
            </a:r>
            <a:r>
              <a:rPr lang="en-US" altLang="zh-CN" sz="1600" dirty="0" smtClean="0">
                <a:ea typeface="黑体" panose="02010609060101010101" pitchFamily="49" charset="-122"/>
              </a:rPr>
              <a:t>           </a:t>
            </a:r>
            <a:r>
              <a:rPr lang="en-US" altLang="zh-CN" sz="1600" dirty="0">
                <a:ea typeface="黑体" panose="02010609060101010101" pitchFamily="49" charset="-122"/>
              </a:rPr>
              <a:t>estimate </a:t>
            </a:r>
            <a:r>
              <a:rPr lang="en-US" altLang="zh-CN" sz="1600" dirty="0" smtClean="0">
                <a:ea typeface="黑体" panose="02010609060101010101" pitchFamily="49" charset="-122"/>
              </a:rPr>
              <a:t>     Std</a:t>
            </a:r>
            <a:r>
              <a:rPr lang="en-US" altLang="zh-CN" sz="1600" dirty="0">
                <a:ea typeface="黑体" panose="02010609060101010101" pitchFamily="49" charset="-122"/>
              </a:rPr>
              <a:t>. Error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</a:t>
            </a:r>
            <a:r>
              <a:rPr lang="en-US" altLang="zh-CN" sz="1600" dirty="0" smtClean="0">
                <a:ea typeface="黑体" panose="02010609060101010101" pitchFamily="49" charset="-122"/>
              </a:rPr>
              <a:t>shape  </a:t>
            </a:r>
            <a:r>
              <a:rPr lang="en-US" altLang="zh-CN" sz="1600" dirty="0">
                <a:ea typeface="黑体" panose="02010609060101010101" pitchFamily="49" charset="-122"/>
              </a:rPr>
              <a:t>1.679383  </a:t>
            </a:r>
            <a:r>
              <a:rPr lang="en-US" altLang="zh-CN" sz="1600" dirty="0" smtClean="0">
                <a:ea typeface="黑体" panose="02010609060101010101" pitchFamily="49" charset="-122"/>
              </a:rPr>
              <a:t>   0.3082961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rate  </a:t>
            </a:r>
            <a:r>
              <a:rPr lang="en-US" altLang="zh-CN" sz="1600" dirty="0" smtClean="0">
                <a:ea typeface="黑体" panose="02010609060101010101" pitchFamily="49" charset="-122"/>
              </a:rPr>
              <a:t>   1.097578     0.2344029</a:t>
            </a:r>
            <a:endParaRPr lang="zh-CN" altLang="zh-CN" sz="1600" dirty="0"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zh-CN" altLang="en-US" sz="1600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0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63</a:t>
            </a:fld>
            <a:endParaRPr lang="en-US" altLang="zh-CN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904094" y="1488422"/>
            <a:ext cx="53340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755576" y="4766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dirty="0"/>
              <a:t>##</a:t>
            </a:r>
            <a:r>
              <a:rPr lang="en-US" altLang="zh-CN" dirty="0" err="1"/>
              <a:t>绘图比较拟合值与观察值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plot(</a:t>
            </a:r>
            <a:r>
              <a:rPr lang="en-US" altLang="zh-CN" dirty="0" err="1"/>
              <a:t>fit1</a:t>
            </a:r>
            <a:r>
              <a:rPr lang="en-US" altLang="zh-CN" dirty="0"/>
              <a:t>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314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zh-CN" altLang="en-US" dirty="0" smtClean="0"/>
              <a:t>：参数估计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分别用指数、伽马分布、逆高斯、对数正态、帕累托分布拟合下述数据。尝试用</a:t>
            </a:r>
            <a:r>
              <a:rPr lang="en-US" altLang="zh-CN" dirty="0" smtClean="0"/>
              <a:t>optimize, </a:t>
            </a:r>
            <a:r>
              <a:rPr lang="en-US" altLang="zh-CN" dirty="0" err="1" smtClean="0"/>
              <a:t>optim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nlm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64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205752"/>
              </p:ext>
            </p:extLst>
          </p:nvPr>
        </p:nvGraphicFramePr>
        <p:xfrm>
          <a:off x="1187624" y="3645024"/>
          <a:ext cx="6840760" cy="2016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9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pPr algn="l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损失区间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zh-CN" sz="2400" kern="10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损失次数</a:t>
                      </a:r>
                      <a:endParaRPr lang="zh-CN" sz="1050" kern="10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0,  </a:t>
                      </a: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100]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zh-CN" sz="1050" kern="10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100,  </a:t>
                      </a: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200]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20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200,  </a:t>
                      </a: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500]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zh-CN" sz="1050" kern="10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500,  </a:t>
                      </a: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sym typeface="Symbol"/>
                        </a:rPr>
                        <a:t></a:t>
                      </a: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)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6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579296" cy="5366221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/>
              <a:t>lower = c(0, 100, 200, 500</a:t>
            </a:r>
            <a:r>
              <a:rPr lang="en-US" altLang="zh-CN" sz="1800" dirty="0"/>
              <a:t>)    #</a:t>
            </a:r>
            <a:r>
              <a:rPr lang="zh-CN" altLang="en-US" sz="1800" dirty="0"/>
              <a:t>损失下限</a:t>
            </a:r>
          </a:p>
          <a:p>
            <a:pPr marL="0" indent="0">
              <a:buNone/>
            </a:pPr>
            <a:r>
              <a:rPr lang="en-US" altLang="zh-CN" sz="1800" dirty="0" smtClean="0"/>
              <a:t>upper = c(100, 200, 500, </a:t>
            </a:r>
            <a:r>
              <a:rPr lang="en-US" altLang="zh-CN" sz="1800" dirty="0" err="1" smtClean="0"/>
              <a:t>Inf</a:t>
            </a:r>
            <a:r>
              <a:rPr lang="en-US" altLang="zh-CN" sz="1800" dirty="0"/>
              <a:t>)  #</a:t>
            </a:r>
            <a:r>
              <a:rPr lang="zh-CN" altLang="en-US" sz="1800" dirty="0"/>
              <a:t>损失上限</a:t>
            </a:r>
          </a:p>
          <a:p>
            <a:pPr marL="0" indent="0">
              <a:buNone/>
            </a:pPr>
            <a:r>
              <a:rPr lang="en-US" altLang="zh-CN" sz="1800" dirty="0" err="1" smtClean="0"/>
              <a:t>freq</a:t>
            </a:r>
            <a:r>
              <a:rPr lang="en-US" altLang="zh-CN" sz="1800" dirty="0" smtClean="0"/>
              <a:t> = c(15, 20, 10, 5</a:t>
            </a:r>
            <a:r>
              <a:rPr lang="en-US" altLang="zh-CN" sz="1800" dirty="0"/>
              <a:t>)       #</a:t>
            </a:r>
            <a:r>
              <a:rPr lang="zh-CN" altLang="en-US" sz="1800" dirty="0"/>
              <a:t>损失次数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#</a:t>
            </a:r>
            <a:r>
              <a:rPr lang="zh-CN" altLang="en-US" sz="1800" dirty="0">
                <a:solidFill>
                  <a:srgbClr val="FF0000"/>
                </a:solidFill>
              </a:rPr>
              <a:t>指数分布</a:t>
            </a:r>
            <a:r>
              <a:rPr lang="zh-CN" altLang="en-US" sz="1800" dirty="0"/>
              <a:t>的极大似然估计</a:t>
            </a:r>
          </a:p>
          <a:p>
            <a:pPr marL="0" indent="0">
              <a:buNone/>
            </a:pPr>
            <a:r>
              <a:rPr lang="en-US" altLang="zh-CN" sz="1800" dirty="0" err="1" smtClean="0"/>
              <a:t>f1</a:t>
            </a:r>
            <a:r>
              <a:rPr lang="en-US" altLang="zh-CN" sz="1800" dirty="0" smtClean="0"/>
              <a:t> = function(a</a:t>
            </a:r>
            <a:r>
              <a:rPr lang="en-US" altLang="zh-CN" sz="1800" dirty="0"/>
              <a:t>) {-</a:t>
            </a:r>
            <a:r>
              <a:rPr lang="en-US" altLang="zh-CN" sz="1800" dirty="0" smtClean="0"/>
              <a:t>sum(</a:t>
            </a:r>
            <a:r>
              <a:rPr lang="en-US" altLang="zh-CN" sz="1800" dirty="0" err="1" smtClean="0"/>
              <a:t>freq</a:t>
            </a:r>
            <a:r>
              <a:rPr lang="en-US" altLang="zh-CN" sz="1800" dirty="0" smtClean="0"/>
              <a:t> * log(</a:t>
            </a:r>
            <a:r>
              <a:rPr lang="en-US" altLang="zh-CN" sz="1800" dirty="0" err="1" smtClean="0"/>
              <a:t>pexp</a:t>
            </a:r>
            <a:r>
              <a:rPr lang="en-US" altLang="zh-CN" sz="1800" dirty="0" smtClean="0"/>
              <a:t>(upper, a) - </a:t>
            </a:r>
            <a:r>
              <a:rPr lang="en-US" altLang="zh-CN" sz="1800" dirty="0" err="1" smtClean="0"/>
              <a:t>pexp</a:t>
            </a:r>
            <a:r>
              <a:rPr lang="en-US" altLang="zh-CN" sz="1800" dirty="0" smtClean="0"/>
              <a:t>(lower, a)))}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optimize(</a:t>
            </a:r>
            <a:r>
              <a:rPr lang="en-US" altLang="zh-CN" sz="1800" dirty="0" err="1" smtClean="0"/>
              <a:t>f1</a:t>
            </a:r>
            <a:r>
              <a:rPr lang="en-US" altLang="zh-CN" sz="1800" dirty="0" smtClean="0"/>
              <a:t>,  c(1/10000, 1/100))   #</a:t>
            </a:r>
            <a:r>
              <a:rPr lang="zh-CN" altLang="en-US" sz="1800" dirty="0" smtClean="0"/>
              <a:t>初始值根据矩估计值选定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#</a:t>
            </a:r>
            <a:r>
              <a:rPr lang="zh-CN" altLang="en-US" sz="1800" dirty="0">
                <a:solidFill>
                  <a:srgbClr val="FF0000"/>
                </a:solidFill>
              </a:rPr>
              <a:t>伽马分布</a:t>
            </a:r>
            <a:r>
              <a:rPr lang="zh-CN" altLang="en-US" sz="1800" dirty="0"/>
              <a:t>的极大似然估计</a:t>
            </a:r>
          </a:p>
          <a:p>
            <a:pPr marL="0" indent="0">
              <a:buNone/>
            </a:pPr>
            <a:r>
              <a:rPr lang="en-US" altLang="zh-CN" sz="1800" dirty="0" err="1" smtClean="0"/>
              <a:t>f2</a:t>
            </a:r>
            <a:r>
              <a:rPr lang="en-US" altLang="zh-CN" sz="1800" dirty="0" smtClean="0"/>
              <a:t> = function(a</a:t>
            </a:r>
            <a:r>
              <a:rPr lang="en-US" altLang="zh-CN" sz="1800" dirty="0"/>
              <a:t>) {-</a:t>
            </a:r>
            <a:r>
              <a:rPr lang="en-US" altLang="zh-CN" sz="1800" dirty="0" smtClean="0"/>
              <a:t>sum(</a:t>
            </a:r>
            <a:r>
              <a:rPr lang="en-US" altLang="zh-CN" sz="1800" dirty="0" err="1" smtClean="0"/>
              <a:t>freq</a:t>
            </a:r>
            <a:r>
              <a:rPr lang="en-US" altLang="zh-CN" sz="1800" dirty="0" smtClean="0"/>
              <a:t> * log(</a:t>
            </a:r>
            <a:r>
              <a:rPr lang="en-US" altLang="zh-CN" sz="1800" dirty="0" err="1" smtClean="0"/>
              <a:t>pgamma</a:t>
            </a:r>
            <a:r>
              <a:rPr lang="en-US" altLang="zh-CN" sz="1800" dirty="0" smtClean="0"/>
              <a:t>(upper, a[1], a[2]) - </a:t>
            </a:r>
            <a:r>
              <a:rPr lang="en-US" altLang="zh-CN" sz="1800" dirty="0" err="1" smtClean="0"/>
              <a:t>pgamma</a:t>
            </a:r>
            <a:r>
              <a:rPr lang="en-US" altLang="zh-CN" sz="1800" dirty="0" smtClean="0"/>
              <a:t>(lower, a[1], a[2])))}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 smtClean="0"/>
              <a:t>optim</a:t>
            </a:r>
            <a:r>
              <a:rPr lang="en-US" altLang="zh-CN" sz="1800" dirty="0" smtClean="0"/>
              <a:t>(c(1.3,  </a:t>
            </a:r>
            <a:r>
              <a:rPr lang="en-US" altLang="zh-CN" sz="1800" dirty="0"/>
              <a:t>0.005</a:t>
            </a:r>
            <a:r>
              <a:rPr lang="en-US" altLang="zh-CN" sz="1800" dirty="0" smtClean="0"/>
              <a:t>),  </a:t>
            </a:r>
            <a:r>
              <a:rPr lang="en-US" altLang="zh-CN" sz="1800" dirty="0" err="1" smtClean="0"/>
              <a:t>f2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 err="1" smtClean="0"/>
              <a:t>nlm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f2</a:t>
            </a:r>
            <a:r>
              <a:rPr lang="en-US" altLang="zh-CN" sz="1800" dirty="0" smtClean="0"/>
              <a:t>,  c(1.2,  </a:t>
            </a:r>
            <a:r>
              <a:rPr lang="en-US" altLang="zh-CN" sz="1800" dirty="0"/>
              <a:t>0.005</a:t>
            </a:r>
            <a:r>
              <a:rPr lang="en-US" altLang="zh-CN" sz="1800" dirty="0" smtClean="0"/>
              <a:t>))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b="1" dirty="0" smtClean="0">
                <a:solidFill>
                  <a:srgbClr val="0000CC"/>
                </a:solidFill>
              </a:rPr>
              <a:t>补充其他分布的参数估计过程。</a:t>
            </a:r>
            <a:endParaRPr lang="zh-CN" altLang="en-US" sz="1800" b="1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49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42466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练习：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调用</a:t>
            </a:r>
            <a:r>
              <a:rPr lang="zh-CN" altLang="en-US" dirty="0" smtClean="0">
                <a:ea typeface="黑体" panose="02010609060101010101" pitchFamily="49" charset="-122"/>
              </a:rPr>
              <a:t>程序包</a:t>
            </a:r>
            <a:r>
              <a:rPr lang="en-US" altLang="zh-CN" dirty="0" err="1" smtClean="0">
                <a:ea typeface="黑体" panose="02010609060101010101" pitchFamily="49" charset="-122"/>
              </a:rPr>
              <a:t>CASdatasets</a:t>
            </a:r>
            <a:r>
              <a:rPr lang="zh-CN" altLang="en-US" dirty="0" smtClean="0">
                <a:ea typeface="黑体" panose="02010609060101010101" pitchFamily="49" charset="-122"/>
              </a:rPr>
              <a:t>中的数据集</a:t>
            </a:r>
            <a:r>
              <a:rPr lang="en-US" altLang="zh-CN" dirty="0" err="1" smtClean="0">
                <a:ea typeface="黑体" panose="02010609060101010101" pitchFamily="49" charset="-122"/>
              </a:rPr>
              <a:t>freMTPLsev</a:t>
            </a:r>
            <a:r>
              <a:rPr lang="en-US" altLang="zh-CN" dirty="0" smtClean="0">
                <a:ea typeface="黑体" panose="02010609060101010101" pitchFamily="49" charset="-122"/>
              </a:rPr>
              <a:t>, </a:t>
            </a:r>
            <a:r>
              <a:rPr lang="zh-CN" altLang="en-US" dirty="0" smtClean="0">
                <a:ea typeface="黑体" panose="02010609060101010101" pitchFamily="49" charset="-122"/>
              </a:rPr>
              <a:t>应用适当的模型拟合</a:t>
            </a:r>
            <a:r>
              <a:rPr lang="en-US" altLang="zh-CN" dirty="0" err="1" smtClean="0">
                <a:ea typeface="黑体" panose="02010609060101010101" pitchFamily="49" charset="-122"/>
              </a:rPr>
              <a:t>ClaimAmount</a:t>
            </a:r>
            <a:r>
              <a:rPr lang="zh-CN" altLang="en-US" dirty="0" smtClean="0">
                <a:ea typeface="黑体" panose="02010609060101010101" pitchFamily="49" charset="-122"/>
              </a:rPr>
              <a:t>的分布。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r>
              <a:rPr lang="zh-CN" altLang="en-US" dirty="0" smtClean="0">
                <a:ea typeface="黑体" panose="02010609060101010101" pitchFamily="49" charset="-122"/>
              </a:rPr>
              <a:t>参考：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66</a:t>
            </a:fld>
            <a:endParaRPr lang="en-US" altLang="zh-CN" dirty="0"/>
          </a:p>
        </p:txBody>
      </p:sp>
      <p:pic>
        <p:nvPicPr>
          <p:cNvPr id="437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33031"/>
            <a:ext cx="4824536" cy="331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67943" y="2708920"/>
            <a:ext cx="5076055" cy="23083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#</a:t>
            </a:r>
            <a:r>
              <a:rPr lang="zh-CN" altLang="en-US" sz="1600" dirty="0" smtClean="0">
                <a:latin typeface="Consolas" panose="020B0609020204030204" pitchFamily="49" charset="0"/>
              </a:rPr>
              <a:t>准备包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library(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CASdatasets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#</a:t>
            </a:r>
            <a:r>
              <a:rPr lang="zh-CN" altLang="en-US" sz="1600" dirty="0" smtClean="0">
                <a:latin typeface="Consolas" panose="020B0609020204030204" pitchFamily="49" charset="0"/>
              </a:rPr>
              <a:t>准备数据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data(</a:t>
            </a:r>
            <a:r>
              <a:rPr lang="en-US" altLang="zh-CN" sz="1600" dirty="0" err="1">
                <a:latin typeface="Consolas" panose="020B0609020204030204" pitchFamily="49" charset="0"/>
              </a:rPr>
              <a:t>freMTPLsev</a:t>
            </a:r>
            <a:r>
              <a:rPr lang="en-US" altLang="zh-CN" sz="1600" dirty="0">
                <a:latin typeface="Consolas" panose="020B0609020204030204" pitchFamily="49" charset="0"/>
              </a:rPr>
              <a:t>)  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x &lt;- </a:t>
            </a:r>
            <a:r>
              <a:rPr lang="en-US" altLang="zh-CN" sz="1600" dirty="0" err="1">
                <a:latin typeface="Consolas" panose="020B0609020204030204" pitchFamily="49" charset="0"/>
              </a:rPr>
              <a:t>freMTPLsev$ClaimAmount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summary(x)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quantile(x, 90:100/100)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x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dirty="0" smtClean="0">
                <a:latin typeface="Consolas" panose="020B0609020204030204" pitchFamily="49" charset="0"/>
              </a:rPr>
              <a:t>x[x</a:t>
            </a:r>
            <a:r>
              <a:rPr lang="en-US" altLang="zh-CN" sz="1600" dirty="0">
                <a:latin typeface="Consolas" panose="020B0609020204030204" pitchFamily="49" charset="0"/>
              </a:rPr>
              <a:t>&lt;=</a:t>
            </a:r>
            <a:r>
              <a:rPr lang="en-US" altLang="zh-CN" sz="1600" dirty="0" smtClean="0">
                <a:latin typeface="Consolas" panose="020B0609020204030204" pitchFamily="49" charset="0"/>
              </a:rPr>
              <a:t>100000</a:t>
            </a:r>
            <a:r>
              <a:rPr lang="en-US" altLang="zh-CN" sz="1600" dirty="0"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600" dirty="0" err="1">
                <a:latin typeface="Consolas" panose="020B0609020204030204" pitchFamily="49" charset="0"/>
              </a:rPr>
              <a:t>hist</a:t>
            </a:r>
            <a:r>
              <a:rPr lang="en-US" altLang="zh-CN" sz="1600" dirty="0">
                <a:latin typeface="Consolas" panose="020B0609020204030204" pitchFamily="49" charset="0"/>
              </a:rPr>
              <a:t>(x, </a:t>
            </a:r>
            <a:r>
              <a:rPr lang="en-US" altLang="zh-CN" sz="1600" dirty="0" smtClean="0">
                <a:latin typeface="Consolas" panose="020B0609020204030204" pitchFamily="49" charset="0"/>
              </a:rPr>
              <a:t>breaks = 100000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xlim</a:t>
            </a:r>
            <a:r>
              <a:rPr lang="en-US" altLang="zh-CN" sz="1600" dirty="0" smtClean="0">
                <a:latin typeface="Consolas" panose="020B0609020204030204" pitchFamily="49" charset="0"/>
              </a:rPr>
              <a:t> = c(0</a:t>
            </a:r>
            <a:r>
              <a:rPr lang="en-US" altLang="zh-CN" sz="1600" dirty="0">
                <a:latin typeface="Consolas" panose="020B0609020204030204" pitchFamily="49" charset="0"/>
              </a:rPr>
              <a:t>, 10000</a:t>
            </a:r>
            <a:r>
              <a:rPr lang="en-US" altLang="zh-CN" sz="1600" dirty="0" smtClean="0">
                <a:latin typeface="Consolas" panose="020B0609020204030204" pitchFamily="49" charset="0"/>
              </a:rPr>
              <a:t>))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247366"/>
            <a:ext cx="421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注：右尾用帕累托？对数正态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帕累托？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4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896544"/>
          </a:xfrm>
        </p:spPr>
        <p:txBody>
          <a:bodyPr/>
          <a:lstStyle/>
          <a:p>
            <a:pPr marL="0" indent="0">
              <a:buNone/>
            </a:pPr>
            <a:endParaRPr lang="zh-CN" altLang="en-US" sz="500" dirty="0"/>
          </a:p>
          <a:p>
            <a:pPr marL="0" indent="0">
              <a:buNone/>
            </a:pPr>
            <a:r>
              <a:rPr lang="en-US" altLang="zh-CN" sz="500" dirty="0" smtClean="0"/>
              <a:t>#------------</a:t>
            </a:r>
            <a:r>
              <a:rPr lang="zh-CN" altLang="en-US" sz="500" dirty="0"/>
              <a:t>把索赔金额</a:t>
            </a:r>
            <a:r>
              <a:rPr lang="en-US" altLang="zh-CN" sz="500" dirty="0"/>
              <a:t>x</a:t>
            </a:r>
            <a:r>
              <a:rPr lang="zh-CN" altLang="en-US" sz="500" dirty="0"/>
              <a:t>分段</a:t>
            </a:r>
            <a:r>
              <a:rPr lang="en-US" altLang="zh-CN" sz="500" dirty="0"/>
              <a:t>---------------</a:t>
            </a:r>
          </a:p>
          <a:p>
            <a:pPr marL="0" indent="0">
              <a:buNone/>
            </a:pPr>
            <a:r>
              <a:rPr lang="en-US" altLang="zh-CN" sz="500" dirty="0" err="1"/>
              <a:t>c1</a:t>
            </a:r>
            <a:r>
              <a:rPr lang="en-US" altLang="zh-CN" sz="500" dirty="0"/>
              <a:t>=400; </a:t>
            </a:r>
            <a:r>
              <a:rPr lang="en-US" altLang="zh-CN" sz="500" dirty="0" err="1"/>
              <a:t>c2</a:t>
            </a:r>
            <a:r>
              <a:rPr lang="en-US" altLang="zh-CN" sz="500" dirty="0"/>
              <a:t>=1000; </a:t>
            </a:r>
            <a:r>
              <a:rPr lang="en-US" altLang="zh-CN" sz="500" dirty="0" err="1"/>
              <a:t>c3</a:t>
            </a:r>
            <a:r>
              <a:rPr lang="en-US" altLang="zh-CN" sz="500" dirty="0"/>
              <a:t>=1300; </a:t>
            </a:r>
            <a:r>
              <a:rPr lang="en-US" altLang="zh-CN" sz="500" dirty="0" err="1"/>
              <a:t>c4</a:t>
            </a:r>
            <a:r>
              <a:rPr lang="en-US" altLang="zh-CN" sz="500" dirty="0"/>
              <a:t>=5000</a:t>
            </a:r>
          </a:p>
          <a:p>
            <a:pPr marL="0" indent="0">
              <a:buNone/>
            </a:pPr>
            <a:r>
              <a:rPr lang="en-US" altLang="zh-CN" sz="500" dirty="0" err="1"/>
              <a:t>index1</a:t>
            </a:r>
            <a:r>
              <a:rPr lang="en-US" altLang="zh-CN" sz="500" dirty="0"/>
              <a:t> &lt;- which(x&lt;=</a:t>
            </a:r>
            <a:r>
              <a:rPr lang="en-US" altLang="zh-CN" sz="500" dirty="0" err="1"/>
              <a:t>c1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 err="1"/>
              <a:t>index2</a:t>
            </a:r>
            <a:r>
              <a:rPr lang="en-US" altLang="zh-CN" sz="500" dirty="0"/>
              <a:t> &lt;- which(x&gt;</a:t>
            </a:r>
            <a:r>
              <a:rPr lang="en-US" altLang="zh-CN" sz="500" dirty="0" err="1"/>
              <a:t>c1</a:t>
            </a:r>
            <a:r>
              <a:rPr lang="en-US" altLang="zh-CN" sz="500" dirty="0"/>
              <a:t> &amp; x&lt;=</a:t>
            </a:r>
            <a:r>
              <a:rPr lang="en-US" altLang="zh-CN" sz="500" dirty="0" err="1"/>
              <a:t>c2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 err="1"/>
              <a:t>index3</a:t>
            </a:r>
            <a:r>
              <a:rPr lang="en-US" altLang="zh-CN" sz="500" dirty="0"/>
              <a:t> &lt;- which(x&gt;</a:t>
            </a:r>
            <a:r>
              <a:rPr lang="en-US" altLang="zh-CN" sz="500" dirty="0" err="1"/>
              <a:t>c2</a:t>
            </a:r>
            <a:r>
              <a:rPr lang="en-US" altLang="zh-CN" sz="500" dirty="0"/>
              <a:t> &amp; x&lt;=</a:t>
            </a:r>
            <a:r>
              <a:rPr lang="en-US" altLang="zh-CN" sz="500" dirty="0" err="1"/>
              <a:t>c3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 err="1"/>
              <a:t>index4</a:t>
            </a:r>
            <a:r>
              <a:rPr lang="en-US" altLang="zh-CN" sz="500" dirty="0"/>
              <a:t> &lt;- which(x&gt;</a:t>
            </a:r>
            <a:r>
              <a:rPr lang="en-US" altLang="zh-CN" sz="500" dirty="0" err="1"/>
              <a:t>c3</a:t>
            </a:r>
            <a:r>
              <a:rPr lang="en-US" altLang="zh-CN" sz="500" dirty="0"/>
              <a:t> &amp; x&lt;=</a:t>
            </a:r>
            <a:r>
              <a:rPr lang="en-US" altLang="zh-CN" sz="500" dirty="0" err="1"/>
              <a:t>c4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 err="1"/>
              <a:t>index5</a:t>
            </a:r>
            <a:r>
              <a:rPr lang="en-US" altLang="zh-CN" sz="500" dirty="0"/>
              <a:t> &lt;- which(x&gt;</a:t>
            </a:r>
            <a:r>
              <a:rPr lang="en-US" altLang="zh-CN" sz="500" dirty="0" err="1"/>
              <a:t>c4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/>
              <a:t>#</a:t>
            </a:r>
            <a:r>
              <a:rPr lang="zh-CN" altLang="en-US" sz="500" dirty="0"/>
              <a:t>对数正态分布拟合</a:t>
            </a:r>
          </a:p>
          <a:p>
            <a:pPr marL="0" indent="0">
              <a:buNone/>
            </a:pPr>
            <a:r>
              <a:rPr lang="en-US" altLang="zh-CN" sz="500" dirty="0" err="1"/>
              <a:t>fit1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index1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lnorm</a:t>
            </a:r>
            <a:r>
              <a:rPr lang="en-US" altLang="zh-CN" sz="500" dirty="0"/>
              <a:t>')</a:t>
            </a:r>
          </a:p>
          <a:p>
            <a:pPr marL="0" indent="0">
              <a:buNone/>
            </a:pPr>
            <a:r>
              <a:rPr lang="en-US" altLang="zh-CN" sz="500" dirty="0" err="1"/>
              <a:t>fit2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index2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lnorm</a:t>
            </a:r>
            <a:r>
              <a:rPr lang="en-US" altLang="zh-CN" sz="500" dirty="0"/>
              <a:t>')</a:t>
            </a:r>
          </a:p>
          <a:p>
            <a:pPr marL="0" indent="0">
              <a:buNone/>
            </a:pPr>
            <a:r>
              <a:rPr lang="en-US" altLang="zh-CN" sz="500" dirty="0" err="1"/>
              <a:t>fit3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index3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lnorm</a:t>
            </a:r>
            <a:r>
              <a:rPr lang="en-US" altLang="zh-CN" sz="500" dirty="0"/>
              <a:t>')</a:t>
            </a:r>
          </a:p>
          <a:p>
            <a:pPr marL="0" indent="0">
              <a:buNone/>
            </a:pPr>
            <a:r>
              <a:rPr lang="en-US" altLang="zh-CN" sz="500" dirty="0" err="1"/>
              <a:t>fit4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index4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lnorm</a:t>
            </a:r>
            <a:r>
              <a:rPr lang="en-US" altLang="zh-CN" sz="500" dirty="0"/>
              <a:t>')</a:t>
            </a:r>
          </a:p>
          <a:p>
            <a:pPr marL="0" indent="0">
              <a:buNone/>
            </a:pPr>
            <a:r>
              <a:rPr lang="en-US" altLang="zh-CN" sz="500" dirty="0"/>
              <a:t>##</a:t>
            </a:r>
            <a:r>
              <a:rPr lang="zh-CN" altLang="en-US" sz="500" dirty="0"/>
              <a:t>右尾用帕累托分布拟合</a:t>
            </a:r>
          </a:p>
          <a:p>
            <a:pPr marL="0" indent="0">
              <a:buNone/>
            </a:pPr>
            <a:r>
              <a:rPr lang="en-US" altLang="zh-CN" sz="500" dirty="0" err="1"/>
              <a:t>dpareto</a:t>
            </a:r>
            <a:r>
              <a:rPr lang="en-US" altLang="zh-CN" sz="500" dirty="0"/>
              <a:t> = function(x, alpha, theta=</a:t>
            </a:r>
            <a:r>
              <a:rPr lang="en-US" altLang="zh-CN" sz="500" dirty="0" err="1"/>
              <a:t>c4</a:t>
            </a:r>
            <a:r>
              <a:rPr lang="en-US" altLang="zh-CN" sz="500" dirty="0"/>
              <a:t>) alpha*</a:t>
            </a:r>
            <a:r>
              <a:rPr lang="en-US" altLang="zh-CN" sz="500" dirty="0" err="1"/>
              <a:t>theta^alpha</a:t>
            </a:r>
            <a:r>
              <a:rPr lang="en-US" altLang="zh-CN" sz="500" dirty="0"/>
              <a:t>/x^(</a:t>
            </a:r>
            <a:r>
              <a:rPr lang="en-US" altLang="zh-CN" sz="500" dirty="0" err="1"/>
              <a:t>alpha+1</a:t>
            </a:r>
            <a:r>
              <a:rPr lang="en-US" altLang="zh-CN" sz="500" dirty="0"/>
              <a:t>) </a:t>
            </a:r>
          </a:p>
          <a:p>
            <a:pPr marL="0" indent="0">
              <a:buNone/>
            </a:pPr>
            <a:r>
              <a:rPr lang="en-US" altLang="zh-CN" sz="500" dirty="0" err="1"/>
              <a:t>ppareto</a:t>
            </a:r>
            <a:r>
              <a:rPr lang="en-US" altLang="zh-CN" sz="500" dirty="0"/>
              <a:t> = function(x, alpha, theta=</a:t>
            </a:r>
            <a:r>
              <a:rPr lang="en-US" altLang="zh-CN" sz="500" dirty="0" err="1"/>
              <a:t>c4</a:t>
            </a:r>
            <a:r>
              <a:rPr lang="en-US" altLang="zh-CN" sz="500" dirty="0"/>
              <a:t>) 1-(theta/x)^alpha</a:t>
            </a:r>
          </a:p>
          <a:p>
            <a:pPr marL="0" indent="0">
              <a:buNone/>
            </a:pPr>
            <a:r>
              <a:rPr lang="en-US" altLang="zh-CN" sz="500" dirty="0" err="1"/>
              <a:t>fit5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index5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pareto</a:t>
            </a:r>
            <a:r>
              <a:rPr lang="en-US" altLang="zh-CN" sz="500" dirty="0"/>
              <a:t>', start=5)  #</a:t>
            </a:r>
            <a:r>
              <a:rPr lang="zh-CN" altLang="en-US" sz="500" dirty="0"/>
              <a:t>帕累托从</a:t>
            </a:r>
            <a:r>
              <a:rPr lang="en-US" altLang="zh-CN" sz="500" dirty="0" err="1"/>
              <a:t>c3</a:t>
            </a:r>
            <a:r>
              <a:rPr lang="zh-CN" altLang="en-US" sz="500" dirty="0"/>
              <a:t>以后有定义</a:t>
            </a:r>
          </a:p>
          <a:p>
            <a:pPr marL="0" indent="0">
              <a:buNone/>
            </a:pPr>
            <a:endParaRPr lang="zh-CN" altLang="en-US" sz="500" dirty="0"/>
          </a:p>
          <a:p>
            <a:pPr marL="0" indent="0">
              <a:buNone/>
            </a:pPr>
            <a:r>
              <a:rPr lang="en-US" altLang="zh-CN" sz="500" dirty="0" err="1"/>
              <a:t>hist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index5</a:t>
            </a:r>
            <a:r>
              <a:rPr lang="en-US" altLang="zh-CN" sz="500" dirty="0"/>
              <a:t>],</a:t>
            </a:r>
            <a:r>
              <a:rPr lang="en-US" altLang="zh-CN" sz="500" dirty="0" err="1"/>
              <a:t>freq</a:t>
            </a:r>
            <a:r>
              <a:rPr lang="en-US" altLang="zh-CN" sz="500" dirty="0"/>
              <a:t>=F)</a:t>
            </a:r>
          </a:p>
          <a:p>
            <a:pPr marL="0" indent="0">
              <a:buNone/>
            </a:pPr>
            <a:r>
              <a:rPr lang="en-US" altLang="zh-CN" sz="500" dirty="0"/>
              <a:t>curve(</a:t>
            </a:r>
            <a:r>
              <a:rPr lang="en-US" altLang="zh-CN" sz="500" dirty="0" err="1"/>
              <a:t>dpareto</a:t>
            </a:r>
            <a:r>
              <a:rPr lang="en-US" altLang="zh-CN" sz="500" dirty="0"/>
              <a:t>(</a:t>
            </a:r>
            <a:r>
              <a:rPr lang="en-US" altLang="zh-CN" sz="500" dirty="0" err="1"/>
              <a:t>x,fit5$estimate</a:t>
            </a:r>
            <a:r>
              <a:rPr lang="en-US" altLang="zh-CN" sz="500" dirty="0"/>
              <a:t>[1]),add=T)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r>
              <a:rPr lang="en-US" altLang="zh-CN" sz="500" dirty="0"/>
              <a:t>#------------</a:t>
            </a:r>
            <a:r>
              <a:rPr lang="zh-CN" altLang="en-US" sz="500" dirty="0"/>
              <a:t>得到经验分布的估计参数</a:t>
            </a:r>
            <a:r>
              <a:rPr lang="en-US" altLang="zh-CN" sz="500" dirty="0"/>
              <a:t>-----------</a:t>
            </a:r>
          </a:p>
          <a:p>
            <a:pPr marL="0" indent="0">
              <a:buNone/>
            </a:pPr>
            <a:r>
              <a:rPr lang="en-US" altLang="zh-CN" sz="500" dirty="0" err="1"/>
              <a:t>m1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fit1$estimate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s1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fit1$estimate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r>
              <a:rPr lang="en-US" altLang="zh-CN" sz="500" dirty="0" err="1"/>
              <a:t>m2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fit2$estimate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s2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fit2$estimate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r>
              <a:rPr lang="en-US" altLang="zh-CN" sz="500" dirty="0" err="1"/>
              <a:t>m3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fit3$estimate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s3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fit3$estimate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r>
              <a:rPr lang="en-US" altLang="zh-CN" sz="500" dirty="0" err="1"/>
              <a:t>m4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fit4$estimate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s4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fit4$estimate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r>
              <a:rPr lang="en-US" altLang="zh-CN" sz="500" dirty="0" err="1"/>
              <a:t>m5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fit5$estimate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s5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fit5$estimate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r>
              <a:rPr lang="en-US" altLang="zh-CN" sz="500" dirty="0"/>
              <a:t>#######</a:t>
            </a:r>
            <a:r>
              <a:rPr lang="zh-CN" altLang="en-US" sz="500" dirty="0"/>
              <a:t>使用分段拟合的权重</a:t>
            </a:r>
          </a:p>
          <a:p>
            <a:pPr marL="0" indent="0">
              <a:buNone/>
            </a:pPr>
            <a:r>
              <a:rPr lang="en-US" altLang="zh-CN" sz="500" dirty="0" err="1"/>
              <a:t>w1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index1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r>
              <a:rPr lang="en-US" altLang="zh-CN" sz="500" dirty="0" err="1"/>
              <a:t>w2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index2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r>
              <a:rPr lang="en-US" altLang="zh-CN" sz="500" dirty="0" err="1"/>
              <a:t>w3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index3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r>
              <a:rPr lang="en-US" altLang="zh-CN" sz="500" dirty="0" err="1"/>
              <a:t>w4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index4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r>
              <a:rPr lang="en-US" altLang="zh-CN" sz="500" dirty="0" err="1"/>
              <a:t>w5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index5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r>
              <a:rPr lang="en-US" altLang="zh-CN" sz="500" dirty="0"/>
              <a:t>f=function(x) {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ifelse</a:t>
            </a:r>
            <a:r>
              <a:rPr lang="en-US" altLang="zh-CN" sz="500" dirty="0"/>
              <a:t>(x &lt;= </a:t>
            </a:r>
            <a:r>
              <a:rPr lang="en-US" altLang="zh-CN" sz="500" dirty="0" err="1"/>
              <a:t>c1</a:t>
            </a:r>
            <a:r>
              <a:rPr lang="en-US" altLang="zh-CN" sz="500" dirty="0"/>
              <a:t>, </a:t>
            </a:r>
            <a:r>
              <a:rPr lang="en-US" altLang="zh-CN" sz="500" dirty="0" err="1"/>
              <a:t>w1</a:t>
            </a:r>
            <a:r>
              <a:rPr lang="en-US" altLang="zh-CN" sz="500" dirty="0"/>
              <a:t>*</a:t>
            </a:r>
            <a:r>
              <a:rPr lang="en-US" altLang="zh-CN" sz="500" dirty="0" err="1"/>
              <a:t>dlnorm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m1</a:t>
            </a:r>
            <a:r>
              <a:rPr lang="en-US" altLang="zh-CN" sz="500" dirty="0"/>
              <a:t>, </a:t>
            </a:r>
            <a:r>
              <a:rPr lang="en-US" altLang="zh-CN" sz="500" dirty="0" err="1"/>
              <a:t>s1</a:t>
            </a:r>
            <a:r>
              <a:rPr lang="en-US" altLang="zh-CN" sz="500" dirty="0"/>
              <a:t>)/(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c1</a:t>
            </a:r>
            <a:r>
              <a:rPr lang="en-US" altLang="zh-CN" sz="500" dirty="0"/>
              <a:t>, </a:t>
            </a:r>
            <a:r>
              <a:rPr lang="en-US" altLang="zh-CN" sz="500" dirty="0" err="1"/>
              <a:t>m1</a:t>
            </a:r>
            <a:r>
              <a:rPr lang="en-US" altLang="zh-CN" sz="500" dirty="0"/>
              <a:t>, </a:t>
            </a:r>
            <a:r>
              <a:rPr lang="en-US" altLang="zh-CN" sz="500" dirty="0" err="1"/>
              <a:t>s1</a:t>
            </a:r>
            <a:r>
              <a:rPr lang="en-US" altLang="zh-CN" sz="500" dirty="0"/>
              <a:t>)),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ifelse</a:t>
            </a:r>
            <a:r>
              <a:rPr lang="en-US" altLang="zh-CN" sz="500" dirty="0"/>
              <a:t>(x &gt; </a:t>
            </a:r>
            <a:r>
              <a:rPr lang="en-US" altLang="zh-CN" sz="500" dirty="0" err="1"/>
              <a:t>c1</a:t>
            </a:r>
            <a:r>
              <a:rPr lang="en-US" altLang="zh-CN" sz="500" dirty="0"/>
              <a:t> &amp; x &lt;= </a:t>
            </a:r>
            <a:r>
              <a:rPr lang="en-US" altLang="zh-CN" sz="500" dirty="0" err="1"/>
              <a:t>c2</a:t>
            </a:r>
            <a:r>
              <a:rPr lang="en-US" altLang="zh-CN" sz="500" dirty="0"/>
              <a:t>, </a:t>
            </a:r>
            <a:r>
              <a:rPr lang="en-US" altLang="zh-CN" sz="500" dirty="0" err="1"/>
              <a:t>w2</a:t>
            </a:r>
            <a:r>
              <a:rPr lang="en-US" altLang="zh-CN" sz="500" dirty="0"/>
              <a:t>*</a:t>
            </a:r>
            <a:r>
              <a:rPr lang="en-US" altLang="zh-CN" sz="500" dirty="0" err="1"/>
              <a:t>dlnorm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m2</a:t>
            </a:r>
            <a:r>
              <a:rPr lang="en-US" altLang="zh-CN" sz="500" dirty="0"/>
              <a:t>, </a:t>
            </a:r>
            <a:r>
              <a:rPr lang="en-US" altLang="zh-CN" sz="500" dirty="0" err="1"/>
              <a:t>s2</a:t>
            </a:r>
            <a:r>
              <a:rPr lang="en-US" altLang="zh-CN" sz="500" dirty="0"/>
              <a:t>)/(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c2</a:t>
            </a:r>
            <a:r>
              <a:rPr lang="en-US" altLang="zh-CN" sz="500" dirty="0"/>
              <a:t>, </a:t>
            </a:r>
            <a:r>
              <a:rPr lang="en-US" altLang="zh-CN" sz="500" dirty="0" err="1"/>
              <a:t>m2</a:t>
            </a:r>
            <a:r>
              <a:rPr lang="en-US" altLang="zh-CN" sz="500" dirty="0"/>
              <a:t>, </a:t>
            </a:r>
            <a:r>
              <a:rPr lang="en-US" altLang="zh-CN" sz="500" dirty="0" err="1"/>
              <a:t>s2</a:t>
            </a:r>
            <a:r>
              <a:rPr lang="en-US" altLang="zh-CN" sz="500" dirty="0"/>
              <a:t>) - 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c1</a:t>
            </a:r>
            <a:r>
              <a:rPr lang="en-US" altLang="zh-CN" sz="500" dirty="0"/>
              <a:t>, </a:t>
            </a:r>
            <a:r>
              <a:rPr lang="en-US" altLang="zh-CN" sz="500" dirty="0" err="1"/>
              <a:t>m2</a:t>
            </a:r>
            <a:r>
              <a:rPr lang="en-US" altLang="zh-CN" sz="500" dirty="0"/>
              <a:t>, </a:t>
            </a:r>
            <a:r>
              <a:rPr lang="en-US" altLang="zh-CN" sz="500" dirty="0" err="1"/>
              <a:t>s2</a:t>
            </a:r>
            <a:r>
              <a:rPr lang="en-US" altLang="zh-CN" sz="500" dirty="0"/>
              <a:t>)), 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ifelse</a:t>
            </a:r>
            <a:r>
              <a:rPr lang="en-US" altLang="zh-CN" sz="500" dirty="0"/>
              <a:t>(x &gt; </a:t>
            </a:r>
            <a:r>
              <a:rPr lang="en-US" altLang="zh-CN" sz="500" dirty="0" err="1"/>
              <a:t>c2</a:t>
            </a:r>
            <a:r>
              <a:rPr lang="en-US" altLang="zh-CN" sz="500" dirty="0"/>
              <a:t> &amp; x&lt;= </a:t>
            </a:r>
            <a:r>
              <a:rPr lang="en-US" altLang="zh-CN" sz="500" dirty="0" err="1"/>
              <a:t>c3</a:t>
            </a:r>
            <a:r>
              <a:rPr lang="en-US" altLang="zh-CN" sz="500" dirty="0"/>
              <a:t>, </a:t>
            </a:r>
            <a:r>
              <a:rPr lang="en-US" altLang="zh-CN" sz="500" dirty="0" err="1"/>
              <a:t>w3</a:t>
            </a:r>
            <a:r>
              <a:rPr lang="en-US" altLang="zh-CN" sz="500" dirty="0"/>
              <a:t>*</a:t>
            </a:r>
            <a:r>
              <a:rPr lang="en-US" altLang="zh-CN" sz="500" dirty="0" err="1"/>
              <a:t>dlnorm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m3</a:t>
            </a:r>
            <a:r>
              <a:rPr lang="en-US" altLang="zh-CN" sz="500" dirty="0"/>
              <a:t>, </a:t>
            </a:r>
            <a:r>
              <a:rPr lang="en-US" altLang="zh-CN" sz="500" dirty="0" err="1"/>
              <a:t>s3</a:t>
            </a:r>
            <a:r>
              <a:rPr lang="en-US" altLang="zh-CN" sz="500" dirty="0"/>
              <a:t>)/(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c3</a:t>
            </a:r>
            <a:r>
              <a:rPr lang="en-US" altLang="zh-CN" sz="500" dirty="0"/>
              <a:t>, </a:t>
            </a:r>
            <a:r>
              <a:rPr lang="en-US" altLang="zh-CN" sz="500" dirty="0" err="1"/>
              <a:t>m3</a:t>
            </a:r>
            <a:r>
              <a:rPr lang="en-US" altLang="zh-CN" sz="500" dirty="0"/>
              <a:t>, </a:t>
            </a:r>
            <a:r>
              <a:rPr lang="en-US" altLang="zh-CN" sz="500" dirty="0" err="1"/>
              <a:t>s3</a:t>
            </a:r>
            <a:r>
              <a:rPr lang="en-US" altLang="zh-CN" sz="500" dirty="0"/>
              <a:t>) - 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c2</a:t>
            </a:r>
            <a:r>
              <a:rPr lang="en-US" altLang="zh-CN" sz="500" dirty="0"/>
              <a:t>, </a:t>
            </a:r>
            <a:r>
              <a:rPr lang="en-US" altLang="zh-CN" sz="500" dirty="0" err="1"/>
              <a:t>m3</a:t>
            </a:r>
            <a:r>
              <a:rPr lang="en-US" altLang="zh-CN" sz="500" dirty="0"/>
              <a:t>, </a:t>
            </a:r>
            <a:r>
              <a:rPr lang="en-US" altLang="zh-CN" sz="500" dirty="0" err="1"/>
              <a:t>s3</a:t>
            </a:r>
            <a:r>
              <a:rPr lang="en-US" altLang="zh-CN" sz="500" dirty="0"/>
              <a:t>)),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ifelse</a:t>
            </a:r>
            <a:r>
              <a:rPr lang="en-US" altLang="zh-CN" sz="500" dirty="0"/>
              <a:t>(x &gt; </a:t>
            </a:r>
            <a:r>
              <a:rPr lang="en-US" altLang="zh-CN" sz="500" dirty="0" err="1"/>
              <a:t>c3</a:t>
            </a:r>
            <a:r>
              <a:rPr lang="en-US" altLang="zh-CN" sz="500" dirty="0"/>
              <a:t> &amp; x&lt;= </a:t>
            </a:r>
            <a:r>
              <a:rPr lang="en-US" altLang="zh-CN" sz="500" dirty="0" err="1"/>
              <a:t>c4</a:t>
            </a:r>
            <a:r>
              <a:rPr lang="en-US" altLang="zh-CN" sz="500" dirty="0"/>
              <a:t>, </a:t>
            </a:r>
            <a:r>
              <a:rPr lang="en-US" altLang="zh-CN" sz="500" dirty="0" err="1"/>
              <a:t>w4</a:t>
            </a:r>
            <a:r>
              <a:rPr lang="en-US" altLang="zh-CN" sz="500" dirty="0"/>
              <a:t>*</a:t>
            </a:r>
            <a:r>
              <a:rPr lang="en-US" altLang="zh-CN" sz="500" dirty="0" err="1"/>
              <a:t>dlnorm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m4</a:t>
            </a:r>
            <a:r>
              <a:rPr lang="en-US" altLang="zh-CN" sz="500" dirty="0"/>
              <a:t>, </a:t>
            </a:r>
            <a:r>
              <a:rPr lang="en-US" altLang="zh-CN" sz="500" dirty="0" err="1"/>
              <a:t>s4</a:t>
            </a:r>
            <a:r>
              <a:rPr lang="en-US" altLang="zh-CN" sz="500" dirty="0"/>
              <a:t>)/(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c4</a:t>
            </a:r>
            <a:r>
              <a:rPr lang="en-US" altLang="zh-CN" sz="500" dirty="0"/>
              <a:t>, </a:t>
            </a:r>
            <a:r>
              <a:rPr lang="en-US" altLang="zh-CN" sz="500" dirty="0" err="1"/>
              <a:t>m4</a:t>
            </a:r>
            <a:r>
              <a:rPr lang="en-US" altLang="zh-CN" sz="500" dirty="0"/>
              <a:t>, </a:t>
            </a:r>
            <a:r>
              <a:rPr lang="en-US" altLang="zh-CN" sz="500" dirty="0" err="1"/>
              <a:t>s4</a:t>
            </a:r>
            <a:r>
              <a:rPr lang="en-US" altLang="zh-CN" sz="500" dirty="0"/>
              <a:t>) - 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c3</a:t>
            </a:r>
            <a:r>
              <a:rPr lang="en-US" altLang="zh-CN" sz="500" dirty="0"/>
              <a:t>, </a:t>
            </a:r>
            <a:r>
              <a:rPr lang="en-US" altLang="zh-CN" sz="500" dirty="0" err="1"/>
              <a:t>m4</a:t>
            </a:r>
            <a:r>
              <a:rPr lang="en-US" altLang="zh-CN" sz="500" dirty="0"/>
              <a:t>, </a:t>
            </a:r>
            <a:r>
              <a:rPr lang="en-US" altLang="zh-CN" sz="500" dirty="0" err="1"/>
              <a:t>s4</a:t>
            </a:r>
            <a:r>
              <a:rPr lang="en-US" altLang="zh-CN" sz="500" dirty="0"/>
              <a:t>)),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w5</a:t>
            </a:r>
            <a:r>
              <a:rPr lang="en-US" altLang="zh-CN" sz="500" dirty="0"/>
              <a:t>*</a:t>
            </a:r>
            <a:r>
              <a:rPr lang="en-US" altLang="zh-CN" sz="500" dirty="0" err="1"/>
              <a:t>dpareto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m5</a:t>
            </a:r>
            <a:r>
              <a:rPr lang="en-US" altLang="zh-CN" sz="500" dirty="0"/>
              <a:t>)))))</a:t>
            </a:r>
          </a:p>
          <a:p>
            <a:pPr marL="0" indent="0">
              <a:buNone/>
            </a:pPr>
            <a:r>
              <a:rPr lang="en-US" altLang="zh-CN" sz="500" dirty="0"/>
              <a:t>}  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r>
              <a:rPr lang="en-US" altLang="zh-CN" sz="500" dirty="0" err="1"/>
              <a:t>hist</a:t>
            </a:r>
            <a:r>
              <a:rPr lang="en-US" altLang="zh-CN" sz="500" dirty="0"/>
              <a:t>(x, breaks=5000, </a:t>
            </a:r>
            <a:r>
              <a:rPr lang="en-US" altLang="zh-CN" sz="500" dirty="0" err="1"/>
              <a:t>xlim</a:t>
            </a:r>
            <a:r>
              <a:rPr lang="en-US" altLang="zh-CN" sz="500" dirty="0"/>
              <a:t> = c(0, 6000), </a:t>
            </a:r>
            <a:r>
              <a:rPr lang="en-US" altLang="zh-CN" sz="500" dirty="0" err="1"/>
              <a:t>prob</a:t>
            </a:r>
            <a:r>
              <a:rPr lang="en-US" altLang="zh-CN" sz="500" dirty="0"/>
              <a:t>=TRUE,  main = "",  </a:t>
            </a:r>
            <a:r>
              <a:rPr lang="en-US" altLang="zh-CN" sz="500" dirty="0" err="1"/>
              <a:t>xlab</a:t>
            </a:r>
            <a:r>
              <a:rPr lang="en-US" altLang="zh-CN" sz="500" dirty="0"/>
              <a:t> = "</a:t>
            </a:r>
            <a:r>
              <a:rPr lang="zh-CN" altLang="en-US" sz="500" dirty="0"/>
              <a:t>索赔额</a:t>
            </a:r>
            <a:r>
              <a:rPr lang="en-US" altLang="zh-CN" sz="500" dirty="0"/>
              <a:t>", col='grey')</a:t>
            </a:r>
          </a:p>
          <a:p>
            <a:pPr marL="0" indent="0">
              <a:buNone/>
            </a:pPr>
            <a:r>
              <a:rPr lang="en-US" altLang="zh-CN" sz="500" dirty="0"/>
              <a:t>curve(f, </a:t>
            </a:r>
            <a:r>
              <a:rPr lang="en-US" altLang="zh-CN" sz="500" dirty="0" err="1"/>
              <a:t>xlim</a:t>
            </a:r>
            <a:r>
              <a:rPr lang="en-US" altLang="zh-CN" sz="500" dirty="0"/>
              <a:t>=c(0, 6000), add=T,  col=2,  </a:t>
            </a:r>
            <a:r>
              <a:rPr lang="en-US" altLang="zh-CN" sz="500" dirty="0" err="1"/>
              <a:t>lwd</a:t>
            </a:r>
            <a:r>
              <a:rPr lang="en-US" altLang="zh-CN" sz="500" dirty="0"/>
              <a:t>=2)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endParaRPr lang="zh-CN" altLang="en-US" sz="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3546475" y="3236913"/>
            <a:ext cx="19970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0"/>
              <a:t>Transformed beta</a:t>
            </a:r>
          </a:p>
          <a:p>
            <a:pPr algn="ctr"/>
            <a:r>
              <a:rPr lang="en-US" altLang="zh-CN" b="0"/>
              <a:t>(4)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2209800" y="2209800"/>
            <a:ext cx="22256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Inverse transformed</a:t>
            </a:r>
          </a:p>
          <a:p>
            <a:r>
              <a:rPr lang="en-US" altLang="zh-CN" b="0">
                <a:solidFill>
                  <a:srgbClr val="9900FF"/>
                </a:solidFill>
              </a:rPr>
              <a:t> gamma (3)</a:t>
            </a: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4953000" y="2209800"/>
            <a:ext cx="1524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Transformed </a:t>
            </a:r>
          </a:p>
          <a:p>
            <a:r>
              <a:rPr lang="en-US" altLang="zh-CN" b="0">
                <a:solidFill>
                  <a:srgbClr val="9900FF"/>
                </a:solidFill>
              </a:rPr>
              <a:t>Gamma (3)</a:t>
            </a: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2286000" y="4114800"/>
            <a:ext cx="1755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Inverse burr (3)</a:t>
            </a: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5486400" y="4114800"/>
            <a:ext cx="968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Burr (3)</a:t>
            </a:r>
          </a:p>
        </p:txBody>
      </p:sp>
      <p:sp>
        <p:nvSpPr>
          <p:cNvPr id="188424" name="Text Box 8"/>
          <p:cNvSpPr txBox="1">
            <a:spLocks noChangeArrowheads="1"/>
          </p:cNvSpPr>
          <p:nvPr/>
        </p:nvSpPr>
        <p:spPr bwMode="auto">
          <a:xfrm>
            <a:off x="4038600" y="5334000"/>
            <a:ext cx="1616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Loglogistic (2)</a:t>
            </a:r>
          </a:p>
        </p:txBody>
      </p:sp>
      <p:sp>
        <p:nvSpPr>
          <p:cNvPr id="188425" name="Text Box 9"/>
          <p:cNvSpPr txBox="1">
            <a:spLocks noChangeArrowheads="1"/>
          </p:cNvSpPr>
          <p:nvPr/>
        </p:nvSpPr>
        <p:spPr bwMode="auto">
          <a:xfrm>
            <a:off x="6705600" y="4572000"/>
            <a:ext cx="1209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Pareto (2)</a:t>
            </a:r>
          </a:p>
        </p:txBody>
      </p:sp>
      <p:sp>
        <p:nvSpPr>
          <p:cNvPr id="188426" name="Text Box 10"/>
          <p:cNvSpPr txBox="1">
            <a:spLocks noChangeArrowheads="1"/>
          </p:cNvSpPr>
          <p:nvPr/>
        </p:nvSpPr>
        <p:spPr bwMode="auto">
          <a:xfrm>
            <a:off x="1219200" y="4876800"/>
            <a:ext cx="1997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Inverse pareto (2)</a:t>
            </a:r>
          </a:p>
        </p:txBody>
      </p:sp>
      <p:sp>
        <p:nvSpPr>
          <p:cNvPr id="188427" name="Text Box 11"/>
          <p:cNvSpPr txBox="1">
            <a:spLocks noChangeArrowheads="1"/>
          </p:cNvSpPr>
          <p:nvPr/>
        </p:nvSpPr>
        <p:spPr bwMode="auto">
          <a:xfrm>
            <a:off x="304800" y="2971800"/>
            <a:ext cx="1371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Inverse </a:t>
            </a:r>
          </a:p>
          <a:p>
            <a:r>
              <a:rPr lang="en-US" altLang="zh-CN" b="0">
                <a:solidFill>
                  <a:srgbClr val="FF0000"/>
                </a:solidFill>
              </a:rPr>
              <a:t>Weibull (2)</a:t>
            </a:r>
          </a:p>
        </p:txBody>
      </p:sp>
      <p:sp>
        <p:nvSpPr>
          <p:cNvPr id="188428" name="Text Box 12"/>
          <p:cNvSpPr txBox="1">
            <a:spLocks noChangeArrowheads="1"/>
          </p:cNvSpPr>
          <p:nvPr/>
        </p:nvSpPr>
        <p:spPr bwMode="auto">
          <a:xfrm>
            <a:off x="762000" y="1447800"/>
            <a:ext cx="2111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Inverse gamma (2)</a:t>
            </a:r>
          </a:p>
        </p:txBody>
      </p:sp>
      <p:sp>
        <p:nvSpPr>
          <p:cNvPr id="188429" name="Text Box 13"/>
          <p:cNvSpPr txBox="1">
            <a:spLocks noChangeArrowheads="1"/>
          </p:cNvSpPr>
          <p:nvPr/>
        </p:nvSpPr>
        <p:spPr bwMode="auto">
          <a:xfrm>
            <a:off x="3581400" y="990600"/>
            <a:ext cx="1616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Lognormal (2)</a:t>
            </a:r>
          </a:p>
        </p:txBody>
      </p:sp>
      <p:sp>
        <p:nvSpPr>
          <p:cNvPr id="188430" name="Text Box 14"/>
          <p:cNvSpPr txBox="1">
            <a:spLocks noChangeArrowheads="1"/>
          </p:cNvSpPr>
          <p:nvPr/>
        </p:nvSpPr>
        <p:spPr bwMode="auto">
          <a:xfrm>
            <a:off x="6248400" y="1371600"/>
            <a:ext cx="1447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FF0000"/>
                </a:solidFill>
              </a:rPr>
              <a:t>Gamma</a:t>
            </a:r>
            <a:r>
              <a:rPr lang="en-US" altLang="zh-CN" b="0"/>
              <a:t> </a:t>
            </a:r>
            <a:r>
              <a:rPr lang="en-US" altLang="zh-CN" b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88431" name="Text Box 15"/>
          <p:cNvSpPr txBox="1">
            <a:spLocks noChangeArrowheads="1"/>
          </p:cNvSpPr>
          <p:nvPr/>
        </p:nvSpPr>
        <p:spPr bwMode="auto">
          <a:xfrm>
            <a:off x="7467600" y="2895600"/>
            <a:ext cx="12858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Weibull</a:t>
            </a:r>
            <a:r>
              <a:rPr lang="en-US" altLang="zh-CN" b="0"/>
              <a:t> </a:t>
            </a:r>
            <a:r>
              <a:rPr lang="en-US" altLang="zh-CN" b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88432" name="Oval 16"/>
          <p:cNvSpPr>
            <a:spLocks noChangeArrowheads="1"/>
          </p:cNvSpPr>
          <p:nvPr/>
        </p:nvSpPr>
        <p:spPr bwMode="auto">
          <a:xfrm>
            <a:off x="3505200" y="3048000"/>
            <a:ext cx="2057400" cy="914400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>
              <a:solidFill>
                <a:srgbClr val="FF0000"/>
              </a:solidFill>
            </a:endParaRPr>
          </a:p>
        </p:txBody>
      </p:sp>
      <p:sp>
        <p:nvSpPr>
          <p:cNvPr id="188433" name="Oval 17"/>
          <p:cNvSpPr>
            <a:spLocks noChangeArrowheads="1"/>
          </p:cNvSpPr>
          <p:nvPr/>
        </p:nvSpPr>
        <p:spPr bwMode="auto">
          <a:xfrm>
            <a:off x="2133600" y="2286000"/>
            <a:ext cx="4724400" cy="2362200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>
              <a:solidFill>
                <a:srgbClr val="FF0000"/>
              </a:solidFill>
            </a:endParaRPr>
          </a:p>
        </p:txBody>
      </p:sp>
      <p:sp>
        <p:nvSpPr>
          <p:cNvPr id="188434" name="Oval 18"/>
          <p:cNvSpPr>
            <a:spLocks noChangeArrowheads="1"/>
          </p:cNvSpPr>
          <p:nvPr/>
        </p:nvSpPr>
        <p:spPr bwMode="auto">
          <a:xfrm>
            <a:off x="685800" y="1143000"/>
            <a:ext cx="7620000" cy="4495800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>
              <a:solidFill>
                <a:srgbClr val="FF0000"/>
              </a:solidFill>
            </a:endParaRPr>
          </a:p>
        </p:txBody>
      </p:sp>
      <p:sp>
        <p:nvSpPr>
          <p:cNvPr id="188435" name="Text Box 19"/>
          <p:cNvSpPr txBox="1">
            <a:spLocks noChangeArrowheads="1"/>
          </p:cNvSpPr>
          <p:nvPr/>
        </p:nvSpPr>
        <p:spPr bwMode="auto">
          <a:xfrm>
            <a:off x="0" y="0"/>
            <a:ext cx="1196975" cy="37623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8000"/>
                </a:solidFill>
              </a:rPr>
              <a:t>众数 </a:t>
            </a:r>
            <a:r>
              <a:rPr lang="en-US" altLang="zh-CN" dirty="0" smtClean="0">
                <a:solidFill>
                  <a:srgbClr val="008000"/>
                </a:solidFill>
              </a:rPr>
              <a:t>&gt; </a:t>
            </a:r>
            <a:r>
              <a:rPr lang="en-US" altLang="zh-CN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88436" name="Text Box 20"/>
          <p:cNvSpPr txBox="1">
            <a:spLocks noChangeArrowheads="1"/>
          </p:cNvSpPr>
          <p:nvPr/>
        </p:nvSpPr>
        <p:spPr bwMode="auto">
          <a:xfrm>
            <a:off x="0" y="6207125"/>
            <a:ext cx="2514600" cy="3693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CC"/>
                </a:solidFill>
              </a:rPr>
              <a:t>均值和</a:t>
            </a:r>
            <a:r>
              <a:rPr lang="zh-CN" altLang="en-US" dirty="0">
                <a:solidFill>
                  <a:srgbClr val="0000CC"/>
                </a:solidFill>
              </a:rPr>
              <a:t>高阶矩不存在</a:t>
            </a:r>
            <a:endParaRPr lang="en-US" altLang="zh-CN" dirty="0">
              <a:solidFill>
                <a:srgbClr val="0000CC"/>
              </a:solidFill>
            </a:endParaRPr>
          </a:p>
        </p:txBody>
      </p:sp>
      <p:sp>
        <p:nvSpPr>
          <p:cNvPr id="188437" name="Text Box 21"/>
          <p:cNvSpPr txBox="1">
            <a:spLocks noChangeArrowheads="1"/>
          </p:cNvSpPr>
          <p:nvPr/>
        </p:nvSpPr>
        <p:spPr bwMode="auto">
          <a:xfrm>
            <a:off x="7966075" y="6481763"/>
            <a:ext cx="1040670" cy="3693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8000"/>
                </a:solidFill>
              </a:rPr>
              <a:t>众数</a:t>
            </a:r>
            <a:r>
              <a:rPr lang="en-US" altLang="zh-CN" dirty="0" smtClean="0">
                <a:solidFill>
                  <a:srgbClr val="008000"/>
                </a:solidFill>
              </a:rPr>
              <a:t> </a:t>
            </a:r>
            <a:r>
              <a:rPr lang="en-US" altLang="zh-CN" dirty="0">
                <a:solidFill>
                  <a:srgbClr val="008000"/>
                </a:solidFill>
              </a:rPr>
              <a:t>= 0</a:t>
            </a:r>
          </a:p>
        </p:txBody>
      </p:sp>
      <p:sp>
        <p:nvSpPr>
          <p:cNvPr id="188438" name="Text Box 22"/>
          <p:cNvSpPr txBox="1">
            <a:spLocks noChangeArrowheads="1"/>
          </p:cNvSpPr>
          <p:nvPr/>
        </p:nvSpPr>
        <p:spPr bwMode="auto">
          <a:xfrm>
            <a:off x="6537325" y="0"/>
            <a:ext cx="2509020" cy="3693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均值和高阶矩总是存在</a:t>
            </a:r>
            <a:endParaRPr lang="en-US" altLang="zh-CN" dirty="0">
              <a:solidFill>
                <a:srgbClr val="0000CC"/>
              </a:solidFill>
            </a:endParaRPr>
          </a:p>
        </p:txBody>
      </p:sp>
      <p:sp>
        <p:nvSpPr>
          <p:cNvPr id="188439" name="Line 23"/>
          <p:cNvSpPr>
            <a:spLocks noChangeShapeType="1"/>
          </p:cNvSpPr>
          <p:nvPr/>
        </p:nvSpPr>
        <p:spPr bwMode="auto">
          <a:xfrm flipH="1">
            <a:off x="2743200" y="3657600"/>
            <a:ext cx="762000" cy="457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0" name="Line 24"/>
          <p:cNvSpPr>
            <a:spLocks noChangeShapeType="1"/>
          </p:cNvSpPr>
          <p:nvPr/>
        </p:nvSpPr>
        <p:spPr bwMode="auto">
          <a:xfrm>
            <a:off x="5562600" y="3810000"/>
            <a:ext cx="838200" cy="3048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1" name="Line 25"/>
          <p:cNvSpPr>
            <a:spLocks noChangeShapeType="1"/>
          </p:cNvSpPr>
          <p:nvPr/>
        </p:nvSpPr>
        <p:spPr bwMode="auto">
          <a:xfrm flipH="1">
            <a:off x="2514600" y="4495800"/>
            <a:ext cx="5334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2" name="Line 26"/>
          <p:cNvSpPr>
            <a:spLocks noChangeShapeType="1"/>
          </p:cNvSpPr>
          <p:nvPr/>
        </p:nvSpPr>
        <p:spPr bwMode="auto">
          <a:xfrm>
            <a:off x="3048000" y="4495800"/>
            <a:ext cx="1905000" cy="838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3" name="Line 27"/>
          <p:cNvSpPr>
            <a:spLocks noChangeShapeType="1"/>
          </p:cNvSpPr>
          <p:nvPr/>
        </p:nvSpPr>
        <p:spPr bwMode="auto">
          <a:xfrm flipH="1">
            <a:off x="4953000" y="4495800"/>
            <a:ext cx="1143000" cy="838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4" name="Line 28"/>
          <p:cNvSpPr>
            <a:spLocks noChangeShapeType="1"/>
          </p:cNvSpPr>
          <p:nvPr/>
        </p:nvSpPr>
        <p:spPr bwMode="auto">
          <a:xfrm>
            <a:off x="6477000" y="4191000"/>
            <a:ext cx="10668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5" name="Line 29"/>
          <p:cNvSpPr>
            <a:spLocks noChangeShapeType="1"/>
          </p:cNvSpPr>
          <p:nvPr/>
        </p:nvSpPr>
        <p:spPr bwMode="auto">
          <a:xfrm flipV="1">
            <a:off x="6477000" y="3276600"/>
            <a:ext cx="1676400" cy="9144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6" name="Line 30"/>
          <p:cNvSpPr>
            <a:spLocks noChangeShapeType="1"/>
          </p:cNvSpPr>
          <p:nvPr/>
        </p:nvSpPr>
        <p:spPr bwMode="auto">
          <a:xfrm flipH="1" flipV="1">
            <a:off x="914400" y="3657600"/>
            <a:ext cx="1371600" cy="6096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7" name="Line 31"/>
          <p:cNvSpPr>
            <a:spLocks noChangeShapeType="1"/>
          </p:cNvSpPr>
          <p:nvPr/>
        </p:nvSpPr>
        <p:spPr bwMode="auto">
          <a:xfrm flipV="1">
            <a:off x="4648200" y="2895600"/>
            <a:ext cx="533400" cy="3048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8" name="Line 32"/>
          <p:cNvSpPr>
            <a:spLocks noChangeShapeType="1"/>
          </p:cNvSpPr>
          <p:nvPr/>
        </p:nvSpPr>
        <p:spPr bwMode="auto">
          <a:xfrm flipH="1" flipV="1">
            <a:off x="3810000" y="2895600"/>
            <a:ext cx="533400" cy="3048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9" name="Line 33"/>
          <p:cNvSpPr>
            <a:spLocks noChangeShapeType="1"/>
          </p:cNvSpPr>
          <p:nvPr/>
        </p:nvSpPr>
        <p:spPr bwMode="auto">
          <a:xfrm flipV="1">
            <a:off x="2971800" y="1371600"/>
            <a:ext cx="1447800" cy="8382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0" name="Line 34"/>
          <p:cNvSpPr>
            <a:spLocks noChangeShapeType="1"/>
          </p:cNvSpPr>
          <p:nvPr/>
        </p:nvSpPr>
        <p:spPr bwMode="auto">
          <a:xfrm flipH="1" flipV="1">
            <a:off x="4495800" y="1371600"/>
            <a:ext cx="1295400" cy="8382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1" name="Line 35"/>
          <p:cNvSpPr>
            <a:spLocks noChangeShapeType="1"/>
          </p:cNvSpPr>
          <p:nvPr/>
        </p:nvSpPr>
        <p:spPr bwMode="auto">
          <a:xfrm flipV="1">
            <a:off x="5867400" y="1752600"/>
            <a:ext cx="1066800" cy="457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2" name="Line 36"/>
          <p:cNvSpPr>
            <a:spLocks noChangeShapeType="1"/>
          </p:cNvSpPr>
          <p:nvPr/>
        </p:nvSpPr>
        <p:spPr bwMode="auto">
          <a:xfrm flipH="1" flipV="1">
            <a:off x="2362200" y="1828800"/>
            <a:ext cx="6096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3" name="Line 37"/>
          <p:cNvSpPr>
            <a:spLocks noChangeShapeType="1"/>
          </p:cNvSpPr>
          <p:nvPr/>
        </p:nvSpPr>
        <p:spPr bwMode="auto">
          <a:xfrm>
            <a:off x="6477000" y="2362200"/>
            <a:ext cx="1676400" cy="5334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4" name="Line 38"/>
          <p:cNvSpPr>
            <a:spLocks noChangeShapeType="1"/>
          </p:cNvSpPr>
          <p:nvPr/>
        </p:nvSpPr>
        <p:spPr bwMode="auto">
          <a:xfrm flipH="1">
            <a:off x="1295400" y="2514600"/>
            <a:ext cx="914400" cy="457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5" name="Line 39"/>
          <p:cNvSpPr>
            <a:spLocks noChangeShapeType="1"/>
          </p:cNvSpPr>
          <p:nvPr/>
        </p:nvSpPr>
        <p:spPr bwMode="auto">
          <a:xfrm>
            <a:off x="3429000" y="6172200"/>
            <a:ext cx="1143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6" name="Line 40"/>
          <p:cNvSpPr>
            <a:spLocks noChangeShapeType="1"/>
          </p:cNvSpPr>
          <p:nvPr/>
        </p:nvSpPr>
        <p:spPr bwMode="auto">
          <a:xfrm>
            <a:off x="3429000" y="6629400"/>
            <a:ext cx="1143000" cy="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7" name="Text Box 41"/>
          <p:cNvSpPr txBox="1">
            <a:spLocks noChangeArrowheads="1"/>
          </p:cNvSpPr>
          <p:nvPr/>
        </p:nvSpPr>
        <p:spPr bwMode="auto">
          <a:xfrm>
            <a:off x="4632325" y="5980113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 smtClean="0"/>
              <a:t>特例</a:t>
            </a:r>
            <a:endParaRPr lang="en-US" altLang="zh-CN" b="0" dirty="0"/>
          </a:p>
        </p:txBody>
      </p:sp>
      <p:sp>
        <p:nvSpPr>
          <p:cNvPr id="188458" name="Text Box 42"/>
          <p:cNvSpPr txBox="1">
            <a:spLocks noChangeArrowheads="1"/>
          </p:cNvSpPr>
          <p:nvPr/>
        </p:nvSpPr>
        <p:spPr bwMode="auto">
          <a:xfrm>
            <a:off x="4648200" y="6444044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/>
              <a:t>极限</a:t>
            </a:r>
            <a:endParaRPr lang="en-US" altLang="zh-CN" b="0" dirty="0"/>
          </a:p>
        </p:txBody>
      </p:sp>
      <p:sp>
        <p:nvSpPr>
          <p:cNvPr id="188459" name="Text Box 43"/>
          <p:cNvSpPr txBox="1">
            <a:spLocks noChangeArrowheads="1"/>
          </p:cNvSpPr>
          <p:nvPr/>
        </p:nvSpPr>
        <p:spPr bwMode="auto">
          <a:xfrm>
            <a:off x="8458200" y="914400"/>
            <a:ext cx="468313" cy="163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US" altLang="zh-CN" b="0"/>
              <a:t>Exponential </a:t>
            </a:r>
            <a:r>
              <a:rPr lang="en-US" altLang="zh-CN" b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88460" name="Line 44"/>
          <p:cNvSpPr>
            <a:spLocks noChangeShapeType="1"/>
          </p:cNvSpPr>
          <p:nvPr/>
        </p:nvSpPr>
        <p:spPr bwMode="auto">
          <a:xfrm>
            <a:off x="7696200" y="1524000"/>
            <a:ext cx="6858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61" name="Line 45"/>
          <p:cNvSpPr>
            <a:spLocks noChangeShapeType="1"/>
          </p:cNvSpPr>
          <p:nvPr/>
        </p:nvSpPr>
        <p:spPr bwMode="auto">
          <a:xfrm flipV="1">
            <a:off x="8534400" y="2514600"/>
            <a:ext cx="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62" name="Line 46"/>
          <p:cNvSpPr>
            <a:spLocks noChangeShapeType="1"/>
          </p:cNvSpPr>
          <p:nvPr/>
        </p:nvSpPr>
        <p:spPr bwMode="auto">
          <a:xfrm>
            <a:off x="7924800" y="4800600"/>
            <a:ext cx="914400" cy="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63" name="Line 47"/>
          <p:cNvSpPr>
            <a:spLocks noChangeShapeType="1"/>
          </p:cNvSpPr>
          <p:nvPr/>
        </p:nvSpPr>
        <p:spPr bwMode="auto">
          <a:xfrm flipV="1">
            <a:off x="8839200" y="2514600"/>
            <a:ext cx="0" cy="22860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Rectangle 4"/>
          <p:cNvSpPr txBox="1">
            <a:spLocks noChangeArrowheads="1"/>
          </p:cNvSpPr>
          <p:nvPr/>
        </p:nvSpPr>
        <p:spPr>
          <a:xfrm>
            <a:off x="490818" y="86099"/>
            <a:ext cx="75438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损失分布之间的关系</a:t>
            </a:r>
            <a:endParaRPr lang="en-US" altLang="zh-CN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animBg="1"/>
      <p:bldP spid="188420" grpId="0" animBg="1"/>
      <p:bldP spid="188421" grpId="0" animBg="1"/>
      <p:bldP spid="188422" grpId="0" animBg="1"/>
      <p:bldP spid="188423" grpId="0" animBg="1"/>
      <p:bldP spid="188424" grpId="0" animBg="1"/>
      <p:bldP spid="188425" grpId="0" animBg="1"/>
      <p:bldP spid="188426" grpId="0" animBg="1"/>
      <p:bldP spid="188427" grpId="0" animBg="1"/>
      <p:bldP spid="188428" grpId="0" animBg="1"/>
      <p:bldP spid="188429" grpId="0" animBg="1"/>
      <p:bldP spid="188430" grpId="0" animBg="1"/>
      <p:bldP spid="188431" grpId="0" animBg="1"/>
      <p:bldP spid="188432" grpId="0" animBg="1"/>
      <p:bldP spid="188433" grpId="0" animBg="1"/>
      <p:bldP spid="188434" grpId="0" animBg="1"/>
      <p:bldP spid="188439" grpId="0" animBg="1"/>
      <p:bldP spid="188440" grpId="0" animBg="1"/>
      <p:bldP spid="188441" grpId="0" animBg="1"/>
      <p:bldP spid="188442" grpId="0" animBg="1"/>
      <p:bldP spid="188443" grpId="0" animBg="1"/>
      <p:bldP spid="188444" grpId="0" animBg="1"/>
      <p:bldP spid="188445" grpId="0" animBg="1"/>
      <p:bldP spid="188446" grpId="0" animBg="1"/>
      <p:bldP spid="188447" grpId="0" animBg="1"/>
      <p:bldP spid="188448" grpId="0" animBg="1"/>
      <p:bldP spid="188449" grpId="0" animBg="1"/>
      <p:bldP spid="188450" grpId="0" animBg="1"/>
      <p:bldP spid="188451" grpId="0" animBg="1"/>
      <p:bldP spid="188452" grpId="0" animBg="1"/>
      <p:bldP spid="188453" grpId="0" animBg="1"/>
      <p:bldP spid="188454" grpId="0" animBg="1"/>
      <p:bldP spid="188459" grpId="0" animBg="1"/>
      <p:bldP spid="188460" grpId="0" animBg="1"/>
      <p:bldP spid="188461" grpId="0" animBg="1"/>
      <p:bldP spid="188462" grpId="0" animBg="1"/>
      <p:bldP spid="18846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69</a:t>
            </a:fld>
            <a:endParaRPr lang="en-US" altLang="zh-CN"/>
          </a:p>
        </p:txBody>
      </p:sp>
      <p:pic>
        <p:nvPicPr>
          <p:cNvPr id="45465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80" y="404664"/>
            <a:ext cx="886788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466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0" y="5056110"/>
            <a:ext cx="9022286" cy="67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椭圆 9"/>
          <p:cNvSpPr/>
          <p:nvPr/>
        </p:nvSpPr>
        <p:spPr>
          <a:xfrm>
            <a:off x="1475656" y="2780928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771800" y="2780928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995936" y="2780928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067944" y="4005064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39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A4A-6D0D-499B-AEFA-E15323AB814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990600" y="1066800"/>
            <a:ext cx="6934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逆高斯分布参数的</a:t>
            </a:r>
            <a:r>
              <a:rPr lang="zh-CN" altLang="en-US" sz="2400" dirty="0"/>
              <a:t>极大似然</a:t>
            </a:r>
            <a:r>
              <a:rPr lang="zh-CN" altLang="en-US" sz="2400" dirty="0" smtClean="0"/>
              <a:t>估计为（</a:t>
            </a:r>
            <a:r>
              <a:rPr lang="zh-CN" altLang="en-US" sz="1600" dirty="0" smtClean="0"/>
              <a:t>证明见下页</a:t>
            </a:r>
            <a:r>
              <a:rPr lang="zh-CN" altLang="en-US" sz="2400" dirty="0" smtClean="0"/>
              <a:t>）：</a:t>
            </a:r>
            <a:endParaRPr lang="zh-CN" altLang="en-US" sz="2400" dirty="0"/>
          </a:p>
        </p:txBody>
      </p:sp>
      <p:graphicFrame>
        <p:nvGraphicFramePr>
          <p:cNvPr id="391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182088"/>
              </p:ext>
            </p:extLst>
          </p:nvPr>
        </p:nvGraphicFramePr>
        <p:xfrm>
          <a:off x="1219200" y="2057400"/>
          <a:ext cx="347980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34" name="Equation" r:id="rId3" imgW="1295280" imgH="431640" progId="">
                  <p:embed/>
                </p:oleObj>
              </mc:Choice>
              <mc:Fallback>
                <p:oleObj name="Equation" r:id="rId3" imgW="1295280" imgH="431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057400"/>
                        <a:ext cx="3479800" cy="116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174" name="Text Box 6"/>
          <p:cNvSpPr txBox="1">
            <a:spLocks noChangeArrowheads="1"/>
          </p:cNvSpPr>
          <p:nvPr/>
        </p:nvSpPr>
        <p:spPr bwMode="auto">
          <a:xfrm>
            <a:off x="1127125" y="384651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</a:p>
        </p:txBody>
      </p:sp>
      <p:graphicFrame>
        <p:nvGraphicFramePr>
          <p:cNvPr id="391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83292"/>
              </p:ext>
            </p:extLst>
          </p:nvPr>
        </p:nvGraphicFramePr>
        <p:xfrm>
          <a:off x="990600" y="4213225"/>
          <a:ext cx="64897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35" name="Equation" r:id="rId5" imgW="2857320" imgH="253800" progId="Equation.DSMT4">
                  <p:embed/>
                </p:oleObj>
              </mc:Choice>
              <mc:Fallback>
                <p:oleObj name="Equation" r:id="rId5" imgW="2857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13225"/>
                        <a:ext cx="648970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19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70</a:t>
            </a:fld>
            <a:endParaRPr lang="en-US" altLang="zh-CN"/>
          </a:p>
        </p:txBody>
      </p:sp>
      <p:pic>
        <p:nvPicPr>
          <p:cNvPr id="455682" name="Picture 2" descr="Rplot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" y="476672"/>
            <a:ext cx="8948929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9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543800" cy="868362"/>
          </a:xfrm>
        </p:spPr>
        <p:txBody>
          <a:bodyPr/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课后练习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a typeface="黑体" panose="02010609060101010101" pitchFamily="49" charset="-122"/>
              </a:rPr>
              <a:t>应用</a:t>
            </a:r>
            <a:r>
              <a:rPr lang="zh-CN" altLang="en-US" sz="2000" dirty="0" smtClean="0">
                <a:ea typeface="黑体" panose="02010609060101010101" pitchFamily="49" charset="-122"/>
              </a:rPr>
              <a:t>泊松和伽马的复合分布模拟损失数据</a:t>
            </a:r>
            <a:r>
              <a:rPr lang="en-US" altLang="zh-CN" sz="2000" dirty="0" smtClean="0">
                <a:ea typeface="黑体" panose="02010609060101010101" pitchFamily="49" charset="-122"/>
              </a:rPr>
              <a:t>, </a:t>
            </a:r>
            <a:r>
              <a:rPr lang="zh-CN" altLang="en-US" sz="2000" dirty="0" smtClean="0">
                <a:ea typeface="黑体" panose="02010609060101010101" pitchFamily="49" charset="-122"/>
              </a:rPr>
              <a:t>用</a:t>
            </a:r>
            <a:r>
              <a:rPr lang="en-US" altLang="zh-CN" sz="2000" dirty="0" err="1">
                <a:ea typeface="黑体" panose="02010609060101010101" pitchFamily="49" charset="-122"/>
              </a:rPr>
              <a:t>T</a:t>
            </a:r>
            <a:r>
              <a:rPr lang="en-US" altLang="zh-CN" sz="2000" dirty="0" err="1" smtClean="0">
                <a:ea typeface="黑体" panose="02010609060101010101" pitchFamily="49" charset="-122"/>
              </a:rPr>
              <a:t>weedie</a:t>
            </a:r>
            <a:r>
              <a:rPr lang="zh-CN" altLang="en-US" sz="2000" dirty="0" smtClean="0">
                <a:ea typeface="黑体" panose="02010609060101010101" pitchFamily="49" charset="-122"/>
              </a:rPr>
              <a:t>分布进行拟合</a:t>
            </a:r>
            <a:r>
              <a:rPr lang="en-US" altLang="zh-CN" sz="2000" dirty="0" smtClean="0">
                <a:ea typeface="黑体" panose="02010609060101010101" pitchFamily="49" charset="-122"/>
              </a:rPr>
              <a:t>, </a:t>
            </a:r>
            <a:r>
              <a:rPr lang="zh-CN" altLang="en-US" sz="2000" dirty="0" smtClean="0">
                <a:ea typeface="黑体" panose="02010609060101010101" pitchFamily="49" charset="-122"/>
              </a:rPr>
              <a:t>估计模型参数。使用</a:t>
            </a:r>
            <a:r>
              <a:rPr lang="en-US" altLang="zh-CN" sz="2000" b="1" dirty="0" err="1" smtClean="0">
                <a:solidFill>
                  <a:srgbClr val="0000CC"/>
                </a:solidFill>
                <a:ea typeface="黑体" panose="02010609060101010101" pitchFamily="49" charset="-122"/>
              </a:rPr>
              <a:t>tweedie</a:t>
            </a:r>
            <a:r>
              <a:rPr lang="zh-CN" altLang="en-US" sz="2000" dirty="0" smtClean="0">
                <a:ea typeface="黑体" panose="02010609060101010101" pitchFamily="49" charset="-122"/>
              </a:rPr>
              <a:t>程序包。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黑体" panose="02010609060101010101" pitchFamily="49" charset="-122"/>
              </a:rPr>
              <a:t>偏正</a:t>
            </a:r>
            <a:r>
              <a:rPr lang="zh-CN" altLang="en-US" sz="2000" dirty="0" smtClean="0">
                <a:ea typeface="黑体" panose="02010609060101010101" pitchFamily="49" charset="-122"/>
              </a:rPr>
              <a:t>态和偏</a:t>
            </a:r>
            <a:r>
              <a:rPr lang="en-US" altLang="zh-CN" sz="2000" dirty="0" smtClean="0">
                <a:ea typeface="黑体" panose="02010609060101010101" pitchFamily="49" charset="-122"/>
              </a:rPr>
              <a:t>t</a:t>
            </a:r>
            <a:r>
              <a:rPr lang="zh-CN" altLang="en-US" sz="2000" dirty="0" smtClean="0">
                <a:ea typeface="黑体" panose="02010609060101010101" pitchFamily="49" charset="-122"/>
              </a:rPr>
              <a:t>分布在保险数据拟合中的应用。参考文献：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ea typeface="黑体" panose="02010609060101010101" pitchFamily="49" charset="-122"/>
              </a:rPr>
              <a:t>Fitting </a:t>
            </a:r>
            <a:r>
              <a:rPr lang="en-US" altLang="zh-CN" sz="2000" dirty="0">
                <a:ea typeface="黑体" panose="02010609060101010101" pitchFamily="49" charset="-122"/>
              </a:rPr>
              <a:t>insurance claims to skewed distributions: Are the </a:t>
            </a:r>
            <a:r>
              <a:rPr lang="en-US" altLang="zh-CN" sz="2000" dirty="0" smtClean="0">
                <a:ea typeface="黑体" panose="02010609060101010101" pitchFamily="49" charset="-122"/>
              </a:rPr>
              <a:t>skew-normal </a:t>
            </a:r>
            <a:r>
              <a:rPr lang="en-US" altLang="zh-CN" sz="2000" dirty="0">
                <a:ea typeface="黑体" panose="02010609060101010101" pitchFamily="49" charset="-122"/>
              </a:rPr>
              <a:t>and skew-student good models</a:t>
            </a:r>
            <a:r>
              <a:rPr lang="en-US" altLang="zh-CN" sz="2000" dirty="0" smtClean="0">
                <a:ea typeface="黑体" panose="02010609060101010101" pitchFamily="49" charset="-122"/>
              </a:rPr>
              <a:t>? IME,  2012. 51(2) , 239-248.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黑体" panose="02010609060101010101" pitchFamily="49" charset="-122"/>
              </a:rPr>
              <a:t>拟合丹麦火灾数据。参考文献：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>
                <a:ea typeface="黑体" panose="02010609060101010101" pitchFamily="49" charset="-122"/>
              </a:rPr>
              <a:t>Scollnik</a:t>
            </a:r>
            <a:r>
              <a:rPr lang="en-US" altLang="zh-CN" sz="2000" dirty="0" smtClean="0">
                <a:ea typeface="黑体" panose="02010609060101010101" pitchFamily="49" charset="-122"/>
              </a:rPr>
              <a:t> </a:t>
            </a:r>
            <a:r>
              <a:rPr lang="en-US" altLang="zh-CN" sz="2000" dirty="0" err="1" smtClean="0">
                <a:ea typeface="黑体" panose="02010609060101010101" pitchFamily="49" charset="-122"/>
              </a:rPr>
              <a:t>DPM</a:t>
            </a:r>
            <a:r>
              <a:rPr lang="en-US" altLang="zh-CN" sz="2000" dirty="0" smtClean="0">
                <a:ea typeface="黑体" panose="02010609060101010101" pitchFamily="49" charset="-122"/>
              </a:rPr>
              <a:t>,  Sun C</a:t>
            </a:r>
            <a:r>
              <a:rPr lang="en-US" altLang="zh-CN" sz="2000" dirty="0">
                <a:ea typeface="黑体" panose="02010609060101010101" pitchFamily="49" charset="-122"/>
              </a:rPr>
              <a:t>. Modeling with Weibull-Pareto Models [J]. North American Actuarial </a:t>
            </a:r>
            <a:r>
              <a:rPr lang="en-US" altLang="zh-CN" sz="2000" dirty="0" smtClean="0">
                <a:ea typeface="黑体" panose="02010609060101010101" pitchFamily="49" charset="-122"/>
              </a:rPr>
              <a:t>Journal,   2012,  </a:t>
            </a:r>
            <a:r>
              <a:rPr lang="en-US" altLang="zh-CN" sz="2000" dirty="0">
                <a:ea typeface="黑体" panose="02010609060101010101" pitchFamily="49" charset="-122"/>
              </a:rPr>
              <a:t>16(2):260-272</a:t>
            </a:r>
            <a:r>
              <a:rPr lang="en-US" altLang="zh-CN" sz="2000" dirty="0" smtClean="0"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71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zh-CN" altLang="zh-CN" dirty="0"/>
              <a:t>免赔额的</a:t>
            </a:r>
            <a:r>
              <a:rPr lang="zh-CN" altLang="zh-CN" dirty="0" smtClean="0"/>
              <a:t>影响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72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827400"/>
              </p:ext>
            </p:extLst>
          </p:nvPr>
        </p:nvGraphicFramePr>
        <p:xfrm>
          <a:off x="1619672" y="2060848"/>
          <a:ext cx="3853401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72" name="Equation" r:id="rId3" imgW="1384300" imgH="457200" progId="Equation.DSMT4">
                  <p:embed/>
                </p:oleObj>
              </mc:Choice>
              <mc:Fallback>
                <p:oleObj name="Equation" r:id="rId3" imgW="13843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060848"/>
                        <a:ext cx="3853401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098117"/>
              </p:ext>
            </p:extLst>
          </p:nvPr>
        </p:nvGraphicFramePr>
        <p:xfrm>
          <a:off x="1619672" y="4797152"/>
          <a:ext cx="343838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73" name="Equation" r:id="rId5" imgW="1193800" imgH="330200" progId="Equation.DSMT4">
                  <p:embed/>
                </p:oleObj>
              </mc:Choice>
              <mc:Fallback>
                <p:oleObj name="Equation" r:id="rId5" imgW="11938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797152"/>
                        <a:ext cx="3438382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681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73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1124744"/>
            <a:ext cx="7056784" cy="5256584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5694"/>
              </p:ext>
            </p:extLst>
          </p:nvPr>
        </p:nvGraphicFramePr>
        <p:xfrm>
          <a:off x="2915816" y="548680"/>
          <a:ext cx="34385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42" name="Equation" r:id="rId4" imgW="1193800" imgH="330200" progId="Equation.DSMT4">
                  <p:embed/>
                </p:oleObj>
              </mc:Choice>
              <mc:Fallback>
                <p:oleObj name="Equation" r:id="rId4" imgW="1193800" imgH="330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48680"/>
                        <a:ext cx="343852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00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74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635750"/>
              </p:ext>
            </p:extLst>
          </p:nvPr>
        </p:nvGraphicFramePr>
        <p:xfrm>
          <a:off x="1115616" y="1124744"/>
          <a:ext cx="4176465" cy="121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19" name="Equation" r:id="rId3" imgW="1600200" imgH="457200" progId="Equation.DSMT4">
                  <p:embed/>
                </p:oleObj>
              </mc:Choice>
              <mc:Fallback>
                <p:oleObj name="Equation" r:id="rId3" imgW="16002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124744"/>
                        <a:ext cx="4176465" cy="12167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35512"/>
              </p:ext>
            </p:extLst>
          </p:nvPr>
        </p:nvGraphicFramePr>
        <p:xfrm>
          <a:off x="1115616" y="3933056"/>
          <a:ext cx="7367612" cy="1637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20" name="Equation" r:id="rId5" imgW="2400120" imgH="533160" progId="Equation.DSMT4">
                  <p:embed/>
                </p:oleObj>
              </mc:Choice>
              <mc:Fallback>
                <p:oleObj name="Equation" r:id="rId5" imgW="2400120" imgH="533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933056"/>
                        <a:ext cx="7367612" cy="16379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5616" y="3258135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平均超额损失：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02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75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8496944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赔偿限额的影响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76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655162"/>
              </p:ext>
            </p:extLst>
          </p:nvPr>
        </p:nvGraphicFramePr>
        <p:xfrm>
          <a:off x="1475656" y="1844824"/>
          <a:ext cx="50228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43" name="Equation" r:id="rId3" imgW="2286000" imgH="457200" progId="Equation.DSMT4">
                  <p:embed/>
                </p:oleObj>
              </mc:Choice>
              <mc:Fallback>
                <p:oleObj name="Equation" r:id="rId3" imgW="22860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844824"/>
                        <a:ext cx="5022850" cy="1052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737577"/>
              </p:ext>
            </p:extLst>
          </p:nvPr>
        </p:nvGraphicFramePr>
        <p:xfrm>
          <a:off x="1547664" y="4149080"/>
          <a:ext cx="5359730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44" name="Equation" r:id="rId5" imgW="2578100" imgH="1168400" progId="Equation.DSMT4">
                  <p:embed/>
                </p:oleObj>
              </mc:Choice>
              <mc:Fallback>
                <p:oleObj name="Equation" r:id="rId5" imgW="2578100" imgH="1168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149080"/>
                        <a:ext cx="5359730" cy="244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75656" y="3316341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有限</a:t>
            </a:r>
            <a:r>
              <a:rPr lang="zh-CN" altLang="zh-CN" sz="2400" dirty="0" smtClean="0"/>
              <a:t>期望</a:t>
            </a:r>
            <a:r>
              <a:rPr lang="zh-CN" altLang="en-US" sz="2400" dirty="0" smtClean="0"/>
              <a:t>赔款：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49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77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1873203"/>
            <a:ext cx="6471821" cy="4327485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052272"/>
              </p:ext>
            </p:extLst>
          </p:nvPr>
        </p:nvGraphicFramePr>
        <p:xfrm>
          <a:off x="3537947" y="937493"/>
          <a:ext cx="28257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11" name="Equation" r:id="rId4" imgW="1358640" imgH="330120" progId="Equation.DSMT4">
                  <p:embed/>
                </p:oleObj>
              </mc:Choice>
              <mc:Fallback>
                <p:oleObj name="Equation" r:id="rId4" imgW="1358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7947" y="937493"/>
                        <a:ext cx="2825750" cy="692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7624" y="1052736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有限</a:t>
            </a:r>
            <a:r>
              <a:rPr lang="zh-CN" altLang="zh-CN" sz="2400" dirty="0" smtClean="0"/>
              <a:t>期望</a:t>
            </a:r>
            <a:r>
              <a:rPr lang="zh-CN" altLang="en-US" sz="2400" dirty="0" smtClean="0"/>
              <a:t>赔款：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172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78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15616" y="1257372"/>
            <a:ext cx="662473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如果保单的免赔额为</a:t>
            </a:r>
            <a:r>
              <a:rPr kumimoji="0" lang="en-US" altLang="zh-CN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，赔偿限额为 </a:t>
            </a:r>
            <a:r>
              <a:rPr kumimoji="0" lang="en-US" altLang="zh-CN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 - d</a:t>
            </a:r>
            <a:r>
              <a:rPr kumimoji="0" lang="zh-CN" altLang="en-US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zh-CN" altLang="en-US" sz="28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则保险公司的赔款为</a:t>
            </a:r>
            <a:endParaRPr kumimoji="0" lang="zh-CN" altLang="en-US" sz="2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097233"/>
              </p:ext>
            </p:extLst>
          </p:nvPr>
        </p:nvGraphicFramePr>
        <p:xfrm>
          <a:off x="2051050" y="3009900"/>
          <a:ext cx="4392613" cy="237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40" name="Equation" r:id="rId3" imgW="1638000" imgH="888840" progId="Equation.DSMT4">
                  <p:embed/>
                </p:oleObj>
              </mc:Choice>
              <mc:Fallback>
                <p:oleObj name="Equation" r:id="rId3" imgW="1638000" imgH="888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009900"/>
                        <a:ext cx="4392613" cy="237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7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79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1979712" y="990020"/>
            <a:ext cx="5400600" cy="367240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25533" y="631776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免赔</a:t>
            </a:r>
            <a:r>
              <a:rPr lang="zh-CN" altLang="zh-CN" dirty="0" smtClean="0"/>
              <a:t>额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和</a:t>
            </a:r>
            <a:r>
              <a:rPr lang="zh-CN" altLang="zh-CN" dirty="0"/>
              <a:t>赔偿</a:t>
            </a:r>
            <a:r>
              <a:rPr lang="zh-CN" altLang="zh-CN" dirty="0" smtClean="0"/>
              <a:t>限额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 - d</a:t>
            </a:r>
            <a:r>
              <a:rPr lang="zh-CN" altLang="en-US" dirty="0" smtClean="0"/>
              <a:t>）</a:t>
            </a:r>
            <a:r>
              <a:rPr lang="zh-CN" altLang="zh-CN" dirty="0" smtClean="0"/>
              <a:t>下</a:t>
            </a:r>
            <a:r>
              <a:rPr lang="zh-CN" altLang="zh-CN" dirty="0"/>
              <a:t>的期望赔款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982526"/>
              </p:ext>
            </p:extLst>
          </p:nvPr>
        </p:nvGraphicFramePr>
        <p:xfrm>
          <a:off x="2322821" y="5031760"/>
          <a:ext cx="4202306" cy="1029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12" name="Equation" r:id="rId4" imgW="1905000" imgH="469900" progId="Equation.DSMT4">
                  <p:embed/>
                </p:oleObj>
              </mc:Choice>
              <mc:Fallback>
                <p:oleObj name="Equation" r:id="rId4" imgW="1905000" imgH="469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821" y="5031760"/>
                        <a:ext cx="4202306" cy="1029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56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8</a:t>
            </a:fld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436509"/>
              </p:ext>
            </p:extLst>
          </p:nvPr>
        </p:nvGraphicFramePr>
        <p:xfrm>
          <a:off x="1416050" y="228600"/>
          <a:ext cx="480695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08" name="Equation" r:id="rId3" imgW="2552400" imgH="507960" progId="">
                  <p:embed/>
                </p:oleObj>
              </mc:Choice>
              <mc:Fallback>
                <p:oleObj name="Equation" r:id="rId3" imgW="2552400" imgH="50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228600"/>
                        <a:ext cx="4806950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下箭头 3"/>
          <p:cNvSpPr/>
          <p:nvPr/>
        </p:nvSpPr>
        <p:spPr bwMode="auto">
          <a:xfrm>
            <a:off x="3695700" y="1219200"/>
            <a:ext cx="9144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53739"/>
              </p:ext>
            </p:extLst>
          </p:nvPr>
        </p:nvGraphicFramePr>
        <p:xfrm>
          <a:off x="1250950" y="1530350"/>
          <a:ext cx="6056313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09" name="Equation" r:id="rId5" imgW="2717640" imgH="507960" progId="">
                  <p:embed/>
                </p:oleObj>
              </mc:Choice>
              <mc:Fallback>
                <p:oleObj name="Equation" r:id="rId5" imgW="2717640" imgH="50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1530350"/>
                        <a:ext cx="6056313" cy="1131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下箭头 5"/>
          <p:cNvSpPr/>
          <p:nvPr/>
        </p:nvSpPr>
        <p:spPr bwMode="auto">
          <a:xfrm>
            <a:off x="3657600" y="2702791"/>
            <a:ext cx="9906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095717"/>
              </p:ext>
            </p:extLst>
          </p:nvPr>
        </p:nvGraphicFramePr>
        <p:xfrm>
          <a:off x="349250" y="3133725"/>
          <a:ext cx="87566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10" name="Equation" r:id="rId7" imgW="4038480" imgH="482400" progId="">
                  <p:embed/>
                </p:oleObj>
              </mc:Choice>
              <mc:Fallback>
                <p:oleObj name="Equation" r:id="rId7" imgW="4038480" imgH="482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3133725"/>
                        <a:ext cx="8756650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749998"/>
              </p:ext>
            </p:extLst>
          </p:nvPr>
        </p:nvGraphicFramePr>
        <p:xfrm>
          <a:off x="546100" y="5038725"/>
          <a:ext cx="492918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11" name="Equation" r:id="rId9" imgW="2273040" imgH="419040" progId="">
                  <p:embed/>
                </p:oleObj>
              </mc:Choice>
              <mc:Fallback>
                <p:oleObj name="Equation" r:id="rId9" imgW="2273040" imgH="419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5038725"/>
                        <a:ext cx="4929188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下箭头 8"/>
          <p:cNvSpPr/>
          <p:nvPr/>
        </p:nvSpPr>
        <p:spPr bwMode="auto">
          <a:xfrm>
            <a:off x="3733800" y="4455391"/>
            <a:ext cx="9906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775669"/>
              </p:ext>
            </p:extLst>
          </p:nvPr>
        </p:nvGraphicFramePr>
        <p:xfrm>
          <a:off x="5410200" y="6057900"/>
          <a:ext cx="2652713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12" name="Equation" r:id="rId11" imgW="1473120" imgH="431640" progId="">
                  <p:embed/>
                </p:oleObj>
              </mc:Choice>
              <mc:Fallback>
                <p:oleObj name="Equation" r:id="rId11" imgW="1473120" imgH="431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057900"/>
                        <a:ext cx="2652713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 bwMode="auto">
          <a:xfrm>
            <a:off x="5791200" y="5293591"/>
            <a:ext cx="457200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45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zh-CN" altLang="zh-CN" dirty="0"/>
              <a:t>通货膨胀的</a:t>
            </a:r>
            <a:r>
              <a:rPr lang="zh-CN" altLang="zh-CN" dirty="0" smtClean="0"/>
              <a:t>影响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411662"/>
          </a:xfrm>
        </p:spPr>
        <p:txBody>
          <a:bodyPr/>
          <a:lstStyle/>
          <a:p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赔偿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限额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，则损失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随机变量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经过线性变换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以后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有限期望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赔款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80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865193"/>
              </p:ext>
            </p:extLst>
          </p:nvPr>
        </p:nvGraphicFramePr>
        <p:xfrm>
          <a:off x="1619672" y="3356992"/>
          <a:ext cx="5072802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07" name="Equation" r:id="rId3" imgW="1866900" imgH="431800" progId="Equation.DSMT4">
                  <p:embed/>
                </p:oleObj>
              </mc:Choice>
              <mc:Fallback>
                <p:oleObj name="Equation" r:id="rId3" imgW="18669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356992"/>
                        <a:ext cx="5072802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427651"/>
              </p:ext>
            </p:extLst>
          </p:nvPr>
        </p:nvGraphicFramePr>
        <p:xfrm>
          <a:off x="7308304" y="2132856"/>
          <a:ext cx="1365669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08" name="Equation" r:id="rId5" imgW="698197" imgH="177723" progId="Equation.DSMT4">
                  <p:embed/>
                </p:oleObj>
              </mc:Choice>
              <mc:Fallback>
                <p:oleObj name="Equation" r:id="rId5" imgW="698197" imgH="17772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2132856"/>
                        <a:ext cx="1365669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21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81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304949"/>
              </p:ext>
            </p:extLst>
          </p:nvPr>
        </p:nvGraphicFramePr>
        <p:xfrm>
          <a:off x="1757363" y="2205038"/>
          <a:ext cx="4878387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82" name="Equation" r:id="rId3" imgW="1803240" imgH="1257120" progId="Equation.DSMT4">
                  <p:embed/>
                </p:oleObj>
              </mc:Choice>
              <mc:Fallback>
                <p:oleObj name="Equation" r:id="rId3" imgW="1803240" imgH="12571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2205038"/>
                        <a:ext cx="4878387" cy="3384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47664" y="134076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证明：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89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82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97415" y="1124744"/>
            <a:ext cx="6354708" cy="453650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87824" y="836712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通货膨胀对生存函数的影响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70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83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342917"/>
              </p:ext>
            </p:extLst>
          </p:nvPr>
        </p:nvGraphicFramePr>
        <p:xfrm>
          <a:off x="1259632" y="3501008"/>
          <a:ext cx="4397375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52" name="Equation" r:id="rId3" imgW="1942920" imgH="761760" progId="Equation.DSMT4">
                  <p:embed/>
                </p:oleObj>
              </mc:Choice>
              <mc:Fallback>
                <p:oleObj name="Equation" r:id="rId3" imgW="1942920" imgH="761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501008"/>
                        <a:ext cx="4397375" cy="1652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542584"/>
              </p:ext>
            </p:extLst>
          </p:nvPr>
        </p:nvGraphicFramePr>
        <p:xfrm>
          <a:off x="1120210" y="2228092"/>
          <a:ext cx="2016224" cy="552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53" name="Equation" r:id="rId5" imgW="787058" imgH="203112" progId="Equation.DSMT4">
                  <p:embed/>
                </p:oleObj>
              </mc:Choice>
              <mc:Fallback>
                <p:oleObj name="Equation" r:id="rId5" imgW="787058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210" y="2228092"/>
                        <a:ext cx="2016224" cy="5528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36434" y="2276872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的有限期望赔款：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017817"/>
            <a:ext cx="5482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假设通胀率为 </a:t>
            </a:r>
            <a:r>
              <a:rPr lang="en-US" altLang="zh-CN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，赔偿限额为 </a:t>
            </a:r>
            <a:r>
              <a:rPr lang="en-US" altLang="zh-CN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84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1187624" y="2117376"/>
            <a:ext cx="6840760" cy="4392488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255266"/>
              </p:ext>
            </p:extLst>
          </p:nvPr>
        </p:nvGraphicFramePr>
        <p:xfrm>
          <a:off x="2339752" y="908720"/>
          <a:ext cx="43973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8" name="Equation" r:id="rId4" imgW="1942920" imgH="431640" progId="Equation.DSMT4">
                  <p:embed/>
                </p:oleObj>
              </mc:Choice>
              <mc:Fallback>
                <p:oleObj name="Equation" r:id="rId4" imgW="194292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908720"/>
                        <a:ext cx="4397375" cy="93662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2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85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412776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如果保单的免赔额为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，赔偿限额为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 - d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，通胀率为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保险公司的赔款为</a:t>
            </a:r>
            <a:endParaRPr lang="zh-CN" altLang="en-US" sz="2400" dirty="0">
              <a:latin typeface="Arial" pitchFamily="34" charset="0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831904"/>
              </p:ext>
            </p:extLst>
          </p:nvPr>
        </p:nvGraphicFramePr>
        <p:xfrm>
          <a:off x="1144588" y="2797175"/>
          <a:ext cx="6351587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53" name="Equation" r:id="rId3" imgW="2412720" imgH="888840" progId="Equation.DSMT4">
                  <p:embed/>
                </p:oleObj>
              </mc:Choice>
              <mc:Fallback>
                <p:oleObj name="Equation" r:id="rId3" imgW="2412720" imgH="8888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797175"/>
                        <a:ext cx="6351587" cy="2346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95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86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661837"/>
              </p:ext>
            </p:extLst>
          </p:nvPr>
        </p:nvGraphicFramePr>
        <p:xfrm>
          <a:off x="814934" y="2276872"/>
          <a:ext cx="751413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43" name="Equation" r:id="rId3" imgW="3759200" imgH="457200" progId="Equation.DSMT4">
                  <p:embed/>
                </p:oleObj>
              </mc:Choice>
              <mc:Fallback>
                <p:oleObj name="Equation" r:id="rId3" imgW="37592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934" y="2276872"/>
                        <a:ext cx="7514132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99592" y="1340768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保险公司的期望赔款（含零赔款在内</a:t>
            </a:r>
            <a:r>
              <a:rPr lang="en-US" altLang="zh-CN" sz="2400" dirty="0" err="1" smtClean="0"/>
              <a:t>）为</a:t>
            </a:r>
            <a:endParaRPr lang="zh-CN" altLang="en-US" sz="24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991259"/>
              </p:ext>
            </p:extLst>
          </p:nvPr>
        </p:nvGraphicFramePr>
        <p:xfrm>
          <a:off x="899592" y="4869160"/>
          <a:ext cx="704691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44" name="Equation" r:id="rId5" imgW="3809880" imgH="863280" progId="Equation.DSMT4">
                  <p:embed/>
                </p:oleObj>
              </mc:Choice>
              <mc:Fallback>
                <p:oleObj name="Equation" r:id="rId5" imgW="3809880" imgH="8632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869160"/>
                        <a:ext cx="7046913" cy="1584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99592" y="3933056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保险公司的期望赔款</a:t>
            </a:r>
            <a:r>
              <a:rPr lang="en-US" altLang="zh-CN" sz="2400" dirty="0" smtClean="0"/>
              <a:t>（</a:t>
            </a:r>
            <a:r>
              <a:rPr lang="zh-CN" altLang="en-US" sz="2400" dirty="0" smtClean="0"/>
              <a:t>剔除</a:t>
            </a:r>
            <a:r>
              <a:rPr lang="en-US" altLang="zh-CN" sz="2400" dirty="0" err="1" smtClean="0"/>
              <a:t>零赔款）为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154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 dirty="0" smtClean="0"/>
              <a:t>不同损失金额上的通胀率不同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7D20EA-5272-45B5-984B-08483399625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87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145443"/>
              </p:ext>
            </p:extLst>
          </p:nvPr>
        </p:nvGraphicFramePr>
        <p:xfrm>
          <a:off x="2267744" y="2368517"/>
          <a:ext cx="4439380" cy="737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0" name="Equation" r:id="rId3" imgW="1307880" imgH="215640" progId="Equation.DSMT4">
                  <p:embed/>
                </p:oleObj>
              </mc:Choice>
              <mc:Fallback>
                <p:oleObj name="Equation" r:id="rId3" imgW="1307880" imgH="215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368517"/>
                        <a:ext cx="4439380" cy="737556"/>
                      </a:xfrm>
                      <a:prstGeom prst="rect">
                        <a:avLst/>
                      </a:prstGeom>
                      <a:solidFill>
                        <a:srgbClr val="FFFFC2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4077072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：若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服从对数正态分布，参数为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和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仍然服从对数正态分布，参数为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ln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和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91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7D20EA-5272-45B5-984B-08483399625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8424" y="1446035"/>
            <a:ext cx="74571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/>
              <a:t>par(</a:t>
            </a:r>
            <a:r>
              <a:rPr lang="en-US" altLang="zh-CN" sz="100" dirty="0" err="1"/>
              <a:t>mfrow</a:t>
            </a:r>
            <a:r>
              <a:rPr lang="en-US" altLang="zh-CN" sz="100" dirty="0"/>
              <a:t>=c(1,2))</a:t>
            </a:r>
          </a:p>
          <a:p>
            <a:r>
              <a:rPr lang="en-US" altLang="zh-CN" sz="100" dirty="0"/>
              <a:t>mu=0.2</a:t>
            </a:r>
          </a:p>
          <a:p>
            <a:r>
              <a:rPr lang="en-US" altLang="zh-CN" sz="100" dirty="0"/>
              <a:t>sigma=0.5</a:t>
            </a:r>
          </a:p>
          <a:p>
            <a:r>
              <a:rPr lang="en-US" altLang="zh-CN" sz="100" dirty="0"/>
              <a:t>v=1-plnorm(1,mu,sigma)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均衡通胀率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b=0 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='</a:t>
            </a:r>
            <a:r>
              <a:rPr lang="zh-CN" altLang="en-US" sz="100" dirty="0"/>
              <a:t>均衡通胀函数</a:t>
            </a:r>
            <a:r>
              <a:rPr lang="en-US" altLang="zh-CN" sz="100" dirty="0"/>
              <a:t>y = 1.2x',ylab='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指数函数通胀率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b=0.3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=expression(paste(</a:t>
            </a:r>
            <a:r>
              <a:rPr lang="zh-CN" altLang="en-US" sz="100" dirty="0"/>
              <a:t>通胀函数</a:t>
            </a:r>
            <a:r>
              <a:rPr lang="en-US" altLang="zh-CN" sz="100" dirty="0"/>
              <a:t>, y == 1.2*x^1.4)),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zh-CN" altLang="en-US" sz="100" dirty="0"/>
          </a:p>
        </p:txBody>
      </p:sp>
      <p:sp>
        <p:nvSpPr>
          <p:cNvPr id="8" name="文本框 7"/>
          <p:cNvSpPr txBox="1"/>
          <p:nvPr/>
        </p:nvSpPr>
        <p:spPr>
          <a:xfrm>
            <a:off x="395536" y="430940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黑色表示原损失，红色表示通胀调整后的损失。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当原损失</a:t>
            </a:r>
            <a:r>
              <a:rPr lang="en-US" altLang="zh-CN" sz="2400" dirty="0" smtClean="0"/>
              <a:t>x=1</a:t>
            </a:r>
            <a:r>
              <a:rPr lang="zh-CN" altLang="en-US" sz="2400" dirty="0" smtClean="0"/>
              <a:t>（生存函数</a:t>
            </a:r>
            <a:r>
              <a:rPr lang="en-US" altLang="zh-CN" sz="2400" dirty="0" smtClean="0"/>
              <a:t>=0.655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时</a:t>
            </a:r>
            <a:r>
              <a:rPr lang="zh-CN" altLang="en-US" sz="2400" dirty="0" smtClean="0"/>
              <a:t>，两种通胀方式调整后的损失相等。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当</a:t>
            </a:r>
            <a:r>
              <a:rPr lang="en-US" altLang="zh-CN" sz="2400" dirty="0" smtClean="0"/>
              <a:t>x&lt;1</a:t>
            </a:r>
            <a:r>
              <a:rPr lang="zh-CN" altLang="en-US" sz="2400" dirty="0" smtClean="0"/>
              <a:t>时，均衡调整后的损失金额较大。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当</a:t>
            </a:r>
            <a:r>
              <a:rPr lang="en-US" altLang="zh-CN" sz="2400" dirty="0" smtClean="0"/>
              <a:t>x&gt;1</a:t>
            </a:r>
            <a:r>
              <a:rPr lang="zh-CN" altLang="en-US" sz="2400" dirty="0"/>
              <a:t>时</a:t>
            </a:r>
            <a:r>
              <a:rPr lang="zh-CN" altLang="en-US" sz="2400" dirty="0" smtClean="0"/>
              <a:t>，指数函数调整</a:t>
            </a:r>
            <a:r>
              <a:rPr lang="zh-CN" altLang="en-US" sz="2400" dirty="0"/>
              <a:t>后的损失金额</a:t>
            </a:r>
            <a:r>
              <a:rPr lang="zh-CN" altLang="en-US" sz="2400" dirty="0" smtClean="0"/>
              <a:t>较大。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2656"/>
            <a:ext cx="7215992" cy="37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380B5-5FA0-4344-BB53-6DA13291ABC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08304" y="332656"/>
            <a:ext cx="745717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/>
              <a:t>par(</a:t>
            </a:r>
            <a:r>
              <a:rPr lang="en-US" altLang="zh-CN" sz="100" dirty="0" err="1"/>
              <a:t>mfrow</a:t>
            </a:r>
            <a:r>
              <a:rPr lang="en-US" altLang="zh-CN" sz="100" dirty="0"/>
              <a:t>=c(1,2))</a:t>
            </a:r>
          </a:p>
          <a:p>
            <a:r>
              <a:rPr lang="en-US" altLang="zh-CN" sz="100" dirty="0"/>
              <a:t>mu=0.2</a:t>
            </a:r>
          </a:p>
          <a:p>
            <a:r>
              <a:rPr lang="en-US" altLang="zh-CN" sz="100" dirty="0"/>
              <a:t>sigma=0.5</a:t>
            </a:r>
          </a:p>
          <a:p>
            <a:r>
              <a:rPr lang="en-US" altLang="zh-CN" sz="100" dirty="0"/>
              <a:t>v=1-plnorm(1,mu,sigma)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均衡通胀率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b=0 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='</a:t>
            </a:r>
            <a:r>
              <a:rPr lang="zh-CN" altLang="en-US" sz="100" dirty="0"/>
              <a:t>均衡通胀函数</a:t>
            </a:r>
            <a:r>
              <a:rPr lang="en-US" altLang="zh-CN" sz="100" dirty="0"/>
              <a:t>y = 1.2x',ylab='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指数函数通胀率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b=-0.5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f=function(x) </a:t>
            </a:r>
            <a:r>
              <a:rPr lang="en-US" altLang="zh-CN" sz="100" dirty="0" err="1"/>
              <a:t>plnorm</a:t>
            </a:r>
            <a:r>
              <a:rPr lang="en-US" altLang="zh-CN" sz="100" dirty="0"/>
              <a:t>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)-</a:t>
            </a:r>
            <a:r>
              <a:rPr lang="en-US" altLang="zh-CN" sz="100" dirty="0" err="1"/>
              <a:t>plnorm</a:t>
            </a:r>
            <a:r>
              <a:rPr lang="en-US" altLang="zh-CN" sz="100" dirty="0"/>
              <a:t>(x,mu1,sigma1)</a:t>
            </a:r>
          </a:p>
          <a:p>
            <a:r>
              <a:rPr lang="en-US" altLang="zh-CN" sz="100" dirty="0"/>
              <a:t>xx=</a:t>
            </a:r>
            <a:r>
              <a:rPr lang="en-US" altLang="zh-CN" sz="100" dirty="0" err="1"/>
              <a:t>uniroot</a:t>
            </a:r>
            <a:r>
              <a:rPr lang="en-US" altLang="zh-CN" sz="100" dirty="0"/>
              <a:t>(</a:t>
            </a:r>
            <a:r>
              <a:rPr lang="en-US" altLang="zh-CN" sz="100" dirty="0" err="1"/>
              <a:t>f,c</a:t>
            </a:r>
            <a:r>
              <a:rPr lang="en-US" altLang="zh-CN" sz="100" dirty="0"/>
              <a:t>(1,5))$root</a:t>
            </a:r>
          </a:p>
          <a:p>
            <a:r>
              <a:rPr lang="en-US" altLang="zh-CN" sz="100" dirty="0" err="1"/>
              <a:t>vv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=expression(paste(</a:t>
            </a:r>
            <a:r>
              <a:rPr lang="zh-CN" altLang="en-US" sz="100" dirty="0"/>
              <a:t>通胀函数</a:t>
            </a:r>
            <a:r>
              <a:rPr lang="en-US" altLang="zh-CN" sz="100" dirty="0"/>
              <a:t>, y == 1.2*x^0.5)),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lines(c(</a:t>
            </a:r>
            <a:r>
              <a:rPr lang="en-US" altLang="zh-CN" sz="100" dirty="0" err="1"/>
              <a:t>xx,xx</a:t>
            </a:r>
            <a:r>
              <a:rPr lang="en-US" altLang="zh-CN" sz="100" dirty="0"/>
              <a:t>),c(0,vv),</a:t>
            </a:r>
            <a:r>
              <a:rPr lang="en-US" altLang="zh-CN" sz="100" dirty="0" err="1"/>
              <a:t>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r>
              <a:rPr lang="en-US" altLang="zh-CN" sz="100" dirty="0"/>
              <a:t>text(3,vv,round(vv,3))</a:t>
            </a:r>
          </a:p>
          <a:p>
            <a:r>
              <a:rPr lang="en-US" altLang="zh-CN" sz="100" dirty="0"/>
              <a:t>text(xx,0.01,round(xx,3))</a:t>
            </a:r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zh-CN" altLang="en-US" sz="1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8398825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AF0C-0893-44B9-B7FE-CE3793E8696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92725"/>
          </a:xfrm>
        </p:spPr>
        <p:txBody>
          <a:bodyPr/>
          <a:lstStyle/>
          <a:p>
            <a:r>
              <a:rPr lang="zh-CN" altLang="en-US" b="1" dirty="0"/>
              <a:t>逆高斯分布的</a:t>
            </a:r>
            <a:r>
              <a:rPr lang="zh-CN" altLang="en-US" b="1" dirty="0">
                <a:solidFill>
                  <a:srgbClr val="FF0000"/>
                </a:solidFill>
              </a:rPr>
              <a:t>第二种</a:t>
            </a:r>
            <a:r>
              <a:rPr lang="zh-CN" altLang="en-US" b="1" dirty="0"/>
              <a:t>参数</a:t>
            </a:r>
            <a:r>
              <a:rPr lang="zh-CN" altLang="en-US" b="1" dirty="0" smtClean="0"/>
              <a:t>形式：</a:t>
            </a:r>
            <a:endParaRPr lang="zh-CN" altLang="en-US" b="1" dirty="0"/>
          </a:p>
        </p:txBody>
      </p:sp>
      <p:pic>
        <p:nvPicPr>
          <p:cNvPr id="258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694488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914400" y="3962400"/>
            <a:ext cx="54441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均值、方差、偏度系数和峰度系数为：</a:t>
            </a:r>
          </a:p>
        </p:txBody>
      </p:sp>
      <p:graphicFrame>
        <p:nvGraphicFramePr>
          <p:cNvPr id="258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707230"/>
              </p:ext>
            </p:extLst>
          </p:nvPr>
        </p:nvGraphicFramePr>
        <p:xfrm>
          <a:off x="1116013" y="4800600"/>
          <a:ext cx="5618162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76" name="Equation" r:id="rId4" imgW="2057400" imgH="253800" progId="Equation.DSMT4">
                  <p:embed/>
                </p:oleObj>
              </mc:Choice>
              <mc:Fallback>
                <p:oleObj name="Equation" r:id="rId4" imgW="2057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800600"/>
                        <a:ext cx="5618162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914400" y="2895600"/>
            <a:ext cx="76667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Symbol" pitchFamily="18" charset="2"/>
              </a:rPr>
              <a:t>其中</a:t>
            </a:r>
            <a:r>
              <a:rPr lang="en-US" altLang="zh-CN" sz="2400" dirty="0">
                <a:latin typeface="Symbol" pitchFamily="18" charset="2"/>
              </a:rPr>
              <a:t>m</a:t>
            </a:r>
            <a:r>
              <a:rPr lang="zh-CN" altLang="en-US" sz="2400" dirty="0">
                <a:latin typeface="Symbol" pitchFamily="18" charset="2"/>
              </a:rPr>
              <a:t>为</a:t>
            </a:r>
            <a:r>
              <a:rPr lang="zh-CN" altLang="en-US" sz="2400" dirty="0" smtClean="0">
                <a:solidFill>
                  <a:srgbClr val="FF0000"/>
                </a:solidFill>
                <a:latin typeface="Symbol" pitchFamily="18" charset="2"/>
              </a:rPr>
              <a:t>均值</a:t>
            </a:r>
            <a:r>
              <a:rPr lang="en-US" altLang="zh-CN" sz="2400" dirty="0" smtClean="0">
                <a:latin typeface="Symbol" pitchFamily="18" charset="2"/>
              </a:rPr>
              <a:t>, l</a:t>
            </a:r>
            <a:r>
              <a:rPr lang="zh-CN" altLang="en-US" sz="2400" dirty="0">
                <a:latin typeface="Symbol" pitchFamily="18" charset="2"/>
              </a:rPr>
              <a:t>被称作</a:t>
            </a:r>
            <a:r>
              <a:rPr lang="zh-CN" altLang="en-US" sz="2400" dirty="0">
                <a:solidFill>
                  <a:srgbClr val="FF0000"/>
                </a:solidFill>
                <a:latin typeface="Symbol" pitchFamily="18" charset="2"/>
              </a:rPr>
              <a:t>精度参数</a:t>
            </a:r>
            <a:r>
              <a:rPr lang="zh-CN" altLang="en-US" sz="2400" dirty="0">
                <a:latin typeface="Symbol" pitchFamily="18" charset="2"/>
              </a:rPr>
              <a:t>（</a:t>
            </a:r>
            <a:r>
              <a:rPr lang="en-US" altLang="zh-CN" sz="2400" dirty="0">
                <a:latin typeface="Times New Roman" pitchFamily="18" charset="0"/>
              </a:rPr>
              <a:t>precision parameter</a:t>
            </a:r>
            <a:r>
              <a:rPr lang="zh-CN" altLang="en-US" sz="2400" dirty="0">
                <a:latin typeface="Symbol" pitchFamily="18" charset="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257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8060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假设被保险人的损失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服从伽马分布，参数为：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shape=2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scale=1000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。两份保单如下：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）保单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的免赔额为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）保单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的免赔额为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，赔偿限额为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3000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d=100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u=3100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分别计算保险公司对保单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和保单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的期望赔款（含零赔款在内）。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如果发生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10%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的通货膨胀，上述结果将如何变化？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如果通胀函数为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^0.5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，上述结果将如何变化？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要求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编写程序代码。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380B5-5FA0-4344-BB53-6DA13291ABC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90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61B68ACB-516F-47B8-BA98-2AB8B18EF9C2}" vid="{DE78A694-AA7A-40BF-A9BA-1328DC3E8B9F}"/>
    </a:ext>
  </a:extLst>
</a:theme>
</file>

<file path=ppt/theme/theme6.xml><?xml version="1.0" encoding="utf-8"?>
<a:theme xmlns:a="http://schemas.openxmlformats.org/drawingml/2006/main" name="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61B68ACB-516F-47B8-BA98-2AB8B18EF9C2}" vid="{DE78A694-AA7A-40BF-A9BA-1328DC3E8B9F}"/>
    </a:ext>
  </a:extLst>
</a:theme>
</file>

<file path=ppt/theme/theme8.xml><?xml version="1.0" encoding="utf-8"?>
<a:theme xmlns:a="http://schemas.openxmlformats.org/drawingml/2006/main" name="1_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61B68ACB-516F-47B8-BA98-2AB8B18EF9C2}" vid="{DE78A694-AA7A-40BF-A9BA-1328DC3E8B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8498</TotalTime>
  <Words>3192</Words>
  <Application>Microsoft Office PowerPoint</Application>
  <PresentationFormat>全屏显示(4:3)</PresentationFormat>
  <Paragraphs>586</Paragraphs>
  <Slides>90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10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117" baseType="lpstr">
      <vt:lpstr>黑体</vt:lpstr>
      <vt:lpstr>华文楷体</vt:lpstr>
      <vt:lpstr>华文新魏</vt:lpstr>
      <vt:lpstr>楷体</vt:lpstr>
      <vt:lpstr>楷体_GB2312</vt:lpstr>
      <vt:lpstr>宋体</vt:lpstr>
      <vt:lpstr>Arial</vt:lpstr>
      <vt:lpstr>Calibri</vt:lpstr>
      <vt:lpstr>Cambria Math</vt:lpstr>
      <vt:lpstr>Consolas</vt:lpstr>
      <vt:lpstr>Symbol</vt:lpstr>
      <vt:lpstr>Times New Roman</vt:lpstr>
      <vt:lpstr>Verdana</vt:lpstr>
      <vt:lpstr>Wingdings</vt:lpstr>
      <vt:lpstr>Wingdings 2</vt:lpstr>
      <vt:lpstr>ZWAdobeF</vt:lpstr>
      <vt:lpstr>Network</vt:lpstr>
      <vt:lpstr>Office 主题​​</vt:lpstr>
      <vt:lpstr>1_Network</vt:lpstr>
      <vt:lpstr>2_Network</vt:lpstr>
      <vt:lpstr>产线精算定价</vt:lpstr>
      <vt:lpstr>演示文稿9</vt:lpstr>
      <vt:lpstr>1_产线精算定价</vt:lpstr>
      <vt:lpstr>1_演示文稿9</vt:lpstr>
      <vt:lpstr>2_产线精算定价</vt:lpstr>
      <vt:lpstr>2_演示文稿9</vt:lpstr>
      <vt:lpstr>Equation</vt:lpstr>
      <vt:lpstr>损失金额模型</vt:lpstr>
      <vt:lpstr>主要内容</vt:lpstr>
      <vt:lpstr>伽马分布</vt:lpstr>
      <vt:lpstr>伽马分布的两个特例</vt:lpstr>
      <vt:lpstr>逆高斯分布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逆高斯与伽马的比较</vt:lpstr>
      <vt:lpstr>PowerPoint 演示文稿</vt:lpstr>
      <vt:lpstr>PowerPoint 演示文稿</vt:lpstr>
      <vt:lpstr>Tweedie 分布族</vt:lpstr>
      <vt:lpstr>PowerPoint 演示文稿</vt:lpstr>
      <vt:lpstr>PowerPoint 演示文稿</vt:lpstr>
      <vt:lpstr>PowerPoint 演示文稿</vt:lpstr>
      <vt:lpstr>Tweedie分布的形状 （固定lambda = 0.5，固定伽马的均值为1000，伽马分布参数的影响）</vt:lpstr>
      <vt:lpstr>Tweedie分布的形状 （固定lambda = 5，固定伽马的均值为1000，伽马分布参数的影响）</vt:lpstr>
      <vt:lpstr>PowerPoint 演示文稿</vt:lpstr>
      <vt:lpstr>PowerPoint 演示文稿</vt:lpstr>
      <vt:lpstr>对数正态分布</vt:lpstr>
      <vt:lpstr>对数正态分布的矩</vt:lpstr>
      <vt:lpstr>威布尔分布</vt:lpstr>
      <vt:lpstr>PowerPoint 演示文稿</vt:lpstr>
      <vt:lpstr>PowerPoint 演示文稿</vt:lpstr>
      <vt:lpstr>帕累托分布</vt:lpstr>
      <vt:lpstr>PowerPoint 演示文稿</vt:lpstr>
      <vt:lpstr>PowerPoint 演示文稿</vt:lpstr>
      <vt:lpstr>分布变换：生成新的损失分布</vt:lpstr>
      <vt:lpstr>PowerPoint 演示文稿</vt:lpstr>
      <vt:lpstr>线性变换</vt:lpstr>
      <vt:lpstr>幂变换</vt:lpstr>
      <vt:lpstr>幂变换的特例：逆变换</vt:lpstr>
      <vt:lpstr>PowerPoint 演示文稿</vt:lpstr>
      <vt:lpstr>PowerPoint 演示文稿</vt:lpstr>
      <vt:lpstr>尺度变换和幂变换总能产生新分布吗？</vt:lpstr>
      <vt:lpstr>指数变换</vt:lpstr>
      <vt:lpstr>对数变换</vt:lpstr>
      <vt:lpstr>例：假设X服从参数为 (3,  4) 的伽马分布, 求g(X)的分布。</vt:lpstr>
      <vt:lpstr>PowerPoint 演示文稿</vt:lpstr>
      <vt:lpstr>注：逆变换的右尾要比指数变换的右尾更厚。</vt:lpstr>
      <vt:lpstr>混合</vt:lpstr>
      <vt:lpstr>混合分布的特点</vt:lpstr>
      <vt:lpstr>例： 两个对数正态分布的参数分别为(1, 2)和(3, 4), 如果按照30%和70%的比例把它们进行混合, 求混合分布的密度函数。</vt:lpstr>
      <vt:lpstr>PowerPoint 演示文稿</vt:lpstr>
      <vt:lpstr>PowerPoint 演示文稿</vt:lpstr>
      <vt:lpstr>PowerPoint 演示文稿</vt:lpstr>
      <vt:lpstr>同类分布的有限混合</vt:lpstr>
      <vt:lpstr>PowerPoint 演示文稿</vt:lpstr>
      <vt:lpstr>组合分布</vt:lpstr>
      <vt:lpstr>PowerPoint 演示文稿</vt:lpstr>
      <vt:lpstr>PowerPoint 演示文稿</vt:lpstr>
      <vt:lpstr>混合/组合指数 （mixtures/combinations of exponential distributions ）</vt:lpstr>
      <vt:lpstr>PowerPoint 演示文稿</vt:lpstr>
      <vt:lpstr>PowerPoint 演示文稿</vt:lpstr>
      <vt:lpstr>组合分布：</vt:lpstr>
      <vt:lpstr>PowerPoint 演示文稿</vt:lpstr>
      <vt:lpstr>PowerPoint 演示文稿</vt:lpstr>
      <vt:lpstr>组合分布的扩展阅读</vt:lpstr>
      <vt:lpstr>参数估计方法</vt:lpstr>
      <vt:lpstr>例：</vt:lpstr>
      <vt:lpstr>PowerPoint 演示文稿</vt:lpstr>
      <vt:lpstr>练习：参数估计</vt:lpstr>
      <vt:lpstr>PowerPoint 演示文稿</vt:lpstr>
      <vt:lpstr>练习：</vt:lpstr>
      <vt:lpstr>PowerPoint 演示文稿</vt:lpstr>
      <vt:lpstr>PowerPoint 演示文稿</vt:lpstr>
      <vt:lpstr>PowerPoint 演示文稿</vt:lpstr>
      <vt:lpstr>PowerPoint 演示文稿</vt:lpstr>
      <vt:lpstr>课后练习</vt:lpstr>
      <vt:lpstr>免赔额的影响</vt:lpstr>
      <vt:lpstr>PowerPoint 演示文稿</vt:lpstr>
      <vt:lpstr>PowerPoint 演示文稿</vt:lpstr>
      <vt:lpstr>PowerPoint 演示文稿</vt:lpstr>
      <vt:lpstr>赔偿限额的影响</vt:lpstr>
      <vt:lpstr>PowerPoint 演示文稿</vt:lpstr>
      <vt:lpstr>PowerPoint 演示文稿</vt:lpstr>
      <vt:lpstr>PowerPoint 演示文稿</vt:lpstr>
      <vt:lpstr>通货膨胀的影响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不同损失金额上的通胀率不同</vt:lpstr>
      <vt:lpstr>PowerPoint 演示文稿</vt:lpstr>
      <vt:lpstr>PowerPoint 演示文稿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</dc:creator>
  <cp:lastModifiedBy>李 政宵</cp:lastModifiedBy>
  <cp:revision>679</cp:revision>
  <cp:lastPrinted>1601-01-01T00:00:00Z</cp:lastPrinted>
  <dcterms:created xsi:type="dcterms:W3CDTF">1601-01-01T00:00:00Z</dcterms:created>
  <dcterms:modified xsi:type="dcterms:W3CDTF">2018-09-07T08:08:28Z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