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2"/>
  </p:notesMasterIdLst>
  <p:handoutMasterIdLst>
    <p:handoutMasterId r:id="rId43"/>
  </p:handoutMasterIdLst>
  <p:sldIdLst>
    <p:sldId id="256" r:id="rId2"/>
    <p:sldId id="587" r:id="rId3"/>
    <p:sldId id="550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93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92" r:id="rId30"/>
    <p:sldId id="578" r:id="rId31"/>
    <p:sldId id="579" r:id="rId32"/>
    <p:sldId id="580" r:id="rId33"/>
    <p:sldId id="581" r:id="rId34"/>
    <p:sldId id="582" r:id="rId35"/>
    <p:sldId id="583" r:id="rId36"/>
    <p:sldId id="591" r:id="rId37"/>
    <p:sldId id="588" r:id="rId38"/>
    <p:sldId id="589" r:id="rId39"/>
    <p:sldId id="590" r:id="rId40"/>
    <p:sldId id="53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85" autoAdjust="0"/>
    <p:restoredTop sz="82253" autoAdjust="0"/>
  </p:normalViewPr>
  <p:slideViewPr>
    <p:cSldViewPr>
      <p:cViewPr varScale="1">
        <p:scale>
          <a:sx n="66" d="100"/>
          <a:sy n="66" d="100"/>
        </p:scale>
        <p:origin x="-1002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1BD09913-D54D-47F3-A03D-BDA6FD0112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90569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5671888-4334-4FC4-9842-9667B8C67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37802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95E3C-F16A-4E84-B3D5-3D7EB9B8EEC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1119EA-4CFD-4B21-AEF2-2C8E0B700FAF}" type="slidenum">
              <a:rPr lang="zh-CN" altLang="en-US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顺便讲一下</a:t>
            </a:r>
            <a:r>
              <a:rPr lang="en-US" altLang="zh-CN" smtClean="0"/>
              <a:t>trim()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2B5E05-74E4-47C5-AAE1-55E8186AB0B9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08301D-FF09-4EA5-9256-C418B08915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DDE19-769E-4763-985E-FC7242B7588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EA1F7-1DEF-4045-9D1D-C5FB72054C94}" type="slidenum">
              <a:rPr lang="zh-CN" altLang="en-US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ACAD1F-C782-4C8F-A812-B7E683D3B2DB}" type="slidenum">
              <a:rPr lang="zh-CN" altLang="en-US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65DF46-D010-4E23-ACE7-F5407DF3C5C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4EB9CB-1EB5-4CF6-A933-E9F0F491258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9DEE05-D96B-4FE8-B87B-277130ECDCD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AD0581-9B1B-4A5A-8578-1E39BEE66FAE}" type="slidenum">
              <a:rPr lang="zh-CN" altLang="en-US" smtClean="0">
                <a:latin typeface="Calibri" pitchFamily="34" charset="0"/>
              </a:rPr>
              <a:pPr>
                <a:defRPr/>
              </a:pPr>
              <a:t>40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05999A-CB23-4BDD-A536-4E0E268D3AB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BC692A-83DD-4E64-9738-EE1E98F9FD61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481F0D-1B0C-48D7-9008-AE87DC91DCD2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24569-E59E-4002-AD7F-22FC8FA1463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F590F-4171-45DC-B442-696D3A581BF1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教员简单解释每种写法的作用，然后到环境演示效果，并讲解方法的具体用法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1E0D1D-8BC7-4952-97BE-1690F070558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教员简单描述方法的含义及用法，让学员有个初步印象即可，后面通过案例进一步学习用法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B4995-2A36-48F7-9442-928D24E4E49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教员简单描述方法的含义及用法，让学员有个初步印象即可，后面通过案例进一步学习用法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E184DD-DE42-459D-8B67-41B87876386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C99C-2969-4791-95C0-4A71B88F093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0453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A97D6-AE60-4667-9368-8347EFB8F0F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933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1BA08-EF79-43E6-A672-37BA44DB7F0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60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921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2F7C3-B503-429D-B422-F679EDFE6F2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92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2176F-89D8-4663-A7D2-CCBD50EC78F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529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CD09B-6C76-4FD0-98F5-169997FB193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43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C5EF-DB9C-4220-BF48-7C836DF8A28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0597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D1636-87A7-489C-B956-D63937FB04C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15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41923-4384-43B1-B0BF-3DA41893F8F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391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59D85-1467-4527-9221-B1E93085640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163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C5059912-9871-412C-AC30-49E7BD63DB1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smtClean="0"/>
              <a:t>第十五章  字符串</a:t>
            </a:r>
            <a:r>
              <a:rPr dirty="0" smtClean="0"/>
              <a:t/>
            </a:r>
            <a:br>
              <a:rPr dirty="0" smtClean="0"/>
            </a:br>
            <a:endParaRPr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15.4-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357438"/>
            <a:ext cx="28575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字符串比较</a:t>
            </a:r>
            <a:r>
              <a:rPr lang="en-US" altLang="zh-CN" dirty="0" smtClean="0"/>
              <a:t>5-1</a:t>
            </a:r>
            <a:endParaRPr dirty="0" smtClean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616450"/>
            <a:ext cx="7645400" cy="174148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equals( )</a:t>
            </a:r>
            <a:r>
              <a:rPr lang="zh-CN" altLang="en-US" dirty="0" smtClean="0"/>
              <a:t>方法，比较存储在两个字符串对象的内容是否一致 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84225" y="1276350"/>
            <a:ext cx="7489825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注册成功后，实现登录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验证</a:t>
            </a:r>
            <a:endParaRPr lang="en-US" altLang="zh-CN" sz="2600" b="1" dirty="0" smtClean="0">
              <a:latin typeface="+mn-lt"/>
              <a:ea typeface="微软雅黑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 smtClean="0">
                <a:latin typeface="+mn-lt"/>
                <a:ea typeface="微软雅黑" pitchFamily="34" charset="-122"/>
              </a:rPr>
              <a:t>用户名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为“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TOM”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，密码为“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1234567” </a:t>
            </a:r>
            <a:endParaRPr lang="zh-CN" altLang="en-US" sz="2600" b="1" dirty="0">
              <a:latin typeface="+mn-lt"/>
              <a:ea typeface="微软雅黑" pitchFamily="34" charset="-122"/>
            </a:endParaRP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5072063" y="3714750"/>
            <a:ext cx="2087562" cy="2159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3560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356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4124325"/>
            <a:ext cx="1000125" cy="447675"/>
            <a:chOff x="1000100" y="3235185"/>
            <a:chExt cx="1000132" cy="446983"/>
          </a:xfrm>
        </p:grpSpPr>
        <p:pic>
          <p:nvPicPr>
            <p:cNvPr id="2356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7" name="图片 16" descr="图15.4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357438"/>
            <a:ext cx="2854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1928813" y="3714750"/>
            <a:ext cx="1511300" cy="2413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1" grpId="0" animBg="1"/>
      <p:bldP spid="4986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398463" y="1258888"/>
            <a:ext cx="8351837" cy="54562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Login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if(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uname.equals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("TOM") &amp;&amp;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pwd.equals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("1234567")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登录成功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}else{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用户名或密码不匹配，登录失败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  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5-2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1457325" y="4203700"/>
            <a:ext cx="5472113" cy="3683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22" name="AutoShape 10"/>
          <p:cNvSpPr>
            <a:spLocks noChangeArrowheads="1"/>
          </p:cNvSpPr>
          <p:nvPr/>
        </p:nvSpPr>
        <p:spPr bwMode="auto">
          <a:xfrm>
            <a:off x="5286375" y="3286125"/>
            <a:ext cx="3001963" cy="407988"/>
          </a:xfrm>
          <a:prstGeom prst="wedgeRoundRectCallout">
            <a:avLst>
              <a:gd name="adj1" fmla="val -33069"/>
              <a:gd name="adj2" fmla="val 509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比较用户名和密码是否正确</a:t>
            </a:r>
          </a:p>
        </p:txBody>
      </p:sp>
      <p:grpSp>
        <p:nvGrpSpPr>
          <p:cNvPr id="24583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59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9" name="直接箭头连接符 18"/>
          <p:cNvCxnSpPr/>
          <p:nvPr/>
        </p:nvCxnSpPr>
        <p:spPr bwMode="auto">
          <a:xfrm flipV="1">
            <a:off x="4857752" y="3643314"/>
            <a:ext cx="785818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571750" y="607218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：字符串比较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4" grpId="0" animBg="1"/>
      <p:bldP spid="499717" grpId="0" animBg="1"/>
      <p:bldP spid="4997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345238" y="285750"/>
            <a:ext cx="261937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5-3</a:t>
            </a:r>
            <a:endParaRPr lang="en-US" altLang="zh-CN" dirty="0" smtClean="0"/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equals()</a:t>
            </a:r>
            <a:r>
              <a:rPr lang="zh-CN" altLang="en-US" dirty="0" smtClean="0"/>
              <a:t>方法比较原理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“</a:t>
            </a:r>
            <a:r>
              <a:rPr lang="en-US" altLang="zh-CN" dirty="0" smtClean="0"/>
              <a:t>==”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有什么区别呢？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4178300" y="3119438"/>
            <a:ext cx="6096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827088" y="2066925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字符串 </a:t>
            </a:r>
            <a:r>
              <a:rPr lang="en-US" altLang="zh-CN" b="1"/>
              <a:t>1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827088" y="3133725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字符串 </a:t>
            </a:r>
            <a:r>
              <a:rPr lang="en-US" altLang="zh-CN" b="1"/>
              <a:t>2</a:t>
            </a:r>
          </a:p>
        </p:txBody>
      </p:sp>
      <p:sp>
        <p:nvSpPr>
          <p:cNvPr id="494599" name="Rectangle 7"/>
          <p:cNvSpPr>
            <a:spLocks noChangeArrowheads="1"/>
          </p:cNvSpPr>
          <p:nvPr/>
        </p:nvSpPr>
        <p:spPr bwMode="auto">
          <a:xfrm>
            <a:off x="29606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0" name="Rectangle 8"/>
          <p:cNvSpPr>
            <a:spLocks noChangeArrowheads="1"/>
          </p:cNvSpPr>
          <p:nvPr/>
        </p:nvSpPr>
        <p:spPr bwMode="auto">
          <a:xfrm>
            <a:off x="35702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1" name="Rectangle 9"/>
          <p:cNvSpPr>
            <a:spLocks noChangeArrowheads="1"/>
          </p:cNvSpPr>
          <p:nvPr/>
        </p:nvSpPr>
        <p:spPr bwMode="auto">
          <a:xfrm>
            <a:off x="41798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2" name="Rectangle 10"/>
          <p:cNvSpPr>
            <a:spLocks noChangeArrowheads="1"/>
          </p:cNvSpPr>
          <p:nvPr/>
        </p:nvSpPr>
        <p:spPr bwMode="auto">
          <a:xfrm>
            <a:off x="4789488" y="20526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3" name="Rectangle 11"/>
          <p:cNvSpPr>
            <a:spLocks noChangeArrowheads="1"/>
          </p:cNvSpPr>
          <p:nvPr/>
        </p:nvSpPr>
        <p:spPr bwMode="auto">
          <a:xfrm>
            <a:off x="2960688" y="31194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4" name="Rectangle 12"/>
          <p:cNvSpPr>
            <a:spLocks noChangeArrowheads="1"/>
          </p:cNvSpPr>
          <p:nvPr/>
        </p:nvSpPr>
        <p:spPr bwMode="auto">
          <a:xfrm>
            <a:off x="3563938" y="31194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5" name="Rectangle 13"/>
          <p:cNvSpPr>
            <a:spLocks noChangeArrowheads="1"/>
          </p:cNvSpPr>
          <p:nvPr/>
        </p:nvSpPr>
        <p:spPr bwMode="auto">
          <a:xfrm>
            <a:off x="4754563" y="3119438"/>
            <a:ext cx="60642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auto">
          <a:xfrm>
            <a:off x="1403350" y="3789363"/>
            <a:ext cx="640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equals():</a:t>
            </a:r>
            <a:r>
              <a:rPr lang="zh-CN" altLang="en-US" b="1">
                <a:solidFill>
                  <a:srgbClr val="0000FF"/>
                </a:solidFill>
              </a:rPr>
              <a:t>检查组成字符串内容的字符是否完全一致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29661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35757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11" name="Line 19"/>
          <p:cNvSpPr>
            <a:spLocks noChangeShapeType="1"/>
          </p:cNvSpPr>
          <p:nvPr/>
        </p:nvSpPr>
        <p:spPr bwMode="auto">
          <a:xfrm>
            <a:off x="41853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4794975" y="2420938"/>
            <a:ext cx="0" cy="68580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28" name="Text Box 36"/>
          <p:cNvSpPr txBox="1">
            <a:spLocks noChangeArrowheads="1"/>
          </p:cNvSpPr>
          <p:nvPr/>
        </p:nvSpPr>
        <p:spPr bwMode="auto">
          <a:xfrm>
            <a:off x="755650" y="5013325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str1</a:t>
            </a:r>
          </a:p>
        </p:txBody>
      </p:sp>
      <p:sp>
        <p:nvSpPr>
          <p:cNvPr id="494629" name="Text Box 37"/>
          <p:cNvSpPr txBox="1">
            <a:spLocks noChangeArrowheads="1"/>
          </p:cNvSpPr>
          <p:nvPr/>
        </p:nvSpPr>
        <p:spPr bwMode="auto">
          <a:xfrm>
            <a:off x="755650" y="5983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str2</a:t>
            </a: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5135563" y="5013325"/>
            <a:ext cx="579437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5730875" y="5011738"/>
            <a:ext cx="579438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D</a:t>
            </a: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6340475" y="5011738"/>
            <a:ext cx="60007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Q</a:t>
            </a: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6950075" y="5011738"/>
            <a:ext cx="579438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N</a:t>
            </a:r>
          </a:p>
        </p:txBody>
      </p:sp>
      <p:sp>
        <p:nvSpPr>
          <p:cNvPr id="494659" name="Rectangle 67"/>
          <p:cNvSpPr>
            <a:spLocks noChangeArrowheads="1"/>
          </p:cNvSpPr>
          <p:nvPr/>
        </p:nvSpPr>
        <p:spPr bwMode="auto">
          <a:xfrm>
            <a:off x="2411413" y="5000625"/>
            <a:ext cx="1211262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1" name="Rectangle 69"/>
          <p:cNvSpPr>
            <a:spLocks noChangeArrowheads="1"/>
          </p:cNvSpPr>
          <p:nvPr/>
        </p:nvSpPr>
        <p:spPr bwMode="auto">
          <a:xfrm>
            <a:off x="2390775" y="5983288"/>
            <a:ext cx="1211263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0x2a486c</a:t>
            </a:r>
            <a:endParaRPr lang="zh-CN" altLang="en-US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62" name="Line 70"/>
          <p:cNvSpPr>
            <a:spLocks noChangeShapeType="1"/>
          </p:cNvSpPr>
          <p:nvPr/>
        </p:nvSpPr>
        <p:spPr bwMode="auto">
          <a:xfrm flipV="1">
            <a:off x="3643307" y="5229224"/>
            <a:ext cx="1504956" cy="571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63" name="Line 71"/>
          <p:cNvSpPr>
            <a:spLocks noChangeShapeType="1"/>
          </p:cNvSpPr>
          <p:nvPr/>
        </p:nvSpPr>
        <p:spPr bwMode="auto">
          <a:xfrm flipV="1">
            <a:off x="3643305" y="5300663"/>
            <a:ext cx="1433519" cy="77154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64" name="Rectangle 72"/>
          <p:cNvSpPr>
            <a:spLocks noChangeArrowheads="1"/>
          </p:cNvSpPr>
          <p:nvPr/>
        </p:nvSpPr>
        <p:spPr bwMode="auto">
          <a:xfrm>
            <a:off x="5153025" y="5949950"/>
            <a:ext cx="579438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5735638" y="5948363"/>
            <a:ext cx="579437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D</a:t>
            </a:r>
          </a:p>
        </p:txBody>
      </p:sp>
      <p:sp>
        <p:nvSpPr>
          <p:cNvPr id="494666" name="Rectangle 74"/>
          <p:cNvSpPr>
            <a:spLocks noChangeArrowheads="1"/>
          </p:cNvSpPr>
          <p:nvPr/>
        </p:nvSpPr>
        <p:spPr bwMode="auto">
          <a:xfrm>
            <a:off x="6345238" y="5948363"/>
            <a:ext cx="600075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Q</a:t>
            </a:r>
          </a:p>
        </p:txBody>
      </p:sp>
      <p:sp>
        <p:nvSpPr>
          <p:cNvPr id="494667" name="Rectangle 75"/>
          <p:cNvSpPr>
            <a:spLocks noChangeArrowheads="1"/>
          </p:cNvSpPr>
          <p:nvPr/>
        </p:nvSpPr>
        <p:spPr bwMode="auto">
          <a:xfrm>
            <a:off x="6954838" y="5948363"/>
            <a:ext cx="579437" cy="36988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>
                <a:solidFill>
                  <a:schemeClr val="bg1"/>
                </a:solidFill>
                <a:ea typeface="黑体" pitchFamily="49" charset="-122"/>
              </a:rPr>
              <a:t>N</a:t>
            </a:r>
          </a:p>
        </p:txBody>
      </p:sp>
      <p:sp>
        <p:nvSpPr>
          <p:cNvPr id="494668" name="AutoShape 76"/>
          <p:cNvSpPr>
            <a:spLocks noChangeArrowheads="1"/>
          </p:cNvSpPr>
          <p:nvPr/>
        </p:nvSpPr>
        <p:spPr bwMode="gray">
          <a:xfrm>
            <a:off x="6659563" y="4146550"/>
            <a:ext cx="2484437" cy="496888"/>
          </a:xfrm>
          <a:prstGeom prst="wedgeRoundRectCallout">
            <a:avLst>
              <a:gd name="adj1" fmla="val -35021"/>
              <a:gd name="adj2" fmla="val 508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str1==str2 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>
                <a:ea typeface="宋体" charset="-122"/>
              </a:rPr>
              <a:t>true</a:t>
            </a:r>
          </a:p>
        </p:txBody>
      </p:sp>
      <p:sp>
        <p:nvSpPr>
          <p:cNvPr id="494669" name="Rectangle 77"/>
          <p:cNvSpPr>
            <a:spLocks noChangeArrowheads="1"/>
          </p:cNvSpPr>
          <p:nvPr/>
        </p:nvSpPr>
        <p:spPr bwMode="auto">
          <a:xfrm>
            <a:off x="2398713" y="6000750"/>
            <a:ext cx="1211262" cy="3698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0x2aac83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4670" name="Line 78"/>
          <p:cNvSpPr>
            <a:spLocks noChangeShapeType="1"/>
          </p:cNvSpPr>
          <p:nvPr/>
        </p:nvSpPr>
        <p:spPr bwMode="auto">
          <a:xfrm flipV="1">
            <a:off x="3714744" y="6143644"/>
            <a:ext cx="1362080" cy="4923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94671" name="AutoShape 79"/>
          <p:cNvSpPr>
            <a:spLocks noChangeArrowheads="1"/>
          </p:cNvSpPr>
          <p:nvPr/>
        </p:nvSpPr>
        <p:spPr bwMode="gray">
          <a:xfrm>
            <a:off x="6578600" y="4214813"/>
            <a:ext cx="2565400" cy="496887"/>
          </a:xfrm>
          <a:prstGeom prst="wedgeRoundRectCallout">
            <a:avLst>
              <a:gd name="adj1" fmla="val -33230"/>
              <a:gd name="adj2" fmla="val 53196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en-US" altLang="zh-CN" b="1" dirty="0">
                <a:ea typeface="宋体" charset="-122"/>
              </a:rPr>
              <a:t>str1==str2 </a:t>
            </a:r>
            <a:r>
              <a:rPr lang="zh-CN" altLang="en-US" b="1" dirty="0">
                <a:ea typeface="宋体" charset="-122"/>
              </a:rPr>
              <a:t>？</a:t>
            </a:r>
            <a:r>
              <a:rPr lang="en-US" altLang="zh-CN" b="1" dirty="0">
                <a:ea typeface="宋体" charset="-122"/>
              </a:rPr>
              <a:t>false</a:t>
            </a:r>
          </a:p>
        </p:txBody>
      </p:sp>
      <p:sp>
        <p:nvSpPr>
          <p:cNvPr id="494672" name="Text Box 80"/>
          <p:cNvSpPr txBox="1">
            <a:spLocks noChangeArrowheads="1"/>
          </p:cNvSpPr>
          <p:nvPr/>
        </p:nvSpPr>
        <p:spPr bwMode="auto">
          <a:xfrm>
            <a:off x="1187450" y="6402388"/>
            <a:ext cx="7488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==:</a:t>
            </a:r>
            <a:r>
              <a:rPr lang="zh-CN" altLang="en-US" b="1">
                <a:solidFill>
                  <a:srgbClr val="0000FF"/>
                </a:solidFill>
              </a:rPr>
              <a:t>判断两个字符串在内存中的首地址，即判断是否是同一个字符串对象</a:t>
            </a:r>
          </a:p>
        </p:txBody>
      </p:sp>
      <p:pic>
        <p:nvPicPr>
          <p:cNvPr id="5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143250"/>
            <a:ext cx="4445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071688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直接箭头连接符 63"/>
          <p:cNvCxnSpPr>
            <a:endCxn id="494671" idx="4"/>
          </p:cNvCxnSpPr>
          <p:nvPr/>
        </p:nvCxnSpPr>
        <p:spPr bwMode="auto">
          <a:xfrm rot="5400000" flipH="1" flipV="1">
            <a:off x="6725453" y="4788711"/>
            <a:ext cx="344488" cy="2222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6357950" y="4714884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114300" y="3644900"/>
            <a:ext cx="987425" cy="422275"/>
            <a:chOff x="1000100" y="1173499"/>
            <a:chExt cx="986586" cy="422603"/>
          </a:xfrm>
        </p:grpSpPr>
        <p:pic>
          <p:nvPicPr>
            <p:cNvPr id="2566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1285607" y="1184621"/>
              <a:ext cx="70107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4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9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9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0" dur="500"/>
                                        <p:tgtEl>
                                          <p:spTgt spid="494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animBg="1"/>
      <p:bldP spid="494597" grpId="0"/>
      <p:bldP spid="494598" grpId="0"/>
      <p:bldP spid="494599" grpId="0" animBg="1"/>
      <p:bldP spid="494600" grpId="0" animBg="1"/>
      <p:bldP spid="494601" grpId="0" animBg="1"/>
      <p:bldP spid="494602" grpId="0" animBg="1"/>
      <p:bldP spid="494603" grpId="0" animBg="1"/>
      <p:bldP spid="494604" grpId="0" animBg="1"/>
      <p:bldP spid="494605" grpId="0" animBg="1"/>
      <p:bldP spid="494608" grpId="0"/>
      <p:bldP spid="494628" grpId="0"/>
      <p:bldP spid="494629" grpId="0"/>
      <p:bldP spid="494630" grpId="0" animBg="1"/>
      <p:bldP spid="494631" grpId="0" animBg="1"/>
      <p:bldP spid="494632" grpId="0" animBg="1"/>
      <p:bldP spid="494633" grpId="0" animBg="1"/>
      <p:bldP spid="494659" grpId="0" animBg="1"/>
      <p:bldP spid="494661" grpId="0" animBg="1"/>
      <p:bldP spid="494664" grpId="0" animBg="1"/>
      <p:bldP spid="494665" grpId="0" animBg="1"/>
      <p:bldP spid="494666" grpId="0" animBg="1"/>
      <p:bldP spid="494667" grpId="0" animBg="1"/>
      <p:bldP spid="494668" grpId="0" animBg="1"/>
      <p:bldP spid="494668" grpId="1" animBg="1"/>
      <p:bldP spid="494669" grpId="0" animBg="1"/>
      <p:bldP spid="494671" grpId="0" animBg="1"/>
      <p:bldP spid="4946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5-4</a:t>
            </a:r>
          </a:p>
        </p:txBody>
      </p:sp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221163"/>
            <a:ext cx="7645400" cy="213677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equalsIgnoreCase()</a:t>
            </a:r>
            <a:r>
              <a:rPr lang="zh-CN" altLang="en-US" smtClean="0"/>
              <a:t>方法 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toLowerCase()</a:t>
            </a:r>
            <a:r>
              <a:rPr lang="zh-CN" altLang="en-US" smtClean="0"/>
              <a:t>方法</a:t>
            </a:r>
          </a:p>
          <a:p>
            <a:pPr>
              <a:defRPr/>
            </a:pPr>
            <a:r>
              <a:rPr lang="zh-CN" altLang="en-US" smtClean="0"/>
              <a:t>使用</a:t>
            </a:r>
            <a:r>
              <a:rPr lang="en-US" altLang="zh-CN" smtClean="0"/>
              <a:t>toUpperCase( )</a:t>
            </a:r>
            <a:r>
              <a:rPr lang="zh-CN" altLang="en-US" smtClean="0"/>
              <a:t>方法</a:t>
            </a:r>
            <a:endParaRPr lang="zh-CN" altLang="en-US" dirty="0" smtClean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84225" y="1276350"/>
            <a:ext cx="774065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登录时不考虑用户名的大小写问题，实现登录 </a:t>
            </a:r>
          </a:p>
        </p:txBody>
      </p:sp>
      <p:grpSp>
        <p:nvGrpSpPr>
          <p:cNvPr id="26630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663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3910013"/>
            <a:ext cx="1000125" cy="447675"/>
            <a:chOff x="1000100" y="3235185"/>
            <a:chExt cx="1000132" cy="446983"/>
          </a:xfrm>
        </p:grpSpPr>
        <p:pic>
          <p:nvPicPr>
            <p:cNvPr id="2663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5" name="图片 14" descr="图15.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57375"/>
            <a:ext cx="3068638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72" name="Rectangle 12"/>
          <p:cNvSpPr>
            <a:spLocks noChangeArrowheads="1"/>
          </p:cNvSpPr>
          <p:nvPr/>
        </p:nvSpPr>
        <p:spPr bwMode="auto">
          <a:xfrm>
            <a:off x="2857500" y="2857500"/>
            <a:ext cx="1714500" cy="7143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AutoShape 2"/>
          <p:cNvSpPr>
            <a:spLocks noChangeArrowheads="1"/>
          </p:cNvSpPr>
          <p:nvPr/>
        </p:nvSpPr>
        <p:spPr bwMode="auto">
          <a:xfrm>
            <a:off x="428625" y="1338263"/>
            <a:ext cx="8358217" cy="46624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Login {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//…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</a:p>
          <a:p>
            <a:pPr marL="900113" indent="-900113" defTabSz="457200"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                                                                                                      )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  </a:t>
            </a:r>
          </a:p>
          <a:p>
            <a:pPr marL="900113" indent="-900113" defTabSz="457200"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{     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登录成功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 ");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}else{</a:t>
            </a:r>
          </a:p>
          <a:p>
            <a:pPr defTabSz="457200">
              <a:lnSpc>
                <a:spcPct val="15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用户名或密码不匹配，登录失败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！");</a:t>
            </a:r>
          </a:p>
          <a:p>
            <a:pPr defTabSz="4572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   </a:t>
            </a:r>
          </a:p>
          <a:p>
            <a:pPr defTabSz="4572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300788" y="285750"/>
            <a:ext cx="266382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字符串比较</a:t>
            </a:r>
            <a:r>
              <a:rPr lang="en-US" altLang="zh-CN" smtClean="0"/>
              <a:t>5-5</a:t>
            </a:r>
            <a:endParaRPr dirty="0" smtClean="0"/>
          </a:p>
        </p:txBody>
      </p:sp>
      <p:grpSp>
        <p:nvGrpSpPr>
          <p:cNvPr id="27653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766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92275" y="3014663"/>
            <a:ext cx="678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uname.toLowerCase().equals(("Tom").toLowerCase())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&amp;&amp;pwd.toUpperCase().equals(("1234567").toUpperCase())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92275" y="3132138"/>
            <a:ext cx="678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en-US" altLang="en-US" b="1">
                <a:solidFill>
                  <a:srgbClr val="FF0000"/>
                </a:solidFill>
                <a:cs typeface="Times New Roman" pitchFamily="18" charset="0"/>
              </a:rPr>
              <a:t>uname.equals("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Tom</a:t>
            </a:r>
            <a:r>
              <a:rPr lang="en-US" altLang="en-US" b="1">
                <a:solidFill>
                  <a:srgbClr val="FF0000"/>
                </a:solidFill>
                <a:cs typeface="Times New Roman" pitchFamily="18" charset="0"/>
              </a:rPr>
              <a:t>") &amp;&amp; pwd.equals("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1234567</a:t>
            </a:r>
            <a:r>
              <a:rPr lang="en-US" altLang="en-US" b="1">
                <a:solidFill>
                  <a:srgbClr val="FF0000"/>
                </a:solidFill>
                <a:cs typeface="Times New Roman" pitchFamily="18" charset="0"/>
              </a:rPr>
              <a:t>")</a:t>
            </a:r>
            <a:endParaRPr lang="en-US" altLang="zh-CN" b="1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92275" y="3001963"/>
            <a:ext cx="6786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uname. equalsIgnoreCase (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"Tom</a:t>
            </a: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") 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            &amp;&amp; pwd. equalsIgnoreCase (</a:t>
            </a:r>
            <a:r>
              <a:rPr lang="en-US" altLang="zh-CN" b="1">
                <a:solidFill>
                  <a:srgbClr val="FF0000"/>
                </a:solidFill>
                <a:cs typeface="Times New Roman" pitchFamily="18" charset="0"/>
              </a:rPr>
              <a:t>"1234567 " </a:t>
            </a:r>
            <a:r>
              <a:rPr lang="fr-FR" altLang="zh-CN" b="1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en-US" altLang="zh-CN" b="1">
              <a:solidFill>
                <a:srgbClr val="FF0000"/>
              </a:solidFill>
              <a:cs typeface="Times New Roman" pitchFamily="18" charset="0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143125" y="6143625"/>
            <a:ext cx="5167313" cy="428625"/>
            <a:chOff x="3143240" y="5143512"/>
            <a:chExt cx="5166851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57206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66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 bwMode="auto">
            <a:xfrm>
              <a:off x="3962317" y="5187962"/>
              <a:ext cx="4347774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：忽略大小写的字符串比较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200" y="285750"/>
            <a:ext cx="48244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实现会员注册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类的使用</a:t>
            </a:r>
          </a:p>
          <a:p>
            <a:pPr lvl="1">
              <a:defRPr/>
            </a:pPr>
            <a:r>
              <a:rPr lang="zh-CN" altLang="en-US" dirty="0" smtClean="0"/>
              <a:t>带参方法的定义和使用 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实现会员注册，要求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用户名长度不小于</a:t>
            </a:r>
            <a:r>
              <a:rPr lang="en-US" altLang="zh-CN" dirty="0" smtClean="0"/>
              <a:t>3</a:t>
            </a:r>
          </a:p>
          <a:p>
            <a:pPr lvl="2">
              <a:defRPr/>
            </a:pPr>
            <a:r>
              <a:rPr lang="zh-CN" altLang="en-US" dirty="0" smtClean="0"/>
              <a:t>密码长度不小于</a:t>
            </a:r>
            <a:r>
              <a:rPr lang="en-US" altLang="zh-CN" dirty="0" smtClean="0"/>
              <a:t>6</a:t>
            </a:r>
          </a:p>
          <a:p>
            <a:pPr lvl="2">
              <a:defRPr/>
            </a:pPr>
            <a:r>
              <a:rPr lang="zh-CN" altLang="en-US" dirty="0" smtClean="0"/>
              <a:t>注册时两次输入密码</a:t>
            </a:r>
            <a:endParaRPr lang="en-US" altLang="zh-CN" dirty="0" smtClean="0"/>
          </a:p>
          <a:p>
            <a:pPr lvl="2">
              <a:buNone/>
              <a:defRPr/>
            </a:pPr>
            <a:r>
              <a:rPr lang="zh-CN" altLang="en-US" dirty="0" smtClean="0"/>
              <a:t>    必须相同 </a:t>
            </a:r>
          </a:p>
        </p:txBody>
      </p:sp>
      <p:grpSp>
        <p:nvGrpSpPr>
          <p:cNvPr id="28677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868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7" name="图片 16" descr="图15.8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714500"/>
            <a:ext cx="4000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214438" y="6000750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283073" y="5187962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0200" y="285750"/>
            <a:ext cx="48244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实现会员注册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创建类</a:t>
            </a:r>
            <a:r>
              <a:rPr lang="en-US" altLang="zh-CN" dirty="0" smtClean="0"/>
              <a:t>Register 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创建验证方法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调用方法测试程序 ，利用</a:t>
            </a:r>
            <a:r>
              <a:rPr lang="fr-FR" dirty="0" smtClean="0"/>
              <a:t>do-while</a:t>
            </a:r>
            <a:r>
              <a:rPr lang="zh-CN" altLang="en-US" dirty="0" smtClean="0"/>
              <a:t>实现注册不成功循环注册</a:t>
            </a:r>
            <a:endParaRPr lang="en-US" altLang="zh-CN" dirty="0" smtClean="0"/>
          </a:p>
        </p:txBody>
      </p:sp>
      <p:grpSp>
        <p:nvGrpSpPr>
          <p:cNvPr id="29701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97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1500188" y="2690813"/>
            <a:ext cx="7286625" cy="452437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verify(String </a:t>
            </a:r>
            <a:r>
              <a:rPr lang="en-US" altLang="zh-CN" b="1" dirty="0" err="1"/>
              <a:t>name,String</a:t>
            </a:r>
            <a:r>
              <a:rPr lang="en-US" altLang="zh-CN" b="1" dirty="0"/>
              <a:t>  pwd1,String pwd2){ }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5715000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9414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072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072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29"/>
          <p:cNvGraphicFramePr>
            <a:graphicFrameLocks noGrp="1"/>
          </p:cNvGraphicFramePr>
          <p:nvPr/>
        </p:nvGraphicFramePr>
        <p:xfrm>
          <a:off x="5715000" y="1263650"/>
          <a:ext cx="2857500" cy="15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/>
                <a:gridCol w="1214438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学科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成绩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SQL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80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Java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90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HTML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86.7</a:t>
                      </a:r>
                    </a:p>
                  </a:txBody>
                  <a:tcPr marL="265424" marR="265424" marT="46807" marB="46807" anchor="ctr" anchorCtr="1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389688" y="285750"/>
            <a:ext cx="2574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字符串连接</a:t>
            </a:r>
            <a:r>
              <a:rPr lang="en-US" altLang="zh-CN" smtClean="0"/>
              <a:t>2-1</a:t>
            </a:r>
            <a:endParaRPr lang="en-US" altLang="zh-CN" dirty="0" smtClean="0"/>
          </a:p>
        </p:txBody>
      </p:sp>
      <p:sp>
        <p:nvSpPr>
          <p:cNvPr id="31764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某学生的成绩如表所示，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输出他的成绩单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</a:p>
        </p:txBody>
      </p:sp>
      <p:grpSp>
        <p:nvGrpSpPr>
          <p:cNvPr id="31766" name="组合 16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177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pic>
        <p:nvPicPr>
          <p:cNvPr id="31" name="图片 30" descr="图15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214688"/>
            <a:ext cx="46355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428875" y="5857875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177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071935" y="5187962"/>
              <a:ext cx="2786081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：字符串连接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266825" y="1897063"/>
            <a:ext cx="7273925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sqlScore</a:t>
            </a:r>
            <a:r>
              <a:rPr lang="en-US" altLang="zh-CN" b="1" dirty="0">
                <a:ea typeface="宋体" charset="-122"/>
              </a:rPr>
              <a:t> = 80;                      //</a:t>
            </a:r>
            <a:r>
              <a:rPr lang="en-US" altLang="zh-CN" b="1" dirty="0" err="1">
                <a:ea typeface="宋体" charset="-122"/>
              </a:rPr>
              <a:t>sql</a:t>
            </a:r>
            <a:r>
              <a:rPr lang="zh-CN" altLang="en-US" b="1" dirty="0">
                <a:ea typeface="宋体" charset="-122"/>
              </a:rPr>
              <a:t>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javaScore</a:t>
            </a:r>
            <a:r>
              <a:rPr lang="en-US" altLang="zh-CN" b="1" dirty="0">
                <a:ea typeface="宋体" charset="-122"/>
              </a:rPr>
              <a:t> = 90;                    //java</a:t>
            </a:r>
            <a:r>
              <a:rPr lang="zh-CN" altLang="en-US" b="1" dirty="0">
                <a:ea typeface="宋体" charset="-122"/>
              </a:rPr>
              <a:t>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double </a:t>
            </a:r>
            <a:r>
              <a:rPr lang="en-US" altLang="zh-CN" b="1" dirty="0" err="1">
                <a:ea typeface="宋体" charset="-122"/>
              </a:rPr>
              <a:t>htmlScore</a:t>
            </a:r>
            <a:r>
              <a:rPr lang="en-US" altLang="zh-CN" b="1" dirty="0">
                <a:ea typeface="宋体" charset="-122"/>
              </a:rPr>
              <a:t> = 86.7;         //html</a:t>
            </a:r>
            <a:r>
              <a:rPr lang="zh-CN" altLang="en-US" b="1" dirty="0">
                <a:ea typeface="宋体" charset="-122"/>
              </a:rPr>
              <a:t>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scoreSheet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SQL: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sqlScore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Java: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			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javaScore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 HTML: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htmlScore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;                 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7938" y="285750"/>
            <a:ext cx="260667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字符串连接</a:t>
            </a:r>
            <a:r>
              <a:rPr lang="en-US" altLang="zh-CN" smtClean="0"/>
              <a:t>2-2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方法一：使用“</a:t>
            </a:r>
            <a:r>
              <a:rPr lang="en-US" altLang="zh-CN" dirty="0" smtClean="0"/>
              <a:t>+”</a:t>
            </a:r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方法二：使用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4391025" y="6265863"/>
            <a:ext cx="16097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你好，张三！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1220788" y="4468831"/>
            <a:ext cx="7535862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你好，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name = new String("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张三！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sentence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s.concat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(name);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(sentence);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gray">
          <a:xfrm>
            <a:off x="2246313" y="6210300"/>
            <a:ext cx="2016125" cy="576263"/>
          </a:xfrm>
          <a:prstGeom prst="rightArrow">
            <a:avLst>
              <a:gd name="adj1" fmla="val 60722"/>
              <a:gd name="adj2" fmla="val 9561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ea typeface="宋体" charset="-122"/>
              </a:rPr>
              <a:t>输出结果</a:t>
            </a:r>
          </a:p>
        </p:txBody>
      </p:sp>
      <p:sp>
        <p:nvSpPr>
          <p:cNvPr id="506887" name="AutoShape 7"/>
          <p:cNvSpPr>
            <a:spLocks noChangeArrowheads="1"/>
          </p:cNvSpPr>
          <p:nvPr/>
        </p:nvSpPr>
        <p:spPr bwMode="auto">
          <a:xfrm>
            <a:off x="5464175" y="4773631"/>
            <a:ext cx="3608388" cy="776287"/>
          </a:xfrm>
          <a:prstGeom prst="wedgeRoundRectCallout">
            <a:avLst>
              <a:gd name="adj1" fmla="val -49523"/>
              <a:gd name="adj2" fmla="val 1884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A.concat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(B)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：</a:t>
            </a: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字符串将被连接到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A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字符串后面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 flipV="1">
            <a:off x="5107185" y="5202267"/>
            <a:ext cx="35719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57313" y="3040063"/>
            <a:ext cx="6000750" cy="7143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6357938" y="1682750"/>
            <a:ext cx="2343150" cy="776288"/>
          </a:xfrm>
          <a:prstGeom prst="wedgeRoundRectCallout">
            <a:avLst>
              <a:gd name="adj1" fmla="val -29363"/>
              <a:gd name="adj2" fmla="val 4823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数值型变量自动转换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String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643702" y="2539668"/>
            <a:ext cx="571504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6884" grpId="0" animBg="1"/>
      <p:bldP spid="506885" grpId="0" animBg="1"/>
      <p:bldP spid="506886" grpId="0" animBg="1"/>
      <p:bldP spid="506887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002617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对象有哪几种方法？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各自的作用</a:t>
            </a:r>
          </a:p>
          <a:p>
            <a:pPr>
              <a:defRPr/>
            </a:pPr>
            <a:r>
              <a:rPr lang="zh-CN" altLang="en-US" dirty="0" smtClean="0"/>
              <a:t>使用什么方法可以获得字符串的长度？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如何创建一个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类的对象？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对象与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对象可以直接赋值吗？</a:t>
            </a:r>
          </a:p>
        </p:txBody>
      </p:sp>
      <p:grpSp>
        <p:nvGrpSpPr>
          <p:cNvPr id="15366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4" descr="图15.13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928813"/>
            <a:ext cx="37147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859338" y="285750"/>
            <a:ext cx="410527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4-1</a:t>
            </a:r>
            <a:endParaRPr lang="en-US" altLang="zh-CN" dirty="0" smtClean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429125"/>
            <a:ext cx="7645400" cy="19288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合法的文件名应该以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结尾</a:t>
            </a:r>
          </a:p>
          <a:p>
            <a:pPr>
              <a:defRPr/>
            </a:pPr>
            <a:r>
              <a:rPr lang="zh-CN" altLang="en-US" dirty="0" smtClean="0"/>
              <a:t>合法的邮箱名中至少要包含“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”和</a:t>
            </a:r>
            <a:r>
              <a:rPr lang="zh-CN" altLang="en-US" dirty="0" smtClean="0"/>
              <a:t>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并检查“</a:t>
            </a:r>
            <a:r>
              <a:rPr lang="en-US" altLang="zh-CN" dirty="0" smtClean="0"/>
              <a:t>@</a:t>
            </a:r>
            <a:r>
              <a:rPr lang="zh-CN" altLang="en-US" dirty="0" smtClean="0"/>
              <a:t>”是否</a:t>
            </a:r>
            <a:r>
              <a:rPr lang="zh-CN" altLang="en-US" dirty="0" smtClean="0"/>
              <a:t>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”之前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4225" y="1276350"/>
            <a:ext cx="810895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判断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.java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文件名是否正确，判断邮箱格式是否正确</a:t>
            </a:r>
          </a:p>
        </p:txBody>
      </p:sp>
      <p:sp>
        <p:nvSpPr>
          <p:cNvPr id="507912" name="Rectangle 8"/>
          <p:cNvSpPr>
            <a:spLocks noChangeArrowheads="1"/>
          </p:cNvSpPr>
          <p:nvPr/>
        </p:nvSpPr>
        <p:spPr bwMode="auto">
          <a:xfrm>
            <a:off x="3714750" y="2928938"/>
            <a:ext cx="1643063" cy="2143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3800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380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3981450"/>
            <a:ext cx="1000125" cy="447675"/>
            <a:chOff x="1000100" y="3235185"/>
            <a:chExt cx="1000132" cy="446983"/>
          </a:xfrm>
        </p:grpSpPr>
        <p:pic>
          <p:nvPicPr>
            <p:cNvPr id="3380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7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常用提取方法</a:t>
            </a:r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785813" y="2233613"/>
          <a:ext cx="7715250" cy="233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814"/>
                <a:gridCol w="2857436"/>
              </a:tblGrid>
              <a:tr h="467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方   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 明 </a:t>
                      </a:r>
                    </a:p>
                  </a:txBody>
                  <a:tcPr marL="89072" marR="89072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搜索第一个出现的字符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 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搜索最后一个出现的字符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（或字符串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value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）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lastIndexOf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(String value)</a:t>
                      </a:r>
                    </a:p>
                  </a:txBody>
                  <a:tcPr marL="89072" marR="89072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4-2</a:t>
            </a:r>
          </a:p>
        </p:txBody>
      </p:sp>
      <p:graphicFrame>
        <p:nvGraphicFramePr>
          <p:cNvPr id="509975" name="Group 23"/>
          <p:cNvGraphicFramePr>
            <a:graphicFrameLocks noGrp="1"/>
          </p:cNvGraphicFramePr>
          <p:nvPr/>
        </p:nvGraphicFramePr>
        <p:xfrm>
          <a:off x="2051050" y="5575300"/>
          <a:ext cx="2663825" cy="519113"/>
        </p:xfrm>
        <a:graphic>
          <a:graphicData uri="http://schemas.openxmlformats.org/drawingml/2006/table">
            <a:tbl>
              <a:tblPr/>
              <a:tblGrid>
                <a:gridCol w="666750"/>
                <a:gridCol w="665163"/>
                <a:gridCol w="666750"/>
                <a:gridCol w="6651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5FD"/>
                    </a:solidFill>
                  </a:tcPr>
                </a:tc>
              </a:tr>
            </a:tbl>
          </a:graphicData>
        </a:graphic>
      </p:graphicFrame>
      <p:sp>
        <p:nvSpPr>
          <p:cNvPr id="509987" name="Text Box 35"/>
          <p:cNvSpPr txBox="1">
            <a:spLocks noChangeArrowheads="1"/>
          </p:cNvSpPr>
          <p:nvPr/>
        </p:nvSpPr>
        <p:spPr bwMode="auto">
          <a:xfrm>
            <a:off x="1979613" y="5205413"/>
            <a:ext cx="2808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0        1          2         3</a:t>
            </a:r>
            <a:r>
              <a:rPr lang="en-US" altLang="zh-CN" b="1"/>
              <a:t> </a:t>
            </a:r>
          </a:p>
        </p:txBody>
      </p:sp>
      <p:sp>
        <p:nvSpPr>
          <p:cNvPr id="509988" name="Line 36"/>
          <p:cNvSpPr>
            <a:spLocks noChangeShapeType="1"/>
          </p:cNvSpPr>
          <p:nvPr/>
        </p:nvSpPr>
        <p:spPr bwMode="auto">
          <a:xfrm flipH="1">
            <a:off x="4499992" y="5162550"/>
            <a:ext cx="1008063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9989" name="Text Box 37"/>
          <p:cNvSpPr txBox="1">
            <a:spLocks noChangeArrowheads="1"/>
          </p:cNvSpPr>
          <p:nvPr/>
        </p:nvSpPr>
        <p:spPr bwMode="auto">
          <a:xfrm>
            <a:off x="5507038" y="52863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位置</a:t>
            </a:r>
          </a:p>
        </p:txBody>
      </p:sp>
      <p:sp>
        <p:nvSpPr>
          <p:cNvPr id="509974" name="AutoShape 22"/>
          <p:cNvSpPr>
            <a:spLocks noChangeArrowheads="1"/>
          </p:cNvSpPr>
          <p:nvPr/>
        </p:nvSpPr>
        <p:spPr bwMode="auto">
          <a:xfrm>
            <a:off x="4500563" y="1168400"/>
            <a:ext cx="4213225" cy="776288"/>
          </a:xfrm>
          <a:prstGeom prst="wedgeRoundRectCallout">
            <a:avLst>
              <a:gd name="adj1" fmla="val -33005"/>
              <a:gd name="adj2" fmla="val 485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返回出现第一个匹配的位置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如果没有找到字符或字符串，则返回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-1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5072066" y="1947866"/>
            <a:ext cx="28575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87" grpId="0"/>
      <p:bldP spid="509989" grpId="0"/>
      <p:bldP spid="5099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常用提取方法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571472" y="2000250"/>
          <a:ext cx="8215370" cy="30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764"/>
                <a:gridCol w="3434606"/>
              </a:tblGrid>
              <a:tr h="453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方  法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       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说  明</a:t>
                      </a:r>
                    </a:p>
                  </a:txBody>
                  <a:tcPr marL="88145" marR="88145" marT="45726" marB="45726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01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index)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提取从位置索引开始的字符串部分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substring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                                    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提取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beginindex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endindex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之间的字符串部分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public String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trim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()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返回一个前后不含任何空格的调用字符串的副本</a:t>
                      </a:r>
                    </a:p>
                  </a:txBody>
                  <a:tcPr marL="88145" marR="88145" marT="45726" marB="45726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4-3</a:t>
            </a:r>
            <a:endParaRPr lang="en-US" altLang="zh-CN" dirty="0" smtClean="0"/>
          </a:p>
        </p:txBody>
      </p:sp>
      <p:sp>
        <p:nvSpPr>
          <p:cNvPr id="510996" name="AutoShape 20"/>
          <p:cNvSpPr>
            <a:spLocks noChangeArrowheads="1"/>
          </p:cNvSpPr>
          <p:nvPr/>
        </p:nvSpPr>
        <p:spPr bwMode="auto">
          <a:xfrm>
            <a:off x="2914650" y="5500688"/>
            <a:ext cx="4800600" cy="9842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字符串的位置从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开始算；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字符串的位置从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开始算 </a:t>
            </a:r>
          </a:p>
        </p:txBody>
      </p:sp>
      <p:sp>
        <p:nvSpPr>
          <p:cNvPr id="510997" name="Freeform 21"/>
          <p:cNvSpPr>
            <a:spLocks/>
          </p:cNvSpPr>
          <p:nvPr/>
        </p:nvSpPr>
        <p:spPr bwMode="auto">
          <a:xfrm rot="3801275">
            <a:off x="3357235" y="4560510"/>
            <a:ext cx="1319251" cy="625322"/>
          </a:xfrm>
          <a:custGeom>
            <a:avLst/>
            <a:gdLst>
              <a:gd name="T0" fmla="*/ 1734346 w 730"/>
              <a:gd name="T1" fmla="*/ 512866 h 457"/>
              <a:gd name="T2" fmla="*/ 1077721 w 730"/>
              <a:gd name="T3" fmla="*/ 844285 h 457"/>
              <a:gd name="T4" fmla="*/ 1080100 w 730"/>
              <a:gd name="T5" fmla="*/ 685056 h 457"/>
              <a:gd name="T6" fmla="*/ 1053930 w 730"/>
              <a:gd name="T7" fmla="*/ 685056 h 457"/>
              <a:gd name="T8" fmla="*/ 1025381 w 730"/>
              <a:gd name="T9" fmla="*/ 685056 h 457"/>
              <a:gd name="T10" fmla="*/ 999212 w 730"/>
              <a:gd name="T11" fmla="*/ 685056 h 457"/>
              <a:gd name="T12" fmla="*/ 970663 w 730"/>
              <a:gd name="T13" fmla="*/ 685056 h 457"/>
              <a:gd name="T14" fmla="*/ 939735 w 730"/>
              <a:gd name="T15" fmla="*/ 685056 h 457"/>
              <a:gd name="T16" fmla="*/ 913565 w 730"/>
              <a:gd name="T17" fmla="*/ 685056 h 457"/>
              <a:gd name="T18" fmla="*/ 880258 w 730"/>
              <a:gd name="T19" fmla="*/ 685056 h 457"/>
              <a:gd name="T20" fmla="*/ 851709 w 730"/>
              <a:gd name="T21" fmla="*/ 685056 h 457"/>
              <a:gd name="T22" fmla="*/ 820781 w 730"/>
              <a:gd name="T23" fmla="*/ 685056 h 457"/>
              <a:gd name="T24" fmla="*/ 792232 w 730"/>
              <a:gd name="T25" fmla="*/ 685056 h 457"/>
              <a:gd name="T26" fmla="*/ 761304 w 730"/>
              <a:gd name="T27" fmla="*/ 685056 h 457"/>
              <a:gd name="T28" fmla="*/ 732755 w 730"/>
              <a:gd name="T29" fmla="*/ 685056 h 457"/>
              <a:gd name="T30" fmla="*/ 701827 w 730"/>
              <a:gd name="T31" fmla="*/ 683205 h 457"/>
              <a:gd name="T32" fmla="*/ 673278 w 730"/>
              <a:gd name="T33" fmla="*/ 683205 h 457"/>
              <a:gd name="T34" fmla="*/ 616181 w 730"/>
              <a:gd name="T35" fmla="*/ 677650 h 457"/>
              <a:gd name="T36" fmla="*/ 518638 w 730"/>
              <a:gd name="T37" fmla="*/ 666541 h 457"/>
              <a:gd name="T38" fmla="*/ 428234 w 730"/>
              <a:gd name="T39" fmla="*/ 648026 h 457"/>
              <a:gd name="T40" fmla="*/ 344966 w 730"/>
              <a:gd name="T41" fmla="*/ 622105 h 457"/>
              <a:gd name="T42" fmla="*/ 271215 w 730"/>
              <a:gd name="T43" fmla="*/ 590630 h 457"/>
              <a:gd name="T44" fmla="*/ 204600 w 730"/>
              <a:gd name="T45" fmla="*/ 553599 h 457"/>
              <a:gd name="T46" fmla="*/ 145124 w 730"/>
              <a:gd name="T47" fmla="*/ 512866 h 457"/>
              <a:gd name="T48" fmla="*/ 97542 w 730"/>
              <a:gd name="T49" fmla="*/ 466579 h 457"/>
              <a:gd name="T50" fmla="*/ 57098 w 730"/>
              <a:gd name="T51" fmla="*/ 420291 h 457"/>
              <a:gd name="T52" fmla="*/ 26170 w 730"/>
              <a:gd name="T53" fmla="*/ 370301 h 457"/>
              <a:gd name="T54" fmla="*/ 9516 w 730"/>
              <a:gd name="T55" fmla="*/ 316607 h 457"/>
              <a:gd name="T56" fmla="*/ 0 w 730"/>
              <a:gd name="T57" fmla="*/ 262913 h 457"/>
              <a:gd name="T58" fmla="*/ 2379 w 730"/>
              <a:gd name="T59" fmla="*/ 211071 h 457"/>
              <a:gd name="T60" fmla="*/ 19033 w 730"/>
              <a:gd name="T61" fmla="*/ 155526 h 457"/>
              <a:gd name="T62" fmla="*/ 45202 w 730"/>
              <a:gd name="T63" fmla="*/ 101833 h 457"/>
              <a:gd name="T64" fmla="*/ 133228 w 730"/>
              <a:gd name="T65" fmla="*/ 0 h 457"/>
              <a:gd name="T66" fmla="*/ 107058 w 730"/>
              <a:gd name="T67" fmla="*/ 22218 h 457"/>
              <a:gd name="T68" fmla="*/ 71372 w 730"/>
              <a:gd name="T69" fmla="*/ 66654 h 457"/>
              <a:gd name="T70" fmla="*/ 54719 w 730"/>
              <a:gd name="T71" fmla="*/ 111090 h 457"/>
              <a:gd name="T72" fmla="*/ 59477 w 730"/>
              <a:gd name="T73" fmla="*/ 149972 h 457"/>
              <a:gd name="T74" fmla="*/ 71372 w 730"/>
              <a:gd name="T75" fmla="*/ 168487 h 457"/>
              <a:gd name="T76" fmla="*/ 102300 w 730"/>
              <a:gd name="T77" fmla="*/ 203665 h 457"/>
              <a:gd name="T78" fmla="*/ 149882 w 730"/>
              <a:gd name="T79" fmla="*/ 235141 h 457"/>
              <a:gd name="T80" fmla="*/ 209359 w 730"/>
              <a:gd name="T81" fmla="*/ 266616 h 457"/>
              <a:gd name="T82" fmla="*/ 283110 w 730"/>
              <a:gd name="T83" fmla="*/ 288835 h 457"/>
              <a:gd name="T84" fmla="*/ 323554 w 730"/>
              <a:gd name="T85" fmla="*/ 299944 h 457"/>
              <a:gd name="T86" fmla="*/ 413959 w 730"/>
              <a:gd name="T87" fmla="*/ 322162 h 457"/>
              <a:gd name="T88" fmla="*/ 506743 w 730"/>
              <a:gd name="T89" fmla="*/ 335122 h 457"/>
              <a:gd name="T90" fmla="*/ 606664 w 730"/>
              <a:gd name="T91" fmla="*/ 346231 h 457"/>
              <a:gd name="T92" fmla="*/ 661383 w 730"/>
              <a:gd name="T93" fmla="*/ 351786 h 457"/>
              <a:gd name="T94" fmla="*/ 768441 w 730"/>
              <a:gd name="T95" fmla="*/ 355489 h 457"/>
              <a:gd name="T96" fmla="*/ 870742 w 730"/>
              <a:gd name="T97" fmla="*/ 355489 h 457"/>
              <a:gd name="T98" fmla="*/ 975421 w 730"/>
              <a:gd name="T99" fmla="*/ 351786 h 457"/>
              <a:gd name="T100" fmla="*/ 1080100 w 730"/>
              <a:gd name="T101" fmla="*/ 340677 h 457"/>
              <a:gd name="T102" fmla="*/ 1077721 w 730"/>
              <a:gd name="T103" fmla="*/ 175893 h 457"/>
              <a:gd name="T104" fmla="*/ 1734346 w 730"/>
              <a:gd name="T105" fmla="*/ 512866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96" grpId="0" animBg="1"/>
      <p:bldP spid="5109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字符串常用提取方法</a:t>
            </a:r>
            <a:r>
              <a:rPr lang="en-US" altLang="zh-CN" smtClean="0"/>
              <a:t>4-4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检查文件和邮箱格式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12003" name="AutoShape 3"/>
          <p:cNvSpPr>
            <a:spLocks noChangeArrowheads="1"/>
          </p:cNvSpPr>
          <p:nvPr/>
        </p:nvSpPr>
        <p:spPr bwMode="auto">
          <a:xfrm>
            <a:off x="763588" y="2035175"/>
            <a:ext cx="7993062" cy="3416300"/>
          </a:xfrm>
          <a:prstGeom prst="roundRect">
            <a:avLst>
              <a:gd name="adj" fmla="val 62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检查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文件名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index =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fileName.lastIndexOf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(".");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if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index!=-1 &amp;&amp; index!=0 &amp;&amp; 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fileName.substring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(index+1,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fileName.length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()).equals("java")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){   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fileCorrect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true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;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}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else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{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   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文件名无效。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");</a:t>
            </a:r>
          </a:p>
          <a:p>
            <a:pPr defTabSz="6223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763588" y="2000250"/>
            <a:ext cx="7985125" cy="25860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//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检查邮箱格式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('@')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!=-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 &amp;&amp;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('.')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email.indexOf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('@')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){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emailCorrect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true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else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{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Email无效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。");</a:t>
            </a:r>
          </a:p>
          <a:p>
            <a:pPr defTabSz="4445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</p:txBody>
      </p:sp>
      <p:grpSp>
        <p:nvGrpSpPr>
          <p:cNvPr id="36871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8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357438" y="6000750"/>
            <a:ext cx="4572000" cy="428625"/>
            <a:chOff x="3143240" y="5143512"/>
            <a:chExt cx="457203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786081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：字符串提取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nimBg="1"/>
      <p:bldP spid="512003" grpId="1" animBg="1"/>
      <p:bldP spid="5120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835977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如果要打印输出“小鱼儿”，应填入的代码是什么？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979488" y="2286000"/>
            <a:ext cx="7164387" cy="2492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word = "Hello,      ";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word.trim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word.concat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小鱼儿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!");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index1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(',');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index2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('!');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(______, _______));</a:t>
            </a:r>
          </a:p>
        </p:txBody>
      </p:sp>
      <p:sp>
        <p:nvSpPr>
          <p:cNvPr id="513030" name="AutoShape 6"/>
          <p:cNvSpPr>
            <a:spLocks noChangeArrowheads="1"/>
          </p:cNvSpPr>
          <p:nvPr/>
        </p:nvSpPr>
        <p:spPr bwMode="auto">
          <a:xfrm rot="5400000">
            <a:off x="4451351" y="4999037"/>
            <a:ext cx="792162" cy="550863"/>
          </a:xfrm>
          <a:prstGeom prst="rightArrow">
            <a:avLst>
              <a:gd name="adj1" fmla="val 49861"/>
              <a:gd name="adj2" fmla="val 5502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31" name="AutoShape 7"/>
          <p:cNvSpPr>
            <a:spLocks noChangeArrowheads="1"/>
          </p:cNvSpPr>
          <p:nvPr/>
        </p:nvSpPr>
        <p:spPr bwMode="auto">
          <a:xfrm rot="5400000">
            <a:off x="5594351" y="4999037"/>
            <a:ext cx="792162" cy="550863"/>
          </a:xfrm>
          <a:prstGeom prst="rightArrow">
            <a:avLst>
              <a:gd name="adj1" fmla="val 49861"/>
              <a:gd name="adj2" fmla="val 55025"/>
            </a:avLst>
          </a:prstGeom>
          <a:solidFill>
            <a:srgbClr val="0070C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513032" name="AutoShape 8"/>
          <p:cNvSpPr>
            <a:spLocks noChangeArrowheads="1"/>
          </p:cNvSpPr>
          <p:nvPr/>
        </p:nvSpPr>
        <p:spPr bwMode="auto">
          <a:xfrm>
            <a:off x="4089400" y="5741988"/>
            <a:ext cx="121285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index1+1</a:t>
            </a:r>
          </a:p>
        </p:txBody>
      </p:sp>
      <p:sp>
        <p:nvSpPr>
          <p:cNvPr id="513033" name="AutoShape 9"/>
          <p:cNvSpPr>
            <a:spLocks noChangeArrowheads="1"/>
          </p:cNvSpPr>
          <p:nvPr/>
        </p:nvSpPr>
        <p:spPr bwMode="auto">
          <a:xfrm>
            <a:off x="5659438" y="5767388"/>
            <a:ext cx="950912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index2</a:t>
            </a:r>
          </a:p>
        </p:txBody>
      </p:sp>
      <p:grpSp>
        <p:nvGrpSpPr>
          <p:cNvPr id="37898" name="组合 77"/>
          <p:cNvGrpSpPr>
            <a:grpSpLocks/>
          </p:cNvGrpSpPr>
          <p:nvPr/>
        </p:nvGrpSpPr>
        <p:grpSpPr bwMode="auto">
          <a:xfrm>
            <a:off x="71438" y="885825"/>
            <a:ext cx="1470025" cy="400050"/>
            <a:chOff x="2962268" y="5103147"/>
            <a:chExt cx="1469411" cy="400110"/>
          </a:xfrm>
        </p:grpSpPr>
        <p:pic>
          <p:nvPicPr>
            <p:cNvPr id="3789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 animBg="1"/>
      <p:bldP spid="513031" grpId="0" animBg="1"/>
      <p:bldP spid="513032" grpId="0" animBg="1"/>
      <p:bldP spid="5130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字符串拆分 </a:t>
            </a:r>
            <a:r>
              <a:rPr lang="en-US" altLang="zh-CN" dirty="0" smtClean="0"/>
              <a:t>2-1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572000"/>
            <a:ext cx="7645400" cy="17859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split()</a:t>
            </a:r>
            <a:r>
              <a:rPr lang="zh-CN" altLang="en-US" dirty="0" smtClean="0"/>
              <a:t>方法，将一个字符串分割为子字符串，结果作为字符串数组返回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84225" y="1276350"/>
            <a:ext cx="764540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有一段歌词，每句都以空格“  ”结尾，请将歌词每句按行输出 </a:t>
            </a:r>
          </a:p>
        </p:txBody>
      </p:sp>
      <p:grpSp>
        <p:nvGrpSpPr>
          <p:cNvPr id="38918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892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1438" y="4124325"/>
            <a:ext cx="1000125" cy="447675"/>
            <a:chOff x="1000100" y="3235185"/>
            <a:chExt cx="1000132" cy="446983"/>
          </a:xfrm>
        </p:grpSpPr>
        <p:pic>
          <p:nvPicPr>
            <p:cNvPr id="3892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15.1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000250"/>
            <a:ext cx="30003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AutoShape 2"/>
          <p:cNvSpPr>
            <a:spLocks noChangeArrowheads="1"/>
          </p:cNvSpPr>
          <p:nvPr/>
        </p:nvSpPr>
        <p:spPr bwMode="auto">
          <a:xfrm>
            <a:off x="357188" y="1557338"/>
            <a:ext cx="8553450" cy="4051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Lyric {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String words="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长亭外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古道边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芳草碧连天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晚风扶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柳笛声残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夕阳山外山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";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String[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printword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=new String[100];		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("***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原歌词格式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***\n"+words);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("\n***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拆分后歌词格式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***");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printword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words.split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 ");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=0;i&lt;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printword.length;i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++){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printword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[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]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2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字符串拆分 </a:t>
            </a:r>
            <a:r>
              <a:rPr lang="en-US" altLang="zh-CN" smtClean="0"/>
              <a:t>2-2</a:t>
            </a:r>
            <a:endParaRPr smtClean="0"/>
          </a:p>
        </p:txBody>
      </p:sp>
      <p:sp>
        <p:nvSpPr>
          <p:cNvPr id="518155" name="Rectangle 11"/>
          <p:cNvSpPr>
            <a:spLocks noChangeArrowheads="1"/>
          </p:cNvSpPr>
          <p:nvPr/>
        </p:nvSpPr>
        <p:spPr bwMode="auto">
          <a:xfrm>
            <a:off x="1266825" y="3573463"/>
            <a:ext cx="4170363" cy="31591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8156" name="AutoShape 12"/>
          <p:cNvSpPr>
            <a:spLocks noChangeArrowheads="1"/>
          </p:cNvSpPr>
          <p:nvPr/>
        </p:nvSpPr>
        <p:spPr bwMode="auto">
          <a:xfrm>
            <a:off x="6357938" y="3295650"/>
            <a:ext cx="2343150" cy="776288"/>
          </a:xfrm>
          <a:prstGeom prst="wedgeRoundRectCallout">
            <a:avLst>
              <a:gd name="adj1" fmla="val -33384"/>
              <a:gd name="adj2" fmla="val 4767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拆分字符串，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返回值为字符串数组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1266825" y="3922713"/>
            <a:ext cx="4176713" cy="1006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8158" name="AutoShape 14"/>
          <p:cNvSpPr>
            <a:spLocks noChangeArrowheads="1"/>
          </p:cNvSpPr>
          <p:nvPr/>
        </p:nvSpPr>
        <p:spPr bwMode="auto">
          <a:xfrm>
            <a:off x="6357938" y="4500563"/>
            <a:ext cx="1846262" cy="407987"/>
          </a:xfrm>
          <a:prstGeom prst="wedgeRoundRectCallout">
            <a:avLst>
              <a:gd name="adj1" fmla="val -31907"/>
              <a:gd name="adj2" fmla="val -5610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遍历输出字符串</a:t>
            </a:r>
          </a:p>
        </p:txBody>
      </p:sp>
      <p:grpSp>
        <p:nvGrpSpPr>
          <p:cNvPr id="39945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995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 flipV="1">
            <a:off x="5572132" y="3714752"/>
            <a:ext cx="714380" cy="7143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>
            <a:off x="5500694" y="4643446"/>
            <a:ext cx="785820" cy="7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286000" y="6072188"/>
            <a:ext cx="4572000" cy="428625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5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2786083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：字符串拆分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nimBg="1"/>
      <p:bldP spid="518155" grpId="0" animBg="1"/>
      <p:bldP spid="518156" grpId="0" animBg="1"/>
      <p:bldP spid="518157" grpId="0" animBg="1"/>
      <p:bldP spid="5181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938" y="285750"/>
            <a:ext cx="48926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实现会员注册升级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 验证身份证号、手机号、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   座机号格式是否正确</a:t>
            </a: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0965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097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6" name="图片 12" descr="图15.1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357313"/>
            <a:ext cx="38655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25" y="3786188"/>
            <a:ext cx="7645400" cy="1928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判断座机的电话号码时，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dirty="0" smtClean="0"/>
              <a:t>    按照</a:t>
            </a:r>
            <a:r>
              <a:rPr lang="zh-CN" altLang="en-US" dirty="0"/>
              <a:t>字符“</a:t>
            </a:r>
            <a:r>
              <a:rPr lang="en-US" altLang="zh-CN" dirty="0"/>
              <a:t>-</a:t>
            </a:r>
            <a:r>
              <a:rPr lang="zh-CN" altLang="en-US" dirty="0"/>
              <a:t>”符号进行</a:t>
            </a:r>
            <a:r>
              <a:rPr lang="zh-CN" altLang="en-US" dirty="0" smtClean="0"/>
              <a:t>拆</a:t>
            </a: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</a:t>
            </a:r>
            <a:r>
              <a:rPr lang="zh-CN" altLang="en-US" dirty="0"/>
              <a:t>，然后判断长度</a:t>
            </a:r>
          </a:p>
        </p:txBody>
      </p: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0" y="3286125"/>
            <a:ext cx="985838" cy="461963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097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714625" y="6286500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175" y="285750"/>
            <a:ext cx="489743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判断字符出现次数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输入一个字符串，再输入要查找的字符，判断该字符在该字符串中出现的次数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4200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5.1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214563"/>
            <a:ext cx="34432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784225" y="4286250"/>
            <a:ext cx="7645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000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编写统计字符出现次数的</a:t>
            </a:r>
            <a:r>
              <a:rPr lang="zh-CN" altLang="en-US" sz="2600" b="1" dirty="0" smtClean="0">
                <a:ea typeface="微软雅黑" pitchFamily="34" charset="-122"/>
              </a:rPr>
              <a:t>方法</a:t>
            </a:r>
            <a:endParaRPr lang="en-US" altLang="zh-CN" sz="2600" b="1" dirty="0" smtClean="0"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0E9CDE"/>
              </a:buClr>
              <a:buSzPct val="100000"/>
            </a:pPr>
            <a:r>
              <a:rPr lang="fr-FR" altLang="en-US" sz="2200" b="1" dirty="0" smtClean="0">
                <a:ea typeface="微软雅黑" pitchFamily="34" charset="-122"/>
              </a:rPr>
              <a:t>     public int counter(String inputs,String word)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使用</a:t>
            </a:r>
            <a:r>
              <a:rPr lang="en-US" altLang="en-US" sz="2600" b="1" dirty="0">
                <a:ea typeface="微软雅黑" pitchFamily="34" charset="-122"/>
              </a:rPr>
              <a:t>substring( )</a:t>
            </a:r>
            <a:r>
              <a:rPr lang="zh-CN" altLang="en-US" sz="2600" b="1" dirty="0">
                <a:ea typeface="微软雅黑" pitchFamily="34" charset="-122"/>
              </a:rPr>
              <a:t>将字符串的每个字符存入</a:t>
            </a:r>
            <a:r>
              <a:rPr lang="zh-CN" altLang="en-US" sz="2600" b="1" dirty="0" smtClean="0">
                <a:ea typeface="微软雅黑" pitchFamily="34" charset="-122"/>
              </a:rPr>
              <a:t>数组</a:t>
            </a:r>
            <a:endParaRPr lang="en-US" altLang="zh-CN" sz="2600" b="1" dirty="0" smtClean="0"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比较</a:t>
            </a:r>
            <a:r>
              <a:rPr lang="zh-CN" altLang="en-US" sz="2600" b="1" dirty="0">
                <a:ea typeface="微软雅黑" pitchFamily="34" charset="-122"/>
              </a:rPr>
              <a:t>数组中每个字符是否与要求的字符相等，并计数</a:t>
            </a:r>
          </a:p>
        </p:txBody>
      </p: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0" y="3681413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199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857500" y="621506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15063" y="285750"/>
            <a:ext cx="2749550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如何调用带参方法？应注意什么？</a:t>
            </a:r>
          </a:p>
          <a:p>
            <a:pPr>
              <a:defRPr/>
            </a:pPr>
            <a:r>
              <a:rPr lang="zh-CN" altLang="en-US" dirty="0" smtClean="0"/>
              <a:t>请说出以下代码的执行过程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32486" name="AutoShape 6"/>
          <p:cNvSpPr>
            <a:spLocks noChangeArrowheads="1"/>
          </p:cNvSpPr>
          <p:nvPr/>
        </p:nvSpPr>
        <p:spPr bwMode="auto">
          <a:xfrm>
            <a:off x="71438" y="2428875"/>
            <a:ext cx="6143625" cy="3970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TestScore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{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测试类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public static void main(String[]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Student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=new Student();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Score sc=new Score();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float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=0;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stu.java=80;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stu.database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=95;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stu.html=77;		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sc.getAvg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stu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该学生的平均分为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avg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32487" name="AutoShape 7"/>
          <p:cNvSpPr>
            <a:spLocks noChangeArrowheads="1"/>
          </p:cNvSpPr>
          <p:nvPr/>
        </p:nvSpPr>
        <p:spPr bwMode="auto">
          <a:xfrm>
            <a:off x="4786313" y="2428875"/>
            <a:ext cx="428625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Score { 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成绩类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//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计算平均分，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Student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为学生类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float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getAvg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Student 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stu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){	       </a:t>
            </a:r>
            <a:endParaRPr lang="en-US" altLang="en-US" b="1" dirty="0" smtClean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   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float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=0;</a:t>
            </a: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 smtClean="0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=((float)stu.java +</a:t>
            </a: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        </a:t>
            </a:r>
            <a:r>
              <a:rPr lang="en-US" altLang="en-US" b="1" dirty="0" err="1" smtClean="0">
                <a:ea typeface="宋体" charset="-122"/>
                <a:cs typeface="Times New Roman" pitchFamily="18" charset="0"/>
              </a:rPr>
              <a:t>stu.database+stu.html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)/3;</a:t>
            </a:r>
          </a:p>
          <a:p>
            <a:pPr defTabSz="444500">
              <a:lnSpc>
                <a:spcPct val="12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return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;</a:t>
            </a:r>
          </a:p>
          <a:p>
            <a:pPr defTabSz="444500">
              <a:defRPr/>
            </a:pP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    }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6391" name="组合 8"/>
          <p:cNvGrpSpPr>
            <a:grpSpLocks/>
          </p:cNvGrpSpPr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1639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11028" y="4005064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6" grpId="0" animBg="1"/>
      <p:bldP spid="532486" grpId="1" animBg="1"/>
      <p:bldP spid="532487" grpId="0" animBg="1"/>
      <p:bldP spid="53248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4-1</a:t>
            </a:r>
            <a:endParaRPr lang="en-US" altLang="zh-CN" dirty="0" smtClean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/>
              <a:t>StringBuffer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增强版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对字符串频繁修改（如字符串连接）时，使用</a:t>
            </a:r>
            <a:r>
              <a:rPr lang="en-US" dirty="0" err="1" smtClean="0"/>
              <a:t>StringBuffer</a:t>
            </a:r>
            <a:r>
              <a:rPr lang="zh-CN" altLang="en-US" dirty="0" smtClean="0"/>
              <a:t>类可以大大提高程序执行效率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对象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en-US" altLang="zh-CN" dirty="0" err="1" smtClean="0"/>
              <a:t>StringBuffer</a:t>
            </a:r>
            <a:r>
              <a:rPr lang="zh-CN" altLang="en-US" dirty="0" smtClean="0"/>
              <a:t>的使用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21220" name="AutoShape 4"/>
          <p:cNvSpPr>
            <a:spLocks noChangeArrowheads="1"/>
          </p:cNvSpPr>
          <p:nvPr/>
        </p:nvSpPr>
        <p:spPr bwMode="auto">
          <a:xfrm>
            <a:off x="928688" y="3357563"/>
            <a:ext cx="7259637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sb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StringBuffer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aaa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</p:txBody>
      </p:sp>
      <p:sp>
        <p:nvSpPr>
          <p:cNvPr id="521221" name="AutoShape 5"/>
          <p:cNvSpPr>
            <a:spLocks noChangeArrowheads="1"/>
          </p:cNvSpPr>
          <p:nvPr/>
        </p:nvSpPr>
        <p:spPr bwMode="auto">
          <a:xfrm>
            <a:off x="5786438" y="2987675"/>
            <a:ext cx="2719387" cy="407988"/>
          </a:xfrm>
          <a:prstGeom prst="wedgeRoundRectCallout">
            <a:avLst>
              <a:gd name="adj1" fmla="val -35371"/>
              <a:gd name="adj2" fmla="val 5009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创建空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StringBuffer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</a:t>
            </a:r>
          </a:p>
        </p:txBody>
      </p:sp>
      <p:sp>
        <p:nvSpPr>
          <p:cNvPr id="521222" name="AutoShape 6"/>
          <p:cNvSpPr>
            <a:spLocks noChangeArrowheads="1"/>
          </p:cNvSpPr>
          <p:nvPr/>
        </p:nvSpPr>
        <p:spPr bwMode="auto">
          <a:xfrm>
            <a:off x="5651500" y="4357688"/>
            <a:ext cx="3155950" cy="407987"/>
          </a:xfrm>
          <a:prstGeom prst="wedgeRoundRectCallout">
            <a:avLst>
              <a:gd name="adj1" fmla="val -31754"/>
              <a:gd name="adj2" fmla="val -446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创建一个变量存储字符串</a:t>
            </a: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aaa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21223" name="AutoShape 7"/>
          <p:cNvSpPr>
            <a:spLocks noChangeArrowheads="1"/>
          </p:cNvSpPr>
          <p:nvPr/>
        </p:nvSpPr>
        <p:spPr bwMode="auto">
          <a:xfrm>
            <a:off x="928688" y="5286375"/>
            <a:ext cx="7231062" cy="1173163"/>
          </a:xfrm>
          <a:prstGeom prst="roundRect">
            <a:avLst>
              <a:gd name="adj" fmla="val 164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sb.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toString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();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转化为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类型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sb.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append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**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追加字符串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ea typeface="宋体" charset="-122"/>
              </a:rPr>
              <a:t>sb.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insert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(1,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 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**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    </a:t>
            </a:r>
            <a:r>
              <a:rPr lang="en-US" altLang="zh-CN" b="1" dirty="0"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插入字符串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000760" y="4101473"/>
            <a:ext cx="500066" cy="256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21221" idx="4"/>
          </p:cNvCxnSpPr>
          <p:nvPr/>
        </p:nvCxnSpPr>
        <p:spPr bwMode="auto">
          <a:xfrm flipV="1">
            <a:off x="5715008" y="3396702"/>
            <a:ext cx="469261" cy="17517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521221" grpId="0" animBg="1"/>
      <p:bldP spid="521222" grpId="0" animBg="1"/>
      <p:bldP spid="5212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455613" y="1357313"/>
            <a:ext cx="8293100" cy="43767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sbAppend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{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sb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= new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青春无悔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");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num=110;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sb1 =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sb.append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我心永恒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"); 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(sb1);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sb2 = sb1.append('啊');      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(sb2);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sb3 = sb2.append(num);    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(sb3);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4-2</a:t>
            </a:r>
          </a:p>
        </p:txBody>
      </p:sp>
      <p:sp>
        <p:nvSpPr>
          <p:cNvPr id="522256" name="AutoShape 16"/>
          <p:cNvSpPr>
            <a:spLocks noChangeArrowheads="1"/>
          </p:cNvSpPr>
          <p:nvPr/>
        </p:nvSpPr>
        <p:spPr bwMode="auto">
          <a:xfrm>
            <a:off x="1547813" y="5456238"/>
            <a:ext cx="2405062" cy="407987"/>
          </a:xfrm>
          <a:prstGeom prst="wedgeRoundRectCallout">
            <a:avLst>
              <a:gd name="adj1" fmla="val 17792"/>
              <a:gd name="adj2" fmla="val -4765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相当于</a:t>
            </a:r>
            <a:r>
              <a:rPr lang="en-US" altLang="zh-CN" b="1" kern="0">
                <a:solidFill>
                  <a:schemeClr val="bg1"/>
                </a:solidFill>
                <a:latin typeface="Arial"/>
                <a:ea typeface="黑体"/>
              </a:rPr>
              <a:t>sb3.toString()</a:t>
            </a:r>
          </a:p>
        </p:txBody>
      </p:sp>
      <p:grpSp>
        <p:nvGrpSpPr>
          <p:cNvPr id="45062" name="组合 6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506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1" name="直接箭头连接符 10"/>
          <p:cNvCxnSpPr/>
          <p:nvPr/>
        </p:nvCxnSpPr>
        <p:spPr bwMode="auto">
          <a:xfrm rot="10800000" flipV="1">
            <a:off x="3000364" y="5000636"/>
            <a:ext cx="642942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15.17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28625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4-3</a:t>
            </a:r>
            <a:endParaRPr lang="en-US" altLang="zh-CN" dirty="0" smtClean="0"/>
          </a:p>
        </p:txBody>
      </p:sp>
      <p:sp>
        <p:nvSpPr>
          <p:cNvPr id="524290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786313"/>
            <a:ext cx="7645400" cy="1571625"/>
          </a:xfrm>
        </p:spPr>
        <p:txBody>
          <a:bodyPr/>
          <a:lstStyle/>
          <a:p>
            <a:pPr>
              <a:defRPr/>
            </a:pPr>
            <a:r>
              <a:rPr lang="zh-CN" altLang="fr-FR" smtClean="0"/>
              <a:t>利用</a:t>
            </a:r>
            <a:r>
              <a:rPr lang="fr-FR" altLang="zh-CN" smtClean="0"/>
              <a:t>StringBuffer</a:t>
            </a:r>
            <a:r>
              <a:rPr lang="zh-CN" altLang="fr-FR" smtClean="0"/>
              <a:t>类的</a:t>
            </a:r>
            <a:r>
              <a:rPr lang="fr-FR" altLang="zh-CN" smtClean="0"/>
              <a:t>length()</a:t>
            </a:r>
            <a:r>
              <a:rPr lang="zh-CN" altLang="fr-FR" smtClean="0"/>
              <a:t>和</a:t>
            </a:r>
            <a:r>
              <a:rPr lang="en-US" altLang="zh-CN" smtClean="0"/>
              <a:t>insert  ()</a:t>
            </a:r>
            <a:r>
              <a:rPr lang="zh-CN" altLang="fr-FR" smtClean="0"/>
              <a:t>方法实现需求</a:t>
            </a:r>
            <a:endParaRPr lang="en-US" altLang="zh-CN" dirty="0" smtClean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84225" y="1276350"/>
            <a:ext cx="7645400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将一个数字字符串转换成逗号分隔的数字串，即从右边开始每三个数字用逗号分隔 </a:t>
            </a:r>
          </a:p>
        </p:txBody>
      </p:sp>
      <p:grpSp>
        <p:nvGrpSpPr>
          <p:cNvPr id="46086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609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1438" y="4338638"/>
            <a:ext cx="1000125" cy="447675"/>
            <a:chOff x="1000100" y="3235185"/>
            <a:chExt cx="1000132" cy="446983"/>
          </a:xfrm>
        </p:grpSpPr>
        <p:pic>
          <p:nvPicPr>
            <p:cNvPr id="4608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15.18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79650"/>
            <a:ext cx="3152775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82650" y="1285875"/>
            <a:ext cx="7596188" cy="45878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class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TestInsert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{	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static void main(String[]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args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 {		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Scanner input = new Scanner(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System.in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请输入一串数字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： ");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String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nums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input.next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=new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nums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str.length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()-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3;i&gt;0;i=i-3</a:t>
            </a:r>
            <a:r>
              <a:rPr lang="en-US" altLang="en-US" b="1" dirty="0" smtClean="0">
                <a:ea typeface="宋体" charset="-122"/>
                <a:cs typeface="Times New Roman" pitchFamily="18" charset="0"/>
              </a:rPr>
              <a:t>){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str.insert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,',');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);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503863" y="285750"/>
            <a:ext cx="34607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StringBuffer</a:t>
            </a:r>
            <a:r>
              <a:rPr smtClean="0"/>
              <a:t>类</a:t>
            </a:r>
            <a:r>
              <a:rPr lang="en-US" altLang="zh-CN" smtClean="0"/>
              <a:t>4-4</a:t>
            </a: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2286000" y="3857625"/>
            <a:ext cx="1655763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2786063" y="3500438"/>
            <a:ext cx="1223962" cy="3587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5324" name="AutoShape 12"/>
          <p:cNvSpPr>
            <a:spLocks noChangeArrowheads="1"/>
          </p:cNvSpPr>
          <p:nvPr/>
        </p:nvSpPr>
        <p:spPr bwMode="auto">
          <a:xfrm>
            <a:off x="3786188" y="5143500"/>
            <a:ext cx="3001962" cy="407988"/>
          </a:xfrm>
          <a:prstGeom prst="wedgeRoundRectCallout">
            <a:avLst>
              <a:gd name="adj1" fmla="val -33748"/>
              <a:gd name="adj2" fmla="val -543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从后往前每隔三位添加逗号</a:t>
            </a:r>
          </a:p>
        </p:txBody>
      </p:sp>
      <p:sp>
        <p:nvSpPr>
          <p:cNvPr id="525322" name="AutoShape 10"/>
          <p:cNvSpPr>
            <a:spLocks noChangeArrowheads="1"/>
          </p:cNvSpPr>
          <p:nvPr/>
        </p:nvSpPr>
        <p:spPr bwMode="auto">
          <a:xfrm>
            <a:off x="4357688" y="2714625"/>
            <a:ext cx="1146175" cy="407988"/>
          </a:xfrm>
          <a:prstGeom prst="wedgeRoundRectCallout">
            <a:avLst>
              <a:gd name="adj1" fmla="val -28543"/>
              <a:gd name="adj2" fmla="val 5011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获取长度</a:t>
            </a:r>
            <a:endParaRPr lang="en-US" altLang="zh-CN" b="1" kern="0">
              <a:solidFill>
                <a:schemeClr val="bg1"/>
              </a:solidFill>
              <a:latin typeface="Arial"/>
              <a:ea typeface="黑体"/>
            </a:endParaRPr>
          </a:p>
        </p:txBody>
      </p:sp>
      <p:grpSp>
        <p:nvGrpSpPr>
          <p:cNvPr id="47113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71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1" name="直接箭头连接符 20"/>
          <p:cNvCxnSpPr>
            <a:endCxn id="525322" idx="4"/>
          </p:cNvCxnSpPr>
          <p:nvPr/>
        </p:nvCxnSpPr>
        <p:spPr bwMode="auto">
          <a:xfrm flipV="1">
            <a:off x="4000496" y="3123705"/>
            <a:ext cx="603246" cy="37673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3821901" y="4464851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214688" y="6000750"/>
            <a:ext cx="5091112" cy="428625"/>
            <a:chOff x="3143240" y="5143512"/>
            <a:chExt cx="5091318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500614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712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423" y="5187962"/>
              <a:ext cx="4272135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StringBuffer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类的使用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  <p:bldP spid="525321" grpId="0" animBg="1"/>
      <p:bldP spid="525323" grpId="0" animBg="1"/>
      <p:bldP spid="525324" grpId="0" animBg="1"/>
      <p:bldP spid="5253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6238" y="285750"/>
            <a:ext cx="60483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显示商品批发总金额</a:t>
            </a:r>
            <a:r>
              <a:rPr lang="en-US" altLang="zh-CN" dirty="0" smtClean="0"/>
              <a:t>2-1</a:t>
            </a:r>
            <a:endParaRPr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4930783" cy="507208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en-US" dirty="0" err="1" smtClean="0"/>
              <a:t>StringBuffer类的使用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err="1" smtClean="0"/>
              <a:t>方法的定义和使用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登录验证通过后，显示批发商品信息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mtClean="0"/>
              <a:t>输入</a:t>
            </a:r>
            <a:r>
              <a:rPr lang="zh-CN" altLang="en-US" dirty="0" smtClean="0"/>
              <a:t>批发商品编号和数量，以指定格式显示总金额</a:t>
            </a:r>
          </a:p>
        </p:txBody>
      </p:sp>
      <p:grpSp>
        <p:nvGrpSpPr>
          <p:cNvPr id="48133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814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7" name="图片 16" descr="图15.1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1357298"/>
            <a:ext cx="319405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5" name="组合 14"/>
          <p:cNvGrpSpPr>
            <a:grpSpLocks/>
          </p:cNvGrpSpPr>
          <p:nvPr/>
        </p:nvGrpSpPr>
        <p:grpSpPr bwMode="auto">
          <a:xfrm>
            <a:off x="785786" y="6000768"/>
            <a:ext cx="2714625" cy="428625"/>
            <a:chOff x="3143240" y="5143512"/>
            <a:chExt cx="271464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814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113" y="285750"/>
            <a:ext cx="59055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显示商品批发总金额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创建类</a:t>
            </a:r>
            <a:r>
              <a:rPr lang="en-US" altLang="zh-CN" dirty="0" smtClean="0"/>
              <a:t>Goods 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创建方法</a:t>
            </a:r>
            <a:r>
              <a:rPr lang="en-US" altLang="zh-CN" dirty="0" smtClean="0"/>
              <a:t>show() 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创建方法</a:t>
            </a:r>
            <a:r>
              <a:rPr lang="en-US" altLang="zh-CN" dirty="0" smtClean="0"/>
              <a:t>change() </a:t>
            </a:r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格式化输出 </a:t>
            </a:r>
            <a:endParaRPr lang="en-US" altLang="zh-CN" dirty="0" smtClean="0"/>
          </a:p>
        </p:txBody>
      </p:sp>
      <p:grpSp>
        <p:nvGrpSpPr>
          <p:cNvPr id="49157" name="组合 7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916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1000125" y="3929063"/>
            <a:ext cx="7596188" cy="2574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change(double d){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=new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StringBuffer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String.valueOf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(d));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str.indexOf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(".")-3;i&gt;0;i=i-3){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str.insert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,',');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}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return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str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</a:p>
          <a:p>
            <a:pPr marL="0" lvl="1" defTabSz="457200">
              <a:lnSpc>
                <a:spcPct val="130000"/>
              </a:lnSpc>
              <a:tabLst>
                <a:tab pos="444500" algn="l"/>
              </a:tabLst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49159" name="组合 21"/>
          <p:cNvGrpSpPr>
            <a:grpSpLocks/>
          </p:cNvGrpSpPr>
          <p:nvPr/>
        </p:nvGrpSpPr>
        <p:grpSpPr bwMode="auto">
          <a:xfrm>
            <a:off x="3143240" y="5929330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285750"/>
            <a:ext cx="303530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018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018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018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018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018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027988" y="285750"/>
            <a:ext cx="936625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1357290" y="2335968"/>
            <a:ext cx="725965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String</a:t>
            </a:r>
            <a:r>
              <a:rPr lang="en-US" altLang="en-US" sz="2000" b="1" dirty="0" err="1" smtClean="0">
                <a:ea typeface="微软雅黑" pitchFamily="34" charset="-122"/>
                <a:cs typeface="Arial" charset="0"/>
              </a:rPr>
              <a:t>Buffer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29" name="AutoShape 3"/>
          <p:cNvSpPr>
            <a:spLocks/>
          </p:cNvSpPr>
          <p:nvPr/>
        </p:nvSpPr>
        <p:spPr bwMode="auto">
          <a:xfrm>
            <a:off x="3571868" y="1000108"/>
            <a:ext cx="179388" cy="150019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2231" name="TextBox 12"/>
          <p:cNvSpPr txBox="1">
            <a:spLocks noChangeArrowheads="1"/>
          </p:cNvSpPr>
          <p:nvPr/>
        </p:nvSpPr>
        <p:spPr bwMode="auto">
          <a:xfrm>
            <a:off x="3929058" y="2714620"/>
            <a:ext cx="3643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获得字符串的长度：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length()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比较字符串：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equals()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连接字符串：</a:t>
            </a: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concat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提取字符串：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substring()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搜索字符串：</a:t>
            </a:r>
            <a:r>
              <a:rPr lang="en-US" altLang="zh-CN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indexOf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拆分字符串：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split()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52233" name="TextBox 15"/>
          <p:cNvSpPr txBox="1">
            <a:spLocks noChangeArrowheads="1"/>
          </p:cNvSpPr>
          <p:nvPr/>
        </p:nvSpPr>
        <p:spPr bwMode="auto">
          <a:xfrm>
            <a:off x="-285784" y="3643314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字符串操作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34" name="AutoShape 3"/>
          <p:cNvSpPr>
            <a:spLocks/>
          </p:cNvSpPr>
          <p:nvPr/>
        </p:nvSpPr>
        <p:spPr bwMode="auto">
          <a:xfrm>
            <a:off x="1285852" y="2500306"/>
            <a:ext cx="214314" cy="278608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794119" y="928670"/>
            <a:ext cx="4287584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"Hello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World";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786182" y="2071678"/>
            <a:ext cx="4286279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String("Hello World");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794120" y="1500174"/>
            <a:ext cx="4286280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String();</a:t>
            </a: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714744" y="2788034"/>
            <a:ext cx="179388" cy="150019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429124" y="5567622"/>
            <a:ext cx="364333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转换成</a:t>
            </a:r>
            <a:r>
              <a:rPr lang="en-US" altLang="en-US" sz="1600" b="1" dirty="0" smtClean="0"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类型：</a:t>
            </a:r>
            <a:r>
              <a:rPr lang="en-US" altLang="en-US" sz="1600" b="1" dirty="0" err="1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toString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endParaRPr lang="zh-CN" altLang="en-US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连接字符串：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append()</a:t>
            </a:r>
            <a:endParaRPr lang="zh-CN" altLang="en-US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插入字符串：</a:t>
            </a:r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insert()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4214810" y="5639060"/>
            <a:ext cx="142876" cy="7858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4429124" y="4516777"/>
            <a:ext cx="4572032" cy="4124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</a:t>
            </a: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</a:rPr>
              <a:t>new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429343" y="5032382"/>
            <a:ext cx="4570641" cy="4124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sb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</a:t>
            </a:r>
            <a:r>
              <a:rPr lang="en-US" altLang="zh-CN" sz="1600" b="1" dirty="0" smtClean="0">
                <a:solidFill>
                  <a:srgbClr val="FF0000"/>
                </a:solidFill>
                <a:ea typeface="宋体" charset="-122"/>
              </a:rPr>
              <a:t> new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StringBuffer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“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bdqn</a:t>
            </a:r>
            <a:r>
              <a:rPr lang="en-US" altLang="en-US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>
            <a:off x="4214810" y="4500570"/>
            <a:ext cx="214314" cy="92869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2596673" y="1619900"/>
            <a:ext cx="108314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常用方法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2500298" y="1714488"/>
            <a:ext cx="179388" cy="171451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3274541" y="4795921"/>
            <a:ext cx="10831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创建对象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常用方法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3143240" y="4929198"/>
            <a:ext cx="179388" cy="100013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395538" y="34321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79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理解程序逻辑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7" name="矩形 16"/>
          <p:cNvSpPr/>
          <p:nvPr/>
        </p:nvSpPr>
        <p:spPr>
          <a:xfrm>
            <a:off x="2393950" y="40036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理解程序逻辑”课程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复习、梳理本书第</a:t>
            </a:r>
            <a:r>
              <a:rPr lang="en-US" altLang="zh-CN" dirty="0" smtClean="0"/>
              <a:t>1~15</a:t>
            </a:r>
            <a:r>
              <a:rPr lang="zh-CN" altLang="en-US" dirty="0" smtClean="0"/>
              <a:t>章知识，使用教员提供的</a:t>
            </a:r>
            <a:r>
              <a:rPr lang="en-US" dirty="0" smtClean="0"/>
              <a:t>PPT</a:t>
            </a:r>
            <a:r>
              <a:rPr lang="zh-CN" altLang="en-US" dirty="0" smtClean="0"/>
              <a:t>模板，将自己对本课程学习中的收获及成果、存在的疑惑都体现在其中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总结无参方法和带参方法的声明和调用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上网搜索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类的相关资料，了解其不变性的特点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通过编码说明比较运算符“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方法的异同点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编程题：编写一个带参方法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，统计指定字符串中子串出现的次数，其中：参数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是指定的字符串，参数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是要匹配的子串；调用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输出子串出现次数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实现注册信息的有效性验证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判断字符出现次数</a:t>
            </a:r>
          </a:p>
          <a:p>
            <a:pPr>
              <a:defRPr/>
            </a:pPr>
            <a:r>
              <a:rPr lang="zh-CN" altLang="en-US" smtClean="0"/>
              <a:t>格式化显示商品金额</a:t>
            </a:r>
            <a:endParaRPr lang="zh-CN" altLang="en-US" dirty="0" smtClean="0"/>
          </a:p>
        </p:txBody>
      </p:sp>
      <p:pic>
        <p:nvPicPr>
          <p:cNvPr id="7" name="图片 6" descr="图15.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65325"/>
            <a:ext cx="366871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15.1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822450"/>
            <a:ext cx="38576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15.1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43188"/>
            <a:ext cx="464343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图15.19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928938"/>
            <a:ext cx="3929062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图片 11" descr="彩色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25" y="285750"/>
            <a:ext cx="16779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类的基本用法</a:t>
            </a:r>
          </a:p>
          <a:p>
            <a:pPr>
              <a:defRPr/>
            </a:pPr>
            <a:r>
              <a:rPr lang="zh-CN" altLang="en-US" dirty="0" smtClean="0"/>
              <a:t>会使用</a:t>
            </a:r>
            <a:r>
              <a:rPr lang="en-US" altLang="zh-CN" dirty="0" smtClean="0"/>
              <a:t>==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比较字符串</a:t>
            </a:r>
          </a:p>
          <a:p>
            <a:pPr>
              <a:defRPr/>
            </a:pPr>
            <a:r>
              <a:rPr lang="zh-CN" altLang="en-US" dirty="0" smtClean="0"/>
              <a:t>会使用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类方法操作字符串</a:t>
            </a:r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209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生活中的字符串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对象存储字符串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类位于</a:t>
            </a:r>
            <a:r>
              <a:rPr lang="en-US" altLang="zh-CN" dirty="0" err="1" smtClean="0"/>
              <a:t>java.lang</a:t>
            </a:r>
            <a:r>
              <a:rPr lang="zh-CN" altLang="en-US" dirty="0" smtClean="0"/>
              <a:t>包中，具有丰富的方法</a:t>
            </a:r>
          </a:p>
          <a:p>
            <a:pPr lvl="1">
              <a:defRPr/>
            </a:pPr>
            <a:r>
              <a:rPr lang="zh-CN" altLang="en-US" dirty="0" smtClean="0"/>
              <a:t>计算字符串的长度、比较字符串、连接字符串、提取字符串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285750"/>
            <a:ext cx="3384550" cy="523875"/>
          </a:xfrm>
        </p:spPr>
        <p:txBody>
          <a:bodyPr/>
          <a:lstStyle/>
          <a:p>
            <a:pPr>
              <a:defRPr/>
            </a:pPr>
            <a:r>
              <a:rPr smtClean="0"/>
              <a:t>无处不在的字符串</a:t>
            </a:r>
            <a:endParaRPr dirty="0" smtClean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gray">
          <a:xfrm>
            <a:off x="1871663" y="1962150"/>
            <a:ext cx="2500312" cy="638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频繁使用的字符串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5800725" y="1439863"/>
            <a:ext cx="1674813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“欢迎进入”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800725" y="2087563"/>
            <a:ext cx="1981200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 “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Hello World” </a:t>
            </a:r>
          </a:p>
        </p:txBody>
      </p:sp>
      <p:sp>
        <p:nvSpPr>
          <p:cNvPr id="487431" name="AutoShape 7"/>
          <p:cNvSpPr>
            <a:spLocks noChangeArrowheads="1"/>
          </p:cNvSpPr>
          <p:nvPr/>
        </p:nvSpPr>
        <p:spPr bwMode="auto">
          <a:xfrm>
            <a:off x="5800725" y="2735263"/>
            <a:ext cx="2128838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/>
                <a:ea typeface="黑体"/>
              </a:rPr>
              <a:t> “教育改变生活”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4432501" y="1655125"/>
            <a:ext cx="1296988" cy="45085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4432501" y="2231388"/>
            <a:ext cx="1296988" cy="1746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432501" y="2393313"/>
            <a:ext cx="1296988" cy="4857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7435" name="AutoShape 11"/>
          <p:cNvSpPr>
            <a:spLocks noChangeArrowheads="1"/>
          </p:cNvSpPr>
          <p:nvPr/>
        </p:nvSpPr>
        <p:spPr bwMode="auto">
          <a:xfrm>
            <a:off x="1187450" y="3573463"/>
            <a:ext cx="5219700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"Hello World";</a:t>
            </a: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1179513" y="4797425"/>
            <a:ext cx="5218112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String("Hello World");</a:t>
            </a:r>
          </a:p>
        </p:txBody>
      </p:sp>
      <p:sp>
        <p:nvSpPr>
          <p:cNvPr id="487437" name="AutoShape 13"/>
          <p:cNvSpPr>
            <a:spLocks noChangeArrowheads="1"/>
          </p:cNvSpPr>
          <p:nvPr/>
        </p:nvSpPr>
        <p:spPr bwMode="auto">
          <a:xfrm>
            <a:off x="1187450" y="4176713"/>
            <a:ext cx="5218113" cy="4667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s =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new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String();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5" grpId="0" animBg="1"/>
      <p:bldP spid="487436" grpId="0" animBg="1"/>
      <p:bldP spid="4874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15.2-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000250"/>
            <a:ext cx="25717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 descr="图15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00250"/>
            <a:ext cx="30067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300788" y="285750"/>
            <a:ext cx="2663825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字符串长度</a:t>
            </a:r>
            <a:r>
              <a:rPr lang="en-US" altLang="zh-CN" smtClean="0"/>
              <a:t>3-1</a:t>
            </a:r>
          </a:p>
        </p:txBody>
      </p:sp>
      <p:sp>
        <p:nvSpPr>
          <p:cNvPr id="490498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4508500"/>
            <a:ext cx="7645400" cy="18494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类提供了</a:t>
            </a:r>
            <a:r>
              <a:rPr lang="en-US" altLang="zh-CN" dirty="0" smtClean="0"/>
              <a:t>length()</a:t>
            </a:r>
            <a:r>
              <a:rPr lang="zh-CN" altLang="en-US" dirty="0" smtClean="0"/>
              <a:t>方法，确定字符串的长度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27088" y="1196975"/>
            <a:ext cx="7489825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注册新用户，要求密码长度不能小于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6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位 </a:t>
            </a: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1285875" y="3214688"/>
            <a:ext cx="1785938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0489" name="组合 10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49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1438" y="4214813"/>
            <a:ext cx="1000125" cy="447675"/>
            <a:chOff x="1000100" y="3235185"/>
            <a:chExt cx="1000132" cy="446983"/>
          </a:xfrm>
        </p:grpSpPr>
        <p:pic>
          <p:nvPicPr>
            <p:cNvPr id="2049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490503" name="Rectangle 7"/>
          <p:cNvSpPr>
            <a:spLocks noChangeArrowheads="1"/>
          </p:cNvSpPr>
          <p:nvPr/>
        </p:nvSpPr>
        <p:spPr bwMode="auto">
          <a:xfrm>
            <a:off x="4500563" y="3214688"/>
            <a:ext cx="1800225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0" grpId="0" animBg="1"/>
      <p:bldP spid="4905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AutoShape 2"/>
          <p:cNvSpPr>
            <a:spLocks noChangeArrowheads="1"/>
          </p:cNvSpPr>
          <p:nvPr/>
        </p:nvSpPr>
        <p:spPr bwMode="auto">
          <a:xfrm>
            <a:off x="398463" y="1292225"/>
            <a:ext cx="8351837" cy="549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class Register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public static void main(String[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]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args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Scanner input = new Scanner(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System.in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String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uname,pwd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请输入用户名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uname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input.next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请输入密码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：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pwd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input.next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if(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pwd.length</a:t>
            </a:r>
            <a:r>
              <a:rPr lang="en-US" altLang="en-US" b="1" dirty="0">
                <a:solidFill>
                  <a:srgbClr val="FF0000"/>
                </a:solidFill>
              </a:rPr>
              <a:t>()&gt;=6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注册成功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！ 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}else{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("密码长度不能小于6位！");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字符串长度</a:t>
            </a:r>
            <a:r>
              <a:rPr lang="en-US" altLang="zh-CN" smtClean="0"/>
              <a:t>3-2</a:t>
            </a:r>
            <a:endParaRPr smtClean="0"/>
          </a:p>
        </p:txBody>
      </p:sp>
      <p:sp>
        <p:nvSpPr>
          <p:cNvPr id="491529" name="Rectangle 9"/>
          <p:cNvSpPr>
            <a:spLocks noChangeArrowheads="1"/>
          </p:cNvSpPr>
          <p:nvPr/>
        </p:nvSpPr>
        <p:spPr bwMode="auto">
          <a:xfrm>
            <a:off x="1143000" y="4211638"/>
            <a:ext cx="242887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1536" name="AutoShape 16"/>
          <p:cNvSpPr>
            <a:spLocks noChangeArrowheads="1"/>
          </p:cNvSpPr>
          <p:nvPr/>
        </p:nvSpPr>
        <p:spPr bwMode="auto">
          <a:xfrm>
            <a:off x="4143375" y="3857625"/>
            <a:ext cx="1609725" cy="407988"/>
          </a:xfrm>
          <a:prstGeom prst="wedgeRoundRectCallout">
            <a:avLst>
              <a:gd name="adj1" fmla="val -35516"/>
              <a:gd name="adj2" fmla="val 45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判断密码长度</a:t>
            </a:r>
          </a:p>
        </p:txBody>
      </p:sp>
      <p:grpSp>
        <p:nvGrpSpPr>
          <p:cNvPr id="21511" name="组合 10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15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19" name="直接箭头连接符 18"/>
          <p:cNvCxnSpPr>
            <a:endCxn id="491536" idx="1"/>
          </p:cNvCxnSpPr>
          <p:nvPr/>
        </p:nvCxnSpPr>
        <p:spPr bwMode="auto">
          <a:xfrm flipV="1">
            <a:off x="3714744" y="4061940"/>
            <a:ext cx="428628" cy="3671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8"/>
          <p:cNvGrpSpPr>
            <a:grpSpLocks/>
          </p:cNvGrpSpPr>
          <p:nvPr/>
        </p:nvGrpSpPr>
        <p:grpSpPr bwMode="auto">
          <a:xfrm>
            <a:off x="2287588" y="6237288"/>
            <a:ext cx="4572000" cy="428625"/>
            <a:chOff x="3143240" y="5143512"/>
            <a:chExt cx="457203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5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67211" y="5187962"/>
              <a:ext cx="2787670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：字符串长度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9" grpId="0" animBg="1"/>
      <p:bldP spid="4915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smtClean="0"/>
              <a:t>字符串长度</a:t>
            </a:r>
            <a:r>
              <a:rPr lang="en-US" altLang="zh-CN" smtClean="0"/>
              <a:t>3-3</a:t>
            </a:r>
            <a:endParaRPr lang="en-US" altLang="zh-CN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计算字符串长度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gray">
          <a:xfrm>
            <a:off x="2560638" y="2143125"/>
            <a:ext cx="3505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“Hello World” 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2484438" y="1730375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/>
              <a:t>字符串</a:t>
            </a:r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H="1">
            <a:off x="2560638" y="2719388"/>
            <a:ext cx="12192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4857752" y="2719388"/>
            <a:ext cx="1143000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9480" name="AutoShape 8"/>
          <p:cNvSpPr>
            <a:spLocks noChangeArrowheads="1"/>
          </p:cNvSpPr>
          <p:nvPr/>
        </p:nvSpPr>
        <p:spPr bwMode="auto">
          <a:xfrm>
            <a:off x="3763963" y="2755900"/>
            <a:ext cx="1093787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长度</a:t>
            </a:r>
          </a:p>
        </p:txBody>
      </p:sp>
      <p:cxnSp>
        <p:nvCxnSpPr>
          <p:cNvPr id="489481" name="AutoShape 9"/>
          <p:cNvCxnSpPr>
            <a:cxnSpLocks noChangeShapeType="1"/>
            <a:stCxn id="489480" idx="2"/>
          </p:cNvCxnSpPr>
          <p:nvPr/>
        </p:nvCxnSpPr>
        <p:spPr bwMode="auto">
          <a:xfrm rot="16200000" flipH="1">
            <a:off x="4348876" y="3126504"/>
            <a:ext cx="535940" cy="611978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2" name="AutoShape 10"/>
          <p:cNvSpPr>
            <a:spLocks noChangeArrowheads="1"/>
          </p:cNvSpPr>
          <p:nvPr/>
        </p:nvSpPr>
        <p:spPr bwMode="gray">
          <a:xfrm>
            <a:off x="4922838" y="3381375"/>
            <a:ext cx="2438400" cy="685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length() </a:t>
            </a:r>
          </a:p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方法获得</a:t>
            </a:r>
          </a:p>
        </p:txBody>
      </p:sp>
      <p:cxnSp>
        <p:nvCxnSpPr>
          <p:cNvPr id="489483" name="AutoShape 11"/>
          <p:cNvCxnSpPr>
            <a:cxnSpLocks noChangeShapeType="1"/>
          </p:cNvCxnSpPr>
          <p:nvPr/>
        </p:nvCxnSpPr>
        <p:spPr bwMode="auto">
          <a:xfrm rot="16200000" flipH="1">
            <a:off x="5678487" y="3848101"/>
            <a:ext cx="785813" cy="1243012"/>
          </a:xfrm>
          <a:prstGeom prst="bent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9484" name="Text Box 12"/>
          <p:cNvSpPr txBox="1">
            <a:spLocks noChangeArrowheads="1"/>
          </p:cNvSpPr>
          <p:nvPr/>
        </p:nvSpPr>
        <p:spPr bwMode="auto">
          <a:xfrm>
            <a:off x="6632575" y="4516438"/>
            <a:ext cx="143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返回字符串中的字符数</a:t>
            </a:r>
          </a:p>
        </p:txBody>
      </p:sp>
      <p:sp>
        <p:nvSpPr>
          <p:cNvPr id="489485" name="AutoShape 13"/>
          <p:cNvSpPr>
            <a:spLocks noChangeArrowheads="1"/>
          </p:cNvSpPr>
          <p:nvPr/>
        </p:nvSpPr>
        <p:spPr bwMode="auto">
          <a:xfrm>
            <a:off x="1541463" y="4098925"/>
            <a:ext cx="2468562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调用方法</a:t>
            </a:r>
            <a:r>
              <a:rPr lang="en-US" altLang="zh-CN" b="1"/>
              <a:t>:</a:t>
            </a:r>
          </a:p>
        </p:txBody>
      </p:sp>
      <p:sp>
        <p:nvSpPr>
          <p:cNvPr id="489486" name="AutoShape 14"/>
          <p:cNvSpPr>
            <a:spLocks noChangeArrowheads="1"/>
          </p:cNvSpPr>
          <p:nvPr/>
        </p:nvSpPr>
        <p:spPr bwMode="auto">
          <a:xfrm>
            <a:off x="1614488" y="4572000"/>
            <a:ext cx="3240087" cy="5000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字符串标识符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.length();</a:t>
            </a:r>
          </a:p>
        </p:txBody>
      </p:sp>
      <p:sp>
        <p:nvSpPr>
          <p:cNvPr id="489487" name="AutoShape 15"/>
          <p:cNvSpPr>
            <a:spLocks noChangeArrowheads="1"/>
          </p:cNvSpPr>
          <p:nvPr/>
        </p:nvSpPr>
        <p:spPr bwMode="auto">
          <a:xfrm>
            <a:off x="1470025" y="2416175"/>
            <a:ext cx="2462213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方法原型</a:t>
            </a:r>
            <a:r>
              <a:rPr lang="en-US" altLang="zh-CN" b="1" dirty="0"/>
              <a:t>:</a:t>
            </a:r>
          </a:p>
        </p:txBody>
      </p:sp>
      <p:sp>
        <p:nvSpPr>
          <p:cNvPr id="489488" name="AutoShape 16"/>
          <p:cNvSpPr>
            <a:spLocks noChangeArrowheads="1"/>
          </p:cNvSpPr>
          <p:nvPr/>
        </p:nvSpPr>
        <p:spPr bwMode="auto">
          <a:xfrm>
            <a:off x="1643063" y="3213100"/>
            <a:ext cx="3214687" cy="812800"/>
          </a:xfrm>
          <a:prstGeom prst="roundRect">
            <a:avLst>
              <a:gd name="adj" fmla="val 1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public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length(){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142875" y="1885950"/>
            <a:ext cx="1000125" cy="400050"/>
            <a:chOff x="1000100" y="1801286"/>
            <a:chExt cx="1000132" cy="400110"/>
          </a:xfrm>
        </p:grpSpPr>
        <p:pic>
          <p:nvPicPr>
            <p:cNvPr id="2255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746D4-EF93-4F62-97C6-5B687D8F5FFC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nimBg="1"/>
      <p:bldP spid="489477" grpId="0"/>
      <p:bldP spid="489480" grpId="0" animBg="1"/>
      <p:bldP spid="489480" grpId="1" animBg="1"/>
      <p:bldP spid="489482" grpId="0" animBg="1"/>
      <p:bldP spid="489482" grpId="1" animBg="1"/>
      <p:bldP spid="489484" grpId="0"/>
      <p:bldP spid="489484" grpId="1"/>
      <p:bldP spid="489485" grpId="0"/>
      <p:bldP spid="489486" grpId="0" animBg="1"/>
      <p:bldP spid="489487" grpId="0"/>
      <p:bldP spid="489488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7237</TotalTime>
  <Words>2246</Words>
  <Application>Microsoft Office PowerPoint</Application>
  <PresentationFormat>全屏显示(4:3)</PresentationFormat>
  <Paragraphs>584</Paragraphs>
  <Slides>40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模板</vt:lpstr>
      <vt:lpstr> 第十五章  字符串 </vt:lpstr>
      <vt:lpstr>预习检查</vt:lpstr>
      <vt:lpstr>回顾与作业点评</vt:lpstr>
      <vt:lpstr>本章任务</vt:lpstr>
      <vt:lpstr>本章目标</vt:lpstr>
      <vt:lpstr>无处不在的字符串</vt:lpstr>
      <vt:lpstr>字符串长度3-1</vt:lpstr>
      <vt:lpstr>字符串长度3-2</vt:lpstr>
      <vt:lpstr>字符串长度3-3</vt:lpstr>
      <vt:lpstr>字符串比较5-1</vt:lpstr>
      <vt:lpstr>字符串比较5-2</vt:lpstr>
      <vt:lpstr>字符串比较5-3</vt:lpstr>
      <vt:lpstr>字符串比较5-4</vt:lpstr>
      <vt:lpstr>字符串比较5-5</vt:lpstr>
      <vt:lpstr>学员操作—实现会员注册2-1</vt:lpstr>
      <vt:lpstr>学员操作—实现会员注册2-2</vt:lpstr>
      <vt:lpstr>共性问题集中讲解</vt:lpstr>
      <vt:lpstr>字符串连接2-1</vt:lpstr>
      <vt:lpstr>字符串连接2-2</vt:lpstr>
      <vt:lpstr>字符串常用提取方法4-1</vt:lpstr>
      <vt:lpstr>字符串常用提取方法4-2</vt:lpstr>
      <vt:lpstr>字符串常用提取方法4-3</vt:lpstr>
      <vt:lpstr>字符串常用提取方法4-4</vt:lpstr>
      <vt:lpstr>小结</vt:lpstr>
      <vt:lpstr>字符串拆分 2-1</vt:lpstr>
      <vt:lpstr>字符串拆分 2-2</vt:lpstr>
      <vt:lpstr>学员操作—实现会员注册升级 </vt:lpstr>
      <vt:lpstr>学员操作—判断字符出现次数</vt:lpstr>
      <vt:lpstr>共性问题集中讲解</vt:lpstr>
      <vt:lpstr>StringBuffer类4-1</vt:lpstr>
      <vt:lpstr>StringBuffer类4-2</vt:lpstr>
      <vt:lpstr>StringBuffer类4-3</vt:lpstr>
      <vt:lpstr>StringBuffer类4-4</vt:lpstr>
      <vt:lpstr>学员操作—显示商品批发总金额2-1</vt:lpstr>
      <vt:lpstr>学员操作—显示商品批发总金额2-2</vt:lpstr>
      <vt:lpstr>共性问题集中讲解</vt:lpstr>
      <vt:lpstr>总结</vt:lpstr>
      <vt:lpstr>相关学习资源</vt:lpstr>
      <vt:lpstr>作业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hong.li(李红)</cp:lastModifiedBy>
  <cp:revision>970</cp:revision>
  <dcterms:created xsi:type="dcterms:W3CDTF">2006-03-08T06:55:38Z</dcterms:created>
  <dcterms:modified xsi:type="dcterms:W3CDTF">2016-08-31T09:17:29Z</dcterms:modified>
</cp:coreProperties>
</file>