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4" r:id="rId3"/>
    <p:sldId id="375" r:id="rId4"/>
    <p:sldId id="376" r:id="rId5"/>
    <p:sldId id="374" r:id="rId6"/>
    <p:sldId id="363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7" r:id="rId17"/>
    <p:sldId id="378" r:id="rId18"/>
    <p:sldId id="3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80" autoAdjust="0"/>
    <p:restoredTop sz="93645" autoAdjust="0"/>
  </p:normalViewPr>
  <p:slideViewPr>
    <p:cSldViewPr snapToGrid="0">
      <p:cViewPr>
        <p:scale>
          <a:sx n="75" d="100"/>
          <a:sy n="75" d="100"/>
        </p:scale>
        <p:origin x="355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5168-00FF-4B6B-BDCD-5E47678B74D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8FB47-6F0B-4386-905F-A8FB1CF67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7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3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2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9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5BA92-6288-534E-902C-BE64C114A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06CDC-77F6-1137-0973-DB108602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312CE-D13F-127C-E9CA-3E6FD0EC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63FA5-484C-3358-C9E6-2C4A57EB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D64E7-763C-356A-DA44-A3B5F0B6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4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EB516-BD4E-26C0-E678-191A6D48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484B7-52C0-A6BE-3E28-1AF268A2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C1768-E34D-9010-2BAF-9EAC642F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C9B1E-6F85-00CC-9ACC-90CC0CA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8C8E3-32AD-5D05-C21A-B0F61D1B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1226D-5773-E132-36A9-4A004B805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F12D29-1A82-3020-5617-9EA35B75D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E0EE6-25CE-5FC1-6EF9-4BBA7F68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4FD1-4B89-2D14-38AA-3B03987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79470-4C33-AFEA-3654-7D0CE42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4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80B7A-C4B9-DC53-D6A6-22663922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36EF7-DAE6-9059-DEC2-1D886AD5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48C87-E252-F363-7721-9DE4F680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B88E8-9EBF-7C30-A54B-737DDB4E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A4BBE-4820-AB32-6034-7FE52DFC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3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46811-485B-A35B-2C90-F6ACFBD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070DE-9085-A89E-4141-AD1412A7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78B3F-85CB-2F96-B054-AF7FC9B6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A5D84-42AA-B208-5811-10F4287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8FAB-00F8-76A5-46EE-994BDC79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6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11FB0-ABB3-1D5F-D679-9AC6D61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D021F-C141-DED5-61EF-135538CFB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0C42D-0B20-9028-7276-E47D0C57D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80D3A-9ADE-EF36-7177-2A2EF251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9DD49-B3E9-5E0D-F75B-00762C38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F9ECE-3943-A968-2C31-876C653E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CF3B-B76E-7ED0-78D7-98E70BF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EC80A-6050-74F7-92E6-7630D36FD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C378AE-E76D-B62D-42D4-DE756785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BCA0E2-22B0-1C88-FC33-D78470875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FCC38C-4BC9-A1C2-2950-67C45CB5F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389D0-1610-0CAE-66C8-4B40C663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7838A-6EC0-3A41-A2F2-2CC185D8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69649D-0280-9459-AAD2-262863E5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4785A-884E-D9D4-4553-7BC8DD36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B7D2E-04BD-BBE8-AAD6-EF961675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B46A5-75DE-70A9-447E-4C236C7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27447D-9789-7987-0BB6-2F630D3C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4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C098C8-2591-C2F3-A0ED-4C61F0AE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F1B89-F7F5-C2C3-B615-804AB378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DBF25-8D6E-C092-F8C5-120F420C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7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1C0F-2D2C-9299-9D7D-2A9D334A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AA467-AA0C-0E4E-2634-010ADC02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9DF2E-51E6-E4BC-2C61-224AF2A8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A8B76-AA82-51BB-65FC-6A4C9437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C983B-3242-1FD0-9CCE-CACE92DE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6A5AF-1B44-5522-1772-F3179F75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8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0B46-F541-1963-BD03-3B0F7338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0ED926-F101-6D6E-4B45-6EE5F0391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DCAC-386D-23F0-B3B4-E57628EC6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A289F-A1B3-388C-AF3B-0A968F3B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6AF3B-8A78-EEBC-4B6F-2128F20B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35D2F-EBF4-439A-DDBA-8A3A04B3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24A84-9C66-3CE7-246E-AAD68BE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5BB5B-8533-2798-F36D-5EE458E2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F8C5C-E616-A3E3-C79D-66E1D9A20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3E3-5BD3-4466-8DEC-CAB2EB2F24F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0799-EC38-EE88-0569-C067801F2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D8ABD-AA59-9A15-81DB-7F7436D1D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50588-817F-AF43-99E9-E62F0492B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数据库系统期末总复习</a:t>
            </a:r>
          </a:p>
        </p:txBody>
      </p:sp>
    </p:spTree>
    <p:extLst>
      <p:ext uri="{BB962C8B-B14F-4D97-AF65-F5344CB8AC3E}">
        <p14:creationId xmlns:p14="http://schemas.microsoft.com/office/powerpoint/2010/main" val="99498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735B9B4-2182-4D78-A6A1-A8E3B2E6155B}"/>
              </a:ext>
            </a:extLst>
          </p:cNvPr>
          <p:cNvSpPr txBox="1">
            <a:spLocks/>
          </p:cNvSpPr>
          <p:nvPr/>
        </p:nvSpPr>
        <p:spPr>
          <a:xfrm>
            <a:off x="835378" y="1411672"/>
            <a:ext cx="9144000" cy="117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索引和视图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F7FB46-4301-4182-8AE3-469BFADD3D32}"/>
              </a:ext>
            </a:extLst>
          </p:cNvPr>
          <p:cNvSpPr txBox="1"/>
          <p:nvPr/>
        </p:nvSpPr>
        <p:spPr>
          <a:xfrm>
            <a:off x="1296592" y="2732203"/>
            <a:ext cx="4415586" cy="169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了解索引</a:t>
            </a:r>
            <a:endParaRPr lang="en-US" altLang="zh-CN" sz="2400" dirty="0">
              <a:solidFill>
                <a:srgbClr val="C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掌握视图的创建和管理</a:t>
            </a:r>
            <a:endParaRPr lang="en-US" altLang="zh-CN" sz="2400" dirty="0">
              <a:solidFill>
                <a:srgbClr val="FF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熟悉视图的应用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3C149-9A78-42CD-91E7-120963F7FC1A}"/>
              </a:ext>
            </a:extLst>
          </p:cNvPr>
          <p:cNvSpPr txBox="1"/>
          <p:nvPr/>
        </p:nvSpPr>
        <p:spPr>
          <a:xfrm>
            <a:off x="6096000" y="2980558"/>
            <a:ext cx="558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索引是数据库管理系统中用来提高查询速度的一种数据结构</a:t>
            </a:r>
          </a:p>
        </p:txBody>
      </p:sp>
    </p:spTree>
    <p:extLst>
      <p:ext uri="{BB962C8B-B14F-4D97-AF65-F5344CB8AC3E}">
        <p14:creationId xmlns:p14="http://schemas.microsoft.com/office/powerpoint/2010/main" val="131434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1D829F8-F5B6-40D5-91D1-6BCC2CC54E60}"/>
              </a:ext>
            </a:extLst>
          </p:cNvPr>
          <p:cNvSpPr txBox="1">
            <a:spLocks/>
          </p:cNvSpPr>
          <p:nvPr/>
        </p:nvSpPr>
        <p:spPr>
          <a:xfrm>
            <a:off x="440267" y="644027"/>
            <a:ext cx="5655733" cy="1323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数据库完整性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487571-8717-4E3F-8506-C74FCBCE69C9}"/>
              </a:ext>
            </a:extLst>
          </p:cNvPr>
          <p:cNvSpPr txBox="1">
            <a:spLocks noChangeArrowheads="1"/>
          </p:cNvSpPr>
          <p:nvPr/>
        </p:nvSpPr>
        <p:spPr>
          <a:xfrm>
            <a:off x="1173486" y="1796705"/>
            <a:ext cx="4001116" cy="4107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实体完整性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参照完整性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用户定义的完整性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完整性约束命名字句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断言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触发器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小结</a:t>
            </a:r>
          </a:p>
          <a:p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10E7BD-8375-4193-9975-42BD37F3EB99}"/>
              </a:ext>
            </a:extLst>
          </p:cNvPr>
          <p:cNvSpPr txBox="1"/>
          <p:nvPr/>
        </p:nvSpPr>
        <p:spPr>
          <a:xfrm>
            <a:off x="6471493" y="1967421"/>
            <a:ext cx="4348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关系数据库中保证表中记录唯一性的约束是主键，为了保证数据的一致性和完整性，通常使用外键来定义数据之间的参照关系</a:t>
            </a:r>
          </a:p>
        </p:txBody>
      </p:sp>
    </p:spTree>
    <p:extLst>
      <p:ext uri="{BB962C8B-B14F-4D97-AF65-F5344CB8AC3E}">
        <p14:creationId xmlns:p14="http://schemas.microsoft.com/office/powerpoint/2010/main" val="308242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14BE39-7478-4A47-89E4-A21A7F9BB159}"/>
              </a:ext>
            </a:extLst>
          </p:cNvPr>
          <p:cNvSpPr txBox="1">
            <a:spLocks/>
          </p:cNvSpPr>
          <p:nvPr/>
        </p:nvSpPr>
        <p:spPr>
          <a:xfrm>
            <a:off x="667474" y="1122020"/>
            <a:ext cx="5779625" cy="1091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关系数据理论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F76BF2-02F1-45C0-9845-15B1C717669F}"/>
              </a:ext>
            </a:extLst>
          </p:cNvPr>
          <p:cNvSpPr txBox="1"/>
          <p:nvPr/>
        </p:nvSpPr>
        <p:spPr>
          <a:xfrm>
            <a:off x="868101" y="2546431"/>
            <a:ext cx="7830990" cy="1691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范式（第一范式、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…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第四范式，每个范式解决的问题）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根据函数依赖判断极小函数依赖集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根据函数依赖求码</a:t>
            </a:r>
          </a:p>
        </p:txBody>
      </p:sp>
    </p:spTree>
    <p:extLst>
      <p:ext uri="{BB962C8B-B14F-4D97-AF65-F5344CB8AC3E}">
        <p14:creationId xmlns:p14="http://schemas.microsoft.com/office/powerpoint/2010/main" val="191163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50B3092-A816-4D13-BAFB-8892A39B9BB1}"/>
              </a:ext>
            </a:extLst>
          </p:cNvPr>
          <p:cNvSpPr txBox="1">
            <a:spLocks/>
          </p:cNvSpPr>
          <p:nvPr/>
        </p:nvSpPr>
        <p:spPr>
          <a:xfrm>
            <a:off x="914400" y="1118161"/>
            <a:ext cx="9144000" cy="981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数据库设计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2EEDBB5-465B-446C-8639-1A356F994BB1}"/>
              </a:ext>
            </a:extLst>
          </p:cNvPr>
          <p:cNvSpPr>
            <a:spLocks noGrp="1"/>
          </p:cNvSpPr>
          <p:nvPr/>
        </p:nvSpPr>
        <p:spPr bwMode="auto">
          <a:xfrm>
            <a:off x="1746236" y="2099733"/>
            <a:ext cx="4747591" cy="440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10.1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数据库设计概述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10.2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需求分析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10.3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概念结构设计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10.4  </a:t>
            </a:r>
            <a:r>
              <a:rPr lang="zh-CN" altLang="en-US" sz="2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逻辑结构设计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10.5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物理结构设计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10.6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数据库的实施和维护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10.7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小结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/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9738AB-1BCB-427D-851B-C3816DD93E05}"/>
              </a:ext>
            </a:extLst>
          </p:cNvPr>
          <p:cNvSpPr txBox="1"/>
          <p:nvPr/>
        </p:nvSpPr>
        <p:spPr>
          <a:xfrm>
            <a:off x="5215467" y="3911854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逻辑结构设计定义、步骤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会根据语义描述画出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4FF63377-F758-4162-98EF-03D16C75D9CD}"/>
              </a:ext>
            </a:extLst>
          </p:cNvPr>
          <p:cNvSpPr/>
          <p:nvPr/>
        </p:nvSpPr>
        <p:spPr>
          <a:xfrm>
            <a:off x="4809067" y="3815644"/>
            <a:ext cx="406400" cy="903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66B371-795C-4EE5-BB8B-0476E64EB7A1}"/>
              </a:ext>
            </a:extLst>
          </p:cNvPr>
          <p:cNvSpPr txBox="1">
            <a:spLocks/>
          </p:cNvSpPr>
          <p:nvPr/>
        </p:nvSpPr>
        <p:spPr>
          <a:xfrm>
            <a:off x="372534" y="494644"/>
            <a:ext cx="9144000" cy="970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第十二章 数据库恢复技术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3D5C55-1A0A-4DF2-B833-EE95E1301D8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143432" y="1645131"/>
            <a:ext cx="506550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12.1  </a:t>
            </a:r>
            <a:r>
              <a:rPr lang="zh-CN" altLang="en-US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事务的基本概念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12.2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数据库恢复概述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12.3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故障的种类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12.4  </a:t>
            </a:r>
            <a:r>
              <a:rPr lang="zh-CN" altLang="en-US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恢复的实现技术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12.5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恢复策略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12.6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具有检查点的恢复技术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12.7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数据库镜像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12.8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小结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5773FD-4B8F-44B3-B13A-E3AD1B47F943}"/>
              </a:ext>
            </a:extLst>
          </p:cNvPr>
          <p:cNvSpPr txBox="1"/>
          <p:nvPr/>
        </p:nvSpPr>
        <p:spPr>
          <a:xfrm>
            <a:off x="6682792" y="1743685"/>
            <a:ext cx="212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事务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ACID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B39E5-4BBE-44BB-990C-B47E880B0DC2}"/>
              </a:ext>
            </a:extLst>
          </p:cNvPr>
          <p:cNvSpPr txBox="1"/>
          <p:nvPr/>
        </p:nvSpPr>
        <p:spPr>
          <a:xfrm>
            <a:off x="6772886" y="3651508"/>
            <a:ext cx="178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检查点技术</a:t>
            </a:r>
          </a:p>
        </p:txBody>
      </p:sp>
    </p:spTree>
    <p:extLst>
      <p:ext uri="{BB962C8B-B14F-4D97-AF65-F5344CB8AC3E}">
        <p14:creationId xmlns:p14="http://schemas.microsoft.com/office/powerpoint/2010/main" val="364130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6985DE-3918-4BDD-BBBB-21D8C21E5A9B}"/>
              </a:ext>
            </a:extLst>
          </p:cNvPr>
          <p:cNvSpPr txBox="1">
            <a:spLocks/>
          </p:cNvSpPr>
          <p:nvPr/>
        </p:nvSpPr>
        <p:spPr>
          <a:xfrm>
            <a:off x="237066" y="632739"/>
            <a:ext cx="9144000" cy="970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第十三章 并发控制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4AB56C-C156-45FE-B487-DCFA58E51CB2}"/>
              </a:ext>
            </a:extLst>
          </p:cNvPr>
          <p:cNvSpPr txBox="1">
            <a:spLocks noChangeArrowheads="1"/>
          </p:cNvSpPr>
          <p:nvPr/>
        </p:nvSpPr>
        <p:spPr>
          <a:xfrm>
            <a:off x="2369017" y="1675694"/>
            <a:ext cx="4612964" cy="5111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13.1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并发控制概述</a:t>
            </a:r>
          </a:p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13.2  </a:t>
            </a:r>
            <a:r>
              <a:rPr lang="zh-CN" altLang="en-US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封锁</a:t>
            </a:r>
            <a:endParaRPr lang="en-US" altLang="zh-CN" sz="2400" dirty="0">
              <a:solidFill>
                <a:srgbClr val="C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13.3 </a:t>
            </a:r>
            <a:r>
              <a:rPr lang="zh-CN" altLang="en-US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封锁协议</a:t>
            </a:r>
          </a:p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13.4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活锁和死锁</a:t>
            </a:r>
          </a:p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13.5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并发调度的可串行性</a:t>
            </a:r>
          </a:p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13.6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两段锁协议</a:t>
            </a:r>
          </a:p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13.7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封锁的粒度</a:t>
            </a:r>
          </a:p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*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13.8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其他并发控制机制</a:t>
            </a:r>
          </a:p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小结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699DEF-3856-4115-B326-24C47C7F57F4}"/>
              </a:ext>
            </a:extLst>
          </p:cNvPr>
          <p:cNvSpPr txBox="1"/>
          <p:nvPr/>
        </p:nvSpPr>
        <p:spPr>
          <a:xfrm>
            <a:off x="5452534" y="231422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定义、类型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2FF045A-8A56-4A5E-A026-66F9F5EF34AE}"/>
              </a:ext>
            </a:extLst>
          </p:cNvPr>
          <p:cNvCxnSpPr>
            <a:endCxn id="6" idx="1"/>
          </p:cNvCxnSpPr>
          <p:nvPr/>
        </p:nvCxnSpPr>
        <p:spPr>
          <a:xfrm>
            <a:off x="4425244" y="2545055"/>
            <a:ext cx="10272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7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2CBD68-8F8D-43B8-A8AC-A5D9CA95B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45" y="855134"/>
            <a:ext cx="5438422" cy="54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AC8A30-8816-47F5-B2F4-137A9D5A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7" y="572910"/>
            <a:ext cx="5472289" cy="54722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6F1ADD-A2C5-4D1C-9CD1-BA97B94CF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77" y="572910"/>
            <a:ext cx="4377831" cy="54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1B73DF-57A4-476A-895E-BB026B6E3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57" y="386014"/>
            <a:ext cx="6076622" cy="60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1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7D1D82-A00B-4457-9A50-6BB680862B3D}"/>
              </a:ext>
            </a:extLst>
          </p:cNvPr>
          <p:cNvSpPr txBox="1"/>
          <p:nvPr/>
        </p:nvSpPr>
        <p:spPr>
          <a:xfrm>
            <a:off x="613939" y="1824474"/>
            <a:ext cx="10783493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本课程考核的总成绩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期末卷面考试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课程实验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平时成绩。其中，期末卷面考试占总成绩的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。课程实验占总成绩的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40%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。平时成绩包括课堂表现、课堂考勤占总成绩的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05394BEB-B2A8-4CB2-A05F-96564B4A9B5C}"/>
              </a:ext>
            </a:extLst>
          </p:cNvPr>
          <p:cNvSpPr>
            <a:spLocks noGrp="1"/>
          </p:cNvSpPr>
          <p:nvPr/>
        </p:nvSpPr>
        <p:spPr>
          <a:xfrm>
            <a:off x="450981" y="1015119"/>
            <a:ext cx="2755063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zh-CN" sz="2800" b="0" dirty="0">
                <a:solidFill>
                  <a:srgbClr val="C00000"/>
                </a:solidFill>
              </a:rPr>
              <a:t>考核与成绩计算</a:t>
            </a:r>
            <a:endParaRPr lang="zh-CN" altLang="en-US" sz="2800" b="0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47C9D-8E77-467C-8E30-AD6C46CD64AD}"/>
              </a:ext>
            </a:extLst>
          </p:cNvPr>
          <p:cNvSpPr txBox="1"/>
          <p:nvPr/>
        </p:nvSpPr>
        <p:spPr>
          <a:xfrm>
            <a:off x="704253" y="4131259"/>
            <a:ext cx="10783493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课程实验成绩将作为最后的期中成绩；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课程实验主要由两部分构成：平时上机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10% +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最后大作业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E50D47-BDEF-485B-9416-A8D5F76BB0E5}"/>
              </a:ext>
            </a:extLst>
          </p:cNvPr>
          <p:cNvSpPr txBox="1"/>
          <p:nvPr/>
        </p:nvSpPr>
        <p:spPr>
          <a:xfrm>
            <a:off x="783275" y="5629754"/>
            <a:ext cx="10783493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考试日期：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12.30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日下午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00-16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，二教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401.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14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7D1D82-A00B-4457-9A50-6BB680862B3D}"/>
              </a:ext>
            </a:extLst>
          </p:cNvPr>
          <p:cNvSpPr txBox="1"/>
          <p:nvPr/>
        </p:nvSpPr>
        <p:spPr>
          <a:xfrm>
            <a:off x="625228" y="831052"/>
            <a:ext cx="10783493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期末大作业：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每组汇报时间不超过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汇报结束后，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2025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日之前，提交作业总结，发给助教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64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2F1B1B3-E767-45A8-9A6B-323B2158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22" y="391026"/>
            <a:ext cx="11053011" cy="60759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提交要求</a:t>
            </a:r>
          </a:p>
          <a:p>
            <a:pPr marL="0" indent="0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文档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研究现状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提交一份详细的文档，描述数据库设计（包括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图）、表结构、字段说明、以及每个功能的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语句。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包含对每个表的详细说明，以及各表之间的关系。</a:t>
            </a:r>
          </a:p>
          <a:p>
            <a:pPr marL="0" indent="0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提供所有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脚本文件，包括创建表的脚本、插入示例数据的脚本、实现查询功能的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语句、存储过程、触发器和视图。</a:t>
            </a:r>
          </a:p>
          <a:p>
            <a:pPr marL="0" indent="0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测试数据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提供一些示例数据用于测试各个功能。</a:t>
            </a:r>
          </a:p>
          <a:p>
            <a:pPr marL="0" indent="0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演示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准备一段简短的视频或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演示，展示数据库的功能和操作过程，包括如何插入数据、执行查询、使用存储过程和触发器等。</a:t>
            </a:r>
          </a:p>
        </p:txBody>
      </p:sp>
    </p:spTree>
    <p:extLst>
      <p:ext uri="{BB962C8B-B14F-4D97-AF65-F5344CB8AC3E}">
        <p14:creationId xmlns:p14="http://schemas.microsoft.com/office/powerpoint/2010/main" val="291682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7D1D82-A00B-4457-9A50-6BB680862B3D}"/>
              </a:ext>
            </a:extLst>
          </p:cNvPr>
          <p:cNvSpPr txBox="1"/>
          <p:nvPr/>
        </p:nvSpPr>
        <p:spPr>
          <a:xfrm>
            <a:off x="772558" y="1229294"/>
            <a:ext cx="11070061" cy="516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选择题（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10*1=10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填空题（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5*1=5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判断题（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5*1=5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简答题（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4*10=40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设计题（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2*10=20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）：编写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语句、给出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语句写出等价的关系代数表达式。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综合题（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1*20=20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）：根据语义画出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图，将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图转换为关系模型并给出主码和外码。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7B57ED3F-06FC-4EF1-A4C9-805583F193F2}"/>
              </a:ext>
            </a:extLst>
          </p:cNvPr>
          <p:cNvSpPr>
            <a:spLocks noGrp="1"/>
          </p:cNvSpPr>
          <p:nvPr/>
        </p:nvSpPr>
        <p:spPr>
          <a:xfrm>
            <a:off x="609026" y="546671"/>
            <a:ext cx="2755063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zh-CN" sz="2800" b="0" dirty="0">
                <a:solidFill>
                  <a:srgbClr val="C00000"/>
                </a:solidFill>
              </a:rPr>
              <a:t>考</a:t>
            </a:r>
            <a:r>
              <a:rPr lang="zh-CN" altLang="en-US" sz="2800" b="0" dirty="0">
                <a:solidFill>
                  <a:srgbClr val="C00000"/>
                </a:solidFill>
              </a:rPr>
              <a:t>试题型</a:t>
            </a:r>
          </a:p>
        </p:txBody>
      </p:sp>
    </p:spTree>
    <p:extLst>
      <p:ext uri="{BB962C8B-B14F-4D97-AF65-F5344CB8AC3E}">
        <p14:creationId xmlns:p14="http://schemas.microsoft.com/office/powerpoint/2010/main" val="30724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8ADBC3F-3EE8-4000-910A-6B39DF5502C9}"/>
              </a:ext>
            </a:extLst>
          </p:cNvPr>
          <p:cNvSpPr txBox="1">
            <a:spLocks/>
          </p:cNvSpPr>
          <p:nvPr/>
        </p:nvSpPr>
        <p:spPr>
          <a:xfrm>
            <a:off x="474133" y="993983"/>
            <a:ext cx="5983111" cy="117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数据库系统概述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219398-7B78-4B1F-92AD-BA321821D8BB}"/>
              </a:ext>
            </a:extLst>
          </p:cNvPr>
          <p:cNvSpPr txBox="1"/>
          <p:nvPr/>
        </p:nvSpPr>
        <p:spPr>
          <a:xfrm>
            <a:off x="1975339" y="2166584"/>
            <a:ext cx="4380305" cy="279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掌握数据库</a:t>
            </a:r>
            <a:r>
              <a:rPr lang="en-US" altLang="zh-CN" sz="2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个基本概念</a:t>
            </a:r>
            <a:endParaRPr lang="en-US" altLang="zh-CN" sz="2400" dirty="0">
              <a:solidFill>
                <a:srgbClr val="FF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熟悉基本数据模型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掌握数据库系统的结构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掌握数据库系统的组成</a:t>
            </a:r>
            <a:endParaRPr lang="en-US" altLang="zh-CN" sz="2400" dirty="0">
              <a:solidFill>
                <a:srgbClr val="FF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了解数据库应用</a:t>
            </a:r>
          </a:p>
        </p:txBody>
      </p:sp>
    </p:spTree>
    <p:extLst>
      <p:ext uri="{BB962C8B-B14F-4D97-AF65-F5344CB8AC3E}">
        <p14:creationId xmlns:p14="http://schemas.microsoft.com/office/powerpoint/2010/main" val="52801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828BEDA-FB98-42B6-A959-FF5ABAB4A464}"/>
              </a:ext>
            </a:extLst>
          </p:cNvPr>
          <p:cNvSpPr txBox="1">
            <a:spLocks/>
          </p:cNvSpPr>
          <p:nvPr/>
        </p:nvSpPr>
        <p:spPr>
          <a:xfrm>
            <a:off x="778933" y="1016561"/>
            <a:ext cx="9144000" cy="117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关系数据库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703A6E-578F-4899-B850-0722C8D180A6}"/>
              </a:ext>
            </a:extLst>
          </p:cNvPr>
          <p:cNvSpPr txBox="1"/>
          <p:nvPr/>
        </p:nvSpPr>
        <p:spPr>
          <a:xfrm>
            <a:off x="1837527" y="2189162"/>
            <a:ext cx="5147950" cy="224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掌握关系数据结构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掌握关系的完整性</a:t>
            </a:r>
            <a:endParaRPr lang="en-US" altLang="zh-CN" sz="2400" dirty="0">
              <a:solidFill>
                <a:srgbClr val="C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掌握关系操作</a:t>
            </a:r>
            <a:endParaRPr lang="en-US" altLang="zh-CN" sz="2400" dirty="0">
              <a:solidFill>
                <a:srgbClr val="C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掌握关系代数</a:t>
            </a:r>
            <a:endParaRPr lang="en-US" altLang="zh-CN" sz="2400" dirty="0">
              <a:solidFill>
                <a:srgbClr val="C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6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D557FC2-DB9E-41A3-9650-53CD24661A8C}"/>
              </a:ext>
            </a:extLst>
          </p:cNvPr>
          <p:cNvSpPr txBox="1">
            <a:spLocks/>
          </p:cNvSpPr>
          <p:nvPr/>
        </p:nvSpPr>
        <p:spPr>
          <a:xfrm>
            <a:off x="440484" y="858517"/>
            <a:ext cx="9144000" cy="117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797342-4965-44E3-ABD4-CCCA3334E046}"/>
              </a:ext>
            </a:extLst>
          </p:cNvPr>
          <p:cNvSpPr txBox="1"/>
          <p:nvPr/>
        </p:nvSpPr>
        <p:spPr>
          <a:xfrm>
            <a:off x="756356" y="2527317"/>
            <a:ext cx="4256128" cy="224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掌握数据库创建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数据库表的管理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表的数据操作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2C5AE2-5E4C-4056-BAC6-C991E6BD969A}"/>
              </a:ext>
            </a:extLst>
          </p:cNvPr>
          <p:cNvSpPr txBox="1"/>
          <p:nvPr/>
        </p:nvSpPr>
        <p:spPr>
          <a:xfrm>
            <a:off x="4222045" y="3650060"/>
            <a:ext cx="6661375" cy="1691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1.SELECT/UPDATE/INSERT INTO/DELETE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的含义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2.JION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操作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对输出结果排序的语句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A6A5DAD-8E2C-4C15-A50F-60C3C7751F5B}"/>
              </a:ext>
            </a:extLst>
          </p:cNvPr>
          <p:cNvSpPr/>
          <p:nvPr/>
        </p:nvSpPr>
        <p:spPr>
          <a:xfrm>
            <a:off x="3691684" y="3650060"/>
            <a:ext cx="304800" cy="1888315"/>
          </a:xfrm>
          <a:prstGeom prst="leftBrace">
            <a:avLst>
              <a:gd name="adj1" fmla="val 8333"/>
              <a:gd name="adj2" fmla="val 51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2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5AE1F16-751B-438E-AD3E-55AB018B07F4}"/>
              </a:ext>
            </a:extLst>
          </p:cNvPr>
          <p:cNvSpPr txBox="1">
            <a:spLocks/>
          </p:cNvSpPr>
          <p:nvPr/>
        </p:nvSpPr>
        <p:spPr>
          <a:xfrm>
            <a:off x="1320801" y="2021272"/>
            <a:ext cx="9144000" cy="117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:Select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17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678</Words>
  <Application>Microsoft Office PowerPoint</Application>
  <PresentationFormat>宽屏</PresentationFormat>
  <Paragraphs>102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楷体</vt:lpstr>
      <vt:lpstr>微软雅黑</vt:lpstr>
      <vt:lpstr>Microsoft YaHei Light</vt:lpstr>
      <vt:lpstr>宋体</vt:lpstr>
      <vt:lpstr>微软雅黑 Light</vt:lpstr>
      <vt:lpstr>Arial</vt:lpstr>
      <vt:lpstr>Wingdings</vt:lpstr>
      <vt:lpstr>Office 主题​​</vt:lpstr>
      <vt:lpstr>数据库系统期末总复习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知识图谱的表示</dc:title>
  <dc:creator>Tong Wei</dc:creator>
  <cp:lastModifiedBy>ijinseog309@gmail.com</cp:lastModifiedBy>
  <cp:revision>176</cp:revision>
  <dcterms:created xsi:type="dcterms:W3CDTF">2023-03-03T05:31:41Z</dcterms:created>
  <dcterms:modified xsi:type="dcterms:W3CDTF">2024-12-26T11:00:31Z</dcterms:modified>
</cp:coreProperties>
</file>