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9" r:id="rId3"/>
    <p:sldId id="528" r:id="rId4"/>
    <p:sldId id="536" r:id="rId5"/>
    <p:sldId id="529" r:id="rId6"/>
    <p:sldId id="530" r:id="rId7"/>
    <p:sldId id="531" r:id="rId8"/>
    <p:sldId id="548" r:id="rId9"/>
    <p:sldId id="550" r:id="rId10"/>
    <p:sldId id="551" r:id="rId11"/>
    <p:sldId id="552" r:id="rId12"/>
    <p:sldId id="554" r:id="rId13"/>
    <p:sldId id="555" r:id="rId14"/>
    <p:sldId id="556" r:id="rId15"/>
    <p:sldId id="558" r:id="rId16"/>
    <p:sldId id="560" r:id="rId17"/>
    <p:sldId id="532" r:id="rId18"/>
    <p:sldId id="534" r:id="rId19"/>
    <p:sldId id="535" r:id="rId20"/>
    <p:sldId id="537" r:id="rId21"/>
    <p:sldId id="538" r:id="rId22"/>
    <p:sldId id="540" r:id="rId23"/>
    <p:sldId id="541" r:id="rId24"/>
    <p:sldId id="542" r:id="rId25"/>
    <p:sldId id="543" r:id="rId26"/>
    <p:sldId id="545" r:id="rId27"/>
    <p:sldId id="546" r:id="rId28"/>
    <p:sldId id="561" r:id="rId29"/>
    <p:sldId id="547" r:id="rId30"/>
    <p:sldId id="563" r:id="rId31"/>
    <p:sldId id="564" r:id="rId32"/>
    <p:sldId id="565" r:id="rId33"/>
    <p:sldId id="566" r:id="rId34"/>
    <p:sldId id="567" r:id="rId35"/>
    <p:sldId id="568" r:id="rId36"/>
    <p:sldId id="569" r:id="rId37"/>
    <p:sldId id="570" r:id="rId38"/>
    <p:sldId id="572" r:id="rId39"/>
    <p:sldId id="573" r:id="rId40"/>
    <p:sldId id="574" r:id="rId41"/>
    <p:sldId id="575" r:id="rId42"/>
    <p:sldId id="615" r:id="rId43"/>
    <p:sldId id="577" r:id="rId44"/>
    <p:sldId id="578" r:id="rId45"/>
    <p:sldId id="579" r:id="rId46"/>
    <p:sldId id="580" r:id="rId47"/>
    <p:sldId id="581" r:id="rId48"/>
    <p:sldId id="582" r:id="rId49"/>
    <p:sldId id="583" r:id="rId50"/>
    <p:sldId id="585" r:id="rId51"/>
    <p:sldId id="586" r:id="rId52"/>
    <p:sldId id="587" r:id="rId53"/>
    <p:sldId id="588" r:id="rId54"/>
    <p:sldId id="589" r:id="rId55"/>
    <p:sldId id="590" r:id="rId56"/>
    <p:sldId id="591" r:id="rId57"/>
    <p:sldId id="599" r:id="rId58"/>
    <p:sldId id="600" r:id="rId59"/>
    <p:sldId id="601" r:id="rId60"/>
    <p:sldId id="602" r:id="rId61"/>
    <p:sldId id="603" r:id="rId62"/>
    <p:sldId id="604" r:id="rId63"/>
    <p:sldId id="592" r:id="rId64"/>
    <p:sldId id="593" r:id="rId65"/>
    <p:sldId id="594" r:id="rId66"/>
    <p:sldId id="595" r:id="rId67"/>
    <p:sldId id="596" r:id="rId68"/>
    <p:sldId id="597" r:id="rId69"/>
    <p:sldId id="598" r:id="rId70"/>
    <p:sldId id="605" r:id="rId71"/>
    <p:sldId id="606" r:id="rId72"/>
    <p:sldId id="607" r:id="rId73"/>
    <p:sldId id="608" r:id="rId74"/>
    <p:sldId id="609" r:id="rId75"/>
    <p:sldId id="610" r:id="rId76"/>
    <p:sldId id="616"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68390" autoAdjust="0"/>
  </p:normalViewPr>
  <p:slideViewPr>
    <p:cSldViewPr snapToGrid="0">
      <p:cViewPr varScale="1">
        <p:scale>
          <a:sx n="78" d="100"/>
          <a:sy n="78" d="100"/>
        </p:scale>
        <p:origin x="16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0344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a:t>
            </a:fld>
            <a:endParaRPr lang="zh-CN" altLang="en-US"/>
          </a:p>
        </p:txBody>
      </p:sp>
    </p:spTree>
    <p:extLst>
      <p:ext uri="{BB962C8B-B14F-4D97-AF65-F5344CB8AC3E}">
        <p14:creationId xmlns:p14="http://schemas.microsoft.com/office/powerpoint/2010/main" val="253885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4</a:t>
            </a:fld>
            <a:endParaRPr lang="zh-CN" altLang="en-US"/>
          </a:p>
        </p:txBody>
      </p:sp>
    </p:spTree>
    <p:extLst>
      <p:ext uri="{BB962C8B-B14F-4D97-AF65-F5344CB8AC3E}">
        <p14:creationId xmlns:p14="http://schemas.microsoft.com/office/powerpoint/2010/main" val="608625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5</a:t>
            </a:fld>
            <a:endParaRPr lang="zh-CN" altLang="en-US"/>
          </a:p>
        </p:txBody>
      </p:sp>
    </p:spTree>
    <p:extLst>
      <p:ext uri="{BB962C8B-B14F-4D97-AF65-F5344CB8AC3E}">
        <p14:creationId xmlns:p14="http://schemas.microsoft.com/office/powerpoint/2010/main" val="252239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10</a:t>
            </a:fld>
            <a:endParaRPr lang="zh-CN" altLang="en-US"/>
          </a:p>
        </p:txBody>
      </p:sp>
    </p:spTree>
    <p:extLst>
      <p:ext uri="{BB962C8B-B14F-4D97-AF65-F5344CB8AC3E}">
        <p14:creationId xmlns:p14="http://schemas.microsoft.com/office/powerpoint/2010/main" val="329080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11</a:t>
            </a:fld>
            <a:endParaRPr lang="zh-CN" altLang="en-US"/>
          </a:p>
        </p:txBody>
      </p:sp>
    </p:spTree>
    <p:extLst>
      <p:ext uri="{BB962C8B-B14F-4D97-AF65-F5344CB8AC3E}">
        <p14:creationId xmlns:p14="http://schemas.microsoft.com/office/powerpoint/2010/main" val="4898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12</a:t>
            </a:fld>
            <a:endParaRPr lang="zh-CN" altLang="en-US"/>
          </a:p>
        </p:txBody>
      </p:sp>
    </p:spTree>
    <p:extLst>
      <p:ext uri="{BB962C8B-B14F-4D97-AF65-F5344CB8AC3E}">
        <p14:creationId xmlns:p14="http://schemas.microsoft.com/office/powerpoint/2010/main" val="62042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13</a:t>
            </a:fld>
            <a:endParaRPr lang="zh-CN" altLang="en-US"/>
          </a:p>
        </p:txBody>
      </p:sp>
    </p:spTree>
    <p:extLst>
      <p:ext uri="{BB962C8B-B14F-4D97-AF65-F5344CB8AC3E}">
        <p14:creationId xmlns:p14="http://schemas.microsoft.com/office/powerpoint/2010/main" val="73037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323394"/>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第七章 数据库安全性</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D63B67C-8E26-4482-9A3D-9BBDF43A1774}"/>
              </a:ext>
            </a:extLst>
          </p:cNvPr>
          <p:cNvSpPr txBox="1">
            <a:spLocks noChangeArrowheads="1"/>
          </p:cNvSpPr>
          <p:nvPr/>
        </p:nvSpPr>
        <p:spPr>
          <a:xfrm>
            <a:off x="457200" y="1001920"/>
            <a:ext cx="8229600" cy="538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TCSEC/TDI</a:t>
            </a:r>
            <a:r>
              <a:rPr lang="zh-CN" altLang="en-US" dirty="0"/>
              <a:t>安全级别划分</a:t>
            </a:r>
          </a:p>
          <a:p>
            <a:endParaRPr lang="en-US" altLang="zh-CN" dirty="0"/>
          </a:p>
        </p:txBody>
      </p:sp>
      <p:sp>
        <p:nvSpPr>
          <p:cNvPr id="56" name="Rectangle 3">
            <a:extLst>
              <a:ext uri="{FF2B5EF4-FFF2-40B4-BE49-F238E27FC236}">
                <a16:creationId xmlns:a16="http://schemas.microsoft.com/office/drawing/2014/main" id="{6F0C2618-E797-4177-B2A2-3D0EE49AAC48}"/>
              </a:ext>
            </a:extLst>
          </p:cNvPr>
          <p:cNvSpPr txBox="1">
            <a:spLocks noChangeArrowheads="1"/>
          </p:cNvSpPr>
          <p:nvPr/>
        </p:nvSpPr>
        <p:spPr>
          <a:xfrm>
            <a:off x="595554" y="1540566"/>
            <a:ext cx="11000892" cy="44129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a:latin typeface="微软雅黑 Light" panose="020B0502040204020203" pitchFamily="34" charset="-122"/>
                <a:ea typeface="微软雅黑 Light" panose="020B0502040204020203" pitchFamily="34" charset="-122"/>
              </a:rPr>
              <a:t>四组（</a:t>
            </a:r>
            <a:r>
              <a:rPr lang="en-US" altLang="zh-CN" dirty="0">
                <a:latin typeface="微软雅黑 Light" panose="020B0502040204020203" pitchFamily="34" charset="-122"/>
                <a:ea typeface="微软雅黑 Light" panose="020B0502040204020203" pitchFamily="34" charset="-122"/>
              </a:rPr>
              <a:t>division</a:t>
            </a:r>
            <a:r>
              <a:rPr lang="zh-CN" altLang="en-US" dirty="0">
                <a:latin typeface="微软雅黑 Light" panose="020B0502040204020203" pitchFamily="34" charset="-122"/>
                <a:ea typeface="微软雅黑 Light" panose="020B0502040204020203" pitchFamily="34" charset="-122"/>
              </a:rPr>
              <a:t>）七个等级</a:t>
            </a:r>
          </a:p>
          <a:p>
            <a:pPr marL="914400" lvl="2" indent="0">
              <a:lnSpc>
                <a:spcPct val="120000"/>
              </a:lnSpc>
              <a:buSzPct val="87000"/>
              <a:buNone/>
            </a:pPr>
            <a:r>
              <a:rPr lang="en-US" altLang="zh-CN" sz="2400" dirty="0">
                <a:latin typeface="微软雅黑 Light" panose="020B0502040204020203" pitchFamily="34" charset="-122"/>
                <a:ea typeface="微软雅黑 Light" panose="020B0502040204020203" pitchFamily="34" charset="-122"/>
              </a:rPr>
              <a:t>D</a:t>
            </a:r>
          </a:p>
          <a:p>
            <a:pPr marL="914400" lvl="2" indent="0">
              <a:lnSpc>
                <a:spcPct val="120000"/>
              </a:lnSpc>
              <a:buSzPct val="87000"/>
              <a:buNone/>
            </a:pPr>
            <a:r>
              <a:rPr lang="en-US" altLang="zh-CN" sz="2400" dirty="0">
                <a:latin typeface="微软雅黑 Light" panose="020B0502040204020203" pitchFamily="34" charset="-122"/>
                <a:ea typeface="微软雅黑 Light" panose="020B0502040204020203" pitchFamily="34" charset="-122"/>
              </a:rPr>
              <a:t>C</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C1</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C2</a:t>
            </a:r>
            <a:r>
              <a:rPr lang="zh-CN" altLang="en-US" sz="2400" dirty="0">
                <a:latin typeface="微软雅黑 Light" panose="020B0502040204020203" pitchFamily="34" charset="-122"/>
                <a:ea typeface="微软雅黑 Light" panose="020B0502040204020203" pitchFamily="34" charset="-122"/>
              </a:rPr>
              <a:t>）</a:t>
            </a:r>
          </a:p>
          <a:p>
            <a:pPr marL="914400" lvl="2" indent="0">
              <a:lnSpc>
                <a:spcPct val="120000"/>
              </a:lnSpc>
              <a:buSzPct val="87000"/>
              <a:buNone/>
            </a:pPr>
            <a:r>
              <a:rPr lang="en-US" altLang="zh-CN" sz="2400" dirty="0">
                <a:latin typeface="微软雅黑 Light" panose="020B0502040204020203" pitchFamily="34" charset="-122"/>
                <a:ea typeface="微软雅黑 Light" panose="020B0502040204020203" pitchFamily="34" charset="-122"/>
              </a:rPr>
              <a:t>B</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B1</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B2</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B3</a:t>
            </a:r>
            <a:r>
              <a:rPr lang="zh-CN" altLang="en-US" sz="2400" dirty="0">
                <a:latin typeface="微软雅黑 Light" panose="020B0502040204020203" pitchFamily="34" charset="-122"/>
                <a:ea typeface="微软雅黑 Light" panose="020B0502040204020203" pitchFamily="34" charset="-122"/>
              </a:rPr>
              <a:t>）</a:t>
            </a:r>
          </a:p>
          <a:p>
            <a:pPr marL="914400" lvl="2" indent="0">
              <a:lnSpc>
                <a:spcPct val="120000"/>
              </a:lnSpc>
              <a:buSzPct val="87000"/>
              <a:buNone/>
            </a:pPr>
            <a:r>
              <a:rPr lang="en-US" altLang="zh-CN" sz="2400" dirty="0">
                <a:latin typeface="微软雅黑 Light" panose="020B0502040204020203" pitchFamily="34" charset="-122"/>
                <a:ea typeface="微软雅黑 Light" panose="020B0502040204020203" pitchFamily="34" charset="-122"/>
              </a:rPr>
              <a:t>A</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A1</a:t>
            </a:r>
            <a:r>
              <a:rPr lang="zh-CN" altLang="en-US" sz="2400" dirty="0">
                <a:latin typeface="微软雅黑 Light" panose="020B0502040204020203" pitchFamily="34" charset="-122"/>
                <a:ea typeface="微软雅黑 Light" panose="020B0502040204020203" pitchFamily="34" charset="-122"/>
              </a:rPr>
              <a:t>）</a:t>
            </a:r>
          </a:p>
          <a:p>
            <a:pPr lvl="1">
              <a:lnSpc>
                <a:spcPct val="120000"/>
              </a:lnSpc>
            </a:pPr>
            <a:r>
              <a:rPr lang="zh-CN" altLang="en-US" dirty="0">
                <a:latin typeface="微软雅黑 Light" panose="020B0502040204020203" pitchFamily="34" charset="-122"/>
                <a:ea typeface="微软雅黑 Light" panose="020B0502040204020203" pitchFamily="34" charset="-122"/>
              </a:rPr>
              <a:t>按系统可靠或可信程度逐渐增高</a:t>
            </a:r>
          </a:p>
          <a:p>
            <a:pPr lvl="1">
              <a:lnSpc>
                <a:spcPct val="120000"/>
              </a:lnSpc>
            </a:pPr>
            <a:r>
              <a:rPr lang="zh-CN" altLang="en-US" dirty="0">
                <a:latin typeface="微软雅黑 Light" panose="020B0502040204020203" pitchFamily="34" charset="-122"/>
                <a:ea typeface="微软雅黑 Light" panose="020B0502040204020203" pitchFamily="34" charset="-122"/>
              </a:rPr>
              <a:t>各安全级别之间具有一种偏序向下兼容的关系，即较高安全性级别提供的安全保护要包含较低级别的所有保护要求，同时提供更多或更完善的保护能力</a:t>
            </a:r>
          </a:p>
          <a:p>
            <a:pPr lvl="1">
              <a:lnSpc>
                <a:spcPct val="110000"/>
              </a:lnSpc>
            </a:pPr>
            <a:endParaRPr lang="zh-CN" altLang="en-US" dirty="0">
              <a:latin typeface="微软雅黑 Light" panose="020B0502040204020203" pitchFamily="34" charset="-122"/>
              <a:ea typeface="微软雅黑 Light" panose="020B0502040204020203" pitchFamily="34" charset="-122"/>
            </a:endParaRPr>
          </a:p>
          <a:p>
            <a:pPr lvl="1">
              <a:lnSpc>
                <a:spcPct val="110000"/>
              </a:lnSpc>
            </a:pPr>
            <a:endParaRPr lang="en-US" altLang="zh-CN"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3781DFEA-0275-449A-B5C8-71D10877B92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41E6562-6F59-4367-A86E-D5788C39B02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F2C8168-812E-4A4C-8BF4-77B650D6922E}"/>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334242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D76222-23C5-428C-A083-8DA257792553}"/>
              </a:ext>
            </a:extLst>
          </p:cNvPr>
          <p:cNvSpPr txBox="1">
            <a:spLocks noChangeArrowheads="1"/>
          </p:cNvSpPr>
          <p:nvPr/>
        </p:nvSpPr>
        <p:spPr>
          <a:xfrm>
            <a:off x="819664" y="1142143"/>
            <a:ext cx="9465275" cy="2286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微软雅黑 Light" panose="020B0502040204020203" pitchFamily="34" charset="-122"/>
                <a:ea typeface="微软雅黑 Light" panose="020B0502040204020203" pitchFamily="34" charset="-122"/>
              </a:rPr>
              <a:t>D</a:t>
            </a:r>
            <a:r>
              <a:rPr lang="zh-CN" altLang="en-US" sz="2400" dirty="0">
                <a:latin typeface="微软雅黑 Light" panose="020B0502040204020203" pitchFamily="34" charset="-122"/>
                <a:ea typeface="微软雅黑 Light" panose="020B0502040204020203" pitchFamily="34" charset="-122"/>
              </a:rPr>
              <a:t>级</a:t>
            </a:r>
          </a:p>
          <a:p>
            <a:pPr lvl="1">
              <a:lnSpc>
                <a:spcPct val="100000"/>
              </a:lnSpc>
              <a:spcBef>
                <a:spcPct val="60000"/>
              </a:spcBef>
            </a:pPr>
            <a:r>
              <a:rPr lang="zh-CN" altLang="en-US" dirty="0">
                <a:latin typeface="微软雅黑 Light" panose="020B0502040204020203" pitchFamily="34" charset="-122"/>
                <a:ea typeface="微软雅黑 Light" panose="020B0502040204020203" pitchFamily="34" charset="-122"/>
              </a:rPr>
              <a:t>将一切不符合更高标准的系统均归于</a:t>
            </a:r>
            <a:r>
              <a:rPr lang="en-US" altLang="zh-CN" dirty="0">
                <a:latin typeface="微软雅黑 Light" panose="020B0502040204020203" pitchFamily="34" charset="-122"/>
                <a:ea typeface="微软雅黑 Light" panose="020B0502040204020203" pitchFamily="34" charset="-122"/>
              </a:rPr>
              <a:t>D</a:t>
            </a:r>
            <a:r>
              <a:rPr lang="zh-CN" altLang="en-US" dirty="0">
                <a:latin typeface="微软雅黑 Light" panose="020B0502040204020203" pitchFamily="34" charset="-122"/>
                <a:ea typeface="微软雅黑 Light" panose="020B0502040204020203" pitchFamily="34" charset="-122"/>
              </a:rPr>
              <a:t>组</a:t>
            </a:r>
          </a:p>
          <a:p>
            <a:pPr lvl="1">
              <a:lnSpc>
                <a:spcPct val="100000"/>
              </a:lnSpc>
              <a:spcBef>
                <a:spcPct val="60000"/>
              </a:spcBef>
            </a:pPr>
            <a:r>
              <a:rPr lang="zh-CN" altLang="en-US" dirty="0">
                <a:latin typeface="微软雅黑 Light" panose="020B0502040204020203" pitchFamily="34" charset="-122"/>
                <a:ea typeface="微软雅黑 Light" panose="020B0502040204020203" pitchFamily="34" charset="-122"/>
              </a:rPr>
              <a:t>典型例子：</a:t>
            </a:r>
            <a:r>
              <a:rPr lang="en-US" altLang="zh-CN" dirty="0">
                <a:latin typeface="微软雅黑 Light" panose="020B0502040204020203" pitchFamily="34" charset="-122"/>
                <a:ea typeface="微软雅黑 Light" panose="020B0502040204020203" pitchFamily="34" charset="-122"/>
              </a:rPr>
              <a:t>DOS</a:t>
            </a:r>
            <a:r>
              <a:rPr lang="zh-CN" altLang="en-US" dirty="0">
                <a:latin typeface="微软雅黑 Light" panose="020B0502040204020203" pitchFamily="34" charset="-122"/>
                <a:ea typeface="微软雅黑 Light" panose="020B0502040204020203" pitchFamily="34" charset="-122"/>
              </a:rPr>
              <a:t>是安全标准为</a:t>
            </a:r>
            <a:r>
              <a:rPr lang="en-US" altLang="zh-CN" dirty="0">
                <a:latin typeface="微软雅黑 Light" panose="020B0502040204020203" pitchFamily="34" charset="-122"/>
                <a:ea typeface="微软雅黑 Light" panose="020B0502040204020203" pitchFamily="34" charset="-122"/>
              </a:rPr>
              <a:t>D</a:t>
            </a:r>
            <a:r>
              <a:rPr lang="zh-CN" altLang="en-US" dirty="0">
                <a:latin typeface="微软雅黑 Light" panose="020B0502040204020203" pitchFamily="34" charset="-122"/>
                <a:ea typeface="微软雅黑 Light" panose="020B0502040204020203" pitchFamily="34" charset="-122"/>
              </a:rPr>
              <a:t>的操作系统</a:t>
            </a:r>
          </a:p>
          <a:p>
            <a:pPr marL="914400" lvl="2" indent="0">
              <a:lnSpc>
                <a:spcPct val="100000"/>
              </a:lnSpc>
              <a:buSzPct val="87000"/>
              <a:buNone/>
            </a:pPr>
            <a:r>
              <a:rPr lang="en-US" altLang="zh-CN" sz="2400" dirty="0">
                <a:latin typeface="微软雅黑 Light" panose="020B0502040204020203" pitchFamily="34" charset="-122"/>
                <a:ea typeface="微软雅黑 Light" panose="020B0502040204020203" pitchFamily="34" charset="-122"/>
              </a:rPr>
              <a:t>DOS</a:t>
            </a:r>
            <a:r>
              <a:rPr lang="zh-CN" altLang="en-US" sz="2400" dirty="0">
                <a:latin typeface="微软雅黑 Light" panose="020B0502040204020203" pitchFamily="34" charset="-122"/>
                <a:ea typeface="微软雅黑 Light" panose="020B0502040204020203" pitchFamily="34" charset="-122"/>
              </a:rPr>
              <a:t>在安全性方面几乎没有什么专门的机制来保障</a:t>
            </a:r>
          </a:p>
        </p:txBody>
      </p:sp>
      <p:sp>
        <p:nvSpPr>
          <p:cNvPr id="3" name="Rectangle 3">
            <a:extLst>
              <a:ext uri="{FF2B5EF4-FFF2-40B4-BE49-F238E27FC236}">
                <a16:creationId xmlns:a16="http://schemas.microsoft.com/office/drawing/2014/main" id="{93E228E0-6592-42EC-8886-4A6AA31C16D6}"/>
              </a:ext>
            </a:extLst>
          </p:cNvPr>
          <p:cNvSpPr txBox="1">
            <a:spLocks noChangeArrowheads="1"/>
          </p:cNvSpPr>
          <p:nvPr/>
        </p:nvSpPr>
        <p:spPr>
          <a:xfrm>
            <a:off x="819664" y="3429000"/>
            <a:ext cx="11022227" cy="2663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C1</a:t>
            </a:r>
            <a:r>
              <a:rPr lang="zh-CN" altLang="en-US" sz="2400" dirty="0">
                <a:latin typeface="Microsoft YaHei Light" panose="020B0502040204020203" pitchFamily="34" charset="-122"/>
                <a:ea typeface="Microsoft YaHei Light" panose="020B0502040204020203" pitchFamily="34" charset="-122"/>
              </a:rPr>
              <a:t>级</a:t>
            </a:r>
          </a:p>
          <a:p>
            <a:pPr lvl="1">
              <a:lnSpc>
                <a:spcPct val="100000"/>
              </a:lnSpc>
              <a:spcBef>
                <a:spcPct val="60000"/>
              </a:spcBef>
            </a:pPr>
            <a:r>
              <a:rPr lang="zh-CN" altLang="en-US" dirty="0">
                <a:latin typeface="Microsoft YaHei Light" panose="020B0502040204020203" pitchFamily="34" charset="-122"/>
                <a:ea typeface="Microsoft YaHei Light" panose="020B0502040204020203" pitchFamily="34" charset="-122"/>
              </a:rPr>
              <a:t>非常初级的自主安全保护</a:t>
            </a:r>
          </a:p>
          <a:p>
            <a:pPr lvl="1">
              <a:lnSpc>
                <a:spcPct val="100000"/>
              </a:lnSpc>
              <a:spcBef>
                <a:spcPct val="60000"/>
              </a:spcBef>
            </a:pPr>
            <a:r>
              <a:rPr lang="zh-CN" altLang="en-US" dirty="0">
                <a:latin typeface="Microsoft YaHei Light" panose="020B0502040204020203" pitchFamily="34" charset="-122"/>
                <a:ea typeface="Microsoft YaHei Light" panose="020B0502040204020203" pitchFamily="34" charset="-122"/>
              </a:rPr>
              <a:t>能够实现对用户和数据的分离，进行自主存取控制（</a:t>
            </a:r>
            <a:r>
              <a:rPr lang="en-US" altLang="zh-CN" dirty="0">
                <a:latin typeface="Microsoft YaHei Light" panose="020B0502040204020203" pitchFamily="34" charset="-122"/>
                <a:ea typeface="Microsoft YaHei Light" panose="020B0502040204020203" pitchFamily="34" charset="-122"/>
              </a:rPr>
              <a:t>DAC</a:t>
            </a:r>
            <a:r>
              <a:rPr lang="zh-CN" altLang="en-US" dirty="0">
                <a:latin typeface="Microsoft YaHei Light" panose="020B0502040204020203" pitchFamily="34" charset="-122"/>
                <a:ea typeface="Microsoft YaHei Light" panose="020B0502040204020203" pitchFamily="34" charset="-122"/>
              </a:rPr>
              <a:t>），保护或限制用户权限的传播。</a:t>
            </a:r>
          </a:p>
          <a:p>
            <a:pPr lvl="1">
              <a:lnSpc>
                <a:spcPct val="100000"/>
              </a:lnSpc>
              <a:spcBef>
                <a:spcPct val="60000"/>
              </a:spcBef>
            </a:pPr>
            <a:r>
              <a:rPr lang="zh-CN" altLang="en-US" dirty="0">
                <a:latin typeface="Microsoft YaHei Light" panose="020B0502040204020203" pitchFamily="34" charset="-122"/>
                <a:ea typeface="Microsoft YaHei Light" panose="020B0502040204020203" pitchFamily="34" charset="-122"/>
              </a:rPr>
              <a:t>现有的商业系统稍作改进即可满足</a:t>
            </a:r>
          </a:p>
        </p:txBody>
      </p:sp>
      <p:sp>
        <p:nvSpPr>
          <p:cNvPr id="5" name="矩形 4">
            <a:extLst>
              <a:ext uri="{FF2B5EF4-FFF2-40B4-BE49-F238E27FC236}">
                <a16:creationId xmlns:a16="http://schemas.microsoft.com/office/drawing/2014/main" id="{D3FB479B-E7D3-4140-9B33-E08A7B6B73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6EE991F-7866-4789-B171-819E15472B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2E593121-DDAA-4468-9E0F-52E4D17D4C2D}"/>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68255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80AE7F-643E-4F01-8E6F-8AD8D1BB3AD2}"/>
              </a:ext>
            </a:extLst>
          </p:cNvPr>
          <p:cNvSpPr txBox="1">
            <a:spLocks noChangeArrowheads="1"/>
          </p:cNvSpPr>
          <p:nvPr/>
        </p:nvSpPr>
        <p:spPr>
          <a:xfrm>
            <a:off x="250825" y="1268414"/>
            <a:ext cx="11451024" cy="3254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C2</a:t>
            </a:r>
            <a:r>
              <a:rPr lang="zh-CN" altLang="en-US" sz="2400" dirty="0">
                <a:latin typeface="Microsoft YaHei Light" panose="020B0502040204020203" pitchFamily="34" charset="-122"/>
                <a:ea typeface="Microsoft YaHei Light" panose="020B0502040204020203" pitchFamily="34" charset="-122"/>
              </a:rPr>
              <a:t>级</a:t>
            </a:r>
          </a:p>
          <a:p>
            <a:pPr lvl="1">
              <a:lnSpc>
                <a:spcPct val="100000"/>
              </a:lnSpc>
              <a:spcBef>
                <a:spcPct val="0"/>
              </a:spcBef>
            </a:pPr>
            <a:r>
              <a:rPr lang="zh-CN" altLang="en-US" dirty="0">
                <a:latin typeface="Microsoft YaHei Light" panose="020B0502040204020203" pitchFamily="34" charset="-122"/>
                <a:ea typeface="Microsoft YaHei Light" panose="020B0502040204020203" pitchFamily="34" charset="-122"/>
              </a:rPr>
              <a:t>安全产品的最低档次</a:t>
            </a:r>
          </a:p>
          <a:p>
            <a:pPr lvl="1">
              <a:lnSpc>
                <a:spcPct val="100000"/>
              </a:lnSpc>
              <a:spcBef>
                <a:spcPct val="0"/>
              </a:spcBef>
            </a:pPr>
            <a:r>
              <a:rPr lang="zh-CN" altLang="en-US" dirty="0">
                <a:latin typeface="Microsoft YaHei Light" panose="020B0502040204020203" pitchFamily="34" charset="-122"/>
                <a:ea typeface="Microsoft YaHei Light" panose="020B0502040204020203" pitchFamily="34" charset="-122"/>
              </a:rPr>
              <a:t>提供受控的存取保护，将</a:t>
            </a:r>
            <a:r>
              <a:rPr lang="en-US" altLang="zh-CN" dirty="0">
                <a:latin typeface="Microsoft YaHei Light" panose="020B0502040204020203" pitchFamily="34" charset="-122"/>
                <a:ea typeface="Microsoft YaHei Light" panose="020B0502040204020203" pitchFamily="34" charset="-122"/>
              </a:rPr>
              <a:t>C1</a:t>
            </a:r>
            <a:r>
              <a:rPr lang="zh-CN" altLang="en-US" dirty="0">
                <a:latin typeface="Microsoft YaHei Light" panose="020B0502040204020203" pitchFamily="34" charset="-122"/>
                <a:ea typeface="Microsoft YaHei Light" panose="020B0502040204020203" pitchFamily="34" charset="-122"/>
              </a:rPr>
              <a:t>级的</a:t>
            </a:r>
            <a:r>
              <a:rPr lang="en-US" altLang="zh-CN" dirty="0">
                <a:latin typeface="Microsoft YaHei Light" panose="020B0502040204020203" pitchFamily="34" charset="-122"/>
                <a:ea typeface="Microsoft YaHei Light" panose="020B0502040204020203" pitchFamily="34" charset="-122"/>
              </a:rPr>
              <a:t>DAC</a:t>
            </a:r>
            <a:r>
              <a:rPr lang="zh-CN" altLang="en-US" dirty="0">
                <a:latin typeface="Microsoft YaHei Light" panose="020B0502040204020203" pitchFamily="34" charset="-122"/>
                <a:ea typeface="Microsoft YaHei Light" panose="020B0502040204020203" pitchFamily="34" charset="-122"/>
              </a:rPr>
              <a:t>进一步细化，以个人身份注册负责，并实施审计和资源隔离</a:t>
            </a:r>
          </a:p>
          <a:p>
            <a:pPr lvl="1">
              <a:lnSpc>
                <a:spcPct val="100000"/>
              </a:lnSpc>
              <a:spcBef>
                <a:spcPct val="0"/>
              </a:spcBef>
            </a:pPr>
            <a:r>
              <a:rPr lang="zh-CN" altLang="en-US" dirty="0">
                <a:latin typeface="Microsoft YaHei Light" panose="020B0502040204020203" pitchFamily="34" charset="-122"/>
                <a:ea typeface="Microsoft YaHei Light" panose="020B0502040204020203" pitchFamily="34" charset="-122"/>
              </a:rPr>
              <a:t>达到</a:t>
            </a:r>
            <a:r>
              <a:rPr lang="en-US" altLang="zh-CN" dirty="0">
                <a:latin typeface="Microsoft YaHei Light" panose="020B0502040204020203" pitchFamily="34" charset="-122"/>
                <a:ea typeface="Microsoft YaHei Light" panose="020B0502040204020203" pitchFamily="34" charset="-122"/>
              </a:rPr>
              <a:t>C2</a:t>
            </a:r>
            <a:r>
              <a:rPr lang="zh-CN" altLang="en-US" dirty="0">
                <a:latin typeface="Microsoft YaHei Light" panose="020B0502040204020203" pitchFamily="34" charset="-122"/>
                <a:ea typeface="Microsoft YaHei Light" panose="020B0502040204020203" pitchFamily="34" charset="-122"/>
              </a:rPr>
              <a:t>级的产品在其名称中往往不突出“安全”（</a:t>
            </a:r>
            <a:r>
              <a:rPr lang="en-US" altLang="zh-CN" dirty="0">
                <a:latin typeface="Microsoft YaHei Light" panose="020B0502040204020203" pitchFamily="34" charset="-122"/>
                <a:ea typeface="Microsoft YaHei Light" panose="020B0502040204020203" pitchFamily="34" charset="-122"/>
              </a:rPr>
              <a:t>Security</a:t>
            </a:r>
            <a:r>
              <a:rPr lang="zh-CN" altLang="en-US" dirty="0">
                <a:latin typeface="Microsoft YaHei Light" panose="020B0502040204020203" pitchFamily="34" charset="-122"/>
                <a:ea typeface="Microsoft YaHei Light" panose="020B0502040204020203" pitchFamily="34" charset="-122"/>
              </a:rPr>
              <a:t>）这一特色</a:t>
            </a:r>
          </a:p>
          <a:p>
            <a:pPr lvl="1">
              <a:lnSpc>
                <a:spcPct val="100000"/>
              </a:lnSpc>
              <a:spcBef>
                <a:spcPct val="0"/>
              </a:spcBef>
            </a:pPr>
            <a:r>
              <a:rPr lang="zh-CN" altLang="en-US" dirty="0">
                <a:latin typeface="Microsoft YaHei Light" panose="020B0502040204020203" pitchFamily="34" charset="-122"/>
                <a:ea typeface="Microsoft YaHei Light" panose="020B0502040204020203" pitchFamily="34" charset="-122"/>
              </a:rPr>
              <a:t>典型例子</a:t>
            </a:r>
          </a:p>
          <a:p>
            <a:pPr lvl="2">
              <a:lnSpc>
                <a:spcPct val="10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Windows 2000</a:t>
            </a:r>
          </a:p>
          <a:p>
            <a:pPr lvl="2">
              <a:lnSpc>
                <a:spcPct val="100000"/>
              </a:lnSpc>
              <a:buSzPct val="87000"/>
              <a:buFont typeface="Wingdings" panose="05000000000000000000" pitchFamily="2" charset="2"/>
              <a:buChar char="l"/>
            </a:pPr>
            <a:r>
              <a:rPr lang="en-US" altLang="zh-CN" sz="2400" dirty="0">
                <a:latin typeface="Microsoft YaHei Light" panose="020B0502040204020203" pitchFamily="34" charset="-122"/>
                <a:ea typeface="Microsoft YaHei Light" panose="020B0502040204020203" pitchFamily="34" charset="-122"/>
              </a:rPr>
              <a:t> Oracle 7</a:t>
            </a:r>
          </a:p>
          <a:p>
            <a:pPr lvl="2">
              <a:lnSpc>
                <a:spcPct val="100000"/>
              </a:lnSpc>
            </a:pPr>
            <a:endParaRPr lang="en-US" altLang="zh-CN"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E4905E04-20E6-4F33-9F4C-866883E9254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C63624E-8EC0-4DCD-AB44-BAFD2BD0220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8B43C829-22EC-4685-9369-A56EC77E36F9}"/>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1341102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2CD7567-64C2-4376-B390-69134FEDA053}"/>
              </a:ext>
            </a:extLst>
          </p:cNvPr>
          <p:cNvSpPr txBox="1">
            <a:spLocks noChangeArrowheads="1"/>
          </p:cNvSpPr>
          <p:nvPr/>
        </p:nvSpPr>
        <p:spPr>
          <a:xfrm>
            <a:off x="457200" y="1098551"/>
            <a:ext cx="11331146" cy="458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Microsoft YaHei Light" panose="020B0502040204020203" pitchFamily="34" charset="-122"/>
                <a:ea typeface="Microsoft YaHei Light" panose="020B0502040204020203" pitchFamily="34" charset="-122"/>
              </a:rPr>
              <a:t>B1</a:t>
            </a:r>
            <a:r>
              <a:rPr lang="zh-CN" altLang="en-US" sz="2400" dirty="0">
                <a:latin typeface="Microsoft YaHei Light" panose="020B0502040204020203" pitchFamily="34" charset="-122"/>
                <a:ea typeface="Microsoft YaHei Light" panose="020B0502040204020203" pitchFamily="34" charset="-122"/>
              </a:rPr>
              <a:t>级</a:t>
            </a: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rPr>
              <a:t>标记安全保护。“安全”（</a:t>
            </a:r>
            <a:r>
              <a:rPr lang="en-US" altLang="zh-CN" dirty="0">
                <a:latin typeface="Microsoft YaHei Light" panose="020B0502040204020203" pitchFamily="34" charset="-122"/>
                <a:ea typeface="Microsoft YaHei Light" panose="020B0502040204020203" pitchFamily="34" charset="-122"/>
              </a:rPr>
              <a:t>Security</a:t>
            </a:r>
            <a:r>
              <a:rPr lang="zh-CN" altLang="en-US" dirty="0">
                <a:latin typeface="Microsoft YaHei Light" panose="020B0502040204020203" pitchFamily="34" charset="-122"/>
                <a:ea typeface="Microsoft YaHei Light" panose="020B0502040204020203" pitchFamily="34" charset="-122"/>
              </a:rPr>
              <a:t>）或“可信的” （</a:t>
            </a:r>
            <a:r>
              <a:rPr lang="en-US" altLang="zh-CN" dirty="0">
                <a:latin typeface="Microsoft YaHei Light" panose="020B0502040204020203" pitchFamily="34" charset="-122"/>
                <a:ea typeface="Microsoft YaHei Light" panose="020B0502040204020203" pitchFamily="34" charset="-122"/>
              </a:rPr>
              <a:t>Trusted</a:t>
            </a:r>
            <a:r>
              <a:rPr lang="zh-CN" altLang="en-US" dirty="0">
                <a:latin typeface="Microsoft YaHei Light" panose="020B0502040204020203" pitchFamily="34" charset="-122"/>
                <a:ea typeface="Microsoft YaHei Light" panose="020B0502040204020203" pitchFamily="34" charset="-122"/>
              </a:rPr>
              <a:t>）产品。</a:t>
            </a: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rPr>
              <a:t>对系统的数据加以标记，对标记的主体和客体实施强制存取控制（</a:t>
            </a:r>
            <a:r>
              <a:rPr lang="en-US" altLang="zh-CN" dirty="0">
                <a:latin typeface="Microsoft YaHei Light" panose="020B0502040204020203" pitchFamily="34" charset="-122"/>
                <a:ea typeface="Microsoft YaHei Light" panose="020B0502040204020203" pitchFamily="34" charset="-122"/>
              </a:rPr>
              <a:t>MAC</a:t>
            </a:r>
            <a:r>
              <a:rPr lang="zh-CN" altLang="en-US" dirty="0">
                <a:latin typeface="Microsoft YaHei Light" panose="020B0502040204020203" pitchFamily="34" charset="-122"/>
                <a:ea typeface="Microsoft YaHei Light" panose="020B0502040204020203" pitchFamily="34" charset="-122"/>
              </a:rPr>
              <a:t>）、审计等安全机制</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spcBef>
                <a:spcPct val="0"/>
              </a:spcBef>
            </a:pPr>
            <a:r>
              <a:rPr lang="en-US" altLang="zh-CN" dirty="0">
                <a:latin typeface="Microsoft YaHei Light" panose="020B0502040204020203" pitchFamily="34" charset="-122"/>
                <a:ea typeface="Microsoft YaHei Light" panose="020B0502040204020203" pitchFamily="34" charset="-122"/>
              </a:rPr>
              <a:t>B1</a:t>
            </a:r>
            <a:r>
              <a:rPr lang="zh-CN" altLang="en-US" dirty="0">
                <a:latin typeface="Microsoft YaHei Light" panose="020B0502040204020203" pitchFamily="34" charset="-122"/>
                <a:ea typeface="Microsoft YaHei Light" panose="020B0502040204020203" pitchFamily="34" charset="-122"/>
              </a:rPr>
              <a:t>级典型例子</a:t>
            </a:r>
          </a:p>
          <a:p>
            <a:pPr marL="914400" lvl="2" indent="0">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操作系统</a:t>
            </a:r>
          </a:p>
          <a:p>
            <a:pPr lvl="3">
              <a:lnSpc>
                <a:spcPct val="120000"/>
              </a:lnSpc>
              <a:spcBef>
                <a:spcPct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惠普公司的</a:t>
            </a:r>
            <a:r>
              <a:rPr lang="en-US" altLang="zh-CN" sz="2400" dirty="0">
                <a:latin typeface="Microsoft YaHei Light" panose="020B0502040204020203" pitchFamily="34" charset="-122"/>
                <a:ea typeface="Microsoft YaHei Light" panose="020B0502040204020203" pitchFamily="34" charset="-122"/>
              </a:rPr>
              <a:t>HP-UX BLS release 9.09+ </a:t>
            </a:r>
          </a:p>
          <a:p>
            <a:pPr marL="914400" lvl="2" indent="0">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数据库</a:t>
            </a:r>
          </a:p>
          <a:p>
            <a:pPr lvl="3">
              <a:lnSpc>
                <a:spcPct val="120000"/>
              </a:lnSpc>
              <a:spcBef>
                <a:spcPct val="0"/>
              </a:spcBef>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Oracle</a:t>
            </a:r>
            <a:r>
              <a:rPr lang="zh-CN" altLang="en-US" sz="2400" dirty="0">
                <a:latin typeface="Microsoft YaHei Light" panose="020B0502040204020203" pitchFamily="34" charset="-122"/>
                <a:ea typeface="Microsoft YaHei Light" panose="020B0502040204020203" pitchFamily="34" charset="-122"/>
              </a:rPr>
              <a:t>公司的</a:t>
            </a:r>
            <a:r>
              <a:rPr lang="en-US" altLang="zh-CN" sz="2400" dirty="0">
                <a:latin typeface="Microsoft YaHei Light" panose="020B0502040204020203" pitchFamily="34" charset="-122"/>
                <a:ea typeface="Microsoft YaHei Light" panose="020B0502040204020203" pitchFamily="34" charset="-122"/>
              </a:rPr>
              <a:t>Trusted Oracle 7</a:t>
            </a:r>
          </a:p>
          <a:p>
            <a:pPr lvl="3">
              <a:lnSpc>
                <a:spcPct val="120000"/>
              </a:lnSpc>
              <a:spcBef>
                <a:spcPct val="0"/>
              </a:spcBef>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Sybase</a:t>
            </a:r>
            <a:r>
              <a:rPr lang="zh-CN" altLang="en-US" sz="2400" dirty="0">
                <a:latin typeface="Microsoft YaHei Light" panose="020B0502040204020203" pitchFamily="34" charset="-122"/>
                <a:ea typeface="Microsoft YaHei Light" panose="020B0502040204020203" pitchFamily="34" charset="-122"/>
              </a:rPr>
              <a:t>公司的</a:t>
            </a:r>
            <a:r>
              <a:rPr lang="en-US" altLang="zh-CN" sz="2400" dirty="0">
                <a:latin typeface="Microsoft YaHei Light" panose="020B0502040204020203" pitchFamily="34" charset="-122"/>
                <a:ea typeface="Microsoft YaHei Light" panose="020B0502040204020203" pitchFamily="34" charset="-122"/>
              </a:rPr>
              <a:t>Secure SQL Server version 11.0.6</a:t>
            </a:r>
            <a:endParaRPr lang="zh-CN" altLang="en-US" sz="2400"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C87A499A-67A4-4E26-BCBD-1BD0820EA7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9E6C364-0F40-473E-B1E9-C09C545AD3B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3DAFFC5-6B34-4D67-B8FC-A19744742F84}"/>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360158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CA6A-80EF-44C5-9EC8-7DB7AC60198F}"/>
              </a:ext>
            </a:extLst>
          </p:cNvPr>
          <p:cNvSpPr txBox="1">
            <a:spLocks noChangeArrowheads="1"/>
          </p:cNvSpPr>
          <p:nvPr/>
        </p:nvSpPr>
        <p:spPr>
          <a:xfrm>
            <a:off x="510746" y="1432526"/>
            <a:ext cx="11170508" cy="1996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B2</a:t>
            </a:r>
            <a:r>
              <a:rPr lang="zh-CN" altLang="en-US" sz="2400" dirty="0">
                <a:latin typeface="Microsoft YaHei Light" panose="020B0502040204020203" pitchFamily="34" charset="-122"/>
                <a:ea typeface="Microsoft YaHei Light" panose="020B0502040204020203" pitchFamily="34" charset="-122"/>
              </a:rPr>
              <a:t>级</a:t>
            </a:r>
          </a:p>
          <a:p>
            <a:pPr lvl="1">
              <a:lnSpc>
                <a:spcPct val="100000"/>
              </a:lnSpc>
              <a:spcBef>
                <a:spcPct val="60000"/>
              </a:spcBef>
            </a:pPr>
            <a:r>
              <a:rPr lang="zh-CN" altLang="en-US" dirty="0">
                <a:latin typeface="Microsoft YaHei Light" panose="020B0502040204020203" pitchFamily="34" charset="-122"/>
                <a:ea typeface="Microsoft YaHei Light" panose="020B0502040204020203" pitchFamily="34" charset="-122"/>
              </a:rPr>
              <a:t>结构化保护</a:t>
            </a:r>
          </a:p>
          <a:p>
            <a:pPr lvl="1">
              <a:lnSpc>
                <a:spcPct val="100000"/>
              </a:lnSpc>
              <a:spcBef>
                <a:spcPct val="60000"/>
              </a:spcBef>
            </a:pPr>
            <a:r>
              <a:rPr lang="zh-CN" altLang="en-US" dirty="0">
                <a:latin typeface="Microsoft YaHei Light" panose="020B0502040204020203" pitchFamily="34" charset="-122"/>
                <a:ea typeface="Microsoft YaHei Light" panose="020B0502040204020203" pitchFamily="34" charset="-122"/>
              </a:rPr>
              <a:t>建立形式化的安全策略模型并对系统内的所有主体和客体实施</a:t>
            </a:r>
            <a:r>
              <a:rPr lang="en-US" altLang="zh-CN" dirty="0">
                <a:latin typeface="Microsoft YaHei Light" panose="020B0502040204020203" pitchFamily="34" charset="-122"/>
                <a:ea typeface="Microsoft YaHei Light" panose="020B0502040204020203" pitchFamily="34" charset="-122"/>
              </a:rPr>
              <a:t>DAC</a:t>
            </a:r>
            <a:r>
              <a:rPr lang="zh-CN" altLang="en-US" dirty="0">
                <a:latin typeface="Microsoft YaHei Light" panose="020B0502040204020203" pitchFamily="34" charset="-122"/>
                <a:ea typeface="Microsoft YaHei Light" panose="020B0502040204020203" pitchFamily="34" charset="-122"/>
              </a:rPr>
              <a:t>和</a:t>
            </a:r>
            <a:r>
              <a:rPr lang="en-US" altLang="zh-CN" dirty="0">
                <a:latin typeface="Microsoft YaHei Light" panose="020B0502040204020203" pitchFamily="34" charset="-122"/>
                <a:ea typeface="Microsoft YaHei Light" panose="020B0502040204020203" pitchFamily="34" charset="-122"/>
              </a:rPr>
              <a:t>MAC</a:t>
            </a:r>
          </a:p>
          <a:p>
            <a:pPr lvl="1">
              <a:lnSpc>
                <a:spcPct val="100000"/>
              </a:lnSpc>
              <a:spcBef>
                <a:spcPct val="60000"/>
              </a:spcBef>
            </a:pPr>
            <a:endParaRPr lang="en-US" altLang="zh-CN" dirty="0">
              <a:latin typeface="Microsoft YaHei Light" panose="020B0502040204020203" pitchFamily="34" charset="-122"/>
              <a:ea typeface="Microsoft YaHei Light" panose="020B0502040204020203" pitchFamily="34" charset="-122"/>
            </a:endParaRPr>
          </a:p>
        </p:txBody>
      </p:sp>
      <p:sp>
        <p:nvSpPr>
          <p:cNvPr id="3" name="Rectangle 3">
            <a:extLst>
              <a:ext uri="{FF2B5EF4-FFF2-40B4-BE49-F238E27FC236}">
                <a16:creationId xmlns:a16="http://schemas.microsoft.com/office/drawing/2014/main" id="{91BE8FF0-EADB-4790-B8F8-F7481A0DBB71}"/>
              </a:ext>
            </a:extLst>
          </p:cNvPr>
          <p:cNvSpPr txBox="1">
            <a:spLocks noChangeArrowheads="1"/>
          </p:cNvSpPr>
          <p:nvPr/>
        </p:nvSpPr>
        <p:spPr>
          <a:xfrm>
            <a:off x="510746" y="3268359"/>
            <a:ext cx="11528854" cy="2779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None/>
            </a:pPr>
            <a:r>
              <a:rPr lang="en-US" altLang="zh-CN" sz="2400" dirty="0">
                <a:latin typeface="微软雅黑 Light" panose="020B0502040204020203" pitchFamily="34" charset="-122"/>
                <a:ea typeface="微软雅黑 Light" panose="020B0502040204020203" pitchFamily="34" charset="-122"/>
              </a:rPr>
              <a:t>B3</a:t>
            </a:r>
            <a:r>
              <a:rPr lang="zh-CN" altLang="en-US" sz="2400" dirty="0">
                <a:latin typeface="微软雅黑 Light" panose="020B0502040204020203" pitchFamily="34" charset="-122"/>
                <a:ea typeface="微软雅黑 Light" panose="020B0502040204020203" pitchFamily="34" charset="-122"/>
              </a:rPr>
              <a:t>级</a:t>
            </a:r>
          </a:p>
          <a:p>
            <a:pPr lvl="1">
              <a:lnSpc>
                <a:spcPct val="100000"/>
              </a:lnSpc>
              <a:spcBef>
                <a:spcPct val="0"/>
              </a:spcBef>
            </a:pPr>
            <a:r>
              <a:rPr lang="zh-CN" altLang="en-US" dirty="0">
                <a:latin typeface="微软雅黑 Light" panose="020B0502040204020203" pitchFamily="34" charset="-122"/>
                <a:ea typeface="微软雅黑 Light" panose="020B0502040204020203" pitchFamily="34" charset="-122"/>
              </a:rPr>
              <a:t>安全域</a:t>
            </a:r>
          </a:p>
          <a:p>
            <a:pPr lvl="1">
              <a:lnSpc>
                <a:spcPct val="100000"/>
              </a:lnSpc>
              <a:spcBef>
                <a:spcPct val="0"/>
              </a:spcBef>
            </a:pPr>
            <a:r>
              <a:rPr lang="zh-CN" altLang="en-US" dirty="0">
                <a:latin typeface="微软雅黑 Light" panose="020B0502040204020203" pitchFamily="34" charset="-122"/>
                <a:ea typeface="微软雅黑 Light" panose="020B0502040204020203" pitchFamily="34" charset="-122"/>
              </a:rPr>
              <a:t>该级的</a:t>
            </a:r>
            <a:r>
              <a:rPr lang="en-US" altLang="zh-CN" dirty="0">
                <a:latin typeface="微软雅黑 Light" panose="020B0502040204020203" pitchFamily="34" charset="-122"/>
                <a:ea typeface="微软雅黑 Light" panose="020B0502040204020203" pitchFamily="34" charset="-122"/>
              </a:rPr>
              <a:t>TCB</a:t>
            </a:r>
            <a:r>
              <a:rPr lang="zh-CN" altLang="en-US" dirty="0">
                <a:latin typeface="微软雅黑 Light" panose="020B0502040204020203" pitchFamily="34" charset="-122"/>
                <a:ea typeface="微软雅黑 Light" panose="020B0502040204020203" pitchFamily="34" charset="-122"/>
              </a:rPr>
              <a:t>必须满足访问监控器的要求，审计跟踪能力更强，并提供系统恢复过程</a:t>
            </a:r>
            <a:endParaRPr lang="en-US" altLang="zh-CN" dirty="0">
              <a:latin typeface="微软雅黑 Light" panose="020B0502040204020203" pitchFamily="34" charset="-122"/>
              <a:ea typeface="微软雅黑 Light" panose="020B0502040204020203" pitchFamily="34" charset="-122"/>
            </a:endParaRPr>
          </a:p>
          <a:p>
            <a:pPr marL="0" indent="0">
              <a:lnSpc>
                <a:spcPct val="100000"/>
              </a:lnSpc>
              <a:spcBef>
                <a:spcPct val="0"/>
              </a:spcBef>
              <a:buNone/>
            </a:pPr>
            <a:r>
              <a:rPr lang="en-US" altLang="zh-CN" sz="2400" dirty="0">
                <a:latin typeface="微软雅黑 Light" panose="020B0502040204020203" pitchFamily="34" charset="-122"/>
                <a:ea typeface="微软雅黑 Light" panose="020B0502040204020203" pitchFamily="34" charset="-122"/>
              </a:rPr>
              <a:t>A1</a:t>
            </a:r>
            <a:r>
              <a:rPr lang="zh-CN" altLang="en-US" sz="2400" dirty="0">
                <a:latin typeface="微软雅黑 Light" panose="020B0502040204020203" pitchFamily="34" charset="-122"/>
                <a:ea typeface="微软雅黑 Light" panose="020B0502040204020203" pitchFamily="34" charset="-122"/>
              </a:rPr>
              <a:t>级</a:t>
            </a:r>
          </a:p>
          <a:p>
            <a:pPr lvl="1">
              <a:lnSpc>
                <a:spcPct val="100000"/>
              </a:lnSpc>
              <a:spcBef>
                <a:spcPct val="0"/>
              </a:spcBef>
            </a:pPr>
            <a:r>
              <a:rPr lang="zh-CN" altLang="en-US" dirty="0">
                <a:latin typeface="微软雅黑 Light" panose="020B0502040204020203" pitchFamily="34" charset="-122"/>
                <a:ea typeface="微软雅黑 Light" panose="020B0502040204020203" pitchFamily="34" charset="-122"/>
              </a:rPr>
              <a:t>验证设计，即提供</a:t>
            </a:r>
            <a:r>
              <a:rPr lang="en-US" altLang="zh-CN" dirty="0">
                <a:latin typeface="微软雅黑 Light" panose="020B0502040204020203" pitchFamily="34" charset="-122"/>
                <a:ea typeface="微软雅黑 Light" panose="020B0502040204020203" pitchFamily="34" charset="-122"/>
              </a:rPr>
              <a:t>B3</a:t>
            </a:r>
            <a:r>
              <a:rPr lang="zh-CN" altLang="en-US" dirty="0">
                <a:latin typeface="微软雅黑 Light" panose="020B0502040204020203" pitchFamily="34" charset="-122"/>
                <a:ea typeface="微软雅黑 Light" panose="020B0502040204020203" pitchFamily="34" charset="-122"/>
              </a:rPr>
              <a:t>级保护的同时给出系统的形式化设计说明和验证以确信各安全保护真正实现。</a:t>
            </a:r>
          </a:p>
          <a:p>
            <a:pPr lvl="1">
              <a:lnSpc>
                <a:spcPct val="100000"/>
              </a:lnSpc>
              <a:spcBef>
                <a:spcPct val="0"/>
              </a:spcBef>
            </a:pPr>
            <a:endParaRPr lang="zh-CN" altLang="en-US"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EC269244-A02E-459D-853D-D026D624D99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08352CB-3BE8-49B5-B322-985416D19F4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1BCA7D8F-DF7F-4691-9208-049F43219D67}"/>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415927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318DF-E938-4432-989E-6A643F8F6B77}"/>
              </a:ext>
            </a:extLst>
          </p:cNvPr>
          <p:cNvSpPr txBox="1">
            <a:spLocks noChangeArrowheads="1"/>
          </p:cNvSpPr>
          <p:nvPr/>
        </p:nvSpPr>
        <p:spPr>
          <a:xfrm>
            <a:off x="753762" y="1296603"/>
            <a:ext cx="9205784" cy="1804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微软雅黑 Light" panose="020B0502040204020203" pitchFamily="34" charset="-122"/>
                <a:ea typeface="微软雅黑 Light" panose="020B0502040204020203" pitchFamily="34" charset="-122"/>
              </a:rPr>
              <a:t>CC</a:t>
            </a:r>
          </a:p>
          <a:p>
            <a:pPr lvl="1">
              <a:lnSpc>
                <a:spcPct val="100000"/>
              </a:lnSpc>
              <a:spcBef>
                <a:spcPct val="60000"/>
              </a:spcBef>
            </a:pPr>
            <a:r>
              <a:rPr lang="zh-CN" altLang="en-US" dirty="0">
                <a:latin typeface="微软雅黑 Light" panose="020B0502040204020203" pitchFamily="34" charset="-122"/>
                <a:ea typeface="微软雅黑 Light" panose="020B0502040204020203" pitchFamily="34" charset="-122"/>
              </a:rPr>
              <a:t>提出国际公认的表述信息技术安全性的结构</a:t>
            </a:r>
          </a:p>
          <a:p>
            <a:pPr lvl="1">
              <a:lnSpc>
                <a:spcPct val="100000"/>
              </a:lnSpc>
              <a:spcBef>
                <a:spcPct val="60000"/>
              </a:spcBef>
            </a:pPr>
            <a:r>
              <a:rPr lang="zh-CN" altLang="en-US" dirty="0">
                <a:latin typeface="微软雅黑 Light" panose="020B0502040204020203" pitchFamily="34" charset="-122"/>
                <a:ea typeface="微软雅黑 Light" panose="020B0502040204020203" pitchFamily="34" charset="-122"/>
              </a:rPr>
              <a:t>把信息产品的安全要求分为：</a:t>
            </a:r>
            <a:r>
              <a:rPr lang="zh-CN" altLang="en-US" sz="2400" dirty="0">
                <a:latin typeface="微软雅黑 Light" panose="020B0502040204020203" pitchFamily="34" charset="-122"/>
                <a:ea typeface="微软雅黑 Light" panose="020B0502040204020203" pitchFamily="34" charset="-122"/>
              </a:rPr>
              <a:t>安全功能要求、安全保证要求</a:t>
            </a:r>
          </a:p>
        </p:txBody>
      </p:sp>
      <p:sp>
        <p:nvSpPr>
          <p:cNvPr id="3" name="Rectangle 3">
            <a:extLst>
              <a:ext uri="{FF2B5EF4-FFF2-40B4-BE49-F238E27FC236}">
                <a16:creationId xmlns:a16="http://schemas.microsoft.com/office/drawing/2014/main" id="{C1E6C836-E24E-4599-8652-7FC2FE5555A2}"/>
              </a:ext>
            </a:extLst>
          </p:cNvPr>
          <p:cNvSpPr txBox="1">
            <a:spLocks noChangeArrowheads="1"/>
          </p:cNvSpPr>
          <p:nvPr/>
        </p:nvSpPr>
        <p:spPr>
          <a:xfrm>
            <a:off x="687859" y="3101546"/>
            <a:ext cx="11504141" cy="3545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微软雅黑 Light" panose="020B0502040204020203" pitchFamily="34" charset="-122"/>
                <a:ea typeface="微软雅黑 Light" panose="020B0502040204020203" pitchFamily="34" charset="-122"/>
              </a:rPr>
              <a:t>CC</a:t>
            </a:r>
            <a:r>
              <a:rPr lang="zh-CN" altLang="en-US" sz="2400" dirty="0">
                <a:latin typeface="微软雅黑 Light" panose="020B0502040204020203" pitchFamily="34" charset="-122"/>
                <a:ea typeface="微软雅黑 Light" panose="020B0502040204020203" pitchFamily="34" charset="-122"/>
              </a:rPr>
              <a:t>文本组成</a:t>
            </a:r>
          </a:p>
          <a:p>
            <a:pPr lvl="1">
              <a:lnSpc>
                <a:spcPct val="100000"/>
              </a:lnSpc>
              <a:spcBef>
                <a:spcPct val="0"/>
              </a:spcBef>
            </a:pPr>
            <a:r>
              <a:rPr lang="zh-CN" altLang="en-US" dirty="0">
                <a:latin typeface="微软雅黑 Light" panose="020B0502040204020203" pitchFamily="34" charset="-122"/>
                <a:ea typeface="微软雅黑 Light" panose="020B0502040204020203" pitchFamily="34" charset="-122"/>
              </a:rPr>
              <a:t>简介和一般模型</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有关术语、基本概念和一般模型以及与评估有关的一些框架</a:t>
            </a:r>
            <a:endParaRPr lang="zh-CN" altLang="en-US" sz="2400" dirty="0">
              <a:latin typeface="微软雅黑 Light" panose="020B0502040204020203" pitchFamily="34" charset="-122"/>
              <a:ea typeface="微软雅黑 Light" panose="020B0502040204020203" pitchFamily="34" charset="-122"/>
            </a:endParaRPr>
          </a:p>
          <a:p>
            <a:pPr lvl="1">
              <a:lnSpc>
                <a:spcPct val="100000"/>
              </a:lnSpc>
              <a:spcBef>
                <a:spcPct val="0"/>
              </a:spcBef>
            </a:pPr>
            <a:r>
              <a:rPr lang="zh-CN" altLang="en-US" dirty="0">
                <a:latin typeface="微软雅黑 Light" panose="020B0502040204020203" pitchFamily="34" charset="-122"/>
                <a:ea typeface="微软雅黑 Light" panose="020B0502040204020203" pitchFamily="34" charset="-122"/>
              </a:rPr>
              <a:t>安全功能要求</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列出了一系列类、子类和组件</a:t>
            </a:r>
            <a:endParaRPr lang="zh-CN" altLang="en-US" sz="2400" dirty="0">
              <a:latin typeface="微软雅黑 Light" panose="020B0502040204020203" pitchFamily="34" charset="-122"/>
              <a:ea typeface="微软雅黑 Light" panose="020B0502040204020203" pitchFamily="34" charset="-122"/>
            </a:endParaRPr>
          </a:p>
          <a:p>
            <a:pPr lvl="1">
              <a:lnSpc>
                <a:spcPct val="100000"/>
              </a:lnSpc>
              <a:spcBef>
                <a:spcPct val="0"/>
              </a:spcBef>
            </a:pPr>
            <a:r>
              <a:rPr lang="zh-CN" altLang="en-US" dirty="0">
                <a:latin typeface="微软雅黑 Light" panose="020B0502040204020203" pitchFamily="34" charset="-122"/>
                <a:ea typeface="微软雅黑 Light" panose="020B0502040204020203" pitchFamily="34" charset="-122"/>
              </a:rPr>
              <a:t>安全保证要求</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列出了一系列保证类、子类和组件</a:t>
            </a:r>
            <a:endParaRPr lang="en-US" altLang="zh-CN" sz="2400"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提出了评估保证级（</a:t>
            </a:r>
            <a:r>
              <a:rPr lang="en-US" altLang="zh-CN" sz="2400" dirty="0">
                <a:latin typeface="微软雅黑 Light" panose="020B0502040204020203" pitchFamily="34" charset="-122"/>
                <a:ea typeface="微软雅黑 Light" panose="020B0502040204020203" pitchFamily="34" charset="-122"/>
              </a:rPr>
              <a:t>Evaluation Assurance Level</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EAL</a:t>
            </a:r>
            <a:r>
              <a:rPr lang="zh-CN" altLang="zh-CN" sz="2400" dirty="0">
                <a:latin typeface="微软雅黑 Light" panose="020B0502040204020203" pitchFamily="34" charset="-122"/>
                <a:ea typeface="微软雅黑 Light" panose="020B0502040204020203" pitchFamily="34" charset="-122"/>
              </a:rPr>
              <a:t>），从</a:t>
            </a:r>
            <a:r>
              <a:rPr lang="en-US" altLang="zh-CN" sz="2400" dirty="0">
                <a:latin typeface="微软雅黑 Light" panose="020B0502040204020203" pitchFamily="34" charset="-122"/>
                <a:ea typeface="微软雅黑 Light" panose="020B0502040204020203" pitchFamily="34" charset="-122"/>
              </a:rPr>
              <a:t>EAL1</a:t>
            </a:r>
            <a:r>
              <a:rPr lang="zh-CN" altLang="zh-CN" sz="2400" dirty="0">
                <a:latin typeface="微软雅黑 Light" panose="020B0502040204020203" pitchFamily="34" charset="-122"/>
                <a:ea typeface="微软雅黑 Light" panose="020B0502040204020203" pitchFamily="34" charset="-122"/>
              </a:rPr>
              <a:t>至</a:t>
            </a:r>
            <a:r>
              <a:rPr lang="en-US" altLang="zh-CN" sz="2400" dirty="0">
                <a:latin typeface="微软雅黑 Light" panose="020B0502040204020203" pitchFamily="34" charset="-122"/>
                <a:ea typeface="微软雅黑 Light" panose="020B0502040204020203" pitchFamily="34" charset="-122"/>
              </a:rPr>
              <a:t>EAL7</a:t>
            </a:r>
            <a:r>
              <a:rPr lang="zh-CN" altLang="zh-CN" sz="2400" dirty="0">
                <a:latin typeface="微软雅黑 Light" panose="020B0502040204020203" pitchFamily="34" charset="-122"/>
                <a:ea typeface="微软雅黑 Light" panose="020B0502040204020203" pitchFamily="34" charset="-122"/>
              </a:rPr>
              <a:t>共分为七级</a:t>
            </a:r>
            <a:endParaRPr lang="zh-CN" altLang="en-US"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598800BB-1DB1-4053-893E-78C5B0EC0B5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74CDD10-E453-441A-9187-A4BB3E6E170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7DA65F0A-B34B-4F6B-A4CC-789304C074B2}"/>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131124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
            <a:extLst>
              <a:ext uri="{FF2B5EF4-FFF2-40B4-BE49-F238E27FC236}">
                <a16:creationId xmlns:a16="http://schemas.microsoft.com/office/drawing/2014/main" id="{2330EA9B-066F-40F8-9FC2-9CD9917573C3}"/>
              </a:ext>
            </a:extLst>
          </p:cNvPr>
          <p:cNvGraphicFramePr>
            <a:graphicFrameLocks/>
          </p:cNvGraphicFramePr>
          <p:nvPr>
            <p:extLst>
              <p:ext uri="{D42A27DB-BD31-4B8C-83A1-F6EECF244321}">
                <p14:modId xmlns:p14="http://schemas.microsoft.com/office/powerpoint/2010/main" val="1475509955"/>
              </p:ext>
            </p:extLst>
          </p:nvPr>
        </p:nvGraphicFramePr>
        <p:xfrm>
          <a:off x="323851" y="1870976"/>
          <a:ext cx="11588063" cy="4389777"/>
        </p:xfrm>
        <a:graphic>
          <a:graphicData uri="http://schemas.openxmlformats.org/drawingml/2006/table">
            <a:tbl>
              <a:tblPr/>
              <a:tblGrid>
                <a:gridCol w="1807081">
                  <a:extLst>
                    <a:ext uri="{9D8B030D-6E8A-4147-A177-3AD203B41FA5}">
                      <a16:colId xmlns:a16="http://schemas.microsoft.com/office/drawing/2014/main" val="20000"/>
                    </a:ext>
                  </a:extLst>
                </a:gridCol>
                <a:gridCol w="7018928">
                  <a:extLst>
                    <a:ext uri="{9D8B030D-6E8A-4147-A177-3AD203B41FA5}">
                      <a16:colId xmlns:a16="http://schemas.microsoft.com/office/drawing/2014/main" val="20001"/>
                    </a:ext>
                  </a:extLst>
                </a:gridCol>
                <a:gridCol w="2762054">
                  <a:extLst>
                    <a:ext uri="{9D8B030D-6E8A-4147-A177-3AD203B41FA5}">
                      <a16:colId xmlns:a16="http://schemas.microsoft.com/office/drawing/2014/main" val="20002"/>
                    </a:ext>
                  </a:extLst>
                </a:gridCol>
              </a:tblGrid>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评估保证级</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定　　义</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TCSEC</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安全级别（近似相当）</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EAL1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功能测试（</a:t>
                      </a: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functionally tested</a:t>
                      </a: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3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EAL2</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结构测试（</a:t>
                      </a: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structurally tested</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C1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9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EAL3</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系统地测试和检查（</a:t>
                      </a: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methodically tested and checked</a:t>
                      </a: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C2</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EAL4</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系统地设计、测试和复查（</a:t>
                      </a: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methodically designed</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 </a:t>
                      </a: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tested</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 </a:t>
                      </a: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and reviewed</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B1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EAL5</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半形式化设计和测试（</a:t>
                      </a: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semiformally designed and tested</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B2</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EAL6</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半形式化验证的设计和测试（</a:t>
                      </a:r>
                      <a:r>
                        <a:rPr kumimoji="0" lang="en-US" sz="1800" b="0" i="0" u="none" strike="noStrike" cap="none" normalizeH="0" baseline="0" dirty="0" err="1">
                          <a:ln>
                            <a:noFill/>
                          </a:ln>
                          <a:solidFill>
                            <a:schemeClr val="tx1"/>
                          </a:solidFill>
                          <a:effectLst/>
                          <a:latin typeface="微软雅黑 Light" panose="020B0502040204020203" pitchFamily="34" charset="-122"/>
                          <a:ea typeface="微软雅黑 Light" panose="020B0502040204020203" pitchFamily="34" charset="-122"/>
                        </a:rPr>
                        <a:t>semiformally</a:t>
                      </a: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 verified design and </a:t>
                      </a:r>
                      <a:r>
                        <a:rPr kumimoji="0" lang="en-US" altLang="zh-CN"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tested</a:t>
                      </a: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endPar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B3</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41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EAL7</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形式化验证的设计和测试（</a:t>
                      </a:r>
                      <a:r>
                        <a:rPr kumimoji="0" 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formally verified design and tested</a:t>
                      </a: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A1</a:t>
                      </a:r>
                    </a:p>
                  </a:txBody>
                  <a:tcPr marL="91439" marR="91439"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Rectangle 3">
            <a:extLst>
              <a:ext uri="{FF2B5EF4-FFF2-40B4-BE49-F238E27FC236}">
                <a16:creationId xmlns:a16="http://schemas.microsoft.com/office/drawing/2014/main" id="{72F3E852-3584-45C3-9B7A-7B9FA833A5AD}"/>
              </a:ext>
            </a:extLst>
          </p:cNvPr>
          <p:cNvSpPr txBox="1">
            <a:spLocks noChangeArrowheads="1"/>
          </p:cNvSpPr>
          <p:nvPr/>
        </p:nvSpPr>
        <p:spPr>
          <a:xfrm>
            <a:off x="323851" y="1052513"/>
            <a:ext cx="4828918" cy="66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微软雅黑 Light" panose="020B0502040204020203" pitchFamily="34" charset="-122"/>
                <a:ea typeface="微软雅黑 Light" panose="020B0502040204020203" pitchFamily="34" charset="-122"/>
              </a:rPr>
              <a:t>CC</a:t>
            </a:r>
            <a:r>
              <a:rPr lang="zh-CN" altLang="en-US" sz="2400" dirty="0">
                <a:latin typeface="微软雅黑 Light" panose="020B0502040204020203" pitchFamily="34" charset="-122"/>
                <a:ea typeface="微软雅黑 Light" panose="020B0502040204020203" pitchFamily="34" charset="-122"/>
              </a:rPr>
              <a:t>评估保证级（</a:t>
            </a:r>
            <a:r>
              <a:rPr lang="en-US" altLang="zh-CN" sz="2400" dirty="0">
                <a:latin typeface="微软雅黑 Light" panose="020B0502040204020203" pitchFamily="34" charset="-122"/>
                <a:ea typeface="微软雅黑 Light" panose="020B0502040204020203" pitchFamily="34" charset="-122"/>
              </a:rPr>
              <a:t>EAL</a:t>
            </a:r>
            <a:r>
              <a:rPr lang="zh-CN" altLang="en-US" sz="2400" dirty="0">
                <a:latin typeface="微软雅黑 Light" panose="020B0502040204020203" pitchFamily="34" charset="-122"/>
                <a:ea typeface="微软雅黑 Light" panose="020B0502040204020203" pitchFamily="34" charset="-122"/>
              </a:rPr>
              <a:t>）划分 </a:t>
            </a:r>
          </a:p>
          <a:p>
            <a:pPr>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78A27BAB-4488-4D45-BA1E-339CB6C3702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9A6A42B-F624-46F3-95AC-D0E8A623D97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5F00CC99-5473-414F-A922-DE7FCCEA7421}"/>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1426230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8F6FF81-1344-410B-A798-64574FAD72D6}"/>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
        <p:nvSpPr>
          <p:cNvPr id="6" name="Rectangle 3">
            <a:extLst>
              <a:ext uri="{FF2B5EF4-FFF2-40B4-BE49-F238E27FC236}">
                <a16:creationId xmlns:a16="http://schemas.microsoft.com/office/drawing/2014/main" id="{95881926-2A6A-4FE0-A623-6C778FCF050C}"/>
              </a:ext>
            </a:extLst>
          </p:cNvPr>
          <p:cNvSpPr txBox="1">
            <a:spLocks noChangeArrowheads="1"/>
          </p:cNvSpPr>
          <p:nvPr/>
        </p:nvSpPr>
        <p:spPr>
          <a:xfrm>
            <a:off x="981289" y="1281022"/>
            <a:ext cx="8229600" cy="2932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zh-CN" altLang="en-US" sz="2400" dirty="0">
                <a:latin typeface="微软雅黑 Light" panose="020B0502040204020203" pitchFamily="34" charset="-122"/>
                <a:ea typeface="微软雅黑 Light" panose="020B0502040204020203" pitchFamily="34" charset="-122"/>
              </a:rPr>
              <a:t>非法使用数据库的情况</a:t>
            </a:r>
          </a:p>
          <a:p>
            <a:pPr lvl="1">
              <a:lnSpc>
                <a:spcPct val="140000"/>
              </a:lnSpc>
              <a:spcBef>
                <a:spcPct val="60000"/>
              </a:spcBef>
            </a:pPr>
            <a:r>
              <a:rPr lang="zh-CN" altLang="en-US" dirty="0">
                <a:latin typeface="微软雅黑 Light" panose="020B0502040204020203" pitchFamily="34" charset="-122"/>
                <a:ea typeface="微软雅黑 Light" panose="020B0502040204020203" pitchFamily="34" charset="-122"/>
              </a:rPr>
              <a:t>编写合法程序绕过数据库管理系统及其授权机制</a:t>
            </a:r>
          </a:p>
          <a:p>
            <a:pPr lvl="1">
              <a:lnSpc>
                <a:spcPct val="140000"/>
              </a:lnSpc>
              <a:spcBef>
                <a:spcPct val="60000"/>
              </a:spcBef>
            </a:pPr>
            <a:r>
              <a:rPr lang="zh-CN" altLang="en-US" dirty="0">
                <a:latin typeface="微软雅黑 Light" panose="020B0502040204020203" pitchFamily="34" charset="-122"/>
                <a:ea typeface="微软雅黑 Light" panose="020B0502040204020203" pitchFamily="34" charset="-122"/>
              </a:rPr>
              <a:t>直接或编写应用程序执行非授权操作</a:t>
            </a:r>
          </a:p>
          <a:p>
            <a:pPr lvl="1">
              <a:lnSpc>
                <a:spcPct val="140000"/>
              </a:lnSpc>
              <a:spcBef>
                <a:spcPct val="60000"/>
              </a:spcBef>
            </a:pPr>
            <a:r>
              <a:rPr lang="zh-CN" altLang="en-US" dirty="0">
                <a:latin typeface="微软雅黑 Light" panose="020B0502040204020203" pitchFamily="34" charset="-122"/>
                <a:ea typeface="微软雅黑 Light" panose="020B0502040204020203" pitchFamily="34" charset="-122"/>
              </a:rPr>
              <a:t>通过多次合法查询数据库从中推导出一些保密数据</a:t>
            </a:r>
          </a:p>
        </p:txBody>
      </p:sp>
      <p:pic>
        <p:nvPicPr>
          <p:cNvPr id="5" name="Picture 17" descr="42">
            <a:extLst>
              <a:ext uri="{FF2B5EF4-FFF2-40B4-BE49-F238E27FC236}">
                <a16:creationId xmlns:a16="http://schemas.microsoft.com/office/drawing/2014/main" id="{F03C825E-0000-4F62-A80E-99E29791F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43" y="4740365"/>
            <a:ext cx="70580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a:ext uri="{FF2B5EF4-FFF2-40B4-BE49-F238E27FC236}">
                <a16:creationId xmlns:a16="http://schemas.microsoft.com/office/drawing/2014/main" id="{6C9001E3-F819-4286-885D-C3C843A3F76D}"/>
              </a:ext>
            </a:extLst>
          </p:cNvPr>
          <p:cNvSpPr>
            <a:spLocks noChangeArrowheads="1"/>
          </p:cNvSpPr>
          <p:nvPr/>
        </p:nvSpPr>
        <p:spPr bwMode="auto">
          <a:xfrm>
            <a:off x="4185461" y="6034039"/>
            <a:ext cx="2566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计算机系统的安全模型 </a:t>
            </a:r>
          </a:p>
        </p:txBody>
      </p:sp>
      <p:sp>
        <p:nvSpPr>
          <p:cNvPr id="8" name="矩形 7">
            <a:extLst>
              <a:ext uri="{FF2B5EF4-FFF2-40B4-BE49-F238E27FC236}">
                <a16:creationId xmlns:a16="http://schemas.microsoft.com/office/drawing/2014/main" id="{27D1D404-3E55-4DA4-94CA-3AE8D70D393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EE57212-A545-4129-B810-A90468A4B5E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93736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94CA64-0A1B-40E2-9772-FEE663E8A355}"/>
              </a:ext>
            </a:extLst>
          </p:cNvPr>
          <p:cNvSpPr txBox="1">
            <a:spLocks noChangeArrowheads="1"/>
          </p:cNvSpPr>
          <p:nvPr/>
        </p:nvSpPr>
        <p:spPr>
          <a:xfrm>
            <a:off x="834887" y="1955825"/>
            <a:ext cx="10952922" cy="276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60000"/>
              </a:lnSpc>
            </a:pPr>
            <a:r>
              <a:rPr lang="zh-CN" altLang="en-US" dirty="0">
                <a:latin typeface="微软雅黑 Light" panose="020B0502040204020203" pitchFamily="34" charset="-122"/>
                <a:ea typeface="微软雅黑 Light" panose="020B0502040204020203" pitchFamily="34" charset="-122"/>
              </a:rPr>
              <a:t>系统根据用户标识鉴定用户身份，合法用户才准许进入计算机系统</a:t>
            </a:r>
          </a:p>
          <a:p>
            <a:pPr lvl="1">
              <a:lnSpc>
                <a:spcPct val="160000"/>
              </a:lnSpc>
            </a:pPr>
            <a:r>
              <a:rPr lang="zh-CN" altLang="en-US" dirty="0">
                <a:latin typeface="微软雅黑 Light" panose="020B0502040204020203" pitchFamily="34" charset="-122"/>
                <a:ea typeface="微软雅黑 Light" panose="020B0502040204020203" pitchFamily="34" charset="-122"/>
              </a:rPr>
              <a:t>数据库管理系统还要进行存取控制，只允许用户执行合法操作 </a:t>
            </a:r>
          </a:p>
          <a:p>
            <a:pPr lvl="1">
              <a:lnSpc>
                <a:spcPct val="160000"/>
              </a:lnSpc>
            </a:pPr>
            <a:r>
              <a:rPr lang="zh-CN" altLang="en-US" dirty="0">
                <a:latin typeface="微软雅黑 Light" panose="020B0502040204020203" pitchFamily="34" charset="-122"/>
                <a:ea typeface="微软雅黑 Light" panose="020B0502040204020203" pitchFamily="34" charset="-122"/>
              </a:rPr>
              <a:t>操作系统有自己的保护措施 </a:t>
            </a:r>
          </a:p>
          <a:p>
            <a:pPr lvl="1">
              <a:lnSpc>
                <a:spcPct val="160000"/>
              </a:lnSpc>
            </a:pPr>
            <a:r>
              <a:rPr lang="zh-CN" altLang="en-US" dirty="0">
                <a:latin typeface="微软雅黑 Light" panose="020B0502040204020203" pitchFamily="34" charset="-122"/>
                <a:ea typeface="微软雅黑 Light" panose="020B0502040204020203" pitchFamily="34" charset="-122"/>
              </a:rPr>
              <a:t>数据以密码形式存储到数据库中</a:t>
            </a:r>
          </a:p>
          <a:p>
            <a:pPr lvl="1">
              <a:buFont typeface="Wingdings" panose="05000000000000000000" pitchFamily="2" charset="2"/>
              <a:buNone/>
            </a:pPr>
            <a:endParaRPr lang="en-US" altLang="zh-CN"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38E2B53F-5442-4809-872B-B2DDCC628C7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9B27DE-EC78-490F-8C96-F025011D8B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1A4B09B1-289E-48D3-9653-FA09538CB3BD}"/>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03293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6" descr="飞信图片20141015084016.jpg">
            <a:extLst>
              <a:ext uri="{FF2B5EF4-FFF2-40B4-BE49-F238E27FC236}">
                <a16:creationId xmlns:a16="http://schemas.microsoft.com/office/drawing/2014/main" id="{1C70DD08-2970-488A-9782-7B9469A14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7262" y="598764"/>
            <a:ext cx="77374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8">
            <a:extLst>
              <a:ext uri="{FF2B5EF4-FFF2-40B4-BE49-F238E27FC236}">
                <a16:creationId xmlns:a16="http://schemas.microsoft.com/office/drawing/2014/main" id="{D9A58393-A780-43D9-82BF-BA3351E38390}"/>
              </a:ext>
            </a:extLst>
          </p:cNvPr>
          <p:cNvSpPr>
            <a:spLocks noChangeArrowheads="1"/>
          </p:cNvSpPr>
          <p:nvPr/>
        </p:nvSpPr>
        <p:spPr bwMode="auto">
          <a:xfrm>
            <a:off x="3855140" y="5707201"/>
            <a:ext cx="341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数据库管理系统</a:t>
            </a:r>
            <a:r>
              <a:rPr lang="zh-CN" altLang="zh-CN" b="1" dirty="0"/>
              <a:t>安全性控制模型</a:t>
            </a:r>
            <a:endParaRPr lang="zh-CN" altLang="en-US" b="1" dirty="0"/>
          </a:p>
        </p:txBody>
      </p:sp>
      <p:sp>
        <p:nvSpPr>
          <p:cNvPr id="6" name="矩形 5">
            <a:extLst>
              <a:ext uri="{FF2B5EF4-FFF2-40B4-BE49-F238E27FC236}">
                <a16:creationId xmlns:a16="http://schemas.microsoft.com/office/drawing/2014/main" id="{EC929761-5935-44D5-AFA1-80768E85EDD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A99C276-142F-4191-952C-1B9FB0E8305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0E099BFE-872A-4361-AAF4-3BBB3EBB5C0D}"/>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84958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803856" y="1096148"/>
            <a:ext cx="2342967"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学习内容</a:t>
            </a:r>
          </a:p>
        </p:txBody>
      </p:sp>
      <p:sp>
        <p:nvSpPr>
          <p:cNvPr id="7" name="矩形 6">
            <a:extLst>
              <a:ext uri="{FF2B5EF4-FFF2-40B4-BE49-F238E27FC236}">
                <a16:creationId xmlns:a16="http://schemas.microsoft.com/office/drawing/2014/main" id="{279C40FE-97F9-0091-B1FB-1FF0AC8E52A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文本框 2">
            <a:extLst>
              <a:ext uri="{FF2B5EF4-FFF2-40B4-BE49-F238E27FC236}">
                <a16:creationId xmlns:a16="http://schemas.microsoft.com/office/drawing/2014/main" id="{5061BDE8-B4C4-4D71-A7AD-98479B30E2C2}"/>
              </a:ext>
            </a:extLst>
          </p:cNvPr>
          <p:cNvSpPr txBox="1"/>
          <p:nvPr/>
        </p:nvSpPr>
        <p:spPr>
          <a:xfrm>
            <a:off x="2877783" y="2135459"/>
            <a:ext cx="4116141" cy="3250698"/>
          </a:xfrm>
          <a:prstGeom prst="rect">
            <a:avLst/>
          </a:prstGeom>
          <a:noFill/>
        </p:spPr>
        <p:txBody>
          <a:bodyPr wrap="square" rtlCol="0">
            <a:spAutoFit/>
          </a:bodyPr>
          <a:lstStyle/>
          <a:p>
            <a:pPr>
              <a:lnSpc>
                <a:spcPct val="150000"/>
              </a:lnSpc>
            </a:pPr>
            <a:r>
              <a:rPr lang="en-US" altLang="zh-CN" sz="2800" dirty="0">
                <a:latin typeface="微软雅黑 Light" panose="020B0502040204020203" pitchFamily="34" charset="-122"/>
                <a:ea typeface="微软雅黑 Light" panose="020B0502040204020203" pitchFamily="34" charset="-122"/>
              </a:rPr>
              <a:t>1.1 </a:t>
            </a:r>
            <a:r>
              <a:rPr lang="zh-CN" altLang="en-US" sz="2800" dirty="0">
                <a:latin typeface="微软雅黑 Light" panose="020B0502040204020203" pitchFamily="34" charset="-122"/>
                <a:ea typeface="微软雅黑 Light" panose="020B0502040204020203" pitchFamily="34" charset="-122"/>
              </a:rPr>
              <a:t>数据库安全性概述</a:t>
            </a:r>
            <a:endParaRPr lang="en-US" altLang="zh-CN" sz="2800" dirty="0">
              <a:latin typeface="微软雅黑 Light" panose="020B0502040204020203" pitchFamily="34" charset="-122"/>
              <a:ea typeface="微软雅黑 Light" panose="020B0502040204020203" pitchFamily="34" charset="-122"/>
            </a:endParaRPr>
          </a:p>
          <a:p>
            <a:pPr>
              <a:lnSpc>
                <a:spcPct val="150000"/>
              </a:lnSpc>
            </a:pPr>
            <a:r>
              <a:rPr lang="en-US" altLang="zh-CN" sz="2800" dirty="0">
                <a:latin typeface="微软雅黑 Light" panose="020B0502040204020203" pitchFamily="34" charset="-122"/>
                <a:ea typeface="微软雅黑 Light" panose="020B0502040204020203" pitchFamily="34" charset="-122"/>
              </a:rPr>
              <a:t>1.2</a:t>
            </a:r>
            <a:r>
              <a:rPr lang="zh-CN" altLang="en-US" sz="2800" dirty="0">
                <a:latin typeface="微软雅黑 Light" panose="020B0502040204020203" pitchFamily="34" charset="-122"/>
                <a:ea typeface="微软雅黑 Light" panose="020B0502040204020203" pitchFamily="34" charset="-122"/>
              </a:rPr>
              <a:t> 数据库安全性控制</a:t>
            </a:r>
            <a:endParaRPr lang="en-US" altLang="zh-CN" sz="2800" dirty="0">
              <a:latin typeface="微软雅黑 Light" panose="020B0502040204020203" pitchFamily="34" charset="-122"/>
              <a:ea typeface="微软雅黑 Light" panose="020B0502040204020203" pitchFamily="34" charset="-122"/>
            </a:endParaRPr>
          </a:p>
          <a:p>
            <a:pPr>
              <a:lnSpc>
                <a:spcPct val="150000"/>
              </a:lnSpc>
            </a:pPr>
            <a:r>
              <a:rPr lang="en-US" altLang="zh-CN" sz="2800" dirty="0">
                <a:latin typeface="微软雅黑 Light" panose="020B0502040204020203" pitchFamily="34" charset="-122"/>
                <a:ea typeface="微软雅黑 Light" panose="020B0502040204020203" pitchFamily="34" charset="-122"/>
              </a:rPr>
              <a:t>1.3</a:t>
            </a:r>
            <a:r>
              <a:rPr lang="zh-CN" altLang="en-US" sz="2800" dirty="0">
                <a:latin typeface="微软雅黑 Light" panose="020B0502040204020203" pitchFamily="34" charset="-122"/>
                <a:ea typeface="微软雅黑 Light" panose="020B0502040204020203" pitchFamily="34" charset="-122"/>
              </a:rPr>
              <a:t> 视图机制</a:t>
            </a:r>
            <a:endParaRPr lang="en-US" altLang="zh-CN" sz="2800" dirty="0">
              <a:latin typeface="微软雅黑 Light" panose="020B0502040204020203" pitchFamily="34" charset="-122"/>
              <a:ea typeface="微软雅黑 Light" panose="020B0502040204020203" pitchFamily="34" charset="-122"/>
            </a:endParaRPr>
          </a:p>
          <a:p>
            <a:pPr>
              <a:lnSpc>
                <a:spcPct val="150000"/>
              </a:lnSpc>
            </a:pPr>
            <a:r>
              <a:rPr lang="en-US" altLang="zh-CN" sz="2800" dirty="0">
                <a:latin typeface="微软雅黑 Light" panose="020B0502040204020203" pitchFamily="34" charset="-122"/>
                <a:ea typeface="微软雅黑 Light" panose="020B0502040204020203" pitchFamily="34" charset="-122"/>
              </a:rPr>
              <a:t>1.4</a:t>
            </a:r>
            <a:r>
              <a:rPr lang="zh-CN" altLang="en-US" sz="2800" dirty="0">
                <a:latin typeface="微软雅黑 Light" panose="020B0502040204020203" pitchFamily="34" charset="-122"/>
                <a:ea typeface="微软雅黑 Light" panose="020B0502040204020203" pitchFamily="34" charset="-122"/>
              </a:rPr>
              <a:t> 数据加密</a:t>
            </a:r>
            <a:endParaRPr lang="en-US" altLang="zh-CN" sz="2800" dirty="0">
              <a:latin typeface="微软雅黑 Light" panose="020B0502040204020203" pitchFamily="34" charset="-122"/>
              <a:ea typeface="微软雅黑 Light" panose="020B0502040204020203" pitchFamily="34" charset="-122"/>
            </a:endParaRPr>
          </a:p>
          <a:p>
            <a:pPr>
              <a:lnSpc>
                <a:spcPct val="150000"/>
              </a:lnSpc>
            </a:pPr>
            <a:r>
              <a:rPr lang="en-US" altLang="zh-CN" sz="2800" dirty="0">
                <a:latin typeface="微软雅黑 Light" panose="020B0502040204020203" pitchFamily="34" charset="-122"/>
                <a:ea typeface="微软雅黑 Light" panose="020B0502040204020203" pitchFamily="34" charset="-122"/>
              </a:rPr>
              <a:t>1.5 </a:t>
            </a:r>
            <a:r>
              <a:rPr lang="zh-CN" altLang="en-US" sz="2800" dirty="0">
                <a:latin typeface="微软雅黑 Light" panose="020B0502040204020203" pitchFamily="34" charset="-122"/>
                <a:ea typeface="微软雅黑 Light" panose="020B0502040204020203" pitchFamily="34" charset="-122"/>
              </a:rPr>
              <a:t>审计</a:t>
            </a:r>
          </a:p>
        </p:txBody>
      </p:sp>
    </p:spTree>
    <p:extLst>
      <p:ext uri="{BB962C8B-B14F-4D97-AF65-F5344CB8AC3E}">
        <p14:creationId xmlns:p14="http://schemas.microsoft.com/office/powerpoint/2010/main" val="261307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4CBF85-7B3A-4445-81C7-6EBAD4B14A82}"/>
              </a:ext>
            </a:extLst>
          </p:cNvPr>
          <p:cNvSpPr/>
          <p:nvPr/>
        </p:nvSpPr>
        <p:spPr>
          <a:xfrm>
            <a:off x="779480" y="1379657"/>
            <a:ext cx="10056054" cy="4098686"/>
          </a:xfrm>
          <a:prstGeom prst="rect">
            <a:avLst/>
          </a:prstGeom>
        </p:spPr>
        <p:txBody>
          <a:bodyPr wrap="square">
            <a:spAutoFit/>
          </a:bodyPr>
          <a:lstStyle/>
          <a:p>
            <a:pPr marL="0" lvl="1">
              <a:lnSpc>
                <a:spcPct val="140000"/>
              </a:lnSpc>
              <a:spcBef>
                <a:spcPct val="20000"/>
              </a:spcBef>
              <a:buSzPct val="100000"/>
              <a:defRPr/>
            </a:pPr>
            <a:r>
              <a:rPr lang="zh-CN" altLang="zh-CN" sz="2400" dirty="0">
                <a:latin typeface="Microsoft YaHei Light" panose="020B0502040204020203" pitchFamily="34" charset="-122"/>
                <a:ea typeface="Microsoft YaHei Light" panose="020B0502040204020203" pitchFamily="34" charset="-122"/>
              </a:rPr>
              <a:t>存取控制流程</a:t>
            </a:r>
            <a:endParaRPr lang="en-US" altLang="zh-CN" sz="2400" dirty="0">
              <a:latin typeface="Microsoft YaHei Light" panose="020B0502040204020203" pitchFamily="34" charset="-122"/>
              <a:ea typeface="Microsoft YaHei Light" panose="020B0502040204020203" pitchFamily="34" charset="-122"/>
            </a:endParaRPr>
          </a:p>
          <a:p>
            <a:pPr marL="1257300" lvl="2" indent="-342900" eaLnBrk="0" hangingPunct="0">
              <a:lnSpc>
                <a:spcPct val="150000"/>
              </a:lnSpc>
              <a:spcBef>
                <a:spcPct val="20000"/>
              </a:spcBef>
              <a:buSzPct val="100000"/>
              <a:buFont typeface="Wingdings" panose="05000000000000000000" pitchFamily="2" charset="2"/>
              <a:buChar char="Ø"/>
              <a:defRPr/>
            </a:pPr>
            <a:r>
              <a:rPr lang="zh-CN" altLang="en-US" sz="2400" dirty="0">
                <a:latin typeface="Microsoft YaHei Light" panose="020B0502040204020203" pitchFamily="34" charset="-122"/>
                <a:ea typeface="Microsoft YaHei Light" panose="020B0502040204020203" pitchFamily="34" charset="-122"/>
              </a:rPr>
              <a:t>首先，数据库管理系统</a:t>
            </a:r>
            <a:r>
              <a:rPr lang="zh-CN" altLang="zh-CN" sz="2400" dirty="0">
                <a:latin typeface="Microsoft YaHei Light" panose="020B0502040204020203" pitchFamily="34" charset="-122"/>
                <a:ea typeface="Microsoft YaHei Light" panose="020B0502040204020203" pitchFamily="34" charset="-122"/>
              </a:rPr>
              <a:t>对提出</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访问请求的数据库用户进行身份鉴别，防止不可信用户使用系统。</a:t>
            </a:r>
            <a:endParaRPr lang="en-US" altLang="zh-CN" sz="2400" dirty="0">
              <a:latin typeface="Microsoft YaHei Light" panose="020B0502040204020203" pitchFamily="34" charset="-122"/>
              <a:ea typeface="Microsoft YaHei Light" panose="020B0502040204020203" pitchFamily="34" charset="-122"/>
            </a:endParaRPr>
          </a:p>
          <a:p>
            <a:pPr marL="1257300" lvl="2" indent="-342900" eaLnBrk="0" hangingPunct="0">
              <a:lnSpc>
                <a:spcPct val="150000"/>
              </a:lnSpc>
              <a:spcBef>
                <a:spcPct val="20000"/>
              </a:spcBef>
              <a:buSzPct val="100000"/>
              <a:buFont typeface="Wingdings" panose="05000000000000000000" pitchFamily="2" charset="2"/>
              <a:buChar char="Ø"/>
              <a:defRPr/>
            </a:pPr>
            <a:r>
              <a:rPr lang="zh-CN" altLang="zh-CN" sz="2400" dirty="0">
                <a:latin typeface="Microsoft YaHei Light" panose="020B0502040204020203" pitchFamily="34" charset="-122"/>
                <a:ea typeface="Microsoft YaHei Light" panose="020B0502040204020203" pitchFamily="34" charset="-122"/>
              </a:rPr>
              <a:t>然后，在</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处理层进行自主存取控制和强制存取控制</a:t>
            </a:r>
            <a:r>
              <a:rPr lang="zh-CN" altLang="en-US" sz="2400" dirty="0">
                <a:latin typeface="Microsoft YaHei Light" panose="020B0502040204020203" pitchFamily="34" charset="-122"/>
                <a:ea typeface="Microsoft YaHei Light" panose="020B0502040204020203" pitchFamily="34" charset="-122"/>
              </a:rPr>
              <a:t>，进一步</a:t>
            </a:r>
            <a:r>
              <a:rPr lang="zh-CN" altLang="zh-CN" sz="2400" dirty="0">
                <a:latin typeface="Microsoft YaHei Light" panose="020B0502040204020203" pitchFamily="34" charset="-122"/>
                <a:ea typeface="Microsoft YaHei Light" panose="020B0502040204020203" pitchFamily="34" charset="-122"/>
              </a:rPr>
              <a:t>可以进行推理控制。</a:t>
            </a:r>
            <a:endParaRPr lang="en-US" altLang="zh-CN" sz="2400" dirty="0">
              <a:latin typeface="Microsoft YaHei Light" panose="020B0502040204020203" pitchFamily="34" charset="-122"/>
              <a:ea typeface="Microsoft YaHei Light" panose="020B0502040204020203" pitchFamily="34" charset="-122"/>
            </a:endParaRPr>
          </a:p>
          <a:p>
            <a:pPr marL="1257300" lvl="2" indent="-342900" eaLnBrk="0" hangingPunct="0">
              <a:lnSpc>
                <a:spcPct val="150000"/>
              </a:lnSpc>
              <a:spcBef>
                <a:spcPct val="20000"/>
              </a:spcBef>
              <a:buSzPct val="100000"/>
              <a:buFont typeface="Wingdings" panose="05000000000000000000" pitchFamily="2" charset="2"/>
              <a:buChar char="Ø"/>
              <a:defRPr/>
            </a:pPr>
            <a:r>
              <a:rPr lang="zh-CN" altLang="en-US" sz="2400" dirty="0">
                <a:latin typeface="Microsoft YaHei Light" panose="020B0502040204020203" pitchFamily="34" charset="-122"/>
                <a:ea typeface="Microsoft YaHei Light" panose="020B0502040204020203" pitchFamily="34" charset="-122"/>
              </a:rPr>
              <a:t>还可以</a:t>
            </a:r>
            <a:r>
              <a:rPr lang="zh-CN" altLang="zh-CN" sz="2400" dirty="0">
                <a:latin typeface="Microsoft YaHei Light" panose="020B0502040204020203" pitchFamily="34" charset="-122"/>
                <a:ea typeface="Microsoft YaHei Light" panose="020B0502040204020203" pitchFamily="34" charset="-122"/>
              </a:rPr>
              <a:t>对用户访问行为和系统关键操作进行审计</a:t>
            </a:r>
            <a:r>
              <a:rPr lang="zh-CN" altLang="en-US" sz="2400" dirty="0">
                <a:latin typeface="Microsoft YaHei Light" panose="020B0502040204020203" pitchFamily="34" charset="-122"/>
                <a:ea typeface="Microsoft YaHei Light" panose="020B0502040204020203" pitchFamily="34" charset="-122"/>
              </a:rPr>
              <a:t>，对异常用户行为进行简单入侵检测</a:t>
            </a:r>
            <a:r>
              <a:rPr lang="zh-CN" altLang="zh-CN"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45EB5946-190A-4353-8368-F0691FF184C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A20C2CF-4475-4692-8058-9E52A41D055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D2530FB3-692D-4893-B32C-BF770453EB03}"/>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69574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3312CF-883B-4EA4-B7F4-062D9CE678B0}"/>
              </a:ext>
            </a:extLst>
          </p:cNvPr>
          <p:cNvSpPr txBox="1">
            <a:spLocks noChangeArrowheads="1"/>
          </p:cNvSpPr>
          <p:nvPr/>
        </p:nvSpPr>
        <p:spPr>
          <a:xfrm>
            <a:off x="1182757" y="1876564"/>
            <a:ext cx="9372600" cy="3301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微软雅黑 Light" panose="020B0502040204020203" pitchFamily="34" charset="-122"/>
                <a:ea typeface="微软雅黑 Light" panose="020B0502040204020203" pitchFamily="34" charset="-122"/>
              </a:rPr>
              <a:t>数据库安全性控制的常用方法</a:t>
            </a:r>
          </a:p>
          <a:p>
            <a:pPr lvl="1">
              <a:lnSpc>
                <a:spcPct val="130000"/>
              </a:lnSpc>
            </a:pPr>
            <a:r>
              <a:rPr lang="zh-CN" altLang="en-US" dirty="0">
                <a:latin typeface="微软雅黑 Light" panose="020B0502040204020203" pitchFamily="34" charset="-122"/>
                <a:ea typeface="微软雅黑 Light" panose="020B0502040204020203" pitchFamily="34" charset="-122"/>
              </a:rPr>
              <a:t>用户标识和鉴定</a:t>
            </a:r>
          </a:p>
          <a:p>
            <a:pPr lvl="1">
              <a:lnSpc>
                <a:spcPct val="130000"/>
              </a:lnSpc>
            </a:pPr>
            <a:r>
              <a:rPr lang="zh-CN" altLang="en-US" dirty="0">
                <a:latin typeface="微软雅黑 Light" panose="020B0502040204020203" pitchFamily="34" charset="-122"/>
                <a:ea typeface="微软雅黑 Light" panose="020B0502040204020203" pitchFamily="34" charset="-122"/>
              </a:rPr>
              <a:t>存取控制</a:t>
            </a:r>
          </a:p>
          <a:p>
            <a:pPr lvl="1">
              <a:lnSpc>
                <a:spcPct val="130000"/>
              </a:lnSpc>
            </a:pPr>
            <a:r>
              <a:rPr lang="zh-CN" altLang="en-US" dirty="0">
                <a:latin typeface="微软雅黑 Light" panose="020B0502040204020203" pitchFamily="34" charset="-122"/>
                <a:ea typeface="微软雅黑 Light" panose="020B0502040204020203" pitchFamily="34" charset="-122"/>
              </a:rPr>
              <a:t>视图</a:t>
            </a:r>
          </a:p>
          <a:p>
            <a:pPr lvl="1">
              <a:lnSpc>
                <a:spcPct val="130000"/>
              </a:lnSpc>
            </a:pPr>
            <a:r>
              <a:rPr lang="zh-CN" altLang="en-US" dirty="0">
                <a:latin typeface="微软雅黑 Light" panose="020B0502040204020203" pitchFamily="34" charset="-122"/>
                <a:ea typeface="微软雅黑 Light" panose="020B0502040204020203" pitchFamily="34" charset="-122"/>
              </a:rPr>
              <a:t>审计</a:t>
            </a:r>
          </a:p>
          <a:p>
            <a:pPr lvl="1">
              <a:lnSpc>
                <a:spcPct val="120000"/>
              </a:lnSpc>
            </a:pPr>
            <a:r>
              <a:rPr lang="zh-CN" altLang="en-US" dirty="0">
                <a:latin typeface="微软雅黑 Light" panose="020B0502040204020203" pitchFamily="34" charset="-122"/>
                <a:ea typeface="微软雅黑 Light" panose="020B0502040204020203" pitchFamily="34" charset="-122"/>
              </a:rPr>
              <a:t>数据加密</a:t>
            </a:r>
          </a:p>
        </p:txBody>
      </p:sp>
      <p:sp>
        <p:nvSpPr>
          <p:cNvPr id="3" name="矩形 2">
            <a:extLst>
              <a:ext uri="{FF2B5EF4-FFF2-40B4-BE49-F238E27FC236}">
                <a16:creationId xmlns:a16="http://schemas.microsoft.com/office/drawing/2014/main" id="{13507854-3077-4546-8984-A9C8A8F7282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8B01BCD-E048-46E8-982C-030981C24DB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4A0BBF4F-D309-42ED-9E4E-B35331BD7F12}"/>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46707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435DB2-14E5-4B47-BD20-7EC3DA7996B2}"/>
              </a:ext>
            </a:extLst>
          </p:cNvPr>
          <p:cNvSpPr txBox="1">
            <a:spLocks noChangeArrowheads="1"/>
          </p:cNvSpPr>
          <p:nvPr/>
        </p:nvSpPr>
        <p:spPr>
          <a:xfrm>
            <a:off x="523103" y="1488862"/>
            <a:ext cx="11145794" cy="1940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用户身份鉴别（</a:t>
            </a:r>
            <a:r>
              <a:rPr lang="en-US" altLang="zh-CN" sz="2400" dirty="0">
                <a:latin typeface="Microsoft YaHei Light" panose="020B0502040204020203" pitchFamily="34" charset="-122"/>
                <a:ea typeface="Microsoft YaHei Light" panose="020B0502040204020203" pitchFamily="34" charset="-122"/>
              </a:rPr>
              <a:t>Identification &amp;  Authentication</a:t>
            </a:r>
            <a:r>
              <a:rPr lang="zh-CN" altLang="en-US" sz="2400" dirty="0">
                <a:latin typeface="Microsoft YaHei Light" panose="020B0502040204020203" pitchFamily="34" charset="-122"/>
                <a:ea typeface="Microsoft YaHei Light" panose="020B0502040204020203" pitchFamily="34" charset="-122"/>
              </a:rPr>
              <a:t>）</a:t>
            </a:r>
          </a:p>
          <a:p>
            <a:pPr lvl="1">
              <a:lnSpc>
                <a:spcPct val="100000"/>
              </a:lnSpc>
            </a:pPr>
            <a:r>
              <a:rPr lang="zh-CN" altLang="en-US" dirty="0">
                <a:latin typeface="Microsoft YaHei Light" panose="020B0502040204020203" pitchFamily="34" charset="-122"/>
                <a:ea typeface="Microsoft YaHei Light" panose="020B0502040204020203" pitchFamily="34" charset="-122"/>
              </a:rPr>
              <a:t>系统提供的最外层安全保护措施</a:t>
            </a:r>
            <a:endParaRPr lang="en-US" altLang="zh-CN" dirty="0">
              <a:latin typeface="Microsoft YaHei Light" panose="020B0502040204020203" pitchFamily="34" charset="-122"/>
              <a:ea typeface="Microsoft YaHei Light" panose="020B0502040204020203" pitchFamily="34" charset="-122"/>
            </a:endParaRPr>
          </a:p>
          <a:p>
            <a:pPr lvl="1">
              <a:lnSpc>
                <a:spcPct val="100000"/>
              </a:lnSpc>
            </a:pPr>
            <a:r>
              <a:rPr lang="zh-CN" altLang="en-US" dirty="0">
                <a:latin typeface="Microsoft YaHei Light" panose="020B0502040204020203" pitchFamily="34" charset="-122"/>
                <a:ea typeface="Microsoft YaHei Light" panose="020B0502040204020203" pitchFamily="34" charset="-122"/>
              </a:rPr>
              <a:t>用户标识：由用户名和用户标识号组成（用户标识号在系统整个生命周期内唯一）</a:t>
            </a:r>
          </a:p>
        </p:txBody>
      </p:sp>
      <p:sp>
        <p:nvSpPr>
          <p:cNvPr id="3" name="矩形 2">
            <a:extLst>
              <a:ext uri="{FF2B5EF4-FFF2-40B4-BE49-F238E27FC236}">
                <a16:creationId xmlns:a16="http://schemas.microsoft.com/office/drawing/2014/main" id="{D18EC6D8-C7FD-4658-888A-12C022C52E8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06FE9FE-92CC-4077-AF36-0AABE7A7D9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25040B9-1CBC-442D-B206-A95C0E1A5C0D}"/>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2638843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6A2441-C933-4022-9094-D1E7FD5FB21A}"/>
              </a:ext>
            </a:extLst>
          </p:cNvPr>
          <p:cNvSpPr txBox="1">
            <a:spLocks noChangeArrowheads="1"/>
          </p:cNvSpPr>
          <p:nvPr/>
        </p:nvSpPr>
        <p:spPr>
          <a:xfrm>
            <a:off x="307308" y="1510819"/>
            <a:ext cx="11211338" cy="3836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None/>
            </a:pPr>
            <a:r>
              <a:rPr lang="zh-CN" altLang="en-US" sz="2400" dirty="0">
                <a:latin typeface="微软雅黑 Light" panose="020B0502040204020203" pitchFamily="34" charset="-122"/>
                <a:ea typeface="微软雅黑 Light" panose="020B0502040204020203" pitchFamily="34" charset="-122"/>
              </a:rPr>
              <a:t>用户身份鉴别的方法</a:t>
            </a:r>
            <a:endParaRPr lang="en-US" altLang="zh-CN" sz="2400" dirty="0">
              <a:latin typeface="微软雅黑 Light" panose="020B0502040204020203" pitchFamily="34" charset="-122"/>
              <a:ea typeface="微软雅黑 Light" panose="020B0502040204020203" pitchFamily="34" charset="-122"/>
            </a:endParaRPr>
          </a:p>
          <a:p>
            <a:pPr lvl="1">
              <a:lnSpc>
                <a:spcPct val="100000"/>
              </a:lnSpc>
              <a:spcBef>
                <a:spcPct val="0"/>
              </a:spcBef>
              <a:buSzPct val="75000"/>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静态口令鉴别</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静态口令一般由用户自己设定</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这些口令是静态不变的</a:t>
            </a:r>
            <a:endParaRPr lang="en-US" altLang="zh-CN" sz="2400" dirty="0">
              <a:latin typeface="微软雅黑 Light" panose="020B0502040204020203" pitchFamily="34" charset="-122"/>
              <a:ea typeface="微软雅黑 Light" panose="020B0502040204020203" pitchFamily="34" charset="-122"/>
            </a:endParaRPr>
          </a:p>
          <a:p>
            <a:pPr lvl="1">
              <a:lnSpc>
                <a:spcPct val="100000"/>
              </a:lnSpc>
              <a:spcBef>
                <a:spcPct val="0"/>
              </a:spcBef>
              <a:buSzPct val="75000"/>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动态口令鉴别</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口令是动态变化的，每次鉴别时均需使用动态产生的新口令登录</a:t>
            </a:r>
            <a:r>
              <a:rPr lang="zh-CN" altLang="en-US" sz="2400" dirty="0">
                <a:latin typeface="微软雅黑 Light" panose="020B0502040204020203" pitchFamily="34" charset="-122"/>
                <a:ea typeface="微软雅黑 Light" panose="020B0502040204020203" pitchFamily="34" charset="-122"/>
              </a:rPr>
              <a:t>数据库管理系统</a:t>
            </a:r>
            <a:r>
              <a:rPr lang="zh-CN" altLang="zh-CN" sz="2400" dirty="0">
                <a:latin typeface="微软雅黑 Light" panose="020B0502040204020203" pitchFamily="34" charset="-122"/>
                <a:ea typeface="微软雅黑 Light" panose="020B0502040204020203" pitchFamily="34" charset="-122"/>
              </a:rPr>
              <a:t>，即采用一次一密的方法</a:t>
            </a:r>
            <a:endParaRPr lang="en-US" altLang="zh-CN" sz="2400" dirty="0">
              <a:latin typeface="微软雅黑 Light" panose="020B0502040204020203" pitchFamily="34" charset="-122"/>
              <a:ea typeface="微软雅黑 Light" panose="020B0502040204020203" pitchFamily="34" charset="-122"/>
            </a:endParaRPr>
          </a:p>
          <a:p>
            <a:pPr lvl="1">
              <a:lnSpc>
                <a:spcPct val="100000"/>
              </a:lnSpc>
              <a:spcBef>
                <a:spcPct val="0"/>
              </a:spcBef>
              <a:buSzPct val="75000"/>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生物特征鉴别</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通过生物特征进行认证的技术</a:t>
            </a:r>
            <a:r>
              <a:rPr lang="zh-CN" altLang="en-US" sz="2400" dirty="0">
                <a:latin typeface="微软雅黑 Light" panose="020B0502040204020203" pitchFamily="34" charset="-122"/>
                <a:ea typeface="微软雅黑 Light" panose="020B0502040204020203" pitchFamily="34" charset="-122"/>
              </a:rPr>
              <a:t>，</a:t>
            </a:r>
            <a:r>
              <a:rPr lang="zh-CN" altLang="zh-CN" sz="2400" dirty="0">
                <a:latin typeface="微软雅黑 Light" panose="020B0502040204020203" pitchFamily="34" charset="-122"/>
                <a:ea typeface="微软雅黑 Light" panose="020B0502040204020203" pitchFamily="34" charset="-122"/>
              </a:rPr>
              <a:t>生物特征如指纹、虹膜和掌纹等</a:t>
            </a:r>
            <a:endParaRPr lang="en-US" altLang="zh-CN" sz="2400" dirty="0">
              <a:latin typeface="微软雅黑 Light" panose="020B0502040204020203" pitchFamily="34" charset="-122"/>
              <a:ea typeface="微软雅黑 Light" panose="020B0502040204020203" pitchFamily="34" charset="-122"/>
            </a:endParaRPr>
          </a:p>
          <a:p>
            <a:pPr lvl="1">
              <a:lnSpc>
                <a:spcPct val="100000"/>
              </a:lnSpc>
              <a:spcBef>
                <a:spcPct val="0"/>
              </a:spcBef>
              <a:buSzPct val="75000"/>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智能卡鉴别</a:t>
            </a:r>
            <a:endParaRPr lang="en-US" altLang="zh-CN" dirty="0">
              <a:latin typeface="微软雅黑 Light" panose="020B0502040204020203" pitchFamily="34" charset="-122"/>
              <a:ea typeface="微软雅黑 Light" panose="020B0502040204020203" pitchFamily="34" charset="-122"/>
            </a:endParaRPr>
          </a:p>
          <a:p>
            <a:pPr marL="914400" lvl="2" indent="0">
              <a:lnSpc>
                <a:spcPct val="100000"/>
              </a:lnSpc>
              <a:spcBef>
                <a:spcPct val="0"/>
              </a:spcBef>
              <a:buSzPct val="87000"/>
              <a:buNone/>
            </a:pPr>
            <a:r>
              <a:rPr lang="zh-CN" altLang="zh-CN" sz="2400" dirty="0">
                <a:latin typeface="微软雅黑 Light" panose="020B0502040204020203" pitchFamily="34" charset="-122"/>
                <a:ea typeface="微软雅黑 Light" panose="020B0502040204020203" pitchFamily="34" charset="-122"/>
              </a:rPr>
              <a:t>智能卡是一种不可复制的</a:t>
            </a:r>
            <a:r>
              <a:rPr lang="zh-CN" altLang="en-US" sz="2400" dirty="0">
                <a:latin typeface="微软雅黑 Light" panose="020B0502040204020203" pitchFamily="34" charset="-122"/>
                <a:ea typeface="微软雅黑 Light" panose="020B0502040204020203" pitchFamily="34" charset="-122"/>
              </a:rPr>
              <a:t>硬件</a:t>
            </a:r>
            <a:r>
              <a:rPr lang="zh-CN" altLang="zh-CN" sz="2400" dirty="0">
                <a:latin typeface="微软雅黑 Light" panose="020B0502040204020203" pitchFamily="34" charset="-122"/>
                <a:ea typeface="微软雅黑 Light" panose="020B0502040204020203" pitchFamily="34" charset="-122"/>
              </a:rPr>
              <a:t>，内置集成电路的芯片，具有硬件加密功能</a:t>
            </a:r>
            <a:endParaRPr lang="en-US"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04C5DA6B-C478-45F3-969C-634987BEA54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02036CE-572E-4412-B021-9C5A82E0F28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789B3ED3-544A-48EC-B6E1-1186D855EEF9}"/>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81953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AF72EE-771B-48BD-BE7D-F6B72B786C62}"/>
              </a:ext>
            </a:extLst>
          </p:cNvPr>
          <p:cNvSpPr txBox="1">
            <a:spLocks noChangeArrowheads="1"/>
          </p:cNvSpPr>
          <p:nvPr/>
        </p:nvSpPr>
        <p:spPr>
          <a:xfrm>
            <a:off x="641902" y="1732839"/>
            <a:ext cx="11294993" cy="4585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rPr>
              <a:t>存取控制机制组成</a:t>
            </a:r>
          </a:p>
          <a:p>
            <a:pPr lvl="1">
              <a:lnSpc>
                <a:spcPct val="120000"/>
              </a:lnSpc>
            </a:pPr>
            <a:r>
              <a:rPr lang="zh-CN" altLang="en-US" dirty="0">
                <a:latin typeface="Microsoft YaHei Light" panose="020B0502040204020203" pitchFamily="34" charset="-122"/>
                <a:ea typeface="Microsoft YaHei Light" panose="020B0502040204020203" pitchFamily="34" charset="-122"/>
              </a:rPr>
              <a:t>定义用户权限，</a:t>
            </a:r>
            <a:r>
              <a:rPr lang="zh-CN" altLang="zh-CN" dirty="0">
                <a:latin typeface="Microsoft YaHei Light" panose="020B0502040204020203" pitchFamily="34" charset="-122"/>
                <a:ea typeface="Microsoft YaHei Light" panose="020B0502040204020203" pitchFamily="34" charset="-122"/>
              </a:rPr>
              <a:t>并将用户权限登记到数据字典中</a:t>
            </a:r>
            <a:endParaRPr lang="en-US" altLang="zh-CN" dirty="0">
              <a:latin typeface="Microsoft YaHei Light" panose="020B0502040204020203" pitchFamily="34" charset="-122"/>
              <a:ea typeface="Microsoft YaHei Light" panose="020B0502040204020203" pitchFamily="34" charset="-122"/>
            </a:endParaRPr>
          </a:p>
          <a:p>
            <a:pPr marL="914400" lvl="2" indent="0">
              <a:lnSpc>
                <a:spcPct val="120000"/>
              </a:lnSpc>
              <a:buSzPct val="87000"/>
              <a:buNone/>
            </a:pPr>
            <a:r>
              <a:rPr lang="zh-CN" altLang="en-US" sz="2400" dirty="0">
                <a:latin typeface="Microsoft YaHei Light" panose="020B0502040204020203" pitchFamily="34" charset="-122"/>
                <a:ea typeface="Microsoft YaHei Light" panose="020B0502040204020203" pitchFamily="34" charset="-122"/>
              </a:rPr>
              <a:t>用户对某一数据对象的操作权力称为</a:t>
            </a:r>
            <a:r>
              <a:rPr lang="zh-CN" altLang="en-US" sz="2400" dirty="0">
                <a:solidFill>
                  <a:srgbClr val="FF00FF"/>
                </a:solidFill>
                <a:latin typeface="Microsoft YaHei Light" panose="020B0502040204020203" pitchFamily="34" charset="-122"/>
                <a:ea typeface="Microsoft YaHei Light" panose="020B0502040204020203" pitchFamily="34" charset="-122"/>
              </a:rPr>
              <a:t>权限</a:t>
            </a:r>
            <a:r>
              <a:rPr lang="zh-CN" altLang="en-US" sz="2400" dirty="0">
                <a:latin typeface="Microsoft YaHei Light" panose="020B0502040204020203" pitchFamily="34" charset="-122"/>
                <a:ea typeface="Microsoft YaHei Light" panose="020B0502040204020203" pitchFamily="34" charset="-122"/>
              </a:rPr>
              <a:t> </a:t>
            </a:r>
          </a:p>
          <a:p>
            <a:pPr marL="914400" lvl="2" indent="0">
              <a:lnSpc>
                <a:spcPct val="120000"/>
              </a:lnSpc>
              <a:buSzPct val="87000"/>
              <a:buNone/>
            </a:pP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提供适当的语言来定义用户权限，存放在数据字典中，称做安全规则或授权规则 </a:t>
            </a: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rPr>
              <a:t>合法权限检查 </a:t>
            </a:r>
            <a:endParaRPr lang="en-US" altLang="zh-CN" dirty="0">
              <a:latin typeface="Microsoft YaHei Light" panose="020B0502040204020203" pitchFamily="34" charset="-122"/>
              <a:ea typeface="Microsoft YaHei Light" panose="020B0502040204020203" pitchFamily="34" charset="-122"/>
            </a:endParaRPr>
          </a:p>
          <a:p>
            <a:pPr marL="914400" lvl="2" indent="0">
              <a:lnSpc>
                <a:spcPct val="120000"/>
              </a:lnSpc>
              <a:buSzPct val="87000"/>
              <a:buNone/>
            </a:pPr>
            <a:r>
              <a:rPr lang="zh-CN" altLang="en-US" sz="2400" dirty="0">
                <a:latin typeface="Microsoft YaHei Light" panose="020B0502040204020203" pitchFamily="34" charset="-122"/>
                <a:ea typeface="Microsoft YaHei Light" panose="020B0502040204020203" pitchFamily="34" charset="-122"/>
              </a:rPr>
              <a:t>用户发出存取数据库操作请求</a:t>
            </a:r>
          </a:p>
          <a:p>
            <a:pPr marL="914400" lvl="2" indent="0">
              <a:lnSpc>
                <a:spcPct val="120000"/>
              </a:lnSpc>
              <a:buSzPct val="87000"/>
              <a:buNone/>
            </a:pP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查找数据字典，进行合法权限检查</a:t>
            </a:r>
          </a:p>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rPr>
              <a:t>用户权限定义和合法权检查机制一起组成了数据库管理系统的存取控制子系统</a:t>
            </a:r>
          </a:p>
          <a:p>
            <a:pPr>
              <a:lnSpc>
                <a:spcPct val="140000"/>
              </a:lnSpc>
              <a:buFont typeface="Wingdings" panose="05000000000000000000" pitchFamily="2" charset="2"/>
              <a:buNone/>
            </a:pPr>
            <a:endParaRPr lang="en-US" altLang="zh-CN" sz="2400" dirty="0">
              <a:latin typeface="Microsoft YaHei Light" panose="020B0502040204020203" pitchFamily="34" charset="-122"/>
              <a:ea typeface="Microsoft YaHei Light" panose="020B0502040204020203" pitchFamily="34" charset="-122"/>
            </a:endParaRPr>
          </a:p>
        </p:txBody>
      </p:sp>
      <p:sp>
        <p:nvSpPr>
          <p:cNvPr id="5" name="文本框 4">
            <a:extLst>
              <a:ext uri="{FF2B5EF4-FFF2-40B4-BE49-F238E27FC236}">
                <a16:creationId xmlns:a16="http://schemas.microsoft.com/office/drawing/2014/main" id="{DFD32D95-7CBA-48AB-A622-A981B55B1DDE}"/>
              </a:ext>
            </a:extLst>
          </p:cNvPr>
          <p:cNvSpPr txBox="1"/>
          <p:nvPr/>
        </p:nvSpPr>
        <p:spPr>
          <a:xfrm>
            <a:off x="641902" y="1271174"/>
            <a:ext cx="1415772"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存取控制</a:t>
            </a:r>
          </a:p>
        </p:txBody>
      </p:sp>
      <p:sp>
        <p:nvSpPr>
          <p:cNvPr id="6" name="矩形 5">
            <a:extLst>
              <a:ext uri="{FF2B5EF4-FFF2-40B4-BE49-F238E27FC236}">
                <a16:creationId xmlns:a16="http://schemas.microsoft.com/office/drawing/2014/main" id="{0F775991-41A9-48A7-AF48-08557A5606B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224B99-9BE2-491B-9475-0331D1F7667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FF7963CD-3F72-4E63-B4AF-3D87D49CAACA}"/>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518591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0A6E56-9D0E-470F-AD42-8ABC27904D6B}"/>
              </a:ext>
            </a:extLst>
          </p:cNvPr>
          <p:cNvSpPr txBox="1">
            <a:spLocks noChangeArrowheads="1"/>
          </p:cNvSpPr>
          <p:nvPr/>
        </p:nvSpPr>
        <p:spPr>
          <a:xfrm>
            <a:off x="1147455" y="1387023"/>
            <a:ext cx="9028872" cy="24899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None/>
            </a:pPr>
            <a:r>
              <a:rPr lang="zh-CN" altLang="en-US" sz="2400" dirty="0">
                <a:latin typeface="Microsoft YaHei Light" panose="020B0502040204020203" pitchFamily="34" charset="-122"/>
                <a:ea typeface="Microsoft YaHei Light" panose="020B0502040204020203" pitchFamily="34" charset="-122"/>
              </a:rPr>
              <a:t>常用存取控制方法</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spcBef>
                <a:spcPct val="0"/>
              </a:spcBef>
              <a:buNone/>
            </a:pPr>
            <a:endParaRPr lang="zh-CN" altLang="en-US" sz="2400" dirty="0">
              <a:latin typeface="Microsoft YaHei Light" panose="020B0502040204020203" pitchFamily="34" charset="-122"/>
              <a:ea typeface="Microsoft YaHei Light" panose="020B0502040204020203" pitchFamily="34" charset="-122"/>
            </a:endParaRPr>
          </a:p>
          <a:p>
            <a:pPr lvl="1">
              <a:lnSpc>
                <a:spcPct val="100000"/>
              </a:lnSpc>
              <a:spcBef>
                <a:spcPct val="0"/>
              </a:spcBef>
            </a:pPr>
            <a:r>
              <a:rPr lang="zh-CN" altLang="en-US" dirty="0">
                <a:solidFill>
                  <a:srgbClr val="0000FF"/>
                </a:solidFill>
                <a:latin typeface="Microsoft YaHei Light" panose="020B0502040204020203" pitchFamily="34" charset="-122"/>
                <a:ea typeface="Microsoft YaHei Light" panose="020B0502040204020203" pitchFamily="34" charset="-122"/>
              </a:rPr>
              <a:t>自主存取控制</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Discretionary Access Control </a:t>
            </a:r>
            <a:r>
              <a:rPr lang="zh-CN" altLang="en-US" dirty="0">
                <a:latin typeface="Microsoft YaHei Light" panose="020B0502040204020203" pitchFamily="34" charset="-122"/>
                <a:ea typeface="Microsoft YaHei Light" panose="020B0502040204020203" pitchFamily="34" charset="-122"/>
              </a:rPr>
              <a:t>，简称</a:t>
            </a:r>
            <a:r>
              <a:rPr lang="en-US" altLang="zh-CN" dirty="0">
                <a:latin typeface="Microsoft YaHei Light" panose="020B0502040204020203" pitchFamily="34" charset="-122"/>
                <a:ea typeface="Microsoft YaHei Light" panose="020B0502040204020203" pitchFamily="34" charset="-122"/>
              </a:rPr>
              <a:t>DAC</a:t>
            </a:r>
            <a:r>
              <a:rPr lang="zh-CN" altLang="en-US" dirty="0">
                <a:latin typeface="Microsoft YaHei Light" panose="020B0502040204020203" pitchFamily="34" charset="-122"/>
                <a:ea typeface="Microsoft YaHei Light" panose="020B0502040204020203" pitchFamily="34" charset="-122"/>
              </a:rPr>
              <a:t>）</a:t>
            </a:r>
          </a:p>
          <a:p>
            <a:pPr marL="914400" lvl="2" indent="0">
              <a:lnSpc>
                <a:spcPct val="100000"/>
              </a:lnSpc>
              <a:spcBef>
                <a:spcPct val="0"/>
              </a:spcBef>
              <a:buSzPct val="87000"/>
              <a:buNone/>
            </a:pPr>
            <a:r>
              <a:rPr lang="en-US" altLang="zh-CN" sz="2400" dirty="0">
                <a:latin typeface="Microsoft YaHei Light" panose="020B0502040204020203" pitchFamily="34" charset="-122"/>
                <a:ea typeface="Microsoft YaHei Light" panose="020B0502040204020203" pitchFamily="34" charset="-122"/>
              </a:rPr>
              <a:t>C2</a:t>
            </a:r>
            <a:r>
              <a:rPr lang="zh-CN" altLang="en-US" sz="2400" dirty="0">
                <a:latin typeface="Microsoft YaHei Light" panose="020B0502040204020203" pitchFamily="34" charset="-122"/>
                <a:ea typeface="Microsoft YaHei Light" panose="020B0502040204020203" pitchFamily="34" charset="-122"/>
              </a:rPr>
              <a:t>级</a:t>
            </a:r>
          </a:p>
          <a:p>
            <a:pPr marL="914400" lvl="2" indent="0">
              <a:lnSpc>
                <a:spcPct val="10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用户对不同的数据对象有不同的存取权限</a:t>
            </a:r>
          </a:p>
          <a:p>
            <a:pPr marL="914400" lvl="2" indent="0">
              <a:lnSpc>
                <a:spcPct val="10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不同的用户对同一对象也有不同的权限</a:t>
            </a:r>
          </a:p>
          <a:p>
            <a:pPr marL="914400" lvl="2" indent="0">
              <a:lnSpc>
                <a:spcPct val="10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用户还可将其拥有的存取权限转授给其他用户</a:t>
            </a:r>
          </a:p>
        </p:txBody>
      </p:sp>
      <p:sp>
        <p:nvSpPr>
          <p:cNvPr id="3" name="Rectangle 3">
            <a:extLst>
              <a:ext uri="{FF2B5EF4-FFF2-40B4-BE49-F238E27FC236}">
                <a16:creationId xmlns:a16="http://schemas.microsoft.com/office/drawing/2014/main" id="{A621DD90-B094-49D7-B7B0-41711B4A1675}"/>
              </a:ext>
            </a:extLst>
          </p:cNvPr>
          <p:cNvSpPr txBox="1">
            <a:spLocks noChangeArrowheads="1"/>
          </p:cNvSpPr>
          <p:nvPr/>
        </p:nvSpPr>
        <p:spPr>
          <a:xfrm>
            <a:off x="1147455" y="4077729"/>
            <a:ext cx="9386681" cy="2279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spcBef>
                <a:spcPct val="0"/>
              </a:spcBef>
            </a:pPr>
            <a:r>
              <a:rPr lang="zh-CN" altLang="en-US" dirty="0">
                <a:solidFill>
                  <a:srgbClr val="0000FF"/>
                </a:solidFill>
                <a:latin typeface="Microsoft YaHei Light" panose="020B0502040204020203" pitchFamily="34" charset="-122"/>
                <a:ea typeface="Microsoft YaHei Light" panose="020B0502040204020203" pitchFamily="34" charset="-122"/>
              </a:rPr>
              <a:t>强制存取控制</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Mandatory Access Control</a:t>
            </a:r>
            <a:r>
              <a:rPr lang="zh-CN" altLang="en-US" dirty="0">
                <a:latin typeface="Microsoft YaHei Light" panose="020B0502040204020203" pitchFamily="34" charset="-122"/>
                <a:ea typeface="Microsoft YaHei Light" panose="020B0502040204020203" pitchFamily="34" charset="-122"/>
              </a:rPr>
              <a:t>，简称 </a:t>
            </a:r>
            <a:r>
              <a:rPr lang="en-US" altLang="zh-CN" dirty="0">
                <a:latin typeface="Microsoft YaHei Light" panose="020B0502040204020203" pitchFamily="34" charset="-122"/>
                <a:ea typeface="Microsoft YaHei Light" panose="020B0502040204020203" pitchFamily="34" charset="-122"/>
              </a:rPr>
              <a:t>MAC</a:t>
            </a:r>
            <a:r>
              <a:rPr lang="zh-CN" altLang="en-US" dirty="0">
                <a:latin typeface="Microsoft YaHei Light" panose="020B0502040204020203" pitchFamily="34" charset="-122"/>
                <a:ea typeface="Microsoft YaHei Light" panose="020B0502040204020203" pitchFamily="34" charset="-122"/>
              </a:rPr>
              <a:t>）</a:t>
            </a:r>
          </a:p>
          <a:p>
            <a:pPr marL="914400" lvl="2" indent="0">
              <a:lnSpc>
                <a:spcPct val="120000"/>
              </a:lnSpc>
              <a:spcBef>
                <a:spcPct val="0"/>
              </a:spcBef>
              <a:buSzPct val="87000"/>
              <a:buNone/>
            </a:pPr>
            <a:r>
              <a:rPr lang="en-US" altLang="zh-CN" sz="2400" dirty="0">
                <a:latin typeface="Microsoft YaHei Light" panose="020B0502040204020203" pitchFamily="34" charset="-122"/>
                <a:ea typeface="Microsoft YaHei Light" panose="020B0502040204020203" pitchFamily="34" charset="-122"/>
              </a:rPr>
              <a:t>B1</a:t>
            </a:r>
            <a:r>
              <a:rPr lang="zh-CN" altLang="en-US" sz="2400" dirty="0">
                <a:latin typeface="Microsoft YaHei Light" panose="020B0502040204020203" pitchFamily="34" charset="-122"/>
                <a:ea typeface="Microsoft YaHei Light" panose="020B0502040204020203" pitchFamily="34" charset="-122"/>
              </a:rPr>
              <a:t>级</a:t>
            </a:r>
          </a:p>
          <a:p>
            <a:pPr marL="914400" lvl="2" indent="0">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每一个数据对象被标以一定的密级</a:t>
            </a:r>
          </a:p>
          <a:p>
            <a:pPr marL="914400" lvl="2" indent="0">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每一个用户也被授予某一个级别的许可证</a:t>
            </a:r>
          </a:p>
          <a:p>
            <a:pPr marL="914400" lvl="2" indent="0">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对于任意一个对象，只有具有合法许可证的用户才可以存取</a:t>
            </a:r>
          </a:p>
        </p:txBody>
      </p:sp>
      <p:sp>
        <p:nvSpPr>
          <p:cNvPr id="5" name="矩形 4">
            <a:extLst>
              <a:ext uri="{FF2B5EF4-FFF2-40B4-BE49-F238E27FC236}">
                <a16:creationId xmlns:a16="http://schemas.microsoft.com/office/drawing/2014/main" id="{67DA8F24-6D46-4053-A6C7-C330ADB82C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DAC7CDF-46A9-4F9B-B933-3431A6C8963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06C39EA2-D4E6-4A2A-9B9A-C2A9AB6DA215}"/>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61770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C577B-CE6D-4D14-BB54-1F7610FA5021}"/>
              </a:ext>
            </a:extLst>
          </p:cNvPr>
          <p:cNvSpPr txBox="1">
            <a:spLocks noChangeArrowheads="1"/>
          </p:cNvSpPr>
          <p:nvPr/>
        </p:nvSpPr>
        <p:spPr>
          <a:xfrm>
            <a:off x="1169504" y="2440769"/>
            <a:ext cx="11022496" cy="2741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pPr>
            <a:r>
              <a:rPr lang="zh-CN" altLang="en-US" sz="2400" dirty="0">
                <a:latin typeface="Microsoft YaHei Light" panose="020B0502040204020203" pitchFamily="34" charset="-122"/>
                <a:ea typeface="Microsoft YaHei Light" panose="020B0502040204020203" pitchFamily="34" charset="-122"/>
              </a:rPr>
              <a:t>通过 </a:t>
            </a:r>
            <a:r>
              <a:rPr lang="en-US" altLang="zh-CN" sz="2400" dirty="0">
                <a:latin typeface="Microsoft YaHei Light" panose="020B0502040204020203" pitchFamily="34" charset="-122"/>
                <a:ea typeface="Microsoft YaHei Light" panose="020B0502040204020203" pitchFamily="34" charset="-122"/>
              </a:rPr>
              <a:t>SQL </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solidFill>
                  <a:srgbClr val="FF00FF"/>
                </a:solidFill>
                <a:latin typeface="Microsoft YaHei Light" panose="020B0502040204020203" pitchFamily="34" charset="-122"/>
                <a:ea typeface="Microsoft YaHei Light" panose="020B0502040204020203" pitchFamily="34" charset="-122"/>
              </a:rPr>
              <a:t>GRANT</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语句和</a:t>
            </a:r>
            <a:r>
              <a:rPr lang="en-US" altLang="zh-CN" sz="2400" dirty="0">
                <a:solidFill>
                  <a:srgbClr val="FF00FF"/>
                </a:solidFill>
                <a:latin typeface="Microsoft YaHei Light" panose="020B0502040204020203" pitchFamily="34" charset="-122"/>
                <a:ea typeface="Microsoft YaHei Light" panose="020B0502040204020203" pitchFamily="34" charset="-122"/>
              </a:rPr>
              <a:t>REVOKE</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语句实现</a:t>
            </a:r>
          </a:p>
          <a:p>
            <a:pPr>
              <a:lnSpc>
                <a:spcPct val="150000"/>
              </a:lnSpc>
              <a:spcBef>
                <a:spcPct val="0"/>
              </a:spcBef>
            </a:pPr>
            <a:r>
              <a:rPr lang="zh-CN" altLang="en-US" sz="2400" dirty="0">
                <a:latin typeface="Microsoft YaHei Light" panose="020B0502040204020203" pitchFamily="34" charset="-122"/>
                <a:ea typeface="Microsoft YaHei Light" panose="020B0502040204020203" pitchFamily="34" charset="-122"/>
              </a:rPr>
              <a:t>用户权限组成：数据对象、操作类型</a:t>
            </a:r>
          </a:p>
          <a:p>
            <a:pPr>
              <a:lnSpc>
                <a:spcPct val="150000"/>
              </a:lnSpc>
            </a:pPr>
            <a:r>
              <a:rPr lang="zh-CN" altLang="en-US" sz="2400" dirty="0">
                <a:latin typeface="Microsoft YaHei Light" panose="020B0502040204020203" pitchFamily="34" charset="-122"/>
                <a:ea typeface="Microsoft YaHei Light" panose="020B0502040204020203" pitchFamily="34" charset="-122"/>
              </a:rPr>
              <a:t>定义用户存取权限：定义用户可以在哪些数据库对象上进行哪些类型的操作</a:t>
            </a:r>
          </a:p>
          <a:p>
            <a:pPr>
              <a:lnSpc>
                <a:spcPct val="150000"/>
              </a:lnSpc>
            </a:pPr>
            <a:r>
              <a:rPr lang="zh-CN" altLang="en-US" sz="2400" dirty="0">
                <a:latin typeface="Microsoft YaHei Light" panose="020B0502040204020203" pitchFamily="34" charset="-122"/>
                <a:ea typeface="Microsoft YaHei Light" panose="020B0502040204020203" pitchFamily="34" charset="-122"/>
              </a:rPr>
              <a:t>定义存取权限称为</a:t>
            </a:r>
            <a:r>
              <a:rPr lang="zh-CN" altLang="en-US" sz="2400" dirty="0">
                <a:solidFill>
                  <a:srgbClr val="FF00FF"/>
                </a:solidFill>
                <a:latin typeface="Microsoft YaHei Light" panose="020B0502040204020203" pitchFamily="34" charset="-122"/>
                <a:ea typeface="Microsoft YaHei Light" panose="020B0502040204020203" pitchFamily="34" charset="-122"/>
              </a:rPr>
              <a:t>授权</a:t>
            </a:r>
            <a:r>
              <a:rPr lang="zh-CN" altLang="en-US" sz="2400" dirty="0">
                <a:latin typeface="Microsoft YaHei Light" panose="020B0502040204020203" pitchFamily="34" charset="-122"/>
                <a:ea typeface="Microsoft YaHei Light" panose="020B0502040204020203" pitchFamily="34" charset="-122"/>
              </a:rPr>
              <a:t> </a:t>
            </a:r>
          </a:p>
        </p:txBody>
      </p:sp>
      <p:sp>
        <p:nvSpPr>
          <p:cNvPr id="5" name="文本框 4">
            <a:extLst>
              <a:ext uri="{FF2B5EF4-FFF2-40B4-BE49-F238E27FC236}">
                <a16:creationId xmlns:a16="http://schemas.microsoft.com/office/drawing/2014/main" id="{95AF4B0C-76CF-4152-90F7-6037BC012EA6}"/>
              </a:ext>
            </a:extLst>
          </p:cNvPr>
          <p:cNvSpPr txBox="1"/>
          <p:nvPr/>
        </p:nvSpPr>
        <p:spPr>
          <a:xfrm>
            <a:off x="476809" y="1411625"/>
            <a:ext cx="2646878"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自主存取控制方法</a:t>
            </a:r>
          </a:p>
        </p:txBody>
      </p:sp>
      <p:sp>
        <p:nvSpPr>
          <p:cNvPr id="6" name="矩形 5">
            <a:extLst>
              <a:ext uri="{FF2B5EF4-FFF2-40B4-BE49-F238E27FC236}">
                <a16:creationId xmlns:a16="http://schemas.microsoft.com/office/drawing/2014/main" id="{E7652442-94BC-42A6-93F5-07F53ABD596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BDA77A8-180D-4D9F-A61A-08D66FA0012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D39FAAE3-1C1C-42D8-8A48-C4BB94BB241C}"/>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226841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
            <a:extLst>
              <a:ext uri="{FF2B5EF4-FFF2-40B4-BE49-F238E27FC236}">
                <a16:creationId xmlns:a16="http://schemas.microsoft.com/office/drawing/2014/main" id="{C5E2472B-4712-4A05-805C-B0AC93FE9837}"/>
              </a:ext>
            </a:extLst>
          </p:cNvPr>
          <p:cNvGraphicFramePr>
            <a:graphicFrameLocks/>
          </p:cNvGraphicFramePr>
          <p:nvPr>
            <p:extLst>
              <p:ext uri="{D42A27DB-BD31-4B8C-83A1-F6EECF244321}">
                <p14:modId xmlns:p14="http://schemas.microsoft.com/office/powerpoint/2010/main" val="184917975"/>
              </p:ext>
            </p:extLst>
          </p:nvPr>
        </p:nvGraphicFramePr>
        <p:xfrm>
          <a:off x="875270" y="1943529"/>
          <a:ext cx="10441459" cy="4234847"/>
        </p:xfrm>
        <a:graphic>
          <a:graphicData uri="http://schemas.openxmlformats.org/drawingml/2006/table">
            <a:tbl>
              <a:tblPr/>
              <a:tblGrid>
                <a:gridCol w="1502428">
                  <a:extLst>
                    <a:ext uri="{9D8B030D-6E8A-4147-A177-3AD203B41FA5}">
                      <a16:colId xmlns:a16="http://schemas.microsoft.com/office/drawing/2014/main" val="20000"/>
                    </a:ext>
                  </a:extLst>
                </a:gridCol>
                <a:gridCol w="1264159">
                  <a:extLst>
                    <a:ext uri="{9D8B030D-6E8A-4147-A177-3AD203B41FA5}">
                      <a16:colId xmlns:a16="http://schemas.microsoft.com/office/drawing/2014/main" val="20001"/>
                    </a:ext>
                  </a:extLst>
                </a:gridCol>
                <a:gridCol w="7674872">
                  <a:extLst>
                    <a:ext uri="{9D8B030D-6E8A-4147-A177-3AD203B41FA5}">
                      <a16:colId xmlns:a16="http://schemas.microsoft.com/office/drawing/2014/main" val="20002"/>
                    </a:ext>
                  </a:extLst>
                </a:gridCol>
              </a:tblGrid>
              <a:tr h="491636">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对象类型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对象</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操 作 类 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1636">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数据库</a:t>
                      </a:r>
                      <a:endParaRPr kumimoji="0" lang="en-US" alt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CREATE SCHEMA</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121">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基本表</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CREATE TABLE</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ALTER TABLE</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636">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CREATE VIEW</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182">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索引</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CREATE INDEX</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9818">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   </a:t>
                      </a: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数据</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基本表和视图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SELECT</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INSERT</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UPDATE</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DELETE</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REFERENCES</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9818">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rPr>
                        <a:t>属性列</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SELECT</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INSERT</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UPDATE</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 </a:t>
                      </a:r>
                      <a:r>
                        <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REFERENCES</a:t>
                      </a:r>
                      <a:r>
                        <a:rPr kumimoji="0" lang="zh-CN" alt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t>
                      </a:r>
                      <a:r>
                        <a:rPr kumimoji="0" lang="en-US" altLang="zh-CN"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ALL PRIVILEGES</a:t>
                      </a:r>
                      <a:endParaRPr kumimoji="0" lang="en-US" sz="2000" b="1"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3">
            <a:extLst>
              <a:ext uri="{FF2B5EF4-FFF2-40B4-BE49-F238E27FC236}">
                <a16:creationId xmlns:a16="http://schemas.microsoft.com/office/drawing/2014/main" id="{051B696A-A761-4DBB-A30A-945C4410410C}"/>
              </a:ext>
            </a:extLst>
          </p:cNvPr>
          <p:cNvSpPr txBox="1">
            <a:spLocks noChangeArrowheads="1"/>
          </p:cNvSpPr>
          <p:nvPr/>
        </p:nvSpPr>
        <p:spPr>
          <a:xfrm>
            <a:off x="556053" y="1167191"/>
            <a:ext cx="5782962" cy="629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dirty="0">
                <a:latin typeface="微软雅黑 Light" panose="020B0502040204020203" pitchFamily="34" charset="-122"/>
                <a:ea typeface="微软雅黑 Light" panose="020B0502040204020203" pitchFamily="34" charset="-122"/>
              </a:rPr>
              <a:t>关系数据库系统中存取控制对象 </a:t>
            </a:r>
          </a:p>
        </p:txBody>
      </p:sp>
      <p:sp>
        <p:nvSpPr>
          <p:cNvPr id="6" name="Rectangle 247">
            <a:extLst>
              <a:ext uri="{FF2B5EF4-FFF2-40B4-BE49-F238E27FC236}">
                <a16:creationId xmlns:a16="http://schemas.microsoft.com/office/drawing/2014/main" id="{09D33FAA-17D3-4339-9246-34865CA6A1BD}"/>
              </a:ext>
            </a:extLst>
          </p:cNvPr>
          <p:cNvSpPr>
            <a:spLocks noChangeArrowheads="1"/>
          </p:cNvSpPr>
          <p:nvPr/>
        </p:nvSpPr>
        <p:spPr bwMode="auto">
          <a:xfrm>
            <a:off x="4380860" y="6325593"/>
            <a:ext cx="2903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latin typeface="Times New Roman" panose="02020603050405020304" pitchFamily="18" charset="0"/>
              </a:rPr>
              <a:t>关系数据库系统中的存取权限 </a:t>
            </a:r>
          </a:p>
        </p:txBody>
      </p:sp>
      <p:sp>
        <p:nvSpPr>
          <p:cNvPr id="7" name="矩形 6">
            <a:extLst>
              <a:ext uri="{FF2B5EF4-FFF2-40B4-BE49-F238E27FC236}">
                <a16:creationId xmlns:a16="http://schemas.microsoft.com/office/drawing/2014/main" id="{2A772FFD-5C65-40E3-8C20-12E47103AA7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4225B8-C1D4-410F-88FC-2609842D1E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61FFCDF6-5304-4A33-8CB1-79ED4B3DB65E}"/>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170948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DC7E7F7B-2939-4802-9404-47CB43049B7A}"/>
              </a:ext>
            </a:extLst>
          </p:cNvPr>
          <p:cNvSpPr txBox="1">
            <a:spLocks noChangeArrowheads="1"/>
          </p:cNvSpPr>
          <p:nvPr/>
        </p:nvSpPr>
        <p:spPr>
          <a:xfrm>
            <a:off x="1191956" y="1728745"/>
            <a:ext cx="8631666" cy="3658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1.GRANT</a:t>
            </a:r>
          </a:p>
          <a:p>
            <a:pPr algn="just">
              <a:lnSpc>
                <a:spcPct val="100000"/>
              </a:lnSpc>
            </a:pPr>
            <a:r>
              <a:rPr lang="en-US" altLang="zh-CN" sz="2400" dirty="0">
                <a:latin typeface="微软雅黑 Light" panose="020B0502040204020203" pitchFamily="34" charset="-122"/>
                <a:ea typeface="微软雅黑 Light" panose="020B0502040204020203" pitchFamily="34" charset="-122"/>
              </a:rPr>
              <a:t>GRANT</a:t>
            </a:r>
            <a:r>
              <a:rPr lang="zh-CN" altLang="en-US" sz="2400" dirty="0">
                <a:latin typeface="微软雅黑 Light" panose="020B0502040204020203" pitchFamily="34" charset="-122"/>
                <a:ea typeface="微软雅黑 Light" panose="020B0502040204020203" pitchFamily="34" charset="-122"/>
              </a:rPr>
              <a:t>语句的一般格式：</a:t>
            </a:r>
          </a:p>
          <a:p>
            <a:pPr algn="just">
              <a:lnSpc>
                <a:spcPct val="10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GRANT &lt;</a:t>
            </a:r>
            <a:r>
              <a:rPr lang="zh-CN" altLang="en-US" sz="2400" dirty="0">
                <a:latin typeface="微软雅黑 Light" panose="020B0502040204020203" pitchFamily="34" charset="-122"/>
                <a:ea typeface="微软雅黑 Light" panose="020B0502040204020203" pitchFamily="34" charset="-122"/>
              </a:rPr>
              <a:t>权限</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权限</a:t>
            </a:r>
            <a:r>
              <a:rPr lang="en-US" altLang="zh-CN" sz="2400" dirty="0">
                <a:latin typeface="微软雅黑 Light" panose="020B0502040204020203" pitchFamily="34" charset="-122"/>
                <a:ea typeface="微软雅黑 Light" panose="020B0502040204020203" pitchFamily="34" charset="-122"/>
              </a:rPr>
              <a:t>&gt;]... </a:t>
            </a:r>
          </a:p>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&lt;</a:t>
            </a:r>
            <a:r>
              <a:rPr lang="zh-CN" altLang="en-US" sz="2400" dirty="0">
                <a:latin typeface="微软雅黑 Light" panose="020B0502040204020203" pitchFamily="34" charset="-122"/>
                <a:ea typeface="微软雅黑 Light" panose="020B0502040204020203" pitchFamily="34" charset="-122"/>
              </a:rPr>
              <a:t>对象类型</a:t>
            </a:r>
            <a:r>
              <a:rPr lang="en-US" altLang="zh-CN" sz="2400" dirty="0">
                <a:latin typeface="微软雅黑 Light" panose="020B0502040204020203" pitchFamily="34" charset="-122"/>
                <a:ea typeface="微软雅黑 Light" panose="020B0502040204020203" pitchFamily="34" charset="-122"/>
              </a:rPr>
              <a:t>&gt; &lt;</a:t>
            </a:r>
            <a:r>
              <a:rPr lang="zh-CN" altLang="en-US" sz="2400" dirty="0">
                <a:latin typeface="微软雅黑 Light" panose="020B0502040204020203" pitchFamily="34" charset="-122"/>
                <a:ea typeface="微软雅黑 Light" panose="020B0502040204020203" pitchFamily="34" charset="-122"/>
              </a:rPr>
              <a:t>对象名</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对象类型</a:t>
            </a:r>
            <a:r>
              <a:rPr lang="en-US" altLang="zh-CN" sz="2400" dirty="0">
                <a:latin typeface="微软雅黑 Light" panose="020B0502040204020203" pitchFamily="34" charset="-122"/>
                <a:ea typeface="微软雅黑 Light" panose="020B0502040204020203" pitchFamily="34" charset="-122"/>
              </a:rPr>
              <a:t>&gt; &lt;</a:t>
            </a:r>
            <a:r>
              <a:rPr lang="zh-CN" altLang="en-US" sz="2400" dirty="0">
                <a:latin typeface="微软雅黑 Light" panose="020B0502040204020203" pitchFamily="34" charset="-122"/>
                <a:ea typeface="微软雅黑 Light" panose="020B0502040204020203" pitchFamily="34" charset="-122"/>
              </a:rPr>
              <a:t>对象名</a:t>
            </a:r>
            <a:r>
              <a:rPr lang="en-US" altLang="zh-CN" sz="2400" dirty="0">
                <a:latin typeface="微软雅黑 Light" panose="020B0502040204020203" pitchFamily="34" charset="-122"/>
                <a:ea typeface="微软雅黑 Light" panose="020B0502040204020203" pitchFamily="34" charset="-122"/>
              </a:rPr>
              <a:t>&gt;]…</a:t>
            </a:r>
          </a:p>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TO &lt;</a:t>
            </a:r>
            <a:r>
              <a:rPr lang="zh-CN" altLang="en-US" sz="2400" dirty="0">
                <a:latin typeface="微软雅黑 Light" panose="020B0502040204020203" pitchFamily="34" charset="-122"/>
                <a:ea typeface="微软雅黑 Light" panose="020B0502040204020203" pitchFamily="34" charset="-122"/>
              </a:rPr>
              <a:t>用户</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用户</a:t>
            </a:r>
            <a:r>
              <a:rPr lang="en-US" altLang="zh-CN" sz="2400" dirty="0">
                <a:latin typeface="微软雅黑 Light" panose="020B0502040204020203" pitchFamily="34" charset="-122"/>
                <a:ea typeface="微软雅黑 Light" panose="020B0502040204020203" pitchFamily="34" charset="-122"/>
              </a:rPr>
              <a:t>&gt;]...</a:t>
            </a:r>
          </a:p>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[WITH GRANT OPTION];</a:t>
            </a:r>
          </a:p>
          <a:p>
            <a:pPr algn="just">
              <a:lnSpc>
                <a:spcPct val="100000"/>
              </a:lnSpc>
            </a:pPr>
            <a:r>
              <a:rPr lang="zh-CN" altLang="en-US" sz="2400" dirty="0">
                <a:latin typeface="微软雅黑 Light" panose="020B0502040204020203" pitchFamily="34" charset="-122"/>
                <a:ea typeface="微软雅黑 Light" panose="020B0502040204020203" pitchFamily="34" charset="-122"/>
              </a:rPr>
              <a:t>语义：将对指定操作对象的指定操作权限授予指定的用户 </a:t>
            </a:r>
          </a:p>
        </p:txBody>
      </p:sp>
      <p:sp>
        <p:nvSpPr>
          <p:cNvPr id="8" name="Rectangle 2">
            <a:extLst>
              <a:ext uri="{FF2B5EF4-FFF2-40B4-BE49-F238E27FC236}">
                <a16:creationId xmlns:a16="http://schemas.microsoft.com/office/drawing/2014/main" id="{9BF23268-0FB2-4F86-9EB4-73A103045808}"/>
              </a:ext>
            </a:extLst>
          </p:cNvPr>
          <p:cNvSpPr txBox="1">
            <a:spLocks noChangeArrowheads="1"/>
          </p:cNvSpPr>
          <p:nvPr/>
        </p:nvSpPr>
        <p:spPr>
          <a:xfrm>
            <a:off x="163594" y="950827"/>
            <a:ext cx="3892379" cy="777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latin typeface="微软雅黑 Light" panose="020B0502040204020203" pitchFamily="34" charset="-122"/>
                <a:ea typeface="微软雅黑 Light" panose="020B0502040204020203" pitchFamily="34" charset="-122"/>
              </a:rPr>
              <a:t>授权：授予与回收</a:t>
            </a:r>
          </a:p>
        </p:txBody>
      </p:sp>
      <p:sp>
        <p:nvSpPr>
          <p:cNvPr id="4" name="矩形 3">
            <a:extLst>
              <a:ext uri="{FF2B5EF4-FFF2-40B4-BE49-F238E27FC236}">
                <a16:creationId xmlns:a16="http://schemas.microsoft.com/office/drawing/2014/main" id="{20DD6A13-2C03-404C-B108-BFFC8638CD7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DF62745-E6D9-424F-AE7F-96AB5AC3421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A8F9D735-9F4F-485C-AFA1-49DA466F366A}"/>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5027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DA7E8F-8534-448F-BFAA-45C9FDAB9A92}"/>
              </a:ext>
            </a:extLst>
          </p:cNvPr>
          <p:cNvSpPr txBox="1">
            <a:spLocks noChangeArrowheads="1"/>
          </p:cNvSpPr>
          <p:nvPr/>
        </p:nvSpPr>
        <p:spPr>
          <a:xfrm>
            <a:off x="395417" y="1296859"/>
            <a:ext cx="5955958" cy="4264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60000"/>
              </a:lnSpc>
              <a:spcBef>
                <a:spcPct val="60000"/>
              </a:spcBef>
            </a:pPr>
            <a:endParaRPr lang="en-US" altLang="zh-CN" dirty="0">
              <a:latin typeface="微软雅黑 Light" panose="020B0502040204020203" pitchFamily="34" charset="-122"/>
              <a:ea typeface="微软雅黑 Light" panose="020B0502040204020203" pitchFamily="34" charset="-122"/>
            </a:endParaRPr>
          </a:p>
          <a:p>
            <a:pPr lvl="1">
              <a:lnSpc>
                <a:spcPct val="150000"/>
              </a:lnSpc>
              <a:spcBef>
                <a:spcPct val="0"/>
              </a:spcBef>
            </a:pPr>
            <a:r>
              <a:rPr lang="zh-CN" altLang="en-US" dirty="0">
                <a:latin typeface="微软雅黑 Light" panose="020B0502040204020203" pitchFamily="34" charset="-122"/>
                <a:ea typeface="微软雅黑 Light" panose="020B0502040204020203" pitchFamily="34" charset="-122"/>
              </a:rPr>
              <a:t>发出</a:t>
            </a:r>
            <a:r>
              <a:rPr lang="en-US" altLang="zh-CN" dirty="0">
                <a:latin typeface="微软雅黑 Light" panose="020B0502040204020203" pitchFamily="34" charset="-122"/>
                <a:ea typeface="微软雅黑 Light" panose="020B0502040204020203" pitchFamily="34" charset="-122"/>
              </a:rPr>
              <a:t>GRANT</a:t>
            </a:r>
            <a:r>
              <a:rPr lang="zh-CN" altLang="en-US" dirty="0">
                <a:latin typeface="微软雅黑 Light" panose="020B0502040204020203" pitchFamily="34" charset="-122"/>
                <a:ea typeface="微软雅黑 Light" panose="020B0502040204020203" pitchFamily="34" charset="-122"/>
              </a:rPr>
              <a:t>：</a:t>
            </a:r>
          </a:p>
          <a:p>
            <a:pPr marL="914400" lvl="2" indent="0">
              <a:lnSpc>
                <a:spcPct val="150000"/>
              </a:lnSpc>
              <a:spcBef>
                <a:spcPct val="0"/>
              </a:spcBef>
              <a:buSzPct val="87000"/>
              <a:buNone/>
            </a:pPr>
            <a:r>
              <a:rPr lang="zh-CN" altLang="en-US" sz="2400" dirty="0">
                <a:latin typeface="微软雅黑 Light" panose="020B0502040204020203" pitchFamily="34" charset="-122"/>
                <a:ea typeface="微软雅黑 Light" panose="020B0502040204020203" pitchFamily="34" charset="-122"/>
              </a:rPr>
              <a:t>数据库管理员</a:t>
            </a:r>
            <a:endParaRPr lang="en-US" altLang="zh-CN" sz="2400" dirty="0">
              <a:latin typeface="微软雅黑 Light" panose="020B0502040204020203" pitchFamily="34" charset="-122"/>
              <a:ea typeface="微软雅黑 Light" panose="020B0502040204020203" pitchFamily="34" charset="-122"/>
            </a:endParaRPr>
          </a:p>
          <a:p>
            <a:pPr marL="914400" lvl="2" indent="0">
              <a:lnSpc>
                <a:spcPct val="150000"/>
              </a:lnSpc>
              <a:spcBef>
                <a:spcPct val="0"/>
              </a:spcBef>
              <a:buSzPct val="87000"/>
              <a:buNone/>
            </a:pPr>
            <a:r>
              <a:rPr lang="zh-CN" altLang="en-US" sz="2400" dirty="0">
                <a:latin typeface="微软雅黑 Light" panose="020B0502040204020203" pitchFamily="34" charset="-122"/>
                <a:ea typeface="微软雅黑 Light" panose="020B0502040204020203" pitchFamily="34" charset="-122"/>
              </a:rPr>
              <a:t>数据库对象创建者（即属主</a:t>
            </a:r>
            <a:r>
              <a:rPr lang="en-US" altLang="zh-CN" sz="2400" dirty="0">
                <a:latin typeface="微软雅黑 Light" panose="020B0502040204020203" pitchFamily="34" charset="-122"/>
                <a:ea typeface="微软雅黑 Light" panose="020B0502040204020203" pitchFamily="34" charset="-122"/>
              </a:rPr>
              <a:t>Owner</a:t>
            </a:r>
            <a:r>
              <a:rPr lang="zh-CN" altLang="en-US" sz="2400" dirty="0">
                <a:latin typeface="微软雅黑 Light" panose="020B0502040204020203" pitchFamily="34" charset="-122"/>
                <a:ea typeface="微软雅黑 Light" panose="020B0502040204020203" pitchFamily="34" charset="-122"/>
              </a:rPr>
              <a:t>）</a:t>
            </a:r>
          </a:p>
          <a:p>
            <a:pPr marL="914400" lvl="2" indent="0">
              <a:lnSpc>
                <a:spcPct val="150000"/>
              </a:lnSpc>
              <a:spcBef>
                <a:spcPct val="0"/>
              </a:spcBef>
              <a:buSzPct val="87000"/>
              <a:buNone/>
            </a:pPr>
            <a:r>
              <a:rPr lang="zh-CN" altLang="en-US" sz="2400" dirty="0">
                <a:latin typeface="微软雅黑 Light" panose="020B0502040204020203" pitchFamily="34" charset="-122"/>
                <a:ea typeface="微软雅黑 Light" panose="020B0502040204020203" pitchFamily="34" charset="-122"/>
              </a:rPr>
              <a:t>拥有该权限的用户</a:t>
            </a:r>
          </a:p>
          <a:p>
            <a:pPr lvl="1">
              <a:lnSpc>
                <a:spcPct val="150000"/>
              </a:lnSpc>
              <a:spcBef>
                <a:spcPct val="0"/>
              </a:spcBef>
            </a:pPr>
            <a:r>
              <a:rPr lang="zh-CN" altLang="en-US" dirty="0">
                <a:latin typeface="微软雅黑 Light" panose="020B0502040204020203" pitchFamily="34" charset="-122"/>
                <a:ea typeface="微软雅黑 Light" panose="020B0502040204020203" pitchFamily="34" charset="-122"/>
              </a:rPr>
              <a:t>按受权限的用户 </a:t>
            </a:r>
          </a:p>
          <a:p>
            <a:pPr marL="914400" lvl="2" indent="0">
              <a:lnSpc>
                <a:spcPct val="150000"/>
              </a:lnSpc>
              <a:spcBef>
                <a:spcPct val="0"/>
              </a:spcBef>
              <a:buSzPct val="87000"/>
              <a:buNone/>
            </a:pPr>
            <a:r>
              <a:rPr lang="zh-CN" altLang="en-US" sz="2400" dirty="0">
                <a:latin typeface="微软雅黑 Light" panose="020B0502040204020203" pitchFamily="34" charset="-122"/>
                <a:ea typeface="微软雅黑 Light" panose="020B0502040204020203" pitchFamily="34" charset="-122"/>
              </a:rPr>
              <a:t>一个或多个具体用户</a:t>
            </a:r>
          </a:p>
          <a:p>
            <a:pPr marL="914400" lvl="2" indent="0">
              <a:lnSpc>
                <a:spcPct val="150000"/>
              </a:lnSpc>
              <a:spcBef>
                <a:spcPct val="0"/>
              </a:spcBef>
              <a:buSzPct val="87000"/>
              <a:buNone/>
            </a:pPr>
            <a:r>
              <a:rPr lang="en-US" altLang="zh-CN" sz="2400" dirty="0">
                <a:latin typeface="微软雅黑 Light" panose="020B0502040204020203" pitchFamily="34" charset="-122"/>
                <a:ea typeface="微软雅黑 Light" panose="020B0502040204020203" pitchFamily="34" charset="-122"/>
              </a:rPr>
              <a:t>PUBLIC</a:t>
            </a:r>
            <a:r>
              <a:rPr lang="zh-CN" altLang="en-US" sz="2400" dirty="0">
                <a:latin typeface="微软雅黑 Light" panose="020B0502040204020203" pitchFamily="34" charset="-122"/>
                <a:ea typeface="微软雅黑 Light" panose="020B0502040204020203" pitchFamily="34" charset="-122"/>
              </a:rPr>
              <a:t>（即全体用户）  </a:t>
            </a:r>
          </a:p>
        </p:txBody>
      </p:sp>
      <p:sp>
        <p:nvSpPr>
          <p:cNvPr id="3" name="Rectangle 3">
            <a:extLst>
              <a:ext uri="{FF2B5EF4-FFF2-40B4-BE49-F238E27FC236}">
                <a16:creationId xmlns:a16="http://schemas.microsoft.com/office/drawing/2014/main" id="{4D6DCE67-0614-4AF9-A902-BFE1A250E36B}"/>
              </a:ext>
            </a:extLst>
          </p:cNvPr>
          <p:cNvSpPr txBox="1">
            <a:spLocks noChangeArrowheads="1"/>
          </p:cNvSpPr>
          <p:nvPr/>
        </p:nvSpPr>
        <p:spPr>
          <a:xfrm>
            <a:off x="6466704" y="1606377"/>
            <a:ext cx="4629665" cy="2330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dirty="0">
                <a:latin typeface="微软雅黑 Light" panose="020B0502040204020203" pitchFamily="34" charset="-122"/>
                <a:ea typeface="微软雅黑 Light" panose="020B0502040204020203" pitchFamily="34" charset="-122"/>
              </a:rPr>
              <a:t>WITH GRANT OPTION</a:t>
            </a:r>
            <a:r>
              <a:rPr lang="zh-CN" altLang="en-US" sz="2400" dirty="0">
                <a:latin typeface="微软雅黑 Light" panose="020B0502040204020203" pitchFamily="34" charset="-122"/>
                <a:ea typeface="微软雅黑 Light" panose="020B0502040204020203" pitchFamily="34" charset="-122"/>
              </a:rPr>
              <a:t>子句</a:t>
            </a:r>
            <a:r>
              <a:rPr lang="en-US" altLang="zh-CN" sz="2400" dirty="0">
                <a:latin typeface="微软雅黑 Light" panose="020B0502040204020203" pitchFamily="34" charset="-122"/>
                <a:ea typeface="微软雅黑 Light" panose="020B0502040204020203" pitchFamily="34" charset="-122"/>
              </a:rPr>
              <a:t>:</a:t>
            </a:r>
          </a:p>
          <a:p>
            <a:pPr lvl="1">
              <a:lnSpc>
                <a:spcPct val="120000"/>
              </a:lnSpc>
            </a:pPr>
            <a:r>
              <a:rPr lang="zh-CN" altLang="en-US" dirty="0">
                <a:latin typeface="微软雅黑 Light" panose="020B0502040204020203" pitchFamily="34" charset="-122"/>
                <a:ea typeface="微软雅黑 Light" panose="020B0502040204020203" pitchFamily="34" charset="-122"/>
              </a:rPr>
              <a:t>指定：可以</a:t>
            </a:r>
            <a:r>
              <a:rPr lang="zh-CN" altLang="en-US" dirty="0">
                <a:solidFill>
                  <a:srgbClr val="E02920"/>
                </a:solidFill>
                <a:latin typeface="微软雅黑 Light" panose="020B0502040204020203" pitchFamily="34" charset="-122"/>
                <a:ea typeface="微软雅黑 Light" panose="020B0502040204020203" pitchFamily="34" charset="-122"/>
              </a:rPr>
              <a:t>再授予</a:t>
            </a:r>
          </a:p>
          <a:p>
            <a:pPr lvl="1">
              <a:lnSpc>
                <a:spcPct val="120000"/>
              </a:lnSpc>
            </a:pPr>
            <a:r>
              <a:rPr lang="zh-CN" altLang="en-US" dirty="0">
                <a:latin typeface="微软雅黑 Light" panose="020B0502040204020203" pitchFamily="34" charset="-122"/>
                <a:ea typeface="微软雅黑 Light" panose="020B0502040204020203" pitchFamily="34" charset="-122"/>
              </a:rPr>
              <a:t>没有指定：</a:t>
            </a:r>
            <a:r>
              <a:rPr lang="zh-CN" altLang="en-US" dirty="0">
                <a:solidFill>
                  <a:srgbClr val="E02920"/>
                </a:solidFill>
                <a:latin typeface="微软雅黑 Light" panose="020B0502040204020203" pitchFamily="34" charset="-122"/>
                <a:ea typeface="微软雅黑 Light" panose="020B0502040204020203" pitchFamily="34" charset="-122"/>
              </a:rPr>
              <a:t>不能传播</a:t>
            </a:r>
            <a:endParaRPr lang="zh-CN" altLang="en-US" dirty="0">
              <a:latin typeface="微软雅黑 Light" panose="020B0502040204020203" pitchFamily="34" charset="-122"/>
              <a:ea typeface="微软雅黑 Light" panose="020B0502040204020203" pitchFamily="34" charset="-122"/>
            </a:endParaRPr>
          </a:p>
          <a:p>
            <a:pPr>
              <a:lnSpc>
                <a:spcPct val="120000"/>
              </a:lnSpc>
            </a:pPr>
            <a:r>
              <a:rPr lang="zh-CN" altLang="en-US" sz="2400" dirty="0">
                <a:latin typeface="微软雅黑 Light" panose="020B0502040204020203" pitchFamily="34" charset="-122"/>
                <a:ea typeface="微软雅黑 Light" panose="020B0502040204020203" pitchFamily="34" charset="-122"/>
              </a:rPr>
              <a:t>不允许循环授权</a:t>
            </a:r>
          </a:p>
        </p:txBody>
      </p:sp>
      <p:pic>
        <p:nvPicPr>
          <p:cNvPr id="5" name="Picture 4" descr="43">
            <a:extLst>
              <a:ext uri="{FF2B5EF4-FFF2-40B4-BE49-F238E27FC236}">
                <a16:creationId xmlns:a16="http://schemas.microsoft.com/office/drawing/2014/main" id="{420E3C19-A4FA-4771-9EA0-61587F1B8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361" y="4386436"/>
            <a:ext cx="374491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712122D1-6301-45B6-AC55-B3893487E7A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1E9BCB1-1D9D-4A8D-8C0B-AC614317C9D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AAAAB57B-B741-498D-9425-9E60D0994221}"/>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63173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3FB109-354E-4FC2-9AD2-6CF87323EB8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9BB40F9-0891-48BB-978D-29D2CFFED37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1374370E-29B6-4F5A-BCC6-4D6D7E4E5054}"/>
              </a:ext>
            </a:extLst>
          </p:cNvPr>
          <p:cNvSpPr txBox="1">
            <a:spLocks noChangeArrowheads="1"/>
          </p:cNvSpPr>
          <p:nvPr/>
        </p:nvSpPr>
        <p:spPr>
          <a:xfrm>
            <a:off x="1618735" y="1766012"/>
            <a:ext cx="7604508" cy="1786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ct val="0"/>
              </a:spcBef>
            </a:pPr>
            <a:r>
              <a:rPr lang="zh-CN" altLang="en-US" dirty="0">
                <a:latin typeface="Microsoft YaHei Light" panose="020B0502040204020203" pitchFamily="34" charset="-122"/>
                <a:ea typeface="Microsoft YaHei Light" panose="020B0502040204020203" pitchFamily="34" charset="-122"/>
              </a:rPr>
              <a:t>数据库的一大特点是数据可以共享</a:t>
            </a:r>
          </a:p>
          <a:p>
            <a:pPr lvl="1" algn="just">
              <a:lnSpc>
                <a:spcPct val="150000"/>
              </a:lnSpc>
              <a:spcBef>
                <a:spcPct val="0"/>
              </a:spcBef>
            </a:pPr>
            <a:r>
              <a:rPr lang="zh-CN" altLang="en-US" dirty="0">
                <a:latin typeface="Microsoft YaHei Light" panose="020B0502040204020203" pitchFamily="34" charset="-122"/>
                <a:ea typeface="Microsoft YaHei Light" panose="020B0502040204020203" pitchFamily="34" charset="-122"/>
              </a:rPr>
              <a:t>数据共享必然带来数据库的安全性问题</a:t>
            </a:r>
          </a:p>
          <a:p>
            <a:pPr lvl="1" algn="just">
              <a:lnSpc>
                <a:spcPct val="150000"/>
              </a:lnSpc>
              <a:spcBef>
                <a:spcPct val="0"/>
              </a:spcBef>
            </a:pPr>
            <a:r>
              <a:rPr lang="zh-CN" altLang="en-US" dirty="0">
                <a:latin typeface="Microsoft YaHei Light" panose="020B0502040204020203" pitchFamily="34" charset="-122"/>
                <a:ea typeface="Microsoft YaHei Light" panose="020B0502040204020203" pitchFamily="34" charset="-122"/>
              </a:rPr>
              <a:t>数据库系统中的数据共享不能是无条件的共享</a:t>
            </a:r>
          </a:p>
        </p:txBody>
      </p:sp>
      <p:sp>
        <p:nvSpPr>
          <p:cNvPr id="2" name="文本框 1">
            <a:extLst>
              <a:ext uri="{FF2B5EF4-FFF2-40B4-BE49-F238E27FC236}">
                <a16:creationId xmlns:a16="http://schemas.microsoft.com/office/drawing/2014/main" id="{4E0C13DC-3987-4BC4-9EC1-98F25D9548BB}"/>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Tree>
    <p:extLst>
      <p:ext uri="{BB962C8B-B14F-4D97-AF65-F5344CB8AC3E}">
        <p14:creationId xmlns:p14="http://schemas.microsoft.com/office/powerpoint/2010/main" val="2599693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D3A8CC-AC7E-45BD-9A3D-B9F776D55125}"/>
              </a:ext>
            </a:extLst>
          </p:cNvPr>
          <p:cNvSpPr txBox="1">
            <a:spLocks noChangeArrowheads="1"/>
          </p:cNvSpPr>
          <p:nvPr/>
        </p:nvSpPr>
        <p:spPr>
          <a:xfrm>
            <a:off x="605480" y="1809407"/>
            <a:ext cx="5684108" cy="2453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例1</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把查询</a:t>
            </a:r>
            <a:r>
              <a:rPr lang="en-US" altLang="zh-CN" sz="2400" dirty="0">
                <a:latin typeface="微软雅黑 Light" panose="020B0502040204020203" pitchFamily="34" charset="-122"/>
                <a:ea typeface="微软雅黑 Light" panose="020B0502040204020203" pitchFamily="34" charset="-122"/>
              </a:rPr>
              <a:t>Student</a:t>
            </a:r>
            <a:r>
              <a:rPr lang="zh-CN" altLang="en-US" sz="2400" dirty="0">
                <a:latin typeface="微软雅黑 Light" panose="020B0502040204020203" pitchFamily="34" charset="-122"/>
                <a:ea typeface="微软雅黑 Light" panose="020B0502040204020203" pitchFamily="34" charset="-122"/>
              </a:rPr>
              <a:t>表权限授给用户</a:t>
            </a:r>
            <a:r>
              <a:rPr lang="en-US" altLang="zh-CN" sz="2400" dirty="0">
                <a:latin typeface="微软雅黑 Light" panose="020B0502040204020203" pitchFamily="34" charset="-122"/>
                <a:ea typeface="微软雅黑 Light" panose="020B0502040204020203" pitchFamily="34" charset="-122"/>
              </a:rPr>
              <a:t>U1</a:t>
            </a:r>
          </a:p>
          <a:p>
            <a:pPr algn="just">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GRANT   SELECT </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Student </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TO   U1;</a:t>
            </a:r>
          </a:p>
        </p:txBody>
      </p:sp>
      <p:sp>
        <p:nvSpPr>
          <p:cNvPr id="3" name="矩形 2">
            <a:extLst>
              <a:ext uri="{FF2B5EF4-FFF2-40B4-BE49-F238E27FC236}">
                <a16:creationId xmlns:a16="http://schemas.microsoft.com/office/drawing/2014/main" id="{6068FA1E-2D44-40B2-970F-747E9A461D1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5582A12-3D20-4039-ADB4-0FA44320852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363FB093-3AB3-4CEF-B362-C5AC72B85550}"/>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4874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E74266FD-817D-4B12-A1CE-25190F879FFA}"/>
              </a:ext>
            </a:extLst>
          </p:cNvPr>
          <p:cNvSpPr txBox="1">
            <a:spLocks noChangeArrowheads="1"/>
          </p:cNvSpPr>
          <p:nvPr/>
        </p:nvSpPr>
        <p:spPr>
          <a:xfrm>
            <a:off x="457200" y="1339851"/>
            <a:ext cx="8513805" cy="2725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2] </a:t>
            </a:r>
            <a:r>
              <a:rPr lang="zh-CN" altLang="en-US" sz="2400" dirty="0">
                <a:latin typeface="微软雅黑 Light" panose="020B0502040204020203" pitchFamily="34" charset="-122"/>
                <a:ea typeface="微软雅黑 Light" panose="020B0502040204020203" pitchFamily="34" charset="-122"/>
              </a:rPr>
              <a:t>把对</a:t>
            </a:r>
            <a:r>
              <a:rPr lang="en-US" altLang="zh-CN" sz="2400" dirty="0">
                <a:latin typeface="微软雅黑 Light" panose="020B0502040204020203" pitchFamily="34" charset="-122"/>
                <a:ea typeface="微软雅黑 Light" panose="020B0502040204020203" pitchFamily="34" charset="-122"/>
              </a:rPr>
              <a:t>Student</a:t>
            </a:r>
            <a:r>
              <a:rPr lang="zh-CN" altLang="en-US" sz="2400" dirty="0">
                <a:latin typeface="微软雅黑 Light" panose="020B0502040204020203" pitchFamily="34" charset="-122"/>
                <a:ea typeface="微软雅黑 Light" panose="020B0502040204020203" pitchFamily="34" charset="-122"/>
              </a:rPr>
              <a:t>表和</a:t>
            </a:r>
            <a:r>
              <a:rPr lang="en-US" altLang="zh-CN" sz="2400" dirty="0">
                <a:latin typeface="微软雅黑 Light" panose="020B0502040204020203" pitchFamily="34" charset="-122"/>
                <a:ea typeface="微软雅黑 Light" panose="020B0502040204020203" pitchFamily="34" charset="-122"/>
              </a:rPr>
              <a:t>Course</a:t>
            </a:r>
            <a:r>
              <a:rPr lang="zh-CN" altLang="en-US" sz="2400" dirty="0">
                <a:latin typeface="微软雅黑 Light" panose="020B0502040204020203" pitchFamily="34" charset="-122"/>
                <a:ea typeface="微软雅黑 Light" panose="020B0502040204020203" pitchFamily="34" charset="-122"/>
              </a:rPr>
              <a:t>表的全部权限授予用户</a:t>
            </a:r>
            <a:r>
              <a:rPr lang="en-US" altLang="zh-CN" sz="2400" dirty="0">
                <a:latin typeface="微软雅黑 Light" panose="020B0502040204020203" pitchFamily="34" charset="-122"/>
                <a:ea typeface="微软雅黑 Light" panose="020B0502040204020203" pitchFamily="34" charset="-122"/>
              </a:rPr>
              <a:t>U2</a:t>
            </a:r>
            <a:r>
              <a:rPr lang="zh-CN" altLang="en-US" sz="2400" dirty="0">
                <a:latin typeface="微软雅黑 Light" panose="020B0502040204020203" pitchFamily="34" charset="-122"/>
                <a:ea typeface="微软雅黑 Light" panose="020B0502040204020203" pitchFamily="34" charset="-122"/>
              </a:rPr>
              <a:t>和</a:t>
            </a:r>
            <a:r>
              <a:rPr lang="en-US" altLang="zh-CN" sz="2400" dirty="0">
                <a:latin typeface="微软雅黑 Light" panose="020B0502040204020203" pitchFamily="34" charset="-122"/>
                <a:ea typeface="微软雅黑 Light" panose="020B0502040204020203" pitchFamily="34" charset="-122"/>
              </a:rPr>
              <a:t>U3</a:t>
            </a:r>
          </a:p>
          <a:p>
            <a:pPr algn="just">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GRANT </a:t>
            </a:r>
            <a:r>
              <a:rPr lang="en-US" altLang="zh-CN" sz="2400" dirty="0">
                <a:solidFill>
                  <a:srgbClr val="E02920"/>
                </a:solidFill>
                <a:latin typeface="微软雅黑 Light" panose="020B0502040204020203" pitchFamily="34" charset="-122"/>
                <a:ea typeface="微软雅黑 Light" panose="020B0502040204020203" pitchFamily="34" charset="-122"/>
              </a:rPr>
              <a:t>ALL PRIVILIGES</a:t>
            </a:r>
            <a:r>
              <a:rPr lang="en-US" altLang="zh-CN" sz="2400" dirty="0">
                <a:latin typeface="微软雅黑 Light" panose="020B0502040204020203" pitchFamily="34" charset="-122"/>
                <a:ea typeface="微软雅黑 Light" panose="020B0502040204020203" pitchFamily="34" charset="-122"/>
              </a:rPr>
              <a:t> </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Student, Course </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TO U2,U3;</a:t>
            </a:r>
          </a:p>
          <a:p>
            <a:endParaRPr lang="en-US" altLang="zh-CN" sz="2400"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C1830107-2F9D-481A-9BD7-600C7B0F91C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183E07C-61FC-4166-95E6-3FCC721CD06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A0C87DF8-B72B-4098-9830-B093876EAB2D}"/>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30810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F269D520-A37F-4D18-9D7F-12FC69584855}"/>
              </a:ext>
            </a:extLst>
          </p:cNvPr>
          <p:cNvSpPr txBox="1">
            <a:spLocks noChangeArrowheads="1"/>
          </p:cNvSpPr>
          <p:nvPr/>
        </p:nvSpPr>
        <p:spPr>
          <a:xfrm>
            <a:off x="1841155" y="1967385"/>
            <a:ext cx="5894175" cy="2923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3] </a:t>
            </a:r>
            <a:r>
              <a:rPr lang="zh-CN" altLang="en-US" sz="2400" dirty="0">
                <a:latin typeface="微软雅黑 Light" panose="020B0502040204020203" pitchFamily="34" charset="-122"/>
                <a:ea typeface="微软雅黑 Light" panose="020B0502040204020203" pitchFamily="34" charset="-122"/>
              </a:rPr>
              <a:t>把对表</a:t>
            </a:r>
            <a:r>
              <a:rPr lang="en-US" altLang="zh-CN" sz="2400" dirty="0">
                <a:latin typeface="微软雅黑 Light" panose="020B0502040204020203" pitchFamily="34" charset="-122"/>
                <a:ea typeface="微软雅黑 Light" panose="020B0502040204020203" pitchFamily="34" charset="-122"/>
              </a:rPr>
              <a:t>SC</a:t>
            </a:r>
            <a:r>
              <a:rPr lang="zh-CN" altLang="en-US" sz="2400" dirty="0">
                <a:latin typeface="微软雅黑 Light" panose="020B0502040204020203" pitchFamily="34" charset="-122"/>
                <a:ea typeface="微软雅黑 Light" panose="020B0502040204020203" pitchFamily="34" charset="-122"/>
              </a:rPr>
              <a:t>的查询权限授予所有用户</a:t>
            </a:r>
          </a:p>
          <a:p>
            <a:pPr algn="just">
              <a:buFont typeface="Wingdings" panose="05000000000000000000" pitchFamily="2" charset="2"/>
              <a:buNone/>
            </a:pPr>
            <a:endParaRPr lang="zh-CN" altLang="en-US" sz="2400" dirty="0">
              <a:latin typeface="微软雅黑 Light" panose="020B0502040204020203" pitchFamily="34" charset="-122"/>
              <a:ea typeface="微软雅黑 Light" panose="020B0502040204020203" pitchFamily="34" charset="-122"/>
            </a:endParaRPr>
          </a:p>
          <a:p>
            <a:pPr algn="just">
              <a:lnSpc>
                <a:spcPct val="12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GRANT SELECT </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SC </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TO </a:t>
            </a:r>
            <a:r>
              <a:rPr lang="en-US" altLang="zh-CN" sz="2400" dirty="0">
                <a:solidFill>
                  <a:srgbClr val="E02920"/>
                </a:solidFill>
                <a:latin typeface="微软雅黑 Light" panose="020B0502040204020203" pitchFamily="34" charset="-122"/>
                <a:ea typeface="微软雅黑 Light" panose="020B0502040204020203" pitchFamily="34" charset="-122"/>
              </a:rPr>
              <a:t>PUBLIC</a:t>
            </a:r>
            <a:r>
              <a:rPr lang="en-US" altLang="zh-CN" sz="2400" dirty="0">
                <a:latin typeface="微软雅黑 Light" panose="020B0502040204020203" pitchFamily="34" charset="-122"/>
                <a:ea typeface="微软雅黑 Light" panose="020B0502040204020203" pitchFamily="34" charset="-122"/>
              </a:rPr>
              <a:t>;</a:t>
            </a:r>
          </a:p>
          <a:p>
            <a:pPr>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C20BA8FB-D97A-4B16-BD51-0F485A52524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353CD7-E6DA-40BD-B09A-CF7280B7391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959EB868-3377-4D73-83EE-2A0DD45072C4}"/>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40071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9CCFF52-7A3E-41DA-AD8B-D5EB982F1F99}"/>
              </a:ext>
            </a:extLst>
          </p:cNvPr>
          <p:cNvSpPr txBox="1">
            <a:spLocks noChangeArrowheads="1"/>
          </p:cNvSpPr>
          <p:nvPr/>
        </p:nvSpPr>
        <p:spPr>
          <a:xfrm>
            <a:off x="983006" y="1812925"/>
            <a:ext cx="8025069" cy="3232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例4</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把查询</a:t>
            </a:r>
            <a:r>
              <a:rPr lang="en-US" altLang="zh-CN" sz="2400" dirty="0">
                <a:latin typeface="微软雅黑 Light" panose="020B0502040204020203" pitchFamily="34" charset="-122"/>
                <a:ea typeface="微软雅黑 Light" panose="020B0502040204020203" pitchFamily="34" charset="-122"/>
              </a:rPr>
              <a:t>Student</a:t>
            </a:r>
            <a:r>
              <a:rPr lang="zh-CN" altLang="en-US" sz="2400" dirty="0">
                <a:latin typeface="微软雅黑 Light" panose="020B0502040204020203" pitchFamily="34" charset="-122"/>
                <a:ea typeface="微软雅黑 Light" panose="020B0502040204020203" pitchFamily="34" charset="-122"/>
              </a:rPr>
              <a:t>表和修改学生学号的权限授给用户</a:t>
            </a:r>
            <a:r>
              <a:rPr lang="en-US" altLang="zh-CN" sz="2400" dirty="0">
                <a:latin typeface="微软雅黑 Light" panose="020B0502040204020203" pitchFamily="34" charset="-122"/>
                <a:ea typeface="微软雅黑 Light" panose="020B0502040204020203" pitchFamily="34" charset="-122"/>
              </a:rPr>
              <a:t>U4</a:t>
            </a:r>
          </a:p>
          <a:p>
            <a:pPr algn="just">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p>
          <a:p>
            <a:pPr algn="just">
              <a:lnSpc>
                <a:spcPct val="12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GRANT </a:t>
            </a:r>
            <a:r>
              <a:rPr lang="en-US" altLang="zh-CN" sz="2400" dirty="0">
                <a:solidFill>
                  <a:srgbClr val="E02920"/>
                </a:solidFill>
                <a:latin typeface="微软雅黑 Light" panose="020B0502040204020203" pitchFamily="34" charset="-122"/>
                <a:ea typeface="微软雅黑 Light" panose="020B0502040204020203" pitchFamily="34" charset="-122"/>
              </a:rPr>
              <a:t>UPDATE(</a:t>
            </a:r>
            <a:r>
              <a:rPr lang="en-US" altLang="zh-CN" sz="2400" dirty="0" err="1">
                <a:solidFill>
                  <a:srgbClr val="E02920"/>
                </a:solidFill>
                <a:latin typeface="微软雅黑 Light" panose="020B0502040204020203" pitchFamily="34" charset="-122"/>
                <a:ea typeface="微软雅黑 Light" panose="020B0502040204020203" pitchFamily="34" charset="-122"/>
              </a:rPr>
              <a:t>Sno</a:t>
            </a:r>
            <a:r>
              <a:rPr lang="en-US" altLang="zh-CN" sz="2400" dirty="0">
                <a:solidFill>
                  <a:srgbClr val="E02920"/>
                </a:solidFill>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 SELECT </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Student </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TO U4;</a:t>
            </a:r>
          </a:p>
          <a:p>
            <a:r>
              <a:rPr lang="zh-CN" altLang="en-US" sz="2400" dirty="0">
                <a:latin typeface="微软雅黑 Light" panose="020B0502040204020203" pitchFamily="34" charset="-122"/>
                <a:ea typeface="微软雅黑 Light" panose="020B0502040204020203" pitchFamily="34" charset="-122"/>
              </a:rPr>
              <a:t>对属性列的授权时必须明确指出相应属性列名 </a:t>
            </a:r>
          </a:p>
        </p:txBody>
      </p:sp>
      <p:sp>
        <p:nvSpPr>
          <p:cNvPr id="4" name="矩形 3">
            <a:extLst>
              <a:ext uri="{FF2B5EF4-FFF2-40B4-BE49-F238E27FC236}">
                <a16:creationId xmlns:a16="http://schemas.microsoft.com/office/drawing/2014/main" id="{4F74483B-A5FD-4421-BA44-192BACCA87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3C14E1-0A19-443F-90EA-C5D2080CA7D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05C545E4-86C3-4E73-BE1B-F1ACB5174D6A}"/>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200236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FC0CDD4-47B9-4F2F-9B98-F4B41539A1FF}"/>
              </a:ext>
            </a:extLst>
          </p:cNvPr>
          <p:cNvSpPr txBox="1">
            <a:spLocks noChangeArrowheads="1"/>
          </p:cNvSpPr>
          <p:nvPr/>
        </p:nvSpPr>
        <p:spPr>
          <a:xfrm>
            <a:off x="541573" y="1794647"/>
            <a:ext cx="11108853" cy="2876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4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5] </a:t>
            </a:r>
            <a:r>
              <a:rPr lang="zh-CN" altLang="en-US" sz="2400" dirty="0">
                <a:latin typeface="微软雅黑 Light" panose="020B0502040204020203" pitchFamily="34" charset="-122"/>
                <a:ea typeface="微软雅黑 Light" panose="020B0502040204020203" pitchFamily="34" charset="-122"/>
              </a:rPr>
              <a:t>把对表</a:t>
            </a:r>
            <a:r>
              <a:rPr lang="en-US" altLang="zh-CN" sz="2400" dirty="0">
                <a:latin typeface="微软雅黑 Light" panose="020B0502040204020203" pitchFamily="34" charset="-122"/>
                <a:ea typeface="微软雅黑 Light" panose="020B0502040204020203" pitchFamily="34" charset="-122"/>
              </a:rPr>
              <a:t>SC</a:t>
            </a:r>
            <a:r>
              <a:rPr lang="zh-CN" altLang="en-US" sz="2400" dirty="0">
                <a:latin typeface="微软雅黑 Light" panose="020B0502040204020203" pitchFamily="34" charset="-122"/>
                <a:ea typeface="微软雅黑 Light" panose="020B0502040204020203" pitchFamily="34" charset="-122"/>
              </a:rPr>
              <a:t>的</a:t>
            </a:r>
            <a:r>
              <a:rPr lang="en-US" altLang="zh-CN" sz="2400" dirty="0">
                <a:latin typeface="微软雅黑 Light" panose="020B0502040204020203" pitchFamily="34" charset="-122"/>
                <a:ea typeface="微软雅黑 Light" panose="020B0502040204020203" pitchFamily="34" charset="-122"/>
              </a:rPr>
              <a:t>INSERT</a:t>
            </a:r>
            <a:r>
              <a:rPr lang="zh-CN" altLang="en-US" sz="2400" dirty="0">
                <a:latin typeface="微软雅黑 Light" panose="020B0502040204020203" pitchFamily="34" charset="-122"/>
                <a:ea typeface="微软雅黑 Light" panose="020B0502040204020203" pitchFamily="34" charset="-122"/>
              </a:rPr>
              <a:t>权限授予</a:t>
            </a:r>
            <a:r>
              <a:rPr lang="en-US" altLang="zh-CN" sz="2400" dirty="0">
                <a:latin typeface="微软雅黑 Light" panose="020B0502040204020203" pitchFamily="34" charset="-122"/>
                <a:ea typeface="微软雅黑 Light" panose="020B0502040204020203" pitchFamily="34" charset="-122"/>
              </a:rPr>
              <a:t>U5</a:t>
            </a:r>
            <a:r>
              <a:rPr lang="zh-CN" altLang="en-US" sz="2400" dirty="0">
                <a:latin typeface="微软雅黑 Light" panose="020B0502040204020203" pitchFamily="34" charset="-122"/>
                <a:ea typeface="微软雅黑 Light" panose="020B0502040204020203" pitchFamily="34" charset="-122"/>
              </a:rPr>
              <a:t>用户，并允许他再将此权限授予其他用户</a:t>
            </a:r>
          </a:p>
          <a:p>
            <a:pPr algn="just">
              <a:lnSpc>
                <a:spcPct val="12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GRANT INSERT </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SC </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TO U5</a:t>
            </a:r>
          </a:p>
          <a:p>
            <a:pPr algn="just">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a:t>
            </a:r>
            <a:r>
              <a:rPr lang="en-US" altLang="zh-CN" sz="2400" dirty="0">
                <a:solidFill>
                  <a:srgbClr val="E02920"/>
                </a:solidFill>
                <a:latin typeface="微软雅黑 Light" panose="020B0502040204020203" pitchFamily="34" charset="-122"/>
                <a:ea typeface="微软雅黑 Light" panose="020B0502040204020203" pitchFamily="34" charset="-122"/>
              </a:rPr>
              <a:t>WITH GRANT OPTION</a:t>
            </a:r>
            <a:r>
              <a:rPr lang="en-US" altLang="zh-CN" sz="2400" dirty="0">
                <a:latin typeface="微软雅黑 Light" panose="020B0502040204020203" pitchFamily="34" charset="-122"/>
                <a:ea typeface="微软雅黑 Light" panose="020B0502040204020203" pitchFamily="34" charset="-122"/>
              </a:rPr>
              <a:t>;</a:t>
            </a:r>
          </a:p>
        </p:txBody>
      </p:sp>
      <p:sp>
        <p:nvSpPr>
          <p:cNvPr id="4" name="矩形 3">
            <a:extLst>
              <a:ext uri="{FF2B5EF4-FFF2-40B4-BE49-F238E27FC236}">
                <a16:creationId xmlns:a16="http://schemas.microsoft.com/office/drawing/2014/main" id="{231335DA-53DB-46CE-BB44-7C24D3B369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D1943EA-8B74-487F-B921-304F9991074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09C258B0-F7D0-4B96-A588-BA28AF08CD45}"/>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113875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3FDDCF-CFB3-499A-8C14-D0557EED6914}"/>
              </a:ext>
            </a:extLst>
          </p:cNvPr>
          <p:cNvSpPr txBox="1">
            <a:spLocks noChangeArrowheads="1"/>
          </p:cNvSpPr>
          <p:nvPr/>
        </p:nvSpPr>
        <p:spPr>
          <a:xfrm>
            <a:off x="457199" y="1098549"/>
            <a:ext cx="10725665" cy="5302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执行例</a:t>
            </a:r>
            <a:r>
              <a:rPr lang="en-US" altLang="zh-CN" sz="2400" dirty="0">
                <a:latin typeface="微软雅黑 Light" panose="020B0502040204020203" pitchFamily="34" charset="-122"/>
                <a:ea typeface="微软雅黑 Light" panose="020B0502040204020203" pitchFamily="34" charset="-122"/>
              </a:rPr>
              <a:t>5</a:t>
            </a:r>
            <a:r>
              <a:rPr lang="zh-CN" altLang="en-US" sz="2400" dirty="0">
                <a:latin typeface="微软雅黑 Light" panose="020B0502040204020203" pitchFamily="34" charset="-122"/>
                <a:ea typeface="微软雅黑 Light" panose="020B0502040204020203" pitchFamily="34" charset="-122"/>
              </a:rPr>
              <a:t>后，</a:t>
            </a:r>
            <a:r>
              <a:rPr lang="en-US" altLang="zh-CN" sz="2400" dirty="0">
                <a:latin typeface="微软雅黑 Light" panose="020B0502040204020203" pitchFamily="34" charset="-122"/>
                <a:ea typeface="微软雅黑 Light" panose="020B0502040204020203" pitchFamily="34" charset="-122"/>
              </a:rPr>
              <a:t>U5</a:t>
            </a:r>
            <a:r>
              <a:rPr lang="zh-CN" altLang="en-US" sz="2400" dirty="0">
                <a:latin typeface="微软雅黑 Light" panose="020B0502040204020203" pitchFamily="34" charset="-122"/>
                <a:ea typeface="微软雅黑 Light" panose="020B0502040204020203" pitchFamily="34" charset="-122"/>
              </a:rPr>
              <a:t>不仅拥有了对表</a:t>
            </a:r>
            <a:r>
              <a:rPr lang="en-US" altLang="zh-CN" sz="2400" dirty="0">
                <a:latin typeface="微软雅黑 Light" panose="020B0502040204020203" pitchFamily="34" charset="-122"/>
                <a:ea typeface="微软雅黑 Light" panose="020B0502040204020203" pitchFamily="34" charset="-122"/>
              </a:rPr>
              <a:t>SC</a:t>
            </a:r>
            <a:r>
              <a:rPr lang="zh-CN" altLang="en-US" sz="2400" dirty="0">
                <a:latin typeface="微软雅黑 Light" panose="020B0502040204020203" pitchFamily="34" charset="-122"/>
                <a:ea typeface="微软雅黑 Light" panose="020B0502040204020203" pitchFamily="34" charset="-122"/>
              </a:rPr>
              <a:t>的</a:t>
            </a:r>
            <a:r>
              <a:rPr lang="en-US" altLang="zh-CN" sz="2400" dirty="0">
                <a:latin typeface="微软雅黑 Light" panose="020B0502040204020203" pitchFamily="34" charset="-122"/>
                <a:ea typeface="微软雅黑 Light" panose="020B0502040204020203" pitchFamily="34" charset="-122"/>
              </a:rPr>
              <a:t>INSERT</a:t>
            </a:r>
            <a:r>
              <a:rPr lang="zh-CN" altLang="en-US" sz="2400" dirty="0">
                <a:latin typeface="微软雅黑 Light" panose="020B0502040204020203" pitchFamily="34" charset="-122"/>
                <a:ea typeface="微软雅黑 Light" panose="020B0502040204020203" pitchFamily="34" charset="-122"/>
              </a:rPr>
              <a:t>权限，</a:t>
            </a:r>
          </a:p>
          <a:p>
            <a:pPr algn="just">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还可以传播此权限：</a:t>
            </a:r>
          </a:p>
          <a:p>
            <a:pPr algn="just">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6]</a:t>
            </a: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GRANT INSERT </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SC </a:t>
            </a:r>
          </a:p>
          <a:p>
            <a:pPr algn="just">
              <a:buFont typeface="Wingdings" panose="05000000000000000000" pitchFamily="2" charset="2"/>
              <a:buNone/>
            </a:pPr>
            <a:r>
              <a:rPr lang="en-US" altLang="zh-CN" sz="2400" dirty="0">
                <a:solidFill>
                  <a:srgbClr val="E02920"/>
                </a:solidFill>
                <a:latin typeface="微软雅黑 Light" panose="020B0502040204020203" pitchFamily="34" charset="-122"/>
                <a:ea typeface="微软雅黑 Light" panose="020B0502040204020203" pitchFamily="34" charset="-122"/>
              </a:rPr>
              <a:t>             TO U6</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a:t>
            </a:r>
            <a:r>
              <a:rPr lang="en-US" altLang="zh-CN" sz="2400" dirty="0">
                <a:solidFill>
                  <a:srgbClr val="E02920"/>
                </a:solidFill>
                <a:latin typeface="微软雅黑 Light" panose="020B0502040204020203" pitchFamily="34" charset="-122"/>
                <a:ea typeface="微软雅黑 Light" panose="020B0502040204020203" pitchFamily="34" charset="-122"/>
              </a:rPr>
              <a:t>WITH GRANT OPTION</a:t>
            </a:r>
            <a:r>
              <a:rPr lang="en-US" altLang="zh-CN" sz="2400" dirty="0">
                <a:latin typeface="微软雅黑 Light" panose="020B0502040204020203" pitchFamily="34" charset="-122"/>
                <a:ea typeface="微软雅黑 Light" panose="020B0502040204020203" pitchFamily="34" charset="-122"/>
              </a:rPr>
              <a:t>;</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同样，</a:t>
            </a:r>
            <a:r>
              <a:rPr lang="en-US" altLang="zh-CN" sz="2400" dirty="0">
                <a:latin typeface="微软雅黑 Light" panose="020B0502040204020203" pitchFamily="34" charset="-122"/>
                <a:ea typeface="微软雅黑 Light" panose="020B0502040204020203" pitchFamily="34" charset="-122"/>
              </a:rPr>
              <a:t>U6</a:t>
            </a:r>
            <a:r>
              <a:rPr lang="zh-CN" altLang="en-US" sz="2400" dirty="0">
                <a:latin typeface="微软雅黑 Light" panose="020B0502040204020203" pitchFamily="34" charset="-122"/>
                <a:ea typeface="微软雅黑 Light" panose="020B0502040204020203" pitchFamily="34" charset="-122"/>
              </a:rPr>
              <a:t>还可以将此权限授予</a:t>
            </a:r>
            <a:r>
              <a:rPr lang="en-US" altLang="zh-CN" sz="2400" dirty="0">
                <a:latin typeface="微软雅黑 Light" panose="020B0502040204020203" pitchFamily="34" charset="-122"/>
                <a:ea typeface="微软雅黑 Light" panose="020B0502040204020203" pitchFamily="34" charset="-122"/>
              </a:rPr>
              <a:t>U7</a:t>
            </a:r>
            <a:r>
              <a:rPr lang="zh-CN" altLang="en-US" sz="2400" dirty="0">
                <a:latin typeface="微软雅黑 Light" panose="020B0502040204020203" pitchFamily="34" charset="-122"/>
                <a:ea typeface="微软雅黑 Light" panose="020B0502040204020203" pitchFamily="34" charset="-122"/>
              </a:rPr>
              <a:t>：</a:t>
            </a:r>
          </a:p>
          <a:p>
            <a:pPr algn="just">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7] GRANT INSERT </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SC </a:t>
            </a:r>
          </a:p>
          <a:p>
            <a:pPr algn="just">
              <a:buFont typeface="Wingdings" panose="05000000000000000000" pitchFamily="2" charset="2"/>
              <a:buNone/>
            </a:pPr>
            <a:r>
              <a:rPr lang="en-US" altLang="zh-CN" sz="2400" dirty="0">
                <a:solidFill>
                  <a:srgbClr val="E02920"/>
                </a:solidFill>
                <a:latin typeface="微软雅黑 Light" panose="020B0502040204020203" pitchFamily="34" charset="-122"/>
                <a:ea typeface="微软雅黑 Light" panose="020B0502040204020203" pitchFamily="34" charset="-122"/>
              </a:rPr>
              <a:t>             TO U7</a:t>
            </a:r>
            <a:r>
              <a:rPr lang="en-US" altLang="zh-CN" sz="2400" dirty="0">
                <a:latin typeface="微软雅黑 Light" panose="020B0502040204020203" pitchFamily="34" charset="-122"/>
                <a:ea typeface="微软雅黑 Light" panose="020B0502040204020203" pitchFamily="34" charset="-122"/>
              </a:rPr>
              <a:t>;</a:t>
            </a:r>
          </a:p>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但</a:t>
            </a:r>
            <a:r>
              <a:rPr lang="en-US" altLang="zh-CN" sz="2400" dirty="0">
                <a:latin typeface="微软雅黑 Light" panose="020B0502040204020203" pitchFamily="34" charset="-122"/>
                <a:ea typeface="微软雅黑 Light" panose="020B0502040204020203" pitchFamily="34" charset="-122"/>
              </a:rPr>
              <a:t>U7</a:t>
            </a:r>
            <a:r>
              <a:rPr lang="zh-CN" altLang="en-US" sz="2400" dirty="0">
                <a:latin typeface="微软雅黑 Light" panose="020B0502040204020203" pitchFamily="34" charset="-122"/>
                <a:ea typeface="微软雅黑 Light" panose="020B0502040204020203" pitchFamily="34" charset="-122"/>
              </a:rPr>
              <a:t>不能再传播此权限。</a:t>
            </a:r>
          </a:p>
          <a:p>
            <a:pPr algn="just">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p>
        </p:txBody>
      </p:sp>
      <p:sp>
        <p:nvSpPr>
          <p:cNvPr id="3" name="矩形 2">
            <a:extLst>
              <a:ext uri="{FF2B5EF4-FFF2-40B4-BE49-F238E27FC236}">
                <a16:creationId xmlns:a16="http://schemas.microsoft.com/office/drawing/2014/main" id="{457917D8-3D0A-4C33-B277-ABD9447FB44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1EA6551-4249-456E-A1CE-DF66F2E407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BB13C734-8BE3-45CA-8AEE-A72C8E99BA75}"/>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2513236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5DB510-7592-4B83-9183-7DD9B698629C}"/>
              </a:ext>
            </a:extLst>
          </p:cNvPr>
          <p:cNvSpPr txBox="1">
            <a:spLocks noChangeArrowheads="1"/>
          </p:cNvSpPr>
          <p:nvPr/>
        </p:nvSpPr>
        <p:spPr>
          <a:xfrm>
            <a:off x="779719" y="1571498"/>
            <a:ext cx="9179827" cy="3111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2.REVOKE</a:t>
            </a:r>
          </a:p>
          <a:p>
            <a:pPr algn="just">
              <a:lnSpc>
                <a:spcPct val="100000"/>
              </a:lnSpc>
            </a:pPr>
            <a:r>
              <a:rPr lang="zh-CN" altLang="en-US" sz="2400" dirty="0">
                <a:latin typeface="微软雅黑 Light" panose="020B0502040204020203" pitchFamily="34" charset="-122"/>
                <a:ea typeface="微软雅黑 Light" panose="020B0502040204020203" pitchFamily="34" charset="-122"/>
              </a:rPr>
              <a:t>授予的权限可以由数据库管理员或其他授权者用</a:t>
            </a:r>
            <a:r>
              <a:rPr lang="en-US" altLang="zh-CN" sz="2400" dirty="0">
                <a:latin typeface="微软雅黑 Light" panose="020B0502040204020203" pitchFamily="34" charset="-122"/>
                <a:ea typeface="微软雅黑 Light" panose="020B0502040204020203" pitchFamily="34" charset="-122"/>
              </a:rPr>
              <a:t>REVOKE</a:t>
            </a:r>
            <a:r>
              <a:rPr lang="zh-CN" altLang="en-US" sz="2400" dirty="0">
                <a:latin typeface="微软雅黑 Light" panose="020B0502040204020203" pitchFamily="34" charset="-122"/>
                <a:ea typeface="微软雅黑 Light" panose="020B0502040204020203" pitchFamily="34" charset="-122"/>
              </a:rPr>
              <a:t>语句收回</a:t>
            </a:r>
          </a:p>
          <a:p>
            <a:pPr algn="just">
              <a:lnSpc>
                <a:spcPct val="100000"/>
              </a:lnSpc>
            </a:pPr>
            <a:r>
              <a:rPr lang="en-US" altLang="zh-CN" sz="2400" dirty="0">
                <a:latin typeface="微软雅黑 Light" panose="020B0502040204020203" pitchFamily="34" charset="-122"/>
                <a:ea typeface="微软雅黑 Light" panose="020B0502040204020203" pitchFamily="34" charset="-122"/>
              </a:rPr>
              <a:t>REVOKE</a:t>
            </a:r>
            <a:r>
              <a:rPr lang="zh-CN" altLang="en-US" sz="2400" dirty="0">
                <a:latin typeface="微软雅黑 Light" panose="020B0502040204020203" pitchFamily="34" charset="-122"/>
                <a:ea typeface="微软雅黑 Light" panose="020B0502040204020203" pitchFamily="34" charset="-122"/>
              </a:rPr>
              <a:t>语句的一般格式为：</a:t>
            </a:r>
          </a:p>
          <a:p>
            <a:pPr algn="just">
              <a:lnSpc>
                <a:spcPct val="10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REVOKE &lt;</a:t>
            </a:r>
            <a:r>
              <a:rPr lang="zh-CN" altLang="en-US" sz="2400" dirty="0">
                <a:latin typeface="微软雅黑 Light" panose="020B0502040204020203" pitchFamily="34" charset="-122"/>
                <a:ea typeface="微软雅黑 Light" panose="020B0502040204020203" pitchFamily="34" charset="-122"/>
              </a:rPr>
              <a:t>权限</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权限</a:t>
            </a:r>
            <a:r>
              <a:rPr lang="en-US" altLang="zh-CN" sz="2400" dirty="0">
                <a:latin typeface="微软雅黑 Light" panose="020B0502040204020203" pitchFamily="34" charset="-122"/>
                <a:ea typeface="微软雅黑 Light" panose="020B0502040204020203" pitchFamily="34" charset="-122"/>
              </a:rPr>
              <a:t>&gt;]... </a:t>
            </a:r>
          </a:p>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&lt;</a:t>
            </a:r>
            <a:r>
              <a:rPr lang="zh-CN" altLang="en-US" sz="2400" dirty="0">
                <a:latin typeface="微软雅黑 Light" panose="020B0502040204020203" pitchFamily="34" charset="-122"/>
                <a:ea typeface="微软雅黑 Light" panose="020B0502040204020203" pitchFamily="34" charset="-122"/>
              </a:rPr>
              <a:t>对象类型</a:t>
            </a:r>
            <a:r>
              <a:rPr lang="en-US" altLang="zh-CN" sz="2400" dirty="0">
                <a:latin typeface="微软雅黑 Light" panose="020B0502040204020203" pitchFamily="34" charset="-122"/>
                <a:ea typeface="微软雅黑 Light" panose="020B0502040204020203" pitchFamily="34" charset="-122"/>
              </a:rPr>
              <a:t>&gt; &lt;</a:t>
            </a:r>
            <a:r>
              <a:rPr lang="zh-CN" altLang="en-US" sz="2400" dirty="0">
                <a:latin typeface="微软雅黑 Light" panose="020B0502040204020203" pitchFamily="34" charset="-122"/>
                <a:ea typeface="微软雅黑 Light" panose="020B0502040204020203" pitchFamily="34" charset="-122"/>
              </a:rPr>
              <a:t>对象名</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对象类型</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对象名</a:t>
            </a:r>
            <a:r>
              <a:rPr lang="en-US" altLang="zh-CN" sz="2400" dirty="0">
                <a:latin typeface="微软雅黑 Light" panose="020B0502040204020203" pitchFamily="34" charset="-122"/>
                <a:ea typeface="微软雅黑 Light" panose="020B0502040204020203" pitchFamily="34" charset="-122"/>
              </a:rPr>
              <a:t>&gt;]…</a:t>
            </a:r>
          </a:p>
          <a:p>
            <a:pPr algn="just">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FROM &lt;</a:t>
            </a:r>
            <a:r>
              <a:rPr lang="zh-CN" altLang="en-US" sz="2400" dirty="0">
                <a:latin typeface="微软雅黑 Light" panose="020B0502040204020203" pitchFamily="34" charset="-122"/>
                <a:ea typeface="微软雅黑 Light" panose="020B0502040204020203" pitchFamily="34" charset="-122"/>
              </a:rPr>
              <a:t>用户</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用户</a:t>
            </a:r>
            <a:r>
              <a:rPr lang="en-US" altLang="zh-CN" sz="2400" dirty="0">
                <a:latin typeface="微软雅黑 Light" panose="020B0502040204020203" pitchFamily="34" charset="-122"/>
                <a:ea typeface="微软雅黑 Light" panose="020B0502040204020203" pitchFamily="34" charset="-122"/>
              </a:rPr>
              <a:t>&gt;]...[CASCADE | RESTRICT];</a:t>
            </a:r>
          </a:p>
          <a:p>
            <a:pPr algn="just">
              <a:lnSpc>
                <a:spcPct val="100000"/>
              </a:lnSpc>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lnSpc>
                <a:spcPct val="100000"/>
              </a:lnSpc>
            </a:pPr>
            <a:endParaRPr lang="en-US"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24D40A89-C7A5-46CF-BE7A-DFEDFCCABC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6E80762-0B0B-479B-AD78-6C24FA3E8D9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17C81F82-4B8A-4331-B114-8A3B20F6544A}"/>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970539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A1DE69-4F10-4F7F-B8D0-E188A6C104B5}"/>
              </a:ext>
            </a:extLst>
          </p:cNvPr>
          <p:cNvSpPr txBox="1">
            <a:spLocks noChangeArrowheads="1"/>
          </p:cNvSpPr>
          <p:nvPr/>
        </p:nvSpPr>
        <p:spPr>
          <a:xfrm>
            <a:off x="457200" y="1339851"/>
            <a:ext cx="5807676" cy="2354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8] </a:t>
            </a:r>
            <a:r>
              <a:rPr lang="zh-CN" altLang="en-US" sz="2400" dirty="0">
                <a:latin typeface="微软雅黑 Light" panose="020B0502040204020203" pitchFamily="34" charset="-122"/>
                <a:ea typeface="微软雅黑 Light" panose="020B0502040204020203" pitchFamily="34" charset="-122"/>
              </a:rPr>
              <a:t>把用户</a:t>
            </a:r>
            <a:r>
              <a:rPr lang="en-US" altLang="zh-CN" sz="2400" dirty="0">
                <a:latin typeface="微软雅黑 Light" panose="020B0502040204020203" pitchFamily="34" charset="-122"/>
                <a:ea typeface="微软雅黑 Light" panose="020B0502040204020203" pitchFamily="34" charset="-122"/>
              </a:rPr>
              <a:t>U4</a:t>
            </a:r>
            <a:r>
              <a:rPr lang="zh-CN" altLang="en-US" sz="2400" dirty="0">
                <a:latin typeface="微软雅黑 Light" panose="020B0502040204020203" pitchFamily="34" charset="-122"/>
                <a:ea typeface="微软雅黑 Light" panose="020B0502040204020203" pitchFamily="34" charset="-122"/>
              </a:rPr>
              <a:t>修改学生学号的权限收回</a:t>
            </a:r>
          </a:p>
          <a:p>
            <a:pPr algn="just">
              <a:lnSpc>
                <a:spcPct val="13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REVOKE UPDATE(</a:t>
            </a:r>
            <a:r>
              <a:rPr lang="en-US" altLang="zh-CN" sz="2400" dirty="0" err="1">
                <a:latin typeface="微软雅黑 Light" panose="020B0502040204020203" pitchFamily="34" charset="-122"/>
                <a:ea typeface="微软雅黑 Light" panose="020B0502040204020203" pitchFamily="34" charset="-122"/>
              </a:rPr>
              <a:t>Sno</a:t>
            </a:r>
            <a:r>
              <a:rPr lang="en-US" altLang="zh-CN" sz="2400" dirty="0">
                <a:latin typeface="微软雅黑 Light" panose="020B0502040204020203" pitchFamily="34" charset="-122"/>
                <a:ea typeface="微软雅黑 Light" panose="020B0502040204020203" pitchFamily="34" charset="-122"/>
              </a:rPr>
              <a:t>)</a:t>
            </a:r>
          </a:p>
          <a:p>
            <a:pPr algn="just">
              <a:lnSpc>
                <a:spcPct val="13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Student </a:t>
            </a:r>
          </a:p>
          <a:p>
            <a:pPr algn="just">
              <a:lnSpc>
                <a:spcPct val="13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FROM U4;</a:t>
            </a:r>
          </a:p>
        </p:txBody>
      </p:sp>
      <p:sp>
        <p:nvSpPr>
          <p:cNvPr id="3" name="Rectangle 3">
            <a:extLst>
              <a:ext uri="{FF2B5EF4-FFF2-40B4-BE49-F238E27FC236}">
                <a16:creationId xmlns:a16="http://schemas.microsoft.com/office/drawing/2014/main" id="{939FDAB5-DDA7-4DA0-BB6C-9C8EB2D3EF7E}"/>
              </a:ext>
            </a:extLst>
          </p:cNvPr>
          <p:cNvSpPr txBox="1">
            <a:spLocks noChangeArrowheads="1"/>
          </p:cNvSpPr>
          <p:nvPr/>
        </p:nvSpPr>
        <p:spPr>
          <a:xfrm>
            <a:off x="457200" y="3996552"/>
            <a:ext cx="5638800" cy="194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9] </a:t>
            </a:r>
            <a:r>
              <a:rPr lang="zh-CN" altLang="en-US" sz="2400" dirty="0">
                <a:latin typeface="微软雅黑 Light" panose="020B0502040204020203" pitchFamily="34" charset="-122"/>
                <a:ea typeface="微软雅黑 Light" panose="020B0502040204020203" pitchFamily="34" charset="-122"/>
              </a:rPr>
              <a:t>收回所有用户对表</a:t>
            </a:r>
            <a:r>
              <a:rPr lang="en-US" altLang="zh-CN" sz="2400" dirty="0">
                <a:latin typeface="微软雅黑 Light" panose="020B0502040204020203" pitchFamily="34" charset="-122"/>
                <a:ea typeface="微软雅黑 Light" panose="020B0502040204020203" pitchFamily="34" charset="-122"/>
              </a:rPr>
              <a:t>SC</a:t>
            </a:r>
            <a:r>
              <a:rPr lang="zh-CN" altLang="en-US" sz="2400" dirty="0">
                <a:latin typeface="微软雅黑 Light" panose="020B0502040204020203" pitchFamily="34" charset="-122"/>
                <a:ea typeface="微软雅黑 Light" panose="020B0502040204020203" pitchFamily="34" charset="-122"/>
              </a:rPr>
              <a:t>的查询权限</a:t>
            </a:r>
          </a:p>
          <a:p>
            <a:pPr>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REVOKE SELECT </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SC </a:t>
            </a:r>
          </a:p>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FROM </a:t>
            </a:r>
            <a:r>
              <a:rPr lang="en-US" altLang="zh-CN" sz="2400" dirty="0">
                <a:solidFill>
                  <a:srgbClr val="E02920"/>
                </a:solidFill>
                <a:latin typeface="微软雅黑 Light" panose="020B0502040204020203" pitchFamily="34" charset="-122"/>
                <a:ea typeface="微软雅黑 Light" panose="020B0502040204020203" pitchFamily="34" charset="-122"/>
              </a:rPr>
              <a:t>PUBLIC</a:t>
            </a:r>
            <a:r>
              <a:rPr lang="en-US" altLang="zh-CN" sz="2400" dirty="0">
                <a:latin typeface="微软雅黑 Light" panose="020B0502040204020203" pitchFamily="34" charset="-122"/>
                <a:ea typeface="微软雅黑 Light" panose="020B0502040204020203" pitchFamily="34" charset="-122"/>
              </a:rPr>
              <a:t>;</a:t>
            </a:r>
          </a:p>
        </p:txBody>
      </p:sp>
      <p:sp>
        <p:nvSpPr>
          <p:cNvPr id="5" name="矩形 4">
            <a:extLst>
              <a:ext uri="{FF2B5EF4-FFF2-40B4-BE49-F238E27FC236}">
                <a16:creationId xmlns:a16="http://schemas.microsoft.com/office/drawing/2014/main" id="{EA683653-E428-4BF1-8085-1D426FA8E3E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C1CCA4-91DD-4A8B-A20B-CFE82888142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9432D971-2667-47C1-9548-D75D07CC787F}"/>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591603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BF882D-5997-4785-80B6-B297C03C5F9B}"/>
              </a:ext>
            </a:extLst>
          </p:cNvPr>
          <p:cNvSpPr txBox="1">
            <a:spLocks noChangeArrowheads="1"/>
          </p:cNvSpPr>
          <p:nvPr/>
        </p:nvSpPr>
        <p:spPr>
          <a:xfrm>
            <a:off x="518984" y="2398285"/>
            <a:ext cx="11380573" cy="3743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10] </a:t>
            </a:r>
            <a:r>
              <a:rPr lang="zh-CN" altLang="en-US" sz="2400" dirty="0">
                <a:latin typeface="微软雅黑 Light" panose="020B0502040204020203" pitchFamily="34" charset="-122"/>
                <a:ea typeface="微软雅黑 Light" panose="020B0502040204020203" pitchFamily="34" charset="-122"/>
              </a:rPr>
              <a:t>把用户</a:t>
            </a:r>
            <a:r>
              <a:rPr lang="en-US" altLang="zh-CN" sz="2400" dirty="0">
                <a:latin typeface="微软雅黑 Light" panose="020B0502040204020203" pitchFamily="34" charset="-122"/>
                <a:ea typeface="微软雅黑 Light" panose="020B0502040204020203" pitchFamily="34" charset="-122"/>
              </a:rPr>
              <a:t>U5</a:t>
            </a:r>
            <a:r>
              <a:rPr lang="zh-CN" altLang="en-US" sz="2400" dirty="0">
                <a:latin typeface="微软雅黑 Light" panose="020B0502040204020203" pitchFamily="34" charset="-122"/>
                <a:ea typeface="微软雅黑 Light" panose="020B0502040204020203" pitchFamily="34" charset="-122"/>
              </a:rPr>
              <a:t>对</a:t>
            </a:r>
            <a:r>
              <a:rPr lang="en-US" altLang="zh-CN" sz="2400" dirty="0">
                <a:latin typeface="微软雅黑 Light" panose="020B0502040204020203" pitchFamily="34" charset="-122"/>
                <a:ea typeface="微软雅黑 Light" panose="020B0502040204020203" pitchFamily="34" charset="-122"/>
              </a:rPr>
              <a:t>SC</a:t>
            </a:r>
            <a:r>
              <a:rPr lang="zh-CN" altLang="en-US" sz="2400" dirty="0">
                <a:latin typeface="微软雅黑 Light" panose="020B0502040204020203" pitchFamily="34" charset="-122"/>
                <a:ea typeface="微软雅黑 Light" panose="020B0502040204020203" pitchFamily="34" charset="-122"/>
              </a:rPr>
              <a:t>表的</a:t>
            </a:r>
            <a:r>
              <a:rPr lang="en-US" altLang="zh-CN" sz="2400" dirty="0">
                <a:latin typeface="微软雅黑 Light" panose="020B0502040204020203" pitchFamily="34" charset="-122"/>
                <a:ea typeface="微软雅黑 Light" panose="020B0502040204020203" pitchFamily="34" charset="-122"/>
              </a:rPr>
              <a:t>INSERT</a:t>
            </a:r>
            <a:r>
              <a:rPr lang="zh-CN" altLang="en-US" sz="2400" dirty="0">
                <a:latin typeface="微软雅黑 Light" panose="020B0502040204020203" pitchFamily="34" charset="-122"/>
                <a:ea typeface="微软雅黑 Light" panose="020B0502040204020203" pitchFamily="34" charset="-122"/>
              </a:rPr>
              <a:t>权限收回</a:t>
            </a:r>
          </a:p>
          <a:p>
            <a:pPr>
              <a:lnSpc>
                <a:spcPct val="12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REVOKE INSERT </a:t>
            </a:r>
          </a:p>
          <a:p>
            <a:pPr>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ON TABLE SC </a:t>
            </a:r>
          </a:p>
          <a:p>
            <a:pPr>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FROM U5 CASCADE ;</a:t>
            </a:r>
            <a:endParaRPr lang="en-US" altLang="zh-CN" dirty="0">
              <a:latin typeface="微软雅黑 Light" panose="020B0502040204020203" pitchFamily="34" charset="-122"/>
              <a:ea typeface="微软雅黑 Light" panose="020B0502040204020203" pitchFamily="34" charset="-122"/>
            </a:endParaRPr>
          </a:p>
          <a:p>
            <a:pPr lvl="1">
              <a:lnSpc>
                <a:spcPct val="120000"/>
              </a:lnSpc>
            </a:pPr>
            <a:r>
              <a:rPr lang="zh-CN" altLang="en-US" dirty="0">
                <a:latin typeface="微软雅黑 Light" panose="020B0502040204020203" pitchFamily="34" charset="-122"/>
                <a:ea typeface="微软雅黑 Light" panose="020B0502040204020203" pitchFamily="34" charset="-122"/>
              </a:rPr>
              <a:t>将用户</a:t>
            </a:r>
            <a:r>
              <a:rPr lang="en-US" altLang="zh-CN" dirty="0">
                <a:latin typeface="微软雅黑 Light" panose="020B0502040204020203" pitchFamily="34" charset="-122"/>
                <a:ea typeface="微软雅黑 Light" panose="020B0502040204020203" pitchFamily="34" charset="-122"/>
              </a:rPr>
              <a:t>U5</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INSERT</a:t>
            </a:r>
            <a:r>
              <a:rPr lang="zh-CN" altLang="en-US" dirty="0">
                <a:latin typeface="微软雅黑 Light" panose="020B0502040204020203" pitchFamily="34" charset="-122"/>
                <a:ea typeface="微软雅黑 Light" panose="020B0502040204020203" pitchFamily="34" charset="-122"/>
              </a:rPr>
              <a:t>权限收回的时候应该使用</a:t>
            </a:r>
            <a:r>
              <a:rPr lang="en-US" altLang="zh-CN" dirty="0">
                <a:latin typeface="微软雅黑 Light" panose="020B0502040204020203" pitchFamily="34" charset="-122"/>
                <a:ea typeface="微软雅黑 Light" panose="020B0502040204020203" pitchFamily="34" charset="-122"/>
              </a:rPr>
              <a:t>CASCADE</a:t>
            </a:r>
            <a:r>
              <a:rPr lang="zh-CN" altLang="en-US" dirty="0">
                <a:latin typeface="微软雅黑 Light" panose="020B0502040204020203" pitchFamily="34" charset="-122"/>
                <a:ea typeface="微软雅黑 Light" panose="020B0502040204020203" pitchFamily="34" charset="-122"/>
              </a:rPr>
              <a:t>，否则拒绝执行该语句 </a:t>
            </a:r>
          </a:p>
          <a:p>
            <a:pPr lvl="1">
              <a:lnSpc>
                <a:spcPct val="120000"/>
              </a:lnSpc>
            </a:pPr>
            <a:r>
              <a:rPr lang="zh-CN" altLang="en-US" dirty="0">
                <a:latin typeface="微软雅黑 Light" panose="020B0502040204020203" pitchFamily="34" charset="-122"/>
                <a:ea typeface="微软雅黑 Light" panose="020B0502040204020203" pitchFamily="34" charset="-122"/>
              </a:rPr>
              <a:t>如果</a:t>
            </a:r>
            <a:r>
              <a:rPr lang="en-US" altLang="zh-CN" dirty="0">
                <a:latin typeface="微软雅黑 Light" panose="020B0502040204020203" pitchFamily="34" charset="-122"/>
                <a:ea typeface="微软雅黑 Light" panose="020B0502040204020203" pitchFamily="34" charset="-122"/>
              </a:rPr>
              <a:t>U6</a:t>
            </a:r>
            <a:r>
              <a:rPr lang="zh-CN" altLang="en-US" dirty="0">
                <a:latin typeface="微软雅黑 Light" panose="020B0502040204020203" pitchFamily="34" charset="-122"/>
                <a:ea typeface="微软雅黑 Light" panose="020B0502040204020203" pitchFamily="34" charset="-122"/>
              </a:rPr>
              <a:t>或</a:t>
            </a:r>
            <a:r>
              <a:rPr lang="en-US" altLang="zh-CN" dirty="0">
                <a:latin typeface="微软雅黑 Light" panose="020B0502040204020203" pitchFamily="34" charset="-122"/>
                <a:ea typeface="微软雅黑 Light" panose="020B0502040204020203" pitchFamily="34" charset="-122"/>
              </a:rPr>
              <a:t>U7</a:t>
            </a:r>
            <a:r>
              <a:rPr lang="zh-CN" altLang="en-US" dirty="0">
                <a:latin typeface="微软雅黑 Light" panose="020B0502040204020203" pitchFamily="34" charset="-122"/>
                <a:ea typeface="微软雅黑 Light" panose="020B0502040204020203" pitchFamily="34" charset="-122"/>
              </a:rPr>
              <a:t>还从其他用户处获得对</a:t>
            </a:r>
            <a:r>
              <a:rPr lang="en-US" altLang="zh-CN" dirty="0">
                <a:latin typeface="微软雅黑 Light" panose="020B0502040204020203" pitchFamily="34" charset="-122"/>
                <a:ea typeface="微软雅黑 Light" panose="020B0502040204020203" pitchFamily="34" charset="-122"/>
              </a:rPr>
              <a:t>SC</a:t>
            </a:r>
            <a:r>
              <a:rPr lang="zh-CN" altLang="en-US" dirty="0">
                <a:latin typeface="微软雅黑 Light" panose="020B0502040204020203" pitchFamily="34" charset="-122"/>
                <a:ea typeface="微软雅黑 Light" panose="020B0502040204020203" pitchFamily="34" charset="-122"/>
              </a:rPr>
              <a:t>表的</a:t>
            </a:r>
            <a:r>
              <a:rPr lang="en-US" altLang="zh-CN" dirty="0">
                <a:latin typeface="微软雅黑 Light" panose="020B0502040204020203" pitchFamily="34" charset="-122"/>
                <a:ea typeface="微软雅黑 Light" panose="020B0502040204020203" pitchFamily="34" charset="-122"/>
              </a:rPr>
              <a:t>INSERT</a:t>
            </a:r>
            <a:r>
              <a:rPr lang="zh-CN" altLang="en-US" dirty="0">
                <a:latin typeface="微软雅黑 Light" panose="020B0502040204020203" pitchFamily="34" charset="-122"/>
                <a:ea typeface="微软雅黑 Light" panose="020B0502040204020203" pitchFamily="34" charset="-122"/>
              </a:rPr>
              <a:t>权限，则他们仍具有此权限，系统只收回直接或间接从</a:t>
            </a:r>
            <a:r>
              <a:rPr lang="en-US" altLang="zh-CN" dirty="0">
                <a:latin typeface="微软雅黑 Light" panose="020B0502040204020203" pitchFamily="34" charset="-122"/>
                <a:ea typeface="微软雅黑 Light" panose="020B0502040204020203" pitchFamily="34" charset="-122"/>
              </a:rPr>
              <a:t>U5</a:t>
            </a:r>
            <a:r>
              <a:rPr lang="zh-CN" altLang="en-US" dirty="0">
                <a:latin typeface="微软雅黑 Light" panose="020B0502040204020203" pitchFamily="34" charset="-122"/>
                <a:ea typeface="微软雅黑 Light" panose="020B0502040204020203" pitchFamily="34" charset="-122"/>
              </a:rPr>
              <a:t>处获得的权限 </a:t>
            </a:r>
          </a:p>
        </p:txBody>
      </p:sp>
      <p:sp>
        <p:nvSpPr>
          <p:cNvPr id="3" name="矩形 2">
            <a:extLst>
              <a:ext uri="{FF2B5EF4-FFF2-40B4-BE49-F238E27FC236}">
                <a16:creationId xmlns:a16="http://schemas.microsoft.com/office/drawing/2014/main" id="{E164AD2E-2F37-447F-8D7E-A32C6AB0B38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E48A8D7-D8B1-43D3-AF90-506A8E47E6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96B5C88D-CC5A-49D4-B9B3-8FEBC801FBFD}"/>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2603102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7416EE4A-6365-4A92-8B5A-24255C2DA00E}"/>
              </a:ext>
            </a:extLst>
          </p:cNvPr>
          <p:cNvSpPr txBox="1">
            <a:spLocks noChangeArrowheads="1"/>
          </p:cNvSpPr>
          <p:nvPr/>
        </p:nvSpPr>
        <p:spPr>
          <a:xfrm>
            <a:off x="932463" y="1588573"/>
            <a:ext cx="9681990" cy="4825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3.</a:t>
            </a:r>
            <a:r>
              <a:rPr lang="zh-CN" altLang="en-US" sz="2400" dirty="0">
                <a:latin typeface="微软雅黑 Light" panose="020B0502040204020203" pitchFamily="34" charset="-122"/>
                <a:ea typeface="微软雅黑 Light" panose="020B0502040204020203" pitchFamily="34" charset="-122"/>
              </a:rPr>
              <a:t>创建数据库模式的权限 </a:t>
            </a:r>
          </a:p>
          <a:p>
            <a:pPr>
              <a:lnSpc>
                <a:spcPct val="100000"/>
              </a:lnSpc>
            </a:pPr>
            <a:r>
              <a:rPr lang="zh-CN" altLang="en-US" sz="2400" dirty="0">
                <a:latin typeface="微软雅黑 Light" panose="020B0502040204020203" pitchFamily="34" charset="-122"/>
                <a:ea typeface="微软雅黑 Light" panose="020B0502040204020203" pitchFamily="34" charset="-122"/>
              </a:rPr>
              <a:t>数据库管理员在创建用户时实现</a:t>
            </a:r>
            <a:endParaRPr lang="en-US" altLang="zh-CN" sz="2400" dirty="0">
              <a:latin typeface="微软雅黑 Light" panose="020B0502040204020203" pitchFamily="34" charset="-122"/>
              <a:ea typeface="微软雅黑 Light" panose="020B0502040204020203" pitchFamily="34" charset="-122"/>
            </a:endParaRPr>
          </a:p>
          <a:p>
            <a:pPr>
              <a:lnSpc>
                <a:spcPct val="100000"/>
              </a:lnSpc>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lnSpc>
                <a:spcPct val="100000"/>
              </a:lnSpc>
              <a:buFont typeface="Wingdings" panose="05000000000000000000" pitchFamily="2" charset="2"/>
              <a:buNone/>
            </a:pPr>
            <a:r>
              <a:rPr lang="en-US" altLang="zh-CN" sz="2400" dirty="0" err="1">
                <a:latin typeface="微软雅黑 Light" panose="020B0502040204020203" pitchFamily="34" charset="-122"/>
                <a:ea typeface="微软雅黑 Light" panose="020B0502040204020203" pitchFamily="34" charset="-122"/>
              </a:rPr>
              <a:t>Mysql</a:t>
            </a:r>
            <a:r>
              <a:rPr lang="zh-CN" altLang="en-US" sz="2400" dirty="0">
                <a:latin typeface="微软雅黑 Light" panose="020B0502040204020203" pitchFamily="34" charset="-122"/>
                <a:ea typeface="微软雅黑 Light" panose="020B0502040204020203" pitchFamily="34" charset="-122"/>
              </a:rPr>
              <a:t>提供</a:t>
            </a:r>
            <a:r>
              <a:rPr lang="en-US" altLang="zh-CN" sz="2400" dirty="0">
                <a:latin typeface="微软雅黑 Light" panose="020B0502040204020203" pitchFamily="34" charset="-122"/>
                <a:ea typeface="微软雅黑 Light" panose="020B0502040204020203" pitchFamily="34" charset="-122"/>
              </a:rPr>
              <a:t>3</a:t>
            </a:r>
            <a:r>
              <a:rPr lang="zh-CN" altLang="en-US" sz="2400" dirty="0">
                <a:latin typeface="微软雅黑 Light" panose="020B0502040204020203" pitchFamily="34" charset="-122"/>
                <a:ea typeface="微软雅黑 Light" panose="020B0502040204020203" pitchFamily="34" charset="-122"/>
              </a:rPr>
              <a:t>种方法创建用户：</a:t>
            </a:r>
            <a:endParaRPr lang="en-US" altLang="zh-CN" sz="2400" dirty="0">
              <a:latin typeface="微软雅黑 Light" panose="020B0502040204020203" pitchFamily="34" charset="-122"/>
              <a:ea typeface="微软雅黑 Light" panose="020B0502040204020203" pitchFamily="34" charset="-122"/>
            </a:endParaRPr>
          </a:p>
          <a:p>
            <a:pPr>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1.</a:t>
            </a:r>
            <a:r>
              <a:rPr lang="zh-CN" altLang="en-US" sz="2400" dirty="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CREATE USER </a:t>
            </a:r>
            <a:r>
              <a:rPr lang="zh-CN" altLang="en-US" sz="2400" dirty="0">
                <a:latin typeface="微软雅黑 Light" panose="020B0502040204020203" pitchFamily="34" charset="-122"/>
                <a:ea typeface="微软雅黑 Light" panose="020B0502040204020203" pitchFamily="34" charset="-122"/>
              </a:rPr>
              <a:t>语句创建用户</a:t>
            </a:r>
            <a:endParaRPr lang="en-US" altLang="zh-CN" sz="2400" dirty="0">
              <a:latin typeface="微软雅黑 Light" panose="020B0502040204020203" pitchFamily="34" charset="-122"/>
              <a:ea typeface="微软雅黑 Light" panose="020B0502040204020203" pitchFamily="34" charset="-122"/>
            </a:endParaRPr>
          </a:p>
          <a:p>
            <a:pPr>
              <a:lnSpc>
                <a:spcPct val="10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	2. </a:t>
            </a:r>
            <a:r>
              <a:rPr lang="zh-CN" altLang="en-US" sz="2400" dirty="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GRANT</a:t>
            </a:r>
            <a:r>
              <a:rPr lang="zh-CN" altLang="en-US" sz="2400" dirty="0">
                <a:latin typeface="微软雅黑 Light" panose="020B0502040204020203" pitchFamily="34" charset="-122"/>
                <a:ea typeface="微软雅黑 Light" panose="020B0502040204020203" pitchFamily="34" charset="-122"/>
              </a:rPr>
              <a:t>语句创建用户</a:t>
            </a:r>
          </a:p>
          <a:p>
            <a:pPr>
              <a:lnSpc>
                <a:spcPct val="100000"/>
              </a:lnSpc>
              <a:buFont typeface="Wingdings" panose="05000000000000000000" pitchFamily="2" charset="2"/>
              <a:buNone/>
            </a:pPr>
            <a:endParaRPr lang="en-US" altLang="zh-CN" sz="2400" dirty="0">
              <a:latin typeface="微软雅黑 Light" panose="020B0502040204020203" pitchFamily="34" charset="-122"/>
              <a:ea typeface="微软雅黑 Light" panose="020B0502040204020203" pitchFamily="34" charset="-122"/>
            </a:endParaRPr>
          </a:p>
          <a:p>
            <a:pPr>
              <a:lnSpc>
                <a:spcPct val="100000"/>
              </a:lnSpc>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注：</a:t>
            </a:r>
            <a:r>
              <a:rPr lang="en-US" altLang="zh-CN" sz="2400" dirty="0">
                <a:latin typeface="微软雅黑 Light" panose="020B0502040204020203" pitchFamily="34" charset="-122"/>
                <a:ea typeface="微软雅黑 Light" panose="020B0502040204020203" pitchFamily="34" charset="-122"/>
              </a:rPr>
              <a:t> CREATE USER</a:t>
            </a:r>
            <a:r>
              <a:rPr lang="zh-CN" altLang="en-US" sz="2400" dirty="0">
                <a:latin typeface="微软雅黑 Light" panose="020B0502040204020203" pitchFamily="34" charset="-122"/>
                <a:ea typeface="微软雅黑 Light" panose="020B0502040204020203" pitchFamily="34" charset="-122"/>
              </a:rPr>
              <a:t>不是</a:t>
            </a:r>
            <a:r>
              <a:rPr lang="en-US" altLang="zh-CN" sz="2400" dirty="0">
                <a:latin typeface="微软雅黑 Light" panose="020B0502040204020203" pitchFamily="34" charset="-122"/>
                <a:ea typeface="微软雅黑 Light" panose="020B0502040204020203" pitchFamily="34" charset="-122"/>
              </a:rPr>
              <a:t>SQL</a:t>
            </a:r>
            <a:r>
              <a:rPr lang="zh-CN" altLang="en-US" sz="2400" dirty="0">
                <a:latin typeface="微软雅黑 Light" panose="020B0502040204020203" pitchFamily="34" charset="-122"/>
                <a:ea typeface="微软雅黑 Light" panose="020B0502040204020203" pitchFamily="34" charset="-122"/>
              </a:rPr>
              <a:t>标准，各个系统的实现相差甚远</a:t>
            </a:r>
            <a:endParaRPr lang="en-US" altLang="zh-CN" sz="2400"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B8B300E3-DC7D-4AD3-8938-95A18EE14C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58D0A5D-4596-444D-8D46-4B787AF29DC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B87304AF-9D89-4167-B9B8-A4FE7B3AEE44}"/>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2914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3FB109-354E-4FC2-9AD2-6CF87323EB8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9BB40F9-0891-48BB-978D-29D2CFFED37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8EA7EBD7-364B-4497-B5C8-E0A1EAF5282B}"/>
              </a:ext>
            </a:extLst>
          </p:cNvPr>
          <p:cNvSpPr txBox="1">
            <a:spLocks noChangeArrowheads="1"/>
          </p:cNvSpPr>
          <p:nvPr/>
        </p:nvSpPr>
        <p:spPr>
          <a:xfrm>
            <a:off x="658156" y="1717192"/>
            <a:ext cx="10617269" cy="1831077"/>
          </a:xfrm>
          <a:prstGeom prst="rect">
            <a:avLst/>
          </a:prstGeom>
        </p:spPr>
        <p:txBody>
          <a:bodyPr/>
          <a:lstStyle/>
          <a:p>
            <a:pPr marL="800100" lvl="1" indent="-342900" algn="just" eaLnBrk="0" fontAlgn="base" hangingPunct="0">
              <a:lnSpc>
                <a:spcPct val="140000"/>
              </a:lnSpc>
              <a:spcBef>
                <a:spcPct val="20000"/>
              </a:spcBef>
              <a:spcAft>
                <a:spcPct val="0"/>
              </a:spcAft>
              <a:buSzPct val="100000"/>
              <a:buFont typeface="Wingdings" panose="05000000000000000000" pitchFamily="2" charset="2"/>
              <a:buChar char="Ø"/>
              <a:defRPr/>
            </a:pPr>
            <a:r>
              <a:rPr lang="zh-CN" altLang="en-US" sz="2400" kern="0" dirty="0">
                <a:solidFill>
                  <a:srgbClr val="000000"/>
                </a:solidFill>
                <a:latin typeface="微软雅黑 Light" panose="020B0502040204020203" pitchFamily="34" charset="-122"/>
                <a:ea typeface="微软雅黑 Light" panose="020B0502040204020203" pitchFamily="34" charset="-122"/>
              </a:rPr>
              <a:t>数据库的安全性是指保护数据库以防止不合法使用所造成的数据泄露、更改或破坏 。</a:t>
            </a:r>
          </a:p>
          <a:p>
            <a:pPr marL="800100" lvl="1" indent="-342900" algn="just" eaLnBrk="0" fontAlgn="base" hangingPunct="0">
              <a:lnSpc>
                <a:spcPct val="140000"/>
              </a:lnSpc>
              <a:spcBef>
                <a:spcPct val="20000"/>
              </a:spcBef>
              <a:spcAft>
                <a:spcPct val="0"/>
              </a:spcAft>
              <a:buSzPct val="100000"/>
              <a:buFont typeface="Wingdings" panose="05000000000000000000" pitchFamily="2" charset="2"/>
              <a:buChar char="Ø"/>
              <a:defRPr/>
            </a:pPr>
            <a:r>
              <a:rPr lang="zh-CN" altLang="en-US" sz="2400" kern="0" dirty="0">
                <a:solidFill>
                  <a:srgbClr val="000000"/>
                </a:solidFill>
                <a:latin typeface="微软雅黑 Light" panose="020B0502040204020203" pitchFamily="34" charset="-122"/>
                <a:ea typeface="微软雅黑 Light" panose="020B0502040204020203" pitchFamily="34" charset="-122"/>
              </a:rPr>
              <a:t>系统安全保护措施是否有效是数据库系统主要的性能指标之一。</a:t>
            </a:r>
          </a:p>
        </p:txBody>
      </p:sp>
      <p:sp>
        <p:nvSpPr>
          <p:cNvPr id="6" name="文本框 5">
            <a:extLst>
              <a:ext uri="{FF2B5EF4-FFF2-40B4-BE49-F238E27FC236}">
                <a16:creationId xmlns:a16="http://schemas.microsoft.com/office/drawing/2014/main" id="{4B4FE0D1-20EC-4A8E-B1E4-9B776F3ED9F0}"/>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Tree>
    <p:extLst>
      <p:ext uri="{BB962C8B-B14F-4D97-AF65-F5344CB8AC3E}">
        <p14:creationId xmlns:p14="http://schemas.microsoft.com/office/powerpoint/2010/main" val="3387541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6233B0-B408-463C-9167-C3C6500129F4}"/>
              </a:ext>
            </a:extLst>
          </p:cNvPr>
          <p:cNvSpPr txBox="1">
            <a:spLocks noChangeArrowheads="1"/>
          </p:cNvSpPr>
          <p:nvPr/>
        </p:nvSpPr>
        <p:spPr>
          <a:xfrm>
            <a:off x="569991" y="1935312"/>
            <a:ext cx="11381817" cy="21925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微软雅黑 Light" panose="020B0502040204020203" pitchFamily="34" charset="-122"/>
                <a:ea typeface="微软雅黑 Light" panose="020B0502040204020203" pitchFamily="34" charset="-122"/>
              </a:rPr>
              <a:t>CREATE USER &lt;</a:t>
            </a:r>
            <a:r>
              <a:rPr lang="zh-CN" altLang="en-US" sz="2400" dirty="0">
                <a:latin typeface="微软雅黑 Light" panose="020B0502040204020203" pitchFamily="34" charset="-122"/>
                <a:ea typeface="微软雅黑 Light" panose="020B0502040204020203" pitchFamily="34" charset="-122"/>
              </a:rPr>
              <a:t>用户</a:t>
            </a:r>
            <a:r>
              <a:rPr lang="en-US" altLang="zh-CN" sz="2400" dirty="0">
                <a:latin typeface="微软雅黑 Light" panose="020B0502040204020203" pitchFamily="34" charset="-122"/>
                <a:ea typeface="微软雅黑 Light" panose="020B0502040204020203" pitchFamily="34" charset="-122"/>
              </a:rPr>
              <a:t>&gt;[IDENTIFIED BY [PASSWORD] ‘PASSWORD’], […]</a:t>
            </a:r>
          </a:p>
          <a:p>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可以不指定初始密码。</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必须拥有</a:t>
            </a:r>
            <a:r>
              <a:rPr lang="en-US" altLang="zh-CN" sz="2400" dirty="0" err="1">
                <a:latin typeface="微软雅黑 Light" panose="020B0502040204020203" pitchFamily="34" charset="-122"/>
                <a:ea typeface="微软雅黑 Light" panose="020B0502040204020203" pitchFamily="34" charset="-122"/>
              </a:rPr>
              <a:t>mysql</a:t>
            </a:r>
            <a:r>
              <a:rPr lang="zh-CN" altLang="en-US" sz="2400" dirty="0">
                <a:latin typeface="微软雅黑 Light" panose="020B0502040204020203" pitchFamily="34" charset="-122"/>
                <a:ea typeface="微软雅黑 Light" panose="020B0502040204020203" pitchFamily="34" charset="-122"/>
              </a:rPr>
              <a:t>数据库的</a:t>
            </a:r>
            <a:r>
              <a:rPr lang="en-US" altLang="zh-CN" sz="2400" dirty="0">
                <a:latin typeface="微软雅黑 Light" panose="020B0502040204020203" pitchFamily="34" charset="-122"/>
                <a:ea typeface="微软雅黑 Light" panose="020B0502040204020203" pitchFamily="34" charset="-122"/>
              </a:rPr>
              <a:t>INSERT</a:t>
            </a:r>
            <a:r>
              <a:rPr lang="zh-CN" altLang="en-US" sz="2400" dirty="0">
                <a:latin typeface="微软雅黑 Light" panose="020B0502040204020203" pitchFamily="34" charset="-122"/>
                <a:ea typeface="微软雅黑 Light" panose="020B0502040204020203" pitchFamily="34" charset="-122"/>
              </a:rPr>
              <a:t>权限或全局</a:t>
            </a:r>
            <a:r>
              <a:rPr lang="en-US" altLang="zh-CN" sz="2400" dirty="0">
                <a:latin typeface="微软雅黑 Light" panose="020B0502040204020203" pitchFamily="34" charset="-122"/>
                <a:ea typeface="微软雅黑 Light" panose="020B0502040204020203" pitchFamily="34" charset="-122"/>
              </a:rPr>
              <a:t>CREATE USER</a:t>
            </a:r>
            <a:r>
              <a:rPr lang="zh-CN" altLang="en-US" sz="2400" dirty="0">
                <a:latin typeface="微软雅黑 Light" panose="020B0502040204020203" pitchFamily="34" charset="-122"/>
                <a:ea typeface="微软雅黑 Light" panose="020B0502040204020203" pitchFamily="34" charset="-122"/>
              </a:rPr>
              <a:t>权限</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可以同时创建多个用户</a:t>
            </a:r>
            <a:endParaRPr lang="en-US" altLang="zh-CN" sz="2400" dirty="0">
              <a:latin typeface="微软雅黑 Light" panose="020B0502040204020203" pitchFamily="34" charset="-122"/>
              <a:ea typeface="微软雅黑 Light" panose="020B0502040204020203" pitchFamily="34" charset="-122"/>
            </a:endParaRPr>
          </a:p>
          <a:p>
            <a:endParaRPr lang="zh-CN" altLang="en-US" sz="2400" dirty="0">
              <a:latin typeface="微软雅黑 Light" panose="020B0502040204020203" pitchFamily="34" charset="-122"/>
              <a:ea typeface="微软雅黑 Light" panose="020B0502040204020203" pitchFamily="34" charset="-122"/>
            </a:endParaRPr>
          </a:p>
        </p:txBody>
      </p:sp>
      <p:sp>
        <p:nvSpPr>
          <p:cNvPr id="3" name="Rectangle 3">
            <a:extLst>
              <a:ext uri="{FF2B5EF4-FFF2-40B4-BE49-F238E27FC236}">
                <a16:creationId xmlns:a16="http://schemas.microsoft.com/office/drawing/2014/main" id="{543264C6-F5D1-4A20-A5FE-23EC18B3B731}"/>
              </a:ext>
            </a:extLst>
          </p:cNvPr>
          <p:cNvSpPr txBox="1">
            <a:spLocks noChangeArrowheads="1"/>
          </p:cNvSpPr>
          <p:nvPr/>
        </p:nvSpPr>
        <p:spPr>
          <a:xfrm>
            <a:off x="707248" y="4654474"/>
            <a:ext cx="10777504" cy="1514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11]</a:t>
            </a:r>
            <a:r>
              <a:rPr lang="zh-CN" altLang="en-US" sz="2400" dirty="0">
                <a:latin typeface="微软雅黑 Light" panose="020B0502040204020203" pitchFamily="34" charset="-122"/>
                <a:ea typeface="微软雅黑 Light" panose="020B0502040204020203" pitchFamily="34" charset="-122"/>
              </a:rPr>
              <a:t>创建一个用户，用户名是</a:t>
            </a:r>
            <a:r>
              <a:rPr lang="en-US" altLang="zh-CN" sz="2400" dirty="0">
                <a:latin typeface="微软雅黑 Light" panose="020B0502040204020203" pitchFamily="34" charset="-122"/>
                <a:ea typeface="微软雅黑 Light" panose="020B0502040204020203" pitchFamily="34" charset="-122"/>
              </a:rPr>
              <a:t>test1</a:t>
            </a:r>
            <a:r>
              <a:rPr lang="zh-CN" altLang="en-US" sz="2400" dirty="0">
                <a:latin typeface="微软雅黑 Light" panose="020B0502040204020203" pitchFamily="34" charset="-122"/>
                <a:ea typeface="微软雅黑 Light" panose="020B0502040204020203" pitchFamily="34" charset="-122"/>
              </a:rPr>
              <a:t>，密码是</a:t>
            </a:r>
            <a:r>
              <a:rPr lang="en-US" altLang="zh-CN" sz="2400" dirty="0">
                <a:latin typeface="微软雅黑 Light" panose="020B0502040204020203" pitchFamily="34" charset="-122"/>
                <a:ea typeface="微软雅黑 Light" panose="020B0502040204020203" pitchFamily="34" charset="-122"/>
              </a:rPr>
              <a:t>test1</a:t>
            </a:r>
            <a:r>
              <a:rPr lang="zh-CN" altLang="en-US" sz="2400" dirty="0">
                <a:latin typeface="微软雅黑 Light" panose="020B0502040204020203" pitchFamily="34" charset="-122"/>
                <a:ea typeface="微软雅黑 Light" panose="020B0502040204020203" pitchFamily="34" charset="-122"/>
              </a:rPr>
              <a:t>，主机名是</a:t>
            </a:r>
            <a:r>
              <a:rPr lang="en-US" altLang="zh-CN" sz="2400" dirty="0">
                <a:latin typeface="微软雅黑 Light" panose="020B0502040204020203" pitchFamily="34" charset="-122"/>
                <a:ea typeface="微软雅黑 Light" panose="020B0502040204020203" pitchFamily="34" charset="-122"/>
              </a:rPr>
              <a:t>localhost</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marL="0" indent="0">
              <a:lnSpc>
                <a:spcPct val="150000"/>
              </a:lnSpc>
              <a:buNone/>
            </a:pPr>
            <a:r>
              <a:rPr lang="en-US" altLang="zh-CN" sz="2400" dirty="0">
                <a:latin typeface="微软雅黑 Light" panose="020B0502040204020203" pitchFamily="34" charset="-122"/>
                <a:ea typeface="微软雅黑 Light" panose="020B0502040204020203" pitchFamily="34" charset="-122"/>
              </a:rPr>
              <a:t>     CREATE USER ‘test1@localhost’ IDENTIFIED BY ‘test1’;</a:t>
            </a:r>
            <a:endParaRPr lang="zh-CN" altLang="en-US"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D11A4E5B-05A4-4BFD-BE67-43853BC5683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CE5EFDF-4DDB-47A9-B42C-DB7C4936906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9C8AB2AA-6508-434D-873C-9E178DA1657B}"/>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952986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897789-4631-43FA-B05E-4D2A2B69CEFA}"/>
              </a:ext>
            </a:extLst>
          </p:cNvPr>
          <p:cNvSpPr txBox="1">
            <a:spLocks noChangeArrowheads="1"/>
          </p:cNvSpPr>
          <p:nvPr/>
        </p:nvSpPr>
        <p:spPr>
          <a:xfrm>
            <a:off x="483326" y="1431387"/>
            <a:ext cx="11612880" cy="3995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GRANT</a:t>
            </a:r>
            <a:r>
              <a:rPr lang="zh-CN" altLang="en-US" sz="2400" dirty="0">
                <a:latin typeface="微软雅黑 Light" panose="020B0502040204020203" pitchFamily="34" charset="-122"/>
                <a:ea typeface="微软雅黑 Light" panose="020B0502040204020203" pitchFamily="34" charset="-122"/>
              </a:rPr>
              <a:t>语句创建用户</a:t>
            </a: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en-US" altLang="zh-CN" sz="2400" dirty="0">
              <a:latin typeface="微软雅黑 Light" panose="020B0502040204020203" pitchFamily="34" charset="-122"/>
              <a:ea typeface="微软雅黑 Light" panose="020B0502040204020203" pitchFamily="34" charset="-122"/>
            </a:endParaRPr>
          </a:p>
          <a:p>
            <a:pPr marL="0" indent="0">
              <a:buNone/>
            </a:pPr>
            <a:r>
              <a:rPr lang="en-US" altLang="zh-CN" sz="2400" dirty="0">
                <a:solidFill>
                  <a:srgbClr val="C00000"/>
                </a:solidFill>
                <a:latin typeface="微软雅黑 Light" panose="020B0502040204020203" pitchFamily="34" charset="-122"/>
                <a:ea typeface="微软雅黑 Light" panose="020B0502040204020203" pitchFamily="34" charset="-122"/>
              </a:rPr>
              <a:t>GRANT</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priv_type</a:t>
            </a:r>
            <a:r>
              <a:rPr lang="en-US" altLang="zh-CN" sz="2400" dirty="0">
                <a:latin typeface="微软雅黑 Light" panose="020B0502040204020203" pitchFamily="34" charset="-122"/>
                <a:ea typeface="微软雅黑 Light" panose="020B0502040204020203" pitchFamily="34" charset="-122"/>
              </a:rPr>
              <a:t> </a:t>
            </a:r>
            <a:r>
              <a:rPr lang="en-US" altLang="zh-CN" sz="2400" dirty="0">
                <a:solidFill>
                  <a:srgbClr val="C00000"/>
                </a:solidFill>
                <a:latin typeface="微软雅黑 Light" panose="020B0502040204020203" pitchFamily="34" charset="-122"/>
                <a:ea typeface="微软雅黑 Light" panose="020B0502040204020203" pitchFamily="34" charset="-122"/>
              </a:rPr>
              <a:t>On</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database.table</a:t>
            </a:r>
            <a:r>
              <a:rPr lang="en-US" altLang="zh-CN" sz="2400" dirty="0">
                <a:latin typeface="微软雅黑 Light" panose="020B0502040204020203" pitchFamily="34" charset="-122"/>
                <a:ea typeface="微软雅黑 Light" panose="020B0502040204020203" pitchFamily="34" charset="-122"/>
              </a:rPr>
              <a:t> </a:t>
            </a:r>
            <a:r>
              <a:rPr lang="en-US" altLang="zh-CN" sz="2400" dirty="0">
                <a:solidFill>
                  <a:srgbClr val="C00000"/>
                </a:solidFill>
                <a:latin typeface="微软雅黑 Light" panose="020B0502040204020203" pitchFamily="34" charset="-122"/>
                <a:ea typeface="微软雅黑 Light" panose="020B0502040204020203" pitchFamily="34" charset="-122"/>
              </a:rPr>
              <a:t>TO</a:t>
            </a:r>
            <a:r>
              <a:rPr lang="en-US" altLang="zh-CN" sz="2400" dirty="0">
                <a:latin typeface="微软雅黑 Light" panose="020B0502040204020203" pitchFamily="34" charset="-122"/>
                <a:ea typeface="微软雅黑 Light" panose="020B0502040204020203" pitchFamily="34" charset="-122"/>
              </a:rPr>
              <a:t> </a:t>
            </a:r>
            <a:r>
              <a:rPr lang="en-US" altLang="zh-CN" sz="2400" dirty="0">
                <a:solidFill>
                  <a:srgbClr val="C00000"/>
                </a:solidFill>
                <a:latin typeface="微软雅黑 Light" panose="020B0502040204020203" pitchFamily="34" charset="-122"/>
                <a:ea typeface="微软雅黑 Light" panose="020B0502040204020203" pitchFamily="34" charset="-122"/>
              </a:rPr>
              <a:t>user</a:t>
            </a:r>
            <a:r>
              <a:rPr lang="en-US" altLang="zh-CN" sz="2400" dirty="0">
                <a:latin typeface="微软雅黑 Light" panose="020B0502040204020203" pitchFamily="34" charset="-122"/>
                <a:ea typeface="微软雅黑 Light" panose="020B0502040204020203" pitchFamily="34" charset="-122"/>
              </a:rPr>
              <a:t> [IDENTIFIED BY [PASSWORD] ‘PASSWORD’]</a:t>
            </a:r>
          </a:p>
          <a:p>
            <a:endParaRPr lang="en-US" altLang="zh-CN" sz="2400" dirty="0">
              <a:latin typeface="微软雅黑 Light" panose="020B0502040204020203" pitchFamily="34" charset="-122"/>
              <a:ea typeface="微软雅黑 Light" panose="020B0502040204020203" pitchFamily="34" charset="-122"/>
            </a:endParaRPr>
          </a:p>
          <a:p>
            <a:pPr marL="0" indent="0">
              <a:buNone/>
            </a:pP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priv_type</a:t>
            </a:r>
            <a:r>
              <a:rPr lang="zh-CN" altLang="en-US" sz="2400" dirty="0">
                <a:latin typeface="微软雅黑 Light" panose="020B0502040204020203" pitchFamily="34" charset="-122"/>
                <a:ea typeface="微软雅黑 Light" panose="020B0502040204020203" pitchFamily="34" charset="-122"/>
              </a:rPr>
              <a:t>参数表示新用户的权限</a:t>
            </a:r>
            <a:endParaRPr lang="en-US" altLang="zh-CN" sz="2400" dirty="0">
              <a:latin typeface="微软雅黑 Light" panose="020B0502040204020203" pitchFamily="34" charset="-122"/>
              <a:ea typeface="微软雅黑 Light" panose="020B0502040204020203" pitchFamily="34" charset="-122"/>
            </a:endParaRPr>
          </a:p>
          <a:p>
            <a:pPr marL="0" indent="0">
              <a:buNone/>
            </a:pP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database.table</a:t>
            </a:r>
            <a:r>
              <a:rPr lang="zh-CN" altLang="en-US" sz="2400" dirty="0">
                <a:latin typeface="微软雅黑 Light" panose="020B0502040204020203" pitchFamily="34" charset="-122"/>
                <a:ea typeface="微软雅黑 Light" panose="020B0502040204020203" pitchFamily="34" charset="-122"/>
              </a:rPr>
              <a:t>表示新用户的权限范围，</a:t>
            </a:r>
            <a:endParaRPr lang="en-US" altLang="zh-CN" sz="2400" dirty="0">
              <a:latin typeface="微软雅黑 Light" panose="020B0502040204020203" pitchFamily="34" charset="-122"/>
              <a:ea typeface="微软雅黑 Light" panose="020B0502040204020203" pitchFamily="34" charset="-122"/>
            </a:endParaRPr>
          </a:p>
          <a:p>
            <a:pPr marL="0" indent="0">
              <a:buNone/>
            </a:pPr>
            <a:r>
              <a:rPr lang="en-US" altLang="zh-CN" sz="2400" dirty="0">
                <a:latin typeface="微软雅黑 Light" panose="020B0502040204020203" pitchFamily="34" charset="-122"/>
                <a:ea typeface="微软雅黑 Light" panose="020B0502040204020203" pitchFamily="34" charset="-122"/>
              </a:rPr>
              <a:t>       User </a:t>
            </a:r>
            <a:r>
              <a:rPr lang="zh-CN" altLang="en-US" sz="2400" dirty="0">
                <a:latin typeface="微软雅黑 Light" panose="020B0502040204020203" pitchFamily="34" charset="-122"/>
                <a:ea typeface="微软雅黑 Light" panose="020B0502040204020203" pitchFamily="34" charset="-122"/>
              </a:rPr>
              <a:t>新用户账号，由用户名和主机名构成</a:t>
            </a:r>
            <a:endParaRPr lang="en-US" altLang="zh-CN" sz="2400" dirty="0">
              <a:latin typeface="微软雅黑 Light" panose="020B0502040204020203" pitchFamily="34" charset="-122"/>
              <a:ea typeface="微软雅黑 Light" panose="020B0502040204020203" pitchFamily="34" charset="-122"/>
            </a:endParaRPr>
          </a:p>
          <a:p>
            <a:pPr marL="0" indent="0">
              <a:buNone/>
            </a:pPr>
            <a:r>
              <a:rPr lang="en-US" altLang="zh-CN" sz="2400" dirty="0">
                <a:latin typeface="微软雅黑 Light" panose="020B0502040204020203" pitchFamily="34" charset="-122"/>
                <a:ea typeface="微软雅黑 Light" panose="020B0502040204020203" pitchFamily="34" charset="-122"/>
              </a:rPr>
              <a:t>       IDENTIFIED BY </a:t>
            </a:r>
            <a:r>
              <a:rPr lang="zh-CN" altLang="en-US" sz="2400" dirty="0">
                <a:latin typeface="微软雅黑 Light" panose="020B0502040204020203" pitchFamily="34" charset="-122"/>
                <a:ea typeface="微软雅黑 Light" panose="020B0502040204020203" pitchFamily="34" charset="-122"/>
              </a:rPr>
              <a:t>用来设置密码</a:t>
            </a:r>
            <a:endParaRPr lang="en-US" altLang="zh-CN"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89A3AD71-E917-4313-9BDA-FE27C30258C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0276B84-B5AB-423F-A560-5211D3D4932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78709767-C6C3-4C9D-B6AE-DEFDE5D689DC}"/>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679904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897789-4631-43FA-B05E-4D2A2B69CEFA}"/>
              </a:ext>
            </a:extLst>
          </p:cNvPr>
          <p:cNvSpPr txBox="1">
            <a:spLocks noChangeArrowheads="1"/>
          </p:cNvSpPr>
          <p:nvPr/>
        </p:nvSpPr>
        <p:spPr>
          <a:xfrm>
            <a:off x="418012" y="2437228"/>
            <a:ext cx="11612880" cy="2239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12]</a:t>
            </a:r>
            <a:r>
              <a:rPr lang="zh-CN" altLang="en-US" sz="2400" dirty="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GRANT</a:t>
            </a:r>
            <a:r>
              <a:rPr lang="zh-CN" altLang="en-US" sz="2400" dirty="0">
                <a:latin typeface="微软雅黑 Light" panose="020B0502040204020203" pitchFamily="34" charset="-122"/>
                <a:ea typeface="微软雅黑 Light" panose="020B0502040204020203" pitchFamily="34" charset="-122"/>
              </a:rPr>
              <a:t>语句创建名为</a:t>
            </a:r>
            <a:r>
              <a:rPr lang="en-US" altLang="zh-CN" sz="2400" dirty="0">
                <a:latin typeface="微软雅黑 Light" panose="020B0502040204020203" pitchFamily="34" charset="-122"/>
                <a:ea typeface="微软雅黑 Light" panose="020B0502040204020203" pitchFamily="34" charset="-122"/>
              </a:rPr>
              <a:t>test3</a:t>
            </a:r>
            <a:r>
              <a:rPr lang="zh-CN" altLang="en-US" sz="2400" dirty="0">
                <a:latin typeface="微软雅黑 Light" panose="020B0502040204020203" pitchFamily="34" charset="-122"/>
                <a:ea typeface="微软雅黑 Light" panose="020B0502040204020203" pitchFamily="34" charset="-122"/>
              </a:rPr>
              <a:t>的用户，主机名为</a:t>
            </a:r>
            <a:r>
              <a:rPr lang="en-US" altLang="zh-CN" sz="2400" dirty="0">
                <a:latin typeface="微软雅黑 Light" panose="020B0502040204020203" pitchFamily="34" charset="-122"/>
                <a:ea typeface="微软雅黑 Light" panose="020B0502040204020203" pitchFamily="34" charset="-122"/>
              </a:rPr>
              <a:t>localhost</a:t>
            </a:r>
            <a:r>
              <a:rPr lang="zh-CN" altLang="en-US" sz="2400" dirty="0">
                <a:latin typeface="微软雅黑 Light" panose="020B0502040204020203" pitchFamily="34" charset="-122"/>
                <a:ea typeface="微软雅黑 Light" panose="020B0502040204020203" pitchFamily="34" charset="-122"/>
              </a:rPr>
              <a:t>，密码为</a:t>
            </a:r>
            <a:r>
              <a:rPr lang="en-US" altLang="zh-CN" sz="2400" dirty="0">
                <a:latin typeface="微软雅黑 Light" panose="020B0502040204020203" pitchFamily="34" charset="-122"/>
                <a:ea typeface="微软雅黑 Light" panose="020B0502040204020203" pitchFamily="34" charset="-122"/>
              </a:rPr>
              <a:t>test3.</a:t>
            </a:r>
            <a:r>
              <a:rPr lang="zh-CN" altLang="en-US" sz="2400" dirty="0">
                <a:latin typeface="微软雅黑 Light" panose="020B0502040204020203" pitchFamily="34" charset="-122"/>
                <a:ea typeface="微软雅黑 Light" panose="020B0502040204020203" pitchFamily="34" charset="-122"/>
              </a:rPr>
              <a:t>该用户对所有数据库的所有表都有</a:t>
            </a:r>
            <a:r>
              <a:rPr lang="en-US" altLang="zh-CN" sz="2400" dirty="0">
                <a:latin typeface="微软雅黑 Light" panose="020B0502040204020203" pitchFamily="34" charset="-122"/>
                <a:ea typeface="微软雅黑 Light" panose="020B0502040204020203" pitchFamily="34" charset="-122"/>
              </a:rPr>
              <a:t>select</a:t>
            </a:r>
            <a:r>
              <a:rPr lang="zh-CN" altLang="en-US" sz="2400" dirty="0">
                <a:latin typeface="微软雅黑 Light" panose="020B0502040204020203" pitchFamily="34" charset="-122"/>
                <a:ea typeface="微软雅黑 Light" panose="020B0502040204020203" pitchFamily="34" charset="-122"/>
              </a:rPr>
              <a:t>权限。</a:t>
            </a:r>
            <a:endParaRPr lang="en-US" altLang="zh-CN" sz="2400" dirty="0">
              <a:latin typeface="微软雅黑 Light" panose="020B0502040204020203" pitchFamily="34" charset="-122"/>
              <a:ea typeface="微软雅黑 Light" panose="020B0502040204020203" pitchFamily="34" charset="-122"/>
            </a:endParaRPr>
          </a:p>
          <a:p>
            <a:pPr marL="0" indent="0">
              <a:lnSpc>
                <a:spcPct val="150000"/>
              </a:lnSpc>
              <a:buNone/>
            </a:pPr>
            <a:r>
              <a:rPr lang="en-US" altLang="zh-CN" sz="2400" dirty="0">
                <a:solidFill>
                  <a:srgbClr val="C00000"/>
                </a:solidFill>
                <a:latin typeface="微软雅黑 Light" panose="020B0502040204020203" pitchFamily="34" charset="-122"/>
                <a:ea typeface="微软雅黑 Light" panose="020B0502040204020203" pitchFamily="34" charset="-122"/>
              </a:rPr>
              <a:t>GRANT</a:t>
            </a:r>
            <a:r>
              <a:rPr lang="en-US" altLang="zh-CN" sz="2400" dirty="0">
                <a:latin typeface="微软雅黑 Light" panose="020B0502040204020203" pitchFamily="34" charset="-122"/>
                <a:ea typeface="微软雅黑 Light" panose="020B0502040204020203" pitchFamily="34" charset="-122"/>
              </a:rPr>
              <a:t> SELECT </a:t>
            </a:r>
            <a:r>
              <a:rPr lang="en-US" altLang="zh-CN" sz="2400" dirty="0">
                <a:solidFill>
                  <a:srgbClr val="C00000"/>
                </a:solidFill>
                <a:latin typeface="微软雅黑 Light" panose="020B0502040204020203" pitchFamily="34" charset="-122"/>
                <a:ea typeface="微软雅黑 Light" panose="020B0502040204020203" pitchFamily="34" charset="-122"/>
              </a:rPr>
              <a:t>On</a:t>
            </a:r>
            <a:r>
              <a:rPr lang="en-US" altLang="zh-CN" sz="2400" dirty="0">
                <a:latin typeface="微软雅黑 Light" panose="020B0502040204020203" pitchFamily="34" charset="-122"/>
                <a:ea typeface="微软雅黑 Light" panose="020B0502040204020203" pitchFamily="34" charset="-122"/>
              </a:rPr>
              <a:t> *.* </a:t>
            </a:r>
            <a:r>
              <a:rPr lang="en-US" altLang="zh-CN" sz="2400" dirty="0">
                <a:solidFill>
                  <a:srgbClr val="C00000"/>
                </a:solidFill>
                <a:latin typeface="微软雅黑 Light" panose="020B0502040204020203" pitchFamily="34" charset="-122"/>
                <a:ea typeface="微软雅黑 Light" panose="020B0502040204020203" pitchFamily="34" charset="-122"/>
              </a:rPr>
              <a:t>TO</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test3</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@localhost IDENTIFIED BY ‘test3’</a:t>
            </a:r>
          </a:p>
        </p:txBody>
      </p:sp>
      <p:sp>
        <p:nvSpPr>
          <p:cNvPr id="3" name="矩形 2">
            <a:extLst>
              <a:ext uri="{FF2B5EF4-FFF2-40B4-BE49-F238E27FC236}">
                <a16:creationId xmlns:a16="http://schemas.microsoft.com/office/drawing/2014/main" id="{AD461889-292C-4F5D-A98D-99F430137CA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34A789A-1002-4C0D-BAE5-3EC95CCB10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1A99603A-1A30-4820-A99C-D7626E34CB56}"/>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57290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5DEFA7-F492-4B6C-A5BE-A41337979744}"/>
              </a:ext>
            </a:extLst>
          </p:cNvPr>
          <p:cNvSpPr txBox="1">
            <a:spLocks noChangeArrowheads="1"/>
          </p:cNvSpPr>
          <p:nvPr/>
        </p:nvSpPr>
        <p:spPr>
          <a:xfrm>
            <a:off x="862914" y="1102235"/>
            <a:ext cx="7700318" cy="2682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微软雅黑 Light" panose="020B0502040204020203" pitchFamily="34" charset="-122"/>
                <a:ea typeface="微软雅黑 Light" panose="020B0502040204020203" pitchFamily="34" charset="-122"/>
              </a:rPr>
              <a:t>数据库角色：被命名的一组与数据库操作相关的权限</a:t>
            </a:r>
          </a:p>
          <a:p>
            <a:pPr lvl="1">
              <a:lnSpc>
                <a:spcPct val="150000"/>
              </a:lnSpc>
            </a:pPr>
            <a:r>
              <a:rPr lang="zh-CN" altLang="en-US" dirty="0">
                <a:latin typeface="微软雅黑 Light" panose="020B0502040204020203" pitchFamily="34" charset="-122"/>
                <a:ea typeface="微软雅黑 Light" panose="020B0502040204020203" pitchFamily="34" charset="-122"/>
              </a:rPr>
              <a:t>角色是权限的集合 </a:t>
            </a:r>
          </a:p>
          <a:p>
            <a:pPr lvl="1">
              <a:lnSpc>
                <a:spcPct val="150000"/>
              </a:lnSpc>
            </a:pPr>
            <a:r>
              <a:rPr lang="zh-CN" altLang="en-US" dirty="0">
                <a:latin typeface="微软雅黑 Light" panose="020B0502040204020203" pitchFamily="34" charset="-122"/>
                <a:ea typeface="微软雅黑 Light" panose="020B0502040204020203" pitchFamily="34" charset="-122"/>
              </a:rPr>
              <a:t>可以为一组具有相同权限的用户创建一个角色</a:t>
            </a:r>
          </a:p>
          <a:p>
            <a:pPr lvl="1">
              <a:lnSpc>
                <a:spcPct val="150000"/>
              </a:lnSpc>
            </a:pPr>
            <a:r>
              <a:rPr lang="zh-CN" altLang="en-US" dirty="0">
                <a:latin typeface="微软雅黑 Light" panose="020B0502040204020203" pitchFamily="34" charset="-122"/>
                <a:ea typeface="微软雅黑 Light" panose="020B0502040204020203" pitchFamily="34" charset="-122"/>
              </a:rPr>
              <a:t>简化授权的过程</a:t>
            </a:r>
          </a:p>
        </p:txBody>
      </p:sp>
      <p:sp>
        <p:nvSpPr>
          <p:cNvPr id="3" name="矩形 2">
            <a:extLst>
              <a:ext uri="{FF2B5EF4-FFF2-40B4-BE49-F238E27FC236}">
                <a16:creationId xmlns:a16="http://schemas.microsoft.com/office/drawing/2014/main" id="{6D78CC2A-8B3D-4D74-A0D0-3D006191580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8719ADC-8C9A-4C10-95E2-44909FC29AD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0EDA0327-AF19-4B85-8459-9658132EF08B}"/>
              </a:ext>
            </a:extLst>
          </p:cNvPr>
          <p:cNvSpPr txBox="1">
            <a:spLocks noChangeArrowheads="1"/>
          </p:cNvSpPr>
          <p:nvPr/>
        </p:nvSpPr>
        <p:spPr>
          <a:xfrm>
            <a:off x="565322" y="4407655"/>
            <a:ext cx="11061356" cy="2211852"/>
          </a:xfrm>
          <a:prstGeom prst="rect">
            <a:avLst/>
          </a:prstGeom>
          <a:solidFill>
            <a:srgbClr val="FFFF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微软雅黑 Light" panose="020B0502040204020203" pitchFamily="34" charset="-122"/>
                <a:ea typeface="微软雅黑 Light" panose="020B0502040204020203" pitchFamily="34" charset="-122"/>
              </a:rPr>
              <a:t>应用场景：我们构建了一个数据库</a:t>
            </a:r>
            <a:r>
              <a:rPr lang="en-US" altLang="zh-CN" sz="2400" dirty="0">
                <a:latin typeface="微软雅黑 Light" panose="020B0502040204020203" pitchFamily="34" charset="-122"/>
                <a:ea typeface="微软雅黑 Light" panose="020B0502040204020203" pitchFamily="34" charset="-122"/>
              </a:rPr>
              <a:t>mysql2024</a:t>
            </a:r>
            <a:r>
              <a:rPr lang="zh-CN" altLang="en-US" sz="2400" dirty="0">
                <a:latin typeface="微软雅黑 Light" panose="020B0502040204020203" pitchFamily="34" charset="-122"/>
                <a:ea typeface="微软雅黑 Light" panose="020B0502040204020203" pitchFamily="34" charset="-122"/>
              </a:rPr>
              <a:t>，开发了一个应用程序需要与</a:t>
            </a:r>
            <a:r>
              <a:rPr lang="en-US" altLang="zh-CN" sz="2400" dirty="0">
                <a:latin typeface="微软雅黑 Light" panose="020B0502040204020203" pitchFamily="34" charset="-122"/>
                <a:ea typeface="微软雅黑 Light" panose="020B0502040204020203" pitchFamily="34" charset="-122"/>
              </a:rPr>
              <a:t>mysql2024</a:t>
            </a:r>
            <a:r>
              <a:rPr lang="zh-CN" altLang="en-US" sz="2400" dirty="0">
                <a:latin typeface="微软雅黑 Light" panose="020B0502040204020203" pitchFamily="34" charset="-122"/>
                <a:ea typeface="微软雅黑 Light" panose="020B0502040204020203" pitchFamily="34" charset="-122"/>
              </a:rPr>
              <a:t>数据库交互，根据需求不同，有的程序员需要完全具有访问权限，有的程序员只需要读取权限，有的程序员需要读取</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写入访问权限，为了避免为每个账户授予权限，我们可以创建一组角色，并为每个用户账户授予对应的角色。</a:t>
            </a:r>
          </a:p>
        </p:txBody>
      </p:sp>
      <p:sp>
        <p:nvSpPr>
          <p:cNvPr id="6" name="文本框 5">
            <a:extLst>
              <a:ext uri="{FF2B5EF4-FFF2-40B4-BE49-F238E27FC236}">
                <a16:creationId xmlns:a16="http://schemas.microsoft.com/office/drawing/2014/main" id="{EDC4EB24-6DAC-40E2-90C7-C897EE93B357}"/>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2122673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C25A8-2F5B-46B6-8CBB-AEAC0C8D78FC}"/>
              </a:ext>
            </a:extLst>
          </p:cNvPr>
          <p:cNvSpPr txBox="1">
            <a:spLocks noChangeArrowheads="1"/>
          </p:cNvSpPr>
          <p:nvPr/>
        </p:nvSpPr>
        <p:spPr>
          <a:xfrm>
            <a:off x="1103248" y="1478479"/>
            <a:ext cx="9985503" cy="3276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角色的创建</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CREATE  ROLE  IF NOT EXISTS &lt;</a:t>
            </a:r>
            <a:r>
              <a:rPr lang="zh-CN" altLang="en-US" dirty="0">
                <a:latin typeface="微软雅黑 Light" panose="020B0502040204020203" pitchFamily="34" charset="-122"/>
                <a:ea typeface="微软雅黑 Light" panose="020B0502040204020203" pitchFamily="34" charset="-122"/>
              </a:rPr>
              <a:t>角色名</a:t>
            </a:r>
            <a:r>
              <a:rPr lang="en-US" altLang="zh-CN" dirty="0">
                <a:latin typeface="微软雅黑 Light" panose="020B0502040204020203" pitchFamily="34" charset="-122"/>
                <a:ea typeface="微软雅黑 Light" panose="020B0502040204020203" pitchFamily="34" charset="-122"/>
              </a:rPr>
              <a:t>&gt; [@</a:t>
            </a:r>
            <a:r>
              <a:rPr lang="en-US" altLang="zh-CN" dirty="0" err="1">
                <a:latin typeface="微软雅黑 Light" panose="020B0502040204020203" pitchFamily="34" charset="-122"/>
                <a:ea typeface="微软雅黑 Light" panose="020B0502040204020203" pitchFamily="34" charset="-122"/>
              </a:rPr>
              <a:t>host_name</a:t>
            </a:r>
            <a:r>
              <a:rPr lang="en-US" altLang="zh-CN" dirty="0">
                <a:latin typeface="微软雅黑 Light" panose="020B0502040204020203" pitchFamily="34" charset="-122"/>
                <a:ea typeface="微软雅黑 Light" panose="020B0502040204020203" pitchFamily="34" charset="-122"/>
              </a:rPr>
              <a:t>]</a:t>
            </a:r>
          </a:p>
          <a:p>
            <a:pPr>
              <a:lnSpc>
                <a:spcPct val="12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2.</a:t>
            </a:r>
            <a:r>
              <a:rPr lang="zh-CN" altLang="en-US" sz="2400" dirty="0">
                <a:latin typeface="微软雅黑 Light" panose="020B0502040204020203" pitchFamily="34" charset="-122"/>
                <a:ea typeface="微软雅黑 Light" panose="020B0502040204020203" pitchFamily="34" charset="-122"/>
              </a:rPr>
              <a:t>给角色授权 </a:t>
            </a:r>
          </a:p>
          <a:p>
            <a:pPr lvl="1">
              <a:lnSpc>
                <a:spcPct val="12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GRANT  &lt;</a:t>
            </a:r>
            <a:r>
              <a:rPr lang="zh-CN" altLang="en-US" dirty="0">
                <a:latin typeface="微软雅黑 Light" panose="020B0502040204020203" pitchFamily="34" charset="-122"/>
                <a:ea typeface="微软雅黑 Light" panose="020B0502040204020203" pitchFamily="34" charset="-122"/>
              </a:rPr>
              <a:t>权限</a:t>
            </a:r>
            <a:r>
              <a:rPr lang="en-US" altLang="zh-CN" dirty="0">
                <a:latin typeface="微软雅黑 Light" panose="020B0502040204020203" pitchFamily="34" charset="-122"/>
                <a:ea typeface="微软雅黑 Light" panose="020B0502040204020203" pitchFamily="34" charset="-122"/>
              </a:rPr>
              <a:t>&gt;[,&lt;</a:t>
            </a:r>
            <a:r>
              <a:rPr lang="zh-CN" altLang="en-US" dirty="0">
                <a:latin typeface="微软雅黑 Light" panose="020B0502040204020203" pitchFamily="34" charset="-122"/>
                <a:ea typeface="微软雅黑 Light" panose="020B0502040204020203" pitchFamily="34" charset="-122"/>
              </a:rPr>
              <a:t>权限</a:t>
            </a:r>
            <a:r>
              <a:rPr lang="en-US" altLang="zh-CN" dirty="0">
                <a:latin typeface="微软雅黑 Light" panose="020B0502040204020203" pitchFamily="34" charset="-122"/>
                <a:ea typeface="微软雅黑 Light" panose="020B0502040204020203" pitchFamily="34" charset="-122"/>
              </a:rPr>
              <a:t>&gt;]… </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ON &lt;</a:t>
            </a:r>
            <a:r>
              <a:rPr lang="zh-CN" altLang="en-US" dirty="0">
                <a:latin typeface="微软雅黑 Light" panose="020B0502040204020203" pitchFamily="34" charset="-122"/>
                <a:ea typeface="微软雅黑 Light" panose="020B0502040204020203" pitchFamily="34" charset="-122"/>
              </a:rPr>
              <a:t>对象类型</a:t>
            </a:r>
            <a:r>
              <a:rPr lang="en-US" altLang="zh-CN" dirty="0">
                <a:latin typeface="微软雅黑 Light" panose="020B0502040204020203" pitchFamily="34" charset="-122"/>
                <a:ea typeface="微软雅黑 Light" panose="020B0502040204020203" pitchFamily="34" charset="-122"/>
              </a:rPr>
              <a:t>&gt;</a:t>
            </a:r>
            <a:r>
              <a:rPr lang="zh-CN" altLang="en-US" dirty="0">
                <a:latin typeface="微软雅黑 Light" panose="020B0502040204020203" pitchFamily="34" charset="-122"/>
                <a:ea typeface="微软雅黑 Light" panose="020B0502040204020203" pitchFamily="34" charset="-122"/>
              </a:rPr>
              <a:t>对象名  </a:t>
            </a:r>
          </a:p>
          <a:p>
            <a:pPr lvl="1">
              <a:lnSpc>
                <a:spcPct val="12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TO &lt;</a:t>
            </a:r>
            <a:r>
              <a:rPr lang="zh-CN" altLang="en-US" dirty="0">
                <a:latin typeface="微软雅黑 Light" panose="020B0502040204020203" pitchFamily="34" charset="-122"/>
                <a:ea typeface="微软雅黑 Light" panose="020B0502040204020203" pitchFamily="34" charset="-122"/>
              </a:rPr>
              <a:t>角色</a:t>
            </a:r>
            <a:r>
              <a:rPr lang="en-US" altLang="zh-CN" dirty="0">
                <a:latin typeface="微软雅黑 Light" panose="020B0502040204020203" pitchFamily="34" charset="-122"/>
                <a:ea typeface="微软雅黑 Light" panose="020B0502040204020203" pitchFamily="34" charset="-122"/>
              </a:rPr>
              <a:t>&gt;[,&lt;</a:t>
            </a:r>
            <a:r>
              <a:rPr lang="zh-CN" altLang="en-US" dirty="0">
                <a:latin typeface="微软雅黑 Light" panose="020B0502040204020203" pitchFamily="34" charset="-122"/>
                <a:ea typeface="微软雅黑 Light" panose="020B0502040204020203" pitchFamily="34" charset="-122"/>
              </a:rPr>
              <a:t>角色</a:t>
            </a:r>
            <a:r>
              <a:rPr lang="en-US" altLang="zh-CN" dirty="0">
                <a:latin typeface="微软雅黑 Light" panose="020B0502040204020203" pitchFamily="34" charset="-122"/>
                <a:ea typeface="微软雅黑 Light" panose="020B0502040204020203" pitchFamily="34" charset="-122"/>
              </a:rPr>
              <a:t>&gt;]…</a:t>
            </a:r>
          </a:p>
          <a:p>
            <a:pPr lvl="1">
              <a:lnSpc>
                <a:spcPct val="120000"/>
              </a:lnSpc>
              <a:buFont typeface="Wingdings" panose="05000000000000000000" pitchFamily="2" charset="2"/>
              <a:buNone/>
            </a:pPr>
            <a:endParaRPr lang="en-US" altLang="zh-CN"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EFB0D63E-0A11-4341-A8D0-467C4F827DE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9D1D058-6701-4FF7-8248-A7626043C1B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93BCAB85-E85D-421A-9B24-9A3D83577CB8}"/>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64801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758C85-7D63-421E-9754-59454D4758F1}"/>
              </a:ext>
            </a:extLst>
          </p:cNvPr>
          <p:cNvSpPr txBox="1">
            <a:spLocks noChangeArrowheads="1"/>
          </p:cNvSpPr>
          <p:nvPr/>
        </p:nvSpPr>
        <p:spPr>
          <a:xfrm>
            <a:off x="457200" y="1052513"/>
            <a:ext cx="11133438" cy="51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3.</a:t>
            </a:r>
            <a:r>
              <a:rPr lang="zh-CN" altLang="en-US" sz="2400" dirty="0">
                <a:latin typeface="微软雅黑 Light" panose="020B0502040204020203" pitchFamily="34" charset="-122"/>
                <a:ea typeface="微软雅黑 Light" panose="020B0502040204020203" pitchFamily="34" charset="-122"/>
              </a:rPr>
              <a:t>将一个角色授予其他的角色或用户</a:t>
            </a: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GRANT  &lt;</a:t>
            </a:r>
            <a:r>
              <a:rPr lang="zh-CN" altLang="en-US" dirty="0">
                <a:latin typeface="微软雅黑 Light" panose="020B0502040204020203" pitchFamily="34" charset="-122"/>
                <a:ea typeface="微软雅黑 Light" panose="020B0502040204020203" pitchFamily="34" charset="-122"/>
              </a:rPr>
              <a:t>角色</a:t>
            </a:r>
            <a:r>
              <a:rPr lang="en-US" altLang="zh-CN" dirty="0">
                <a:latin typeface="微软雅黑 Light" panose="020B0502040204020203" pitchFamily="34" charset="-122"/>
                <a:ea typeface="微软雅黑 Light" panose="020B0502040204020203" pitchFamily="34" charset="-122"/>
              </a:rPr>
              <a:t>1&gt;[,&lt;</a:t>
            </a:r>
            <a:r>
              <a:rPr lang="zh-CN" altLang="en-US" dirty="0">
                <a:latin typeface="微软雅黑 Light" panose="020B0502040204020203" pitchFamily="34" charset="-122"/>
                <a:ea typeface="微软雅黑 Light" panose="020B0502040204020203" pitchFamily="34" charset="-122"/>
              </a:rPr>
              <a:t>角色</a:t>
            </a:r>
            <a:r>
              <a:rPr lang="en-US" altLang="zh-CN" dirty="0">
                <a:latin typeface="微软雅黑 Light" panose="020B0502040204020203" pitchFamily="34" charset="-122"/>
                <a:ea typeface="微软雅黑 Light" panose="020B0502040204020203" pitchFamily="34" charset="-122"/>
              </a:rPr>
              <a:t>2&gt;]…</a:t>
            </a: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TO  &lt;</a:t>
            </a:r>
            <a:r>
              <a:rPr lang="zh-CN" altLang="en-US" dirty="0">
                <a:latin typeface="微软雅黑 Light" panose="020B0502040204020203" pitchFamily="34" charset="-122"/>
                <a:ea typeface="微软雅黑 Light" panose="020B0502040204020203" pitchFamily="34" charset="-122"/>
              </a:rPr>
              <a:t>角色</a:t>
            </a:r>
            <a:r>
              <a:rPr lang="en-US" altLang="zh-CN" dirty="0">
                <a:latin typeface="微软雅黑 Light" panose="020B0502040204020203" pitchFamily="34" charset="-122"/>
                <a:ea typeface="微软雅黑 Light" panose="020B0502040204020203" pitchFamily="34" charset="-122"/>
              </a:rPr>
              <a:t>3&gt;[,&lt;</a:t>
            </a:r>
            <a:r>
              <a:rPr lang="zh-CN" altLang="en-US" dirty="0">
                <a:latin typeface="微软雅黑 Light" panose="020B0502040204020203" pitchFamily="34" charset="-122"/>
                <a:ea typeface="微软雅黑 Light" panose="020B0502040204020203" pitchFamily="34" charset="-122"/>
              </a:rPr>
              <a:t>用户</a:t>
            </a:r>
            <a:r>
              <a:rPr lang="en-US" altLang="zh-CN" dirty="0">
                <a:latin typeface="微软雅黑 Light" panose="020B0502040204020203" pitchFamily="34" charset="-122"/>
                <a:ea typeface="微软雅黑 Light" panose="020B0502040204020203" pitchFamily="34" charset="-122"/>
              </a:rPr>
              <a:t>1&gt;]… </a:t>
            </a:r>
          </a:p>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[WITH ADMIN OPTION]</a:t>
            </a:r>
          </a:p>
          <a:p>
            <a:pPr lvl="1">
              <a:buFont typeface="Wingdings" panose="05000000000000000000" pitchFamily="2" charset="2"/>
              <a:buNone/>
            </a:pP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该语句把角色授予某用户，或授予另一个角色</a:t>
            </a:r>
          </a:p>
          <a:p>
            <a:pPr lvl="1"/>
            <a:r>
              <a:rPr lang="zh-CN" altLang="en-US" dirty="0">
                <a:latin typeface="微软雅黑 Light" panose="020B0502040204020203" pitchFamily="34" charset="-122"/>
                <a:ea typeface="微软雅黑 Light" panose="020B0502040204020203" pitchFamily="34" charset="-122"/>
              </a:rPr>
              <a:t>授予者是角色的创建者或拥有在这个角色上的</a:t>
            </a:r>
            <a:r>
              <a:rPr lang="en-US" altLang="zh-CN" dirty="0">
                <a:latin typeface="微软雅黑 Light" panose="020B0502040204020203" pitchFamily="34" charset="-122"/>
                <a:ea typeface="微软雅黑 Light" panose="020B0502040204020203" pitchFamily="34" charset="-122"/>
              </a:rPr>
              <a:t>ADMIN OPTION</a:t>
            </a:r>
          </a:p>
          <a:p>
            <a:pPr lvl="1"/>
            <a:r>
              <a:rPr lang="zh-CN" altLang="en-US" dirty="0">
                <a:latin typeface="微软雅黑 Light" panose="020B0502040204020203" pitchFamily="34" charset="-122"/>
                <a:ea typeface="微软雅黑 Light" panose="020B0502040204020203" pitchFamily="34" charset="-122"/>
              </a:rPr>
              <a:t>指定了</a:t>
            </a:r>
            <a:r>
              <a:rPr lang="en-US" altLang="zh-CN" dirty="0">
                <a:latin typeface="微软雅黑 Light" panose="020B0502040204020203" pitchFamily="34" charset="-122"/>
                <a:ea typeface="微软雅黑 Light" panose="020B0502040204020203" pitchFamily="34" charset="-122"/>
              </a:rPr>
              <a:t>WITH ADMIN OPTION</a:t>
            </a:r>
            <a:r>
              <a:rPr lang="zh-CN" altLang="en-US" dirty="0">
                <a:latin typeface="微软雅黑 Light" panose="020B0502040204020203" pitchFamily="34" charset="-122"/>
                <a:ea typeface="微软雅黑 Light" panose="020B0502040204020203" pitchFamily="34" charset="-122"/>
              </a:rPr>
              <a:t>则获得某种权限的角色或用户还可以把这种权限授予其他角色</a:t>
            </a:r>
          </a:p>
          <a:p>
            <a:pPr lvl="1">
              <a:buFont typeface="Wingdings" panose="05000000000000000000" pitchFamily="2" charset="2"/>
              <a:buNone/>
            </a:pPr>
            <a:endParaRPr lang="en-US" altLang="zh-CN"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一个角色的权限：直接授予这个角色的全部权限加上其他角色</a:t>
            </a:r>
            <a:endParaRPr lang="en-US" altLang="zh-CN" dirty="0">
              <a:latin typeface="微软雅黑 Light" panose="020B0502040204020203" pitchFamily="34" charset="-122"/>
              <a:ea typeface="微软雅黑 Light" panose="020B0502040204020203" pitchFamily="34" charset="-122"/>
            </a:endParaRPr>
          </a:p>
          <a:p>
            <a:pPr lvl="1">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授予这个角色的全部权限</a:t>
            </a:r>
          </a:p>
          <a:p>
            <a:pPr lvl="1">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p>
          <a:p>
            <a:pPr>
              <a:buFont typeface="Wingdings" panose="05000000000000000000" pitchFamily="2" charset="2"/>
              <a:buNone/>
            </a:pPr>
            <a:endParaRPr lang="zh-CN" altLang="en-US"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ED477B01-052C-4812-BC1E-C10EF6B222C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9F7C193-5F90-47C6-9F55-B83C6F87B63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DC9635D5-A6F3-4419-B206-6854D426DEB9}"/>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813828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4498FD-FE34-47EA-B7BB-7FF6EE7DB638}"/>
              </a:ext>
            </a:extLst>
          </p:cNvPr>
          <p:cNvSpPr/>
          <p:nvPr/>
        </p:nvSpPr>
        <p:spPr>
          <a:xfrm>
            <a:off x="928645" y="1592392"/>
            <a:ext cx="9871161" cy="4708084"/>
          </a:xfrm>
          <a:prstGeom prst="rect">
            <a:avLst/>
          </a:prstGeom>
        </p:spPr>
        <p:txBody>
          <a:bodyPr wrap="square">
            <a:spAutoFit/>
          </a:bodyPr>
          <a:lstStyle/>
          <a:p>
            <a:pPr marL="342900" indent="-342900" eaLnBrk="1" hangingPunct="1">
              <a:spcBef>
                <a:spcPct val="20000"/>
              </a:spcBef>
              <a:buSzPct val="100000"/>
              <a:buFont typeface="Arial" panose="020B0604020202020204" pitchFamily="34" charset="0"/>
              <a:buNone/>
              <a:defRPr/>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角色权限的收回 </a:t>
            </a:r>
          </a:p>
          <a:p>
            <a:pPr lvl="1" eaLnBrk="1" hangingPunct="1">
              <a:lnSpc>
                <a:spcPct val="130000"/>
              </a:lnSpc>
              <a:spcBef>
                <a:spcPct val="20000"/>
              </a:spcBef>
              <a:buSzPct val="100000"/>
              <a:buFont typeface="Wingdings" pitchFamily="2" charset="2"/>
              <a:buNone/>
              <a:defRPr/>
            </a:pPr>
            <a:r>
              <a:rPr lang="en-US" altLang="zh-CN" sz="2400" dirty="0">
                <a:latin typeface="微软雅黑 Light" panose="020B0502040204020203" pitchFamily="34" charset="-122"/>
                <a:ea typeface="微软雅黑 Light" panose="020B0502040204020203" pitchFamily="34" charset="-122"/>
              </a:rPr>
              <a:t>REVOKE &lt;</a:t>
            </a:r>
            <a:r>
              <a:rPr lang="zh-CN" altLang="en-US" sz="2400" dirty="0">
                <a:latin typeface="微软雅黑 Light" panose="020B0502040204020203" pitchFamily="34" charset="-122"/>
                <a:ea typeface="微软雅黑 Light" panose="020B0502040204020203" pitchFamily="34" charset="-122"/>
              </a:rPr>
              <a:t>权限</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权限</a:t>
            </a:r>
            <a:r>
              <a:rPr lang="en-US" altLang="zh-CN" sz="2400" dirty="0">
                <a:latin typeface="微软雅黑 Light" panose="020B0502040204020203" pitchFamily="34" charset="-122"/>
                <a:ea typeface="微软雅黑 Light" panose="020B0502040204020203" pitchFamily="34" charset="-122"/>
              </a:rPr>
              <a:t>&gt;]…</a:t>
            </a:r>
          </a:p>
          <a:p>
            <a:pPr lvl="1" eaLnBrk="1" hangingPunct="1">
              <a:lnSpc>
                <a:spcPct val="130000"/>
              </a:lnSpc>
              <a:spcBef>
                <a:spcPct val="20000"/>
              </a:spcBef>
              <a:buSzPct val="100000"/>
              <a:buFont typeface="Wingdings" pitchFamily="2" charset="2"/>
              <a:buNone/>
              <a:defRPr/>
            </a:pPr>
            <a:r>
              <a:rPr lang="en-US" altLang="zh-CN" sz="2400" dirty="0">
                <a:latin typeface="微软雅黑 Light" panose="020B0502040204020203" pitchFamily="34" charset="-122"/>
                <a:ea typeface="微软雅黑 Light" panose="020B0502040204020203" pitchFamily="34" charset="-122"/>
              </a:rPr>
              <a:t>ON &lt;</a:t>
            </a:r>
            <a:r>
              <a:rPr lang="zh-CN" altLang="en-US" sz="2400" dirty="0">
                <a:latin typeface="微软雅黑 Light" panose="020B0502040204020203" pitchFamily="34" charset="-122"/>
                <a:ea typeface="微软雅黑 Light" panose="020B0502040204020203" pitchFamily="34" charset="-122"/>
              </a:rPr>
              <a:t>对象类型</a:t>
            </a:r>
            <a:r>
              <a:rPr lang="en-US" altLang="zh-CN" sz="2400" dirty="0">
                <a:latin typeface="微软雅黑 Light" panose="020B0502040204020203" pitchFamily="34" charset="-122"/>
                <a:ea typeface="微软雅黑 Light" panose="020B0502040204020203" pitchFamily="34" charset="-122"/>
              </a:rPr>
              <a:t>&gt; &lt;</a:t>
            </a:r>
            <a:r>
              <a:rPr lang="zh-CN" altLang="en-US" sz="2400" dirty="0">
                <a:latin typeface="微软雅黑 Light" panose="020B0502040204020203" pitchFamily="34" charset="-122"/>
                <a:ea typeface="微软雅黑 Light" panose="020B0502040204020203" pitchFamily="34" charset="-122"/>
              </a:rPr>
              <a:t>对象名</a:t>
            </a:r>
            <a:r>
              <a:rPr lang="en-US" altLang="zh-CN" sz="2400" dirty="0">
                <a:latin typeface="微软雅黑 Light" panose="020B0502040204020203" pitchFamily="34" charset="-122"/>
                <a:ea typeface="微软雅黑 Light" panose="020B0502040204020203" pitchFamily="34" charset="-122"/>
              </a:rPr>
              <a:t>&gt;</a:t>
            </a:r>
          </a:p>
          <a:p>
            <a:pPr lvl="1" eaLnBrk="1" hangingPunct="1">
              <a:lnSpc>
                <a:spcPct val="130000"/>
              </a:lnSpc>
              <a:spcBef>
                <a:spcPct val="20000"/>
              </a:spcBef>
              <a:buSzPct val="100000"/>
              <a:buFont typeface="Wingdings" pitchFamily="2" charset="2"/>
              <a:buNone/>
              <a:defRPr/>
            </a:pPr>
            <a:r>
              <a:rPr lang="en-US" altLang="zh-CN" sz="2400" dirty="0">
                <a:latin typeface="微软雅黑 Light" panose="020B0502040204020203" pitchFamily="34" charset="-122"/>
                <a:ea typeface="微软雅黑 Light" panose="020B0502040204020203" pitchFamily="34" charset="-122"/>
              </a:rPr>
              <a:t>FROM &lt;</a:t>
            </a:r>
            <a:r>
              <a:rPr lang="zh-CN" altLang="en-US" sz="2400" dirty="0">
                <a:latin typeface="微软雅黑 Light" panose="020B0502040204020203" pitchFamily="34" charset="-122"/>
                <a:ea typeface="微软雅黑 Light" panose="020B0502040204020203" pitchFamily="34" charset="-122"/>
              </a:rPr>
              <a:t>角色</a:t>
            </a:r>
            <a:r>
              <a:rPr lang="en-US" altLang="zh-CN" sz="2400" dirty="0">
                <a:latin typeface="微软雅黑 Light" panose="020B0502040204020203" pitchFamily="34" charset="-122"/>
                <a:ea typeface="微软雅黑 Light" panose="020B0502040204020203" pitchFamily="34" charset="-122"/>
              </a:rPr>
              <a:t>&gt;[,&lt;</a:t>
            </a:r>
            <a:r>
              <a:rPr lang="zh-CN" altLang="en-US" sz="2400" dirty="0">
                <a:latin typeface="微软雅黑 Light" panose="020B0502040204020203" pitchFamily="34" charset="-122"/>
                <a:ea typeface="微软雅黑 Light" panose="020B0502040204020203" pitchFamily="34" charset="-122"/>
              </a:rPr>
              <a:t>角色</a:t>
            </a:r>
            <a:r>
              <a:rPr lang="en-US" altLang="zh-CN" sz="2400" dirty="0">
                <a:latin typeface="微软雅黑 Light" panose="020B0502040204020203" pitchFamily="34" charset="-122"/>
                <a:ea typeface="微软雅黑 Light" panose="020B0502040204020203" pitchFamily="34" charset="-122"/>
              </a:rPr>
              <a:t>&gt;]…</a:t>
            </a:r>
          </a:p>
          <a:p>
            <a:pPr lvl="1" eaLnBrk="1" hangingPunct="1">
              <a:lnSpc>
                <a:spcPct val="130000"/>
              </a:lnSpc>
              <a:spcBef>
                <a:spcPct val="20000"/>
              </a:spcBef>
              <a:buSzPct val="100000"/>
              <a:buFont typeface="Wingdings" pitchFamily="2" charset="2"/>
              <a:buNone/>
              <a:defRPr/>
            </a:pPr>
            <a:r>
              <a:rPr lang="zh-CN" altLang="en-US" sz="2400" dirty="0">
                <a:latin typeface="微软雅黑 Light" panose="020B0502040204020203" pitchFamily="34" charset="-122"/>
                <a:ea typeface="微软雅黑 Light" panose="020B0502040204020203" pitchFamily="34" charset="-122"/>
              </a:rPr>
              <a:t>用户可以回收角色的权限，从而修改角色拥有的权限</a:t>
            </a:r>
          </a:p>
          <a:p>
            <a:pPr lvl="1">
              <a:lnSpc>
                <a:spcPct val="130000"/>
              </a:lnSpc>
              <a:spcBef>
                <a:spcPct val="20000"/>
              </a:spcBef>
              <a:buSzPct val="100000"/>
              <a:defRPr/>
            </a:pPr>
            <a:r>
              <a:rPr lang="en-US" altLang="zh-CN" sz="2400" dirty="0">
                <a:latin typeface="微软雅黑 Light" panose="020B0502040204020203" pitchFamily="34" charset="-122"/>
                <a:ea typeface="微软雅黑 Light" panose="020B0502040204020203" pitchFamily="34" charset="-122"/>
              </a:rPr>
              <a:t>REVOKE</a:t>
            </a:r>
            <a:r>
              <a:rPr lang="zh-CN" altLang="en-US" sz="2400" dirty="0">
                <a:latin typeface="微软雅黑 Light" panose="020B0502040204020203" pitchFamily="34" charset="-122"/>
                <a:ea typeface="微软雅黑 Light" panose="020B0502040204020203" pitchFamily="34" charset="-122"/>
              </a:rPr>
              <a:t>执行者是</a:t>
            </a:r>
          </a:p>
          <a:p>
            <a:pPr lvl="2" eaLnBrk="1" hangingPunct="1">
              <a:lnSpc>
                <a:spcPct val="130000"/>
              </a:lnSpc>
              <a:buSzPct val="87000"/>
              <a:buFont typeface="Wingdings" pitchFamily="2" charset="2"/>
              <a:buChar char="l"/>
              <a:defRPr/>
            </a:pPr>
            <a:r>
              <a:rPr lang="zh-CN" altLang="en-US" sz="2400" dirty="0">
                <a:latin typeface="微软雅黑 Light" panose="020B0502040204020203" pitchFamily="34" charset="-122"/>
                <a:ea typeface="微软雅黑 Light" panose="020B0502040204020203" pitchFamily="34" charset="-122"/>
              </a:rPr>
              <a:t>角色的创建者</a:t>
            </a:r>
          </a:p>
          <a:p>
            <a:pPr lvl="2" eaLnBrk="1" hangingPunct="1">
              <a:lnSpc>
                <a:spcPct val="130000"/>
              </a:lnSpc>
              <a:buSzPct val="87000"/>
              <a:buFont typeface="Wingdings" pitchFamily="2" charset="2"/>
              <a:buChar char="l"/>
              <a:defRPr/>
            </a:pPr>
            <a:r>
              <a:rPr lang="zh-CN" altLang="en-US" sz="2400" dirty="0">
                <a:latin typeface="微软雅黑 Light" panose="020B0502040204020203" pitchFamily="34" charset="-122"/>
                <a:ea typeface="微软雅黑 Light" panose="020B0502040204020203" pitchFamily="34" charset="-122"/>
              </a:rPr>
              <a:t>拥有在这个（些）角色上的</a:t>
            </a:r>
            <a:r>
              <a:rPr lang="en-US" altLang="zh-CN" sz="2400" dirty="0">
                <a:latin typeface="微软雅黑 Light" panose="020B0502040204020203" pitchFamily="34" charset="-122"/>
                <a:ea typeface="微软雅黑 Light" panose="020B0502040204020203" pitchFamily="34" charset="-122"/>
              </a:rPr>
              <a:t>ADMIN OPTION</a:t>
            </a:r>
          </a:p>
          <a:p>
            <a:pPr lvl="1" eaLnBrk="1" hangingPunct="1">
              <a:lnSpc>
                <a:spcPct val="130000"/>
              </a:lnSpc>
              <a:spcBef>
                <a:spcPct val="20000"/>
              </a:spcBef>
              <a:buSzPct val="100000"/>
              <a:buFont typeface="Wingdings" pitchFamily="2" charset="2"/>
              <a:buNone/>
              <a:defRPr/>
            </a:pPr>
            <a:endParaRPr lang="en-US" altLang="zh-CN" sz="2400"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449349C5-A8A3-4159-878D-54EBFCC0E6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4C99BD7-C302-49AF-9ACA-229350D55EE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23A1F18A-4C11-4D8F-8AB3-F42D4CC09A2F}"/>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851288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46C78B0-387F-4E44-A5A8-E21732B1F472}"/>
              </a:ext>
            </a:extLst>
          </p:cNvPr>
          <p:cNvSpPr txBox="1">
            <a:spLocks noChangeArrowheads="1"/>
          </p:cNvSpPr>
          <p:nvPr/>
        </p:nvSpPr>
        <p:spPr>
          <a:xfrm>
            <a:off x="350837" y="1478478"/>
            <a:ext cx="11490325" cy="48961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11] </a:t>
            </a:r>
            <a:r>
              <a:rPr lang="zh-CN" altLang="en-US" dirty="0">
                <a:latin typeface="微软雅黑 Light" panose="020B0502040204020203" pitchFamily="34" charset="-122"/>
                <a:ea typeface="微软雅黑 Light" panose="020B0502040204020203" pitchFamily="34" charset="-122"/>
              </a:rPr>
              <a:t>通过角色来实现将一组权限授予一个用户。</a:t>
            </a:r>
          </a:p>
          <a:p>
            <a:pPr lvl="1">
              <a:lnSpc>
                <a:spcPct val="12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步骤如下：</a:t>
            </a:r>
          </a:p>
          <a:p>
            <a:pPr lvl="1">
              <a:lnSpc>
                <a:spcPct val="12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）首先创建一个角色 </a:t>
            </a:r>
            <a:r>
              <a:rPr lang="en-US" altLang="zh-CN" dirty="0">
                <a:latin typeface="微软雅黑 Light" panose="020B0502040204020203" pitchFamily="34" charset="-122"/>
                <a:ea typeface="微软雅黑 Light" panose="020B0502040204020203" pitchFamily="34" charset="-122"/>
              </a:rPr>
              <a:t>R1</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CREATE  ROLE  IF NOT EXISTS R1;</a:t>
            </a:r>
            <a:endParaRPr lang="zh-CN" altLang="en-US" dirty="0">
              <a:latin typeface="微软雅黑 Light" panose="020B0502040204020203" pitchFamily="34" charset="-122"/>
              <a:ea typeface="微软雅黑 Light" panose="020B0502040204020203" pitchFamily="34" charset="-122"/>
            </a:endParaRPr>
          </a:p>
          <a:p>
            <a:pPr lvl="1">
              <a:spcBef>
                <a:spcPct val="0"/>
              </a:spcBef>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）然后使用</a:t>
            </a:r>
            <a:r>
              <a:rPr lang="en-US" altLang="zh-CN" dirty="0">
                <a:latin typeface="微软雅黑 Light" panose="020B0502040204020203" pitchFamily="34" charset="-122"/>
                <a:ea typeface="微软雅黑 Light" panose="020B0502040204020203" pitchFamily="34" charset="-122"/>
              </a:rPr>
              <a:t>GRANT</a:t>
            </a:r>
            <a:r>
              <a:rPr lang="zh-CN" altLang="en-US" dirty="0">
                <a:latin typeface="微软雅黑 Light" panose="020B0502040204020203" pitchFamily="34" charset="-122"/>
                <a:ea typeface="微软雅黑 Light" panose="020B0502040204020203" pitchFamily="34" charset="-122"/>
              </a:rPr>
              <a:t>语句，使角色</a:t>
            </a:r>
            <a:r>
              <a:rPr lang="en-US" altLang="zh-CN" dirty="0">
                <a:latin typeface="微软雅黑 Light" panose="020B0502040204020203" pitchFamily="34" charset="-122"/>
                <a:ea typeface="微软雅黑 Light" panose="020B0502040204020203" pitchFamily="34" charset="-122"/>
              </a:rPr>
              <a:t>R1</a:t>
            </a:r>
            <a:r>
              <a:rPr lang="zh-CN" altLang="en-US" dirty="0">
                <a:latin typeface="微软雅黑 Light" panose="020B0502040204020203" pitchFamily="34" charset="-122"/>
                <a:ea typeface="微软雅黑 Light" panose="020B0502040204020203" pitchFamily="34" charset="-122"/>
              </a:rPr>
              <a:t>拥有</a:t>
            </a:r>
            <a:r>
              <a:rPr lang="en-US" altLang="zh-CN" dirty="0">
                <a:latin typeface="微软雅黑 Light" panose="020B0502040204020203" pitchFamily="34" charset="-122"/>
                <a:ea typeface="微软雅黑 Light" panose="020B0502040204020203" pitchFamily="34" charset="-122"/>
              </a:rPr>
              <a:t>Student</a:t>
            </a:r>
            <a:r>
              <a:rPr lang="zh-CN" altLang="en-US" dirty="0">
                <a:latin typeface="微软雅黑 Light" panose="020B0502040204020203" pitchFamily="34" charset="-122"/>
                <a:ea typeface="微软雅黑 Light" panose="020B0502040204020203" pitchFamily="34" charset="-122"/>
              </a:rPr>
              <a:t>表的</a:t>
            </a:r>
            <a:r>
              <a:rPr lang="en-US" altLang="zh-CN" dirty="0">
                <a:latin typeface="微软雅黑 Light" panose="020B0502040204020203" pitchFamily="34" charset="-122"/>
                <a:ea typeface="微软雅黑 Light" panose="020B0502040204020203" pitchFamily="34" charset="-122"/>
              </a:rPr>
              <a:t>	SELECT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UPDATE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INSERT</a:t>
            </a:r>
            <a:r>
              <a:rPr lang="zh-CN" altLang="en-US" dirty="0">
                <a:latin typeface="微软雅黑 Light" panose="020B0502040204020203" pitchFamily="34" charset="-122"/>
                <a:ea typeface="微软雅黑 Light" panose="020B0502040204020203" pitchFamily="34" charset="-122"/>
              </a:rPr>
              <a:t>权限</a:t>
            </a:r>
            <a:br>
              <a:rPr lang="en-US" altLang="zh-CN"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a:p>
            <a:pPr lvl="1">
              <a:lnSpc>
                <a:spcPct val="12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GRANT SELECT, UPDATE, INSERT </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ON TABLE Student </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TO R1;</a:t>
            </a:r>
            <a:endParaRPr lang="zh-CN" altLang="en-US"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B2DC4980-B04E-4CBC-A03E-808C0400F53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3C0A1F-63EB-4F01-9145-42FCFBA99A1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6A6A8B74-5F8B-4B8B-8885-955169A48DE5}"/>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2212444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39DB8DE-1A60-45D1-88BC-D51D9856EEBB}"/>
              </a:ext>
            </a:extLst>
          </p:cNvPr>
          <p:cNvSpPr txBox="1">
            <a:spLocks noChangeArrowheads="1"/>
          </p:cNvSpPr>
          <p:nvPr/>
        </p:nvSpPr>
        <p:spPr>
          <a:xfrm>
            <a:off x="941687" y="1456467"/>
            <a:ext cx="8362950"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3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）将这个角色授予王平，张明，赵玲。使他们具有角色</a:t>
            </a:r>
            <a:r>
              <a:rPr lang="en-US" altLang="zh-CN" dirty="0">
                <a:latin typeface="微软雅黑 Light" panose="020B0502040204020203" pitchFamily="34" charset="-122"/>
                <a:ea typeface="微软雅黑 Light" panose="020B0502040204020203" pitchFamily="34" charset="-122"/>
              </a:rPr>
              <a:t>R1</a:t>
            </a:r>
            <a:r>
              <a:rPr lang="zh-CN" altLang="en-US" dirty="0">
                <a:latin typeface="微软雅黑 Light" panose="020B0502040204020203" pitchFamily="34" charset="-122"/>
                <a:ea typeface="微软雅黑 Light" panose="020B0502040204020203" pitchFamily="34" charset="-122"/>
              </a:rPr>
              <a:t>所包含的全部权限</a:t>
            </a:r>
          </a:p>
          <a:p>
            <a:pPr lvl="1">
              <a:lnSpc>
                <a:spcPct val="13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	 GRANT  R1 </a:t>
            </a:r>
          </a:p>
          <a:p>
            <a:pPr lvl="1">
              <a:lnSpc>
                <a:spcPct val="13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TO </a:t>
            </a:r>
            <a:r>
              <a:rPr lang="zh-CN" altLang="en-US" dirty="0">
                <a:latin typeface="微软雅黑 Light" panose="020B0502040204020203" pitchFamily="34" charset="-122"/>
                <a:ea typeface="微软雅黑 Light" panose="020B0502040204020203" pitchFamily="34" charset="-122"/>
              </a:rPr>
              <a:t>王平</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张明</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赵玲</a:t>
            </a:r>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a:p>
            <a:pPr lvl="1">
              <a:lnSpc>
                <a:spcPct val="13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可以一次性通过</a:t>
            </a:r>
            <a:r>
              <a:rPr lang="en-US" altLang="zh-CN" dirty="0">
                <a:latin typeface="微软雅黑 Light" panose="020B0502040204020203" pitchFamily="34" charset="-122"/>
                <a:ea typeface="微软雅黑 Light" panose="020B0502040204020203" pitchFamily="34" charset="-122"/>
              </a:rPr>
              <a:t>R1</a:t>
            </a:r>
            <a:r>
              <a:rPr lang="zh-CN" altLang="en-US" dirty="0">
                <a:latin typeface="微软雅黑 Light" panose="020B0502040204020203" pitchFamily="34" charset="-122"/>
                <a:ea typeface="微软雅黑 Light" panose="020B0502040204020203" pitchFamily="34" charset="-122"/>
              </a:rPr>
              <a:t>来回收王平的这</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个权限</a:t>
            </a:r>
          </a:p>
          <a:p>
            <a:pPr lvl="1">
              <a:lnSpc>
                <a:spcPct val="13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	  REVOKE  R1 </a:t>
            </a:r>
          </a:p>
          <a:p>
            <a:pPr lvl="1">
              <a:lnSpc>
                <a:spcPct val="13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FROM </a:t>
            </a:r>
            <a:r>
              <a:rPr lang="zh-CN" altLang="en-US" dirty="0">
                <a:latin typeface="微软雅黑 Light" panose="020B0502040204020203" pitchFamily="34" charset="-122"/>
                <a:ea typeface="微软雅黑 Light" panose="020B0502040204020203" pitchFamily="34" charset="-122"/>
              </a:rPr>
              <a:t>王平</a:t>
            </a:r>
            <a:r>
              <a:rPr lang="en-US" altLang="zh-CN" dirty="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1477A52B-F917-446E-86EF-45096268DEA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A61027C-EFB1-4623-ABFA-39F255E40DD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7EC2121A-EB8D-47EF-9D6E-5F3F61DE38D2}"/>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811366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67794E8-FF65-4BE5-8C77-D126EA31AE2D}"/>
              </a:ext>
            </a:extLst>
          </p:cNvPr>
          <p:cNvSpPr txBox="1">
            <a:spLocks noChangeArrowheads="1"/>
          </p:cNvSpPr>
          <p:nvPr/>
        </p:nvSpPr>
        <p:spPr>
          <a:xfrm>
            <a:off x="505570" y="1100738"/>
            <a:ext cx="10345938" cy="2527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12]</a:t>
            </a:r>
            <a:r>
              <a:rPr lang="zh-CN" altLang="en-US" dirty="0">
                <a:latin typeface="微软雅黑 Light" panose="020B0502040204020203" pitchFamily="34" charset="-122"/>
                <a:ea typeface="微软雅黑 Light" panose="020B0502040204020203" pitchFamily="34" charset="-122"/>
              </a:rPr>
              <a:t> 角色的权限修改</a:t>
            </a:r>
          </a:p>
          <a:p>
            <a:pPr lvl="1">
              <a:lnSpc>
                <a:spcPct val="12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GRANT DELETE </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ON TABLE Student</a:t>
            </a:r>
          </a:p>
          <a:p>
            <a:pPr lvl="1">
              <a:lnSpc>
                <a:spcPct val="120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TO R1</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lnSpc>
                <a:spcPct val="120000"/>
              </a:lnSpc>
              <a:buFont typeface="Wingdings" panose="05000000000000000000" pitchFamily="2" charset="2"/>
              <a:buNone/>
            </a:pPr>
            <a:r>
              <a:rPr lang="zh-CN" altLang="zh-CN" dirty="0">
                <a:latin typeface="微软雅黑 Light" panose="020B0502040204020203" pitchFamily="34" charset="-122"/>
                <a:ea typeface="微软雅黑 Light" panose="020B0502040204020203" pitchFamily="34" charset="-122"/>
              </a:rPr>
              <a:t>使角色</a:t>
            </a:r>
            <a:r>
              <a:rPr lang="en-US" altLang="zh-CN" dirty="0">
                <a:latin typeface="微软雅黑 Light" panose="020B0502040204020203" pitchFamily="34" charset="-122"/>
                <a:ea typeface="微软雅黑 Light" panose="020B0502040204020203" pitchFamily="34" charset="-122"/>
              </a:rPr>
              <a:t>R1</a:t>
            </a:r>
            <a:r>
              <a:rPr lang="zh-CN" altLang="zh-CN" dirty="0">
                <a:latin typeface="微软雅黑 Light" panose="020B0502040204020203" pitchFamily="34" charset="-122"/>
                <a:ea typeface="微软雅黑 Light" panose="020B0502040204020203" pitchFamily="34" charset="-122"/>
              </a:rPr>
              <a:t>在原来的基础上增加了</a:t>
            </a:r>
            <a:r>
              <a:rPr lang="en-US" altLang="zh-CN" dirty="0">
                <a:latin typeface="微软雅黑 Light" panose="020B0502040204020203" pitchFamily="34" charset="-122"/>
                <a:ea typeface="微软雅黑 Light" panose="020B0502040204020203" pitchFamily="34" charset="-122"/>
              </a:rPr>
              <a:t>Student</a:t>
            </a:r>
            <a:r>
              <a:rPr lang="zh-CN" altLang="zh-CN" dirty="0">
                <a:latin typeface="微软雅黑 Light" panose="020B0502040204020203" pitchFamily="34" charset="-122"/>
                <a:ea typeface="微软雅黑 Light" panose="020B0502040204020203" pitchFamily="34" charset="-122"/>
              </a:rPr>
              <a:t>表的</a:t>
            </a:r>
            <a:r>
              <a:rPr lang="en-US" altLang="zh-CN" dirty="0">
                <a:latin typeface="微软雅黑 Light" panose="020B0502040204020203" pitchFamily="34" charset="-122"/>
                <a:ea typeface="微软雅黑 Light" panose="020B0502040204020203" pitchFamily="34" charset="-122"/>
              </a:rPr>
              <a:t>DELETE </a:t>
            </a:r>
            <a:r>
              <a:rPr lang="zh-CN" altLang="zh-CN" dirty="0">
                <a:latin typeface="微软雅黑 Light" panose="020B0502040204020203" pitchFamily="34" charset="-122"/>
                <a:ea typeface="微软雅黑 Light" panose="020B0502040204020203" pitchFamily="34" charset="-122"/>
              </a:rPr>
              <a:t>权限</a:t>
            </a:r>
            <a:endParaRPr lang="en-US" altLang="zh-CN" dirty="0">
              <a:latin typeface="微软雅黑 Light" panose="020B0502040204020203" pitchFamily="34" charset="-122"/>
              <a:ea typeface="微软雅黑 Light" panose="020B0502040204020203" pitchFamily="34" charset="-122"/>
            </a:endParaRPr>
          </a:p>
        </p:txBody>
      </p:sp>
      <p:sp>
        <p:nvSpPr>
          <p:cNvPr id="3" name="矩形 2">
            <a:extLst>
              <a:ext uri="{FF2B5EF4-FFF2-40B4-BE49-F238E27FC236}">
                <a16:creationId xmlns:a16="http://schemas.microsoft.com/office/drawing/2014/main" id="{7248BA93-E31D-4BF7-91F9-B962A0A49CE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35F09F8-372B-4881-8127-34B5F81BAFD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Rectangle 3">
            <a:extLst>
              <a:ext uri="{FF2B5EF4-FFF2-40B4-BE49-F238E27FC236}">
                <a16:creationId xmlns:a16="http://schemas.microsoft.com/office/drawing/2014/main" id="{F3760E70-4470-431C-B2B0-20DEB3683E63}"/>
              </a:ext>
            </a:extLst>
          </p:cNvPr>
          <p:cNvSpPr txBox="1">
            <a:spLocks noChangeArrowheads="1"/>
          </p:cNvSpPr>
          <p:nvPr/>
        </p:nvSpPr>
        <p:spPr>
          <a:xfrm>
            <a:off x="505570" y="3994264"/>
            <a:ext cx="10008972" cy="2250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5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例</a:t>
            </a:r>
            <a:r>
              <a:rPr lang="en-US" altLang="zh-CN" dirty="0">
                <a:latin typeface="微软雅黑 Light" panose="020B0502040204020203" pitchFamily="34" charset="-122"/>
                <a:ea typeface="微软雅黑 Light" panose="020B0502040204020203" pitchFamily="34" charset="-122"/>
              </a:rPr>
              <a:t>13]</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REVOKE SELECT </a:t>
            </a:r>
          </a:p>
          <a:p>
            <a:pPr lvl="1">
              <a:lnSpc>
                <a:spcPct val="125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ON TABLE Student</a:t>
            </a:r>
          </a:p>
          <a:p>
            <a:pPr lvl="1">
              <a:lnSpc>
                <a:spcPct val="125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FROM  R1</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lnSpc>
                <a:spcPct val="125000"/>
              </a:lnSpc>
              <a:buFont typeface="Wingdings" panose="05000000000000000000" pitchFamily="2" charset="2"/>
              <a:buNone/>
            </a:pP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使</a:t>
            </a:r>
            <a:r>
              <a:rPr lang="en-US" altLang="zh-CN" dirty="0">
                <a:latin typeface="微软雅黑 Light" panose="020B0502040204020203" pitchFamily="34" charset="-122"/>
                <a:ea typeface="微软雅黑 Light" panose="020B0502040204020203" pitchFamily="34" charset="-122"/>
              </a:rPr>
              <a:t>R1</a:t>
            </a:r>
            <a:r>
              <a:rPr lang="zh-CN" altLang="zh-CN" dirty="0">
                <a:latin typeface="微软雅黑 Light" panose="020B0502040204020203" pitchFamily="34" charset="-122"/>
                <a:ea typeface="微软雅黑 Light" panose="020B0502040204020203" pitchFamily="34" charset="-122"/>
              </a:rPr>
              <a:t>减少了</a:t>
            </a:r>
            <a:r>
              <a:rPr lang="en-US" altLang="zh-CN" dirty="0">
                <a:latin typeface="微软雅黑 Light" panose="020B0502040204020203" pitchFamily="34" charset="-122"/>
                <a:ea typeface="微软雅黑 Light" panose="020B0502040204020203" pitchFamily="34" charset="-122"/>
              </a:rPr>
              <a:t>SELECT</a:t>
            </a:r>
            <a:r>
              <a:rPr lang="zh-CN" altLang="zh-CN" dirty="0">
                <a:latin typeface="微软雅黑 Light" panose="020B0502040204020203" pitchFamily="34" charset="-122"/>
                <a:ea typeface="微软雅黑 Light" panose="020B0502040204020203" pitchFamily="34" charset="-122"/>
              </a:rPr>
              <a:t>权限</a:t>
            </a:r>
            <a:endParaRPr lang="en-US" altLang="zh-CN"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F784D825-F565-4C4B-9BC7-A9AB09B360B6}"/>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61264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A1728BA4-6A58-4D8D-A65C-E55FEEEEE081}"/>
              </a:ext>
            </a:extLst>
          </p:cNvPr>
          <p:cNvSpPr txBox="1">
            <a:spLocks/>
          </p:cNvSpPr>
          <p:nvPr/>
        </p:nvSpPr>
        <p:spPr>
          <a:xfrm>
            <a:off x="1022074" y="2089840"/>
            <a:ext cx="7267161" cy="2121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非授权用户对数据库的恶意存取和破坏</a:t>
            </a:r>
            <a:endParaRPr lang="en-US" altLang="zh-CN" sz="2400" dirty="0">
              <a:latin typeface="微软雅黑 Light" panose="020B0502040204020203" pitchFamily="34" charset="-122"/>
              <a:ea typeface="微软雅黑 Light" panose="020B0502040204020203" pitchFamily="34" charset="-122"/>
            </a:endParaRPr>
          </a:p>
          <a:p>
            <a:pPr>
              <a:lnSpc>
                <a:spcPct val="150000"/>
              </a:lnSpc>
              <a:buNone/>
            </a:pPr>
            <a:r>
              <a:rPr lang="en-US" altLang="zh-CN" sz="2400" dirty="0">
                <a:latin typeface="微软雅黑 Light" panose="020B0502040204020203" pitchFamily="34" charset="-122"/>
                <a:ea typeface="微软雅黑 Light" panose="020B0502040204020203" pitchFamily="34" charset="-122"/>
              </a:rPr>
              <a:t>2.</a:t>
            </a:r>
            <a:r>
              <a:rPr lang="zh-CN" altLang="en-US" sz="2400" kern="0" dirty="0">
                <a:latin typeface="微软雅黑 Light" panose="020B0502040204020203" pitchFamily="34" charset="-122"/>
                <a:ea typeface="微软雅黑 Light" panose="020B0502040204020203" pitchFamily="34" charset="-122"/>
              </a:rPr>
              <a:t>数据库中重要或敏感的数据被泄露</a:t>
            </a:r>
            <a:endParaRPr lang="en-US" altLang="zh-CN" sz="2400" kern="0" dirty="0">
              <a:latin typeface="微软雅黑 Light" panose="020B0502040204020203" pitchFamily="34" charset="-122"/>
              <a:ea typeface="微软雅黑 Light" panose="020B0502040204020203" pitchFamily="34" charset="-122"/>
            </a:endParaRPr>
          </a:p>
          <a:p>
            <a:pPr>
              <a:lnSpc>
                <a:spcPct val="150000"/>
              </a:lnSpc>
              <a:buNone/>
            </a:pPr>
            <a:r>
              <a:rPr lang="en-US" altLang="zh-CN" sz="2400" dirty="0">
                <a:latin typeface="微软雅黑 Light" panose="020B0502040204020203" pitchFamily="34" charset="-122"/>
                <a:ea typeface="微软雅黑 Light" panose="020B0502040204020203" pitchFamily="34" charset="-122"/>
              </a:rPr>
              <a:t>3.</a:t>
            </a:r>
            <a:r>
              <a:rPr lang="zh-CN" altLang="en-US" sz="2400" dirty="0">
                <a:latin typeface="微软雅黑 Light" panose="020B0502040204020203" pitchFamily="34" charset="-122"/>
                <a:ea typeface="微软雅黑 Light" panose="020B0502040204020203" pitchFamily="34" charset="-122"/>
              </a:rPr>
              <a:t>安全环境的脆弱性</a:t>
            </a:r>
            <a:endParaRPr lang="en-US" altLang="zh-CN" sz="2400"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7171A393-670E-4138-88E9-EB86907FCDE6}"/>
              </a:ext>
            </a:extLst>
          </p:cNvPr>
          <p:cNvSpPr txBox="1"/>
          <p:nvPr/>
        </p:nvSpPr>
        <p:spPr>
          <a:xfrm>
            <a:off x="674204" y="1142999"/>
            <a:ext cx="2954655"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数据库的不安全因素</a:t>
            </a:r>
          </a:p>
        </p:txBody>
      </p:sp>
      <p:sp>
        <p:nvSpPr>
          <p:cNvPr id="4" name="矩形 3">
            <a:extLst>
              <a:ext uri="{FF2B5EF4-FFF2-40B4-BE49-F238E27FC236}">
                <a16:creationId xmlns:a16="http://schemas.microsoft.com/office/drawing/2014/main" id="{1F188639-C06D-405C-9A66-E2563DD2C1D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5B653DB-84AC-4880-83F6-2DA85DA2D9F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134D3084-8D25-4925-BE3D-FE217F284D24}"/>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Tree>
    <p:extLst>
      <p:ext uri="{BB962C8B-B14F-4D97-AF65-F5344CB8AC3E}">
        <p14:creationId xmlns:p14="http://schemas.microsoft.com/office/powerpoint/2010/main" val="1387860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9544CBB-1EFD-4AEE-AA1A-E214DBA7A7C8}"/>
              </a:ext>
            </a:extLst>
          </p:cNvPr>
          <p:cNvSpPr txBox="1">
            <a:spLocks noChangeArrowheads="1"/>
          </p:cNvSpPr>
          <p:nvPr/>
        </p:nvSpPr>
        <p:spPr>
          <a:xfrm>
            <a:off x="733639" y="2704500"/>
            <a:ext cx="11153560" cy="3061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zh-CN" altLang="en-US" dirty="0">
                <a:latin typeface="Microsoft YaHei Light" panose="020B0502040204020203" pitchFamily="34" charset="-122"/>
                <a:ea typeface="Microsoft YaHei Light" panose="020B0502040204020203" pitchFamily="34" charset="-122"/>
              </a:rPr>
              <a:t>可能存在数据的“无意泄露”</a:t>
            </a:r>
          </a:p>
          <a:p>
            <a:pPr>
              <a:lnSpc>
                <a:spcPct val="160000"/>
              </a:lnSpc>
            </a:pPr>
            <a:r>
              <a:rPr lang="zh-CN" altLang="en-US" dirty="0">
                <a:latin typeface="Microsoft YaHei Light" panose="020B0502040204020203" pitchFamily="34" charset="-122"/>
                <a:ea typeface="Microsoft YaHei Light" panose="020B0502040204020203" pitchFamily="34" charset="-122"/>
              </a:rPr>
              <a:t>原因：这种机制仅仅通过对数据的存取权限来进行安全控制，而数据本身并无安全性标记</a:t>
            </a:r>
          </a:p>
          <a:p>
            <a:pPr>
              <a:lnSpc>
                <a:spcPct val="160000"/>
              </a:lnSpc>
            </a:pPr>
            <a:r>
              <a:rPr lang="zh-CN" altLang="en-US" dirty="0">
                <a:latin typeface="Microsoft YaHei Light" panose="020B0502040204020203" pitchFamily="34" charset="-122"/>
                <a:ea typeface="Microsoft YaHei Light" panose="020B0502040204020203" pitchFamily="34" charset="-122"/>
              </a:rPr>
              <a:t>解决：对系统控制下的所有主客体实施强制存取控制策略</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Rectangle 2">
            <a:extLst>
              <a:ext uri="{FF2B5EF4-FFF2-40B4-BE49-F238E27FC236}">
                <a16:creationId xmlns:a16="http://schemas.microsoft.com/office/drawing/2014/main" id="{5F4718AA-5EC5-486E-8971-C6F7D3C9CE8B}"/>
              </a:ext>
            </a:extLst>
          </p:cNvPr>
          <p:cNvSpPr txBox="1">
            <a:spLocks noChangeArrowheads="1"/>
          </p:cNvSpPr>
          <p:nvPr/>
        </p:nvSpPr>
        <p:spPr>
          <a:xfrm>
            <a:off x="556054" y="1253403"/>
            <a:ext cx="4040659" cy="11350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3200" dirty="0">
                <a:latin typeface="Microsoft YaHei Light" panose="020B0502040204020203" pitchFamily="34" charset="-122"/>
                <a:ea typeface="Microsoft YaHei Light" panose="020B0502040204020203" pitchFamily="34" charset="-122"/>
              </a:rPr>
              <a:t>自主存取控制缺点</a:t>
            </a:r>
          </a:p>
        </p:txBody>
      </p:sp>
      <p:sp>
        <p:nvSpPr>
          <p:cNvPr id="4" name="矩形 3">
            <a:extLst>
              <a:ext uri="{FF2B5EF4-FFF2-40B4-BE49-F238E27FC236}">
                <a16:creationId xmlns:a16="http://schemas.microsoft.com/office/drawing/2014/main" id="{E0F08082-F87A-44AD-BF86-86E3516E62B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60E7C3A-5FB4-46C6-8C54-6841A263881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A184EA05-B78C-4E88-9D6F-710DDB87EB0A}"/>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090202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94BA2BF-D477-4CE6-90FC-97EC460FE5FF}"/>
              </a:ext>
            </a:extLst>
          </p:cNvPr>
          <p:cNvSpPr txBox="1">
            <a:spLocks noChangeArrowheads="1"/>
          </p:cNvSpPr>
          <p:nvPr/>
        </p:nvSpPr>
        <p:spPr>
          <a:xfrm>
            <a:off x="790833" y="1405152"/>
            <a:ext cx="8612659" cy="404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强制存取控制（</a:t>
            </a:r>
            <a:r>
              <a:rPr lang="en-US" altLang="zh-CN" sz="2400" dirty="0">
                <a:latin typeface="Microsoft YaHei Light" panose="020B0502040204020203" pitchFamily="34" charset="-122"/>
                <a:ea typeface="Microsoft YaHei Light" panose="020B0502040204020203" pitchFamily="34" charset="-122"/>
              </a:rPr>
              <a:t>MAC</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marL="0" indent="0">
              <a:buNone/>
            </a:pPr>
            <a:endParaRPr lang="en-US" altLang="zh-CN" sz="2400" dirty="0">
              <a:latin typeface="Microsoft YaHei Light" panose="020B0502040204020203" pitchFamily="34" charset="-122"/>
              <a:ea typeface="Microsoft YaHei Light" panose="020B0502040204020203" pitchFamily="34" charset="-122"/>
            </a:endParaRPr>
          </a:p>
          <a:p>
            <a:pPr lvl="1">
              <a:lnSpc>
                <a:spcPct val="130000"/>
              </a:lnSpc>
            </a:pPr>
            <a:r>
              <a:rPr lang="zh-CN" altLang="en-US" dirty="0">
                <a:latin typeface="Microsoft YaHei Light" panose="020B0502040204020203" pitchFamily="34" charset="-122"/>
                <a:ea typeface="Microsoft YaHei Light" panose="020B0502040204020203" pitchFamily="34" charset="-122"/>
              </a:rPr>
              <a:t>保证更高程度的安全性</a:t>
            </a:r>
          </a:p>
          <a:p>
            <a:pPr lvl="1">
              <a:lnSpc>
                <a:spcPct val="130000"/>
              </a:lnSpc>
              <a:spcBef>
                <a:spcPct val="50000"/>
              </a:spcBef>
            </a:pPr>
            <a:r>
              <a:rPr lang="zh-CN" altLang="en-US" dirty="0">
                <a:latin typeface="Microsoft YaHei Light" panose="020B0502040204020203" pitchFamily="34" charset="-122"/>
                <a:ea typeface="Microsoft YaHei Light" panose="020B0502040204020203" pitchFamily="34" charset="-122"/>
              </a:rPr>
              <a:t>用户不能直接感知或进行控制</a:t>
            </a:r>
          </a:p>
          <a:p>
            <a:pPr lvl="1">
              <a:lnSpc>
                <a:spcPct val="130000"/>
              </a:lnSpc>
              <a:spcBef>
                <a:spcPct val="50000"/>
              </a:spcBef>
            </a:pPr>
            <a:r>
              <a:rPr lang="zh-CN" altLang="en-US" dirty="0">
                <a:latin typeface="Microsoft YaHei Light" panose="020B0502040204020203" pitchFamily="34" charset="-122"/>
                <a:ea typeface="Microsoft YaHei Light" panose="020B0502040204020203" pitchFamily="34" charset="-122"/>
              </a:rPr>
              <a:t>适用于对数据有严格而固定密级分类的部门</a:t>
            </a:r>
          </a:p>
          <a:p>
            <a:pPr lvl="2">
              <a:lnSpc>
                <a:spcPct val="13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 军事部门</a:t>
            </a:r>
          </a:p>
          <a:p>
            <a:pPr lvl="2">
              <a:lnSpc>
                <a:spcPct val="13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 政府部门</a:t>
            </a:r>
          </a:p>
        </p:txBody>
      </p:sp>
      <p:sp>
        <p:nvSpPr>
          <p:cNvPr id="3" name="矩形 2">
            <a:extLst>
              <a:ext uri="{FF2B5EF4-FFF2-40B4-BE49-F238E27FC236}">
                <a16:creationId xmlns:a16="http://schemas.microsoft.com/office/drawing/2014/main" id="{E8BA802C-83A3-4223-8D50-BCB41B0D57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72B3937-9B2F-48C3-9ADC-4FBC1C2CFD0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F39E0A9C-5856-461C-BE37-18E59F0FE349}"/>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783705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C15F53C-AB13-42FE-9F6B-AA65D1BD6A38}"/>
              </a:ext>
            </a:extLst>
          </p:cNvPr>
          <p:cNvSpPr txBox="1">
            <a:spLocks noChangeArrowheads="1"/>
          </p:cNvSpPr>
          <p:nvPr/>
        </p:nvSpPr>
        <p:spPr>
          <a:xfrm>
            <a:off x="1062681" y="1159905"/>
            <a:ext cx="9737124" cy="485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buNone/>
              <a:defRPr/>
            </a:pPr>
            <a:r>
              <a:rPr lang="zh-CN" altLang="en-US" sz="2800" dirty="0">
                <a:latin typeface="Microsoft YaHei Light" panose="020B0502040204020203" pitchFamily="34" charset="-122"/>
                <a:ea typeface="Microsoft YaHei Light" panose="020B0502040204020203" pitchFamily="34" charset="-122"/>
              </a:rPr>
              <a:t>在强制存取控制中，数据库管理系统所管理的全部实体被分为主体和客体两大类</a:t>
            </a:r>
            <a:endParaRPr lang="en-US" altLang="zh-CN" sz="2800" dirty="0">
              <a:latin typeface="Microsoft YaHei Light" panose="020B0502040204020203" pitchFamily="34" charset="-122"/>
              <a:ea typeface="Microsoft YaHei Light" panose="020B0502040204020203" pitchFamily="34" charset="-122"/>
            </a:endParaRPr>
          </a:p>
          <a:p>
            <a:pPr>
              <a:lnSpc>
                <a:spcPct val="120000"/>
              </a:lnSpc>
              <a:defRPr/>
            </a:pPr>
            <a:r>
              <a:rPr lang="zh-CN" altLang="en-US" dirty="0">
                <a:latin typeface="Microsoft YaHei Light" panose="020B0502040204020203" pitchFamily="34" charset="-122"/>
                <a:ea typeface="Microsoft YaHei Light" panose="020B0502040204020203" pitchFamily="34" charset="-122"/>
              </a:rPr>
              <a:t>主体是系统中的活动实体</a:t>
            </a:r>
          </a:p>
          <a:p>
            <a:pPr lvl="1">
              <a:lnSpc>
                <a:spcPct val="120000"/>
              </a:lnSpc>
              <a:buSzPct val="85000"/>
              <a:defRPr/>
            </a:pPr>
            <a:r>
              <a:rPr lang="zh-CN" altLang="en-US" dirty="0">
                <a:latin typeface="Microsoft YaHei Light" panose="020B0502040204020203" pitchFamily="34" charset="-122"/>
                <a:ea typeface="Microsoft YaHei Light" panose="020B0502040204020203" pitchFamily="34" charset="-122"/>
              </a:rPr>
              <a:t> 数据库管理系统所管理的实际用户</a:t>
            </a:r>
          </a:p>
          <a:p>
            <a:pPr lvl="1">
              <a:lnSpc>
                <a:spcPct val="120000"/>
              </a:lnSpc>
              <a:buSzPct val="85000"/>
              <a:defRPr/>
            </a:pPr>
            <a:r>
              <a:rPr lang="zh-CN" altLang="en-US" dirty="0">
                <a:latin typeface="Microsoft YaHei Light" panose="020B0502040204020203" pitchFamily="34" charset="-122"/>
                <a:ea typeface="Microsoft YaHei Light" panose="020B0502040204020203" pitchFamily="34" charset="-122"/>
              </a:rPr>
              <a:t> 代表用户的各进程</a:t>
            </a:r>
          </a:p>
          <a:p>
            <a:pPr lvl="1">
              <a:lnSpc>
                <a:spcPct val="120000"/>
              </a:lnSpc>
              <a:buFont typeface="Wingdings" panose="05000000000000000000" pitchFamily="2" charset="2"/>
              <a:buNone/>
              <a:defRPr/>
            </a:pPr>
            <a:endParaRPr lang="zh-CN" altLang="en-US" dirty="0">
              <a:latin typeface="Microsoft YaHei Light" panose="020B0502040204020203" pitchFamily="34" charset="-122"/>
              <a:ea typeface="Microsoft YaHei Light" panose="020B0502040204020203" pitchFamily="34" charset="-122"/>
            </a:endParaRPr>
          </a:p>
          <a:p>
            <a:pPr>
              <a:lnSpc>
                <a:spcPct val="120000"/>
              </a:lnSpc>
              <a:defRPr/>
            </a:pPr>
            <a:r>
              <a:rPr lang="zh-CN" altLang="en-US" dirty="0">
                <a:latin typeface="Microsoft YaHei Light" panose="020B0502040204020203" pitchFamily="34" charset="-122"/>
                <a:ea typeface="Microsoft YaHei Light" panose="020B0502040204020203" pitchFamily="34" charset="-122"/>
              </a:rPr>
              <a:t>客体是系统中的被动实体，受主体操纵</a:t>
            </a:r>
          </a:p>
          <a:p>
            <a:pPr lvl="1">
              <a:lnSpc>
                <a:spcPct val="120000"/>
              </a:lnSpc>
              <a:buSzPct val="85000"/>
              <a:defRPr/>
            </a:pPr>
            <a:r>
              <a:rPr lang="zh-CN" altLang="en-US" dirty="0">
                <a:latin typeface="Microsoft YaHei Light" panose="020B0502040204020203" pitchFamily="34" charset="-122"/>
                <a:ea typeface="Microsoft YaHei Light" panose="020B0502040204020203" pitchFamily="34" charset="-122"/>
              </a:rPr>
              <a:t> 文件、基本表、索引、视图</a:t>
            </a:r>
          </a:p>
        </p:txBody>
      </p:sp>
      <p:sp>
        <p:nvSpPr>
          <p:cNvPr id="3" name="矩形 2">
            <a:extLst>
              <a:ext uri="{FF2B5EF4-FFF2-40B4-BE49-F238E27FC236}">
                <a16:creationId xmlns:a16="http://schemas.microsoft.com/office/drawing/2014/main" id="{DB17109B-93BB-4400-AB69-D5570F826BD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28B4AE-8FF9-425F-BF72-A183FAF00B5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7D96B31-2679-4F8D-A289-50E6DF9E6878}"/>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650539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95E3862-71B9-4CE1-94ED-1F13756FC529}"/>
              </a:ext>
            </a:extLst>
          </p:cNvPr>
          <p:cNvSpPr txBox="1">
            <a:spLocks noChangeArrowheads="1"/>
          </p:cNvSpPr>
          <p:nvPr/>
        </p:nvSpPr>
        <p:spPr>
          <a:xfrm>
            <a:off x="457200" y="1098551"/>
            <a:ext cx="10775092" cy="52157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zh-CN" altLang="en-US" sz="2400" dirty="0">
                <a:latin typeface="Microsoft YaHei Light" panose="020B0502040204020203" pitchFamily="34" charset="-122"/>
                <a:ea typeface="Microsoft YaHei Light" panose="020B0502040204020203" pitchFamily="34" charset="-122"/>
              </a:rPr>
              <a:t>敏感度标记（</a:t>
            </a:r>
            <a:r>
              <a:rPr lang="en-US" altLang="zh-CN" sz="2400" dirty="0">
                <a:latin typeface="Microsoft YaHei Light" panose="020B0502040204020203" pitchFamily="34" charset="-122"/>
                <a:ea typeface="Microsoft YaHei Light" panose="020B0502040204020203" pitchFamily="34" charset="-122"/>
              </a:rPr>
              <a:t>Label</a:t>
            </a:r>
            <a:r>
              <a:rPr lang="zh-CN" altLang="en-US" sz="2400" dirty="0">
                <a:latin typeface="Microsoft YaHei Light" panose="020B0502040204020203" pitchFamily="34" charset="-122"/>
                <a:ea typeface="Microsoft YaHei Light" panose="020B0502040204020203" pitchFamily="34" charset="-122"/>
              </a:rPr>
              <a:t>）</a:t>
            </a: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rPr>
              <a:t> 对于主体和客体，</a:t>
            </a:r>
            <a:r>
              <a:rPr lang="en-US" altLang="zh-CN" dirty="0">
                <a:latin typeface="Microsoft YaHei Light" panose="020B0502040204020203" pitchFamily="34" charset="-122"/>
                <a:ea typeface="Microsoft YaHei Light" panose="020B0502040204020203" pitchFamily="34" charset="-122"/>
              </a:rPr>
              <a:t>DBMS</a:t>
            </a:r>
            <a:r>
              <a:rPr lang="zh-CN" altLang="en-US" dirty="0">
                <a:latin typeface="Microsoft YaHei Light" panose="020B0502040204020203" pitchFamily="34" charset="-122"/>
                <a:ea typeface="Microsoft YaHei Light" panose="020B0502040204020203" pitchFamily="34" charset="-122"/>
              </a:rPr>
              <a:t>为它们每个实例（值）指派一个敏感度标记（</a:t>
            </a:r>
            <a:r>
              <a:rPr lang="en-US" altLang="zh-CN" dirty="0">
                <a:latin typeface="Microsoft YaHei Light" panose="020B0502040204020203" pitchFamily="34" charset="-122"/>
                <a:ea typeface="Microsoft YaHei Light" panose="020B0502040204020203" pitchFamily="34" charset="-122"/>
              </a:rPr>
              <a:t>Label</a:t>
            </a:r>
            <a:r>
              <a:rPr lang="zh-CN" altLang="en-US" dirty="0">
                <a:latin typeface="Microsoft YaHei Light" panose="020B0502040204020203" pitchFamily="34" charset="-122"/>
                <a:ea typeface="Microsoft YaHei Light" panose="020B0502040204020203" pitchFamily="34" charset="-122"/>
              </a:rPr>
              <a:t>）</a:t>
            </a: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rPr>
              <a:t> 敏感度标记分成若干级别</a:t>
            </a:r>
          </a:p>
          <a:p>
            <a:pPr lvl="2">
              <a:lnSpc>
                <a:spcPct val="12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绝密（</a:t>
            </a:r>
            <a:r>
              <a:rPr lang="en-US" altLang="zh-CN" sz="2400" dirty="0">
                <a:latin typeface="Microsoft YaHei Light" panose="020B0502040204020203" pitchFamily="34" charset="-122"/>
                <a:ea typeface="Microsoft YaHei Light" panose="020B0502040204020203" pitchFamily="34" charset="-122"/>
              </a:rPr>
              <a:t>Top Secret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TS</a:t>
            </a:r>
            <a:r>
              <a:rPr lang="zh-CN" altLang="en-US" sz="2400" dirty="0">
                <a:latin typeface="Microsoft YaHei Light" panose="020B0502040204020203" pitchFamily="34" charset="-122"/>
                <a:ea typeface="Microsoft YaHei Light" panose="020B0502040204020203" pitchFamily="34" charset="-122"/>
              </a:rPr>
              <a:t>）</a:t>
            </a:r>
          </a:p>
          <a:p>
            <a:pPr lvl="2">
              <a:lnSpc>
                <a:spcPct val="12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机密（</a:t>
            </a:r>
            <a:r>
              <a:rPr lang="en-US" altLang="zh-CN" sz="2400" dirty="0">
                <a:latin typeface="Microsoft YaHei Light" panose="020B0502040204020203" pitchFamily="34" charset="-122"/>
                <a:ea typeface="Microsoft YaHei Light" panose="020B0502040204020203" pitchFamily="34" charset="-122"/>
              </a:rPr>
              <a:t>Secret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a:t>
            </a:r>
          </a:p>
          <a:p>
            <a:pPr lvl="2">
              <a:lnSpc>
                <a:spcPct val="12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可信（</a:t>
            </a:r>
            <a:r>
              <a:rPr lang="en-US" altLang="zh-CN" sz="2400" dirty="0">
                <a:latin typeface="Microsoft YaHei Light" panose="020B0502040204020203" pitchFamily="34" charset="-122"/>
                <a:ea typeface="Microsoft YaHei Light" panose="020B0502040204020203" pitchFamily="34" charset="-122"/>
              </a:rPr>
              <a:t>Confidential</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a:t>
            </a:r>
          </a:p>
          <a:p>
            <a:pPr lvl="2">
              <a:lnSpc>
                <a:spcPct val="12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公开（</a:t>
            </a:r>
            <a:r>
              <a:rPr lang="en-US" altLang="zh-CN" sz="2400" dirty="0">
                <a:latin typeface="Microsoft YaHei Light" panose="020B0502040204020203" pitchFamily="34" charset="-122"/>
                <a:ea typeface="Microsoft YaHei Light" panose="020B0502040204020203" pitchFamily="34" charset="-122"/>
              </a:rPr>
              <a:t>Public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P</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lvl="2">
              <a:lnSpc>
                <a:spcPct val="120000"/>
              </a:lnSpc>
              <a:spcBef>
                <a:spcPct val="0"/>
              </a:spcBef>
              <a:buSzPct val="87000"/>
            </a:pPr>
            <a:r>
              <a:rPr lang="en-US" altLang="zh-CN" sz="2400" dirty="0">
                <a:latin typeface="Microsoft YaHei Light" panose="020B0502040204020203" pitchFamily="34" charset="-122"/>
                <a:ea typeface="Microsoft YaHei Light" panose="020B0502040204020203" pitchFamily="34" charset="-122"/>
              </a:rPr>
              <a:t>TS&gt;=S&gt;=C&gt;=P</a:t>
            </a:r>
            <a:endParaRPr lang="zh-CN" altLang="en-US" sz="2400" dirty="0">
              <a:latin typeface="Microsoft YaHei Light" panose="020B0502040204020203" pitchFamily="34" charset="-122"/>
              <a:ea typeface="Microsoft YaHei Light" panose="020B0502040204020203" pitchFamily="34" charset="-122"/>
            </a:endParaRPr>
          </a:p>
          <a:p>
            <a:pPr>
              <a:lnSpc>
                <a:spcPct val="120000"/>
              </a:lnSpc>
              <a:spcBef>
                <a:spcPct val="0"/>
              </a:spcBef>
            </a:pPr>
            <a:r>
              <a:rPr lang="zh-CN" altLang="en-US" sz="2400" dirty="0">
                <a:latin typeface="Microsoft YaHei Light" panose="020B0502040204020203" pitchFamily="34" charset="-122"/>
                <a:ea typeface="Microsoft YaHei Light" panose="020B0502040204020203" pitchFamily="34" charset="-122"/>
              </a:rPr>
              <a:t>主体的敏感度标记称为许可证级别（</a:t>
            </a:r>
            <a:r>
              <a:rPr lang="en-US" altLang="zh-CN" sz="2400" dirty="0">
                <a:latin typeface="Microsoft YaHei Light" panose="020B0502040204020203" pitchFamily="34" charset="-122"/>
                <a:ea typeface="Microsoft YaHei Light" panose="020B0502040204020203" pitchFamily="34" charset="-122"/>
              </a:rPr>
              <a:t>Clearance Level</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spcBef>
                <a:spcPct val="0"/>
              </a:spcBef>
            </a:pPr>
            <a:r>
              <a:rPr lang="zh-CN" altLang="en-US" sz="2400" dirty="0">
                <a:latin typeface="Microsoft YaHei Light" panose="020B0502040204020203" pitchFamily="34" charset="-122"/>
                <a:ea typeface="Microsoft YaHei Light" panose="020B0502040204020203" pitchFamily="34" charset="-122"/>
              </a:rPr>
              <a:t>客体的敏感度标记称为密级（</a:t>
            </a:r>
            <a:r>
              <a:rPr lang="en-US" altLang="zh-CN" sz="2400" dirty="0">
                <a:latin typeface="Microsoft YaHei Light" panose="020B0502040204020203" pitchFamily="34" charset="-122"/>
                <a:ea typeface="Microsoft YaHei Light" panose="020B0502040204020203" pitchFamily="34" charset="-122"/>
              </a:rPr>
              <a:t>Classification Level</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577E59E6-339E-4962-9975-075421AFBE1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F0D63AC-035D-4533-A9F6-52DBFD11DE2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2AA45F58-125B-4033-97C7-1CE1570DB3DF}"/>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736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2029C86-4F70-4B6E-935C-EBB54891C687}"/>
              </a:ext>
            </a:extLst>
          </p:cNvPr>
          <p:cNvSpPr txBox="1">
            <a:spLocks noChangeArrowheads="1"/>
          </p:cNvSpPr>
          <p:nvPr/>
        </p:nvSpPr>
        <p:spPr>
          <a:xfrm>
            <a:off x="457200" y="1268413"/>
            <a:ext cx="11195222" cy="252511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强制存取控制规则</a:t>
            </a:r>
          </a:p>
          <a:p>
            <a:pPr lvl="1">
              <a:lnSpc>
                <a:spcPct val="110000"/>
              </a:lnSpc>
              <a:spcBef>
                <a:spcPct val="6000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）仅当主体的许可证级别</a:t>
            </a:r>
            <a:r>
              <a:rPr lang="zh-CN" altLang="en-US" dirty="0">
                <a:solidFill>
                  <a:srgbClr val="FF00FF"/>
                </a:solidFill>
                <a:latin typeface="Microsoft YaHei Light" panose="020B0502040204020203" pitchFamily="34" charset="-122"/>
                <a:ea typeface="Microsoft YaHei Light" panose="020B0502040204020203" pitchFamily="34" charset="-122"/>
              </a:rPr>
              <a:t>大于或等于</a:t>
            </a:r>
            <a:r>
              <a:rPr lang="zh-CN" altLang="en-US" dirty="0">
                <a:latin typeface="Microsoft YaHei Light" panose="020B0502040204020203" pitchFamily="34" charset="-122"/>
                <a:ea typeface="Microsoft YaHei Light" panose="020B0502040204020203" pitchFamily="34" charset="-122"/>
              </a:rPr>
              <a:t>客体的密级时，该主体才能</a:t>
            </a:r>
            <a:r>
              <a:rPr lang="zh-CN" altLang="en-US" dirty="0">
                <a:solidFill>
                  <a:srgbClr val="FF00FF"/>
                </a:solidFill>
                <a:latin typeface="Microsoft YaHei Light" panose="020B0502040204020203" pitchFamily="34" charset="-122"/>
                <a:ea typeface="Microsoft YaHei Light" panose="020B0502040204020203" pitchFamily="34" charset="-122"/>
              </a:rPr>
              <a:t>读</a:t>
            </a:r>
            <a:r>
              <a:rPr lang="zh-CN" altLang="en-US" dirty="0">
                <a:latin typeface="Microsoft YaHei Light" panose="020B0502040204020203" pitchFamily="34" charset="-122"/>
                <a:ea typeface="Microsoft YaHei Light" panose="020B0502040204020203" pitchFamily="34" charset="-122"/>
              </a:rPr>
              <a:t>取相应的客体</a:t>
            </a:r>
          </a:p>
          <a:p>
            <a:pPr lvl="1">
              <a:lnSpc>
                <a:spcPct val="110000"/>
              </a:lnSpc>
              <a:spcBef>
                <a:spcPct val="6000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）仅当主体的许可证级别</a:t>
            </a:r>
            <a:r>
              <a:rPr lang="zh-CN" altLang="en-US" dirty="0">
                <a:solidFill>
                  <a:srgbClr val="FF00FF"/>
                </a:solidFill>
                <a:latin typeface="Microsoft YaHei Light" panose="020B0502040204020203" pitchFamily="34" charset="-122"/>
                <a:ea typeface="Microsoft YaHei Light" panose="020B0502040204020203" pitchFamily="34" charset="-122"/>
              </a:rPr>
              <a:t>小于或等于</a:t>
            </a:r>
            <a:r>
              <a:rPr lang="zh-CN" altLang="en-US" dirty="0">
                <a:latin typeface="Microsoft YaHei Light" panose="020B0502040204020203" pitchFamily="34" charset="-122"/>
                <a:ea typeface="Microsoft YaHei Light" panose="020B0502040204020203" pitchFamily="34" charset="-122"/>
              </a:rPr>
              <a:t>客体的密级时，该主体才能</a:t>
            </a:r>
            <a:r>
              <a:rPr lang="zh-CN" altLang="en-US" dirty="0">
                <a:solidFill>
                  <a:srgbClr val="FF00FF"/>
                </a:solidFill>
                <a:latin typeface="Microsoft YaHei Light" panose="020B0502040204020203" pitchFamily="34" charset="-122"/>
                <a:ea typeface="Microsoft YaHei Light" panose="020B0502040204020203" pitchFamily="34" charset="-122"/>
              </a:rPr>
              <a:t>写</a:t>
            </a:r>
            <a:r>
              <a:rPr lang="zh-CN" altLang="en-US" dirty="0">
                <a:latin typeface="Microsoft YaHei Light" panose="020B0502040204020203" pitchFamily="34" charset="-122"/>
                <a:ea typeface="Microsoft YaHei Light" panose="020B0502040204020203" pitchFamily="34" charset="-122"/>
              </a:rPr>
              <a:t>相应的客体</a:t>
            </a:r>
          </a:p>
          <a:p>
            <a:pPr lvl="1">
              <a:lnSpc>
                <a:spcPct val="160000"/>
              </a:lnSpc>
              <a:buFont typeface="Wingdings" panose="05000000000000000000" pitchFamily="2" charset="2"/>
              <a:buNone/>
            </a:pPr>
            <a:endParaRPr lang="zh-CN" altLang="en-US" dirty="0">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endParaRPr lang="en-US" altLang="zh-CN"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0F54708A-227F-4344-9305-8ECC2B441A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65AF0-8252-4E39-ABBA-52D534A49E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89A0DF2-BDBF-4C51-8B0E-6937923F684A}"/>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868227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94A02AB-1F6B-47CA-B6E0-C7742733438E}"/>
              </a:ext>
            </a:extLst>
          </p:cNvPr>
          <p:cNvSpPr txBox="1">
            <a:spLocks noChangeArrowheads="1"/>
          </p:cNvSpPr>
          <p:nvPr/>
        </p:nvSpPr>
        <p:spPr>
          <a:xfrm>
            <a:off x="667264" y="1815241"/>
            <a:ext cx="11046941" cy="3522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sz="2400" dirty="0">
                <a:latin typeface="Microsoft YaHei Light" panose="020B0502040204020203" pitchFamily="34" charset="-122"/>
                <a:ea typeface="Microsoft YaHei Light" panose="020B0502040204020203" pitchFamily="34" charset="-122"/>
              </a:rPr>
              <a:t>强制存取控制（</a:t>
            </a:r>
            <a:r>
              <a:rPr lang="en-US" altLang="zh-CN" sz="2400" dirty="0">
                <a:latin typeface="Microsoft YaHei Light" panose="020B0502040204020203" pitchFamily="34" charset="-122"/>
                <a:ea typeface="Microsoft YaHei Light" panose="020B0502040204020203" pitchFamily="34" charset="-122"/>
              </a:rPr>
              <a:t>MAC</a:t>
            </a:r>
            <a:r>
              <a:rPr lang="zh-CN" altLang="zh-CN" sz="2400" dirty="0">
                <a:latin typeface="Microsoft YaHei Light" panose="020B0502040204020203" pitchFamily="34" charset="-122"/>
                <a:ea typeface="Microsoft YaHei Light" panose="020B0502040204020203" pitchFamily="34" charset="-122"/>
              </a:rPr>
              <a:t>）是对数据本身进行密级标记，无论数据如何复制，标记与数据是一个不可分的整体，只有符合密级标记要求的用户才可以操纵数据。</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zh-CN" altLang="en-US" sz="2400" dirty="0">
                <a:latin typeface="Microsoft YaHei Light" panose="020B0502040204020203" pitchFamily="34" charset="-122"/>
                <a:ea typeface="Microsoft YaHei Light" panose="020B0502040204020203" pitchFamily="34" charset="-122"/>
              </a:rPr>
              <a:t>实现强制存取控制时要首先实现自主存取控制</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spcBef>
                <a:spcPct val="30000"/>
              </a:spcBef>
            </a:pPr>
            <a:r>
              <a:rPr lang="zh-CN" altLang="en-US" sz="2200" dirty="0">
                <a:latin typeface="Microsoft YaHei Light" panose="020B0502040204020203" pitchFamily="34" charset="-122"/>
                <a:ea typeface="Microsoft YaHei Light" panose="020B0502040204020203" pitchFamily="34" charset="-122"/>
              </a:rPr>
              <a:t>原因：较高安全性级别提供的安全保护要包含较低级别的所有保护</a:t>
            </a:r>
          </a:p>
          <a:p>
            <a:pPr>
              <a:lnSpc>
                <a:spcPct val="150000"/>
              </a:lnSpc>
            </a:pPr>
            <a:r>
              <a:rPr lang="zh-CN" altLang="en-US" sz="2400" dirty="0">
                <a:latin typeface="Microsoft YaHei Light" panose="020B0502040204020203" pitchFamily="34" charset="-122"/>
                <a:ea typeface="Microsoft YaHei Light" panose="020B0502040204020203" pitchFamily="34" charset="-122"/>
              </a:rPr>
              <a:t>自主存取控制与强制存取控制共同构成数据库管理系统的安全机制</a:t>
            </a:r>
          </a:p>
        </p:txBody>
      </p:sp>
      <p:sp>
        <p:nvSpPr>
          <p:cNvPr id="3" name="矩形 2">
            <a:extLst>
              <a:ext uri="{FF2B5EF4-FFF2-40B4-BE49-F238E27FC236}">
                <a16:creationId xmlns:a16="http://schemas.microsoft.com/office/drawing/2014/main" id="{E4659D58-AB98-4DF4-A1DD-A735AD5BE1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D30B912-78A4-440B-94E3-1848C3C11CA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05A7FFEF-02E1-41BE-AC26-9859907AEA3F}"/>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1002261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11F5EEE-60CC-403C-BE4C-C00E5E251D9A}"/>
              </a:ext>
            </a:extLst>
          </p:cNvPr>
          <p:cNvSpPr txBox="1">
            <a:spLocks noChangeArrowheads="1"/>
          </p:cNvSpPr>
          <p:nvPr/>
        </p:nvSpPr>
        <p:spPr>
          <a:xfrm>
            <a:off x="1643448" y="1371603"/>
            <a:ext cx="7772400" cy="3991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spcBef>
                <a:spcPct val="5000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语法分析 </a:t>
            </a:r>
            <a:r>
              <a:rPr lang="en-US" altLang="zh-CN" dirty="0">
                <a:latin typeface="Microsoft YaHei Light" panose="020B0502040204020203" pitchFamily="34" charset="-122"/>
                <a:ea typeface="Microsoft YaHei Light" panose="020B0502040204020203" pitchFamily="34" charset="-122"/>
              </a:rPr>
              <a:t>&amp; </a:t>
            </a:r>
            <a:r>
              <a:rPr lang="zh-CN" altLang="en-US" dirty="0">
                <a:latin typeface="Microsoft YaHei Light" panose="020B0502040204020203" pitchFamily="34" charset="-122"/>
                <a:ea typeface="Microsoft YaHei Light" panose="020B0502040204020203" pitchFamily="34" charset="-122"/>
              </a:rPr>
              <a:t>语义检查</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endParaRPr lang="en-US" altLang="zh-CN" dirty="0">
              <a:latin typeface="Microsoft YaHei Light" panose="020B0502040204020203" pitchFamily="34" charset="-122"/>
              <a:ea typeface="Microsoft YaHei Light" panose="020B0502040204020203" pitchFamily="34" charset="-122"/>
            </a:endParaRP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DAC </a:t>
            </a:r>
            <a:r>
              <a:rPr lang="zh-CN" altLang="en-US" dirty="0">
                <a:latin typeface="Microsoft YaHei Light" panose="020B0502040204020203" pitchFamily="34" charset="-122"/>
                <a:ea typeface="Microsoft YaHei Light" panose="020B0502040204020203" pitchFamily="34" charset="-122"/>
              </a:rPr>
              <a:t>检 查</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安全检查</a:t>
            </a:r>
            <a:endParaRPr lang="en-US" altLang="zh-CN" dirty="0">
              <a:latin typeface="Microsoft YaHei Light" panose="020B0502040204020203" pitchFamily="34" charset="-122"/>
              <a:ea typeface="Microsoft YaHei Light" panose="020B0502040204020203" pitchFamily="34" charset="-122"/>
            </a:endParaRPr>
          </a:p>
          <a:p>
            <a:pPr lvl="1" algn="just">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               </a:t>
            </a:r>
            <a:r>
              <a:rPr lang="en-US" altLang="zh-CN" dirty="0">
                <a:latin typeface="Microsoft YaHei Light" panose="020B0502040204020203" pitchFamily="34" charset="-122"/>
                <a:ea typeface="Microsoft YaHei Light" panose="020B0502040204020203" pitchFamily="34" charset="-122"/>
              </a:rPr>
              <a:t>MAC </a:t>
            </a:r>
            <a:r>
              <a:rPr lang="zh-CN" altLang="en-US" dirty="0">
                <a:latin typeface="Microsoft YaHei Light" panose="020B0502040204020203" pitchFamily="34" charset="-122"/>
                <a:ea typeface="Microsoft YaHei Light" panose="020B0502040204020203" pitchFamily="34" charset="-122"/>
              </a:rPr>
              <a:t>检 查</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p>
          <a:p>
            <a:pPr lvl="1" algn="just">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继续语义检查</a:t>
            </a:r>
          </a:p>
        </p:txBody>
      </p:sp>
      <p:sp>
        <p:nvSpPr>
          <p:cNvPr id="4" name="Line 5">
            <a:extLst>
              <a:ext uri="{FF2B5EF4-FFF2-40B4-BE49-F238E27FC236}">
                <a16:creationId xmlns:a16="http://schemas.microsoft.com/office/drawing/2014/main" id="{7FCA2CE2-06CF-4D2B-AABA-CAB051532359}"/>
              </a:ext>
            </a:extLst>
          </p:cNvPr>
          <p:cNvSpPr>
            <a:spLocks noChangeShapeType="1"/>
          </p:cNvSpPr>
          <p:nvPr/>
        </p:nvSpPr>
        <p:spPr bwMode="auto">
          <a:xfrm>
            <a:off x="5253423" y="3546046"/>
            <a:ext cx="0" cy="48245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 name="Line 6">
            <a:extLst>
              <a:ext uri="{FF2B5EF4-FFF2-40B4-BE49-F238E27FC236}">
                <a16:creationId xmlns:a16="http://schemas.microsoft.com/office/drawing/2014/main" id="{5F5E0A76-DDDC-494D-8ACF-FA204C3E8079}"/>
              </a:ext>
            </a:extLst>
          </p:cNvPr>
          <p:cNvSpPr>
            <a:spLocks noChangeShapeType="1"/>
          </p:cNvSpPr>
          <p:nvPr/>
        </p:nvSpPr>
        <p:spPr bwMode="auto">
          <a:xfrm>
            <a:off x="5253423" y="2591228"/>
            <a:ext cx="0" cy="33418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 name="Rectangle 7">
            <a:extLst>
              <a:ext uri="{FF2B5EF4-FFF2-40B4-BE49-F238E27FC236}">
                <a16:creationId xmlns:a16="http://schemas.microsoft.com/office/drawing/2014/main" id="{D78B348B-3BA1-4869-97FF-680A975DC9F5}"/>
              </a:ext>
            </a:extLst>
          </p:cNvPr>
          <p:cNvSpPr>
            <a:spLocks noChangeArrowheads="1"/>
          </p:cNvSpPr>
          <p:nvPr/>
        </p:nvSpPr>
        <p:spPr bwMode="auto">
          <a:xfrm>
            <a:off x="4173923" y="2120987"/>
            <a:ext cx="2305050" cy="12028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7" name="Line 8">
            <a:extLst>
              <a:ext uri="{FF2B5EF4-FFF2-40B4-BE49-F238E27FC236}">
                <a16:creationId xmlns:a16="http://schemas.microsoft.com/office/drawing/2014/main" id="{5D313454-6FC0-4190-AFAD-EF056BECCB9D}"/>
              </a:ext>
            </a:extLst>
          </p:cNvPr>
          <p:cNvSpPr>
            <a:spLocks noChangeShapeType="1"/>
          </p:cNvSpPr>
          <p:nvPr/>
        </p:nvSpPr>
        <p:spPr bwMode="auto">
          <a:xfrm>
            <a:off x="5226436" y="1702913"/>
            <a:ext cx="0" cy="36411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 name="Rectangle 9">
            <a:extLst>
              <a:ext uri="{FF2B5EF4-FFF2-40B4-BE49-F238E27FC236}">
                <a16:creationId xmlns:a16="http://schemas.microsoft.com/office/drawing/2014/main" id="{7C5050FB-9E55-4CB9-A46D-A8377689BAAD}"/>
              </a:ext>
            </a:extLst>
          </p:cNvPr>
          <p:cNvSpPr>
            <a:spLocks noChangeArrowheads="1"/>
          </p:cNvSpPr>
          <p:nvPr/>
        </p:nvSpPr>
        <p:spPr bwMode="auto">
          <a:xfrm>
            <a:off x="556054" y="5363386"/>
            <a:ext cx="110098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indent="0" eaLnBrk="1" hangingPunct="1">
              <a:spcBef>
                <a:spcPct val="60000"/>
              </a:spcBef>
              <a:buClr>
                <a:schemeClr val="hlink"/>
              </a:buClr>
              <a:buSzTx/>
              <a:buNone/>
            </a:pPr>
            <a:r>
              <a:rPr lang="zh-CN" altLang="en-US" sz="2400" b="0" dirty="0">
                <a:latin typeface="Microsoft YaHei Light" panose="020B0502040204020203" pitchFamily="34" charset="-122"/>
                <a:ea typeface="Microsoft YaHei Light" panose="020B0502040204020203" pitchFamily="34" charset="-122"/>
              </a:rPr>
              <a:t>先进行自主存取控制检查，通过自主存取控制检查的数据对象再由系统进行强制存取控制检查，只有通过强制存取控制检查的数据对象方可存取。</a:t>
            </a:r>
          </a:p>
        </p:txBody>
      </p:sp>
      <p:sp>
        <p:nvSpPr>
          <p:cNvPr id="9" name="矩形 8">
            <a:extLst>
              <a:ext uri="{FF2B5EF4-FFF2-40B4-BE49-F238E27FC236}">
                <a16:creationId xmlns:a16="http://schemas.microsoft.com/office/drawing/2014/main" id="{DB35C627-49FF-4E01-91F6-C640BA28707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43F2541-D3AC-481D-AD7F-431D35ECA6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文本框 10">
            <a:extLst>
              <a:ext uri="{FF2B5EF4-FFF2-40B4-BE49-F238E27FC236}">
                <a16:creationId xmlns:a16="http://schemas.microsoft.com/office/drawing/2014/main" id="{6017A935-6D0A-4622-91D9-F64C1F6C564E}"/>
              </a:ext>
            </a:extLst>
          </p:cNvPr>
          <p:cNvSpPr txBox="1"/>
          <p:nvPr/>
        </p:nvSpPr>
        <p:spPr>
          <a:xfrm>
            <a:off x="163594" y="304622"/>
            <a:ext cx="358784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1.2 </a:t>
            </a:r>
            <a:r>
              <a:rPr lang="zh-CN" altLang="en-US" sz="2800" b="1" dirty="0">
                <a:latin typeface="Microsoft YaHei Light" panose="020B0502040204020203" pitchFamily="34" charset="-122"/>
                <a:ea typeface="Microsoft YaHei Light" panose="020B0502040204020203" pitchFamily="34" charset="-122"/>
              </a:rPr>
              <a:t>数据库安全性控制</a:t>
            </a:r>
          </a:p>
        </p:txBody>
      </p:sp>
    </p:spTree>
    <p:extLst>
      <p:ext uri="{BB962C8B-B14F-4D97-AF65-F5344CB8AC3E}">
        <p14:creationId xmlns:p14="http://schemas.microsoft.com/office/powerpoint/2010/main" val="3237493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9253DBD-D767-430E-BB92-CC851037471C}"/>
              </a:ext>
            </a:extLst>
          </p:cNvPr>
          <p:cNvSpPr txBox="1">
            <a:spLocks noChangeArrowheads="1"/>
          </p:cNvSpPr>
          <p:nvPr/>
        </p:nvSpPr>
        <p:spPr>
          <a:xfrm>
            <a:off x="436605" y="1419826"/>
            <a:ext cx="11318790" cy="4264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rPr>
              <a:t>数据加密</a:t>
            </a:r>
          </a:p>
          <a:p>
            <a:pPr lvl="1">
              <a:lnSpc>
                <a:spcPct val="120000"/>
              </a:lnSpc>
            </a:pPr>
            <a:r>
              <a:rPr lang="zh-CN" altLang="en-US" dirty="0">
                <a:latin typeface="Microsoft YaHei Light" panose="020B0502040204020203" pitchFamily="34" charset="-122"/>
                <a:ea typeface="Microsoft YaHei Light" panose="020B0502040204020203" pitchFamily="34" charset="-122"/>
              </a:rPr>
              <a:t>防止数据库中数据在存储和传输中失密的有效手段</a:t>
            </a:r>
          </a:p>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rPr>
              <a:t>加密的基本思想</a:t>
            </a:r>
            <a:endParaRPr lang="en-US" altLang="zh-CN" sz="2400" dirty="0">
              <a:latin typeface="Microsoft YaHei Light" panose="020B0502040204020203" pitchFamily="34" charset="-122"/>
              <a:ea typeface="Microsoft YaHei Light" panose="020B0502040204020203" pitchFamily="34" charset="-122"/>
            </a:endParaRPr>
          </a:p>
          <a:p>
            <a:pPr lvl="1">
              <a:lnSpc>
                <a:spcPct val="120000"/>
              </a:lnSpc>
            </a:pPr>
            <a:r>
              <a:rPr lang="zh-CN" altLang="zh-CN" dirty="0">
                <a:latin typeface="Microsoft YaHei Light" panose="020B0502040204020203" pitchFamily="34" charset="-122"/>
                <a:ea typeface="Microsoft YaHei Light" panose="020B0502040204020203" pitchFamily="34" charset="-122"/>
              </a:rPr>
              <a:t>根据一定的算法将原始数据</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明文（</a:t>
            </a:r>
            <a:r>
              <a:rPr lang="en-US" altLang="zh-CN" dirty="0">
                <a:latin typeface="Microsoft YaHei Light" panose="020B0502040204020203" pitchFamily="34" charset="-122"/>
                <a:ea typeface="Microsoft YaHei Light" panose="020B0502040204020203" pitchFamily="34" charset="-122"/>
              </a:rPr>
              <a:t>Plain text</a:t>
            </a:r>
            <a:r>
              <a:rPr lang="zh-CN" altLang="zh-CN" dirty="0">
                <a:latin typeface="Microsoft YaHei Light" panose="020B0502040204020203" pitchFamily="34" charset="-122"/>
                <a:ea typeface="Microsoft YaHei Light" panose="020B0502040204020203" pitchFamily="34" charset="-122"/>
              </a:rPr>
              <a:t>）变换为不可直接识别的格式</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—密文（</a:t>
            </a:r>
            <a:r>
              <a:rPr lang="en-US" altLang="zh-CN" dirty="0">
                <a:latin typeface="Microsoft YaHei Light" panose="020B0502040204020203" pitchFamily="34" charset="-122"/>
                <a:ea typeface="Microsoft YaHei Light" panose="020B0502040204020203" pitchFamily="34" charset="-122"/>
              </a:rPr>
              <a:t>Cipher text</a:t>
            </a:r>
            <a:r>
              <a:rPr lang="zh-CN" altLang="zh-CN"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rPr>
              <a:t>加密方法</a:t>
            </a:r>
          </a:p>
          <a:p>
            <a:pPr lvl="1">
              <a:lnSpc>
                <a:spcPct val="120000"/>
              </a:lnSpc>
            </a:pPr>
            <a:r>
              <a:rPr lang="zh-CN" altLang="en-US" dirty="0">
                <a:latin typeface="Microsoft YaHei Light" panose="020B0502040204020203" pitchFamily="34" charset="-122"/>
                <a:ea typeface="Microsoft YaHei Light" panose="020B0502040204020203" pitchFamily="34" charset="-122"/>
              </a:rPr>
              <a:t>存储加密</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传输加密</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endParaRPr lang="zh-CN" altLang="en-US" dirty="0">
              <a:solidFill>
                <a:srgbClr val="FF66FF"/>
              </a:solidFill>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C83E691E-9FFA-4046-9358-BA08ACB78FD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3DA7395-754A-4C29-B737-F82EB562198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6E4D2E6-64C0-461C-8A0A-6A3B18EED4BB}"/>
              </a:ext>
            </a:extLst>
          </p:cNvPr>
          <p:cNvSpPr txBox="1"/>
          <p:nvPr/>
        </p:nvSpPr>
        <p:spPr>
          <a:xfrm>
            <a:off x="163594" y="304622"/>
            <a:ext cx="2151551"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1.3 </a:t>
            </a:r>
            <a:r>
              <a:rPr lang="zh-CN" altLang="en-US" sz="2800" b="1" dirty="0">
                <a:latin typeface="Microsoft YaHei Light" panose="020B0502040204020203" pitchFamily="34" charset="-122"/>
                <a:ea typeface="Microsoft YaHei Light" panose="020B0502040204020203" pitchFamily="34" charset="-122"/>
              </a:rPr>
              <a:t>数据加密</a:t>
            </a:r>
          </a:p>
        </p:txBody>
      </p:sp>
    </p:spTree>
    <p:extLst>
      <p:ext uri="{BB962C8B-B14F-4D97-AF65-F5344CB8AC3E}">
        <p14:creationId xmlns:p14="http://schemas.microsoft.com/office/powerpoint/2010/main" val="1448468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DAF7AE5-20AC-4B1B-80C4-4C81B56DF6D2}"/>
              </a:ext>
            </a:extLst>
          </p:cNvPr>
          <p:cNvSpPr txBox="1">
            <a:spLocks/>
          </p:cNvSpPr>
          <p:nvPr/>
        </p:nvSpPr>
        <p:spPr bwMode="auto">
          <a:xfrm>
            <a:off x="461318" y="1259187"/>
            <a:ext cx="11500022" cy="4536131"/>
          </a:xfrm>
          <a:prstGeom prst="rect">
            <a:avLst/>
          </a:prstGeom>
          <a:noFill/>
          <a:ln w="9525">
            <a:noFill/>
            <a:miter lim="800000"/>
            <a:headEnd/>
            <a:tailEnd/>
          </a:ln>
        </p:spPr>
        <p:txBody>
          <a:bodyPr/>
          <a:lstStyle/>
          <a:p>
            <a:pPr eaLnBrk="1" hangingPunct="1">
              <a:lnSpc>
                <a:spcPct val="130000"/>
              </a:lnSpc>
              <a:spcBef>
                <a:spcPts val="0"/>
              </a:spcBef>
              <a:buSzPct val="100000"/>
              <a:defRPr/>
            </a:pPr>
            <a:r>
              <a:rPr lang="zh-CN" altLang="en-US" sz="2400" kern="0" dirty="0">
                <a:latin typeface="Microsoft YaHei Light" panose="020B0502040204020203" pitchFamily="34" charset="-122"/>
                <a:ea typeface="Microsoft YaHei Light" panose="020B0502040204020203" pitchFamily="34" charset="-122"/>
              </a:rPr>
              <a:t>存储加密</a:t>
            </a:r>
            <a:endParaRPr lang="en-US" sz="2400" kern="0" dirty="0">
              <a:latin typeface="Microsoft YaHei Light" panose="020B0502040204020203" pitchFamily="34" charset="-122"/>
              <a:ea typeface="Microsoft YaHei Light" panose="020B0502040204020203" pitchFamily="34" charset="-122"/>
            </a:endParaRPr>
          </a:p>
          <a:p>
            <a:pPr marL="342900" lvl="1">
              <a:lnSpc>
                <a:spcPct val="130000"/>
              </a:lnSpc>
              <a:spcBef>
                <a:spcPts val="0"/>
              </a:spcBef>
              <a:defRPr/>
            </a:pPr>
            <a:r>
              <a:rPr lang="zh-CN" altLang="zh-CN" sz="2400" dirty="0">
                <a:latin typeface="Microsoft YaHei Light" panose="020B0502040204020203" pitchFamily="34" charset="-122"/>
                <a:ea typeface="Microsoft YaHei Light" panose="020B0502040204020203" pitchFamily="34" charset="-122"/>
              </a:rPr>
              <a:t>透明存储加密</a:t>
            </a:r>
            <a:endParaRPr lang="en-US" altLang="zh-CN" sz="2400" dirty="0">
              <a:latin typeface="Microsoft YaHei Light" panose="020B0502040204020203" pitchFamily="34" charset="-122"/>
              <a:ea typeface="Microsoft YaHei Light" panose="020B0502040204020203" pitchFamily="34" charset="-122"/>
            </a:endParaRPr>
          </a:p>
          <a:p>
            <a:pPr marL="1143000" lvl="2" indent="-342900">
              <a:lnSpc>
                <a:spcPct val="130000"/>
              </a:lnSpc>
              <a:spcBef>
                <a:spcPts val="0"/>
              </a:spcBef>
              <a:buSzPct val="87000"/>
              <a:buFont typeface="Arial" panose="020B0604020202020204" pitchFamily="34" charset="0"/>
              <a:buChar char="•"/>
              <a:defRPr/>
            </a:pPr>
            <a:r>
              <a:rPr lang="zh-CN" altLang="zh-CN" sz="2400" dirty="0">
                <a:latin typeface="Microsoft YaHei Light" panose="020B0502040204020203" pitchFamily="34" charset="-122"/>
                <a:ea typeface="Microsoft YaHei Light" panose="020B0502040204020203" pitchFamily="34" charset="-122"/>
              </a:rPr>
              <a:t>内核级加密保护方式，对用户完全透明</a:t>
            </a:r>
            <a:endParaRPr lang="en-US" altLang="zh-CN" sz="2400" dirty="0">
              <a:latin typeface="Microsoft YaHei Light" panose="020B0502040204020203" pitchFamily="34" charset="-122"/>
              <a:ea typeface="Microsoft YaHei Light" panose="020B0502040204020203" pitchFamily="34" charset="-122"/>
            </a:endParaRPr>
          </a:p>
          <a:p>
            <a:pPr marL="1143000" lvl="2" indent="-342900">
              <a:lnSpc>
                <a:spcPct val="130000"/>
              </a:lnSpc>
              <a:spcBef>
                <a:spcPts val="0"/>
              </a:spcBef>
              <a:buSzPct val="87000"/>
              <a:buFont typeface="Arial" panose="020B0604020202020204" pitchFamily="34" charset="0"/>
              <a:buChar char="•"/>
              <a:defRPr/>
            </a:pPr>
            <a:r>
              <a:rPr lang="zh-CN" altLang="en-US" sz="2400" dirty="0">
                <a:latin typeface="Microsoft YaHei Light" panose="020B0502040204020203" pitchFamily="34" charset="-122"/>
                <a:ea typeface="Microsoft YaHei Light" panose="020B0502040204020203" pitchFamily="34" charset="-122"/>
              </a:rPr>
              <a:t>将</a:t>
            </a:r>
            <a:r>
              <a:rPr lang="zh-CN" altLang="zh-CN" sz="2400" dirty="0">
                <a:latin typeface="Microsoft YaHei Light" panose="020B0502040204020203" pitchFamily="34" charset="-122"/>
                <a:ea typeface="Microsoft YaHei Light" panose="020B0502040204020203" pitchFamily="34" charset="-122"/>
              </a:rPr>
              <a:t>数据在写到磁盘时对数据进行加密</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授权用户读取数据时再对其进行解密</a:t>
            </a:r>
            <a:endParaRPr lang="en-US" altLang="zh-CN" sz="2400" dirty="0">
              <a:latin typeface="Microsoft YaHei Light" panose="020B0502040204020203" pitchFamily="34" charset="-122"/>
              <a:ea typeface="Microsoft YaHei Light" panose="020B0502040204020203" pitchFamily="34" charset="-122"/>
            </a:endParaRPr>
          </a:p>
          <a:p>
            <a:pPr marL="1143000" lvl="2" indent="-342900">
              <a:lnSpc>
                <a:spcPct val="130000"/>
              </a:lnSpc>
              <a:spcBef>
                <a:spcPts val="0"/>
              </a:spcBef>
              <a:buSzPct val="87000"/>
              <a:buFont typeface="Arial" panose="020B0604020202020204" pitchFamily="34" charset="0"/>
              <a:buChar char="•"/>
              <a:defRPr/>
            </a:pPr>
            <a:r>
              <a:rPr lang="zh-CN" altLang="zh-CN" sz="2400" dirty="0">
                <a:latin typeface="Microsoft YaHei Light" panose="020B0502040204020203" pitchFamily="34" charset="-122"/>
                <a:ea typeface="Microsoft YaHei Light" panose="020B0502040204020203" pitchFamily="34" charset="-122"/>
              </a:rPr>
              <a:t>数据库的应用程序不需要做任何修改，只需在创建表语句中说明需加密的字段即可</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ts val="0"/>
              </a:spcBef>
              <a:buSzPct val="87000"/>
              <a:buFont typeface="Arial" panose="020B0604020202020204" pitchFamily="34" charset="0"/>
              <a:buNone/>
              <a:defRPr/>
            </a:pPr>
            <a:r>
              <a:rPr lang="en-US" altLang="zh-CN" sz="2400" dirty="0">
                <a:solidFill>
                  <a:srgbClr val="FF0000"/>
                </a:solidFill>
                <a:latin typeface="Microsoft YaHei Light" panose="020B0502040204020203" pitchFamily="34" charset="-122"/>
                <a:ea typeface="Microsoft YaHei Light" panose="020B0502040204020203" pitchFamily="34" charset="-122"/>
              </a:rPr>
              <a:t>  </a:t>
            </a:r>
            <a:r>
              <a:rPr lang="zh-CN" altLang="zh-CN" sz="2400" dirty="0">
                <a:solidFill>
                  <a:srgbClr val="FF0000"/>
                </a:solidFill>
                <a:latin typeface="Microsoft YaHei Light" panose="020B0502040204020203" pitchFamily="34" charset="-122"/>
                <a:ea typeface="Microsoft YaHei Light" panose="020B0502040204020203" pitchFamily="34" charset="-122"/>
              </a:rPr>
              <a:t>内核级加密</a:t>
            </a:r>
            <a:r>
              <a:rPr lang="zh-CN" altLang="en-US" sz="2400" dirty="0">
                <a:solidFill>
                  <a:srgbClr val="FF0000"/>
                </a:solidFill>
                <a:latin typeface="Microsoft YaHei Light" panose="020B0502040204020203" pitchFamily="34" charset="-122"/>
                <a:ea typeface="Microsoft YaHei Light" panose="020B0502040204020203" pitchFamily="34" charset="-122"/>
              </a:rPr>
              <a:t>方法</a:t>
            </a:r>
            <a:r>
              <a:rPr lang="en-US" altLang="zh-CN" sz="2400" dirty="0">
                <a:solidFill>
                  <a:srgbClr val="FF0000"/>
                </a:solidFill>
                <a:latin typeface="Microsoft YaHei Light" panose="020B0502040204020203" pitchFamily="34" charset="-122"/>
                <a:ea typeface="Microsoft YaHei Light" panose="020B0502040204020203" pitchFamily="34" charset="-122"/>
              </a:rPr>
              <a:t>:</a:t>
            </a:r>
            <a:r>
              <a:rPr lang="zh-CN" altLang="en-US" sz="2400" dirty="0">
                <a:solidFill>
                  <a:srgbClr val="FF0000"/>
                </a:solidFill>
                <a:latin typeface="Microsoft YaHei Light" panose="020B0502040204020203" pitchFamily="34" charset="-122"/>
                <a:ea typeface="Microsoft YaHei Light" panose="020B0502040204020203" pitchFamily="34" charset="-122"/>
              </a:rPr>
              <a:t> 性能较好，安全完备性较高</a:t>
            </a:r>
            <a:endParaRPr lang="en-US" altLang="zh-CN" sz="2400" dirty="0">
              <a:solidFill>
                <a:srgbClr val="FF0000"/>
              </a:solidFill>
              <a:latin typeface="Microsoft YaHei Light" panose="020B0502040204020203" pitchFamily="34" charset="-122"/>
              <a:ea typeface="Microsoft YaHei Light" panose="020B0502040204020203" pitchFamily="34" charset="-122"/>
            </a:endParaRPr>
          </a:p>
          <a:p>
            <a:pPr marL="342900" lvl="1">
              <a:lnSpc>
                <a:spcPct val="130000"/>
              </a:lnSpc>
              <a:spcBef>
                <a:spcPts val="0"/>
              </a:spcBef>
              <a:defRPr/>
            </a:pPr>
            <a:r>
              <a:rPr lang="zh-CN" altLang="zh-CN" sz="2400" dirty="0">
                <a:latin typeface="Microsoft YaHei Light" panose="020B0502040204020203" pitchFamily="34" charset="-122"/>
                <a:ea typeface="Microsoft YaHei Light" panose="020B0502040204020203" pitchFamily="34" charset="-122"/>
              </a:rPr>
              <a:t>非透明存储加密</a:t>
            </a:r>
            <a:endParaRPr lang="en-US" altLang="zh-CN" sz="2400" dirty="0">
              <a:latin typeface="Microsoft YaHei Light" panose="020B0502040204020203" pitchFamily="34" charset="-122"/>
              <a:ea typeface="Microsoft YaHei Light" panose="020B0502040204020203" pitchFamily="34" charset="-122"/>
            </a:endParaRPr>
          </a:p>
          <a:p>
            <a:pPr marL="1143000" lvl="2" indent="-342900">
              <a:lnSpc>
                <a:spcPct val="130000"/>
              </a:lnSpc>
              <a:spcBef>
                <a:spcPts val="0"/>
              </a:spcBef>
              <a:buSzPct val="87000"/>
              <a:buFont typeface="Arial" panose="020B0604020202020204" pitchFamily="34" charset="0"/>
              <a:buChar char="•"/>
              <a:defRPr/>
            </a:pPr>
            <a:r>
              <a:rPr lang="zh-CN" altLang="zh-CN" sz="2400" dirty="0">
                <a:latin typeface="Microsoft YaHei Light" panose="020B0502040204020203" pitchFamily="34" charset="-122"/>
                <a:ea typeface="Microsoft YaHei Light" panose="020B0502040204020203" pitchFamily="34" charset="-122"/>
              </a:rPr>
              <a:t>通过多个加密函数实现</a:t>
            </a:r>
            <a:endParaRPr lang="en-US" sz="2400" kern="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E42685F1-62DD-4885-B624-54CA9D1ECFB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06F7C22-3403-408B-BEFD-20011BF7E67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995A0667-6DF1-474F-B12C-21F39FB77A2A}"/>
              </a:ext>
            </a:extLst>
          </p:cNvPr>
          <p:cNvSpPr txBox="1"/>
          <p:nvPr/>
        </p:nvSpPr>
        <p:spPr>
          <a:xfrm>
            <a:off x="163594" y="304622"/>
            <a:ext cx="2151551"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1.3 </a:t>
            </a:r>
            <a:r>
              <a:rPr lang="zh-CN" altLang="en-US" sz="2800" b="1" dirty="0">
                <a:latin typeface="Microsoft YaHei Light" panose="020B0502040204020203" pitchFamily="34" charset="-122"/>
                <a:ea typeface="Microsoft YaHei Light" panose="020B0502040204020203" pitchFamily="34" charset="-122"/>
              </a:rPr>
              <a:t>数据加密</a:t>
            </a:r>
          </a:p>
        </p:txBody>
      </p:sp>
    </p:spTree>
    <p:extLst>
      <p:ext uri="{BB962C8B-B14F-4D97-AF65-F5344CB8AC3E}">
        <p14:creationId xmlns:p14="http://schemas.microsoft.com/office/powerpoint/2010/main" val="118100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0754965-D12B-46C4-AE9A-59118D7C2422}"/>
              </a:ext>
            </a:extLst>
          </p:cNvPr>
          <p:cNvSpPr txBox="1">
            <a:spLocks noChangeArrowheads="1"/>
          </p:cNvSpPr>
          <p:nvPr/>
        </p:nvSpPr>
        <p:spPr>
          <a:xfrm>
            <a:off x="457199" y="1098550"/>
            <a:ext cx="10787449" cy="4832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2400" dirty="0">
                <a:latin typeface="Microsoft YaHei Light" panose="020B0502040204020203" pitchFamily="34" charset="-122"/>
                <a:ea typeface="Microsoft YaHei Light" panose="020B0502040204020203" pitchFamily="34" charset="-122"/>
              </a:rPr>
              <a:t>传输加密</a:t>
            </a:r>
            <a:endParaRPr lang="en-US" altLang="zh-CN" sz="2400" dirty="0">
              <a:latin typeface="Microsoft YaHei Light" panose="020B0502040204020203" pitchFamily="34" charset="-122"/>
              <a:ea typeface="Microsoft YaHei Light" panose="020B0502040204020203" pitchFamily="34" charset="-122"/>
            </a:endParaRPr>
          </a:p>
          <a:p>
            <a:pPr marL="400050" lvl="1" indent="0">
              <a:lnSpc>
                <a:spcPct val="150000"/>
              </a:lnSpc>
              <a:spcBef>
                <a:spcPct val="0"/>
              </a:spcBef>
              <a:buSzPct val="85000"/>
              <a:buNone/>
            </a:pPr>
            <a:r>
              <a:rPr lang="zh-CN" altLang="en-US" dirty="0">
                <a:latin typeface="Microsoft YaHei Light" panose="020B0502040204020203" pitchFamily="34" charset="-122"/>
                <a:ea typeface="Microsoft YaHei Light" panose="020B0502040204020203" pitchFamily="34" charset="-122"/>
              </a:rPr>
              <a:t>链路加密</a:t>
            </a:r>
            <a:endParaRPr lang="en-US" altLang="zh-CN"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在链路层进行加密</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传输信息由报头和报文两部分组成</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ct val="0"/>
              </a:spcBef>
              <a:buSzPct val="87000"/>
              <a:buFont typeface="Wingdings" panose="05000000000000000000" pitchFamily="2" charset="2"/>
              <a:buChar char="l"/>
            </a:pPr>
            <a:r>
              <a:rPr lang="zh-CN" altLang="zh-CN" sz="2400" dirty="0">
                <a:latin typeface="Microsoft YaHei Light" panose="020B0502040204020203" pitchFamily="34" charset="-122"/>
                <a:ea typeface="Microsoft YaHei Light" panose="020B0502040204020203" pitchFamily="34" charset="-122"/>
              </a:rPr>
              <a:t>报文和报头均加密</a:t>
            </a:r>
            <a:endParaRPr lang="en-US" altLang="zh-CN" sz="2400" dirty="0">
              <a:latin typeface="Microsoft YaHei Light" panose="020B0502040204020203" pitchFamily="34" charset="-122"/>
              <a:ea typeface="Microsoft YaHei Light" panose="020B0502040204020203" pitchFamily="34" charset="-122"/>
            </a:endParaRPr>
          </a:p>
          <a:p>
            <a:pPr marL="400050" lvl="1" indent="0">
              <a:lnSpc>
                <a:spcPct val="150000"/>
              </a:lnSpc>
              <a:spcBef>
                <a:spcPct val="0"/>
              </a:spcBef>
              <a:buSzPct val="85000"/>
              <a:buNone/>
            </a:pPr>
            <a:r>
              <a:rPr lang="zh-CN" altLang="en-US" dirty="0">
                <a:latin typeface="Microsoft YaHei Light" panose="020B0502040204020203" pitchFamily="34" charset="-122"/>
                <a:ea typeface="Microsoft YaHei Light" panose="020B0502040204020203" pitchFamily="34" charset="-122"/>
              </a:rPr>
              <a:t>端到端加密</a:t>
            </a:r>
            <a:endParaRPr lang="en-US" altLang="zh-CN"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在发送端加密，接收端解密</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只加密报文不加密报头</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30000"/>
              </a:lnSpc>
              <a:spcBef>
                <a:spcPct val="0"/>
              </a:spcBef>
              <a:buSzPct val="87000"/>
              <a:buFont typeface="Wingdings" panose="05000000000000000000" pitchFamily="2" charset="2"/>
              <a:buChar char="l"/>
            </a:pPr>
            <a:r>
              <a:rPr lang="zh-CN" altLang="zh-CN" sz="2400" dirty="0">
                <a:latin typeface="Microsoft YaHei Light" panose="020B0502040204020203" pitchFamily="34" charset="-122"/>
                <a:ea typeface="Microsoft YaHei Light" panose="020B0502040204020203" pitchFamily="34" charset="-122"/>
              </a:rPr>
              <a:t>所需密码设备数量相对较少</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容易被非法监听者发现并从中获取敏感信息</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50000"/>
              </a:lnSpc>
              <a:buFont typeface="Wingdings" panose="05000000000000000000" pitchFamily="2" charset="2"/>
              <a:buChar char="Ø"/>
            </a:pPr>
            <a:endParaRPr lang="en-US" altLang="zh-CN" sz="2400" dirty="0">
              <a:latin typeface="Microsoft YaHei Light" panose="020B0502040204020203" pitchFamily="34" charset="-122"/>
              <a:ea typeface="Microsoft YaHei Light" panose="020B0502040204020203" pitchFamily="34" charset="-122"/>
            </a:endParaRPr>
          </a:p>
          <a:p>
            <a:pPr marL="1257300" lvl="2" indent="-457200">
              <a:buFont typeface="Wingdings" panose="05000000000000000000" pitchFamily="2" charset="2"/>
              <a:buChar char="Ø"/>
            </a:pP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77CB057E-E8E9-41B7-9ACB-D21568FAD38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FA699A4-9837-4E53-9C4B-8D3627938FF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510B64F3-0027-41F5-9B84-4061F0CCC39E}"/>
              </a:ext>
            </a:extLst>
          </p:cNvPr>
          <p:cNvSpPr txBox="1"/>
          <p:nvPr/>
        </p:nvSpPr>
        <p:spPr>
          <a:xfrm>
            <a:off x="163594" y="304622"/>
            <a:ext cx="2151551"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1.3 </a:t>
            </a:r>
            <a:r>
              <a:rPr lang="zh-CN" altLang="en-US" sz="2800" b="1" dirty="0">
                <a:latin typeface="Microsoft YaHei Light" panose="020B0502040204020203" pitchFamily="34" charset="-122"/>
                <a:ea typeface="Microsoft YaHei Light" panose="020B0502040204020203" pitchFamily="34" charset="-122"/>
              </a:rPr>
              <a:t>数据加密</a:t>
            </a:r>
          </a:p>
        </p:txBody>
      </p:sp>
    </p:spTree>
    <p:extLst>
      <p:ext uri="{BB962C8B-B14F-4D97-AF65-F5344CB8AC3E}">
        <p14:creationId xmlns:p14="http://schemas.microsoft.com/office/powerpoint/2010/main" val="196638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1A5A9D-733F-457D-B860-0CA3B0FB7430}"/>
              </a:ext>
            </a:extLst>
          </p:cNvPr>
          <p:cNvSpPr txBox="1"/>
          <p:nvPr/>
        </p:nvSpPr>
        <p:spPr>
          <a:xfrm>
            <a:off x="638522" y="1230651"/>
            <a:ext cx="3057247" cy="523220"/>
          </a:xfrm>
          <a:prstGeom prst="rect">
            <a:avLst/>
          </a:prstGeom>
          <a:noFill/>
        </p:spPr>
        <p:txBody>
          <a:bodyPr wrap="none" rtlCol="0">
            <a:spAutoFit/>
          </a:bodyPr>
          <a:lstStyle/>
          <a:p>
            <a:r>
              <a:rPr lang="zh-CN" altLang="en-US" sz="2800" b="1" dirty="0">
                <a:latin typeface="微软雅黑 Light" panose="020B0502040204020203" pitchFamily="34" charset="-122"/>
                <a:ea typeface="微软雅黑 Light" panose="020B0502040204020203" pitchFamily="34" charset="-122"/>
              </a:rPr>
              <a:t>数据库的安全标准</a:t>
            </a:r>
          </a:p>
        </p:txBody>
      </p:sp>
      <p:sp>
        <p:nvSpPr>
          <p:cNvPr id="3" name="矩形 2">
            <a:extLst>
              <a:ext uri="{FF2B5EF4-FFF2-40B4-BE49-F238E27FC236}">
                <a16:creationId xmlns:a16="http://schemas.microsoft.com/office/drawing/2014/main" id="{7324CBC9-52C1-42DF-800F-6C21948638B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54237C5-253E-4088-ABD0-D6BA5D3D22A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D84122E-8BE7-4F2E-9387-9BB1C2C3FED6}"/>
              </a:ext>
            </a:extLst>
          </p:cNvPr>
          <p:cNvSpPr txBox="1">
            <a:spLocks noChangeArrowheads="1"/>
          </p:cNvSpPr>
          <p:nvPr/>
        </p:nvSpPr>
        <p:spPr>
          <a:xfrm>
            <a:off x="737375" y="1972056"/>
            <a:ext cx="11201399" cy="3655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2400" dirty="0">
                <a:latin typeface="微软雅黑 Light" panose="020B0502040204020203" pitchFamily="34" charset="-122"/>
                <a:ea typeface="微软雅黑 Light" panose="020B0502040204020203" pitchFamily="34" charset="-122"/>
              </a:rPr>
              <a:t>1985</a:t>
            </a:r>
            <a:r>
              <a:rPr lang="zh-CN" altLang="en-US" sz="2400" dirty="0">
                <a:latin typeface="微软雅黑 Light" panose="020B0502040204020203" pitchFamily="34" charset="-122"/>
                <a:ea typeface="微软雅黑 Light" panose="020B0502040204020203" pitchFamily="34" charset="-122"/>
              </a:rPr>
              <a:t>年美国国防部（</a:t>
            </a:r>
            <a:r>
              <a:rPr lang="en-US" altLang="zh-CN" sz="2400" dirty="0">
                <a:latin typeface="微软雅黑 Light" panose="020B0502040204020203" pitchFamily="34" charset="-122"/>
                <a:ea typeface="微软雅黑 Light" panose="020B0502040204020203" pitchFamily="34" charset="-122"/>
              </a:rPr>
              <a:t>DoD</a:t>
            </a:r>
            <a:r>
              <a:rPr lang="zh-CN" altLang="en-US" sz="2400" dirty="0">
                <a:latin typeface="微软雅黑 Light" panose="020B0502040204020203" pitchFamily="34" charset="-122"/>
                <a:ea typeface="微软雅黑 Light" panose="020B0502040204020203" pitchFamily="34" charset="-122"/>
              </a:rPr>
              <a:t>）正式颁布</a:t>
            </a:r>
            <a:r>
              <a:rPr lang="en-US" altLang="zh-CN" sz="2400" dirty="0">
                <a:latin typeface="微软雅黑 Light" panose="020B0502040204020203" pitchFamily="34" charset="-122"/>
                <a:ea typeface="微软雅黑 Light" panose="020B0502040204020203" pitchFamily="34" charset="-122"/>
              </a:rPr>
              <a:t>《DoD</a:t>
            </a:r>
            <a:r>
              <a:rPr lang="zh-CN" altLang="en-US" sz="2400" dirty="0">
                <a:latin typeface="微软雅黑 Light" panose="020B0502040204020203" pitchFamily="34" charset="-122"/>
                <a:ea typeface="微软雅黑 Light" panose="020B0502040204020203" pitchFamily="34" charset="-122"/>
              </a:rPr>
              <a:t>可信计算机系统评估准则</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（简称</a:t>
            </a:r>
            <a:r>
              <a:rPr lang="en-US" altLang="zh-CN" sz="2400" dirty="0">
                <a:latin typeface="微软雅黑 Light" panose="020B0502040204020203" pitchFamily="34" charset="-122"/>
                <a:ea typeface="微软雅黑 Light" panose="020B0502040204020203" pitchFamily="34" charset="-122"/>
              </a:rPr>
              <a:t>TCSEC</a:t>
            </a:r>
            <a:r>
              <a:rPr lang="zh-CN" altLang="en-US" sz="2400" dirty="0">
                <a:latin typeface="微软雅黑 Light" panose="020B0502040204020203" pitchFamily="34" charset="-122"/>
                <a:ea typeface="微软雅黑 Light" panose="020B0502040204020203" pitchFamily="34" charset="-122"/>
              </a:rPr>
              <a:t>或</a:t>
            </a:r>
            <a:r>
              <a:rPr lang="en-US" altLang="zh-CN" sz="2400" dirty="0">
                <a:latin typeface="微软雅黑 Light" panose="020B0502040204020203" pitchFamily="34" charset="-122"/>
                <a:ea typeface="微软雅黑 Light" panose="020B0502040204020203" pitchFamily="34" charset="-122"/>
              </a:rPr>
              <a:t>DoD85</a:t>
            </a:r>
            <a:r>
              <a:rPr lang="zh-CN" altLang="en-US" sz="2400" dirty="0">
                <a:latin typeface="微软雅黑 Light" panose="020B0502040204020203" pitchFamily="34" charset="-122"/>
                <a:ea typeface="微软雅黑 Light" panose="020B0502040204020203" pitchFamily="34" charset="-122"/>
              </a:rPr>
              <a:t>）</a:t>
            </a:r>
          </a:p>
          <a:p>
            <a:pPr>
              <a:lnSpc>
                <a:spcPct val="130000"/>
              </a:lnSpc>
            </a:pPr>
            <a:r>
              <a:rPr lang="zh-CN" altLang="en-US" sz="2400" dirty="0">
                <a:latin typeface="微软雅黑 Light" panose="020B0502040204020203" pitchFamily="34" charset="-122"/>
                <a:ea typeface="微软雅黑 Light" panose="020B0502040204020203" pitchFamily="34" charset="-122"/>
              </a:rPr>
              <a:t>不同国家建立在</a:t>
            </a:r>
            <a:r>
              <a:rPr lang="en-US" altLang="zh-CN" sz="2400" dirty="0">
                <a:latin typeface="微软雅黑 Light" panose="020B0502040204020203" pitchFamily="34" charset="-122"/>
                <a:ea typeface="微软雅黑 Light" panose="020B0502040204020203" pitchFamily="34" charset="-122"/>
              </a:rPr>
              <a:t>TCSEC</a:t>
            </a:r>
            <a:r>
              <a:rPr lang="zh-CN" altLang="en-US" sz="2400" dirty="0">
                <a:latin typeface="微软雅黑 Light" panose="020B0502040204020203" pitchFamily="34" charset="-122"/>
                <a:ea typeface="微软雅黑 Light" panose="020B0502040204020203" pitchFamily="34" charset="-122"/>
              </a:rPr>
              <a:t>概念上的评估准则</a:t>
            </a:r>
          </a:p>
          <a:p>
            <a:pPr lvl="1">
              <a:lnSpc>
                <a:spcPct val="130000"/>
              </a:lnSpc>
            </a:pPr>
            <a:r>
              <a:rPr lang="zh-CN" altLang="en-US" dirty="0">
                <a:latin typeface="微软雅黑 Light" panose="020B0502040204020203" pitchFamily="34" charset="-122"/>
                <a:ea typeface="微软雅黑 Light" panose="020B0502040204020203" pitchFamily="34" charset="-122"/>
              </a:rPr>
              <a:t>欧洲的信息技术安全评估准则（</a:t>
            </a:r>
            <a:r>
              <a:rPr lang="en-US" altLang="zh-CN" dirty="0">
                <a:latin typeface="微软雅黑 Light" panose="020B0502040204020203" pitchFamily="34" charset="-122"/>
                <a:ea typeface="微软雅黑 Light" panose="020B0502040204020203" pitchFamily="34" charset="-122"/>
              </a:rPr>
              <a:t>ITSEC</a:t>
            </a:r>
            <a:r>
              <a:rPr lang="zh-CN" altLang="en-US" dirty="0">
                <a:latin typeface="微软雅黑 Light" panose="020B0502040204020203" pitchFamily="34" charset="-122"/>
                <a:ea typeface="微软雅黑 Light" panose="020B0502040204020203" pitchFamily="34" charset="-122"/>
              </a:rPr>
              <a:t>）</a:t>
            </a:r>
          </a:p>
          <a:p>
            <a:pPr lvl="1">
              <a:lnSpc>
                <a:spcPct val="130000"/>
              </a:lnSpc>
            </a:pPr>
            <a:r>
              <a:rPr lang="zh-CN" altLang="en-US" dirty="0">
                <a:latin typeface="微软雅黑 Light" panose="020B0502040204020203" pitchFamily="34" charset="-122"/>
                <a:ea typeface="微软雅黑 Light" panose="020B0502040204020203" pitchFamily="34" charset="-122"/>
              </a:rPr>
              <a:t>加拿大的可信计算机产品评估准则（</a:t>
            </a:r>
            <a:r>
              <a:rPr lang="en-US" altLang="zh-CN" dirty="0">
                <a:latin typeface="微软雅黑 Light" panose="020B0502040204020203" pitchFamily="34" charset="-122"/>
                <a:ea typeface="微软雅黑 Light" panose="020B0502040204020203" pitchFamily="34" charset="-122"/>
              </a:rPr>
              <a:t>CTCPEC</a:t>
            </a:r>
            <a:r>
              <a:rPr lang="zh-CN" altLang="en-US" dirty="0">
                <a:latin typeface="微软雅黑 Light" panose="020B0502040204020203" pitchFamily="34" charset="-122"/>
                <a:ea typeface="微软雅黑 Light" panose="020B0502040204020203" pitchFamily="34" charset="-122"/>
              </a:rPr>
              <a:t>） </a:t>
            </a:r>
          </a:p>
          <a:p>
            <a:pPr lvl="1">
              <a:lnSpc>
                <a:spcPct val="130000"/>
              </a:lnSpc>
            </a:pPr>
            <a:r>
              <a:rPr lang="zh-CN" altLang="en-US" dirty="0">
                <a:latin typeface="微软雅黑 Light" panose="020B0502040204020203" pitchFamily="34" charset="-122"/>
                <a:ea typeface="微软雅黑 Light" panose="020B0502040204020203" pitchFamily="34" charset="-122"/>
              </a:rPr>
              <a:t>美国的信息技术安全联邦标准（</a:t>
            </a:r>
            <a:r>
              <a:rPr lang="en-US" altLang="zh-CN" dirty="0">
                <a:latin typeface="微软雅黑 Light" panose="020B0502040204020203" pitchFamily="34" charset="-122"/>
                <a:ea typeface="微软雅黑 Light" panose="020B0502040204020203" pitchFamily="34" charset="-122"/>
              </a:rPr>
              <a:t>FC</a:t>
            </a:r>
            <a:r>
              <a:rPr lang="zh-CN" altLang="en-US" dirty="0">
                <a:latin typeface="微软雅黑 Light" panose="020B0502040204020203" pitchFamily="34" charset="-122"/>
                <a:ea typeface="微软雅黑 Light" panose="020B0502040204020203" pitchFamily="34" charset="-122"/>
              </a:rPr>
              <a:t>）</a:t>
            </a:r>
          </a:p>
        </p:txBody>
      </p:sp>
      <p:sp>
        <p:nvSpPr>
          <p:cNvPr id="7" name="文本框 6">
            <a:extLst>
              <a:ext uri="{FF2B5EF4-FFF2-40B4-BE49-F238E27FC236}">
                <a16:creationId xmlns:a16="http://schemas.microsoft.com/office/drawing/2014/main" id="{31B14BD3-F8B9-4F29-93B2-A5F9761ABF45}"/>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2890625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2">
            <a:extLst>
              <a:ext uri="{FF2B5EF4-FFF2-40B4-BE49-F238E27FC236}">
                <a16:creationId xmlns:a16="http://schemas.microsoft.com/office/drawing/2014/main" id="{F1948D1E-C6B3-4CFD-8A40-B1144D3F20D3}"/>
              </a:ext>
            </a:extLst>
          </p:cNvPr>
          <p:cNvGrpSpPr>
            <a:grpSpLocks/>
          </p:cNvGrpSpPr>
          <p:nvPr/>
        </p:nvGrpSpPr>
        <p:grpSpPr bwMode="auto">
          <a:xfrm>
            <a:off x="2891631" y="1993214"/>
            <a:ext cx="6408738" cy="3573463"/>
            <a:chOff x="467544" y="509235"/>
            <a:chExt cx="6408712" cy="3575349"/>
          </a:xfrm>
        </p:grpSpPr>
        <p:grpSp>
          <p:nvGrpSpPr>
            <p:cNvPr id="5" name="Group 5">
              <a:extLst>
                <a:ext uri="{FF2B5EF4-FFF2-40B4-BE49-F238E27FC236}">
                  <a16:creationId xmlns:a16="http://schemas.microsoft.com/office/drawing/2014/main" id="{9594FBEF-275D-4696-A470-0DBA479E2799}"/>
                </a:ext>
              </a:extLst>
            </p:cNvPr>
            <p:cNvGrpSpPr>
              <a:grpSpLocks/>
            </p:cNvGrpSpPr>
            <p:nvPr/>
          </p:nvGrpSpPr>
          <p:grpSpPr bwMode="auto">
            <a:xfrm>
              <a:off x="467544" y="509235"/>
              <a:ext cx="6408712" cy="3575349"/>
              <a:chOff x="0" y="0"/>
              <a:chExt cx="8496944" cy="4048049"/>
            </a:xfrm>
          </p:grpSpPr>
          <p:grpSp>
            <p:nvGrpSpPr>
              <p:cNvPr id="7" name="Group 6">
                <a:extLst>
                  <a:ext uri="{FF2B5EF4-FFF2-40B4-BE49-F238E27FC236}">
                    <a16:creationId xmlns:a16="http://schemas.microsoft.com/office/drawing/2014/main" id="{31775B67-E8F7-4388-80FC-2BD294CE2FE6}"/>
                  </a:ext>
                </a:extLst>
              </p:cNvPr>
              <p:cNvGrpSpPr>
                <a:grpSpLocks/>
              </p:cNvGrpSpPr>
              <p:nvPr/>
            </p:nvGrpSpPr>
            <p:grpSpPr bwMode="auto">
              <a:xfrm>
                <a:off x="0" y="0"/>
                <a:ext cx="8496944" cy="3555707"/>
                <a:chOff x="0" y="0"/>
                <a:chExt cx="8352928" cy="2844568"/>
              </a:xfrm>
            </p:grpSpPr>
            <p:sp>
              <p:nvSpPr>
                <p:cNvPr id="10" name="TextBox 5">
                  <a:extLst>
                    <a:ext uri="{FF2B5EF4-FFF2-40B4-BE49-F238E27FC236}">
                      <a16:creationId xmlns:a16="http://schemas.microsoft.com/office/drawing/2014/main" id="{C15068A9-A6B2-4806-A708-D2F7B5A38968}"/>
                    </a:ext>
                  </a:extLst>
                </p:cNvPr>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第一步：创建可信连接</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第二步：确认通信双方端点的可靠性</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第三步：协商加密算法和密钥</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第四步：可信传输数据</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第五步：关闭可信连接</a:t>
                  </a:r>
                </a:p>
              </p:txBody>
            </p:sp>
            <p:cxnSp>
              <p:nvCxnSpPr>
                <p:cNvPr id="11" name="直接箭头连接符 6">
                  <a:extLst>
                    <a:ext uri="{FF2B5EF4-FFF2-40B4-BE49-F238E27FC236}">
                      <a16:creationId xmlns:a16="http://schemas.microsoft.com/office/drawing/2014/main" id="{20DE98E7-C252-4B16-9C44-31A267F94B60}"/>
                    </a:ext>
                  </a:extLst>
                </p:cNvPr>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2" name="直接箭头连接符 7">
                  <a:extLst>
                    <a:ext uri="{FF2B5EF4-FFF2-40B4-BE49-F238E27FC236}">
                      <a16:creationId xmlns:a16="http://schemas.microsoft.com/office/drawing/2014/main" id="{3B2D5B7F-228D-44B3-AF5D-2E0641E034F9}"/>
                    </a:ext>
                  </a:extLst>
                </p:cNvPr>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3" name="直接箭头连接符 8">
                  <a:extLst>
                    <a:ext uri="{FF2B5EF4-FFF2-40B4-BE49-F238E27FC236}">
                      <a16:creationId xmlns:a16="http://schemas.microsoft.com/office/drawing/2014/main" id="{AAB141A1-4DE7-41ED-BDE6-A5F752AF1BEC}"/>
                    </a:ext>
                  </a:extLst>
                </p:cNvPr>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4" name="直接箭头连接符 9">
                  <a:extLst>
                    <a:ext uri="{FF2B5EF4-FFF2-40B4-BE49-F238E27FC236}">
                      <a16:creationId xmlns:a16="http://schemas.microsoft.com/office/drawing/2014/main" id="{A4A30F7D-38F6-4C2C-A34D-B3772A11D3DA}"/>
                    </a:ext>
                  </a:extLst>
                </p:cNvPr>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8" name="矩形 12">
                <a:extLst>
                  <a:ext uri="{FF2B5EF4-FFF2-40B4-BE49-F238E27FC236}">
                    <a16:creationId xmlns:a16="http://schemas.microsoft.com/office/drawing/2014/main" id="{3B28BCE7-57EF-4DE8-94B0-893396591508}"/>
                  </a:ext>
                </a:extLst>
              </p:cNvPr>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通</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块</a:t>
                </a:r>
              </a:p>
            </p:txBody>
          </p:sp>
          <p:sp>
            <p:nvSpPr>
              <p:cNvPr id="9" name="矩形 13">
                <a:extLst>
                  <a:ext uri="{FF2B5EF4-FFF2-40B4-BE49-F238E27FC236}">
                    <a16:creationId xmlns:a16="http://schemas.microsoft.com/office/drawing/2014/main" id="{F30BDBA6-1CD8-4D40-91CF-9C42B2B2DAC0}"/>
                  </a:ext>
                </a:extLst>
              </p:cNvPr>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通</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讯</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模</a:t>
                </a:r>
                <a:endParaRPr lang="en-US" altLang="zh-CN" sz="220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a:latin typeface="Times New Roman" panose="02020603050405020304" pitchFamily="18" charset="0"/>
                  </a:rPr>
                  <a:t>块</a:t>
                </a:r>
              </a:p>
            </p:txBody>
          </p:sp>
        </p:grpSp>
        <p:cxnSp>
          <p:nvCxnSpPr>
            <p:cNvPr id="6" name="直接箭头连接符 9">
              <a:extLst>
                <a:ext uri="{FF2B5EF4-FFF2-40B4-BE49-F238E27FC236}">
                  <a16:creationId xmlns:a16="http://schemas.microsoft.com/office/drawing/2014/main" id="{BC12C206-DF28-42B4-8CEC-8D3F354CF303}"/>
                </a:ext>
              </a:extLst>
            </p:cNvPr>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pic>
        <p:nvPicPr>
          <p:cNvPr id="15" name="Picture 15">
            <a:extLst>
              <a:ext uri="{FF2B5EF4-FFF2-40B4-BE49-F238E27FC236}">
                <a16:creationId xmlns:a16="http://schemas.microsoft.com/office/drawing/2014/main" id="{3CCBB249-1B9F-48FB-8303-3EDF35650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90" y="2844908"/>
            <a:ext cx="9128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
            <a:extLst>
              <a:ext uri="{FF2B5EF4-FFF2-40B4-BE49-F238E27FC236}">
                <a16:creationId xmlns:a16="http://schemas.microsoft.com/office/drawing/2014/main" id="{9AD510F7-3F07-4E4D-8717-63DE72312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803" y="2731402"/>
            <a:ext cx="95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3">
            <a:extLst>
              <a:ext uri="{FF2B5EF4-FFF2-40B4-BE49-F238E27FC236}">
                <a16:creationId xmlns:a16="http://schemas.microsoft.com/office/drawing/2014/main" id="{EB44F166-B40D-42D3-9E10-C639F79507F1}"/>
              </a:ext>
            </a:extLst>
          </p:cNvPr>
          <p:cNvSpPr txBox="1">
            <a:spLocks noChangeArrowheads="1"/>
          </p:cNvSpPr>
          <p:nvPr/>
        </p:nvSpPr>
        <p:spPr bwMode="auto">
          <a:xfrm>
            <a:off x="1922658" y="3912516"/>
            <a:ext cx="752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dirty="0"/>
              <a:t>用户</a:t>
            </a:r>
          </a:p>
        </p:txBody>
      </p:sp>
      <p:sp>
        <p:nvSpPr>
          <p:cNvPr id="18" name="TextBox 24">
            <a:extLst>
              <a:ext uri="{FF2B5EF4-FFF2-40B4-BE49-F238E27FC236}">
                <a16:creationId xmlns:a16="http://schemas.microsoft.com/office/drawing/2014/main" id="{34810AB3-530C-452C-BEE6-DA14EA90F9CB}"/>
              </a:ext>
            </a:extLst>
          </p:cNvPr>
          <p:cNvSpPr txBox="1">
            <a:spLocks noChangeArrowheads="1"/>
          </p:cNvSpPr>
          <p:nvPr/>
        </p:nvSpPr>
        <p:spPr bwMode="auto">
          <a:xfrm>
            <a:off x="9191518" y="4127622"/>
            <a:ext cx="18875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dirty="0"/>
              <a:t>数据库服务器</a:t>
            </a:r>
          </a:p>
        </p:txBody>
      </p:sp>
      <p:sp>
        <p:nvSpPr>
          <p:cNvPr id="19" name="矩形 18">
            <a:extLst>
              <a:ext uri="{FF2B5EF4-FFF2-40B4-BE49-F238E27FC236}">
                <a16:creationId xmlns:a16="http://schemas.microsoft.com/office/drawing/2014/main" id="{995D30FA-575A-4B01-9CF1-3CB1560BC4F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28E4481-294D-468E-AB01-641B619B20C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1" name="文本框 20">
            <a:extLst>
              <a:ext uri="{FF2B5EF4-FFF2-40B4-BE49-F238E27FC236}">
                <a16:creationId xmlns:a16="http://schemas.microsoft.com/office/drawing/2014/main" id="{27848CFA-3504-43BD-A320-C9B26FC49971}"/>
              </a:ext>
            </a:extLst>
          </p:cNvPr>
          <p:cNvSpPr txBox="1"/>
          <p:nvPr/>
        </p:nvSpPr>
        <p:spPr>
          <a:xfrm>
            <a:off x="163594" y="304622"/>
            <a:ext cx="2151551"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1.3 </a:t>
            </a:r>
            <a:r>
              <a:rPr lang="zh-CN" altLang="en-US" sz="2800" b="1" dirty="0">
                <a:latin typeface="Microsoft YaHei Light" panose="020B0502040204020203" pitchFamily="34" charset="-122"/>
                <a:ea typeface="Microsoft YaHei Light" panose="020B0502040204020203" pitchFamily="34" charset="-122"/>
              </a:rPr>
              <a:t>数据加密</a:t>
            </a:r>
          </a:p>
        </p:txBody>
      </p:sp>
    </p:spTree>
    <p:extLst>
      <p:ext uri="{BB962C8B-B14F-4D97-AF65-F5344CB8AC3E}">
        <p14:creationId xmlns:p14="http://schemas.microsoft.com/office/powerpoint/2010/main" val="3756100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33E32E5-175E-45EE-A447-7138A6777011}"/>
              </a:ext>
            </a:extLst>
          </p:cNvPr>
          <p:cNvSpPr txBox="1">
            <a:spLocks/>
          </p:cNvSpPr>
          <p:nvPr/>
        </p:nvSpPr>
        <p:spPr bwMode="auto">
          <a:xfrm>
            <a:off x="467497" y="1889382"/>
            <a:ext cx="11257005" cy="4128358"/>
          </a:xfrm>
          <a:prstGeom prst="rect">
            <a:avLst/>
          </a:prstGeom>
          <a:noFill/>
          <a:ln w="9525">
            <a:noFill/>
            <a:miter lim="800000"/>
            <a:headEnd/>
            <a:tailEnd/>
          </a:ln>
        </p:spPr>
        <p:txBody>
          <a:bodyPr/>
          <a:lstStyle/>
          <a:p>
            <a:pPr marL="342900" indent="-342900" eaLnBrk="1" hangingPunct="1">
              <a:lnSpc>
                <a:spcPct val="150000"/>
              </a:lnSpc>
              <a:spcBef>
                <a:spcPts val="0"/>
              </a:spcBef>
              <a:buSzPct val="100000"/>
              <a:buFont typeface="Arial" panose="020B0604020202020204" pitchFamily="34" charset="0"/>
              <a:buNone/>
              <a:defRPr/>
            </a:pPr>
            <a:r>
              <a:rPr lang="zh-CN" altLang="zh-CN" sz="2400" dirty="0">
                <a:latin typeface="Microsoft YaHei Light" panose="020B0502040204020203" pitchFamily="34" charset="-122"/>
                <a:ea typeface="Microsoft YaHei Light" panose="020B0502040204020203" pitchFamily="34" charset="-122"/>
              </a:rPr>
              <a:t>基于安全套接层协议</a:t>
            </a:r>
            <a:r>
              <a:rPr lang="en-US" altLang="zh-CN" sz="2400" dirty="0">
                <a:latin typeface="Microsoft YaHei Light" panose="020B0502040204020203" pitchFamily="34" charset="-122"/>
                <a:ea typeface="Microsoft YaHei Light" panose="020B0502040204020203" pitchFamily="34" charset="-122"/>
              </a:rPr>
              <a:t>SSL</a:t>
            </a:r>
            <a:r>
              <a:rPr lang="zh-CN" altLang="en-US" sz="2400" dirty="0">
                <a:latin typeface="Microsoft YaHei Light" panose="020B0502040204020203" pitchFamily="34" charset="-122"/>
                <a:ea typeface="Microsoft YaHei Light" panose="020B0502040204020203" pitchFamily="34" charset="-122"/>
              </a:rPr>
              <a:t>传输方案的实现思路：</a:t>
            </a:r>
            <a:endParaRPr lang="en-US" sz="2400" kern="0" dirty="0">
              <a:latin typeface="Microsoft YaHei Light" panose="020B0502040204020203" pitchFamily="34" charset="-122"/>
              <a:ea typeface="Microsoft YaHei Light" panose="020B0502040204020203" pitchFamily="34" charset="-122"/>
            </a:endParaRPr>
          </a:p>
          <a:p>
            <a:pPr marL="857250" lvl="1" indent="-457200">
              <a:lnSpc>
                <a:spcPct val="150000"/>
              </a:lnSpc>
              <a:spcBef>
                <a:spcPts val="0"/>
              </a:spcBef>
              <a:buSzPct val="85000"/>
              <a:buFont typeface="Arial" panose="020B0604020202020204" pitchFamily="34" charset="0"/>
              <a:buNone/>
              <a:defRPr/>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确认通信双方端点的可靠性</a:t>
            </a:r>
            <a:endParaRPr lang="en-US" altLang="zh-CN" sz="2400" kern="0" dirty="0">
              <a:latin typeface="Microsoft YaHei Light" panose="020B0502040204020203" pitchFamily="34" charset="-122"/>
              <a:ea typeface="Microsoft YaHei Light" panose="020B0502040204020203" pitchFamily="34" charset="-122"/>
            </a:endParaRPr>
          </a:p>
          <a:p>
            <a:pPr marL="1257300" lvl="2" indent="-457200">
              <a:lnSpc>
                <a:spcPct val="150000"/>
              </a:lnSpc>
              <a:spcBef>
                <a:spcPts val="0"/>
              </a:spcBef>
              <a:buSzPct val="87000"/>
              <a:buFont typeface="Wingdings" pitchFamily="2" charset="2"/>
              <a:buChar char="l"/>
              <a:defRPr/>
            </a:pPr>
            <a:r>
              <a:rPr lang="zh-CN" altLang="en-US" sz="2400" dirty="0">
                <a:latin typeface="Microsoft YaHei Light" panose="020B0502040204020203" pitchFamily="34" charset="-122"/>
                <a:ea typeface="Microsoft YaHei Light" panose="020B0502040204020203" pitchFamily="34" charset="-122"/>
              </a:rPr>
              <a:t>采用</a:t>
            </a:r>
            <a:r>
              <a:rPr lang="zh-CN" altLang="zh-CN" sz="2400" dirty="0">
                <a:latin typeface="Microsoft YaHei Light" panose="020B0502040204020203" pitchFamily="34" charset="-122"/>
                <a:ea typeface="Microsoft YaHei Light" panose="020B0502040204020203" pitchFamily="34" charset="-122"/>
              </a:rPr>
              <a:t>基于数字证书的服务器和客户端认证方式</a:t>
            </a:r>
            <a:endParaRPr lang="en-US" altLang="zh-CN" sz="2400" dirty="0">
              <a:latin typeface="Microsoft YaHei Light" panose="020B0502040204020203" pitchFamily="34" charset="-122"/>
              <a:ea typeface="Microsoft YaHei Light" panose="020B0502040204020203" pitchFamily="34" charset="-122"/>
            </a:endParaRPr>
          </a:p>
          <a:p>
            <a:pPr marL="1257300" lvl="2" indent="-457200">
              <a:lnSpc>
                <a:spcPct val="150000"/>
              </a:lnSpc>
              <a:spcBef>
                <a:spcPts val="0"/>
              </a:spcBef>
              <a:buSzPct val="87000"/>
              <a:buFont typeface="Wingdings" pitchFamily="2" charset="2"/>
              <a:buChar char="l"/>
              <a:defRPr/>
            </a:pPr>
            <a:r>
              <a:rPr lang="zh-CN" altLang="zh-CN" sz="2400" dirty="0">
                <a:latin typeface="Microsoft YaHei Light" panose="020B0502040204020203" pitchFamily="34" charset="-122"/>
                <a:ea typeface="Microsoft YaHei Light" panose="020B0502040204020203" pitchFamily="34" charset="-122"/>
              </a:rPr>
              <a:t>通信时均首先向对方提供己方证书，然后使用本地的</a:t>
            </a:r>
            <a:r>
              <a:rPr lang="en-US" altLang="zh-CN" sz="2400" dirty="0">
                <a:latin typeface="Microsoft YaHei Light" panose="020B0502040204020203" pitchFamily="34" charset="-122"/>
                <a:ea typeface="Microsoft YaHei Light" panose="020B0502040204020203" pitchFamily="34" charset="-122"/>
              </a:rPr>
              <a:t>CA </a:t>
            </a:r>
            <a:r>
              <a:rPr lang="zh-CN" altLang="zh-CN" sz="2400" dirty="0">
                <a:latin typeface="Microsoft YaHei Light" panose="020B0502040204020203" pitchFamily="34" charset="-122"/>
                <a:ea typeface="Microsoft YaHei Light" panose="020B0502040204020203" pitchFamily="34" charset="-122"/>
              </a:rPr>
              <a:t>信任列表和证书撤销列表对接收到的对方证书进行验证</a:t>
            </a:r>
            <a:endParaRPr lang="en-US" altLang="zh-CN" sz="2400" kern="0" dirty="0">
              <a:latin typeface="Microsoft YaHei Light" panose="020B0502040204020203" pitchFamily="34" charset="-122"/>
              <a:ea typeface="Microsoft YaHei Light" panose="020B0502040204020203" pitchFamily="34" charset="-122"/>
            </a:endParaRPr>
          </a:p>
          <a:p>
            <a:pPr marL="857250" lvl="1" indent="-457200">
              <a:lnSpc>
                <a:spcPct val="150000"/>
              </a:lnSpc>
              <a:spcBef>
                <a:spcPts val="0"/>
              </a:spcBef>
              <a:buSzPct val="85000"/>
              <a:buFont typeface="Arial" panose="020B0604020202020204" pitchFamily="34" charset="0"/>
              <a:buNone/>
              <a:defRPr/>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协商加密算法和密钥</a:t>
            </a:r>
            <a:endParaRPr lang="en-US" altLang="zh-CN" sz="2400" kern="0" dirty="0">
              <a:latin typeface="Microsoft YaHei Light" panose="020B0502040204020203" pitchFamily="34" charset="-122"/>
              <a:ea typeface="Microsoft YaHei Light" panose="020B0502040204020203" pitchFamily="34" charset="-122"/>
            </a:endParaRPr>
          </a:p>
          <a:p>
            <a:pPr marL="1257300" lvl="2" indent="-457200">
              <a:lnSpc>
                <a:spcPct val="150000"/>
              </a:lnSpc>
              <a:spcBef>
                <a:spcPts val="0"/>
              </a:spcBef>
              <a:buSzPct val="87000"/>
              <a:buFont typeface="Wingdings" pitchFamily="2" charset="2"/>
              <a:buChar char="l"/>
              <a:defRPr/>
            </a:pPr>
            <a:r>
              <a:rPr lang="zh-CN" altLang="zh-CN" sz="2400" dirty="0">
                <a:latin typeface="Microsoft YaHei Light" panose="020B0502040204020203" pitchFamily="34" charset="-122"/>
                <a:ea typeface="Microsoft YaHei Light" panose="020B0502040204020203" pitchFamily="34" charset="-122"/>
              </a:rPr>
              <a:t>确认双方端点的可靠性后，通信双方协商本次会话的加密算法与密钥</a:t>
            </a:r>
            <a:endParaRPr lang="en-US" altLang="zh-CN" sz="2400" kern="0" dirty="0">
              <a:latin typeface="Microsoft YaHei Light" panose="020B0502040204020203" pitchFamily="34" charset="-122"/>
              <a:ea typeface="Microsoft YaHei Light" panose="020B0502040204020203" pitchFamily="34" charset="-122"/>
            </a:endParaRPr>
          </a:p>
          <a:p>
            <a:pPr marL="800100" lvl="2">
              <a:spcBef>
                <a:spcPts val="0"/>
              </a:spcBef>
              <a:defRPr/>
            </a:pPr>
            <a:endParaRPr lang="en-US" sz="2400" kern="0" dirty="0">
              <a:latin typeface="Microsoft YaHei Light" panose="020B0502040204020203" pitchFamily="34" charset="-122"/>
              <a:ea typeface="Microsoft YaHei Light" panose="020B0502040204020203" pitchFamily="34" charset="-122"/>
            </a:endParaRPr>
          </a:p>
          <a:p>
            <a:pPr marL="800100" lvl="2">
              <a:spcBef>
                <a:spcPts val="0"/>
              </a:spcBef>
              <a:defRPr/>
            </a:pPr>
            <a:endParaRPr lang="zh-CN" altLang="en-US" sz="2400" kern="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52183D48-9B7C-4CAB-BEAC-FC484E3E99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78CF7E5-767F-4A84-9523-F724F0A1874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7D0130CB-5244-42A5-8D13-79A1252A0BA0}"/>
              </a:ext>
            </a:extLst>
          </p:cNvPr>
          <p:cNvSpPr txBox="1"/>
          <p:nvPr/>
        </p:nvSpPr>
        <p:spPr>
          <a:xfrm>
            <a:off x="163594" y="304622"/>
            <a:ext cx="2151551"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1.3 </a:t>
            </a:r>
            <a:r>
              <a:rPr lang="zh-CN" altLang="en-US" sz="2800" b="1" dirty="0">
                <a:latin typeface="Microsoft YaHei Light" panose="020B0502040204020203" pitchFamily="34" charset="-122"/>
                <a:ea typeface="Microsoft YaHei Light" panose="020B0502040204020203" pitchFamily="34" charset="-122"/>
              </a:rPr>
              <a:t>数据加密</a:t>
            </a:r>
          </a:p>
        </p:txBody>
      </p:sp>
    </p:spTree>
    <p:extLst>
      <p:ext uri="{BB962C8B-B14F-4D97-AF65-F5344CB8AC3E}">
        <p14:creationId xmlns:p14="http://schemas.microsoft.com/office/powerpoint/2010/main" val="1798606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3A5E8DBC-8932-468E-92DA-3E8ED128E178}"/>
              </a:ext>
            </a:extLst>
          </p:cNvPr>
          <p:cNvSpPr txBox="1">
            <a:spLocks/>
          </p:cNvSpPr>
          <p:nvPr/>
        </p:nvSpPr>
        <p:spPr bwMode="auto">
          <a:xfrm>
            <a:off x="457200" y="1098550"/>
            <a:ext cx="10873946" cy="3634088"/>
          </a:xfrm>
          <a:prstGeom prst="rect">
            <a:avLst/>
          </a:prstGeom>
          <a:noFill/>
          <a:ln w="9525">
            <a:noFill/>
            <a:miter lim="800000"/>
            <a:headEnd/>
            <a:tailEnd/>
          </a:ln>
        </p:spPr>
        <p:txBody>
          <a:bodyPr/>
          <a:lstStyle/>
          <a:p>
            <a:pPr marL="857250" lvl="1" indent="-457200">
              <a:lnSpc>
                <a:spcPct val="150000"/>
              </a:lnSpc>
              <a:spcBef>
                <a:spcPts val="0"/>
              </a:spcBef>
              <a:buSzPct val="85000"/>
              <a:buFont typeface="Arial" panose="020B0604020202020204" pitchFamily="34" charset="0"/>
              <a:buNone/>
              <a:defRPr/>
            </a:pPr>
            <a:endParaRPr lang="en-US" altLang="zh-CN" sz="2400" dirty="0">
              <a:latin typeface="Microsoft YaHei Light" panose="020B0502040204020203" pitchFamily="34" charset="-122"/>
              <a:ea typeface="Microsoft YaHei Light" panose="020B0502040204020203" pitchFamily="34" charset="-122"/>
            </a:endParaRPr>
          </a:p>
          <a:p>
            <a:pPr marL="857250" lvl="1" indent="-457200">
              <a:lnSpc>
                <a:spcPct val="150000"/>
              </a:lnSpc>
              <a:spcBef>
                <a:spcPts val="0"/>
              </a:spcBef>
              <a:buSzPct val="85000"/>
              <a:buFont typeface="Arial" panose="020B0604020202020204" pitchFamily="34" charset="0"/>
              <a:buNone/>
              <a:defRPr/>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可信数据传输</a:t>
            </a:r>
            <a:endParaRPr lang="en-US" altLang="zh-CN" sz="2400" dirty="0">
              <a:latin typeface="Microsoft YaHei Light" panose="020B0502040204020203" pitchFamily="34" charset="-122"/>
              <a:ea typeface="Microsoft YaHei Light" panose="020B0502040204020203" pitchFamily="34" charset="-122"/>
            </a:endParaRPr>
          </a:p>
          <a:p>
            <a:pPr marL="1314450" lvl="2" indent="-457200">
              <a:lnSpc>
                <a:spcPct val="150000"/>
              </a:lnSpc>
              <a:spcBef>
                <a:spcPts val="0"/>
              </a:spcBef>
              <a:buSzPct val="87000"/>
              <a:buFont typeface="Wingdings" pitchFamily="2" charset="2"/>
              <a:buChar char="l"/>
              <a:defRPr/>
            </a:pPr>
            <a:r>
              <a:rPr lang="zh-CN" altLang="zh-CN" sz="2400" dirty="0">
                <a:latin typeface="Microsoft YaHei Light" panose="020B0502040204020203" pitchFamily="34" charset="-122"/>
                <a:ea typeface="Microsoft YaHei Light" panose="020B0502040204020203" pitchFamily="34" charset="-122"/>
              </a:rPr>
              <a:t>业务数据在被发送之前将被用某一组特定的密钥进行加密和消息摘要计算，以</a:t>
            </a:r>
            <a:r>
              <a:rPr lang="zh-CN" altLang="zh-CN" sz="2400" dirty="0">
                <a:solidFill>
                  <a:srgbClr val="FF00FF"/>
                </a:solidFill>
                <a:latin typeface="Microsoft YaHei Light" panose="020B0502040204020203" pitchFamily="34" charset="-122"/>
                <a:ea typeface="Microsoft YaHei Light" panose="020B0502040204020203" pitchFamily="34" charset="-122"/>
              </a:rPr>
              <a:t>密文</a:t>
            </a:r>
            <a:r>
              <a:rPr lang="zh-CN" altLang="zh-CN" sz="2400" dirty="0">
                <a:latin typeface="Microsoft YaHei Light" panose="020B0502040204020203" pitchFamily="34" charset="-122"/>
                <a:ea typeface="Microsoft YaHei Light" panose="020B0502040204020203" pitchFamily="34" charset="-122"/>
              </a:rPr>
              <a:t>形式在网络上传输</a:t>
            </a:r>
            <a:endParaRPr lang="en-US" altLang="zh-CN" sz="2400" dirty="0">
              <a:latin typeface="Microsoft YaHei Light" panose="020B0502040204020203" pitchFamily="34" charset="-122"/>
              <a:ea typeface="Microsoft YaHei Light" panose="020B0502040204020203" pitchFamily="34" charset="-122"/>
            </a:endParaRPr>
          </a:p>
          <a:p>
            <a:pPr marL="1314450" lvl="2" indent="-457200">
              <a:lnSpc>
                <a:spcPct val="150000"/>
              </a:lnSpc>
              <a:spcBef>
                <a:spcPts val="0"/>
              </a:spcBef>
              <a:buSzPct val="87000"/>
              <a:buFont typeface="Wingdings" pitchFamily="2" charset="2"/>
              <a:buChar char="l"/>
              <a:defRPr/>
            </a:pPr>
            <a:r>
              <a:rPr lang="zh-CN" altLang="zh-CN" sz="2400" dirty="0">
                <a:latin typeface="Microsoft YaHei Light" panose="020B0502040204020203" pitchFamily="34" charset="-122"/>
                <a:ea typeface="Microsoft YaHei Light" panose="020B0502040204020203" pitchFamily="34" charset="-122"/>
              </a:rPr>
              <a:t>当业务数据被接收的时候，需用相同一组特定的密钥进行解密和摘要计算</a:t>
            </a:r>
            <a:endParaRPr lang="en-US" altLang="zh-CN"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F429F399-44FE-49E4-B4A2-E90A22CF91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2FC34DD-BC13-48B3-986C-7BC5C8C5996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C24A9868-51F3-49FF-BC08-82E0101E652B}"/>
              </a:ext>
            </a:extLst>
          </p:cNvPr>
          <p:cNvSpPr txBox="1"/>
          <p:nvPr/>
        </p:nvSpPr>
        <p:spPr>
          <a:xfrm>
            <a:off x="163594" y="304622"/>
            <a:ext cx="2151551"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1.3 </a:t>
            </a:r>
            <a:r>
              <a:rPr lang="zh-CN" altLang="en-US" sz="2800" b="1" dirty="0">
                <a:latin typeface="Microsoft YaHei Light" panose="020B0502040204020203" pitchFamily="34" charset="-122"/>
                <a:ea typeface="Microsoft YaHei Light" panose="020B0502040204020203" pitchFamily="34" charset="-122"/>
              </a:rPr>
              <a:t>数据加密</a:t>
            </a:r>
          </a:p>
        </p:txBody>
      </p:sp>
    </p:spTree>
    <p:extLst>
      <p:ext uri="{BB962C8B-B14F-4D97-AF65-F5344CB8AC3E}">
        <p14:creationId xmlns:p14="http://schemas.microsoft.com/office/powerpoint/2010/main" val="25987175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88C896D-8F21-45B7-A786-DC605EA9AE0F}"/>
              </a:ext>
            </a:extLst>
          </p:cNvPr>
          <p:cNvSpPr txBox="1">
            <a:spLocks noChangeArrowheads="1"/>
          </p:cNvSpPr>
          <p:nvPr/>
        </p:nvSpPr>
        <p:spPr>
          <a:xfrm>
            <a:off x="914400" y="1685840"/>
            <a:ext cx="9675342" cy="3998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dirty="0">
                <a:latin typeface="Microsoft YaHei Light" panose="020B0502040204020203" pitchFamily="34" charset="-122"/>
                <a:ea typeface="Microsoft YaHei Light" panose="020B0502040204020203" pitchFamily="34" charset="-122"/>
              </a:rPr>
              <a:t>什么是审计</a:t>
            </a:r>
            <a:endParaRPr lang="en-US" altLang="zh-CN" sz="3200" dirty="0">
              <a:latin typeface="Microsoft YaHei Light" panose="020B0502040204020203" pitchFamily="34" charset="-122"/>
              <a:ea typeface="Microsoft YaHei Light" panose="020B0502040204020203" pitchFamily="34" charset="-122"/>
            </a:endParaRPr>
          </a:p>
          <a:p>
            <a:pPr marL="0" indent="0">
              <a:buNone/>
            </a:pPr>
            <a:endParaRPr lang="zh-CN" altLang="en-US" sz="2400" dirty="0">
              <a:latin typeface="Microsoft YaHei Light" panose="020B0502040204020203" pitchFamily="34" charset="-122"/>
              <a:ea typeface="Microsoft YaHei Light" panose="020B0502040204020203" pitchFamily="34" charset="-122"/>
            </a:endParaRPr>
          </a:p>
          <a:p>
            <a:pPr lvl="1">
              <a:spcBef>
                <a:spcPct val="60000"/>
              </a:spcBef>
            </a:pPr>
            <a:r>
              <a:rPr lang="zh-CN" altLang="en-US" dirty="0">
                <a:latin typeface="Microsoft YaHei Light" panose="020B0502040204020203" pitchFamily="34" charset="-122"/>
                <a:ea typeface="Microsoft YaHei Light" panose="020B0502040204020203" pitchFamily="34" charset="-122"/>
              </a:rPr>
              <a:t>启用一个专用的审计日志（</a:t>
            </a:r>
            <a:r>
              <a:rPr lang="en-US" altLang="zh-CN" dirty="0">
                <a:latin typeface="Microsoft YaHei Light" panose="020B0502040204020203" pitchFamily="34" charset="-122"/>
                <a:ea typeface="Microsoft YaHei Light" panose="020B0502040204020203" pitchFamily="34" charset="-122"/>
              </a:rPr>
              <a:t>Audit Log</a:t>
            </a:r>
            <a:r>
              <a:rPr lang="zh-CN" altLang="en-US" dirty="0">
                <a:latin typeface="Microsoft YaHei Light" panose="020B0502040204020203" pitchFamily="34" charset="-122"/>
                <a:ea typeface="Microsoft YaHei Light" panose="020B0502040204020203" pitchFamily="34" charset="-122"/>
              </a:rPr>
              <a:t>）</a:t>
            </a:r>
          </a:p>
          <a:p>
            <a:pPr lvl="1">
              <a:spcBef>
                <a:spcPct val="6000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将用户对数据库的所有操作记录在上面</a:t>
            </a:r>
          </a:p>
          <a:p>
            <a:pPr lvl="1">
              <a:spcBef>
                <a:spcPct val="60000"/>
              </a:spcBef>
            </a:pPr>
            <a:r>
              <a:rPr lang="zh-CN" altLang="en-US" dirty="0">
                <a:latin typeface="Microsoft YaHei Light" panose="020B0502040204020203" pitchFamily="34" charset="-122"/>
                <a:ea typeface="Microsoft YaHei Light" panose="020B0502040204020203" pitchFamily="34" charset="-122"/>
              </a:rPr>
              <a:t>审计员利用审计日志</a:t>
            </a:r>
          </a:p>
          <a:p>
            <a:pPr lvl="1">
              <a:spcBef>
                <a:spcPct val="60000"/>
              </a:spcBef>
              <a:buFont typeface="Wingdings" panose="05000000000000000000" pitchFamily="2" charset="2"/>
              <a:buNone/>
            </a:pPr>
            <a:r>
              <a:rPr lang="zh-CN" altLang="zh-CN" dirty="0">
                <a:latin typeface="Microsoft YaHei Light" panose="020B0502040204020203" pitchFamily="34" charset="-122"/>
                <a:ea typeface="Microsoft YaHei Light" panose="020B0502040204020203" pitchFamily="34" charset="-122"/>
              </a:rPr>
              <a:t>监控数据库中的各种行为</a:t>
            </a:r>
            <a:r>
              <a:rPr lang="zh-CN" altLang="en-US" dirty="0">
                <a:latin typeface="Microsoft YaHei Light" panose="020B0502040204020203" pitchFamily="34" charset="-122"/>
                <a:ea typeface="Microsoft YaHei Light" panose="020B0502040204020203" pitchFamily="34" charset="-122"/>
              </a:rPr>
              <a:t>，找出非法存取数据的人、时间和内容</a:t>
            </a:r>
          </a:p>
          <a:p>
            <a:pPr lvl="1">
              <a:spcBef>
                <a:spcPct val="60000"/>
              </a:spcBef>
            </a:pPr>
            <a:r>
              <a:rPr lang="en-US" altLang="zh-CN" dirty="0">
                <a:latin typeface="Microsoft YaHei Light" panose="020B0502040204020203" pitchFamily="34" charset="-122"/>
                <a:ea typeface="Microsoft YaHei Light" panose="020B0502040204020203" pitchFamily="34" charset="-122"/>
              </a:rPr>
              <a:t>C2</a:t>
            </a:r>
            <a:r>
              <a:rPr lang="zh-CN" altLang="en-US" dirty="0">
                <a:latin typeface="Microsoft YaHei Light" panose="020B0502040204020203" pitchFamily="34" charset="-122"/>
                <a:ea typeface="Microsoft YaHei Light" panose="020B0502040204020203" pitchFamily="34" charset="-122"/>
              </a:rPr>
              <a:t>以上安全级别的</a:t>
            </a:r>
            <a:r>
              <a:rPr lang="en-US" altLang="zh-CN" dirty="0">
                <a:latin typeface="Microsoft YaHei Light" panose="020B0502040204020203" pitchFamily="34" charset="-122"/>
                <a:ea typeface="Microsoft YaHei Light" panose="020B0502040204020203" pitchFamily="34" charset="-122"/>
              </a:rPr>
              <a:t>DBMS</a:t>
            </a:r>
            <a:r>
              <a:rPr lang="zh-CN" altLang="en-US" dirty="0">
                <a:latin typeface="Microsoft YaHei Light" panose="020B0502040204020203" pitchFamily="34" charset="-122"/>
                <a:ea typeface="Microsoft YaHei Light" panose="020B0502040204020203" pitchFamily="34" charset="-122"/>
              </a:rPr>
              <a:t>必须具有审计功能</a:t>
            </a:r>
          </a:p>
        </p:txBody>
      </p:sp>
      <p:sp>
        <p:nvSpPr>
          <p:cNvPr id="3" name="矩形 2">
            <a:extLst>
              <a:ext uri="{FF2B5EF4-FFF2-40B4-BE49-F238E27FC236}">
                <a16:creationId xmlns:a16="http://schemas.microsoft.com/office/drawing/2014/main" id="{DF41C357-BB6A-435F-9F82-101ABE8EC60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C647954-7DB1-4564-9492-B37A6F4AABD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70C52831-3C3A-455A-95BE-3ED83BBBD2C1}"/>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2877120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57A984C-5BDD-42F5-8FF2-428CB15AD824}"/>
              </a:ext>
            </a:extLst>
          </p:cNvPr>
          <p:cNvSpPr txBox="1">
            <a:spLocks noChangeArrowheads="1"/>
          </p:cNvSpPr>
          <p:nvPr/>
        </p:nvSpPr>
        <p:spPr>
          <a:xfrm>
            <a:off x="556054" y="1942671"/>
            <a:ext cx="10515600" cy="2972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Microsoft YaHei Light" panose="020B0502040204020203" pitchFamily="34" charset="-122"/>
                <a:ea typeface="Microsoft YaHei Light" panose="020B0502040204020203" pitchFamily="34" charset="-122"/>
              </a:rPr>
              <a:t>审计功能的可选性</a:t>
            </a:r>
          </a:p>
          <a:p>
            <a:pPr lvl="1">
              <a:lnSpc>
                <a:spcPct val="160000"/>
              </a:lnSpc>
            </a:pPr>
            <a:r>
              <a:rPr lang="zh-CN" altLang="en-US" dirty="0">
                <a:latin typeface="Microsoft YaHei Light" panose="020B0502040204020203" pitchFamily="34" charset="-122"/>
                <a:ea typeface="Microsoft YaHei Light" panose="020B0502040204020203" pitchFamily="34" charset="-122"/>
              </a:rPr>
              <a:t>审计很费时间和空间</a:t>
            </a:r>
          </a:p>
          <a:p>
            <a:pPr lvl="1">
              <a:lnSpc>
                <a:spcPct val="160000"/>
              </a:lnSpc>
            </a:pPr>
            <a:r>
              <a:rPr lang="en-US" altLang="zh-CN" dirty="0">
                <a:latin typeface="Microsoft YaHei Light" panose="020B0502040204020203" pitchFamily="34" charset="-122"/>
                <a:ea typeface="Microsoft YaHei Light" panose="020B0502040204020203" pitchFamily="34" charset="-122"/>
              </a:rPr>
              <a:t>DBA</a:t>
            </a:r>
            <a:r>
              <a:rPr lang="zh-CN" altLang="en-US" dirty="0">
                <a:latin typeface="Microsoft YaHei Light" panose="020B0502040204020203" pitchFamily="34" charset="-122"/>
                <a:ea typeface="Microsoft YaHei Light" panose="020B0502040204020203" pitchFamily="34" charset="-122"/>
              </a:rPr>
              <a:t>可以根据应用对安全性的要求，灵活地打开或关闭审计功能</a:t>
            </a:r>
          </a:p>
          <a:p>
            <a:pPr lvl="1">
              <a:lnSpc>
                <a:spcPct val="160000"/>
              </a:lnSpc>
            </a:pPr>
            <a:r>
              <a:rPr lang="zh-CN" altLang="en-US" dirty="0">
                <a:latin typeface="Microsoft YaHei Light" panose="020B0502040204020203" pitchFamily="34" charset="-122"/>
                <a:ea typeface="Microsoft YaHei Light" panose="020B0502040204020203" pitchFamily="34" charset="-122"/>
              </a:rPr>
              <a:t>审计功能主要用于安全性要求较高的部门</a:t>
            </a:r>
          </a:p>
        </p:txBody>
      </p:sp>
      <p:sp>
        <p:nvSpPr>
          <p:cNvPr id="3" name="矩形 2">
            <a:extLst>
              <a:ext uri="{FF2B5EF4-FFF2-40B4-BE49-F238E27FC236}">
                <a16:creationId xmlns:a16="http://schemas.microsoft.com/office/drawing/2014/main" id="{44EB2494-492D-4461-87FF-B4C31C822EE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44E8EDE-DA40-41D4-88A9-56F32AB7BFA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58A24E7F-9B92-4ABA-A9B9-DE3E52A63F7E}"/>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42459763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FD8B1BF-0100-4161-B12C-65C22308E521}"/>
              </a:ext>
            </a:extLst>
          </p:cNvPr>
          <p:cNvSpPr txBox="1">
            <a:spLocks noChangeArrowheads="1"/>
          </p:cNvSpPr>
          <p:nvPr/>
        </p:nvSpPr>
        <p:spPr>
          <a:xfrm>
            <a:off x="457200" y="1339850"/>
            <a:ext cx="10367319" cy="51968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审计事件</a:t>
            </a:r>
            <a:endParaRPr lang="en-US" altLang="zh-CN" sz="2400" dirty="0">
              <a:latin typeface="Microsoft YaHei Light" panose="020B0502040204020203" pitchFamily="34" charset="-122"/>
              <a:ea typeface="Microsoft YaHei Light" panose="020B0502040204020203" pitchFamily="34" charset="-122"/>
            </a:endParaRPr>
          </a:p>
          <a:p>
            <a:pPr lvl="1">
              <a:lnSpc>
                <a:spcPct val="100000"/>
              </a:lnSpc>
              <a:buSzPct val="85000"/>
            </a:pPr>
            <a:r>
              <a:rPr lang="zh-CN" altLang="en-US" dirty="0">
                <a:latin typeface="Microsoft YaHei Light" panose="020B0502040204020203" pitchFamily="34" charset="-122"/>
                <a:ea typeface="Microsoft YaHei Light" panose="020B0502040204020203" pitchFamily="34" charset="-122"/>
              </a:rPr>
              <a:t>服务器事件</a:t>
            </a:r>
            <a:endParaRPr lang="en-US" altLang="zh-CN" dirty="0">
              <a:latin typeface="Microsoft YaHei Light" panose="020B0502040204020203" pitchFamily="34" charset="-122"/>
              <a:ea typeface="Microsoft YaHei Light" panose="020B0502040204020203" pitchFamily="34" charset="-122"/>
            </a:endParaRPr>
          </a:p>
          <a:p>
            <a:pPr marL="914400" lvl="2" indent="0">
              <a:lnSpc>
                <a:spcPct val="100000"/>
              </a:lnSpc>
              <a:buSzPct val="87000"/>
              <a:buNone/>
            </a:pPr>
            <a:r>
              <a:rPr lang="zh-CN" altLang="zh-CN" sz="2400" dirty="0">
                <a:latin typeface="Microsoft YaHei Light" panose="020B0502040204020203" pitchFamily="34" charset="-122"/>
                <a:ea typeface="Microsoft YaHei Light" panose="020B0502040204020203" pitchFamily="34" charset="-122"/>
              </a:rPr>
              <a:t>审计数据库服务器发生的事件</a:t>
            </a:r>
            <a:endParaRPr lang="en-US" altLang="zh-CN" sz="2400" dirty="0">
              <a:latin typeface="Microsoft YaHei Light" panose="020B0502040204020203" pitchFamily="34" charset="-122"/>
              <a:ea typeface="Microsoft YaHei Light" panose="020B0502040204020203" pitchFamily="34" charset="-122"/>
            </a:endParaRPr>
          </a:p>
          <a:p>
            <a:pPr lvl="1">
              <a:lnSpc>
                <a:spcPct val="100000"/>
              </a:lnSpc>
              <a:buSzPct val="85000"/>
            </a:pPr>
            <a:r>
              <a:rPr lang="zh-CN" altLang="en-US" dirty="0">
                <a:latin typeface="Microsoft YaHei Light" panose="020B0502040204020203" pitchFamily="34" charset="-122"/>
                <a:ea typeface="Microsoft YaHei Light" panose="020B0502040204020203" pitchFamily="34" charset="-122"/>
              </a:rPr>
              <a:t>系统权限</a:t>
            </a:r>
            <a:endParaRPr lang="en-US" altLang="zh-CN" dirty="0">
              <a:latin typeface="Microsoft YaHei Light" panose="020B0502040204020203" pitchFamily="34" charset="-122"/>
              <a:ea typeface="Microsoft YaHei Light" panose="020B0502040204020203" pitchFamily="34" charset="-122"/>
            </a:endParaRPr>
          </a:p>
          <a:p>
            <a:pPr lvl="2">
              <a:lnSpc>
                <a:spcPct val="100000"/>
              </a:lnSpc>
              <a:buSzPct val="87000"/>
            </a:pPr>
            <a:r>
              <a:rPr lang="zh-CN" altLang="zh-CN" sz="2400" dirty="0">
                <a:latin typeface="Microsoft YaHei Light" panose="020B0502040204020203" pitchFamily="34" charset="-122"/>
                <a:ea typeface="Microsoft YaHei Light" panose="020B0502040204020203" pitchFamily="34" charset="-122"/>
              </a:rPr>
              <a:t>对系统拥有的结构或模式对象进行操作的审计</a:t>
            </a:r>
            <a:endParaRPr lang="en-US" altLang="zh-CN" sz="2400" dirty="0">
              <a:latin typeface="Microsoft YaHei Light" panose="020B0502040204020203" pitchFamily="34" charset="-122"/>
              <a:ea typeface="Microsoft YaHei Light" panose="020B0502040204020203" pitchFamily="34" charset="-122"/>
            </a:endParaRPr>
          </a:p>
          <a:p>
            <a:pPr lvl="2">
              <a:lnSpc>
                <a:spcPct val="100000"/>
              </a:lnSpc>
              <a:buSzPct val="87000"/>
            </a:pPr>
            <a:r>
              <a:rPr lang="zh-CN" altLang="zh-CN" sz="2400" dirty="0">
                <a:latin typeface="Microsoft YaHei Light" panose="020B0502040204020203" pitchFamily="34" charset="-122"/>
                <a:ea typeface="Microsoft YaHei Light" panose="020B0502040204020203" pitchFamily="34" charset="-122"/>
              </a:rPr>
              <a:t>要求该操作的权限是通过系统权限获得的</a:t>
            </a:r>
          </a:p>
          <a:p>
            <a:pPr lvl="1">
              <a:lnSpc>
                <a:spcPct val="100000"/>
              </a:lnSpc>
              <a:buSzPct val="85000"/>
            </a:pPr>
            <a:r>
              <a:rPr lang="zh-CN" altLang="en-US" dirty="0">
                <a:latin typeface="Microsoft YaHei Light" panose="020B0502040204020203" pitchFamily="34" charset="-122"/>
                <a:ea typeface="Microsoft YaHei Light" panose="020B0502040204020203" pitchFamily="34" charset="-122"/>
              </a:rPr>
              <a:t>语句事件</a:t>
            </a:r>
            <a:endParaRPr lang="en-US" altLang="zh-CN" dirty="0">
              <a:latin typeface="Microsoft YaHei Light" panose="020B0502040204020203" pitchFamily="34" charset="-122"/>
              <a:ea typeface="Microsoft YaHei Light" panose="020B0502040204020203" pitchFamily="34" charset="-122"/>
            </a:endParaRPr>
          </a:p>
          <a:p>
            <a:pPr lvl="2">
              <a:lnSpc>
                <a:spcPct val="100000"/>
              </a:lnSpc>
              <a:buSzPct val="87000"/>
            </a:pPr>
            <a:r>
              <a:rPr lang="zh-CN" altLang="zh-CN" sz="2400" dirty="0">
                <a:latin typeface="Microsoft YaHei Light" panose="020B0502040204020203" pitchFamily="34" charset="-122"/>
                <a:ea typeface="Microsoft YaHei Light" panose="020B0502040204020203" pitchFamily="34" charset="-122"/>
              </a:rPr>
              <a:t>对</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语句，如</a:t>
            </a:r>
            <a:r>
              <a:rPr lang="en-US" altLang="zh-CN" sz="2400" dirty="0">
                <a:latin typeface="Microsoft YaHei Light" panose="020B0502040204020203" pitchFamily="34" charset="-122"/>
                <a:ea typeface="Microsoft YaHei Light" panose="020B0502040204020203" pitchFamily="34" charset="-122"/>
              </a:rPr>
              <a:t>DDL</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DML</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DQL</a:t>
            </a:r>
            <a:r>
              <a:rPr lang="zh-CN" altLang="zh-CN" sz="2400" dirty="0">
                <a:latin typeface="Microsoft YaHei Light" panose="020B0502040204020203" pitchFamily="34" charset="-122"/>
                <a:ea typeface="Microsoft YaHei Light" panose="020B0502040204020203" pitchFamily="34" charset="-122"/>
              </a:rPr>
              <a:t>及</a:t>
            </a:r>
            <a:r>
              <a:rPr lang="en-US" altLang="zh-CN" sz="2400" dirty="0">
                <a:latin typeface="Microsoft YaHei Light" panose="020B0502040204020203" pitchFamily="34" charset="-122"/>
                <a:ea typeface="Microsoft YaHei Light" panose="020B0502040204020203" pitchFamily="34" charset="-122"/>
              </a:rPr>
              <a:t>DCL</a:t>
            </a:r>
            <a:r>
              <a:rPr lang="zh-CN" altLang="zh-CN" sz="2400" dirty="0">
                <a:latin typeface="Microsoft YaHei Light" panose="020B0502040204020203" pitchFamily="34" charset="-122"/>
                <a:ea typeface="Microsoft YaHei Light" panose="020B0502040204020203" pitchFamily="34" charset="-122"/>
              </a:rPr>
              <a:t>语句的审计</a:t>
            </a:r>
            <a:endParaRPr lang="en-US" altLang="zh-CN" sz="2400" dirty="0">
              <a:latin typeface="Microsoft YaHei Light" panose="020B0502040204020203" pitchFamily="34" charset="-122"/>
              <a:ea typeface="Microsoft YaHei Light" panose="020B0502040204020203" pitchFamily="34" charset="-122"/>
            </a:endParaRPr>
          </a:p>
          <a:p>
            <a:pPr lvl="1">
              <a:lnSpc>
                <a:spcPct val="100000"/>
              </a:lnSpc>
              <a:buSzPct val="85000"/>
            </a:pPr>
            <a:r>
              <a:rPr lang="zh-CN" altLang="en-US" dirty="0">
                <a:latin typeface="Microsoft YaHei Light" panose="020B0502040204020203" pitchFamily="34" charset="-122"/>
                <a:ea typeface="Microsoft YaHei Light" panose="020B0502040204020203" pitchFamily="34" charset="-122"/>
              </a:rPr>
              <a:t>模式对象事件</a:t>
            </a:r>
            <a:endParaRPr lang="en-US" altLang="zh-CN" dirty="0">
              <a:latin typeface="Microsoft YaHei Light" panose="020B0502040204020203" pitchFamily="34" charset="-122"/>
              <a:ea typeface="Microsoft YaHei Light" panose="020B0502040204020203" pitchFamily="34" charset="-122"/>
            </a:endParaRPr>
          </a:p>
          <a:p>
            <a:pPr lvl="2">
              <a:lnSpc>
                <a:spcPct val="100000"/>
              </a:lnSpc>
              <a:buSzPct val="87000"/>
            </a:pPr>
            <a:r>
              <a:rPr lang="zh-CN" altLang="zh-CN" sz="2400" dirty="0">
                <a:latin typeface="Microsoft YaHei Light" panose="020B0502040204020203" pitchFamily="34" charset="-122"/>
                <a:ea typeface="Microsoft YaHei Light" panose="020B0502040204020203" pitchFamily="34" charset="-122"/>
              </a:rPr>
              <a:t>对特定模式对象上进行的</a:t>
            </a:r>
            <a:r>
              <a:rPr lang="en-US" altLang="zh-CN" sz="2400" dirty="0">
                <a:latin typeface="Microsoft YaHei Light" panose="020B0502040204020203" pitchFamily="34" charset="-122"/>
                <a:ea typeface="Microsoft YaHei Light" panose="020B0502040204020203" pitchFamily="34" charset="-122"/>
              </a:rPr>
              <a:t>SELECT</a:t>
            </a:r>
            <a:r>
              <a:rPr lang="zh-CN" altLang="zh-CN" sz="2400" dirty="0">
                <a:latin typeface="Microsoft YaHei Light" panose="020B0502040204020203" pitchFamily="34" charset="-122"/>
                <a:ea typeface="Microsoft YaHei Light" panose="020B0502040204020203" pitchFamily="34" charset="-122"/>
              </a:rPr>
              <a:t>或</a:t>
            </a:r>
            <a:r>
              <a:rPr lang="en-US" altLang="zh-CN" sz="2400" dirty="0">
                <a:latin typeface="Microsoft YaHei Light" panose="020B0502040204020203" pitchFamily="34" charset="-122"/>
                <a:ea typeface="Microsoft YaHei Light" panose="020B0502040204020203" pitchFamily="34" charset="-122"/>
              </a:rPr>
              <a:t>DML</a:t>
            </a:r>
            <a:r>
              <a:rPr lang="zh-CN" altLang="zh-CN" sz="2400" dirty="0">
                <a:latin typeface="Microsoft YaHei Light" panose="020B0502040204020203" pitchFamily="34" charset="-122"/>
                <a:ea typeface="Microsoft YaHei Light" panose="020B0502040204020203" pitchFamily="34" charset="-122"/>
              </a:rPr>
              <a:t>操作的审计 </a:t>
            </a:r>
            <a:r>
              <a:rPr lang="en-US" altLang="zh-CN" sz="2400" dirty="0">
                <a:latin typeface="Microsoft YaHei Light" panose="020B0502040204020203" pitchFamily="34" charset="-122"/>
                <a:ea typeface="Microsoft YaHei Light" panose="020B0502040204020203" pitchFamily="34" charset="-122"/>
              </a:rPr>
              <a:t>	</a:t>
            </a:r>
          </a:p>
          <a:p>
            <a:pPr lvl="1">
              <a:lnSpc>
                <a:spcPct val="10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endParaRPr lang="en-US" altLang="zh-CN"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651CED73-17DA-4947-9990-3C6F121CA99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AF0BF93-B203-48EB-81D0-12A01C23B69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0A9C04CC-71CA-44A4-B72A-72868E0AB496}"/>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966697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3983E1D-CFC4-4E7B-AB4F-8F6C0428FA5B}"/>
              </a:ext>
            </a:extLst>
          </p:cNvPr>
          <p:cNvSpPr txBox="1">
            <a:spLocks noChangeArrowheads="1"/>
          </p:cNvSpPr>
          <p:nvPr/>
        </p:nvSpPr>
        <p:spPr bwMode="auto">
          <a:xfrm>
            <a:off x="411891" y="1493968"/>
            <a:ext cx="11368217" cy="4585558"/>
          </a:xfrm>
          <a:prstGeom prst="rect">
            <a:avLst/>
          </a:prstGeom>
          <a:noFill/>
          <a:ln w="9525">
            <a:noFill/>
            <a:miter lim="800000"/>
            <a:headEnd/>
            <a:tailEnd/>
          </a:ln>
        </p:spPr>
        <p:txBody>
          <a:bodyPr/>
          <a:lstStyle/>
          <a:p>
            <a:pPr marL="342900" indent="-342900" eaLnBrk="1" hangingPunct="1">
              <a:spcBef>
                <a:spcPct val="20000"/>
              </a:spcBef>
              <a:buSzPct val="100000"/>
              <a:buFont typeface="Arial" panose="020B0604020202020204" pitchFamily="34" charset="0"/>
              <a:buNone/>
              <a:defRPr/>
            </a:pPr>
            <a:r>
              <a:rPr lang="zh-CN" altLang="en-US" sz="2400" kern="0" dirty="0">
                <a:latin typeface="Microsoft YaHei Light" panose="020B0502040204020203" pitchFamily="34" charset="-122"/>
                <a:ea typeface="Microsoft YaHei Light" panose="020B0502040204020203" pitchFamily="34" charset="-122"/>
              </a:rPr>
              <a:t>审计功能</a:t>
            </a:r>
          </a:p>
          <a:p>
            <a:pPr marL="800100" lvl="1" indent="-342900" eaLnBrk="1" hangingPunct="1">
              <a:spcBef>
                <a:spcPct val="20000"/>
              </a:spcBef>
              <a:buSzPct val="100000"/>
              <a:buFont typeface="Arial" panose="020B0604020202020204" pitchFamily="34" charset="0"/>
              <a:buChar char="•"/>
              <a:defRPr/>
            </a:pPr>
            <a:r>
              <a:rPr lang="zh-CN" altLang="en-US" sz="2400" kern="0" dirty="0">
                <a:latin typeface="Microsoft YaHei Light" panose="020B0502040204020203" pitchFamily="34" charset="-122"/>
                <a:ea typeface="Microsoft YaHei Light" panose="020B0502040204020203" pitchFamily="34" charset="-122"/>
              </a:rPr>
              <a:t>基本功能</a:t>
            </a:r>
            <a:endParaRPr lang="en-US" altLang="zh-CN" sz="2400" kern="0" dirty="0">
              <a:latin typeface="Microsoft YaHei Light" panose="020B0502040204020203" pitchFamily="34" charset="-122"/>
              <a:ea typeface="Microsoft YaHei Light" panose="020B0502040204020203" pitchFamily="34" charset="-122"/>
            </a:endParaRPr>
          </a:p>
          <a:p>
            <a:pPr lvl="2" eaLnBrk="1" hangingPunct="1">
              <a:spcBef>
                <a:spcPct val="20000"/>
              </a:spcBef>
              <a:buSzPct val="87000"/>
              <a:defRPr/>
            </a:pPr>
            <a:r>
              <a:rPr lang="zh-CN" altLang="zh-CN" sz="2400" dirty="0">
                <a:latin typeface="Microsoft YaHei Light" panose="020B0502040204020203" pitchFamily="34" charset="-122"/>
                <a:ea typeface="Microsoft YaHei Light" panose="020B0502040204020203" pitchFamily="34" charset="-122"/>
              </a:rPr>
              <a:t>提供多种审计查阅方式提供多种审计查阅方式</a:t>
            </a:r>
            <a:endParaRPr lang="en-US" sz="2400" kern="0" dirty="0">
              <a:latin typeface="Microsoft YaHei Light" panose="020B0502040204020203" pitchFamily="34" charset="-122"/>
              <a:ea typeface="Microsoft YaHei Light" panose="020B0502040204020203" pitchFamily="34" charset="-122"/>
            </a:endParaRPr>
          </a:p>
          <a:p>
            <a:pPr marL="800100" lvl="1" indent="-342900" eaLnBrk="1" hangingPunct="1">
              <a:spcBef>
                <a:spcPct val="20000"/>
              </a:spcBef>
              <a:buSzPct val="100000"/>
              <a:buFont typeface="Arial" panose="020B0604020202020204" pitchFamily="34" charset="0"/>
              <a:buChar char="•"/>
              <a:defRPr/>
            </a:pPr>
            <a:r>
              <a:rPr lang="zh-CN" altLang="en-US" sz="2400" kern="0" dirty="0">
                <a:latin typeface="Microsoft YaHei Light" panose="020B0502040204020203" pitchFamily="34" charset="-122"/>
                <a:ea typeface="Microsoft YaHei Light" panose="020B0502040204020203" pitchFamily="34" charset="-122"/>
              </a:rPr>
              <a:t>多套审计规则：一般在初始化设定</a:t>
            </a:r>
            <a:endParaRPr lang="en-US" sz="2400" kern="0" dirty="0">
              <a:latin typeface="Microsoft YaHei Light" panose="020B0502040204020203" pitchFamily="34" charset="-122"/>
              <a:ea typeface="Microsoft YaHei Light" panose="020B0502040204020203" pitchFamily="34" charset="-122"/>
            </a:endParaRPr>
          </a:p>
          <a:p>
            <a:pPr marL="800100" lvl="1" indent="-342900" eaLnBrk="1" hangingPunct="1">
              <a:spcBef>
                <a:spcPct val="20000"/>
              </a:spcBef>
              <a:buSzPct val="100000"/>
              <a:buFont typeface="Arial" panose="020B0604020202020204" pitchFamily="34" charset="0"/>
              <a:buChar char="•"/>
              <a:defRPr/>
            </a:pPr>
            <a:r>
              <a:rPr lang="zh-CN" altLang="en-US" sz="2400" kern="0" dirty="0">
                <a:latin typeface="Microsoft YaHei Light" panose="020B0502040204020203" pitchFamily="34" charset="-122"/>
                <a:ea typeface="Microsoft YaHei Light" panose="020B0502040204020203" pitchFamily="34" charset="-122"/>
              </a:rPr>
              <a:t>提供审计分析和报表功能</a:t>
            </a:r>
            <a:endParaRPr lang="en-US" sz="2400" kern="0" dirty="0">
              <a:latin typeface="Microsoft YaHei Light" panose="020B0502040204020203" pitchFamily="34" charset="-122"/>
              <a:ea typeface="Microsoft YaHei Light" panose="020B0502040204020203" pitchFamily="34" charset="-122"/>
            </a:endParaRPr>
          </a:p>
          <a:p>
            <a:pPr marL="800100" lvl="1" indent="-342900" eaLnBrk="1" hangingPunct="1">
              <a:spcBef>
                <a:spcPct val="20000"/>
              </a:spcBef>
              <a:buSzPct val="100000"/>
              <a:buFont typeface="Arial" panose="020B0604020202020204" pitchFamily="34" charset="0"/>
              <a:buChar char="•"/>
              <a:defRPr/>
            </a:pPr>
            <a:r>
              <a:rPr lang="zh-CN" altLang="en-US" sz="2400" kern="0" dirty="0">
                <a:latin typeface="Microsoft YaHei Light" panose="020B0502040204020203" pitchFamily="34" charset="-122"/>
                <a:ea typeface="Microsoft YaHei Light" panose="020B0502040204020203" pitchFamily="34" charset="-122"/>
              </a:rPr>
              <a:t>审计日志管理功能</a:t>
            </a:r>
            <a:endParaRPr lang="en-US" altLang="zh-CN" sz="2400" kern="0" dirty="0">
              <a:latin typeface="Microsoft YaHei Light" panose="020B0502040204020203" pitchFamily="34" charset="-122"/>
              <a:ea typeface="Microsoft YaHei Light" panose="020B0502040204020203" pitchFamily="34" charset="-122"/>
            </a:endParaRPr>
          </a:p>
          <a:p>
            <a:pPr lvl="2" eaLnBrk="1" hangingPunct="1">
              <a:spcBef>
                <a:spcPct val="20000"/>
              </a:spcBef>
              <a:buSzPct val="87000"/>
              <a:defRPr/>
            </a:pPr>
            <a:r>
              <a:rPr lang="zh-CN" altLang="zh-CN" sz="2400" dirty="0">
                <a:latin typeface="Microsoft YaHei Light" panose="020B0502040204020203" pitchFamily="34" charset="-122"/>
                <a:ea typeface="Microsoft YaHei Light" panose="020B0502040204020203" pitchFamily="34" charset="-122"/>
              </a:rPr>
              <a:t>防止审计员误删审计记录，审计日志必须先转储后删除</a:t>
            </a:r>
            <a:endParaRPr lang="en-US" altLang="zh-CN" sz="2400" dirty="0">
              <a:latin typeface="Microsoft YaHei Light" panose="020B0502040204020203" pitchFamily="34" charset="-122"/>
              <a:ea typeface="Microsoft YaHei Light" panose="020B0502040204020203" pitchFamily="34" charset="-122"/>
            </a:endParaRPr>
          </a:p>
          <a:p>
            <a:pPr lvl="2" eaLnBrk="1" hangingPunct="1">
              <a:spcBef>
                <a:spcPct val="20000"/>
              </a:spcBef>
              <a:buSzPct val="87000"/>
              <a:defRPr/>
            </a:pPr>
            <a:r>
              <a:rPr lang="zh-CN" altLang="zh-CN" sz="2400" dirty="0">
                <a:latin typeface="Microsoft YaHei Light" panose="020B0502040204020203" pitchFamily="34" charset="-122"/>
                <a:ea typeface="Microsoft YaHei Light" panose="020B0502040204020203" pitchFamily="34" charset="-122"/>
              </a:rPr>
              <a:t>对转储的审计记录文件提供完整性和保密性保护</a:t>
            </a:r>
            <a:endParaRPr lang="en-US" altLang="zh-CN" sz="2400" dirty="0">
              <a:latin typeface="Microsoft YaHei Light" panose="020B0502040204020203" pitchFamily="34" charset="-122"/>
              <a:ea typeface="Microsoft YaHei Light" panose="020B0502040204020203" pitchFamily="34" charset="-122"/>
            </a:endParaRPr>
          </a:p>
          <a:p>
            <a:pPr lvl="2" eaLnBrk="1" hangingPunct="1">
              <a:spcBef>
                <a:spcPct val="20000"/>
              </a:spcBef>
              <a:buSzPct val="87000"/>
              <a:defRPr/>
            </a:pPr>
            <a:r>
              <a:rPr lang="zh-CN" altLang="zh-CN" sz="2400" dirty="0">
                <a:latin typeface="Microsoft YaHei Light" panose="020B0502040204020203" pitchFamily="34" charset="-122"/>
                <a:ea typeface="Microsoft YaHei Light" panose="020B0502040204020203" pitchFamily="34" charset="-122"/>
              </a:rPr>
              <a:t>只允许审计员查阅和转储审计记录</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不允许任何用户新增和修改审计记录等</a:t>
            </a:r>
            <a:endParaRPr lang="en-US" sz="2400" kern="0" dirty="0">
              <a:latin typeface="Microsoft YaHei Light" panose="020B0502040204020203" pitchFamily="34" charset="-122"/>
              <a:ea typeface="Microsoft YaHei Light" panose="020B0502040204020203" pitchFamily="34" charset="-122"/>
            </a:endParaRPr>
          </a:p>
          <a:p>
            <a:pPr marL="800100" lvl="1" indent="-342900" eaLnBrk="1" hangingPunct="1">
              <a:spcBef>
                <a:spcPct val="20000"/>
              </a:spcBef>
              <a:buSzPct val="100000"/>
              <a:buFont typeface="Arial" panose="020B0604020202020204" pitchFamily="34" charset="0"/>
              <a:buChar char="•"/>
              <a:defRPr/>
            </a:pPr>
            <a:r>
              <a:rPr lang="zh-CN" altLang="en-US" sz="2400" kern="0" dirty="0">
                <a:latin typeface="Microsoft YaHei Light" panose="020B0502040204020203" pitchFamily="34" charset="-122"/>
                <a:ea typeface="Microsoft YaHei Light" panose="020B0502040204020203" pitchFamily="34" charset="-122"/>
              </a:rPr>
              <a:t>提供查询审计设置及审计记录信息的专门视图</a:t>
            </a:r>
            <a:endParaRPr lang="en-US" sz="2400" kern="0" dirty="0">
              <a:latin typeface="Microsoft YaHei Light" panose="020B0502040204020203" pitchFamily="34" charset="-122"/>
              <a:ea typeface="Microsoft YaHei Light" panose="020B0502040204020203" pitchFamily="34" charset="-122"/>
            </a:endParaRPr>
          </a:p>
          <a:p>
            <a:pPr marL="742950" lvl="1" indent="-285750" eaLnBrk="1" hangingPunct="1">
              <a:lnSpc>
                <a:spcPct val="150000"/>
              </a:lnSpc>
              <a:spcBef>
                <a:spcPct val="20000"/>
              </a:spcBef>
              <a:buSzPct val="100000"/>
              <a:buFont typeface="Wingdings" pitchFamily="2" charset="2"/>
              <a:buChar char="n"/>
              <a:defRPr/>
            </a:pPr>
            <a:endParaRPr lang="zh-CN" altLang="en-US" sz="2400" kern="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C439CA08-2AE0-4E3A-BB2F-F2ED00BAC1A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C2D4B89-F343-4B60-8B75-583BC2E6D95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73D53791-53E2-4ACD-B94E-125CBEC2DC63}"/>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39770378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D83EF23-DCC9-4BF1-B4E0-C5461EDA48A0}"/>
              </a:ext>
            </a:extLst>
          </p:cNvPr>
          <p:cNvSpPr txBox="1">
            <a:spLocks noChangeArrowheads="1"/>
          </p:cNvSpPr>
          <p:nvPr/>
        </p:nvSpPr>
        <p:spPr>
          <a:xfrm>
            <a:off x="1606507" y="1703603"/>
            <a:ext cx="8229600" cy="2510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AUDIT</a:t>
            </a:r>
            <a:r>
              <a:rPr lang="zh-CN" altLang="en-US" sz="2400" dirty="0">
                <a:latin typeface="Microsoft YaHei Light" panose="020B0502040204020203" pitchFamily="34" charset="-122"/>
                <a:ea typeface="Microsoft YaHei Light" panose="020B0502040204020203" pitchFamily="34" charset="-122"/>
              </a:rPr>
              <a:t>语句和</a:t>
            </a:r>
            <a:r>
              <a:rPr lang="en-US" altLang="zh-CN" sz="2400" dirty="0">
                <a:latin typeface="Microsoft YaHei Light" panose="020B0502040204020203" pitchFamily="34" charset="-122"/>
                <a:ea typeface="Microsoft YaHei Light" panose="020B0502040204020203" pitchFamily="34" charset="-122"/>
              </a:rPr>
              <a:t>NOAUDIT</a:t>
            </a:r>
            <a:r>
              <a:rPr lang="zh-CN" altLang="en-US" sz="2400" dirty="0">
                <a:latin typeface="Microsoft YaHei Light" panose="020B0502040204020203" pitchFamily="34" charset="-122"/>
                <a:ea typeface="Microsoft YaHei Light" panose="020B0502040204020203" pitchFamily="34" charset="-122"/>
              </a:rPr>
              <a:t>语句</a:t>
            </a:r>
            <a:endParaRPr lang="en-US" altLang="zh-CN" sz="2400" dirty="0">
              <a:latin typeface="Microsoft YaHei Light" panose="020B0502040204020203" pitchFamily="34" charset="-122"/>
              <a:ea typeface="Microsoft YaHei Light" panose="020B0502040204020203" pitchFamily="34" charset="-122"/>
            </a:endParaRPr>
          </a:p>
          <a:p>
            <a:pPr lvl="1">
              <a:lnSpc>
                <a:spcPct val="170000"/>
              </a:lnSpc>
            </a:pPr>
            <a:r>
              <a:rPr lang="en-US" altLang="zh-CN" dirty="0">
                <a:latin typeface="Microsoft YaHei Light" panose="020B0502040204020203" pitchFamily="34" charset="-122"/>
                <a:ea typeface="Microsoft YaHei Light" panose="020B0502040204020203" pitchFamily="34" charset="-122"/>
              </a:rPr>
              <a:t>AUDIT</a:t>
            </a:r>
            <a:r>
              <a:rPr lang="zh-CN" altLang="en-US" dirty="0">
                <a:latin typeface="Microsoft YaHei Light" panose="020B0502040204020203" pitchFamily="34" charset="-122"/>
                <a:ea typeface="Microsoft YaHei Light" panose="020B0502040204020203" pitchFamily="34" charset="-122"/>
              </a:rPr>
              <a:t>语句：设置审计功能 </a:t>
            </a:r>
          </a:p>
          <a:p>
            <a:pPr lvl="1">
              <a:lnSpc>
                <a:spcPct val="170000"/>
              </a:lnSpc>
            </a:pPr>
            <a:r>
              <a:rPr lang="en-US" altLang="zh-CN" dirty="0">
                <a:latin typeface="Microsoft YaHei Light" panose="020B0502040204020203" pitchFamily="34" charset="-122"/>
                <a:ea typeface="Microsoft YaHei Light" panose="020B0502040204020203" pitchFamily="34" charset="-122"/>
              </a:rPr>
              <a:t>NOAUDIT</a:t>
            </a:r>
            <a:r>
              <a:rPr lang="zh-CN" altLang="en-US" dirty="0">
                <a:latin typeface="Microsoft YaHei Light" panose="020B0502040204020203" pitchFamily="34" charset="-122"/>
                <a:ea typeface="Microsoft YaHei Light" panose="020B0502040204020203" pitchFamily="34" charset="-122"/>
              </a:rPr>
              <a:t>语句：取消审计功能 </a:t>
            </a:r>
          </a:p>
        </p:txBody>
      </p:sp>
      <p:sp>
        <p:nvSpPr>
          <p:cNvPr id="3" name="矩形 2">
            <a:extLst>
              <a:ext uri="{FF2B5EF4-FFF2-40B4-BE49-F238E27FC236}">
                <a16:creationId xmlns:a16="http://schemas.microsoft.com/office/drawing/2014/main" id="{28FF96FB-6650-4909-A138-4C89D6417A7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30F6310-093F-4B22-A920-4785FFCBCE3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F849A6B-CD61-4DBD-9E68-C6E90FD00CFF}"/>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3948204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3D5BD20-D5DA-4AA1-80BE-0A3EC3F42C06}"/>
              </a:ext>
            </a:extLst>
          </p:cNvPr>
          <p:cNvSpPr txBox="1">
            <a:spLocks noChangeArrowheads="1"/>
          </p:cNvSpPr>
          <p:nvPr/>
        </p:nvSpPr>
        <p:spPr>
          <a:xfrm>
            <a:off x="457200" y="1339850"/>
            <a:ext cx="10095470" cy="485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用户级审计</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buSzPct val="85000"/>
            </a:pPr>
            <a:r>
              <a:rPr lang="zh-CN" altLang="en-US" dirty="0">
                <a:latin typeface="Microsoft YaHei Light" panose="020B0502040204020203" pitchFamily="34" charset="-122"/>
                <a:ea typeface="Microsoft YaHei Light" panose="020B0502040204020203" pitchFamily="34" charset="-122"/>
              </a:rPr>
              <a:t>任何用户可设置的审计</a:t>
            </a:r>
            <a:endParaRPr lang="en-US" altLang="zh-CN" dirty="0">
              <a:latin typeface="Microsoft YaHei Light" panose="020B0502040204020203" pitchFamily="34" charset="-122"/>
              <a:ea typeface="Microsoft YaHei Light" panose="020B0502040204020203" pitchFamily="34" charset="-122"/>
            </a:endParaRPr>
          </a:p>
          <a:p>
            <a:pPr lvl="1">
              <a:lnSpc>
                <a:spcPct val="150000"/>
              </a:lnSpc>
              <a:buSzPct val="85000"/>
            </a:pPr>
            <a:r>
              <a:rPr lang="zh-CN" altLang="en-US" dirty="0">
                <a:latin typeface="Microsoft YaHei Light" panose="020B0502040204020203" pitchFamily="34" charset="-122"/>
                <a:ea typeface="Microsoft YaHei Light" panose="020B0502040204020203" pitchFamily="34" charset="-122"/>
              </a:rPr>
              <a:t>主要是用户针对自己创建的数据库表和视图进行审计</a:t>
            </a:r>
            <a:endParaRPr lang="en-US" altLang="zh-CN" dirty="0">
              <a:latin typeface="Microsoft YaHei Light" panose="020B0502040204020203" pitchFamily="34" charset="-122"/>
              <a:ea typeface="Microsoft YaHei Light" panose="020B0502040204020203" pitchFamily="34" charset="-122"/>
            </a:endParaRPr>
          </a:p>
          <a:p>
            <a:pPr lvl="1"/>
            <a:endParaRPr lang="en-US" altLang="zh-CN"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系统级审计</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buSzPct val="85000"/>
            </a:pPr>
            <a:r>
              <a:rPr lang="zh-CN" altLang="en-US" dirty="0">
                <a:latin typeface="Microsoft YaHei Light" panose="020B0502040204020203" pitchFamily="34" charset="-122"/>
                <a:ea typeface="Microsoft YaHei Light" panose="020B0502040204020203" pitchFamily="34" charset="-122"/>
              </a:rPr>
              <a:t>只能由数据库管理员设置</a:t>
            </a:r>
            <a:endParaRPr lang="en-US" altLang="zh-CN" dirty="0">
              <a:latin typeface="Microsoft YaHei Light" panose="020B0502040204020203" pitchFamily="34" charset="-122"/>
              <a:ea typeface="Microsoft YaHei Light" panose="020B0502040204020203" pitchFamily="34" charset="-122"/>
            </a:endParaRPr>
          </a:p>
          <a:p>
            <a:pPr lvl="1">
              <a:lnSpc>
                <a:spcPct val="150000"/>
              </a:lnSpc>
              <a:buSzPct val="85000"/>
            </a:pPr>
            <a:r>
              <a:rPr lang="zh-CN" altLang="en-US" dirty="0">
                <a:latin typeface="Microsoft YaHei Light" panose="020B0502040204020203" pitchFamily="34" charset="-122"/>
                <a:ea typeface="Microsoft YaHei Light" panose="020B0502040204020203" pitchFamily="34" charset="-122"/>
              </a:rPr>
              <a:t>监测成功或失败的登录要求、监测授权和收回操作以及其他数据库级权限下的操作</a:t>
            </a:r>
            <a:endParaRPr lang="en-US" altLang="zh-CN"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54A4BF17-6A05-425E-BC3F-E67BDE06DE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F73BBEE-DA02-48A9-9D09-3798A80A3F5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84C55D02-C5A2-4748-8FA3-B0E5F8D1FC69}"/>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26768980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05B346D-A698-4870-B0CE-9E8F28D5EC8B}"/>
              </a:ext>
            </a:extLst>
          </p:cNvPr>
          <p:cNvSpPr txBox="1">
            <a:spLocks noChangeArrowheads="1"/>
          </p:cNvSpPr>
          <p:nvPr/>
        </p:nvSpPr>
        <p:spPr>
          <a:xfrm>
            <a:off x="988541" y="1401635"/>
            <a:ext cx="8167816" cy="4368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15] </a:t>
            </a:r>
            <a:r>
              <a:rPr lang="zh-CN" altLang="en-US" sz="2400" dirty="0">
                <a:latin typeface="Microsoft YaHei Light" panose="020B0502040204020203" pitchFamily="34" charset="-122"/>
                <a:ea typeface="Microsoft YaHei Light" panose="020B0502040204020203" pitchFamily="34" charset="-122"/>
              </a:rPr>
              <a:t>对修改</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表结构或修改</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表数据的操作进行审计</a:t>
            </a:r>
          </a:p>
          <a:p>
            <a:pPr>
              <a:lnSpc>
                <a:spcPct val="13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AUDIT ALTER,UPDATE  </a:t>
            </a:r>
          </a:p>
          <a:p>
            <a:pPr>
              <a:lnSpc>
                <a:spcPct val="13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ON  SC;</a:t>
            </a:r>
            <a:endParaRPr lang="zh-CN" altLang="en-US" sz="2400" dirty="0">
              <a:latin typeface="Microsoft YaHei Light" panose="020B0502040204020203" pitchFamily="34" charset="-122"/>
              <a:ea typeface="Microsoft YaHei Light" panose="020B0502040204020203" pitchFamily="34" charset="-122"/>
            </a:endParaRPr>
          </a:p>
          <a:p>
            <a:pPr>
              <a:lnSpc>
                <a:spcPct val="130000"/>
              </a:lnSpc>
              <a:buFont typeface="Wingdings" panose="05000000000000000000" pitchFamily="2" charset="2"/>
              <a:buNone/>
            </a:pPr>
            <a:endParaRPr lang="zh-CN" altLang="en-US" sz="2400" dirty="0">
              <a:latin typeface="Microsoft YaHei Light" panose="020B0502040204020203" pitchFamily="34" charset="-122"/>
              <a:ea typeface="Microsoft YaHei Light" panose="020B0502040204020203" pitchFamily="34" charset="-122"/>
            </a:endParaRPr>
          </a:p>
          <a:p>
            <a:pPr>
              <a:lnSpc>
                <a:spcPct val="13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16] </a:t>
            </a:r>
            <a:r>
              <a:rPr lang="zh-CN" altLang="en-US" sz="2400" dirty="0">
                <a:latin typeface="Microsoft YaHei Light" panose="020B0502040204020203" pitchFamily="34" charset="-122"/>
                <a:ea typeface="Microsoft YaHei Light" panose="020B0502040204020203" pitchFamily="34" charset="-122"/>
              </a:rPr>
              <a:t>取消对</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表的一切审计</a:t>
            </a:r>
          </a:p>
          <a:p>
            <a:pPr>
              <a:lnSpc>
                <a:spcPct val="13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NOAUDIT  ALTER,UPDATE  </a:t>
            </a:r>
          </a:p>
          <a:p>
            <a:pPr>
              <a:lnSpc>
                <a:spcPct val="13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ON  SC;</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8C691A5E-50D1-468D-B1F6-5E3EF9D82C6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9FC3B66-EF4C-4F64-AA83-964612E5F4C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B98B43F8-3488-4191-8721-83A6F7F186A0}"/>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46722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98F7AA-881D-46D0-A86F-A05A664DE3FB}"/>
              </a:ext>
            </a:extLst>
          </p:cNvPr>
          <p:cNvSpPr txBox="1">
            <a:spLocks noChangeArrowheads="1"/>
          </p:cNvSpPr>
          <p:nvPr/>
        </p:nvSpPr>
        <p:spPr>
          <a:xfrm>
            <a:off x="616225" y="1983133"/>
            <a:ext cx="11102009" cy="3075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pPr>
            <a:r>
              <a:rPr lang="en-US" altLang="zh-CN" sz="2400" dirty="0">
                <a:latin typeface="微软雅黑 Light" panose="020B0502040204020203" pitchFamily="34" charset="-122"/>
                <a:ea typeface="微软雅黑 Light" panose="020B0502040204020203" pitchFamily="34" charset="-122"/>
              </a:rPr>
              <a:t>1993</a:t>
            </a:r>
            <a:r>
              <a:rPr lang="zh-CN" altLang="en-US" sz="2400" dirty="0">
                <a:latin typeface="微软雅黑 Light" panose="020B0502040204020203" pitchFamily="34" charset="-122"/>
                <a:ea typeface="微软雅黑 Light" panose="020B0502040204020203" pitchFamily="34" charset="-122"/>
              </a:rPr>
              <a:t>年，</a:t>
            </a:r>
            <a:r>
              <a:rPr lang="en-US" altLang="zh-CN" sz="2400" dirty="0">
                <a:latin typeface="微软雅黑 Light" panose="020B0502040204020203" pitchFamily="34" charset="-122"/>
                <a:ea typeface="微软雅黑 Light" panose="020B0502040204020203" pitchFamily="34" charset="-122"/>
              </a:rPr>
              <a:t>CTCPEC</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FC</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TCSEC</a:t>
            </a:r>
            <a:r>
              <a:rPr lang="zh-CN" altLang="en-US" sz="2400" dirty="0">
                <a:latin typeface="微软雅黑 Light" panose="020B0502040204020203" pitchFamily="34" charset="-122"/>
                <a:ea typeface="微软雅黑 Light" panose="020B0502040204020203" pitchFamily="34" charset="-122"/>
              </a:rPr>
              <a:t>和</a:t>
            </a:r>
            <a:r>
              <a:rPr lang="en-US" altLang="zh-CN" sz="2400" dirty="0">
                <a:latin typeface="微软雅黑 Light" panose="020B0502040204020203" pitchFamily="34" charset="-122"/>
                <a:ea typeface="微软雅黑 Light" panose="020B0502040204020203" pitchFamily="34" charset="-122"/>
              </a:rPr>
              <a:t>ITSEC</a:t>
            </a:r>
            <a:r>
              <a:rPr lang="zh-CN" altLang="en-US" sz="2400" dirty="0">
                <a:latin typeface="微软雅黑 Light" panose="020B0502040204020203" pitchFamily="34" charset="-122"/>
                <a:ea typeface="微软雅黑 Light" panose="020B0502040204020203" pitchFamily="34" charset="-122"/>
              </a:rPr>
              <a:t>联合行动，解决原标准中概念和技术上的差异，称为</a:t>
            </a:r>
            <a:r>
              <a:rPr lang="en-US" altLang="zh-CN" sz="2400" dirty="0">
                <a:latin typeface="微软雅黑 Light" panose="020B0502040204020203" pitchFamily="34" charset="-122"/>
                <a:ea typeface="微软雅黑 Light" panose="020B0502040204020203" pitchFamily="34" charset="-122"/>
              </a:rPr>
              <a:t>CC</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Common Criteria</a:t>
            </a:r>
            <a:r>
              <a:rPr lang="zh-CN" altLang="en-US" sz="2400" dirty="0">
                <a:latin typeface="微软雅黑 Light" panose="020B0502040204020203" pitchFamily="34" charset="-122"/>
                <a:ea typeface="微软雅黑 Light" panose="020B0502040204020203" pitchFamily="34" charset="-122"/>
              </a:rPr>
              <a:t>）项目</a:t>
            </a:r>
          </a:p>
          <a:p>
            <a:pPr>
              <a:lnSpc>
                <a:spcPct val="150000"/>
              </a:lnSpc>
              <a:spcBef>
                <a:spcPct val="0"/>
              </a:spcBef>
            </a:pPr>
            <a:r>
              <a:rPr lang="en-US" altLang="zh-CN" sz="2400" dirty="0">
                <a:latin typeface="微软雅黑 Light" panose="020B0502040204020203" pitchFamily="34" charset="-122"/>
                <a:ea typeface="微软雅黑 Light" panose="020B0502040204020203" pitchFamily="34" charset="-122"/>
              </a:rPr>
              <a:t>1999</a:t>
            </a:r>
            <a:r>
              <a:rPr lang="zh-CN" altLang="en-US" sz="2400" dirty="0">
                <a:latin typeface="微软雅黑 Light" panose="020B0502040204020203" pitchFamily="34" charset="-122"/>
                <a:ea typeface="微软雅黑 Light" panose="020B0502040204020203" pitchFamily="34" charset="-122"/>
              </a:rPr>
              <a:t>年  </a:t>
            </a:r>
            <a:r>
              <a:rPr lang="en-US" altLang="zh-CN" sz="2400" dirty="0">
                <a:latin typeface="微软雅黑 Light" panose="020B0502040204020203" pitchFamily="34" charset="-122"/>
                <a:ea typeface="微软雅黑 Light" panose="020B0502040204020203" pitchFamily="34" charset="-122"/>
              </a:rPr>
              <a:t>CC V2.1</a:t>
            </a:r>
            <a:r>
              <a:rPr lang="zh-CN" altLang="en-US" sz="2400" dirty="0">
                <a:latin typeface="微软雅黑 Light" panose="020B0502040204020203" pitchFamily="34" charset="-122"/>
                <a:ea typeface="微软雅黑 Light" panose="020B0502040204020203" pitchFamily="34" charset="-122"/>
              </a:rPr>
              <a:t>版被</a:t>
            </a:r>
            <a:r>
              <a:rPr lang="en-US" altLang="zh-CN" sz="2400" dirty="0">
                <a:latin typeface="微软雅黑 Light" panose="020B0502040204020203" pitchFamily="34" charset="-122"/>
                <a:ea typeface="微软雅黑 Light" panose="020B0502040204020203" pitchFamily="34" charset="-122"/>
              </a:rPr>
              <a:t>ISO</a:t>
            </a:r>
            <a:r>
              <a:rPr lang="zh-CN" altLang="en-US" sz="2400" dirty="0">
                <a:latin typeface="微软雅黑 Light" panose="020B0502040204020203" pitchFamily="34" charset="-122"/>
                <a:ea typeface="微软雅黑 Light" panose="020B0502040204020203" pitchFamily="34" charset="-122"/>
              </a:rPr>
              <a:t>采用为国际标准</a:t>
            </a:r>
          </a:p>
          <a:p>
            <a:pPr>
              <a:lnSpc>
                <a:spcPct val="150000"/>
              </a:lnSpc>
              <a:spcBef>
                <a:spcPct val="0"/>
              </a:spcBef>
              <a:buFont typeface="Wingdings" panose="05000000000000000000" pitchFamily="2" charset="2"/>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2001</a:t>
            </a:r>
            <a:r>
              <a:rPr lang="zh-CN" altLang="en-US" sz="2400" dirty="0">
                <a:latin typeface="微软雅黑 Light" panose="020B0502040204020203" pitchFamily="34" charset="-122"/>
                <a:ea typeface="微软雅黑 Light" panose="020B0502040204020203" pitchFamily="34" charset="-122"/>
              </a:rPr>
              <a:t>年  </a:t>
            </a:r>
            <a:r>
              <a:rPr lang="en-US" altLang="zh-CN" sz="2400" dirty="0">
                <a:latin typeface="微软雅黑 Light" panose="020B0502040204020203" pitchFamily="34" charset="-122"/>
                <a:ea typeface="微软雅黑 Light" panose="020B0502040204020203" pitchFamily="34" charset="-122"/>
              </a:rPr>
              <a:t>CC V2.1</a:t>
            </a:r>
            <a:r>
              <a:rPr lang="zh-CN" altLang="en-US" sz="2400" dirty="0">
                <a:latin typeface="微软雅黑 Light" panose="020B0502040204020203" pitchFamily="34" charset="-122"/>
                <a:ea typeface="微软雅黑 Light" panose="020B0502040204020203" pitchFamily="34" charset="-122"/>
              </a:rPr>
              <a:t>版被我国采用为国家标准</a:t>
            </a:r>
          </a:p>
          <a:p>
            <a:pPr>
              <a:lnSpc>
                <a:spcPct val="150000"/>
              </a:lnSpc>
              <a:spcBef>
                <a:spcPct val="0"/>
              </a:spcBef>
            </a:pPr>
            <a:r>
              <a:rPr lang="zh-CN" altLang="en-US" sz="2400" dirty="0">
                <a:latin typeface="微软雅黑 Light" panose="020B0502040204020203" pitchFamily="34" charset="-122"/>
                <a:ea typeface="微软雅黑 Light" panose="020B0502040204020203" pitchFamily="34" charset="-122"/>
              </a:rPr>
              <a:t>目前</a:t>
            </a:r>
            <a:r>
              <a:rPr lang="en-US" altLang="zh-CN" sz="2400" dirty="0">
                <a:latin typeface="微软雅黑 Light" panose="020B0502040204020203" pitchFamily="34" charset="-122"/>
                <a:ea typeface="微软雅黑 Light" panose="020B0502040204020203" pitchFamily="34" charset="-122"/>
              </a:rPr>
              <a:t>CC</a:t>
            </a:r>
            <a:r>
              <a:rPr lang="zh-CN" altLang="en-US" sz="2400" dirty="0">
                <a:latin typeface="微软雅黑 Light" panose="020B0502040204020203" pitchFamily="34" charset="-122"/>
                <a:ea typeface="微软雅黑 Light" panose="020B0502040204020203" pitchFamily="34" charset="-122"/>
              </a:rPr>
              <a:t>已基本取代了</a:t>
            </a:r>
            <a:r>
              <a:rPr lang="en-US" altLang="zh-CN" sz="2400" dirty="0">
                <a:latin typeface="微软雅黑 Light" panose="020B0502040204020203" pitchFamily="34" charset="-122"/>
                <a:ea typeface="微软雅黑 Light" panose="020B0502040204020203" pitchFamily="34" charset="-122"/>
              </a:rPr>
              <a:t>TCSEC</a:t>
            </a:r>
            <a:r>
              <a:rPr lang="zh-CN" altLang="en-US" sz="2400" dirty="0">
                <a:latin typeface="微软雅黑 Light" panose="020B0502040204020203" pitchFamily="34" charset="-122"/>
                <a:ea typeface="微软雅黑 Light" panose="020B0502040204020203" pitchFamily="34" charset="-122"/>
              </a:rPr>
              <a:t>，成为评估信息产品安全性的主要标准。</a:t>
            </a:r>
          </a:p>
        </p:txBody>
      </p:sp>
      <p:sp>
        <p:nvSpPr>
          <p:cNvPr id="3" name="矩形 2">
            <a:extLst>
              <a:ext uri="{FF2B5EF4-FFF2-40B4-BE49-F238E27FC236}">
                <a16:creationId xmlns:a16="http://schemas.microsoft.com/office/drawing/2014/main" id="{1E536650-DCC2-473E-9F9E-0FFEDD8B63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2AFF381-30C6-4E99-88F6-3799011EB14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82A6EE25-216A-402F-B71A-30975A43042F}"/>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3483736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795D2D3-46CB-4922-B41E-74395EE1412E}"/>
              </a:ext>
            </a:extLst>
          </p:cNvPr>
          <p:cNvSpPr txBox="1">
            <a:spLocks noChangeArrowheads="1"/>
          </p:cNvSpPr>
          <p:nvPr/>
        </p:nvSpPr>
        <p:spPr>
          <a:xfrm>
            <a:off x="457200" y="1098550"/>
            <a:ext cx="3373396" cy="680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dirty="0" err="1">
                <a:latin typeface="Microsoft YaHei Light" panose="020B0502040204020203" pitchFamily="34" charset="-122"/>
                <a:ea typeface="Microsoft YaHei Light" panose="020B0502040204020203" pitchFamily="34" charset="-122"/>
              </a:rPr>
              <a:t>Mysql</a:t>
            </a:r>
            <a:r>
              <a:rPr lang="zh-CN" altLang="en-US" dirty="0">
                <a:latin typeface="Microsoft YaHei Light" panose="020B0502040204020203" pitchFamily="34" charset="-122"/>
                <a:ea typeface="Microsoft YaHei Light" panose="020B0502040204020203" pitchFamily="34" charset="-122"/>
              </a:rPr>
              <a:t>数据库审计</a:t>
            </a:r>
            <a:endParaRPr lang="en-US" altLang="zh-CN"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E17B9300-25B9-4BD3-B26B-42738F981C81}"/>
              </a:ext>
            </a:extLst>
          </p:cNvPr>
          <p:cNvSpPr txBox="1"/>
          <p:nvPr/>
        </p:nvSpPr>
        <p:spPr>
          <a:xfrm>
            <a:off x="1140941" y="2046430"/>
            <a:ext cx="9737124" cy="219932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400" dirty="0">
                <a:latin typeface="Microsoft YaHei Light" panose="020B0502040204020203" pitchFamily="34" charset="-122"/>
                <a:ea typeface="Microsoft YaHei Light" panose="020B0502040204020203" pitchFamily="34" charset="-122"/>
              </a:rPr>
              <a:t>MySQL</a:t>
            </a:r>
            <a:r>
              <a:rPr lang="zh-CN" altLang="en-US" sz="2400" dirty="0">
                <a:latin typeface="Microsoft YaHei Light" panose="020B0502040204020203" pitchFamily="34" charset="-122"/>
                <a:ea typeface="Microsoft YaHei Light" panose="020B0502040204020203" pitchFamily="34" charset="-122"/>
              </a:rPr>
              <a:t>企业版自带审计功能，但是需要付费。</a:t>
            </a:r>
            <a:endParaRPr lang="en-US" altLang="zh-CN" sz="2400" dirty="0">
              <a:latin typeface="Microsoft YaHei Light" panose="020B0502040204020203" pitchFamily="34" charset="-122"/>
              <a:ea typeface="Microsoft YaHei Light" panose="020B0502040204020203" pitchFamily="34" charset="-122"/>
            </a:endParaRPr>
          </a:p>
          <a:p>
            <a:pPr marL="342900" indent="-342900">
              <a:lnSpc>
                <a:spcPct val="200000"/>
              </a:lnSpc>
              <a:buFont typeface="Arial" panose="020B0604020202020204" pitchFamily="34" charset="0"/>
              <a:buChar char="•"/>
            </a:pPr>
            <a:r>
              <a:rPr lang="en-US" altLang="zh-CN" sz="2400" dirty="0">
                <a:latin typeface="Microsoft YaHei Light" panose="020B0502040204020203" pitchFamily="34" charset="-122"/>
                <a:ea typeface="Microsoft YaHei Light" panose="020B0502040204020203" pitchFamily="34" charset="-122"/>
              </a:rPr>
              <a:t>MySQL</a:t>
            </a:r>
            <a:r>
              <a:rPr lang="zh-CN" altLang="en-US" sz="2400" dirty="0">
                <a:latin typeface="Microsoft YaHei Light" panose="020B0502040204020203" pitchFamily="34" charset="-122"/>
                <a:ea typeface="Microsoft YaHei Light" panose="020B0502040204020203" pitchFamily="34" charset="-122"/>
              </a:rPr>
              <a:t>社区版没有审计功能，基于成本的考虑，很多用户采用社区版</a:t>
            </a:r>
            <a:r>
              <a:rPr lang="en-US" altLang="zh-CN" sz="2400" dirty="0">
                <a:latin typeface="Microsoft YaHei Light" panose="020B0502040204020203" pitchFamily="34" charset="-122"/>
                <a:ea typeface="Microsoft YaHei Light" panose="020B0502040204020203" pitchFamily="34" charset="-122"/>
              </a:rPr>
              <a:t>MySQL</a:t>
            </a:r>
            <a:r>
              <a:rPr lang="zh-CN" altLang="en-US" sz="2400" dirty="0">
                <a:latin typeface="Microsoft YaHei Light" panose="020B0502040204020203" pitchFamily="34" charset="-122"/>
                <a:ea typeface="Microsoft YaHei Light" panose="020B0502040204020203" pitchFamily="34" charset="-122"/>
              </a:rPr>
              <a:t>作为业务系统数据库。</a:t>
            </a:r>
          </a:p>
        </p:txBody>
      </p:sp>
      <p:sp>
        <p:nvSpPr>
          <p:cNvPr id="4" name="矩形 3">
            <a:extLst>
              <a:ext uri="{FF2B5EF4-FFF2-40B4-BE49-F238E27FC236}">
                <a16:creationId xmlns:a16="http://schemas.microsoft.com/office/drawing/2014/main" id="{EDE80354-E748-43D2-9BDF-8D5B14EF652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384B08D-5849-4FA9-B7CE-5DA3494E2B1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91B0CC84-1CC4-4DBD-B45B-0CEF4EED45C3}"/>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12800833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2E6F5D-414F-4868-9E8E-8E65AD46892D}"/>
              </a:ext>
            </a:extLst>
          </p:cNvPr>
          <p:cNvSpPr txBox="1"/>
          <p:nvPr/>
        </p:nvSpPr>
        <p:spPr>
          <a:xfrm>
            <a:off x="704335" y="1149179"/>
            <a:ext cx="1875642" cy="461665"/>
          </a:xfrm>
          <a:prstGeom prst="rect">
            <a:avLst/>
          </a:prstGeom>
          <a:noFill/>
        </p:spPr>
        <p:txBody>
          <a:bodyPr wrap="none" rtlCol="0">
            <a:spAutoFit/>
          </a:bodyPr>
          <a:lstStyle/>
          <a:p>
            <a:r>
              <a:rPr lang="en-US" altLang="zh-CN" sz="2400" dirty="0" err="1">
                <a:latin typeface="Microsoft YaHei Light" panose="020B0502040204020203" pitchFamily="34" charset="-122"/>
                <a:ea typeface="Microsoft YaHei Light" panose="020B0502040204020203" pitchFamily="34" charset="-122"/>
              </a:rPr>
              <a:t>Genreal</a:t>
            </a:r>
            <a:r>
              <a:rPr lang="en-US" altLang="zh-CN" sz="2400" dirty="0">
                <a:latin typeface="Microsoft YaHei Light" panose="020B0502040204020203" pitchFamily="34" charset="-122"/>
                <a:ea typeface="Microsoft YaHei Light" panose="020B0502040204020203" pitchFamily="34" charset="-122"/>
              </a:rPr>
              <a:t> Log</a:t>
            </a:r>
          </a:p>
        </p:txBody>
      </p:sp>
      <p:sp>
        <p:nvSpPr>
          <p:cNvPr id="3" name="文本框 2">
            <a:extLst>
              <a:ext uri="{FF2B5EF4-FFF2-40B4-BE49-F238E27FC236}">
                <a16:creationId xmlns:a16="http://schemas.microsoft.com/office/drawing/2014/main" id="{C077ED0B-3E64-474D-88D7-383CA44F16E6}"/>
              </a:ext>
            </a:extLst>
          </p:cNvPr>
          <p:cNvSpPr txBox="1"/>
          <p:nvPr/>
        </p:nvSpPr>
        <p:spPr>
          <a:xfrm>
            <a:off x="704335" y="1853513"/>
            <a:ext cx="9588842" cy="2245487"/>
          </a:xfrm>
          <a:prstGeom prst="rect">
            <a:avLst/>
          </a:prstGeom>
          <a:noFill/>
        </p:spPr>
        <p:txBody>
          <a:bodyPr wrap="squar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 查看</a:t>
            </a:r>
            <a:r>
              <a:rPr lang="en-US" altLang="zh-CN" sz="2400" dirty="0">
                <a:latin typeface="Microsoft YaHei Light" panose="020B0502040204020203" pitchFamily="34" charset="-122"/>
                <a:ea typeface="Microsoft YaHei Light" panose="020B0502040204020203" pitchFamily="34" charset="-122"/>
              </a:rPr>
              <a:t>General Log</a:t>
            </a:r>
            <a:r>
              <a:rPr lang="zh-CN" altLang="en-US" sz="2400" dirty="0">
                <a:latin typeface="Microsoft YaHei Light" panose="020B0502040204020203" pitchFamily="34" charset="-122"/>
                <a:ea typeface="Microsoft YaHei Light" panose="020B0502040204020203" pitchFamily="34" charset="-122"/>
              </a:rPr>
              <a:t>开启情况：执行</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命令</a:t>
            </a:r>
            <a:endParaRPr lang="en-US" altLang="zh-CN" sz="2400" dirty="0">
              <a:latin typeface="Microsoft YaHei Light" panose="020B0502040204020203" pitchFamily="34" charset="-122"/>
              <a:ea typeface="Microsoft YaHei Light" panose="020B0502040204020203" pitchFamily="34" charset="-122"/>
            </a:endParaRPr>
          </a:p>
          <a:p>
            <a:pPr algn="ctr">
              <a:lnSpc>
                <a:spcPct val="150000"/>
              </a:lnSpc>
            </a:pPr>
            <a:r>
              <a:rPr lang="en-US" altLang="zh-CN" sz="2400" dirty="0">
                <a:latin typeface="Microsoft YaHei Light" panose="020B0502040204020203" pitchFamily="34" charset="-122"/>
                <a:ea typeface="Microsoft YaHei Light" panose="020B0502040204020203" pitchFamily="34" charset="-122"/>
              </a:rPr>
              <a:t>show variables like '%</a:t>
            </a:r>
            <a:r>
              <a:rPr lang="en-US" altLang="zh-CN" sz="2400" dirty="0" err="1">
                <a:latin typeface="Microsoft YaHei Light" panose="020B0502040204020203" pitchFamily="34" charset="-122"/>
                <a:ea typeface="Microsoft YaHei Light" panose="020B0502040204020203" pitchFamily="34" charset="-122"/>
              </a:rPr>
              <a:t>general_log</a:t>
            </a:r>
            <a:r>
              <a:rPr lang="en-US" altLang="zh-CN" sz="2400" dirty="0">
                <a:latin typeface="Microsoft YaHei Light" panose="020B0502040204020203" pitchFamily="34" charset="-122"/>
                <a:ea typeface="Microsoft YaHei Light" panose="020B0502040204020203" pitchFamily="34" charset="-122"/>
              </a:rPr>
              <a:t>%’ ;</a:t>
            </a:r>
          </a:p>
          <a:p>
            <a:pPr>
              <a:lnSpc>
                <a:spcPct val="150000"/>
              </a:lnSpc>
            </a:pPr>
            <a:r>
              <a:rPr lang="zh-CN" altLang="en-US" sz="2400" dirty="0">
                <a:latin typeface="Microsoft YaHei Light" panose="020B0502040204020203" pitchFamily="34" charset="-122"/>
                <a:ea typeface="Microsoft YaHei Light" panose="020B0502040204020203" pitchFamily="34" charset="-122"/>
              </a:rPr>
              <a:t>可以看到默认</a:t>
            </a:r>
            <a:r>
              <a:rPr lang="en-US" altLang="zh-CN" sz="2400" dirty="0" err="1">
                <a:latin typeface="Microsoft YaHei Light" panose="020B0502040204020203" pitchFamily="34" charset="-122"/>
                <a:ea typeface="Microsoft YaHei Light" panose="020B0502040204020203" pitchFamily="34" charset="-122"/>
              </a:rPr>
              <a:t>general_log</a:t>
            </a:r>
            <a:r>
              <a:rPr lang="zh-CN" altLang="en-US" sz="2400" dirty="0">
                <a:latin typeface="Microsoft YaHei Light" panose="020B0502040204020203" pitchFamily="34" charset="-122"/>
                <a:ea typeface="Microsoft YaHei Light" panose="020B0502040204020203" pitchFamily="34" charset="-122"/>
              </a:rPr>
              <a:t>是</a:t>
            </a:r>
            <a:r>
              <a:rPr lang="en-US" altLang="zh-CN" sz="2400" dirty="0">
                <a:latin typeface="Microsoft YaHei Light" panose="020B0502040204020203" pitchFamily="34" charset="-122"/>
                <a:ea typeface="Microsoft YaHei Light" panose="020B0502040204020203" pitchFamily="34" charset="-122"/>
              </a:rPr>
              <a:t>OFF</a:t>
            </a:r>
            <a:r>
              <a:rPr lang="zh-CN" altLang="en-US" sz="2400" dirty="0">
                <a:latin typeface="Microsoft YaHei Light" panose="020B0502040204020203" pitchFamily="34" charset="-122"/>
                <a:ea typeface="Microsoft YaHei Light" panose="020B0502040204020203" pitchFamily="34" charset="-122"/>
              </a:rPr>
              <a:t>的：</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命令</a:t>
            </a:r>
            <a:r>
              <a:rPr lang="en-US" altLang="zh-CN" sz="2400" dirty="0">
                <a:latin typeface="Microsoft YaHei Light" panose="020B0502040204020203" pitchFamily="34" charset="-122"/>
                <a:ea typeface="Microsoft YaHei Light" panose="020B0502040204020203" pitchFamily="34" charset="-122"/>
              </a:rPr>
              <a:t>set global </a:t>
            </a:r>
            <a:r>
              <a:rPr lang="en-US" altLang="zh-CN" sz="2400" dirty="0" err="1">
                <a:latin typeface="Microsoft YaHei Light" panose="020B0502040204020203" pitchFamily="34" charset="-122"/>
                <a:ea typeface="Microsoft YaHei Light" panose="020B0502040204020203" pitchFamily="34" charset="-122"/>
              </a:rPr>
              <a:t>general_log</a:t>
            </a:r>
            <a:r>
              <a:rPr lang="en-US" altLang="zh-CN" sz="2400" dirty="0">
                <a:latin typeface="Microsoft YaHei Light" panose="020B0502040204020203" pitchFamily="34" charset="-122"/>
                <a:ea typeface="Microsoft YaHei Light" panose="020B0502040204020203" pitchFamily="34" charset="-122"/>
              </a:rPr>
              <a:t>=on,</a:t>
            </a:r>
            <a:r>
              <a:rPr lang="zh-CN" altLang="en-US" sz="2400" dirty="0">
                <a:latin typeface="Microsoft YaHei Light" panose="020B0502040204020203" pitchFamily="34" charset="-122"/>
                <a:ea typeface="Microsoft YaHei Light" panose="020B0502040204020203" pitchFamily="34" charset="-122"/>
              </a:rPr>
              <a:t>打开</a:t>
            </a:r>
            <a:r>
              <a:rPr lang="en-US" altLang="zh-CN" sz="2400" dirty="0">
                <a:latin typeface="Microsoft YaHei Light" panose="020B0502040204020203" pitchFamily="34" charset="-122"/>
                <a:ea typeface="Microsoft YaHei Light" panose="020B0502040204020203" pitchFamily="34" charset="-122"/>
              </a:rPr>
              <a:t>General Log</a:t>
            </a:r>
            <a:endParaRPr lang="zh-CN" altLang="en-US" sz="2400" dirty="0">
              <a:latin typeface="Microsoft YaHei Light" panose="020B0502040204020203" pitchFamily="34" charset="-122"/>
              <a:ea typeface="Microsoft YaHei Light" panose="020B0502040204020203" pitchFamily="34" charset="-122"/>
            </a:endParaRPr>
          </a:p>
        </p:txBody>
      </p:sp>
      <p:pic>
        <p:nvPicPr>
          <p:cNvPr id="4" name="图片 3">
            <a:extLst>
              <a:ext uri="{FF2B5EF4-FFF2-40B4-BE49-F238E27FC236}">
                <a16:creationId xmlns:a16="http://schemas.microsoft.com/office/drawing/2014/main" id="{7961A4FA-95E2-430E-B26E-043F183ECE44}"/>
              </a:ext>
            </a:extLst>
          </p:cNvPr>
          <p:cNvPicPr>
            <a:picLocks noChangeAspect="1"/>
          </p:cNvPicPr>
          <p:nvPr/>
        </p:nvPicPr>
        <p:blipFill>
          <a:blip r:embed="rId2"/>
          <a:stretch>
            <a:fillRect/>
          </a:stretch>
        </p:blipFill>
        <p:spPr>
          <a:xfrm>
            <a:off x="6425126" y="4427162"/>
            <a:ext cx="5102350" cy="2029726"/>
          </a:xfrm>
          <a:prstGeom prst="rect">
            <a:avLst/>
          </a:prstGeom>
        </p:spPr>
      </p:pic>
      <p:sp>
        <p:nvSpPr>
          <p:cNvPr id="5" name="矩形 4">
            <a:extLst>
              <a:ext uri="{FF2B5EF4-FFF2-40B4-BE49-F238E27FC236}">
                <a16:creationId xmlns:a16="http://schemas.microsoft.com/office/drawing/2014/main" id="{E1B5D97F-2F02-45EB-8530-DD8E589F6E8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AE9F277-B3B4-4D0E-B101-CB808BAD2F6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7E24AB66-B2AB-4370-89F3-7CA4F09D688E}"/>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2096740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14999B-2D85-4540-BF76-84E4BD14D8EE}"/>
              </a:ext>
            </a:extLst>
          </p:cNvPr>
          <p:cNvSpPr txBox="1"/>
          <p:nvPr/>
        </p:nvSpPr>
        <p:spPr>
          <a:xfrm>
            <a:off x="642552" y="1094094"/>
            <a:ext cx="3496470" cy="523220"/>
          </a:xfrm>
          <a:prstGeom prst="rect">
            <a:avLst/>
          </a:prstGeom>
          <a:noFill/>
        </p:spPr>
        <p:txBody>
          <a:bodyPr wrap="none" rtlCol="0">
            <a:spAutoFit/>
          </a:bodyPr>
          <a:lstStyle/>
          <a:p>
            <a:r>
              <a:rPr lang="en-US" altLang="zh-CN" sz="2800" dirty="0" err="1">
                <a:latin typeface="Microsoft YaHei Light" panose="020B0502040204020203" pitchFamily="34" charset="-122"/>
                <a:ea typeface="Microsoft YaHei Light" panose="020B0502040204020203" pitchFamily="34" charset="-122"/>
              </a:rPr>
              <a:t>BinLog+Init_connect</a:t>
            </a:r>
            <a:endParaRPr lang="zh-CN" altLang="en-US" sz="2800" dirty="0">
              <a:latin typeface="Microsoft YaHei Light" panose="020B0502040204020203" pitchFamily="34" charset="-122"/>
              <a:ea typeface="Microsoft YaHei Light" panose="020B0502040204020203" pitchFamily="34" charset="-122"/>
            </a:endParaRPr>
          </a:p>
        </p:txBody>
      </p:sp>
      <p:sp>
        <p:nvSpPr>
          <p:cNvPr id="5" name="文本框 4">
            <a:extLst>
              <a:ext uri="{FF2B5EF4-FFF2-40B4-BE49-F238E27FC236}">
                <a16:creationId xmlns:a16="http://schemas.microsoft.com/office/drawing/2014/main" id="{1D9EB3F1-C9EF-4525-A046-BE5904B64D45}"/>
              </a:ext>
            </a:extLst>
          </p:cNvPr>
          <p:cNvSpPr txBox="1"/>
          <p:nvPr/>
        </p:nvSpPr>
        <p:spPr>
          <a:xfrm>
            <a:off x="642552" y="1976989"/>
            <a:ext cx="9786552" cy="3907480"/>
          </a:xfrm>
          <a:prstGeom prst="rect">
            <a:avLst/>
          </a:prstGeom>
          <a:noFill/>
        </p:spPr>
        <p:txBody>
          <a:bodyPr wrap="square" rtlCol="0">
            <a:spAutoFit/>
          </a:bodyPr>
          <a:lstStyle/>
          <a:p>
            <a:pPr>
              <a:lnSpc>
                <a:spcPct val="150000"/>
              </a:lnSpc>
            </a:pPr>
            <a:r>
              <a:rPr lang="en-US" altLang="zh-CN" sz="2400" dirty="0" err="1">
                <a:latin typeface="Microsoft YaHei Light" panose="020B0502040204020203" pitchFamily="34" charset="-122"/>
                <a:ea typeface="Microsoft YaHei Light" panose="020B0502040204020203" pitchFamily="34" charset="-122"/>
              </a:rPr>
              <a:t>BinLog</a:t>
            </a:r>
            <a:r>
              <a:rPr lang="zh-CN" altLang="en-US" sz="2400" dirty="0">
                <a:latin typeface="Microsoft YaHei Light" panose="020B0502040204020203" pitchFamily="34" charset="-122"/>
                <a:ea typeface="Microsoft YaHei Light" panose="020B0502040204020203" pitchFamily="34" charset="-122"/>
              </a:rPr>
              <a:t>是</a:t>
            </a:r>
            <a:r>
              <a:rPr lang="en-US" altLang="zh-CN" sz="2400" dirty="0">
                <a:latin typeface="Microsoft YaHei Light" panose="020B0502040204020203" pitchFamily="34" charset="-122"/>
                <a:ea typeface="Microsoft YaHei Light" panose="020B0502040204020203" pitchFamily="34" charset="-122"/>
              </a:rPr>
              <a:t>MySQL</a:t>
            </a:r>
            <a:r>
              <a:rPr lang="zh-CN" altLang="en-US" sz="2400" dirty="0">
                <a:latin typeface="Microsoft YaHei Light" panose="020B0502040204020203" pitchFamily="34" charset="-122"/>
                <a:ea typeface="Microsoft YaHei Light" panose="020B0502040204020203" pitchFamily="34" charset="-122"/>
              </a:rPr>
              <a:t>操作时留下的日志，</a:t>
            </a:r>
            <a:r>
              <a:rPr lang="en-US" altLang="zh-CN" sz="2400" dirty="0" err="1">
                <a:latin typeface="Microsoft YaHei Light" panose="020B0502040204020203" pitchFamily="34" charset="-122"/>
                <a:ea typeface="Microsoft YaHei Light" panose="020B0502040204020203" pitchFamily="34" charset="-122"/>
              </a:rPr>
              <a:t>BinLog</a:t>
            </a:r>
            <a:r>
              <a:rPr lang="zh-CN" altLang="en-US" sz="2400" dirty="0">
                <a:latin typeface="Microsoft YaHei Light" panose="020B0502040204020203" pitchFamily="34" charset="-122"/>
                <a:ea typeface="Microsoft YaHei Light" panose="020B0502040204020203" pitchFamily="34" charset="-122"/>
              </a:rPr>
              <a:t>一方面可以用在数据库的恢复与主从复制上，另外一方面可以用来做数据库的审计。</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zh-CN" altLang="en-US" sz="2400" dirty="0">
                <a:latin typeface="Microsoft YaHei Light" panose="020B0502040204020203" pitchFamily="34" charset="-122"/>
                <a:ea typeface="Microsoft YaHei Light" panose="020B0502040204020203" pitchFamily="34" charset="-122"/>
              </a:rPr>
              <a:t>由于</a:t>
            </a:r>
            <a:r>
              <a:rPr lang="en-US" altLang="zh-CN" sz="2400" dirty="0" err="1">
                <a:latin typeface="Microsoft YaHei Light" panose="020B0502040204020203" pitchFamily="34" charset="-122"/>
                <a:ea typeface="Microsoft YaHei Light" panose="020B0502040204020203" pitchFamily="34" charset="-122"/>
              </a:rPr>
              <a:t>BinLog</a:t>
            </a:r>
            <a:r>
              <a:rPr lang="zh-CN" altLang="en-US" sz="2400" dirty="0">
                <a:latin typeface="Microsoft YaHei Light" panose="020B0502040204020203" pitchFamily="34" charset="-122"/>
                <a:ea typeface="Microsoft YaHei Light" panose="020B0502040204020203" pitchFamily="34" charset="-122"/>
              </a:rPr>
              <a:t>日志里面无法查询是谁在哪个时间段登录的等信息，缺少审计必要的信息。在</a:t>
            </a:r>
            <a:r>
              <a:rPr lang="en-US" altLang="zh-CN" sz="2400" dirty="0">
                <a:latin typeface="Microsoft YaHei Light" panose="020B0502040204020203" pitchFamily="34" charset="-122"/>
                <a:ea typeface="Microsoft YaHei Light" panose="020B0502040204020203" pitchFamily="34" charset="-122"/>
              </a:rPr>
              <a:t>MySQL</a:t>
            </a:r>
            <a:r>
              <a:rPr lang="zh-CN" altLang="en-US" sz="2400" dirty="0">
                <a:latin typeface="Microsoft YaHei Light" panose="020B0502040204020203" pitchFamily="34" charset="-122"/>
                <a:ea typeface="Microsoft YaHei Light" panose="020B0502040204020203" pitchFamily="34" charset="-122"/>
              </a:rPr>
              <a:t>中，每个连接都会先执行</a:t>
            </a:r>
            <a:r>
              <a:rPr lang="en-US" altLang="zh-CN" sz="2400" dirty="0" err="1">
                <a:latin typeface="Microsoft YaHei Light" panose="020B0502040204020203" pitchFamily="34" charset="-122"/>
                <a:ea typeface="Microsoft YaHei Light" panose="020B0502040204020203" pitchFamily="34" charset="-122"/>
              </a:rPr>
              <a:t>init_connect</a:t>
            </a:r>
            <a:r>
              <a:rPr lang="zh-CN" altLang="en-US" sz="2400" dirty="0">
                <a:latin typeface="Microsoft YaHei Light" panose="020B0502040204020203" pitchFamily="34" charset="-122"/>
                <a:ea typeface="Microsoft YaHei Light" panose="020B0502040204020203" pitchFamily="34" charset="-122"/>
              </a:rPr>
              <a:t>进行连接的初始化，我们可以在这里获取用户的登录名称和</a:t>
            </a:r>
            <a:r>
              <a:rPr lang="en-US" altLang="zh-CN" sz="2400" dirty="0">
                <a:latin typeface="Microsoft YaHei Light" panose="020B0502040204020203" pitchFamily="34" charset="-122"/>
                <a:ea typeface="Microsoft YaHei Light" panose="020B0502040204020203" pitchFamily="34" charset="-122"/>
              </a:rPr>
              <a:t>thread ID</a:t>
            </a:r>
            <a:r>
              <a:rPr lang="zh-CN" altLang="en-US" sz="2400" dirty="0">
                <a:latin typeface="Microsoft YaHei Light" panose="020B0502040204020203" pitchFamily="34" charset="-122"/>
                <a:ea typeface="Microsoft YaHei Light" panose="020B0502040204020203" pitchFamily="34" charset="-122"/>
              </a:rPr>
              <a:t>值。然后配合</a:t>
            </a:r>
            <a:r>
              <a:rPr lang="en-US" altLang="zh-CN" sz="2400" dirty="0" err="1">
                <a:latin typeface="Microsoft YaHei Light" panose="020B0502040204020203" pitchFamily="34" charset="-122"/>
                <a:ea typeface="Microsoft YaHei Light" panose="020B0502040204020203" pitchFamily="34" charset="-122"/>
              </a:rPr>
              <a:t>BinLog</a:t>
            </a:r>
            <a:r>
              <a:rPr lang="zh-CN" altLang="en-US" sz="2400" dirty="0">
                <a:latin typeface="Microsoft YaHei Light" panose="020B0502040204020203" pitchFamily="34" charset="-122"/>
                <a:ea typeface="Microsoft YaHei Light" panose="020B0502040204020203" pitchFamily="34" charset="-122"/>
              </a:rPr>
              <a:t>，就可以追踪到每个操作语句的操作时间，操作人等信息</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再加上</a:t>
            </a:r>
            <a:r>
              <a:rPr lang="en-US" altLang="zh-CN" sz="2400" dirty="0" err="1">
                <a:latin typeface="Microsoft YaHei Light" panose="020B0502040204020203" pitchFamily="34" charset="-122"/>
                <a:ea typeface="Microsoft YaHei Light" panose="020B0502040204020203" pitchFamily="34" charset="-122"/>
              </a:rPr>
              <a:t>BinLog</a:t>
            </a:r>
            <a:r>
              <a:rPr lang="zh-CN" altLang="en-US" sz="2400" dirty="0">
                <a:latin typeface="Microsoft YaHei Light" panose="020B0502040204020203" pitchFamily="34" charset="-122"/>
                <a:ea typeface="Microsoft YaHei Light" panose="020B0502040204020203" pitchFamily="34" charset="-122"/>
              </a:rPr>
              <a:t>的日志信息实现审计。</a:t>
            </a:r>
          </a:p>
        </p:txBody>
      </p:sp>
      <p:sp>
        <p:nvSpPr>
          <p:cNvPr id="6" name="矩形 5">
            <a:extLst>
              <a:ext uri="{FF2B5EF4-FFF2-40B4-BE49-F238E27FC236}">
                <a16:creationId xmlns:a16="http://schemas.microsoft.com/office/drawing/2014/main" id="{E7438A2A-8956-40A4-B410-8E22CCE0F5E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97385E4-072E-4E3E-B771-DC983C5BB85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63260F00-05F9-41DC-8542-567D83AD83C7}"/>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440327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8DD217-2259-48A9-A3E9-AF29EDC82380}"/>
              </a:ext>
            </a:extLst>
          </p:cNvPr>
          <p:cNvPicPr>
            <a:picLocks noChangeAspect="1"/>
          </p:cNvPicPr>
          <p:nvPr/>
        </p:nvPicPr>
        <p:blipFill>
          <a:blip r:embed="rId2"/>
          <a:stretch>
            <a:fillRect/>
          </a:stretch>
        </p:blipFill>
        <p:spPr>
          <a:xfrm>
            <a:off x="563777" y="1062165"/>
            <a:ext cx="3625163" cy="4993149"/>
          </a:xfrm>
          <a:prstGeom prst="rect">
            <a:avLst/>
          </a:prstGeom>
        </p:spPr>
      </p:pic>
      <p:sp>
        <p:nvSpPr>
          <p:cNvPr id="4" name="文本框 3">
            <a:extLst>
              <a:ext uri="{FF2B5EF4-FFF2-40B4-BE49-F238E27FC236}">
                <a16:creationId xmlns:a16="http://schemas.microsoft.com/office/drawing/2014/main" id="{1B4E868E-D560-4DAA-AAB4-43087D840D1B}"/>
              </a:ext>
            </a:extLst>
          </p:cNvPr>
          <p:cNvSpPr txBox="1"/>
          <p:nvPr/>
        </p:nvSpPr>
        <p:spPr>
          <a:xfrm>
            <a:off x="5358716" y="1062165"/>
            <a:ext cx="5288692" cy="3353482"/>
          </a:xfrm>
          <a:prstGeom prst="rect">
            <a:avLst/>
          </a:prstGeom>
          <a:noFill/>
        </p:spPr>
        <p:txBody>
          <a:bodyPr wrap="squar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Create table </a:t>
            </a:r>
            <a:r>
              <a:rPr lang="en-US" altLang="zh-CN" sz="2400" dirty="0" err="1">
                <a:latin typeface="Microsoft YaHei Light" panose="020B0502040204020203" pitchFamily="34" charset="-122"/>
                <a:ea typeface="Microsoft YaHei Light" panose="020B0502040204020203" pitchFamily="34" charset="-122"/>
              </a:rPr>
              <a:t>accesslog</a:t>
            </a:r>
            <a:r>
              <a:rPr lang="en-US" altLang="zh-CN" sz="2400" dirty="0">
                <a:latin typeface="Microsoft YaHei Light" panose="020B0502040204020203" pitchFamily="34" charset="-122"/>
                <a:ea typeface="Microsoft YaHei Light" panose="020B0502040204020203" pitchFamily="34" charset="-122"/>
              </a:rPr>
              <a:t>(</a:t>
            </a:r>
          </a:p>
          <a:p>
            <a:pPr>
              <a:lnSpc>
                <a:spcPct val="150000"/>
              </a:lnSpc>
            </a:pPr>
            <a:r>
              <a:rPr lang="en-US" altLang="zh-CN" sz="2400" dirty="0">
                <a:latin typeface="Microsoft YaHei Light" panose="020B0502040204020203" pitchFamily="34" charset="-122"/>
                <a:ea typeface="Microsoft YaHei Light" panose="020B0502040204020203" pitchFamily="34" charset="-122"/>
              </a:rPr>
              <a:t>id int primary key </a:t>
            </a:r>
            <a:r>
              <a:rPr lang="en-US" altLang="zh-CN" sz="2400" dirty="0" err="1">
                <a:latin typeface="Microsoft YaHei Light" panose="020B0502040204020203" pitchFamily="34" charset="-122"/>
                <a:ea typeface="Microsoft YaHei Light" panose="020B0502040204020203" pitchFamily="34" charset="-122"/>
              </a:rPr>
              <a:t>auto_increment</a:t>
            </a:r>
            <a:r>
              <a:rPr lang="en-US" altLang="zh-CN" sz="2400" dirty="0">
                <a:latin typeface="Microsoft YaHei Light" panose="020B0502040204020203" pitchFamily="34" charset="-122"/>
                <a:ea typeface="Microsoft YaHei Light" panose="020B0502040204020203" pitchFamily="34" charset="-122"/>
              </a:rPr>
              <a:t>,</a:t>
            </a:r>
          </a:p>
          <a:p>
            <a:pPr>
              <a:lnSpc>
                <a:spcPct val="150000"/>
              </a:lnSpc>
            </a:pPr>
            <a:r>
              <a:rPr lang="en-US" altLang="zh-CN" sz="2400" dirty="0" err="1">
                <a:latin typeface="Microsoft YaHei Light" panose="020B0502040204020203" pitchFamily="34" charset="-122"/>
                <a:ea typeface="Microsoft YaHei Light" panose="020B0502040204020203" pitchFamily="34" charset="-122"/>
              </a:rPr>
              <a:t>connectionid</a:t>
            </a:r>
            <a:r>
              <a:rPr lang="en-US" altLang="zh-CN" sz="2400" dirty="0">
                <a:latin typeface="Microsoft YaHei Light" panose="020B0502040204020203" pitchFamily="34" charset="-122"/>
                <a:ea typeface="Microsoft YaHei Light" panose="020B0502040204020203" pitchFamily="34" charset="-122"/>
              </a:rPr>
              <a:t> int,</a:t>
            </a:r>
          </a:p>
          <a:p>
            <a:pPr>
              <a:lnSpc>
                <a:spcPct val="150000"/>
              </a:lnSpc>
            </a:pPr>
            <a:r>
              <a:rPr lang="en-US" altLang="zh-CN" sz="2400" dirty="0" err="1">
                <a:latin typeface="Microsoft YaHei Light" panose="020B0502040204020203" pitchFamily="34" charset="-122"/>
                <a:ea typeface="Microsoft YaHei Light" panose="020B0502040204020203" pitchFamily="34" charset="-122"/>
              </a:rPr>
              <a:t>connectionuser</a:t>
            </a:r>
            <a:r>
              <a:rPr lang="en-US" altLang="zh-CN" sz="2400" dirty="0">
                <a:latin typeface="Microsoft YaHei Light" panose="020B0502040204020203" pitchFamily="34" charset="-122"/>
                <a:ea typeface="Microsoft YaHei Light" panose="020B0502040204020203" pitchFamily="34" charset="-122"/>
              </a:rPr>
              <a:t> varchar(30),</a:t>
            </a:r>
          </a:p>
          <a:p>
            <a:pPr>
              <a:lnSpc>
                <a:spcPct val="150000"/>
              </a:lnSpc>
            </a:pPr>
            <a:r>
              <a:rPr lang="en-US" altLang="zh-CN" sz="2400" dirty="0" err="1">
                <a:latin typeface="Microsoft YaHei Light" panose="020B0502040204020203" pitchFamily="34" charset="-122"/>
                <a:ea typeface="Microsoft YaHei Light" panose="020B0502040204020203" pitchFamily="34" charset="-122"/>
              </a:rPr>
              <a:t>logintime</a:t>
            </a:r>
            <a:r>
              <a:rPr lang="en-US" altLang="zh-CN" sz="2400" dirty="0">
                <a:latin typeface="Microsoft YaHei Light" panose="020B0502040204020203" pitchFamily="34" charset="-122"/>
                <a:ea typeface="Microsoft YaHei Light" panose="020B0502040204020203" pitchFamily="34" charset="-122"/>
              </a:rPr>
              <a:t> datetime</a:t>
            </a:r>
          </a:p>
          <a:p>
            <a:pPr>
              <a:lnSpc>
                <a:spcPct val="150000"/>
              </a:lnSpc>
            </a:pP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p:txBody>
      </p:sp>
      <p:sp>
        <p:nvSpPr>
          <p:cNvPr id="5" name="文本框 4">
            <a:extLst>
              <a:ext uri="{FF2B5EF4-FFF2-40B4-BE49-F238E27FC236}">
                <a16:creationId xmlns:a16="http://schemas.microsoft.com/office/drawing/2014/main" id="{211E7495-3848-4FD6-BD94-51957C961623}"/>
              </a:ext>
            </a:extLst>
          </p:cNvPr>
          <p:cNvSpPr txBox="1"/>
          <p:nvPr/>
        </p:nvSpPr>
        <p:spPr>
          <a:xfrm>
            <a:off x="5149166" y="4917823"/>
            <a:ext cx="6479057" cy="1137491"/>
          </a:xfrm>
          <a:prstGeom prst="rect">
            <a:avLst/>
          </a:prstGeom>
          <a:noFill/>
        </p:spPr>
        <p:txBody>
          <a:bodyPr wrap="squar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grant all privileges on auditdb.* to ‘user1’ identified by ‘user1’;</a:t>
            </a:r>
          </a:p>
        </p:txBody>
      </p:sp>
      <p:sp>
        <p:nvSpPr>
          <p:cNvPr id="6" name="矩形 5">
            <a:extLst>
              <a:ext uri="{FF2B5EF4-FFF2-40B4-BE49-F238E27FC236}">
                <a16:creationId xmlns:a16="http://schemas.microsoft.com/office/drawing/2014/main" id="{2B3DCCBC-54B6-4D00-A4EA-B232010B706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E68C045-637B-4191-A3AC-EBF24F133A5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DE466458-7891-4F04-94BD-BEE3FAE079EB}"/>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2974007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BC3CD0-771D-4E49-AB49-EA1524415247}"/>
              </a:ext>
            </a:extLst>
          </p:cNvPr>
          <p:cNvSpPr txBox="1"/>
          <p:nvPr/>
        </p:nvSpPr>
        <p:spPr>
          <a:xfrm>
            <a:off x="374821" y="1322866"/>
            <a:ext cx="11442357" cy="2245487"/>
          </a:xfrm>
          <a:prstGeom prst="rect">
            <a:avLst/>
          </a:prstGeom>
          <a:noFill/>
        </p:spPr>
        <p:txBody>
          <a:bodyPr wrap="squar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Log-bin = </a:t>
            </a:r>
            <a:r>
              <a:rPr lang="en-US" altLang="zh-CN" sz="2400" dirty="0" err="1">
                <a:latin typeface="Microsoft YaHei Light" panose="020B0502040204020203" pitchFamily="34" charset="-122"/>
                <a:ea typeface="Microsoft YaHei Light" panose="020B0502040204020203" pitchFamily="34" charset="-122"/>
              </a:rPr>
              <a:t>mysql</a:t>
            </a:r>
            <a:r>
              <a:rPr lang="en-US" altLang="zh-CN" sz="2400" dirty="0">
                <a:latin typeface="Microsoft YaHei Light" panose="020B0502040204020203" pitchFamily="34" charset="-122"/>
                <a:ea typeface="Microsoft YaHei Light" panose="020B0502040204020203" pitchFamily="34" charset="-122"/>
              </a:rPr>
              <a:t>-bin</a:t>
            </a:r>
          </a:p>
          <a:p>
            <a:pPr>
              <a:lnSpc>
                <a:spcPct val="150000"/>
              </a:lnSpc>
            </a:pPr>
            <a:r>
              <a:rPr lang="en-US" altLang="zh-CN" sz="2400" dirty="0">
                <a:latin typeface="Microsoft YaHei Light" panose="020B0502040204020203" pitchFamily="34" charset="-122"/>
                <a:ea typeface="Microsoft YaHei Light" panose="020B0502040204020203" pitchFamily="34" charset="-122"/>
              </a:rPr>
              <a:t>Set global </a:t>
            </a:r>
            <a:r>
              <a:rPr lang="en-US" altLang="zh-CN" sz="2400" dirty="0" err="1">
                <a:latin typeface="Microsoft YaHei Light" panose="020B0502040204020203" pitchFamily="34" charset="-122"/>
                <a:ea typeface="Microsoft YaHei Light" panose="020B0502040204020203" pitchFamily="34" charset="-122"/>
              </a:rPr>
              <a:t>init_connect</a:t>
            </a:r>
            <a:r>
              <a:rPr lang="en-US" altLang="zh-CN" sz="2400" dirty="0">
                <a:latin typeface="Microsoft YaHei Light" panose="020B0502040204020203" pitchFamily="34" charset="-122"/>
                <a:ea typeface="Microsoft YaHei Light" panose="020B0502040204020203" pitchFamily="34" charset="-122"/>
              </a:rPr>
              <a:t>='insert into </a:t>
            </a:r>
            <a:r>
              <a:rPr lang="en-US" altLang="zh-CN" sz="2400" dirty="0" err="1">
                <a:latin typeface="Microsoft YaHei Light" panose="020B0502040204020203" pitchFamily="34" charset="-122"/>
                <a:ea typeface="Microsoft YaHei Light" panose="020B0502040204020203" pitchFamily="34" charset="-122"/>
              </a:rPr>
              <a:t>auditdb.accesslog</a:t>
            </a:r>
            <a:r>
              <a:rPr lang="en-US" altLang="zh-CN"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connectionid</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connectionuser,logintime</a:t>
            </a:r>
            <a:r>
              <a:rPr lang="en-US" altLang="zh-CN" sz="2400" dirty="0">
                <a:latin typeface="Microsoft YaHei Light" panose="020B0502040204020203" pitchFamily="34" charset="-122"/>
                <a:ea typeface="Microsoft YaHei Light" panose="020B0502040204020203" pitchFamily="34" charset="-122"/>
              </a:rPr>
              <a:t>) values(</a:t>
            </a:r>
            <a:r>
              <a:rPr lang="en-US" altLang="zh-CN" sz="2400" dirty="0" err="1">
                <a:latin typeface="Microsoft YaHei Light" panose="020B0502040204020203" pitchFamily="34" charset="-122"/>
                <a:ea typeface="Microsoft YaHei Light" panose="020B0502040204020203" pitchFamily="34" charset="-122"/>
              </a:rPr>
              <a:t>connection_id</a:t>
            </a:r>
            <a:r>
              <a:rPr lang="en-US" altLang="zh-CN" sz="2400" dirty="0">
                <a:latin typeface="Microsoft YaHei Light" panose="020B0502040204020203" pitchFamily="34" charset="-122"/>
                <a:ea typeface="Microsoft YaHei Light" panose="020B0502040204020203" pitchFamily="34" charset="-122"/>
              </a:rPr>
              <a:t>(),user(),now());’; #</a:t>
            </a:r>
            <a:r>
              <a:rPr lang="zh-CN" altLang="en-US" sz="2400" dirty="0">
                <a:latin typeface="Microsoft YaHei Light" panose="020B0502040204020203" pitchFamily="34" charset="-122"/>
                <a:ea typeface="Microsoft YaHei Light" panose="020B0502040204020203" pitchFamily="34" charset="-122"/>
              </a:rPr>
              <a:t>设置初始化连接参数</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3B38EC33-DA91-44D6-9597-FD45A2214E95}"/>
              </a:ext>
            </a:extLst>
          </p:cNvPr>
          <p:cNvSpPr txBox="1"/>
          <p:nvPr/>
        </p:nvSpPr>
        <p:spPr>
          <a:xfrm>
            <a:off x="374820" y="3429000"/>
            <a:ext cx="11442357" cy="583493"/>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重启</a:t>
            </a:r>
            <a:r>
              <a:rPr lang="en-US" altLang="zh-CN" sz="2400" dirty="0" err="1">
                <a:latin typeface="Microsoft YaHei Light" panose="020B0502040204020203" pitchFamily="34" charset="-122"/>
                <a:ea typeface="Microsoft YaHei Light" panose="020B0502040204020203" pitchFamily="34" charset="-122"/>
              </a:rPr>
              <a:t>Mysql</a:t>
            </a:r>
            <a:endParaRPr lang="en-US" altLang="zh-CN" sz="2400" dirty="0">
              <a:latin typeface="Microsoft YaHei Light" panose="020B0502040204020203" pitchFamily="34" charset="-122"/>
              <a:ea typeface="Microsoft YaHei Light" panose="020B0502040204020203" pitchFamily="34" charset="-122"/>
            </a:endParaRPr>
          </a:p>
        </p:txBody>
      </p:sp>
      <p:pic>
        <p:nvPicPr>
          <p:cNvPr id="7" name="图片 6">
            <a:extLst>
              <a:ext uri="{FF2B5EF4-FFF2-40B4-BE49-F238E27FC236}">
                <a16:creationId xmlns:a16="http://schemas.microsoft.com/office/drawing/2014/main" id="{B3591C24-3E08-4918-BFA7-E9AD66133EFF}"/>
              </a:ext>
            </a:extLst>
          </p:cNvPr>
          <p:cNvPicPr>
            <a:picLocks noChangeAspect="1"/>
          </p:cNvPicPr>
          <p:nvPr/>
        </p:nvPicPr>
        <p:blipFill>
          <a:blip r:embed="rId2"/>
          <a:stretch>
            <a:fillRect/>
          </a:stretch>
        </p:blipFill>
        <p:spPr>
          <a:xfrm>
            <a:off x="461318" y="4427137"/>
            <a:ext cx="11355859" cy="2257867"/>
          </a:xfrm>
          <a:prstGeom prst="rect">
            <a:avLst/>
          </a:prstGeom>
        </p:spPr>
      </p:pic>
      <p:sp>
        <p:nvSpPr>
          <p:cNvPr id="9" name="矩形 8">
            <a:extLst>
              <a:ext uri="{FF2B5EF4-FFF2-40B4-BE49-F238E27FC236}">
                <a16:creationId xmlns:a16="http://schemas.microsoft.com/office/drawing/2014/main" id="{F591FD90-8BE4-45D2-9525-D9B2859ACCA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F2F30F9-B0EF-4A87-A0E7-E693D8BA91B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文本框 10">
            <a:extLst>
              <a:ext uri="{FF2B5EF4-FFF2-40B4-BE49-F238E27FC236}">
                <a16:creationId xmlns:a16="http://schemas.microsoft.com/office/drawing/2014/main" id="{89875649-4C15-45F9-90AA-14F0B2A92965}"/>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24048407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27A56C-81F7-4404-8B0C-FEFF83578964}"/>
              </a:ext>
            </a:extLst>
          </p:cNvPr>
          <p:cNvSpPr txBox="1"/>
          <p:nvPr/>
        </p:nvSpPr>
        <p:spPr>
          <a:xfrm>
            <a:off x="593124" y="3429000"/>
            <a:ext cx="10750377" cy="1137491"/>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用</a:t>
            </a:r>
            <a:r>
              <a:rPr lang="en-US" altLang="zh-CN" sz="2400" dirty="0" err="1">
                <a:latin typeface="Microsoft YaHei Light" panose="020B0502040204020203" pitchFamily="34" charset="-122"/>
                <a:ea typeface="Microsoft YaHei Light" panose="020B0502040204020203" pitchFamily="34" charset="-122"/>
              </a:rPr>
              <a:t>mysqlbinlog</a:t>
            </a:r>
            <a:r>
              <a:rPr lang="zh-CN" altLang="en-US" sz="2400" dirty="0">
                <a:latin typeface="Microsoft YaHei Light" panose="020B0502040204020203" pitchFamily="34" charset="-122"/>
                <a:ea typeface="Microsoft YaHei Light" panose="020B0502040204020203" pitchFamily="34" charset="-122"/>
              </a:rPr>
              <a:t>工具查看</a:t>
            </a:r>
            <a:r>
              <a:rPr lang="en-US" altLang="zh-CN" sz="2400" dirty="0" err="1">
                <a:latin typeface="Microsoft YaHei Light" panose="020B0502040204020203" pitchFamily="34" charset="-122"/>
                <a:ea typeface="Microsoft YaHei Light" panose="020B0502040204020203" pitchFamily="34" charset="-122"/>
              </a:rPr>
              <a:t>BinLog</a:t>
            </a:r>
            <a:r>
              <a:rPr lang="zh-CN" altLang="en-US" sz="2400" dirty="0">
                <a:latin typeface="Microsoft YaHei Light" panose="020B0502040204020203" pitchFamily="34" charset="-122"/>
                <a:ea typeface="Microsoft YaHei Light" panose="020B0502040204020203" pitchFamily="34" charset="-122"/>
              </a:rPr>
              <a:t>，根据</a:t>
            </a:r>
            <a:r>
              <a:rPr lang="en-US" altLang="zh-CN" sz="2400" dirty="0">
                <a:latin typeface="Microsoft YaHei Light" panose="020B0502040204020203" pitchFamily="34" charset="-122"/>
                <a:ea typeface="Microsoft YaHei Light" panose="020B0502040204020203" pitchFamily="34" charset="-122"/>
              </a:rPr>
              <a:t>delete</a:t>
            </a:r>
            <a:r>
              <a:rPr lang="zh-CN" altLang="en-US" sz="2400" dirty="0">
                <a:latin typeface="Microsoft YaHei Light" panose="020B0502040204020203" pitchFamily="34" charset="-122"/>
                <a:ea typeface="Microsoft YaHei Light" panose="020B0502040204020203" pitchFamily="34" charset="-122"/>
              </a:rPr>
              <a:t>操作找到相应的</a:t>
            </a:r>
            <a:r>
              <a:rPr lang="en-US" altLang="zh-CN" sz="2400" dirty="0" err="1">
                <a:latin typeface="Microsoft YaHei Light" panose="020B0502040204020203" pitchFamily="34" charset="-122"/>
                <a:ea typeface="Microsoft YaHei Light" panose="020B0502040204020203" pitchFamily="34" charset="-122"/>
              </a:rPr>
              <a:t>ThreadId</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而后在前面创建的审计日志表</a:t>
            </a:r>
            <a:r>
              <a:rPr lang="en-US" altLang="zh-CN" sz="2400" dirty="0" err="1">
                <a:latin typeface="Microsoft YaHei Light" panose="020B0502040204020203" pitchFamily="34" charset="-122"/>
                <a:ea typeface="Microsoft YaHei Light" panose="020B0502040204020203" pitchFamily="34" charset="-122"/>
              </a:rPr>
              <a:t>teaching.accesslog</a:t>
            </a:r>
            <a:r>
              <a:rPr lang="zh-CN" altLang="en-US" sz="2400" dirty="0">
                <a:latin typeface="Microsoft YaHei Light" panose="020B0502040204020203" pitchFamily="34" charset="-122"/>
                <a:ea typeface="Microsoft YaHei Light" panose="020B0502040204020203" pitchFamily="34" charset="-122"/>
              </a:rPr>
              <a:t>里面根据</a:t>
            </a:r>
            <a:r>
              <a:rPr lang="en-US" altLang="zh-CN" sz="2400" dirty="0" err="1">
                <a:latin typeface="Microsoft YaHei Light" panose="020B0502040204020203" pitchFamily="34" charset="-122"/>
                <a:ea typeface="Microsoft YaHei Light" panose="020B0502040204020203" pitchFamily="34" charset="-122"/>
              </a:rPr>
              <a:t>ThreadID</a:t>
            </a:r>
            <a:r>
              <a:rPr lang="zh-CN" altLang="en-US" sz="2400" dirty="0">
                <a:latin typeface="Microsoft YaHei Light" panose="020B0502040204020203" pitchFamily="34" charset="-122"/>
                <a:ea typeface="Microsoft YaHei Light" panose="020B0502040204020203" pitchFamily="34" charset="-122"/>
              </a:rPr>
              <a:t>找到用户登录信息</a:t>
            </a:r>
          </a:p>
        </p:txBody>
      </p:sp>
      <p:sp>
        <p:nvSpPr>
          <p:cNvPr id="5" name="文本框 4">
            <a:extLst>
              <a:ext uri="{FF2B5EF4-FFF2-40B4-BE49-F238E27FC236}">
                <a16:creationId xmlns:a16="http://schemas.microsoft.com/office/drawing/2014/main" id="{F72AADEE-60EC-4708-A585-E93A7E38A0BB}"/>
              </a:ext>
            </a:extLst>
          </p:cNvPr>
          <p:cNvSpPr txBox="1"/>
          <p:nvPr/>
        </p:nvSpPr>
        <p:spPr>
          <a:xfrm>
            <a:off x="720811" y="1946188"/>
            <a:ext cx="10750377" cy="583493"/>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接下来，就可以监控用户操作。</a:t>
            </a:r>
          </a:p>
        </p:txBody>
      </p:sp>
      <p:sp>
        <p:nvSpPr>
          <p:cNvPr id="6" name="矩形 5">
            <a:extLst>
              <a:ext uri="{FF2B5EF4-FFF2-40B4-BE49-F238E27FC236}">
                <a16:creationId xmlns:a16="http://schemas.microsoft.com/office/drawing/2014/main" id="{823FC1C2-BD24-469A-A514-40E119A9E67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2245098-CB63-4E9D-8EB5-D5F6C0C03A4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32DEFB96-AA4B-4C79-95D2-C582466707B1}"/>
              </a:ext>
            </a:extLst>
          </p:cNvPr>
          <p:cNvSpPr txBox="1"/>
          <p:nvPr/>
        </p:nvSpPr>
        <p:spPr>
          <a:xfrm>
            <a:off x="163594" y="304622"/>
            <a:ext cx="1439818"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1.4 </a:t>
            </a:r>
            <a:r>
              <a:rPr lang="zh-CN" altLang="en-US" sz="2800" b="1" dirty="0">
                <a:latin typeface="Microsoft YaHei Light" panose="020B0502040204020203" pitchFamily="34" charset="-122"/>
                <a:ea typeface="Microsoft YaHei Light" panose="020B0502040204020203" pitchFamily="34" charset="-122"/>
              </a:rPr>
              <a:t>审计</a:t>
            </a:r>
          </a:p>
        </p:txBody>
      </p:sp>
    </p:spTree>
    <p:extLst>
      <p:ext uri="{BB962C8B-B14F-4D97-AF65-F5344CB8AC3E}">
        <p14:creationId xmlns:p14="http://schemas.microsoft.com/office/powerpoint/2010/main" val="2908629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72AADEE-60EC-4708-A585-E93A7E38A0BB}"/>
              </a:ext>
            </a:extLst>
          </p:cNvPr>
          <p:cNvSpPr txBox="1"/>
          <p:nvPr/>
        </p:nvSpPr>
        <p:spPr>
          <a:xfrm>
            <a:off x="593124" y="957648"/>
            <a:ext cx="1453978" cy="747256"/>
          </a:xfrm>
          <a:prstGeom prst="rect">
            <a:avLst/>
          </a:prstGeom>
          <a:noFill/>
        </p:spPr>
        <p:txBody>
          <a:bodyPr wrap="square" rtlCol="0">
            <a:spAutoFit/>
          </a:bodyPr>
          <a:lstStyle/>
          <a:p>
            <a:pPr>
              <a:lnSpc>
                <a:spcPct val="150000"/>
              </a:lnSpc>
            </a:pPr>
            <a:r>
              <a:rPr lang="zh-CN" altLang="en-US" sz="3200" dirty="0">
                <a:latin typeface="Microsoft YaHei Light" panose="020B0502040204020203" pitchFamily="34" charset="-122"/>
                <a:ea typeface="Microsoft YaHei Light" panose="020B0502040204020203" pitchFamily="34" charset="-122"/>
              </a:rPr>
              <a:t>总结</a:t>
            </a:r>
          </a:p>
        </p:txBody>
      </p:sp>
      <p:sp>
        <p:nvSpPr>
          <p:cNvPr id="6" name="矩形 5">
            <a:extLst>
              <a:ext uri="{FF2B5EF4-FFF2-40B4-BE49-F238E27FC236}">
                <a16:creationId xmlns:a16="http://schemas.microsoft.com/office/drawing/2014/main" id="{823FC1C2-BD24-469A-A514-40E119A9E67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2245098-CB63-4E9D-8EB5-D5F6C0C03A4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1529BAD4-DA5E-49BB-8160-64165376B9E7}"/>
              </a:ext>
            </a:extLst>
          </p:cNvPr>
          <p:cNvSpPr txBox="1"/>
          <p:nvPr/>
        </p:nvSpPr>
        <p:spPr>
          <a:xfrm>
            <a:off x="3236129" y="2160173"/>
            <a:ext cx="4116141" cy="195803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latin typeface="微软雅黑 Light" panose="020B0502040204020203" pitchFamily="34" charset="-122"/>
                <a:ea typeface="微软雅黑 Light" panose="020B0502040204020203" pitchFamily="34" charset="-122"/>
              </a:rPr>
              <a:t>数据库安全性控制</a:t>
            </a:r>
            <a:endParaRPr lang="en-US" altLang="zh-CN" sz="2800" dirty="0">
              <a:latin typeface="微软雅黑 Light" panose="020B0502040204020203" pitchFamily="34" charset="-122"/>
              <a:ea typeface="微软雅黑 Light" panose="020B0502040204020203" pitchFamily="34" charset="-122"/>
            </a:endParaRPr>
          </a:p>
          <a:p>
            <a:pPr marL="457200" indent="-457200">
              <a:lnSpc>
                <a:spcPct val="150000"/>
              </a:lnSpc>
              <a:buFont typeface="Arial" panose="020B0604020202020204" pitchFamily="34" charset="0"/>
              <a:buChar char="•"/>
            </a:pPr>
            <a:r>
              <a:rPr lang="zh-CN" altLang="en-US" sz="2800" dirty="0">
                <a:latin typeface="微软雅黑 Light" panose="020B0502040204020203" pitchFamily="34" charset="-122"/>
                <a:ea typeface="微软雅黑 Light" panose="020B0502040204020203" pitchFamily="34" charset="-122"/>
              </a:rPr>
              <a:t>审计</a:t>
            </a:r>
            <a:endParaRPr lang="en-US" altLang="zh-CN" sz="2800" dirty="0">
              <a:latin typeface="微软雅黑 Light" panose="020B0502040204020203" pitchFamily="34" charset="-122"/>
              <a:ea typeface="微软雅黑 Light" panose="020B0502040204020203" pitchFamily="34" charset="-122"/>
            </a:endParaRPr>
          </a:p>
          <a:p>
            <a:pPr marL="457200" indent="-457200">
              <a:lnSpc>
                <a:spcPct val="150000"/>
              </a:lnSpc>
              <a:buFont typeface="Arial" panose="020B0604020202020204" pitchFamily="34" charset="0"/>
              <a:buChar char="•"/>
            </a:pPr>
            <a:r>
              <a:rPr lang="zh-CN" altLang="en-US" sz="2800" dirty="0">
                <a:latin typeface="微软雅黑 Light" panose="020B0502040204020203" pitchFamily="34" charset="-122"/>
                <a:ea typeface="微软雅黑 Light" panose="020B0502040204020203" pitchFamily="34" charset="-122"/>
              </a:rPr>
              <a:t>数据加密</a:t>
            </a:r>
          </a:p>
        </p:txBody>
      </p:sp>
    </p:spTree>
    <p:extLst>
      <p:ext uri="{BB962C8B-B14F-4D97-AF65-F5344CB8AC3E}">
        <p14:creationId xmlns:p14="http://schemas.microsoft.com/office/powerpoint/2010/main" val="155711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D3CE9957-4686-46A9-8B4B-4E4E8C3912A7}"/>
              </a:ext>
            </a:extLst>
          </p:cNvPr>
          <p:cNvSpPr txBox="1">
            <a:spLocks noChangeArrowheads="1"/>
          </p:cNvSpPr>
          <p:nvPr/>
        </p:nvSpPr>
        <p:spPr>
          <a:xfrm>
            <a:off x="381000" y="841458"/>
            <a:ext cx="11430000" cy="2972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dirty="0">
                <a:latin typeface="微软雅黑 Light" panose="020B0502040204020203" pitchFamily="34" charset="-122"/>
                <a:ea typeface="微软雅黑 Light" panose="020B0502040204020203" pitchFamily="34" charset="-122"/>
              </a:rPr>
              <a:t>1991</a:t>
            </a:r>
            <a:r>
              <a:rPr lang="zh-CN" altLang="en-US" sz="2400" dirty="0">
                <a:latin typeface="微软雅黑 Light" panose="020B0502040204020203" pitchFamily="34" charset="-122"/>
                <a:ea typeface="微软雅黑 Light" panose="020B0502040204020203" pitchFamily="34" charset="-122"/>
              </a:rPr>
              <a:t>年</a:t>
            </a: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月美国</a:t>
            </a:r>
            <a:r>
              <a:rPr lang="en-US" altLang="zh-CN" sz="2400" dirty="0">
                <a:latin typeface="微软雅黑 Light" panose="020B0502040204020203" pitchFamily="34" charset="-122"/>
                <a:ea typeface="微软雅黑 Light" panose="020B0502040204020203" pitchFamily="34" charset="-122"/>
              </a:rPr>
              <a:t>NCSC</a:t>
            </a:r>
            <a:r>
              <a:rPr lang="zh-CN" altLang="en-US" sz="2400" dirty="0">
                <a:latin typeface="微软雅黑 Light" panose="020B0502040204020203" pitchFamily="34" charset="-122"/>
                <a:ea typeface="微软雅黑 Light" panose="020B0502040204020203" pitchFamily="34" charset="-122"/>
              </a:rPr>
              <a:t>（国家计算机安全中心）颁布了</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可信计算机系统评估标准关于可信数据库系统的解释</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Trusted Database Interpretation </a:t>
            </a:r>
            <a:r>
              <a:rPr lang="zh-CN" altLang="en-US" sz="2400" dirty="0">
                <a:latin typeface="微软雅黑 Light" panose="020B0502040204020203" pitchFamily="34" charset="-122"/>
                <a:ea typeface="微软雅黑 Light" panose="020B0502040204020203" pitchFamily="34" charset="-122"/>
              </a:rPr>
              <a:t>简称</a:t>
            </a:r>
            <a:r>
              <a:rPr lang="en-US" altLang="zh-CN" sz="2400" dirty="0">
                <a:solidFill>
                  <a:srgbClr val="FF00FF"/>
                </a:solidFill>
                <a:latin typeface="微软雅黑 Light" panose="020B0502040204020203" pitchFamily="34" charset="-122"/>
                <a:ea typeface="微软雅黑 Light" panose="020B0502040204020203" pitchFamily="34" charset="-122"/>
              </a:rPr>
              <a:t>TDI</a:t>
            </a:r>
            <a:r>
              <a:rPr lang="zh-CN" altLang="en-US" sz="2400" dirty="0">
                <a:latin typeface="微软雅黑 Light" panose="020B0502040204020203" pitchFamily="34" charset="-122"/>
                <a:ea typeface="微软雅黑 Light" panose="020B0502040204020203" pitchFamily="34" charset="-122"/>
              </a:rPr>
              <a:t>）</a:t>
            </a:r>
          </a:p>
          <a:p>
            <a:pPr lvl="1">
              <a:lnSpc>
                <a:spcPct val="150000"/>
              </a:lnSpc>
            </a:pPr>
            <a:r>
              <a:rPr lang="en-US" altLang="zh-CN" dirty="0">
                <a:latin typeface="微软雅黑 Light" panose="020B0502040204020203" pitchFamily="34" charset="-122"/>
                <a:ea typeface="微软雅黑 Light" panose="020B0502040204020203" pitchFamily="34" charset="-122"/>
              </a:rPr>
              <a:t>TDI</a:t>
            </a:r>
            <a:r>
              <a:rPr lang="zh-CN" altLang="en-US" dirty="0">
                <a:latin typeface="微软雅黑 Light" panose="020B0502040204020203" pitchFamily="34" charset="-122"/>
                <a:ea typeface="微软雅黑 Light" panose="020B0502040204020203" pitchFamily="34" charset="-122"/>
              </a:rPr>
              <a:t>又称紫皮书。它将</a:t>
            </a:r>
            <a:r>
              <a:rPr lang="en-US" altLang="zh-CN" dirty="0">
                <a:latin typeface="微软雅黑 Light" panose="020B0502040204020203" pitchFamily="34" charset="-122"/>
                <a:ea typeface="微软雅黑 Light" panose="020B0502040204020203" pitchFamily="34" charset="-122"/>
              </a:rPr>
              <a:t>TCSEC</a:t>
            </a:r>
            <a:r>
              <a:rPr lang="zh-CN" altLang="en-US" dirty="0">
                <a:latin typeface="微软雅黑 Light" panose="020B0502040204020203" pitchFamily="34" charset="-122"/>
                <a:ea typeface="微软雅黑 Light" panose="020B0502040204020203" pitchFamily="34" charset="-122"/>
              </a:rPr>
              <a:t>扩展到数据库管理系统</a:t>
            </a:r>
          </a:p>
          <a:p>
            <a:pPr lvl="1">
              <a:lnSpc>
                <a:spcPct val="150000"/>
              </a:lnSpc>
            </a:pPr>
            <a:r>
              <a:rPr lang="en-US" altLang="zh-CN" dirty="0">
                <a:latin typeface="微软雅黑 Light" panose="020B0502040204020203" pitchFamily="34" charset="-122"/>
                <a:ea typeface="微软雅黑 Light" panose="020B0502040204020203" pitchFamily="34" charset="-122"/>
              </a:rPr>
              <a:t>TDI</a:t>
            </a:r>
            <a:r>
              <a:rPr lang="zh-CN" altLang="en-US" dirty="0">
                <a:latin typeface="微软雅黑 Light" panose="020B0502040204020203" pitchFamily="34" charset="-122"/>
                <a:ea typeface="微软雅黑 Light" panose="020B0502040204020203" pitchFamily="34" charset="-122"/>
              </a:rPr>
              <a:t>中定义了数据库管理系统的设计与实现中需满足和用以进行安全性级别评估的标准</a:t>
            </a:r>
          </a:p>
        </p:txBody>
      </p:sp>
      <p:sp>
        <p:nvSpPr>
          <p:cNvPr id="4" name="矩形 3">
            <a:extLst>
              <a:ext uri="{FF2B5EF4-FFF2-40B4-BE49-F238E27FC236}">
                <a16:creationId xmlns:a16="http://schemas.microsoft.com/office/drawing/2014/main" id="{B0CAA4A5-F773-4484-AB1A-9070ACA8102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5AAB8DE-F7DD-4FD9-A455-78F78DD40A9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16AC0B6-7ACD-43A9-A494-0B094E5918B1}"/>
              </a:ext>
            </a:extLst>
          </p:cNvPr>
          <p:cNvSpPr txBox="1">
            <a:spLocks noChangeArrowheads="1"/>
          </p:cNvSpPr>
          <p:nvPr/>
        </p:nvSpPr>
        <p:spPr>
          <a:xfrm>
            <a:off x="381000" y="3813796"/>
            <a:ext cx="10843591" cy="2943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微软雅黑 Light" panose="020B0502040204020203" pitchFamily="34" charset="-122"/>
                <a:ea typeface="微软雅黑 Light" panose="020B0502040204020203" pitchFamily="34" charset="-122"/>
              </a:rPr>
              <a:t>TCSEC/TDI</a:t>
            </a:r>
            <a:r>
              <a:rPr lang="zh-CN" altLang="en-US" sz="2400" dirty="0">
                <a:latin typeface="微软雅黑 Light" panose="020B0502040204020203" pitchFamily="34" charset="-122"/>
                <a:ea typeface="微软雅黑 Light" panose="020B0502040204020203" pitchFamily="34" charset="-122"/>
              </a:rPr>
              <a:t>标准的基本内容</a:t>
            </a:r>
          </a:p>
          <a:p>
            <a:pPr lvl="1">
              <a:lnSpc>
                <a:spcPct val="110000"/>
              </a:lnSpc>
              <a:spcBef>
                <a:spcPct val="40000"/>
              </a:spcBef>
            </a:pPr>
            <a:r>
              <a:rPr lang="en-US" altLang="zh-CN" dirty="0">
                <a:latin typeface="微软雅黑 Light" panose="020B0502040204020203" pitchFamily="34" charset="-122"/>
                <a:ea typeface="微软雅黑 Light" panose="020B0502040204020203" pitchFamily="34" charset="-122"/>
              </a:rPr>
              <a:t>TCSEC/TDI</a:t>
            </a:r>
            <a:r>
              <a:rPr lang="zh-CN" altLang="en-US" dirty="0">
                <a:latin typeface="微软雅黑 Light" panose="020B0502040204020203" pitchFamily="34" charset="-122"/>
                <a:ea typeface="微软雅黑 Light" panose="020B0502040204020203" pitchFamily="34" charset="-122"/>
              </a:rPr>
              <a:t>，从</a:t>
            </a:r>
            <a:r>
              <a:rPr lang="zh-CN" altLang="en-US" u="sng" dirty="0">
                <a:latin typeface="微软雅黑 Light" panose="020B0502040204020203" pitchFamily="34" charset="-122"/>
                <a:ea typeface="微软雅黑 Light" panose="020B0502040204020203" pitchFamily="34" charset="-122"/>
              </a:rPr>
              <a:t>四个方面</a:t>
            </a:r>
            <a:r>
              <a:rPr lang="zh-CN" altLang="en-US" dirty="0">
                <a:latin typeface="微软雅黑 Light" panose="020B0502040204020203" pitchFamily="34" charset="-122"/>
                <a:ea typeface="微软雅黑 Light" panose="020B0502040204020203" pitchFamily="34" charset="-122"/>
              </a:rPr>
              <a:t>来描述安全性级别划分的指标</a:t>
            </a:r>
          </a:p>
          <a:p>
            <a:pPr marL="914400" lvl="2" indent="0">
              <a:spcBef>
                <a:spcPct val="40000"/>
              </a:spcBef>
              <a:buSzPct val="87000"/>
              <a:buNone/>
            </a:pPr>
            <a:r>
              <a:rPr lang="zh-CN" altLang="en-US" sz="2400" dirty="0">
                <a:latin typeface="微软雅黑 Light" panose="020B0502040204020203" pitchFamily="34" charset="-122"/>
                <a:ea typeface="微软雅黑 Light" panose="020B0502040204020203" pitchFamily="34" charset="-122"/>
              </a:rPr>
              <a:t>安全策略</a:t>
            </a:r>
          </a:p>
          <a:p>
            <a:pPr marL="914400" lvl="2" indent="0">
              <a:spcBef>
                <a:spcPct val="40000"/>
              </a:spcBef>
              <a:buSzPct val="87000"/>
              <a:buNone/>
            </a:pPr>
            <a:r>
              <a:rPr lang="zh-CN" altLang="en-US" sz="2400" dirty="0">
                <a:latin typeface="微软雅黑 Light" panose="020B0502040204020203" pitchFamily="34" charset="-122"/>
                <a:ea typeface="微软雅黑 Light" panose="020B0502040204020203" pitchFamily="34" charset="-122"/>
              </a:rPr>
              <a:t>责任</a:t>
            </a:r>
          </a:p>
          <a:p>
            <a:pPr marL="914400" lvl="2" indent="0">
              <a:spcBef>
                <a:spcPct val="40000"/>
              </a:spcBef>
              <a:buSzPct val="87000"/>
              <a:buNone/>
            </a:pPr>
            <a:r>
              <a:rPr lang="zh-CN" altLang="en-US" sz="2400" dirty="0">
                <a:latin typeface="微软雅黑 Light" panose="020B0502040204020203" pitchFamily="34" charset="-122"/>
                <a:ea typeface="微软雅黑 Light" panose="020B0502040204020203" pitchFamily="34" charset="-122"/>
              </a:rPr>
              <a:t>保证</a:t>
            </a:r>
          </a:p>
          <a:p>
            <a:pPr marL="914400" lvl="2" indent="0">
              <a:spcBef>
                <a:spcPct val="40000"/>
              </a:spcBef>
              <a:buSzPct val="87000"/>
              <a:buNone/>
            </a:pPr>
            <a:r>
              <a:rPr lang="zh-CN" altLang="en-US" sz="2400" dirty="0">
                <a:latin typeface="微软雅黑 Light" panose="020B0502040204020203" pitchFamily="34" charset="-122"/>
                <a:ea typeface="微软雅黑 Light" panose="020B0502040204020203" pitchFamily="34" charset="-122"/>
              </a:rPr>
              <a:t>文档</a:t>
            </a:r>
          </a:p>
        </p:txBody>
      </p:sp>
      <p:sp>
        <p:nvSpPr>
          <p:cNvPr id="7" name="文本框 6">
            <a:extLst>
              <a:ext uri="{FF2B5EF4-FFF2-40B4-BE49-F238E27FC236}">
                <a16:creationId xmlns:a16="http://schemas.microsoft.com/office/drawing/2014/main" id="{3C659314-B7D8-42D1-B096-86B5D1EBB5D0}"/>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22087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D63B67C-8E26-4482-9A3D-9BBDF43A1774}"/>
              </a:ext>
            </a:extLst>
          </p:cNvPr>
          <p:cNvSpPr txBox="1">
            <a:spLocks noChangeArrowheads="1"/>
          </p:cNvSpPr>
          <p:nvPr/>
        </p:nvSpPr>
        <p:spPr>
          <a:xfrm>
            <a:off x="457200" y="1339851"/>
            <a:ext cx="8229600" cy="538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微软雅黑 Light" panose="020B0502040204020203" pitchFamily="34" charset="-122"/>
                <a:ea typeface="微软雅黑 Light" panose="020B0502040204020203" pitchFamily="34" charset="-122"/>
              </a:rPr>
              <a:t>TCSEC/TDI</a:t>
            </a:r>
            <a:r>
              <a:rPr lang="zh-CN" altLang="en-US" sz="2400" dirty="0">
                <a:latin typeface="微软雅黑 Light" panose="020B0502040204020203" pitchFamily="34" charset="-122"/>
                <a:ea typeface="微软雅黑 Light" panose="020B0502040204020203" pitchFamily="34" charset="-122"/>
              </a:rPr>
              <a:t>安全级别划分</a:t>
            </a:r>
          </a:p>
          <a:p>
            <a:endParaRPr lang="en-US" altLang="zh-CN" sz="2400" dirty="0">
              <a:latin typeface="微软雅黑 Light" panose="020B0502040204020203" pitchFamily="34" charset="-122"/>
              <a:ea typeface="微软雅黑 Light" panose="020B0502040204020203" pitchFamily="34" charset="-122"/>
            </a:endParaRPr>
          </a:p>
        </p:txBody>
      </p:sp>
      <p:grpSp>
        <p:nvGrpSpPr>
          <p:cNvPr id="5" name="Group 5">
            <a:extLst>
              <a:ext uri="{FF2B5EF4-FFF2-40B4-BE49-F238E27FC236}">
                <a16:creationId xmlns:a16="http://schemas.microsoft.com/office/drawing/2014/main" id="{0D8A4DDF-C505-44A8-B994-56C07B4C0EA0}"/>
              </a:ext>
            </a:extLst>
          </p:cNvPr>
          <p:cNvGrpSpPr>
            <a:grpSpLocks/>
          </p:cNvGrpSpPr>
          <p:nvPr/>
        </p:nvGrpSpPr>
        <p:grpSpPr bwMode="auto">
          <a:xfrm>
            <a:off x="755649" y="2097157"/>
            <a:ext cx="8746159" cy="3836504"/>
            <a:chOff x="0" y="0"/>
            <a:chExt cx="3071" cy="3078"/>
          </a:xfrm>
        </p:grpSpPr>
        <p:grpSp>
          <p:nvGrpSpPr>
            <p:cNvPr id="6" name="Group 6">
              <a:extLst>
                <a:ext uri="{FF2B5EF4-FFF2-40B4-BE49-F238E27FC236}">
                  <a16:creationId xmlns:a16="http://schemas.microsoft.com/office/drawing/2014/main" id="{BCF54B0C-2BDC-4452-B684-40FC9AFD738F}"/>
                </a:ext>
              </a:extLst>
            </p:cNvPr>
            <p:cNvGrpSpPr>
              <a:grpSpLocks/>
            </p:cNvGrpSpPr>
            <p:nvPr/>
          </p:nvGrpSpPr>
          <p:grpSpPr bwMode="auto">
            <a:xfrm>
              <a:off x="3" y="3"/>
              <a:ext cx="3065" cy="3072"/>
              <a:chOff x="0" y="0"/>
              <a:chExt cx="3065" cy="3072"/>
            </a:xfrm>
          </p:grpSpPr>
          <p:grpSp>
            <p:nvGrpSpPr>
              <p:cNvPr id="8" name="Group 7">
                <a:extLst>
                  <a:ext uri="{FF2B5EF4-FFF2-40B4-BE49-F238E27FC236}">
                    <a16:creationId xmlns:a16="http://schemas.microsoft.com/office/drawing/2014/main" id="{6CA36882-B4FD-4E32-B118-DE0DDC9C4707}"/>
                  </a:ext>
                </a:extLst>
              </p:cNvPr>
              <p:cNvGrpSpPr>
                <a:grpSpLocks/>
              </p:cNvGrpSpPr>
              <p:nvPr/>
            </p:nvGrpSpPr>
            <p:grpSpPr bwMode="auto">
              <a:xfrm>
                <a:off x="0" y="0"/>
                <a:ext cx="709" cy="384"/>
                <a:chOff x="0" y="0"/>
                <a:chExt cx="709" cy="384"/>
              </a:xfrm>
            </p:grpSpPr>
            <p:sp>
              <p:nvSpPr>
                <p:cNvPr id="54" name="Rectangle 7">
                  <a:extLst>
                    <a:ext uri="{FF2B5EF4-FFF2-40B4-BE49-F238E27FC236}">
                      <a16:creationId xmlns:a16="http://schemas.microsoft.com/office/drawing/2014/main" id="{220E4629-FC49-49BC-A3EA-0C13C4FBEC90}"/>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安 全 级 别</a:t>
                  </a:r>
                </a:p>
              </p:txBody>
            </p:sp>
            <p:sp>
              <p:nvSpPr>
                <p:cNvPr id="55" name="Rectangle 8">
                  <a:extLst>
                    <a:ext uri="{FF2B5EF4-FFF2-40B4-BE49-F238E27FC236}">
                      <a16:creationId xmlns:a16="http://schemas.microsoft.com/office/drawing/2014/main" id="{02DB1792-F7E1-4FCF-B10B-A32CB5980B57}"/>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9" name="Group 10">
                <a:extLst>
                  <a:ext uri="{FF2B5EF4-FFF2-40B4-BE49-F238E27FC236}">
                    <a16:creationId xmlns:a16="http://schemas.microsoft.com/office/drawing/2014/main" id="{6D8B6655-6272-4A65-8C97-6B103D7832B6}"/>
                  </a:ext>
                </a:extLst>
              </p:cNvPr>
              <p:cNvGrpSpPr>
                <a:grpSpLocks/>
              </p:cNvGrpSpPr>
              <p:nvPr/>
            </p:nvGrpSpPr>
            <p:grpSpPr bwMode="auto">
              <a:xfrm>
                <a:off x="709" y="0"/>
                <a:ext cx="2356" cy="384"/>
                <a:chOff x="0" y="0"/>
                <a:chExt cx="2356" cy="384"/>
              </a:xfrm>
            </p:grpSpPr>
            <p:sp>
              <p:nvSpPr>
                <p:cNvPr id="52" name="Rectangle 10">
                  <a:extLst>
                    <a:ext uri="{FF2B5EF4-FFF2-40B4-BE49-F238E27FC236}">
                      <a16:creationId xmlns:a16="http://schemas.microsoft.com/office/drawing/2014/main" id="{B00CD854-8C77-4852-B5FD-1C54D1D5BAB3}"/>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a:t>
                  </a:r>
                  <a:r>
                    <a:rPr lang="zh-CN" altLang="en-US" sz="2400" b="0">
                      <a:latin typeface="Times New Roman" panose="02020603050405020304" pitchFamily="18" charset="0"/>
                    </a:rPr>
                    <a:t>定        义</a:t>
                  </a:r>
                </a:p>
              </p:txBody>
            </p:sp>
            <p:sp>
              <p:nvSpPr>
                <p:cNvPr id="53" name="Rectangle 11">
                  <a:extLst>
                    <a:ext uri="{FF2B5EF4-FFF2-40B4-BE49-F238E27FC236}">
                      <a16:creationId xmlns:a16="http://schemas.microsoft.com/office/drawing/2014/main" id="{FA0E1D98-1CA1-41EB-BF8A-6BDDA7C4632A}"/>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0" name="Group 13">
                <a:extLst>
                  <a:ext uri="{FF2B5EF4-FFF2-40B4-BE49-F238E27FC236}">
                    <a16:creationId xmlns:a16="http://schemas.microsoft.com/office/drawing/2014/main" id="{A3007F5E-904B-40FE-8012-E4EBA365975A}"/>
                  </a:ext>
                </a:extLst>
              </p:cNvPr>
              <p:cNvGrpSpPr>
                <a:grpSpLocks/>
              </p:cNvGrpSpPr>
              <p:nvPr/>
            </p:nvGrpSpPr>
            <p:grpSpPr bwMode="auto">
              <a:xfrm>
                <a:off x="0" y="384"/>
                <a:ext cx="709" cy="384"/>
                <a:chOff x="0" y="0"/>
                <a:chExt cx="709" cy="384"/>
              </a:xfrm>
            </p:grpSpPr>
            <p:sp>
              <p:nvSpPr>
                <p:cNvPr id="50" name="Rectangle 13">
                  <a:extLst>
                    <a:ext uri="{FF2B5EF4-FFF2-40B4-BE49-F238E27FC236}">
                      <a16:creationId xmlns:a16="http://schemas.microsoft.com/office/drawing/2014/main" id="{DA3A5C77-1A7A-4449-AA4C-3345A55F82C6}"/>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A1</a:t>
                  </a:r>
                </a:p>
              </p:txBody>
            </p:sp>
            <p:sp>
              <p:nvSpPr>
                <p:cNvPr id="51" name="Rectangle 14">
                  <a:extLst>
                    <a:ext uri="{FF2B5EF4-FFF2-40B4-BE49-F238E27FC236}">
                      <a16:creationId xmlns:a16="http://schemas.microsoft.com/office/drawing/2014/main" id="{3D2448EA-CC9F-4D2A-98BD-83A3830DDCBB}"/>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1" name="Group 16">
                <a:extLst>
                  <a:ext uri="{FF2B5EF4-FFF2-40B4-BE49-F238E27FC236}">
                    <a16:creationId xmlns:a16="http://schemas.microsoft.com/office/drawing/2014/main" id="{EF566A83-3981-4C94-A6F6-E1181E5EC184}"/>
                  </a:ext>
                </a:extLst>
              </p:cNvPr>
              <p:cNvGrpSpPr>
                <a:grpSpLocks/>
              </p:cNvGrpSpPr>
              <p:nvPr/>
            </p:nvGrpSpPr>
            <p:grpSpPr bwMode="auto">
              <a:xfrm>
                <a:off x="709" y="384"/>
                <a:ext cx="2356" cy="384"/>
                <a:chOff x="0" y="0"/>
                <a:chExt cx="2356" cy="384"/>
              </a:xfrm>
            </p:grpSpPr>
            <p:sp>
              <p:nvSpPr>
                <p:cNvPr id="48" name="Rectangle 16">
                  <a:extLst>
                    <a:ext uri="{FF2B5EF4-FFF2-40B4-BE49-F238E27FC236}">
                      <a16:creationId xmlns:a16="http://schemas.microsoft.com/office/drawing/2014/main" id="{04C54B78-197D-4259-9FE6-B16B913020D7}"/>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验证设计（</a:t>
                  </a:r>
                  <a:r>
                    <a:rPr lang="en-US" altLang="zh-CN" sz="2400" b="0">
                      <a:latin typeface="Times New Roman" panose="02020603050405020304" pitchFamily="18" charset="0"/>
                    </a:rPr>
                    <a:t>Verified Design</a:t>
                  </a:r>
                  <a:r>
                    <a:rPr lang="zh-CN" altLang="en-US" sz="2400" b="0">
                      <a:latin typeface="Times New Roman" panose="02020603050405020304" pitchFamily="18" charset="0"/>
                    </a:rPr>
                    <a:t>）</a:t>
                  </a:r>
                </a:p>
              </p:txBody>
            </p:sp>
            <p:sp>
              <p:nvSpPr>
                <p:cNvPr id="49" name="Rectangle 17">
                  <a:extLst>
                    <a:ext uri="{FF2B5EF4-FFF2-40B4-BE49-F238E27FC236}">
                      <a16:creationId xmlns:a16="http://schemas.microsoft.com/office/drawing/2014/main" id="{169C673A-1BDD-4D18-AF33-A8B80A9659CE}"/>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2" name="Group 19">
                <a:extLst>
                  <a:ext uri="{FF2B5EF4-FFF2-40B4-BE49-F238E27FC236}">
                    <a16:creationId xmlns:a16="http://schemas.microsoft.com/office/drawing/2014/main" id="{FB148CDB-B3F3-445F-A3F2-8D56BCB61535}"/>
                  </a:ext>
                </a:extLst>
              </p:cNvPr>
              <p:cNvGrpSpPr>
                <a:grpSpLocks/>
              </p:cNvGrpSpPr>
              <p:nvPr/>
            </p:nvGrpSpPr>
            <p:grpSpPr bwMode="auto">
              <a:xfrm>
                <a:off x="0" y="768"/>
                <a:ext cx="709" cy="384"/>
                <a:chOff x="0" y="0"/>
                <a:chExt cx="709" cy="384"/>
              </a:xfrm>
            </p:grpSpPr>
            <p:sp>
              <p:nvSpPr>
                <p:cNvPr id="46" name="Rectangle 19">
                  <a:extLst>
                    <a:ext uri="{FF2B5EF4-FFF2-40B4-BE49-F238E27FC236}">
                      <a16:creationId xmlns:a16="http://schemas.microsoft.com/office/drawing/2014/main" id="{1D83BFBD-95DC-467C-8056-A2F96FC987FB}"/>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B3</a:t>
                  </a:r>
                </a:p>
              </p:txBody>
            </p:sp>
            <p:sp>
              <p:nvSpPr>
                <p:cNvPr id="47" name="Rectangle 20">
                  <a:extLst>
                    <a:ext uri="{FF2B5EF4-FFF2-40B4-BE49-F238E27FC236}">
                      <a16:creationId xmlns:a16="http://schemas.microsoft.com/office/drawing/2014/main" id="{D30ED2A9-AED0-422A-8B67-F4096D1D98E8}"/>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3" name="Group 22">
                <a:extLst>
                  <a:ext uri="{FF2B5EF4-FFF2-40B4-BE49-F238E27FC236}">
                    <a16:creationId xmlns:a16="http://schemas.microsoft.com/office/drawing/2014/main" id="{56C77624-680B-4E07-A791-2BBD0F8C1E65}"/>
                  </a:ext>
                </a:extLst>
              </p:cNvPr>
              <p:cNvGrpSpPr>
                <a:grpSpLocks/>
              </p:cNvGrpSpPr>
              <p:nvPr/>
            </p:nvGrpSpPr>
            <p:grpSpPr bwMode="auto">
              <a:xfrm>
                <a:off x="709" y="768"/>
                <a:ext cx="2356" cy="384"/>
                <a:chOff x="0" y="0"/>
                <a:chExt cx="2356" cy="384"/>
              </a:xfrm>
            </p:grpSpPr>
            <p:sp>
              <p:nvSpPr>
                <p:cNvPr id="44" name="Rectangle 22">
                  <a:extLst>
                    <a:ext uri="{FF2B5EF4-FFF2-40B4-BE49-F238E27FC236}">
                      <a16:creationId xmlns:a16="http://schemas.microsoft.com/office/drawing/2014/main" id="{E98E6E77-B81A-496A-8A64-850A37998F9D}"/>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安全域（</a:t>
                  </a:r>
                  <a:r>
                    <a:rPr lang="en-US" altLang="zh-CN" sz="2400" b="0">
                      <a:latin typeface="Times New Roman" panose="02020603050405020304" pitchFamily="18" charset="0"/>
                    </a:rPr>
                    <a:t>Security Domains</a:t>
                  </a:r>
                  <a:r>
                    <a:rPr lang="zh-CN" altLang="en-US" sz="2400" b="0">
                      <a:latin typeface="Times New Roman" panose="02020603050405020304" pitchFamily="18" charset="0"/>
                    </a:rPr>
                    <a:t>）</a:t>
                  </a:r>
                </a:p>
              </p:txBody>
            </p:sp>
            <p:sp>
              <p:nvSpPr>
                <p:cNvPr id="45" name="Rectangle 23">
                  <a:extLst>
                    <a:ext uri="{FF2B5EF4-FFF2-40B4-BE49-F238E27FC236}">
                      <a16:creationId xmlns:a16="http://schemas.microsoft.com/office/drawing/2014/main" id="{0B1D1041-8C25-4C0A-B23E-8A095E42209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4" name="Group 25">
                <a:extLst>
                  <a:ext uri="{FF2B5EF4-FFF2-40B4-BE49-F238E27FC236}">
                    <a16:creationId xmlns:a16="http://schemas.microsoft.com/office/drawing/2014/main" id="{FFDB587D-72CF-43A1-A1B0-EB5E4F2E61A7}"/>
                  </a:ext>
                </a:extLst>
              </p:cNvPr>
              <p:cNvGrpSpPr>
                <a:grpSpLocks/>
              </p:cNvGrpSpPr>
              <p:nvPr/>
            </p:nvGrpSpPr>
            <p:grpSpPr bwMode="auto">
              <a:xfrm>
                <a:off x="0" y="1152"/>
                <a:ext cx="709" cy="384"/>
                <a:chOff x="0" y="0"/>
                <a:chExt cx="709" cy="384"/>
              </a:xfrm>
            </p:grpSpPr>
            <p:sp>
              <p:nvSpPr>
                <p:cNvPr id="42" name="Rectangle 25">
                  <a:extLst>
                    <a:ext uri="{FF2B5EF4-FFF2-40B4-BE49-F238E27FC236}">
                      <a16:creationId xmlns:a16="http://schemas.microsoft.com/office/drawing/2014/main" id="{4B6C05D5-DD75-4A94-9A71-4109406344BE}"/>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B2</a:t>
                  </a:r>
                </a:p>
              </p:txBody>
            </p:sp>
            <p:sp>
              <p:nvSpPr>
                <p:cNvPr id="43" name="Rectangle 26">
                  <a:extLst>
                    <a:ext uri="{FF2B5EF4-FFF2-40B4-BE49-F238E27FC236}">
                      <a16:creationId xmlns:a16="http://schemas.microsoft.com/office/drawing/2014/main" id="{75658CA0-A061-4AD9-8BA3-EF631A673452}"/>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5" name="Group 28">
                <a:extLst>
                  <a:ext uri="{FF2B5EF4-FFF2-40B4-BE49-F238E27FC236}">
                    <a16:creationId xmlns:a16="http://schemas.microsoft.com/office/drawing/2014/main" id="{6F14C308-8A18-4571-BB82-5AB9EC2E2343}"/>
                  </a:ext>
                </a:extLst>
              </p:cNvPr>
              <p:cNvGrpSpPr>
                <a:grpSpLocks/>
              </p:cNvGrpSpPr>
              <p:nvPr/>
            </p:nvGrpSpPr>
            <p:grpSpPr bwMode="auto">
              <a:xfrm>
                <a:off x="709" y="1152"/>
                <a:ext cx="2356" cy="384"/>
                <a:chOff x="0" y="0"/>
                <a:chExt cx="2356" cy="384"/>
              </a:xfrm>
            </p:grpSpPr>
            <p:sp>
              <p:nvSpPr>
                <p:cNvPr id="40" name="Rectangle 28">
                  <a:extLst>
                    <a:ext uri="{FF2B5EF4-FFF2-40B4-BE49-F238E27FC236}">
                      <a16:creationId xmlns:a16="http://schemas.microsoft.com/office/drawing/2014/main" id="{6709C5D3-5CEB-48A8-AF65-E90CA9649152}"/>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结构化保护（</a:t>
                  </a:r>
                  <a:r>
                    <a:rPr lang="en-US" altLang="zh-CN" sz="2400" b="0">
                      <a:latin typeface="Times New Roman" panose="02020603050405020304" pitchFamily="18" charset="0"/>
                    </a:rPr>
                    <a:t>Structural Protection</a:t>
                  </a:r>
                  <a:r>
                    <a:rPr lang="zh-CN" altLang="en-US" sz="2400" b="0">
                      <a:latin typeface="Times New Roman" panose="02020603050405020304" pitchFamily="18" charset="0"/>
                    </a:rPr>
                    <a:t>）</a:t>
                  </a:r>
                </a:p>
              </p:txBody>
            </p:sp>
            <p:sp>
              <p:nvSpPr>
                <p:cNvPr id="41" name="Rectangle 29">
                  <a:extLst>
                    <a:ext uri="{FF2B5EF4-FFF2-40B4-BE49-F238E27FC236}">
                      <a16:creationId xmlns:a16="http://schemas.microsoft.com/office/drawing/2014/main" id="{24299FF1-C569-4D50-9D17-0144A0A6AA7C}"/>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6" name="Group 31">
                <a:extLst>
                  <a:ext uri="{FF2B5EF4-FFF2-40B4-BE49-F238E27FC236}">
                    <a16:creationId xmlns:a16="http://schemas.microsoft.com/office/drawing/2014/main" id="{A871529E-81BF-4E74-B93D-FB0DA1FF95AC}"/>
                  </a:ext>
                </a:extLst>
              </p:cNvPr>
              <p:cNvGrpSpPr>
                <a:grpSpLocks/>
              </p:cNvGrpSpPr>
              <p:nvPr/>
            </p:nvGrpSpPr>
            <p:grpSpPr bwMode="auto">
              <a:xfrm>
                <a:off x="0" y="1536"/>
                <a:ext cx="709" cy="384"/>
                <a:chOff x="0" y="0"/>
                <a:chExt cx="709" cy="384"/>
              </a:xfrm>
            </p:grpSpPr>
            <p:sp>
              <p:nvSpPr>
                <p:cNvPr id="38" name="Rectangle 31">
                  <a:extLst>
                    <a:ext uri="{FF2B5EF4-FFF2-40B4-BE49-F238E27FC236}">
                      <a16:creationId xmlns:a16="http://schemas.microsoft.com/office/drawing/2014/main" id="{D42424BF-3D71-4C73-B61E-2FC41F2BA24C}"/>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B1</a:t>
                  </a:r>
                </a:p>
              </p:txBody>
            </p:sp>
            <p:sp>
              <p:nvSpPr>
                <p:cNvPr id="39" name="Rectangle 32">
                  <a:extLst>
                    <a:ext uri="{FF2B5EF4-FFF2-40B4-BE49-F238E27FC236}">
                      <a16:creationId xmlns:a16="http://schemas.microsoft.com/office/drawing/2014/main" id="{C55DAF9A-D341-4ACF-91CE-430A53DB6BD3}"/>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7" name="Group 34">
                <a:extLst>
                  <a:ext uri="{FF2B5EF4-FFF2-40B4-BE49-F238E27FC236}">
                    <a16:creationId xmlns:a16="http://schemas.microsoft.com/office/drawing/2014/main" id="{96A24FB3-4726-45C8-9082-ECD4F5D13F92}"/>
                  </a:ext>
                </a:extLst>
              </p:cNvPr>
              <p:cNvGrpSpPr>
                <a:grpSpLocks/>
              </p:cNvGrpSpPr>
              <p:nvPr/>
            </p:nvGrpSpPr>
            <p:grpSpPr bwMode="auto">
              <a:xfrm>
                <a:off x="709" y="1536"/>
                <a:ext cx="2356" cy="384"/>
                <a:chOff x="0" y="0"/>
                <a:chExt cx="2356" cy="384"/>
              </a:xfrm>
            </p:grpSpPr>
            <p:sp>
              <p:nvSpPr>
                <p:cNvPr id="36" name="Rectangle 34">
                  <a:extLst>
                    <a:ext uri="{FF2B5EF4-FFF2-40B4-BE49-F238E27FC236}">
                      <a16:creationId xmlns:a16="http://schemas.microsoft.com/office/drawing/2014/main" id="{93833BAC-4FDC-4D04-83E1-5075B3491B83}"/>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dirty="0">
                      <a:latin typeface="Times New Roman" panose="02020603050405020304" pitchFamily="18" charset="0"/>
                    </a:rPr>
                    <a:t>标记安全保护（</a:t>
                  </a:r>
                  <a:r>
                    <a:rPr lang="en-US" altLang="zh-CN" sz="2400" b="0" dirty="0">
                      <a:latin typeface="Times New Roman" panose="02020603050405020304" pitchFamily="18" charset="0"/>
                    </a:rPr>
                    <a:t>Labeled Security Protection</a:t>
                  </a:r>
                  <a:r>
                    <a:rPr lang="zh-CN" altLang="en-US" sz="2400" b="0" dirty="0">
                      <a:latin typeface="Times New Roman" panose="02020603050405020304" pitchFamily="18" charset="0"/>
                    </a:rPr>
                    <a:t>）</a:t>
                  </a:r>
                </a:p>
              </p:txBody>
            </p:sp>
            <p:sp>
              <p:nvSpPr>
                <p:cNvPr id="37" name="Rectangle 35">
                  <a:extLst>
                    <a:ext uri="{FF2B5EF4-FFF2-40B4-BE49-F238E27FC236}">
                      <a16:creationId xmlns:a16="http://schemas.microsoft.com/office/drawing/2014/main" id="{531ABC16-233F-4C17-9454-A05BFE6EBA7F}"/>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8" name="Group 37">
                <a:extLst>
                  <a:ext uri="{FF2B5EF4-FFF2-40B4-BE49-F238E27FC236}">
                    <a16:creationId xmlns:a16="http://schemas.microsoft.com/office/drawing/2014/main" id="{056261AE-9755-4344-9879-1677803F1C85}"/>
                  </a:ext>
                </a:extLst>
              </p:cNvPr>
              <p:cNvGrpSpPr>
                <a:grpSpLocks/>
              </p:cNvGrpSpPr>
              <p:nvPr/>
            </p:nvGrpSpPr>
            <p:grpSpPr bwMode="auto">
              <a:xfrm>
                <a:off x="0" y="1920"/>
                <a:ext cx="709" cy="384"/>
                <a:chOff x="0" y="0"/>
                <a:chExt cx="709" cy="384"/>
              </a:xfrm>
            </p:grpSpPr>
            <p:sp>
              <p:nvSpPr>
                <p:cNvPr id="34" name="Rectangle 37">
                  <a:extLst>
                    <a:ext uri="{FF2B5EF4-FFF2-40B4-BE49-F238E27FC236}">
                      <a16:creationId xmlns:a16="http://schemas.microsoft.com/office/drawing/2014/main" id="{64C767BF-97E4-440E-88C0-A4900E970A09}"/>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C2</a:t>
                  </a:r>
                </a:p>
              </p:txBody>
            </p:sp>
            <p:sp>
              <p:nvSpPr>
                <p:cNvPr id="35" name="Rectangle 38">
                  <a:extLst>
                    <a:ext uri="{FF2B5EF4-FFF2-40B4-BE49-F238E27FC236}">
                      <a16:creationId xmlns:a16="http://schemas.microsoft.com/office/drawing/2014/main" id="{A819EEA3-EC62-476A-A98A-555E00960D34}"/>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19" name="Group 40">
                <a:extLst>
                  <a:ext uri="{FF2B5EF4-FFF2-40B4-BE49-F238E27FC236}">
                    <a16:creationId xmlns:a16="http://schemas.microsoft.com/office/drawing/2014/main" id="{84C5ECE0-7808-4943-8B6C-3600A82F21B8}"/>
                  </a:ext>
                </a:extLst>
              </p:cNvPr>
              <p:cNvGrpSpPr>
                <a:grpSpLocks/>
              </p:cNvGrpSpPr>
              <p:nvPr/>
            </p:nvGrpSpPr>
            <p:grpSpPr bwMode="auto">
              <a:xfrm>
                <a:off x="709" y="1920"/>
                <a:ext cx="2356" cy="384"/>
                <a:chOff x="0" y="0"/>
                <a:chExt cx="2356" cy="384"/>
              </a:xfrm>
            </p:grpSpPr>
            <p:sp>
              <p:nvSpPr>
                <p:cNvPr id="32" name="Rectangle 40">
                  <a:extLst>
                    <a:ext uri="{FF2B5EF4-FFF2-40B4-BE49-F238E27FC236}">
                      <a16:creationId xmlns:a16="http://schemas.microsoft.com/office/drawing/2014/main" id="{9BE5D2FD-8F53-4605-9A0A-22C0A701D5D2}"/>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受控的存取保护（</a:t>
                  </a:r>
                  <a:r>
                    <a:rPr lang="en-US" altLang="zh-CN" sz="2400" b="0">
                      <a:latin typeface="Times New Roman" panose="02020603050405020304" pitchFamily="18" charset="0"/>
                    </a:rPr>
                    <a:t>Controlled Access Protection</a:t>
                  </a:r>
                  <a:r>
                    <a:rPr lang="zh-CN" altLang="en-US" sz="2400" b="0">
                      <a:latin typeface="Times New Roman" panose="02020603050405020304" pitchFamily="18" charset="0"/>
                    </a:rPr>
                    <a:t>）</a:t>
                  </a:r>
                </a:p>
              </p:txBody>
            </p:sp>
            <p:sp>
              <p:nvSpPr>
                <p:cNvPr id="33" name="Rectangle 41">
                  <a:extLst>
                    <a:ext uri="{FF2B5EF4-FFF2-40B4-BE49-F238E27FC236}">
                      <a16:creationId xmlns:a16="http://schemas.microsoft.com/office/drawing/2014/main" id="{E10C7A44-94FF-4AEA-AAB9-A22A8E85ABCE}"/>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20" name="Group 43">
                <a:extLst>
                  <a:ext uri="{FF2B5EF4-FFF2-40B4-BE49-F238E27FC236}">
                    <a16:creationId xmlns:a16="http://schemas.microsoft.com/office/drawing/2014/main" id="{A0D7A22A-EC57-4BE9-B748-4AC1C6891AF8}"/>
                  </a:ext>
                </a:extLst>
              </p:cNvPr>
              <p:cNvGrpSpPr>
                <a:grpSpLocks/>
              </p:cNvGrpSpPr>
              <p:nvPr/>
            </p:nvGrpSpPr>
            <p:grpSpPr bwMode="auto">
              <a:xfrm>
                <a:off x="0" y="2304"/>
                <a:ext cx="709" cy="384"/>
                <a:chOff x="0" y="0"/>
                <a:chExt cx="709" cy="384"/>
              </a:xfrm>
            </p:grpSpPr>
            <p:sp>
              <p:nvSpPr>
                <p:cNvPr id="30" name="Rectangle 43">
                  <a:extLst>
                    <a:ext uri="{FF2B5EF4-FFF2-40B4-BE49-F238E27FC236}">
                      <a16:creationId xmlns:a16="http://schemas.microsoft.com/office/drawing/2014/main" id="{DF9B6960-B677-4159-B37E-8464D328DAC2}"/>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C1</a:t>
                  </a:r>
                </a:p>
              </p:txBody>
            </p:sp>
            <p:sp>
              <p:nvSpPr>
                <p:cNvPr id="31" name="Rectangle 44">
                  <a:extLst>
                    <a:ext uri="{FF2B5EF4-FFF2-40B4-BE49-F238E27FC236}">
                      <a16:creationId xmlns:a16="http://schemas.microsoft.com/office/drawing/2014/main" id="{C497FBE5-F6F7-4BA1-A3B0-0A3B5B5BBBA2}"/>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21" name="Group 46">
                <a:extLst>
                  <a:ext uri="{FF2B5EF4-FFF2-40B4-BE49-F238E27FC236}">
                    <a16:creationId xmlns:a16="http://schemas.microsoft.com/office/drawing/2014/main" id="{0ED65B53-A16D-4876-958D-EF07982DE591}"/>
                  </a:ext>
                </a:extLst>
              </p:cNvPr>
              <p:cNvGrpSpPr>
                <a:grpSpLocks/>
              </p:cNvGrpSpPr>
              <p:nvPr/>
            </p:nvGrpSpPr>
            <p:grpSpPr bwMode="auto">
              <a:xfrm>
                <a:off x="709" y="2304"/>
                <a:ext cx="2356" cy="384"/>
                <a:chOff x="0" y="0"/>
                <a:chExt cx="2356" cy="384"/>
              </a:xfrm>
            </p:grpSpPr>
            <p:sp>
              <p:nvSpPr>
                <p:cNvPr id="28" name="Rectangle 46">
                  <a:extLst>
                    <a:ext uri="{FF2B5EF4-FFF2-40B4-BE49-F238E27FC236}">
                      <a16:creationId xmlns:a16="http://schemas.microsoft.com/office/drawing/2014/main" id="{3F148112-FBD8-41F6-84FF-BB4A50D0062E}"/>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自主安全保护（</a:t>
                  </a:r>
                  <a:r>
                    <a:rPr lang="en-US" altLang="zh-CN" sz="2400" b="0">
                      <a:latin typeface="Times New Roman" panose="02020603050405020304" pitchFamily="18" charset="0"/>
                    </a:rPr>
                    <a:t>Discretionary Security Protection</a:t>
                  </a:r>
                  <a:r>
                    <a:rPr lang="zh-CN" altLang="en-US" sz="2400" b="0">
                      <a:latin typeface="Times New Roman" panose="02020603050405020304" pitchFamily="18" charset="0"/>
                    </a:rPr>
                    <a:t>）</a:t>
                  </a:r>
                </a:p>
              </p:txBody>
            </p:sp>
            <p:sp>
              <p:nvSpPr>
                <p:cNvPr id="29" name="Rectangle 47">
                  <a:extLst>
                    <a:ext uri="{FF2B5EF4-FFF2-40B4-BE49-F238E27FC236}">
                      <a16:creationId xmlns:a16="http://schemas.microsoft.com/office/drawing/2014/main" id="{0A5DFA28-21DD-4105-9EA0-BED91FA166E7}"/>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22" name="Group 49">
                <a:extLst>
                  <a:ext uri="{FF2B5EF4-FFF2-40B4-BE49-F238E27FC236}">
                    <a16:creationId xmlns:a16="http://schemas.microsoft.com/office/drawing/2014/main" id="{4D07E81B-E9C0-4359-9937-BFDB2261B02C}"/>
                  </a:ext>
                </a:extLst>
              </p:cNvPr>
              <p:cNvGrpSpPr>
                <a:grpSpLocks/>
              </p:cNvGrpSpPr>
              <p:nvPr/>
            </p:nvGrpSpPr>
            <p:grpSpPr bwMode="auto">
              <a:xfrm>
                <a:off x="0" y="2688"/>
                <a:ext cx="709" cy="384"/>
                <a:chOff x="0" y="0"/>
                <a:chExt cx="709" cy="384"/>
              </a:xfrm>
            </p:grpSpPr>
            <p:sp>
              <p:nvSpPr>
                <p:cNvPr id="26" name="Rectangle 49">
                  <a:extLst>
                    <a:ext uri="{FF2B5EF4-FFF2-40B4-BE49-F238E27FC236}">
                      <a16:creationId xmlns:a16="http://schemas.microsoft.com/office/drawing/2014/main" id="{078013E9-AF93-4E99-B61F-711A527C8518}"/>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400" b="0">
                      <a:latin typeface="Times New Roman" panose="02020603050405020304" pitchFamily="18" charset="0"/>
                    </a:rPr>
                    <a:t>     D</a:t>
                  </a:r>
                </a:p>
              </p:txBody>
            </p:sp>
            <p:sp>
              <p:nvSpPr>
                <p:cNvPr id="27" name="Rectangle 50">
                  <a:extLst>
                    <a:ext uri="{FF2B5EF4-FFF2-40B4-BE49-F238E27FC236}">
                      <a16:creationId xmlns:a16="http://schemas.microsoft.com/office/drawing/2014/main" id="{B35109B6-2194-489F-97E4-AF7F2024BA09}"/>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nvGrpSpPr>
              <p:cNvPr id="23" name="Group 52">
                <a:extLst>
                  <a:ext uri="{FF2B5EF4-FFF2-40B4-BE49-F238E27FC236}">
                    <a16:creationId xmlns:a16="http://schemas.microsoft.com/office/drawing/2014/main" id="{2CCC5963-006D-4E9D-8793-4DF909D6ED27}"/>
                  </a:ext>
                </a:extLst>
              </p:cNvPr>
              <p:cNvGrpSpPr>
                <a:grpSpLocks/>
              </p:cNvGrpSpPr>
              <p:nvPr/>
            </p:nvGrpSpPr>
            <p:grpSpPr bwMode="auto">
              <a:xfrm>
                <a:off x="709" y="2688"/>
                <a:ext cx="2356" cy="384"/>
                <a:chOff x="0" y="0"/>
                <a:chExt cx="2356" cy="384"/>
              </a:xfrm>
            </p:grpSpPr>
            <p:sp>
              <p:nvSpPr>
                <p:cNvPr id="24" name="Rectangle 52">
                  <a:extLst>
                    <a:ext uri="{FF2B5EF4-FFF2-40B4-BE49-F238E27FC236}">
                      <a16:creationId xmlns:a16="http://schemas.microsoft.com/office/drawing/2014/main" id="{8E793408-3019-4EEE-807A-374A929546E0}"/>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400" b="0">
                      <a:latin typeface="Times New Roman" panose="02020603050405020304" pitchFamily="18" charset="0"/>
                    </a:rPr>
                    <a:t>最小保护（</a:t>
                  </a:r>
                  <a:r>
                    <a:rPr lang="en-US" altLang="zh-CN" sz="2400" b="0">
                      <a:latin typeface="Times New Roman" panose="02020603050405020304" pitchFamily="18" charset="0"/>
                    </a:rPr>
                    <a:t>Minimal Protection</a:t>
                  </a:r>
                  <a:r>
                    <a:rPr lang="zh-CN" altLang="en-US" sz="2400" b="0">
                      <a:latin typeface="Times New Roman" panose="02020603050405020304" pitchFamily="18" charset="0"/>
                    </a:rPr>
                    <a:t>）</a:t>
                  </a:r>
                </a:p>
              </p:txBody>
            </p:sp>
            <p:sp>
              <p:nvSpPr>
                <p:cNvPr id="25" name="Rectangle 53">
                  <a:extLst>
                    <a:ext uri="{FF2B5EF4-FFF2-40B4-BE49-F238E27FC236}">
                      <a16:creationId xmlns:a16="http://schemas.microsoft.com/office/drawing/2014/main" id="{D2C0D972-1A87-4A64-B44E-27382FA1BEC7}"/>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grpSp>
        <p:sp>
          <p:nvSpPr>
            <p:cNvPr id="7" name="Rectangle 54">
              <a:extLst>
                <a:ext uri="{FF2B5EF4-FFF2-40B4-BE49-F238E27FC236}">
                  <a16:creationId xmlns:a16="http://schemas.microsoft.com/office/drawing/2014/main" id="{2A8561D4-6E34-430D-AE00-648915057888}"/>
                </a:ext>
              </a:extLst>
            </p:cNvPr>
            <p:cNvSpPr>
              <a:spLocks noChangeArrowheads="1"/>
            </p:cNvSpPr>
            <p:nvPr/>
          </p:nvSpPr>
          <p:spPr bwMode="auto">
            <a:xfrm>
              <a:off x="0" y="0"/>
              <a:ext cx="3071" cy="307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400" b="0">
                <a:latin typeface="Times New Roman" panose="02020603050405020304" pitchFamily="18" charset="0"/>
              </a:endParaRPr>
            </a:p>
          </p:txBody>
        </p:sp>
      </p:grpSp>
      <p:sp>
        <p:nvSpPr>
          <p:cNvPr id="56" name="矩形 55">
            <a:extLst>
              <a:ext uri="{FF2B5EF4-FFF2-40B4-BE49-F238E27FC236}">
                <a16:creationId xmlns:a16="http://schemas.microsoft.com/office/drawing/2014/main" id="{E1D5E745-8F58-419C-BA50-A89F30AD3AE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1CFAA1C5-1D36-4092-8268-994F164DC91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8" name="文本框 57">
            <a:extLst>
              <a:ext uri="{FF2B5EF4-FFF2-40B4-BE49-F238E27FC236}">
                <a16:creationId xmlns:a16="http://schemas.microsoft.com/office/drawing/2014/main" id="{E17EB528-F402-4BA2-8060-A24204468445}"/>
              </a:ext>
            </a:extLst>
          </p:cNvPr>
          <p:cNvSpPr txBox="1"/>
          <p:nvPr/>
        </p:nvSpPr>
        <p:spPr>
          <a:xfrm>
            <a:off x="383060" y="121423"/>
            <a:ext cx="1555234"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1.1 </a:t>
            </a:r>
            <a:r>
              <a:rPr lang="zh-CN" altLang="en-US" sz="2800" b="1" dirty="0">
                <a:latin typeface="微软雅黑" panose="020B0503020204020204" pitchFamily="34" charset="-122"/>
                <a:ea typeface="微软雅黑" panose="020B0503020204020204" pitchFamily="34" charset="-122"/>
              </a:rPr>
              <a:t>概述</a:t>
            </a:r>
          </a:p>
        </p:txBody>
      </p:sp>
    </p:spTree>
    <p:extLst>
      <p:ext uri="{BB962C8B-B14F-4D97-AF65-F5344CB8AC3E}">
        <p14:creationId xmlns:p14="http://schemas.microsoft.com/office/powerpoint/2010/main" val="31468106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6138</TotalTime>
  <Words>4697</Words>
  <Application>Microsoft Office PowerPoint</Application>
  <PresentationFormat>宽屏</PresentationFormat>
  <Paragraphs>707</Paragraphs>
  <Slides>76</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76</vt:i4>
      </vt:variant>
    </vt:vector>
  </HeadingPairs>
  <TitlesOfParts>
    <vt:vector size="86" baseType="lpstr">
      <vt:lpstr>Microsoft YaHei Light</vt:lpstr>
      <vt:lpstr>等线</vt:lpstr>
      <vt:lpstr>等线 Light</vt:lpstr>
      <vt:lpstr>宋体</vt:lpstr>
      <vt:lpstr>微软雅黑</vt:lpstr>
      <vt:lpstr>微软雅黑 Light</vt:lpstr>
      <vt:lpstr>Arial</vt:lpstr>
      <vt:lpstr>Times New Roman</vt:lpstr>
      <vt:lpstr>Wingdings</vt:lpstr>
      <vt:lpstr>Office 主题​​</vt:lpstr>
      <vt:lpstr>第七章 数据库安全性</vt:lpstr>
      <vt:lpstr>学习内容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385</cp:revision>
  <dcterms:created xsi:type="dcterms:W3CDTF">2023-03-03T05:31:41Z</dcterms:created>
  <dcterms:modified xsi:type="dcterms:W3CDTF">2024-11-04T03:55:58Z</dcterms:modified>
</cp:coreProperties>
</file>