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9" r:id="rId4"/>
    <p:sldId id="464" r:id="rId5"/>
    <p:sldId id="465" r:id="rId6"/>
    <p:sldId id="466" r:id="rId7"/>
    <p:sldId id="467" r:id="rId8"/>
    <p:sldId id="468" r:id="rId9"/>
    <p:sldId id="470" r:id="rId10"/>
    <p:sldId id="471" r:id="rId11"/>
    <p:sldId id="472" r:id="rId12"/>
    <p:sldId id="474" r:id="rId13"/>
    <p:sldId id="475" r:id="rId14"/>
    <p:sldId id="476" r:id="rId15"/>
    <p:sldId id="477" r:id="rId16"/>
    <p:sldId id="478" r:id="rId17"/>
    <p:sldId id="479"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01" r:id="rId40"/>
    <p:sldId id="502" r:id="rId41"/>
    <p:sldId id="503" r:id="rId42"/>
    <p:sldId id="469" r:id="rId43"/>
    <p:sldId id="504" r:id="rId44"/>
    <p:sldId id="505" r:id="rId45"/>
    <p:sldId id="506" r:id="rId46"/>
    <p:sldId id="507" r:id="rId47"/>
    <p:sldId id="508" r:id="rId48"/>
    <p:sldId id="509" r:id="rId49"/>
    <p:sldId id="510" r:id="rId50"/>
    <p:sldId id="511" r:id="rId51"/>
    <p:sldId id="512" r:id="rId52"/>
    <p:sldId id="513" r:id="rId53"/>
    <p:sldId id="514" r:id="rId54"/>
    <p:sldId id="515" r:id="rId55"/>
    <p:sldId id="516" r:id="rId56"/>
    <p:sldId id="517" r:id="rId57"/>
    <p:sldId id="518" r:id="rId58"/>
    <p:sldId id="519" r:id="rId59"/>
    <p:sldId id="520" r:id="rId60"/>
    <p:sldId id="521" r:id="rId61"/>
    <p:sldId id="522" r:id="rId62"/>
    <p:sldId id="523" r:id="rId63"/>
    <p:sldId id="524" r:id="rId64"/>
    <p:sldId id="525" r:id="rId65"/>
    <p:sldId id="526" r:id="rId66"/>
    <p:sldId id="527"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74657" autoAdjust="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5168-00FF-4B6B-BDCD-5E47678B74D6}" type="datetimeFigureOut">
              <a:rPr lang="zh-CN" altLang="en-US" smtClean="0"/>
              <a:t>2024/10/16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8FB47-6F0B-4386-905F-A8FB1CF67953}" type="slidenum">
              <a:rPr lang="zh-CN" altLang="en-US" smtClean="0"/>
              <a:t>‹#›</a:t>
            </a:fld>
            <a:endParaRPr lang="zh-CN" altLang="en-US"/>
          </a:p>
        </p:txBody>
      </p:sp>
    </p:spTree>
    <p:extLst>
      <p:ext uri="{BB962C8B-B14F-4D97-AF65-F5344CB8AC3E}">
        <p14:creationId xmlns:p14="http://schemas.microsoft.com/office/powerpoint/2010/main" val="210606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a:t>
            </a:fld>
            <a:endParaRPr lang="zh-CN" altLang="en-US"/>
          </a:p>
        </p:txBody>
      </p:sp>
    </p:spTree>
    <p:extLst>
      <p:ext uri="{BB962C8B-B14F-4D97-AF65-F5344CB8AC3E}">
        <p14:creationId xmlns:p14="http://schemas.microsoft.com/office/powerpoint/2010/main" val="15392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10</a:t>
            </a:fld>
            <a:endParaRPr lang="zh-CN" altLang="en-US"/>
          </a:p>
        </p:txBody>
      </p:sp>
    </p:spTree>
    <p:extLst>
      <p:ext uri="{BB962C8B-B14F-4D97-AF65-F5344CB8AC3E}">
        <p14:creationId xmlns:p14="http://schemas.microsoft.com/office/powerpoint/2010/main" val="4230179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11</a:t>
            </a:fld>
            <a:endParaRPr lang="zh-CN" altLang="en-US"/>
          </a:p>
        </p:txBody>
      </p:sp>
    </p:spTree>
    <p:extLst>
      <p:ext uri="{BB962C8B-B14F-4D97-AF65-F5344CB8AC3E}">
        <p14:creationId xmlns:p14="http://schemas.microsoft.com/office/powerpoint/2010/main" val="951832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12</a:t>
            </a:fld>
            <a:endParaRPr lang="zh-CN" altLang="en-US"/>
          </a:p>
        </p:txBody>
      </p:sp>
    </p:spTree>
    <p:extLst>
      <p:ext uri="{BB962C8B-B14F-4D97-AF65-F5344CB8AC3E}">
        <p14:creationId xmlns:p14="http://schemas.microsoft.com/office/powerpoint/2010/main" val="3950025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13</a:t>
            </a:fld>
            <a:endParaRPr lang="zh-CN" altLang="en-US"/>
          </a:p>
        </p:txBody>
      </p:sp>
    </p:spTree>
    <p:extLst>
      <p:ext uri="{BB962C8B-B14F-4D97-AF65-F5344CB8AC3E}">
        <p14:creationId xmlns:p14="http://schemas.microsoft.com/office/powerpoint/2010/main" val="2193642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14</a:t>
            </a:fld>
            <a:endParaRPr lang="zh-CN" altLang="en-US"/>
          </a:p>
        </p:txBody>
      </p:sp>
    </p:spTree>
    <p:extLst>
      <p:ext uri="{BB962C8B-B14F-4D97-AF65-F5344CB8AC3E}">
        <p14:creationId xmlns:p14="http://schemas.microsoft.com/office/powerpoint/2010/main" val="1731581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15</a:t>
            </a:fld>
            <a:endParaRPr lang="zh-CN" altLang="en-US"/>
          </a:p>
        </p:txBody>
      </p:sp>
    </p:spTree>
    <p:extLst>
      <p:ext uri="{BB962C8B-B14F-4D97-AF65-F5344CB8AC3E}">
        <p14:creationId xmlns:p14="http://schemas.microsoft.com/office/powerpoint/2010/main" val="1094884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16</a:t>
            </a:fld>
            <a:endParaRPr lang="zh-CN" altLang="en-US"/>
          </a:p>
        </p:txBody>
      </p:sp>
    </p:spTree>
    <p:extLst>
      <p:ext uri="{BB962C8B-B14F-4D97-AF65-F5344CB8AC3E}">
        <p14:creationId xmlns:p14="http://schemas.microsoft.com/office/powerpoint/2010/main" val="69722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17</a:t>
            </a:fld>
            <a:endParaRPr lang="zh-CN" altLang="en-US"/>
          </a:p>
        </p:txBody>
      </p:sp>
    </p:spTree>
    <p:extLst>
      <p:ext uri="{BB962C8B-B14F-4D97-AF65-F5344CB8AC3E}">
        <p14:creationId xmlns:p14="http://schemas.microsoft.com/office/powerpoint/2010/main" val="229942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18</a:t>
            </a:fld>
            <a:endParaRPr lang="zh-CN" altLang="en-US"/>
          </a:p>
        </p:txBody>
      </p:sp>
    </p:spTree>
    <p:extLst>
      <p:ext uri="{BB962C8B-B14F-4D97-AF65-F5344CB8AC3E}">
        <p14:creationId xmlns:p14="http://schemas.microsoft.com/office/powerpoint/2010/main" val="2436278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19</a:t>
            </a:fld>
            <a:endParaRPr lang="zh-CN" altLang="en-US"/>
          </a:p>
        </p:txBody>
      </p:sp>
    </p:spTree>
    <p:extLst>
      <p:ext uri="{BB962C8B-B14F-4D97-AF65-F5344CB8AC3E}">
        <p14:creationId xmlns:p14="http://schemas.microsoft.com/office/powerpoint/2010/main" val="293319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a:t>
            </a:fld>
            <a:endParaRPr lang="zh-CN" altLang="en-US"/>
          </a:p>
        </p:txBody>
      </p:sp>
    </p:spTree>
    <p:extLst>
      <p:ext uri="{BB962C8B-B14F-4D97-AF65-F5344CB8AC3E}">
        <p14:creationId xmlns:p14="http://schemas.microsoft.com/office/powerpoint/2010/main" val="1111445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20</a:t>
            </a:fld>
            <a:endParaRPr lang="zh-CN" altLang="en-US"/>
          </a:p>
        </p:txBody>
      </p:sp>
    </p:spTree>
    <p:extLst>
      <p:ext uri="{BB962C8B-B14F-4D97-AF65-F5344CB8AC3E}">
        <p14:creationId xmlns:p14="http://schemas.microsoft.com/office/powerpoint/2010/main" val="1987295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21</a:t>
            </a:fld>
            <a:endParaRPr lang="zh-CN" altLang="en-US"/>
          </a:p>
        </p:txBody>
      </p:sp>
    </p:spTree>
    <p:extLst>
      <p:ext uri="{BB962C8B-B14F-4D97-AF65-F5344CB8AC3E}">
        <p14:creationId xmlns:p14="http://schemas.microsoft.com/office/powerpoint/2010/main" val="2575517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22</a:t>
            </a:fld>
            <a:endParaRPr lang="zh-CN" altLang="en-US"/>
          </a:p>
        </p:txBody>
      </p:sp>
    </p:spTree>
    <p:extLst>
      <p:ext uri="{BB962C8B-B14F-4D97-AF65-F5344CB8AC3E}">
        <p14:creationId xmlns:p14="http://schemas.microsoft.com/office/powerpoint/2010/main" val="628876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23</a:t>
            </a:fld>
            <a:endParaRPr lang="zh-CN" altLang="en-US"/>
          </a:p>
        </p:txBody>
      </p:sp>
    </p:spTree>
    <p:extLst>
      <p:ext uri="{BB962C8B-B14F-4D97-AF65-F5344CB8AC3E}">
        <p14:creationId xmlns:p14="http://schemas.microsoft.com/office/powerpoint/2010/main" val="3027333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24</a:t>
            </a:fld>
            <a:endParaRPr lang="zh-CN" altLang="en-US"/>
          </a:p>
        </p:txBody>
      </p:sp>
    </p:spTree>
    <p:extLst>
      <p:ext uri="{BB962C8B-B14F-4D97-AF65-F5344CB8AC3E}">
        <p14:creationId xmlns:p14="http://schemas.microsoft.com/office/powerpoint/2010/main" val="1702388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25</a:t>
            </a:fld>
            <a:endParaRPr lang="zh-CN" altLang="en-US"/>
          </a:p>
        </p:txBody>
      </p:sp>
    </p:spTree>
    <p:extLst>
      <p:ext uri="{BB962C8B-B14F-4D97-AF65-F5344CB8AC3E}">
        <p14:creationId xmlns:p14="http://schemas.microsoft.com/office/powerpoint/2010/main" val="872154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26</a:t>
            </a:fld>
            <a:endParaRPr lang="zh-CN" altLang="en-US"/>
          </a:p>
        </p:txBody>
      </p:sp>
    </p:spTree>
    <p:extLst>
      <p:ext uri="{BB962C8B-B14F-4D97-AF65-F5344CB8AC3E}">
        <p14:creationId xmlns:p14="http://schemas.microsoft.com/office/powerpoint/2010/main" val="3997953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27</a:t>
            </a:fld>
            <a:endParaRPr lang="zh-CN" altLang="en-US"/>
          </a:p>
        </p:txBody>
      </p:sp>
    </p:spTree>
    <p:extLst>
      <p:ext uri="{BB962C8B-B14F-4D97-AF65-F5344CB8AC3E}">
        <p14:creationId xmlns:p14="http://schemas.microsoft.com/office/powerpoint/2010/main" val="2839477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28</a:t>
            </a:fld>
            <a:endParaRPr lang="zh-CN" altLang="en-US"/>
          </a:p>
        </p:txBody>
      </p:sp>
    </p:spTree>
    <p:extLst>
      <p:ext uri="{BB962C8B-B14F-4D97-AF65-F5344CB8AC3E}">
        <p14:creationId xmlns:p14="http://schemas.microsoft.com/office/powerpoint/2010/main" val="867118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29</a:t>
            </a:fld>
            <a:endParaRPr lang="zh-CN" altLang="en-US"/>
          </a:p>
        </p:txBody>
      </p:sp>
    </p:spTree>
    <p:extLst>
      <p:ext uri="{BB962C8B-B14F-4D97-AF65-F5344CB8AC3E}">
        <p14:creationId xmlns:p14="http://schemas.microsoft.com/office/powerpoint/2010/main" val="2991225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3</a:t>
            </a:fld>
            <a:endParaRPr lang="zh-CN" altLang="en-US"/>
          </a:p>
        </p:txBody>
      </p:sp>
    </p:spTree>
    <p:extLst>
      <p:ext uri="{BB962C8B-B14F-4D97-AF65-F5344CB8AC3E}">
        <p14:creationId xmlns:p14="http://schemas.microsoft.com/office/powerpoint/2010/main" val="1034400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30</a:t>
            </a:fld>
            <a:endParaRPr lang="zh-CN" altLang="en-US"/>
          </a:p>
        </p:txBody>
      </p:sp>
    </p:spTree>
    <p:extLst>
      <p:ext uri="{BB962C8B-B14F-4D97-AF65-F5344CB8AC3E}">
        <p14:creationId xmlns:p14="http://schemas.microsoft.com/office/powerpoint/2010/main" val="1249198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31</a:t>
            </a:fld>
            <a:endParaRPr lang="zh-CN" altLang="en-US"/>
          </a:p>
        </p:txBody>
      </p:sp>
    </p:spTree>
    <p:extLst>
      <p:ext uri="{BB962C8B-B14F-4D97-AF65-F5344CB8AC3E}">
        <p14:creationId xmlns:p14="http://schemas.microsoft.com/office/powerpoint/2010/main" val="2198117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32</a:t>
            </a:fld>
            <a:endParaRPr lang="zh-CN" altLang="en-US"/>
          </a:p>
        </p:txBody>
      </p:sp>
    </p:spTree>
    <p:extLst>
      <p:ext uri="{BB962C8B-B14F-4D97-AF65-F5344CB8AC3E}">
        <p14:creationId xmlns:p14="http://schemas.microsoft.com/office/powerpoint/2010/main" val="4193457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33</a:t>
            </a:fld>
            <a:endParaRPr lang="zh-CN" altLang="en-US"/>
          </a:p>
        </p:txBody>
      </p:sp>
    </p:spTree>
    <p:extLst>
      <p:ext uri="{BB962C8B-B14F-4D97-AF65-F5344CB8AC3E}">
        <p14:creationId xmlns:p14="http://schemas.microsoft.com/office/powerpoint/2010/main" val="806633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34</a:t>
            </a:fld>
            <a:endParaRPr lang="zh-CN" altLang="en-US"/>
          </a:p>
        </p:txBody>
      </p:sp>
    </p:spTree>
    <p:extLst>
      <p:ext uri="{BB962C8B-B14F-4D97-AF65-F5344CB8AC3E}">
        <p14:creationId xmlns:p14="http://schemas.microsoft.com/office/powerpoint/2010/main" val="3967805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35</a:t>
            </a:fld>
            <a:endParaRPr lang="zh-CN" altLang="en-US"/>
          </a:p>
        </p:txBody>
      </p:sp>
    </p:spTree>
    <p:extLst>
      <p:ext uri="{BB962C8B-B14F-4D97-AF65-F5344CB8AC3E}">
        <p14:creationId xmlns:p14="http://schemas.microsoft.com/office/powerpoint/2010/main" val="41403005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36</a:t>
            </a:fld>
            <a:endParaRPr lang="zh-CN" altLang="en-US"/>
          </a:p>
        </p:txBody>
      </p:sp>
    </p:spTree>
    <p:extLst>
      <p:ext uri="{BB962C8B-B14F-4D97-AF65-F5344CB8AC3E}">
        <p14:creationId xmlns:p14="http://schemas.microsoft.com/office/powerpoint/2010/main" val="8930027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37</a:t>
            </a:fld>
            <a:endParaRPr lang="zh-CN" altLang="en-US"/>
          </a:p>
        </p:txBody>
      </p:sp>
    </p:spTree>
    <p:extLst>
      <p:ext uri="{BB962C8B-B14F-4D97-AF65-F5344CB8AC3E}">
        <p14:creationId xmlns:p14="http://schemas.microsoft.com/office/powerpoint/2010/main" val="1567275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38</a:t>
            </a:fld>
            <a:endParaRPr lang="zh-CN" altLang="en-US"/>
          </a:p>
        </p:txBody>
      </p:sp>
    </p:spTree>
    <p:extLst>
      <p:ext uri="{BB962C8B-B14F-4D97-AF65-F5344CB8AC3E}">
        <p14:creationId xmlns:p14="http://schemas.microsoft.com/office/powerpoint/2010/main" val="27698267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39</a:t>
            </a:fld>
            <a:endParaRPr lang="zh-CN" altLang="en-US"/>
          </a:p>
        </p:txBody>
      </p:sp>
    </p:spTree>
    <p:extLst>
      <p:ext uri="{BB962C8B-B14F-4D97-AF65-F5344CB8AC3E}">
        <p14:creationId xmlns:p14="http://schemas.microsoft.com/office/powerpoint/2010/main" val="581582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4</a:t>
            </a:fld>
            <a:endParaRPr lang="zh-CN" altLang="en-US"/>
          </a:p>
        </p:txBody>
      </p:sp>
    </p:spTree>
    <p:extLst>
      <p:ext uri="{BB962C8B-B14F-4D97-AF65-F5344CB8AC3E}">
        <p14:creationId xmlns:p14="http://schemas.microsoft.com/office/powerpoint/2010/main" val="11679298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40</a:t>
            </a:fld>
            <a:endParaRPr lang="zh-CN" altLang="en-US"/>
          </a:p>
        </p:txBody>
      </p:sp>
    </p:spTree>
    <p:extLst>
      <p:ext uri="{BB962C8B-B14F-4D97-AF65-F5344CB8AC3E}">
        <p14:creationId xmlns:p14="http://schemas.microsoft.com/office/powerpoint/2010/main" val="3105194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41</a:t>
            </a:fld>
            <a:endParaRPr lang="zh-CN" altLang="en-US"/>
          </a:p>
        </p:txBody>
      </p:sp>
    </p:spTree>
    <p:extLst>
      <p:ext uri="{BB962C8B-B14F-4D97-AF65-F5344CB8AC3E}">
        <p14:creationId xmlns:p14="http://schemas.microsoft.com/office/powerpoint/2010/main" val="91282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5</a:t>
            </a:fld>
            <a:endParaRPr lang="zh-CN" altLang="en-US"/>
          </a:p>
        </p:txBody>
      </p:sp>
    </p:spTree>
    <p:extLst>
      <p:ext uri="{BB962C8B-B14F-4D97-AF65-F5344CB8AC3E}">
        <p14:creationId xmlns:p14="http://schemas.microsoft.com/office/powerpoint/2010/main" val="2282049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6</a:t>
            </a:fld>
            <a:endParaRPr lang="zh-CN" altLang="en-US"/>
          </a:p>
        </p:txBody>
      </p:sp>
    </p:spTree>
    <p:extLst>
      <p:ext uri="{BB962C8B-B14F-4D97-AF65-F5344CB8AC3E}">
        <p14:creationId xmlns:p14="http://schemas.microsoft.com/office/powerpoint/2010/main" val="755757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7</a:t>
            </a:fld>
            <a:endParaRPr lang="zh-CN" altLang="en-US"/>
          </a:p>
        </p:txBody>
      </p:sp>
    </p:spTree>
    <p:extLst>
      <p:ext uri="{BB962C8B-B14F-4D97-AF65-F5344CB8AC3E}">
        <p14:creationId xmlns:p14="http://schemas.microsoft.com/office/powerpoint/2010/main" val="335612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8</a:t>
            </a:fld>
            <a:endParaRPr lang="zh-CN" altLang="en-US"/>
          </a:p>
        </p:txBody>
      </p:sp>
    </p:spTree>
    <p:extLst>
      <p:ext uri="{BB962C8B-B14F-4D97-AF65-F5344CB8AC3E}">
        <p14:creationId xmlns:p14="http://schemas.microsoft.com/office/powerpoint/2010/main" val="2747608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9</a:t>
            </a:fld>
            <a:endParaRPr lang="zh-CN" altLang="en-US"/>
          </a:p>
        </p:txBody>
      </p:sp>
    </p:spTree>
    <p:extLst>
      <p:ext uri="{BB962C8B-B14F-4D97-AF65-F5344CB8AC3E}">
        <p14:creationId xmlns:p14="http://schemas.microsoft.com/office/powerpoint/2010/main" val="2242045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5BA92-6288-534E-902C-BE64C114AE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806CDC-77F6-1137-0973-DB1086028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B312CE-D13F-127C-E9CA-3E6FD0EC7965}"/>
              </a:ext>
            </a:extLst>
          </p:cNvPr>
          <p:cNvSpPr>
            <a:spLocks noGrp="1"/>
          </p:cNvSpPr>
          <p:nvPr>
            <p:ph type="dt" sz="half" idx="10"/>
          </p:nvPr>
        </p:nvSpPr>
        <p:spPr/>
        <p:txBody>
          <a:bodyPr/>
          <a:lstStyle/>
          <a:p>
            <a:fld id="{A9F2B3E3-5BD3-4466-8DEC-CAB2EB2F24F1}" type="datetimeFigureOut">
              <a:rPr lang="zh-CN" altLang="en-US" smtClean="0"/>
              <a:t>2024/10/16</a:t>
            </a:fld>
            <a:endParaRPr lang="zh-CN" altLang="en-US"/>
          </a:p>
        </p:txBody>
      </p:sp>
      <p:sp>
        <p:nvSpPr>
          <p:cNvPr id="5" name="页脚占位符 4">
            <a:extLst>
              <a:ext uri="{FF2B5EF4-FFF2-40B4-BE49-F238E27FC236}">
                <a16:creationId xmlns:a16="http://schemas.microsoft.com/office/drawing/2014/main" id="{68E63FA5-484C-3358-C9E6-2C4A57EB1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AD64E7-763C-356A-DA44-A3B5F0B60653}"/>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87084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EB516-BD4E-26C0-E678-191A6D4856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8484B7-52C0-A6BE-3E28-1AF268A25A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FC1768-E34D-9010-2BAF-9EAC642F0E1C}"/>
              </a:ext>
            </a:extLst>
          </p:cNvPr>
          <p:cNvSpPr>
            <a:spLocks noGrp="1"/>
          </p:cNvSpPr>
          <p:nvPr>
            <p:ph type="dt" sz="half" idx="10"/>
          </p:nvPr>
        </p:nvSpPr>
        <p:spPr/>
        <p:txBody>
          <a:bodyPr/>
          <a:lstStyle/>
          <a:p>
            <a:fld id="{A9F2B3E3-5BD3-4466-8DEC-CAB2EB2F24F1}" type="datetimeFigureOut">
              <a:rPr lang="zh-CN" altLang="en-US" smtClean="0"/>
              <a:t>2024/10/16</a:t>
            </a:fld>
            <a:endParaRPr lang="zh-CN" altLang="en-US"/>
          </a:p>
        </p:txBody>
      </p:sp>
      <p:sp>
        <p:nvSpPr>
          <p:cNvPr id="5" name="页脚占位符 4">
            <a:extLst>
              <a:ext uri="{FF2B5EF4-FFF2-40B4-BE49-F238E27FC236}">
                <a16:creationId xmlns:a16="http://schemas.microsoft.com/office/drawing/2014/main" id="{181C9B1E-6F85-00CC-9ACC-90CC0CA1B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D8C8E3-32AD-5D05-C21A-B0F61D1B32D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9226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81226D-5773-E132-36A9-4A004B805A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F12D29-1A82-3020-5617-9EA35B75D7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2E0EE6-25CE-5FC1-6EF9-4BBA7F68B08D}"/>
              </a:ext>
            </a:extLst>
          </p:cNvPr>
          <p:cNvSpPr>
            <a:spLocks noGrp="1"/>
          </p:cNvSpPr>
          <p:nvPr>
            <p:ph type="dt" sz="half" idx="10"/>
          </p:nvPr>
        </p:nvSpPr>
        <p:spPr/>
        <p:txBody>
          <a:bodyPr/>
          <a:lstStyle/>
          <a:p>
            <a:fld id="{A9F2B3E3-5BD3-4466-8DEC-CAB2EB2F24F1}" type="datetimeFigureOut">
              <a:rPr lang="zh-CN" altLang="en-US" smtClean="0"/>
              <a:t>2024/10/16</a:t>
            </a:fld>
            <a:endParaRPr lang="zh-CN" altLang="en-US"/>
          </a:p>
        </p:txBody>
      </p:sp>
      <p:sp>
        <p:nvSpPr>
          <p:cNvPr id="5" name="页脚占位符 4">
            <a:extLst>
              <a:ext uri="{FF2B5EF4-FFF2-40B4-BE49-F238E27FC236}">
                <a16:creationId xmlns:a16="http://schemas.microsoft.com/office/drawing/2014/main" id="{87634FD1-4B89-2D14-38AA-3B03987A45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A79470-4C33-AFEA-3654-7D0CE423329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25364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80B7A-C4B9-DC53-D6A6-22663922C9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136EF7-DAE6-9059-DEC2-1D886AD50C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148C87-E252-F363-7721-9DE4F68086AA}"/>
              </a:ext>
            </a:extLst>
          </p:cNvPr>
          <p:cNvSpPr>
            <a:spLocks noGrp="1"/>
          </p:cNvSpPr>
          <p:nvPr>
            <p:ph type="dt" sz="half" idx="10"/>
          </p:nvPr>
        </p:nvSpPr>
        <p:spPr/>
        <p:txBody>
          <a:bodyPr/>
          <a:lstStyle/>
          <a:p>
            <a:fld id="{A9F2B3E3-5BD3-4466-8DEC-CAB2EB2F24F1}" type="datetimeFigureOut">
              <a:rPr lang="zh-CN" altLang="en-US" smtClean="0"/>
              <a:t>2024/10/16</a:t>
            </a:fld>
            <a:endParaRPr lang="zh-CN" altLang="en-US"/>
          </a:p>
        </p:txBody>
      </p:sp>
      <p:sp>
        <p:nvSpPr>
          <p:cNvPr id="5" name="页脚占位符 4">
            <a:extLst>
              <a:ext uri="{FF2B5EF4-FFF2-40B4-BE49-F238E27FC236}">
                <a16:creationId xmlns:a16="http://schemas.microsoft.com/office/drawing/2014/main" id="{A99B88E8-9EBF-7C30-A54B-737DDB4EF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CA4BBE-4820-AB32-6034-7FE52DFC2632}"/>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01263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46811-485B-A35B-2C90-F6ACFBD1EA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6070DE-9085-A89E-4141-AD1412A7E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7778B3F-85CB-2F96-B054-AF7FC9B668E4}"/>
              </a:ext>
            </a:extLst>
          </p:cNvPr>
          <p:cNvSpPr>
            <a:spLocks noGrp="1"/>
          </p:cNvSpPr>
          <p:nvPr>
            <p:ph type="dt" sz="half" idx="10"/>
          </p:nvPr>
        </p:nvSpPr>
        <p:spPr/>
        <p:txBody>
          <a:bodyPr/>
          <a:lstStyle/>
          <a:p>
            <a:fld id="{A9F2B3E3-5BD3-4466-8DEC-CAB2EB2F24F1}" type="datetimeFigureOut">
              <a:rPr lang="zh-CN" altLang="en-US" smtClean="0"/>
              <a:t>2024/10/16</a:t>
            </a:fld>
            <a:endParaRPr lang="zh-CN" altLang="en-US"/>
          </a:p>
        </p:txBody>
      </p:sp>
      <p:sp>
        <p:nvSpPr>
          <p:cNvPr id="5" name="页脚占位符 4">
            <a:extLst>
              <a:ext uri="{FF2B5EF4-FFF2-40B4-BE49-F238E27FC236}">
                <a16:creationId xmlns:a16="http://schemas.microsoft.com/office/drawing/2014/main" id="{371A5D84-42AA-B208-5811-10F4287A47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28FAB-00F8-76A5-46EE-994BDC79CC1A}"/>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90866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11FB0-ABB3-1D5F-D679-9AC6D61E23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1D021F-C141-DED5-61EF-135538CFB8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B0C42D-0B20-9028-7276-E47D0C57DA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880D3A-9ADE-EF36-7177-2A2EF251A802}"/>
              </a:ext>
            </a:extLst>
          </p:cNvPr>
          <p:cNvSpPr>
            <a:spLocks noGrp="1"/>
          </p:cNvSpPr>
          <p:nvPr>
            <p:ph type="dt" sz="half" idx="10"/>
          </p:nvPr>
        </p:nvSpPr>
        <p:spPr/>
        <p:txBody>
          <a:bodyPr/>
          <a:lstStyle/>
          <a:p>
            <a:fld id="{A9F2B3E3-5BD3-4466-8DEC-CAB2EB2F24F1}" type="datetimeFigureOut">
              <a:rPr lang="zh-CN" altLang="en-US" smtClean="0"/>
              <a:t>2024/10/16</a:t>
            </a:fld>
            <a:endParaRPr lang="zh-CN" altLang="en-US"/>
          </a:p>
        </p:txBody>
      </p:sp>
      <p:sp>
        <p:nvSpPr>
          <p:cNvPr id="6" name="页脚占位符 5">
            <a:extLst>
              <a:ext uri="{FF2B5EF4-FFF2-40B4-BE49-F238E27FC236}">
                <a16:creationId xmlns:a16="http://schemas.microsoft.com/office/drawing/2014/main" id="{57C9DD49-B3E9-5E0D-F75B-00762C3824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9F9ECE-3943-A968-2C31-876C653EFCA4}"/>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74380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4CF3B-B76E-7ED0-78D7-98E70BFD11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EEC80A-6050-74F7-92E6-7630D36FD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C378AE-E76D-B62D-42D4-DE75678522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BCA0E2-22B0-1C88-FC33-D78470875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FCC38C-4BC9-A1C2-2950-67C45CB5FA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3389D0-1610-0CAE-66C8-4B40C66372F3}"/>
              </a:ext>
            </a:extLst>
          </p:cNvPr>
          <p:cNvSpPr>
            <a:spLocks noGrp="1"/>
          </p:cNvSpPr>
          <p:nvPr>
            <p:ph type="dt" sz="half" idx="10"/>
          </p:nvPr>
        </p:nvSpPr>
        <p:spPr/>
        <p:txBody>
          <a:bodyPr/>
          <a:lstStyle/>
          <a:p>
            <a:fld id="{A9F2B3E3-5BD3-4466-8DEC-CAB2EB2F24F1}" type="datetimeFigureOut">
              <a:rPr lang="zh-CN" altLang="en-US" smtClean="0"/>
              <a:t>2024/10/16</a:t>
            </a:fld>
            <a:endParaRPr lang="zh-CN" altLang="en-US"/>
          </a:p>
        </p:txBody>
      </p:sp>
      <p:sp>
        <p:nvSpPr>
          <p:cNvPr id="8" name="页脚占位符 7">
            <a:extLst>
              <a:ext uri="{FF2B5EF4-FFF2-40B4-BE49-F238E27FC236}">
                <a16:creationId xmlns:a16="http://schemas.microsoft.com/office/drawing/2014/main" id="{5D07838A-6EC0-3A41-A2F2-2CC185D87B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69649D-0280-9459-AAD2-262863E5452C}"/>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2692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4785A-884E-D9D4-4553-7BC8DD36B5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2B7D2E-04BD-BBE8-AAD6-EF961675F1C9}"/>
              </a:ext>
            </a:extLst>
          </p:cNvPr>
          <p:cNvSpPr>
            <a:spLocks noGrp="1"/>
          </p:cNvSpPr>
          <p:nvPr>
            <p:ph type="dt" sz="half" idx="10"/>
          </p:nvPr>
        </p:nvSpPr>
        <p:spPr/>
        <p:txBody>
          <a:bodyPr/>
          <a:lstStyle/>
          <a:p>
            <a:fld id="{A9F2B3E3-5BD3-4466-8DEC-CAB2EB2F24F1}" type="datetimeFigureOut">
              <a:rPr lang="zh-CN" altLang="en-US" smtClean="0"/>
              <a:t>2024/10/16</a:t>
            </a:fld>
            <a:endParaRPr lang="zh-CN" altLang="en-US"/>
          </a:p>
        </p:txBody>
      </p:sp>
      <p:sp>
        <p:nvSpPr>
          <p:cNvPr id="4" name="页脚占位符 3">
            <a:extLst>
              <a:ext uri="{FF2B5EF4-FFF2-40B4-BE49-F238E27FC236}">
                <a16:creationId xmlns:a16="http://schemas.microsoft.com/office/drawing/2014/main" id="{197B46A5-75DE-70A9-447E-4C236C783E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27447D-9789-7987-0BB6-2F630D3C780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45074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C098C8-2591-C2F3-A0ED-4C61F0AE7977}"/>
              </a:ext>
            </a:extLst>
          </p:cNvPr>
          <p:cNvSpPr>
            <a:spLocks noGrp="1"/>
          </p:cNvSpPr>
          <p:nvPr>
            <p:ph type="dt" sz="half" idx="10"/>
          </p:nvPr>
        </p:nvSpPr>
        <p:spPr/>
        <p:txBody>
          <a:bodyPr/>
          <a:lstStyle/>
          <a:p>
            <a:fld id="{A9F2B3E3-5BD3-4466-8DEC-CAB2EB2F24F1}" type="datetimeFigureOut">
              <a:rPr lang="zh-CN" altLang="en-US" smtClean="0"/>
              <a:t>2024/10/16</a:t>
            </a:fld>
            <a:endParaRPr lang="zh-CN" altLang="en-US"/>
          </a:p>
        </p:txBody>
      </p:sp>
      <p:sp>
        <p:nvSpPr>
          <p:cNvPr id="3" name="页脚占位符 2">
            <a:extLst>
              <a:ext uri="{FF2B5EF4-FFF2-40B4-BE49-F238E27FC236}">
                <a16:creationId xmlns:a16="http://schemas.microsoft.com/office/drawing/2014/main" id="{E35F1B89-F7F5-C2C3-B615-804AB378DE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9DBF25-8D6E-C092-F8C5-120F420CC50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5317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1C0F-2D2C-9299-9D7D-2A9D334A52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8AA467-AA0C-0E4E-2634-010ADC021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69DF2E-51E6-E4BC-2C61-224AF2A88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8A8B76-AA82-51BB-65FC-6A4C94371F03}"/>
              </a:ext>
            </a:extLst>
          </p:cNvPr>
          <p:cNvSpPr>
            <a:spLocks noGrp="1"/>
          </p:cNvSpPr>
          <p:nvPr>
            <p:ph type="dt" sz="half" idx="10"/>
          </p:nvPr>
        </p:nvSpPr>
        <p:spPr/>
        <p:txBody>
          <a:bodyPr/>
          <a:lstStyle/>
          <a:p>
            <a:fld id="{A9F2B3E3-5BD3-4466-8DEC-CAB2EB2F24F1}" type="datetimeFigureOut">
              <a:rPr lang="zh-CN" altLang="en-US" smtClean="0"/>
              <a:t>2024/10/16</a:t>
            </a:fld>
            <a:endParaRPr lang="zh-CN" altLang="en-US"/>
          </a:p>
        </p:txBody>
      </p:sp>
      <p:sp>
        <p:nvSpPr>
          <p:cNvPr id="6" name="页脚占位符 5">
            <a:extLst>
              <a:ext uri="{FF2B5EF4-FFF2-40B4-BE49-F238E27FC236}">
                <a16:creationId xmlns:a16="http://schemas.microsoft.com/office/drawing/2014/main" id="{245C983B-3242-1FD0-9CCE-CACE92DEA6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6A5AF-1B44-5522-1772-F3179F753146}"/>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16828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10B46-F541-1963-BD03-3B0F73381C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0ED926-F101-6D6E-4B45-6EE5F0391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E7DCAC-386D-23F0-B3B4-E57628EC6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A289F-A1B3-388C-AF3B-0A968F3B3ED8}"/>
              </a:ext>
            </a:extLst>
          </p:cNvPr>
          <p:cNvSpPr>
            <a:spLocks noGrp="1"/>
          </p:cNvSpPr>
          <p:nvPr>
            <p:ph type="dt" sz="half" idx="10"/>
          </p:nvPr>
        </p:nvSpPr>
        <p:spPr/>
        <p:txBody>
          <a:bodyPr/>
          <a:lstStyle/>
          <a:p>
            <a:fld id="{A9F2B3E3-5BD3-4466-8DEC-CAB2EB2F24F1}" type="datetimeFigureOut">
              <a:rPr lang="zh-CN" altLang="en-US" smtClean="0"/>
              <a:t>2024/10/16</a:t>
            </a:fld>
            <a:endParaRPr lang="zh-CN" altLang="en-US"/>
          </a:p>
        </p:txBody>
      </p:sp>
      <p:sp>
        <p:nvSpPr>
          <p:cNvPr id="6" name="页脚占位符 5">
            <a:extLst>
              <a:ext uri="{FF2B5EF4-FFF2-40B4-BE49-F238E27FC236}">
                <a16:creationId xmlns:a16="http://schemas.microsoft.com/office/drawing/2014/main" id="{49E6AF3B-8A78-EEBC-4B6F-2128F20B62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935D2F-EBF4-439A-DDBA-8A3A04B317DF}"/>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26685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A24A84-9C66-3CE7-246E-AAD68BE48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75BB5B-8533-2798-F36D-5EE458E21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7F8C5C-E616-A3E3-C79D-66E1D9A20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2B3E3-5BD3-4466-8DEC-CAB2EB2F24F1}" type="datetimeFigureOut">
              <a:rPr lang="zh-CN" altLang="en-US" smtClean="0"/>
              <a:t>2024/10/16</a:t>
            </a:fld>
            <a:endParaRPr lang="zh-CN" altLang="en-US"/>
          </a:p>
        </p:txBody>
      </p:sp>
      <p:sp>
        <p:nvSpPr>
          <p:cNvPr id="5" name="页脚占位符 4">
            <a:extLst>
              <a:ext uri="{FF2B5EF4-FFF2-40B4-BE49-F238E27FC236}">
                <a16:creationId xmlns:a16="http://schemas.microsoft.com/office/drawing/2014/main" id="{45CE0799-EC38-EE88-0569-C067801F2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DD8ABD-AA59-9A15-81DB-7F7436D1D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44445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1524000" y="2337361"/>
            <a:ext cx="9144000" cy="1172601"/>
          </a:xfrm>
        </p:spPr>
        <p:txBody>
          <a:bodyPr/>
          <a:lstStyle/>
          <a:p>
            <a:r>
              <a:rPr lang="zh-CN" altLang="en-US" dirty="0">
                <a:solidFill>
                  <a:schemeClr val="accent1"/>
                </a:solidFill>
                <a:latin typeface="微软雅黑" panose="020B0503020204020204" pitchFamily="34" charset="-122"/>
                <a:ea typeface="微软雅黑" panose="020B0503020204020204" pitchFamily="34" charset="-122"/>
              </a:rPr>
              <a:t>第</a:t>
            </a:r>
            <a:r>
              <a:rPr lang="en-US" altLang="zh-CN" dirty="0">
                <a:solidFill>
                  <a:schemeClr val="accent1"/>
                </a:solidFill>
                <a:latin typeface="微软雅黑" panose="020B0503020204020204" pitchFamily="34" charset="-122"/>
                <a:ea typeface="微软雅黑" panose="020B0503020204020204" pitchFamily="34" charset="-122"/>
              </a:rPr>
              <a:t>5</a:t>
            </a:r>
            <a:r>
              <a:rPr lang="zh-CN" altLang="en-US" dirty="0">
                <a:solidFill>
                  <a:schemeClr val="accent1"/>
                </a:solidFill>
                <a:latin typeface="微软雅黑" panose="020B0503020204020204" pitchFamily="34" charset="-122"/>
                <a:ea typeface="微软雅黑" panose="020B0503020204020204" pitchFamily="34" charset="-122"/>
              </a:rPr>
              <a:t>章 </a:t>
            </a:r>
            <a:r>
              <a:rPr lang="en-US" altLang="zh-CN" dirty="0">
                <a:solidFill>
                  <a:schemeClr val="accent1"/>
                </a:solidFill>
                <a:latin typeface="微软雅黑" panose="020B0503020204020204" pitchFamily="34" charset="-122"/>
                <a:ea typeface="微软雅黑" panose="020B0503020204020204" pitchFamily="34" charset="-122"/>
              </a:rPr>
              <a:t>SQL</a:t>
            </a:r>
            <a:r>
              <a:rPr lang="zh-CN" altLang="en-US" dirty="0">
                <a:solidFill>
                  <a:schemeClr val="accent1"/>
                </a:solidFill>
                <a:latin typeface="微软雅黑" panose="020B0503020204020204" pitchFamily="34" charset="-122"/>
                <a:ea typeface="微软雅黑" panose="020B0503020204020204" pitchFamily="34" charset="-122"/>
              </a:rPr>
              <a:t>语句</a:t>
            </a:r>
            <a:r>
              <a:rPr lang="en-US" altLang="zh-CN" dirty="0">
                <a:solidFill>
                  <a:schemeClr val="accent1"/>
                </a:solidFill>
                <a:latin typeface="微软雅黑" panose="020B0503020204020204" pitchFamily="34" charset="-122"/>
                <a:ea typeface="微软雅黑" panose="020B0503020204020204" pitchFamily="34" charset="-122"/>
              </a:rPr>
              <a:t>:Select</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79C40FE-97F9-0091-B1FB-1FF0AC8E52AA}"/>
              </a:ext>
            </a:extLst>
          </p:cNvPr>
          <p:cNvSpPr/>
          <p:nvPr/>
        </p:nvSpPr>
        <p:spPr>
          <a:xfrm flipV="1">
            <a:off x="9843924" y="760304"/>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90770" y="71604"/>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99498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3" name="文本框 2">
            <a:extLst>
              <a:ext uri="{FF2B5EF4-FFF2-40B4-BE49-F238E27FC236}">
                <a16:creationId xmlns:a16="http://schemas.microsoft.com/office/drawing/2014/main" id="{B32E4DCE-2EBF-4D8A-B127-1BFE16E6DC42}"/>
              </a:ext>
            </a:extLst>
          </p:cNvPr>
          <p:cNvSpPr txBox="1"/>
          <p:nvPr/>
        </p:nvSpPr>
        <p:spPr>
          <a:xfrm>
            <a:off x="939566" y="1031846"/>
            <a:ext cx="1415772" cy="461665"/>
          </a:xfrm>
          <a:prstGeom prst="rect">
            <a:avLst/>
          </a:prstGeom>
          <a:noFill/>
        </p:spPr>
        <p:txBody>
          <a:bodyPr wrap="none" rtlCol="0">
            <a:spAutoFit/>
          </a:bodyPr>
          <a:lstStyle/>
          <a:p>
            <a:r>
              <a:rPr lang="zh-CN" altLang="en-US" sz="2400" b="1" dirty="0">
                <a:solidFill>
                  <a:srgbClr val="C00000"/>
                </a:solidFill>
                <a:latin typeface="Microsoft YaHei Light" panose="020B0502040204020203" pitchFamily="34" charset="-122"/>
                <a:ea typeface="Microsoft YaHei Light" panose="020B0502040204020203" pitchFamily="34" charset="-122"/>
              </a:rPr>
              <a:t>单表查询</a:t>
            </a:r>
          </a:p>
        </p:txBody>
      </p:sp>
      <p:sp>
        <p:nvSpPr>
          <p:cNvPr id="11" name="Rectangle 3">
            <a:extLst>
              <a:ext uri="{FF2B5EF4-FFF2-40B4-BE49-F238E27FC236}">
                <a16:creationId xmlns:a16="http://schemas.microsoft.com/office/drawing/2014/main" id="{8406AF24-BFE7-4733-BD05-8E084C03B977}"/>
              </a:ext>
            </a:extLst>
          </p:cNvPr>
          <p:cNvSpPr txBox="1">
            <a:spLocks noChangeArrowheads="1"/>
          </p:cNvSpPr>
          <p:nvPr/>
        </p:nvSpPr>
        <p:spPr>
          <a:xfrm>
            <a:off x="1263274" y="1583131"/>
            <a:ext cx="8229600" cy="4854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en-US" sz="2400" dirty="0">
                <a:latin typeface="Microsoft YaHei Light" panose="020B0502040204020203" pitchFamily="34" charset="-122"/>
                <a:ea typeface="Microsoft YaHei Light" panose="020B0502040204020203" pitchFamily="34" charset="-122"/>
              </a:rPr>
              <a:t>使用列</a:t>
            </a:r>
            <a:r>
              <a:rPr lang="zh-CN" altLang="en-US" sz="2400" dirty="0">
                <a:solidFill>
                  <a:srgbClr val="FF00FF"/>
                </a:solidFill>
                <a:latin typeface="Microsoft YaHei Light" panose="020B0502040204020203" pitchFamily="34" charset="-122"/>
                <a:ea typeface="Microsoft YaHei Light" panose="020B0502040204020203" pitchFamily="34" charset="-122"/>
              </a:rPr>
              <a:t>别名</a:t>
            </a:r>
            <a:r>
              <a:rPr lang="zh-CN" altLang="en-US" sz="2400" dirty="0">
                <a:latin typeface="Microsoft YaHei Light" panose="020B0502040204020203" pitchFamily="34" charset="-122"/>
                <a:ea typeface="Microsoft YaHei Light" panose="020B0502040204020203" pitchFamily="34" charset="-122"/>
              </a:rPr>
              <a:t>改变查询结果的列标题</a:t>
            </a:r>
            <a:r>
              <a:rPr lang="en-US" altLang="zh-CN" sz="2400" dirty="0">
                <a:latin typeface="Microsoft YaHei Light" panose="020B0502040204020203" pitchFamily="34" charset="-122"/>
                <a:ea typeface="Microsoft YaHei Light" panose="020B0502040204020203" pitchFamily="34" charset="-122"/>
              </a:rPr>
              <a:t>:</a:t>
            </a:r>
          </a:p>
          <a:p>
            <a:pPr algn="just">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p>
          <a:p>
            <a:pPr algn="just">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SELECT </a:t>
            </a:r>
            <a:r>
              <a:rPr lang="en-US" altLang="zh-CN" sz="2400" dirty="0" err="1">
                <a:latin typeface="Microsoft YaHei Light" panose="020B0502040204020203" pitchFamily="34" charset="-122"/>
                <a:ea typeface="Microsoft YaHei Light" panose="020B0502040204020203" pitchFamily="34" charset="-122"/>
              </a:rPr>
              <a:t>Sname</a:t>
            </a:r>
            <a:r>
              <a:rPr lang="en-US" altLang="zh-CN"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NAME</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birthdate</a:t>
            </a:r>
            <a:r>
              <a:rPr lang="en-US" altLang="zh-CN" sz="2400" dirty="0">
                <a:solidFill>
                  <a:srgbClr val="D75B5B"/>
                </a:solidFill>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BIRTH</a:t>
            </a:r>
            <a:r>
              <a:rPr lang="zh-CN" altLang="en-US" sz="2400" dirty="0">
                <a:solidFill>
                  <a:srgbClr val="FF00FF"/>
                </a:solidFill>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FROM Student</a:t>
            </a:r>
            <a:r>
              <a:rPr lang="zh-CN" altLang="en-US" sz="2400" dirty="0">
                <a:latin typeface="Microsoft YaHei Light" panose="020B0502040204020203" pitchFamily="34" charset="-122"/>
                <a:ea typeface="Microsoft YaHei Light" panose="020B0502040204020203" pitchFamily="34" charset="-122"/>
              </a:rPr>
              <a:t>;</a:t>
            </a:r>
          </a:p>
        </p:txBody>
      </p:sp>
      <p:pic>
        <p:nvPicPr>
          <p:cNvPr id="4" name="图片 3">
            <a:extLst>
              <a:ext uri="{FF2B5EF4-FFF2-40B4-BE49-F238E27FC236}">
                <a16:creationId xmlns:a16="http://schemas.microsoft.com/office/drawing/2014/main" id="{1EF5B53F-CDC0-481B-9E58-8F69F1AA70BA}"/>
              </a:ext>
            </a:extLst>
          </p:cNvPr>
          <p:cNvPicPr>
            <a:picLocks noChangeAspect="1"/>
          </p:cNvPicPr>
          <p:nvPr/>
        </p:nvPicPr>
        <p:blipFill>
          <a:blip r:embed="rId3"/>
          <a:stretch>
            <a:fillRect/>
          </a:stretch>
        </p:blipFill>
        <p:spPr>
          <a:xfrm>
            <a:off x="1790611" y="3028207"/>
            <a:ext cx="3536571" cy="2307191"/>
          </a:xfrm>
          <a:prstGeom prst="rect">
            <a:avLst/>
          </a:prstGeom>
        </p:spPr>
      </p:pic>
    </p:spTree>
    <p:extLst>
      <p:ext uri="{BB962C8B-B14F-4D97-AF65-F5344CB8AC3E}">
        <p14:creationId xmlns:p14="http://schemas.microsoft.com/office/powerpoint/2010/main" val="117835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3" name="文本框 2">
            <a:extLst>
              <a:ext uri="{FF2B5EF4-FFF2-40B4-BE49-F238E27FC236}">
                <a16:creationId xmlns:a16="http://schemas.microsoft.com/office/drawing/2014/main" id="{B32E4DCE-2EBF-4D8A-B127-1BFE16E6DC42}"/>
              </a:ext>
            </a:extLst>
          </p:cNvPr>
          <p:cNvSpPr txBox="1"/>
          <p:nvPr/>
        </p:nvSpPr>
        <p:spPr>
          <a:xfrm>
            <a:off x="939566" y="1031846"/>
            <a:ext cx="2670924" cy="461665"/>
          </a:xfrm>
          <a:prstGeom prst="rect">
            <a:avLst/>
          </a:prstGeom>
          <a:noFill/>
        </p:spPr>
        <p:txBody>
          <a:bodyPr wrap="none" rtlCol="0">
            <a:spAutoFit/>
          </a:bodyPr>
          <a:lstStyle/>
          <a:p>
            <a:r>
              <a:rPr lang="zh-CN" altLang="en-US" sz="2400" b="1" dirty="0">
                <a:solidFill>
                  <a:srgbClr val="C00000"/>
                </a:solidFill>
                <a:latin typeface="Microsoft YaHei Light" panose="020B0502040204020203" pitchFamily="34" charset="-122"/>
                <a:ea typeface="Microsoft YaHei Light" panose="020B0502040204020203" pitchFamily="34" charset="-122"/>
              </a:rPr>
              <a:t>选择表中若干元组</a:t>
            </a:r>
          </a:p>
        </p:txBody>
      </p:sp>
      <p:sp>
        <p:nvSpPr>
          <p:cNvPr id="9" name="Rectangle 3">
            <a:extLst>
              <a:ext uri="{FF2B5EF4-FFF2-40B4-BE49-F238E27FC236}">
                <a16:creationId xmlns:a16="http://schemas.microsoft.com/office/drawing/2014/main" id="{D3504A85-BE2A-48D3-8B84-6A73DDA03F5D}"/>
              </a:ext>
            </a:extLst>
          </p:cNvPr>
          <p:cNvSpPr txBox="1">
            <a:spLocks noChangeArrowheads="1"/>
          </p:cNvSpPr>
          <p:nvPr/>
        </p:nvSpPr>
        <p:spPr>
          <a:xfrm>
            <a:off x="1532122" y="1996851"/>
            <a:ext cx="8229600" cy="3221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icrosoft YaHei Light" panose="020B0502040204020203" pitchFamily="34" charset="-122"/>
                <a:ea typeface="Microsoft YaHei Light" panose="020B0502040204020203" pitchFamily="34" charset="-122"/>
              </a:rPr>
              <a:t>消除取值重复的行</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如果没有指定</a:t>
            </a:r>
            <a:r>
              <a:rPr lang="en-US" altLang="zh-CN" sz="2400" dirty="0">
                <a:latin typeface="Microsoft YaHei Light" panose="020B0502040204020203" pitchFamily="34" charset="-122"/>
                <a:ea typeface="Microsoft YaHei Light" panose="020B0502040204020203" pitchFamily="34" charset="-122"/>
              </a:rPr>
              <a:t>DISTINCT</a:t>
            </a:r>
            <a:r>
              <a:rPr lang="zh-CN" altLang="en-US" sz="2400" dirty="0">
                <a:latin typeface="Microsoft YaHei Light" panose="020B0502040204020203" pitchFamily="34" charset="-122"/>
                <a:ea typeface="Microsoft YaHei Light" panose="020B0502040204020203" pitchFamily="34" charset="-122"/>
              </a:rPr>
              <a:t>关键词，则缺省为</a:t>
            </a:r>
            <a:r>
              <a:rPr lang="en-US" altLang="zh-CN" sz="2400" dirty="0">
                <a:latin typeface="Microsoft YaHei Light" panose="020B0502040204020203" pitchFamily="34" charset="-122"/>
                <a:ea typeface="Microsoft YaHei Light" panose="020B0502040204020203" pitchFamily="34" charset="-122"/>
              </a:rPr>
              <a:t>ALL </a:t>
            </a:r>
          </a:p>
          <a:p>
            <a:pPr lvl="1">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例</a:t>
            </a:r>
            <a:r>
              <a:rPr lang="en-US" altLang="zh-CN" dirty="0">
                <a:latin typeface="Microsoft YaHei Light" panose="020B0502040204020203" pitchFamily="34" charset="-122"/>
                <a:ea typeface="Microsoft YaHei Light" panose="020B0502040204020203" pitchFamily="34" charset="-122"/>
              </a:rPr>
              <a:t>5]  </a:t>
            </a:r>
            <a:r>
              <a:rPr lang="zh-CN" altLang="en-US" dirty="0">
                <a:latin typeface="Microsoft YaHei Light" panose="020B0502040204020203" pitchFamily="34" charset="-122"/>
                <a:ea typeface="Microsoft YaHei Light" panose="020B0502040204020203" pitchFamily="34" charset="-122"/>
              </a:rPr>
              <a:t>查询选修了课程的学生学号。</a:t>
            </a:r>
          </a:p>
          <a:p>
            <a:pPr lvl="1">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SELECT </a:t>
            </a:r>
            <a:r>
              <a:rPr lang="en-US" altLang="zh-CN" dirty="0" err="1">
                <a:latin typeface="Microsoft YaHei Light" panose="020B0502040204020203" pitchFamily="34" charset="-122"/>
                <a:ea typeface="Microsoft YaHei Light" panose="020B0502040204020203" pitchFamily="34" charset="-122"/>
              </a:rPr>
              <a:t>Sno</a:t>
            </a:r>
            <a:r>
              <a:rPr lang="en-US" altLang="zh-CN" dirty="0">
                <a:latin typeface="Microsoft YaHei Light" panose="020B0502040204020203" pitchFamily="34" charset="-122"/>
                <a:ea typeface="Microsoft YaHei Light" panose="020B0502040204020203" pitchFamily="34" charset="-122"/>
              </a:rPr>
              <a:t>   FROM SC</a:t>
            </a:r>
            <a:r>
              <a:rPr lang="zh-CN" altLang="en-US" dirty="0">
                <a:latin typeface="Microsoft YaHei Light" panose="020B0502040204020203" pitchFamily="34" charset="-122"/>
                <a:ea typeface="Microsoft YaHei Light" panose="020B0502040204020203" pitchFamily="34" charset="-122"/>
              </a:rPr>
              <a:t>;</a:t>
            </a:r>
          </a:p>
          <a:p>
            <a:pPr lvl="1">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等价于：</a:t>
            </a:r>
          </a:p>
          <a:p>
            <a:pPr lvl="1">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SELECT ALL  </a:t>
            </a:r>
            <a:r>
              <a:rPr lang="en-US" altLang="zh-CN" dirty="0" err="1">
                <a:latin typeface="Microsoft YaHei Light" panose="020B0502040204020203" pitchFamily="34" charset="-122"/>
                <a:ea typeface="Microsoft YaHei Light" panose="020B0502040204020203" pitchFamily="34" charset="-122"/>
              </a:rPr>
              <a:t>Sno</a:t>
            </a:r>
            <a:r>
              <a:rPr lang="en-US" altLang="zh-CN" dirty="0">
                <a:latin typeface="Microsoft YaHei Light" panose="020B0502040204020203" pitchFamily="34" charset="-122"/>
                <a:ea typeface="Microsoft YaHei Light" panose="020B0502040204020203" pitchFamily="34" charset="-122"/>
              </a:rPr>
              <a:t>  FROM SC</a:t>
            </a:r>
            <a:r>
              <a:rPr lang="zh-CN" altLang="en-US" dirty="0">
                <a:latin typeface="Microsoft YaHei Light" panose="020B0502040204020203" pitchFamily="34" charset="-122"/>
                <a:ea typeface="Microsoft YaHei Light" panose="020B0502040204020203" pitchFamily="34" charset="-122"/>
              </a:rPr>
              <a:t>;</a:t>
            </a:r>
          </a:p>
          <a:p>
            <a:pPr lvl="1">
              <a:lnSpc>
                <a:spcPct val="8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endParaRPr lang="en-US" altLang="zh-CN" dirty="0">
              <a:latin typeface="Microsoft YaHei Light" panose="020B0502040204020203" pitchFamily="34" charset="-122"/>
              <a:ea typeface="Microsoft YaHei Light" panose="020B0502040204020203" pitchFamily="34" charset="-122"/>
            </a:endParaRPr>
          </a:p>
        </p:txBody>
      </p:sp>
      <p:sp>
        <p:nvSpPr>
          <p:cNvPr id="10" name="Rectangle 3">
            <a:extLst>
              <a:ext uri="{FF2B5EF4-FFF2-40B4-BE49-F238E27FC236}">
                <a16:creationId xmlns:a16="http://schemas.microsoft.com/office/drawing/2014/main" id="{E57D2B79-22C9-4E83-9946-B2CF945411C3}"/>
              </a:ext>
            </a:extLst>
          </p:cNvPr>
          <p:cNvSpPr txBox="1">
            <a:spLocks noChangeArrowheads="1"/>
          </p:cNvSpPr>
          <p:nvPr/>
        </p:nvSpPr>
        <p:spPr>
          <a:xfrm>
            <a:off x="1680652" y="4903744"/>
            <a:ext cx="8360969" cy="1680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latin typeface="Microsoft YaHei Light" panose="020B0502040204020203" pitchFamily="34" charset="-122"/>
                <a:ea typeface="Microsoft YaHei Light" panose="020B0502040204020203" pitchFamily="34" charset="-122"/>
              </a:rPr>
              <a:t>指定</a:t>
            </a:r>
            <a:r>
              <a:rPr lang="en-US" altLang="zh-CN" sz="2400" dirty="0">
                <a:latin typeface="Microsoft YaHei Light" panose="020B0502040204020203" pitchFamily="34" charset="-122"/>
                <a:ea typeface="Microsoft YaHei Light" panose="020B0502040204020203" pitchFamily="34" charset="-122"/>
              </a:rPr>
              <a:t>DISTINCT</a:t>
            </a:r>
            <a:r>
              <a:rPr lang="zh-CN" altLang="en-US" sz="2400" dirty="0">
                <a:latin typeface="Microsoft YaHei Light" panose="020B0502040204020203" pitchFamily="34" charset="-122"/>
                <a:ea typeface="Microsoft YaHei Light" panose="020B0502040204020203" pitchFamily="34" charset="-122"/>
              </a:rPr>
              <a:t>关键词，去掉表中重复的行 </a:t>
            </a:r>
          </a:p>
          <a:p>
            <a:pPr>
              <a:lnSpc>
                <a:spcPct val="8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SELECT</a:t>
            </a:r>
            <a:r>
              <a:rPr lang="en-US" altLang="zh-CN" sz="2400" dirty="0">
                <a:solidFill>
                  <a:srgbClr val="FF00FF"/>
                </a:solidFill>
                <a:latin typeface="Microsoft YaHei Light" panose="020B0502040204020203" pitchFamily="34" charset="-122"/>
                <a:ea typeface="Microsoft YaHei Light" panose="020B0502040204020203" pitchFamily="34" charset="-122"/>
              </a:rPr>
              <a:t> DISTINCT </a:t>
            </a:r>
            <a:r>
              <a:rPr lang="en-US" altLang="zh-CN" sz="2400" dirty="0" err="1">
                <a:latin typeface="Microsoft YaHei Light" panose="020B0502040204020203" pitchFamily="34" charset="-122"/>
                <a:ea typeface="Microsoft YaHei Light" panose="020B0502040204020203" pitchFamily="34" charset="-122"/>
              </a:rPr>
              <a:t>Sno</a:t>
            </a:r>
            <a:endParaRPr lang="en-US" altLang="zh-CN" sz="2400" dirty="0">
              <a:latin typeface="Microsoft YaHei Light" panose="020B0502040204020203" pitchFamily="34" charset="-122"/>
              <a:ea typeface="Microsoft YaHei Light" panose="020B0502040204020203" pitchFamily="34" charset="-122"/>
            </a:endParaRPr>
          </a:p>
          <a:p>
            <a:pPr>
              <a:lnSpc>
                <a:spcPct val="8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FROM SC</a:t>
            </a:r>
            <a:r>
              <a:rPr lang="zh-CN" altLang="en-US" sz="2400" dirty="0">
                <a:latin typeface="Microsoft YaHei Light" panose="020B0502040204020203" pitchFamily="34" charset="-122"/>
                <a:ea typeface="Microsoft YaHei Light" panose="020B0502040204020203" pitchFamily="34" charset="-122"/>
              </a:rPr>
              <a:t>; </a:t>
            </a:r>
          </a:p>
        </p:txBody>
      </p:sp>
    </p:spTree>
    <p:extLst>
      <p:ext uri="{BB962C8B-B14F-4D97-AF65-F5344CB8AC3E}">
        <p14:creationId xmlns:p14="http://schemas.microsoft.com/office/powerpoint/2010/main" val="719094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3" name="文本框 2">
            <a:extLst>
              <a:ext uri="{FF2B5EF4-FFF2-40B4-BE49-F238E27FC236}">
                <a16:creationId xmlns:a16="http://schemas.microsoft.com/office/drawing/2014/main" id="{B32E4DCE-2EBF-4D8A-B127-1BFE16E6DC42}"/>
              </a:ext>
            </a:extLst>
          </p:cNvPr>
          <p:cNvSpPr txBox="1"/>
          <p:nvPr/>
        </p:nvSpPr>
        <p:spPr>
          <a:xfrm>
            <a:off x="939566" y="1031846"/>
            <a:ext cx="3001143" cy="461665"/>
          </a:xfrm>
          <a:prstGeom prst="rect">
            <a:avLst/>
          </a:prstGeom>
          <a:noFill/>
        </p:spPr>
        <p:txBody>
          <a:bodyPr wrap="none" rtlCol="0">
            <a:spAutoFit/>
          </a:bodyPr>
          <a:lstStyle/>
          <a:p>
            <a:r>
              <a:rPr lang="zh-CN" altLang="en-US" sz="2400" b="1" dirty="0">
                <a:solidFill>
                  <a:srgbClr val="C00000"/>
                </a:solidFill>
                <a:latin typeface="Microsoft YaHei Light" panose="020B0502040204020203" pitchFamily="34" charset="-122"/>
                <a:ea typeface="Microsoft YaHei Light" panose="020B0502040204020203" pitchFamily="34" charset="-122"/>
              </a:rPr>
              <a:t>查询满足条件的元组</a:t>
            </a:r>
          </a:p>
        </p:txBody>
      </p:sp>
      <p:graphicFrame>
        <p:nvGraphicFramePr>
          <p:cNvPr id="9" name="Group 5">
            <a:extLst>
              <a:ext uri="{FF2B5EF4-FFF2-40B4-BE49-F238E27FC236}">
                <a16:creationId xmlns:a16="http://schemas.microsoft.com/office/drawing/2014/main" id="{A76E6E96-FC72-470D-8ADD-E71EB9D75CFE}"/>
              </a:ext>
            </a:extLst>
          </p:cNvPr>
          <p:cNvGraphicFramePr>
            <a:graphicFrameLocks/>
          </p:cNvGraphicFramePr>
          <p:nvPr>
            <p:extLst>
              <p:ext uri="{D42A27DB-BD31-4B8C-83A1-F6EECF244321}">
                <p14:modId xmlns:p14="http://schemas.microsoft.com/office/powerpoint/2010/main" val="3441758262"/>
              </p:ext>
            </p:extLst>
          </p:nvPr>
        </p:nvGraphicFramePr>
        <p:xfrm>
          <a:off x="1120959" y="2169632"/>
          <a:ext cx="8640763" cy="3051175"/>
        </p:xfrm>
        <a:graphic>
          <a:graphicData uri="http://schemas.openxmlformats.org/drawingml/2006/table">
            <a:tbl>
              <a:tblPr/>
              <a:tblGrid>
                <a:gridCol w="2305050">
                  <a:extLst>
                    <a:ext uri="{9D8B030D-6E8A-4147-A177-3AD203B41FA5}">
                      <a16:colId xmlns:a16="http://schemas.microsoft.com/office/drawing/2014/main" val="20000"/>
                    </a:ext>
                  </a:extLst>
                </a:gridCol>
                <a:gridCol w="6335713">
                  <a:extLst>
                    <a:ext uri="{9D8B030D-6E8A-4147-A177-3AD203B41FA5}">
                      <a16:colId xmlns:a16="http://schemas.microsoft.com/office/drawing/2014/main" val="20001"/>
                    </a:ext>
                  </a:extLst>
                </a:gridCol>
              </a:tblGrid>
              <a:tr h="4826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查 询 条 件</a:t>
                      </a:r>
                      <a:endParaRPr kumimoji="0" lang="zh-CN" alt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谓    词</a:t>
                      </a:r>
                      <a:endParaRPr kumimoji="0" lang="zh-CN" alt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比    较</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&gt;</a:t>
                      </a:r>
                      <a:r>
                        <a:rPr kumimoji="0" lang="zh-CN" altLang="en-US" sz="1800" b="1" i="0" u="none" strike="noStrike" cap="none" normalizeH="0" baseline="0" dirty="0">
                          <a:ln>
                            <a:noFill/>
                          </a:ln>
                          <a:solidFill>
                            <a:schemeClr val="tx1"/>
                          </a:solidFill>
                          <a:effectLst/>
                          <a:latin typeface="+mn-lt"/>
                          <a:ea typeface="宋体" pitchFamily="2" charset="-122"/>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&gt;=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&lt;&gt;</a:t>
                      </a:r>
                      <a:r>
                        <a:rPr kumimoji="0" lang="zh-CN" altLang="en-US" sz="1800" b="1" i="0" u="none" strike="noStrike" cap="none" normalizeH="0" baseline="0" dirty="0">
                          <a:ln>
                            <a:noFill/>
                          </a:ln>
                          <a:solidFill>
                            <a:schemeClr val="tx1"/>
                          </a:solidFill>
                          <a:effectLst/>
                          <a:latin typeface="+mn-lt"/>
                          <a:ea typeface="宋体" pitchFamily="2" charset="-122"/>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!&gt;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NOT+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上述比较运算符</a:t>
                      </a:r>
                      <a:endParaRPr kumimoji="0" lang="zh-CN" alt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确定范围</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mn-lt"/>
                          <a:ea typeface="宋体" pitchFamily="2" charset="-122"/>
                          <a:cs typeface="Times New Roman" pitchFamily="18" charset="0"/>
                        </a:rPr>
                        <a:t>BETWEEN AND</a:t>
                      </a: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a:ln>
                            <a:noFill/>
                          </a:ln>
                          <a:solidFill>
                            <a:schemeClr val="tx1"/>
                          </a:solidFill>
                          <a:effectLst/>
                          <a:latin typeface="+mn-lt"/>
                          <a:ea typeface="宋体" pitchFamily="2" charset="-122"/>
                          <a:cs typeface="Times New Roman" pitchFamily="18" charset="0"/>
                        </a:rPr>
                        <a:t>NOT BETWEEN AND</a:t>
                      </a:r>
                      <a:endParaRPr kumimoji="0" 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确定集合</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IN</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NOT IN</a:t>
                      </a:r>
                      <a:endParaRPr kumimoji="0" 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字符匹配</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LIKE</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NOT LIKE</a:t>
                      </a:r>
                      <a:endParaRPr kumimoji="0" 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空    值</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mn-lt"/>
                          <a:ea typeface="宋体" pitchFamily="2" charset="-122"/>
                          <a:cs typeface="Times New Roman" pitchFamily="18" charset="0"/>
                        </a:rPr>
                        <a:t>IS NULL</a:t>
                      </a: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a:ln>
                            <a:noFill/>
                          </a:ln>
                          <a:solidFill>
                            <a:schemeClr val="tx1"/>
                          </a:solidFill>
                          <a:effectLst/>
                          <a:latin typeface="+mn-lt"/>
                          <a:ea typeface="宋体" pitchFamily="2" charset="-122"/>
                          <a:cs typeface="Times New Roman" pitchFamily="18" charset="0"/>
                        </a:rPr>
                        <a:t>IS NOT NULL</a:t>
                      </a:r>
                      <a:endParaRPr kumimoji="0" 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dirty="0">
                          <a:ln>
                            <a:noFill/>
                          </a:ln>
                          <a:solidFill>
                            <a:schemeClr val="tx1"/>
                          </a:solidFill>
                          <a:effectLst/>
                          <a:latin typeface="+mn-lt"/>
                          <a:ea typeface="宋体" pitchFamily="2" charset="-122"/>
                        </a:rPr>
                        <a:t>多重条件（逻辑运算）</a:t>
                      </a:r>
                      <a:endParaRPr kumimoji="0" lang="zh-CN" altLang="en-US" sz="2400" b="1"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mn-lt"/>
                          <a:ea typeface="宋体" pitchFamily="2" charset="-122"/>
                        </a:rPr>
                        <a:t>AND</a:t>
                      </a:r>
                      <a:r>
                        <a:rPr kumimoji="0" lang="zh-CN" altLang="en-US" sz="1800" b="1" i="0" u="none" strike="noStrike" cap="none" normalizeH="0" baseline="0" dirty="0">
                          <a:ln>
                            <a:noFill/>
                          </a:ln>
                          <a:solidFill>
                            <a:schemeClr val="tx1"/>
                          </a:solidFill>
                          <a:effectLst/>
                          <a:latin typeface="+mn-lt"/>
                          <a:ea typeface="宋体" pitchFamily="2" charset="-122"/>
                        </a:rPr>
                        <a:t>, </a:t>
                      </a:r>
                      <a:r>
                        <a:rPr kumimoji="0" lang="en-US" sz="1800" b="1" i="0" u="none" strike="noStrike" cap="none" normalizeH="0" baseline="0" dirty="0">
                          <a:ln>
                            <a:noFill/>
                          </a:ln>
                          <a:solidFill>
                            <a:schemeClr val="tx1"/>
                          </a:solidFill>
                          <a:effectLst/>
                          <a:latin typeface="+mn-lt"/>
                          <a:ea typeface="宋体" pitchFamily="2" charset="-122"/>
                        </a:rPr>
                        <a:t>OR</a:t>
                      </a:r>
                      <a:r>
                        <a:rPr kumimoji="0" lang="zh-CN" altLang="en-US" sz="1800" b="1" i="0" u="none" strike="noStrike" cap="none" normalizeH="0" baseline="0" dirty="0">
                          <a:ln>
                            <a:noFill/>
                          </a:ln>
                          <a:solidFill>
                            <a:schemeClr val="tx1"/>
                          </a:solidFill>
                          <a:effectLst/>
                          <a:latin typeface="+mn-lt"/>
                          <a:ea typeface="宋体" pitchFamily="2" charset="-122"/>
                        </a:rPr>
                        <a:t>, </a:t>
                      </a:r>
                      <a:r>
                        <a:rPr kumimoji="0" lang="en-US" sz="1800" b="1" i="0" u="none" strike="noStrike" cap="none" normalizeH="0" baseline="0" dirty="0">
                          <a:ln>
                            <a:noFill/>
                          </a:ln>
                          <a:solidFill>
                            <a:schemeClr val="tx1"/>
                          </a:solidFill>
                          <a:effectLst/>
                          <a:latin typeface="+mn-lt"/>
                          <a:ea typeface="宋体" pitchFamily="2" charset="-122"/>
                        </a:rPr>
                        <a:t>NOT</a:t>
                      </a:r>
                      <a:endParaRPr kumimoji="0" lang="en-US" sz="2400" b="1"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97866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3" name="文本框 2">
            <a:extLst>
              <a:ext uri="{FF2B5EF4-FFF2-40B4-BE49-F238E27FC236}">
                <a16:creationId xmlns:a16="http://schemas.microsoft.com/office/drawing/2014/main" id="{B32E4DCE-2EBF-4D8A-B127-1BFE16E6DC42}"/>
              </a:ext>
            </a:extLst>
          </p:cNvPr>
          <p:cNvSpPr txBox="1"/>
          <p:nvPr/>
        </p:nvSpPr>
        <p:spPr>
          <a:xfrm>
            <a:off x="939566" y="1031846"/>
            <a:ext cx="3001143" cy="461665"/>
          </a:xfrm>
          <a:prstGeom prst="rect">
            <a:avLst/>
          </a:prstGeom>
          <a:noFill/>
        </p:spPr>
        <p:txBody>
          <a:bodyPr wrap="none" rtlCol="0">
            <a:spAutoFit/>
          </a:bodyPr>
          <a:lstStyle/>
          <a:p>
            <a:r>
              <a:rPr lang="zh-CN" altLang="en-US" sz="2400" b="1" dirty="0">
                <a:solidFill>
                  <a:srgbClr val="C00000"/>
                </a:solidFill>
                <a:latin typeface="Microsoft YaHei Light" panose="020B0502040204020203" pitchFamily="34" charset="-122"/>
                <a:ea typeface="Microsoft YaHei Light" panose="020B0502040204020203" pitchFamily="34" charset="-122"/>
              </a:rPr>
              <a:t>查询满足条件的元组</a:t>
            </a:r>
          </a:p>
        </p:txBody>
      </p:sp>
      <p:sp>
        <p:nvSpPr>
          <p:cNvPr id="10" name="Rectangle 3">
            <a:extLst>
              <a:ext uri="{FF2B5EF4-FFF2-40B4-BE49-F238E27FC236}">
                <a16:creationId xmlns:a16="http://schemas.microsoft.com/office/drawing/2014/main" id="{CB20D883-AF81-435F-96CB-E7C521B9F262}"/>
              </a:ext>
            </a:extLst>
          </p:cNvPr>
          <p:cNvSpPr txBox="1">
            <a:spLocks noChangeArrowheads="1"/>
          </p:cNvSpPr>
          <p:nvPr/>
        </p:nvSpPr>
        <p:spPr>
          <a:xfrm>
            <a:off x="1686110" y="1666497"/>
            <a:ext cx="8075612" cy="4895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6]</a:t>
            </a:r>
            <a:r>
              <a:rPr lang="zh-CN" altLang="en-US" sz="2400" dirty="0">
                <a:latin typeface="Microsoft YaHei Light" panose="020B0502040204020203" pitchFamily="34" charset="-122"/>
                <a:ea typeface="Microsoft YaHei Light" panose="020B0502040204020203" pitchFamily="34" charset="-122"/>
              </a:rPr>
              <a:t> 查询全体男学生的名单。</a:t>
            </a:r>
          </a:p>
          <a:p>
            <a:pPr lvl="1">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SELECT </a:t>
            </a:r>
            <a:r>
              <a:rPr lang="en-US" altLang="zh-CN" dirty="0" err="1">
                <a:latin typeface="Microsoft YaHei Light" panose="020B0502040204020203" pitchFamily="34" charset="-122"/>
                <a:ea typeface="Microsoft YaHei Light" panose="020B0502040204020203" pitchFamily="34" charset="-122"/>
              </a:rPr>
              <a:t>sname</a:t>
            </a:r>
            <a:endParaRPr lang="en-US" altLang="zh-CN" dirty="0">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FROM     Student</a:t>
            </a:r>
          </a:p>
          <a:p>
            <a:pPr lvl="1">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WHERE  sex=‘</a:t>
            </a:r>
            <a:r>
              <a:rPr lang="zh-CN" altLang="en-US" dirty="0">
                <a:latin typeface="Microsoft YaHei Light" panose="020B0502040204020203" pitchFamily="34" charset="-122"/>
                <a:ea typeface="Microsoft YaHei Light" panose="020B0502040204020203" pitchFamily="34" charset="-122"/>
              </a:rPr>
              <a:t>男</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7]</a:t>
            </a:r>
            <a:r>
              <a:rPr lang="zh-CN" altLang="en-US" sz="2400" dirty="0">
                <a:latin typeface="Microsoft YaHei Light" panose="020B0502040204020203" pitchFamily="34" charset="-122"/>
                <a:ea typeface="Microsoft YaHei Light" panose="020B0502040204020203" pitchFamily="34" charset="-122"/>
              </a:rPr>
              <a:t>查询所有年龄在</a:t>
            </a:r>
            <a:r>
              <a:rPr lang="en-US" altLang="zh-CN" sz="2400" dirty="0">
                <a:latin typeface="Microsoft YaHei Light" panose="020B0502040204020203" pitchFamily="34" charset="-122"/>
                <a:ea typeface="Microsoft YaHei Light" panose="020B0502040204020203" pitchFamily="34" charset="-122"/>
              </a:rPr>
              <a:t>20</a:t>
            </a:r>
            <a:r>
              <a:rPr lang="zh-CN" altLang="en-US" sz="2400" dirty="0">
                <a:latin typeface="Microsoft YaHei Light" panose="020B0502040204020203" pitchFamily="34" charset="-122"/>
                <a:ea typeface="Microsoft YaHei Light" panose="020B0502040204020203" pitchFamily="34" charset="-122"/>
              </a:rPr>
              <a:t>岁以下的学生姓名及其年龄。</a:t>
            </a:r>
          </a:p>
          <a:p>
            <a:pPr lvl="1" algn="just">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SELECT </a:t>
            </a:r>
            <a:r>
              <a:rPr lang="en-US" altLang="zh-CN" dirty="0" err="1">
                <a:latin typeface="Microsoft YaHei Light" panose="020B0502040204020203" pitchFamily="34" charset="-122"/>
                <a:ea typeface="Microsoft YaHei Light" panose="020B0502040204020203" pitchFamily="34" charset="-122"/>
              </a:rPr>
              <a:t>sname</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Sage </a:t>
            </a:r>
          </a:p>
          <a:p>
            <a:pPr lvl="1" algn="just">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FROM     Student    </a:t>
            </a:r>
          </a:p>
          <a:p>
            <a:pPr lvl="1" algn="just">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WHERE  Sage &lt; 20</a:t>
            </a:r>
            <a:r>
              <a:rPr lang="zh-CN" altLang="en-US"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8]</a:t>
            </a:r>
            <a:r>
              <a:rPr lang="zh-CN" altLang="en-US" sz="2400" dirty="0">
                <a:latin typeface="Microsoft YaHei Light" panose="020B0502040204020203" pitchFamily="34" charset="-122"/>
                <a:ea typeface="Microsoft YaHei Light" panose="020B0502040204020203" pitchFamily="34" charset="-122"/>
              </a:rPr>
              <a:t>查询考试成绩有不及格的学生的学号。</a:t>
            </a:r>
          </a:p>
          <a:p>
            <a:pPr lvl="2">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rPr>
              <a:t>SELECT </a:t>
            </a:r>
            <a:r>
              <a:rPr lang="en-US" altLang="zh-CN" sz="2400" dirty="0">
                <a:solidFill>
                  <a:srgbClr val="FF00FF"/>
                </a:solidFill>
                <a:latin typeface="Microsoft YaHei Light" panose="020B0502040204020203" pitchFamily="34" charset="-122"/>
                <a:ea typeface="Microsoft YaHei Light" panose="020B0502040204020203" pitchFamily="34" charset="-122"/>
              </a:rPr>
              <a:t>DISTINCT</a:t>
            </a:r>
            <a:r>
              <a:rPr lang="en-US" altLang="zh-CN"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studentno</a:t>
            </a:r>
            <a:endParaRPr lang="en-US" altLang="zh-CN" sz="2400" dirty="0">
              <a:latin typeface="Microsoft YaHei Light" panose="020B0502040204020203" pitchFamily="34" charset="-122"/>
              <a:ea typeface="Microsoft YaHei Light" panose="020B0502040204020203" pitchFamily="34" charset="-122"/>
            </a:endParaRPr>
          </a:p>
          <a:p>
            <a:pPr lvl="2">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rPr>
              <a:t>FROM  score</a:t>
            </a:r>
          </a:p>
          <a:p>
            <a:pPr lvl="2">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rPr>
              <a:t>WHERE final&lt;60</a:t>
            </a:r>
            <a:r>
              <a:rPr lang="zh-CN" altLang="en-US" sz="2400" dirty="0">
                <a:latin typeface="Microsoft YaHei Light" panose="020B0502040204020203" pitchFamily="34" charset="-122"/>
                <a:ea typeface="Microsoft YaHei Light" panose="020B0502040204020203" pitchFamily="34" charset="-122"/>
              </a:rPr>
              <a:t>; </a:t>
            </a:r>
          </a:p>
          <a:p>
            <a:pPr lvl="2">
              <a:lnSpc>
                <a:spcPct val="80000"/>
              </a:lnSpc>
              <a:buFont typeface="Arial" panose="020B0604020202020204" pitchFamily="34" charset="0"/>
              <a:buNone/>
            </a:pPr>
            <a:endParaRPr lang="en-US" altLang="zh-CN"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33980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3" name="文本框 2">
            <a:extLst>
              <a:ext uri="{FF2B5EF4-FFF2-40B4-BE49-F238E27FC236}">
                <a16:creationId xmlns:a16="http://schemas.microsoft.com/office/drawing/2014/main" id="{B32E4DCE-2EBF-4D8A-B127-1BFE16E6DC42}"/>
              </a:ext>
            </a:extLst>
          </p:cNvPr>
          <p:cNvSpPr txBox="1"/>
          <p:nvPr/>
        </p:nvSpPr>
        <p:spPr>
          <a:xfrm>
            <a:off x="939566" y="1031846"/>
            <a:ext cx="3001143" cy="461665"/>
          </a:xfrm>
          <a:prstGeom prst="rect">
            <a:avLst/>
          </a:prstGeom>
          <a:noFill/>
        </p:spPr>
        <p:txBody>
          <a:bodyPr wrap="none" rtlCol="0">
            <a:spAutoFit/>
          </a:bodyPr>
          <a:lstStyle/>
          <a:p>
            <a:r>
              <a:rPr lang="zh-CN" altLang="en-US" sz="2400" b="1" dirty="0">
                <a:solidFill>
                  <a:srgbClr val="C00000"/>
                </a:solidFill>
                <a:latin typeface="Microsoft YaHei Light" panose="020B0502040204020203" pitchFamily="34" charset="-122"/>
                <a:ea typeface="Microsoft YaHei Light" panose="020B0502040204020203" pitchFamily="34" charset="-122"/>
              </a:rPr>
              <a:t>查询满足条件的元组</a:t>
            </a:r>
          </a:p>
        </p:txBody>
      </p:sp>
      <p:sp>
        <p:nvSpPr>
          <p:cNvPr id="9" name="Rectangle 3">
            <a:extLst>
              <a:ext uri="{FF2B5EF4-FFF2-40B4-BE49-F238E27FC236}">
                <a16:creationId xmlns:a16="http://schemas.microsoft.com/office/drawing/2014/main" id="{0D9B36BA-4F6C-47FA-B386-7517F47841A4}"/>
              </a:ext>
            </a:extLst>
          </p:cNvPr>
          <p:cNvSpPr txBox="1">
            <a:spLocks noChangeArrowheads="1"/>
          </p:cNvSpPr>
          <p:nvPr/>
        </p:nvSpPr>
        <p:spPr>
          <a:xfrm>
            <a:off x="1317072" y="1748684"/>
            <a:ext cx="10419126" cy="49563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icrosoft YaHei Light" panose="020B0502040204020203" pitchFamily="34" charset="-122"/>
                <a:ea typeface="Microsoft YaHei Light" panose="020B0502040204020203" pitchFamily="34" charset="-122"/>
              </a:rPr>
              <a:t>谓词</a:t>
            </a:r>
            <a:r>
              <a:rPr lang="en-US" altLang="zh-CN" sz="2400" dirty="0">
                <a:latin typeface="Microsoft YaHei Light" panose="020B0502040204020203" pitchFamily="34" charset="-122"/>
                <a:ea typeface="Microsoft YaHei Light" panose="020B0502040204020203" pitchFamily="34" charset="-122"/>
              </a:rPr>
              <a:t>:   BETWEEN …  AND  …</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NOT BETWEEN  …  AND  …</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9] </a:t>
            </a:r>
            <a:r>
              <a:rPr lang="zh-CN" altLang="en-US" sz="2400" dirty="0">
                <a:latin typeface="Microsoft YaHei Light" panose="020B0502040204020203" pitchFamily="34" charset="-122"/>
                <a:ea typeface="Microsoft YaHei Light" panose="020B0502040204020203" pitchFamily="34" charset="-122"/>
              </a:rPr>
              <a:t>查询年龄在</a:t>
            </a:r>
            <a:r>
              <a:rPr lang="en-US" altLang="zh-CN" sz="2400" dirty="0">
                <a:latin typeface="Microsoft YaHei Light" panose="020B0502040204020203" pitchFamily="34" charset="-122"/>
                <a:ea typeface="Microsoft YaHei Light" panose="020B0502040204020203" pitchFamily="34" charset="-122"/>
              </a:rPr>
              <a:t>20~23</a:t>
            </a:r>
            <a:r>
              <a:rPr lang="zh-CN" altLang="en-US" sz="2400" dirty="0">
                <a:latin typeface="Microsoft YaHei Light" panose="020B0502040204020203" pitchFamily="34" charset="-122"/>
                <a:ea typeface="Microsoft YaHei Light" panose="020B0502040204020203" pitchFamily="34" charset="-122"/>
              </a:rPr>
              <a:t>岁（包括</a:t>
            </a:r>
            <a:r>
              <a:rPr lang="en-US" altLang="zh-CN" sz="2400" dirty="0">
                <a:latin typeface="Microsoft YaHei Light" panose="020B0502040204020203" pitchFamily="34" charset="-122"/>
                <a:ea typeface="Microsoft YaHei Light" panose="020B0502040204020203" pitchFamily="34" charset="-122"/>
              </a:rPr>
              <a:t>20</a:t>
            </a:r>
            <a:r>
              <a:rPr lang="zh-CN" altLang="en-US" sz="2400" dirty="0">
                <a:latin typeface="Microsoft YaHei Light" panose="020B0502040204020203" pitchFamily="34" charset="-122"/>
                <a:ea typeface="Microsoft YaHei Light" panose="020B0502040204020203" pitchFamily="34" charset="-122"/>
              </a:rPr>
              <a:t>岁和</a:t>
            </a:r>
            <a:r>
              <a:rPr lang="en-US" altLang="zh-CN" sz="2400" dirty="0">
                <a:latin typeface="Microsoft YaHei Light" panose="020B0502040204020203" pitchFamily="34" charset="-122"/>
                <a:ea typeface="Microsoft YaHei Light" panose="020B0502040204020203" pitchFamily="34" charset="-122"/>
              </a:rPr>
              <a:t>23</a:t>
            </a:r>
            <a:r>
              <a:rPr lang="zh-CN" altLang="en-US" sz="2400" dirty="0">
                <a:latin typeface="Microsoft YaHei Light" panose="020B0502040204020203" pitchFamily="34" charset="-122"/>
                <a:ea typeface="Microsoft YaHei Light" panose="020B0502040204020203" pitchFamily="34" charset="-122"/>
              </a:rPr>
              <a:t>岁）之间的学生的姓名、系别和年龄</a:t>
            </a:r>
          </a:p>
          <a:p>
            <a:pPr lvl="1" algn="just">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SELECT </a:t>
            </a:r>
            <a:r>
              <a:rPr lang="en-US" altLang="zh-CN" dirty="0" err="1">
                <a:latin typeface="Microsoft YaHei Light" panose="020B0502040204020203" pitchFamily="34" charset="-122"/>
                <a:ea typeface="Microsoft YaHei Light" panose="020B0502040204020203" pitchFamily="34" charset="-122"/>
              </a:rPr>
              <a:t>Sname</a:t>
            </a:r>
            <a:r>
              <a:rPr lang="zh-CN" altLang="en-US" dirty="0">
                <a:latin typeface="Microsoft YaHei Light" panose="020B0502040204020203" pitchFamily="34" charset="-122"/>
                <a:ea typeface="Microsoft YaHei Light" panose="020B0502040204020203" pitchFamily="34" charset="-122"/>
              </a:rPr>
              <a:t>, </a:t>
            </a:r>
            <a:r>
              <a:rPr lang="en-US" altLang="zh-CN" dirty="0" err="1">
                <a:latin typeface="Microsoft YaHei Light" panose="020B0502040204020203" pitchFamily="34" charset="-122"/>
                <a:ea typeface="Microsoft YaHei Light" panose="020B0502040204020203" pitchFamily="34" charset="-122"/>
              </a:rPr>
              <a:t>Sdept</a:t>
            </a: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Sage</a:t>
            </a:r>
          </a:p>
          <a:p>
            <a:pPr lvl="2" algn="just">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rPr>
              <a:t>FROM     Student</a:t>
            </a:r>
          </a:p>
          <a:p>
            <a:pPr lvl="2">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rPr>
              <a:t>WHERE   Sage </a:t>
            </a:r>
            <a:r>
              <a:rPr lang="en-US" altLang="zh-CN" sz="2400" dirty="0">
                <a:solidFill>
                  <a:srgbClr val="C00000"/>
                </a:solidFill>
                <a:latin typeface="Microsoft YaHei Light" panose="020B0502040204020203" pitchFamily="34" charset="-122"/>
                <a:ea typeface="Microsoft YaHei Light" panose="020B0502040204020203" pitchFamily="34" charset="-122"/>
              </a:rPr>
              <a:t>BETWEEN</a:t>
            </a:r>
            <a:r>
              <a:rPr lang="en-US" altLang="zh-CN" sz="2400" dirty="0">
                <a:latin typeface="Microsoft YaHei Light" panose="020B0502040204020203" pitchFamily="34" charset="-122"/>
                <a:ea typeface="Microsoft YaHei Light" panose="020B0502040204020203" pitchFamily="34" charset="-122"/>
              </a:rPr>
              <a:t> 20 </a:t>
            </a:r>
            <a:r>
              <a:rPr lang="en-US" altLang="zh-CN" sz="2400" dirty="0">
                <a:solidFill>
                  <a:srgbClr val="C00000"/>
                </a:solidFill>
                <a:latin typeface="Microsoft YaHei Light" panose="020B0502040204020203" pitchFamily="34" charset="-122"/>
                <a:ea typeface="Microsoft YaHei Light" panose="020B0502040204020203" pitchFamily="34" charset="-122"/>
              </a:rPr>
              <a:t>AND</a:t>
            </a:r>
            <a:r>
              <a:rPr lang="en-US" altLang="zh-CN" sz="2400" dirty="0">
                <a:latin typeface="Microsoft YaHei Light" panose="020B0502040204020203" pitchFamily="34" charset="-122"/>
                <a:ea typeface="Microsoft YaHei Light" panose="020B0502040204020203" pitchFamily="34" charset="-122"/>
              </a:rPr>
              <a:t> 23</a:t>
            </a:r>
            <a:r>
              <a:rPr lang="zh-CN" altLang="en-US" sz="2400" dirty="0">
                <a:latin typeface="Microsoft YaHei Light" panose="020B0502040204020203" pitchFamily="34" charset="-122"/>
                <a:ea typeface="Microsoft YaHei Light" panose="020B0502040204020203" pitchFamily="34" charset="-122"/>
              </a:rPr>
              <a:t>; </a:t>
            </a:r>
          </a:p>
          <a:p>
            <a:pPr algn="just">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10]  </a:t>
            </a:r>
            <a:r>
              <a:rPr lang="zh-CN" altLang="en-US" sz="2400" dirty="0">
                <a:latin typeface="Microsoft YaHei Light" panose="020B0502040204020203" pitchFamily="34" charset="-122"/>
                <a:ea typeface="Microsoft YaHei Light" panose="020B0502040204020203" pitchFamily="34" charset="-122"/>
              </a:rPr>
              <a:t>查询年龄不在</a:t>
            </a:r>
            <a:r>
              <a:rPr lang="en-US" altLang="zh-CN" sz="2400" dirty="0">
                <a:latin typeface="Microsoft YaHei Light" panose="020B0502040204020203" pitchFamily="34" charset="-122"/>
                <a:ea typeface="Microsoft YaHei Light" panose="020B0502040204020203" pitchFamily="34" charset="-122"/>
              </a:rPr>
              <a:t>20~23</a:t>
            </a:r>
            <a:r>
              <a:rPr lang="zh-CN" altLang="en-US" sz="2400" dirty="0">
                <a:latin typeface="Microsoft YaHei Light" panose="020B0502040204020203" pitchFamily="34" charset="-122"/>
                <a:ea typeface="Microsoft YaHei Light" panose="020B0502040204020203" pitchFamily="34" charset="-122"/>
              </a:rPr>
              <a:t>岁之间的学生姓名、系别和年龄</a:t>
            </a:r>
          </a:p>
          <a:p>
            <a:pPr algn="just">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SELECT </a:t>
            </a:r>
            <a:r>
              <a:rPr lang="en-US" altLang="zh-CN" sz="2400" dirty="0" err="1">
                <a:latin typeface="Microsoft YaHei Light" panose="020B0502040204020203" pitchFamily="34" charset="-122"/>
                <a:ea typeface="Microsoft YaHei Light" panose="020B0502040204020203" pitchFamily="34" charset="-122"/>
              </a:rPr>
              <a:t>Sname</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Sdept</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Sage</a:t>
            </a:r>
          </a:p>
          <a:p>
            <a:pPr algn="just">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FROM    Student</a:t>
            </a:r>
          </a:p>
          <a:p>
            <a:pPr algn="just">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WHERE Sage </a:t>
            </a:r>
            <a:r>
              <a:rPr lang="en-US" altLang="zh-CN" sz="2400" dirty="0">
                <a:solidFill>
                  <a:srgbClr val="C00000"/>
                </a:solidFill>
                <a:latin typeface="Microsoft YaHei Light" panose="020B0502040204020203" pitchFamily="34" charset="-122"/>
                <a:ea typeface="Microsoft YaHei Light" panose="020B0502040204020203" pitchFamily="34" charset="-122"/>
              </a:rPr>
              <a:t>NOT BETWEEN </a:t>
            </a:r>
            <a:r>
              <a:rPr lang="en-US" altLang="zh-CN" sz="2400" dirty="0">
                <a:latin typeface="Microsoft YaHei Light" panose="020B0502040204020203" pitchFamily="34" charset="-122"/>
                <a:ea typeface="Microsoft YaHei Light" panose="020B0502040204020203" pitchFamily="34" charset="-122"/>
              </a:rPr>
              <a:t>20 </a:t>
            </a:r>
            <a:r>
              <a:rPr lang="en-US" altLang="zh-CN" sz="2400" dirty="0">
                <a:solidFill>
                  <a:srgbClr val="C00000"/>
                </a:solidFill>
                <a:latin typeface="Microsoft YaHei Light" panose="020B0502040204020203" pitchFamily="34" charset="-122"/>
                <a:ea typeface="Microsoft YaHei Light" panose="020B0502040204020203" pitchFamily="34" charset="-122"/>
              </a:rPr>
              <a:t>AND</a:t>
            </a:r>
            <a:r>
              <a:rPr lang="en-US" altLang="zh-CN" sz="2400" dirty="0">
                <a:latin typeface="Microsoft YaHei Light" panose="020B0502040204020203" pitchFamily="34" charset="-122"/>
                <a:ea typeface="Microsoft YaHei Light" panose="020B0502040204020203" pitchFamily="34" charset="-122"/>
              </a:rPr>
              <a:t> 23</a:t>
            </a:r>
            <a:r>
              <a:rPr lang="zh-CN" altLang="en-US" sz="2400" dirty="0">
                <a:latin typeface="Microsoft YaHei Light" panose="020B0502040204020203" pitchFamily="34" charset="-122"/>
                <a:ea typeface="Microsoft YaHei Light" panose="020B0502040204020203" pitchFamily="34" charset="-122"/>
              </a:rPr>
              <a:t>; </a:t>
            </a:r>
          </a:p>
        </p:txBody>
      </p:sp>
    </p:spTree>
    <p:extLst>
      <p:ext uri="{BB962C8B-B14F-4D97-AF65-F5344CB8AC3E}">
        <p14:creationId xmlns:p14="http://schemas.microsoft.com/office/powerpoint/2010/main" val="1383806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3" name="文本框 2">
            <a:extLst>
              <a:ext uri="{FF2B5EF4-FFF2-40B4-BE49-F238E27FC236}">
                <a16:creationId xmlns:a16="http://schemas.microsoft.com/office/drawing/2014/main" id="{B32E4DCE-2EBF-4D8A-B127-1BFE16E6DC42}"/>
              </a:ext>
            </a:extLst>
          </p:cNvPr>
          <p:cNvSpPr txBox="1"/>
          <p:nvPr/>
        </p:nvSpPr>
        <p:spPr>
          <a:xfrm>
            <a:off x="939566" y="1031846"/>
            <a:ext cx="3001143" cy="461665"/>
          </a:xfrm>
          <a:prstGeom prst="rect">
            <a:avLst/>
          </a:prstGeom>
          <a:noFill/>
        </p:spPr>
        <p:txBody>
          <a:bodyPr wrap="none" rtlCol="0">
            <a:spAutoFit/>
          </a:bodyPr>
          <a:lstStyle/>
          <a:p>
            <a:r>
              <a:rPr lang="zh-CN" altLang="en-US" sz="2400" b="1" dirty="0">
                <a:solidFill>
                  <a:srgbClr val="C00000"/>
                </a:solidFill>
                <a:latin typeface="Microsoft YaHei Light" panose="020B0502040204020203" pitchFamily="34" charset="-122"/>
                <a:ea typeface="Microsoft YaHei Light" panose="020B0502040204020203" pitchFamily="34" charset="-122"/>
              </a:rPr>
              <a:t>查询满足条件的元组</a:t>
            </a:r>
          </a:p>
        </p:txBody>
      </p:sp>
      <p:sp>
        <p:nvSpPr>
          <p:cNvPr id="10" name="Rectangle 3">
            <a:extLst>
              <a:ext uri="{FF2B5EF4-FFF2-40B4-BE49-F238E27FC236}">
                <a16:creationId xmlns:a16="http://schemas.microsoft.com/office/drawing/2014/main" id="{1B36D62C-B4A2-436D-99F1-ABABFF6BFA9D}"/>
              </a:ext>
            </a:extLst>
          </p:cNvPr>
          <p:cNvSpPr txBox="1">
            <a:spLocks noChangeArrowheads="1"/>
          </p:cNvSpPr>
          <p:nvPr/>
        </p:nvSpPr>
        <p:spPr>
          <a:xfrm>
            <a:off x="1428388" y="1694848"/>
            <a:ext cx="9664655" cy="4882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2400" dirty="0">
                <a:latin typeface="Microsoft YaHei Light" panose="020B0502040204020203" pitchFamily="34" charset="-122"/>
                <a:ea typeface="Microsoft YaHei Light" panose="020B0502040204020203" pitchFamily="34" charset="-122"/>
              </a:rPr>
              <a:t>谓词：</a:t>
            </a:r>
            <a:r>
              <a:rPr lang="en-US" altLang="zh-CN" sz="2400" dirty="0">
                <a:latin typeface="Microsoft YaHei Light" panose="020B0502040204020203" pitchFamily="34" charset="-122"/>
                <a:ea typeface="Microsoft YaHei Light" panose="020B0502040204020203" pitchFamily="34" charset="-122"/>
              </a:rPr>
              <a:t>IN &lt;</a:t>
            </a:r>
            <a:r>
              <a:rPr lang="zh-CN" altLang="en-US" sz="2400" dirty="0">
                <a:latin typeface="Microsoft YaHei Light" panose="020B0502040204020203" pitchFamily="34" charset="-122"/>
                <a:ea typeface="Microsoft YaHei Light" panose="020B0502040204020203" pitchFamily="34" charset="-122"/>
              </a:rPr>
              <a:t>值表</a:t>
            </a:r>
            <a:r>
              <a:rPr lang="en-US" altLang="zh-CN" sz="2400" dirty="0">
                <a:latin typeface="Microsoft YaHei Light" panose="020B0502040204020203" pitchFamily="34" charset="-122"/>
                <a:ea typeface="Microsoft YaHei Light" panose="020B0502040204020203" pitchFamily="34" charset="-122"/>
              </a:rPr>
              <a:t>&gt;,  NOT IN &lt;</a:t>
            </a:r>
            <a:r>
              <a:rPr lang="zh-CN" altLang="en-US" sz="2400" dirty="0">
                <a:latin typeface="Microsoft YaHei Light" panose="020B0502040204020203" pitchFamily="34" charset="-122"/>
                <a:ea typeface="Microsoft YaHei Light" panose="020B0502040204020203" pitchFamily="34" charset="-122"/>
              </a:rPr>
              <a:t>值表</a:t>
            </a:r>
            <a:r>
              <a:rPr lang="en-US" altLang="zh-CN" sz="2400" dirty="0">
                <a:latin typeface="Microsoft YaHei Light" panose="020B0502040204020203" pitchFamily="34" charset="-122"/>
                <a:ea typeface="Microsoft YaHei Light" panose="020B0502040204020203" pitchFamily="34" charset="-122"/>
              </a:rPr>
              <a:t>&gt;     </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11]</a:t>
            </a:r>
            <a:r>
              <a:rPr lang="zh-CN" altLang="en-US" sz="2400" dirty="0">
                <a:latin typeface="Microsoft YaHei Light" panose="020B0502040204020203" pitchFamily="34" charset="-122"/>
                <a:ea typeface="Microsoft YaHei Light" panose="020B0502040204020203" pitchFamily="34" charset="-122"/>
              </a:rPr>
              <a:t>查询计算机科学系（</a:t>
            </a:r>
            <a:r>
              <a:rPr lang="en-US" altLang="zh-CN" sz="2400" dirty="0">
                <a:latin typeface="Microsoft YaHei Light" panose="020B0502040204020203" pitchFamily="34" charset="-122"/>
                <a:ea typeface="Microsoft YaHei Light" panose="020B0502040204020203" pitchFamily="34" charset="-122"/>
              </a:rPr>
              <a:t>CS</a:t>
            </a:r>
            <a:r>
              <a:rPr lang="zh-CN" altLang="en-US" sz="2400" dirty="0">
                <a:latin typeface="Microsoft YaHei Light" panose="020B0502040204020203" pitchFamily="34" charset="-122"/>
                <a:ea typeface="Microsoft YaHei Light" panose="020B0502040204020203" pitchFamily="34" charset="-122"/>
              </a:rPr>
              <a:t>）、数学系（</a:t>
            </a:r>
            <a:r>
              <a:rPr lang="en-US" altLang="zh-CN" sz="2400" dirty="0">
                <a:latin typeface="Microsoft YaHei Light" panose="020B0502040204020203" pitchFamily="34" charset="-122"/>
                <a:ea typeface="Microsoft YaHei Light" panose="020B0502040204020203" pitchFamily="34" charset="-122"/>
              </a:rPr>
              <a:t>MA</a:t>
            </a:r>
            <a:r>
              <a:rPr lang="zh-CN" altLang="en-US" sz="2400" dirty="0">
                <a:latin typeface="Microsoft YaHei Light" panose="020B0502040204020203" pitchFamily="34" charset="-122"/>
                <a:ea typeface="Microsoft YaHei Light" panose="020B0502040204020203" pitchFamily="34" charset="-122"/>
              </a:rPr>
              <a:t>）和信息系（</a:t>
            </a:r>
            <a:r>
              <a:rPr lang="en-US" altLang="zh-CN" sz="2400" dirty="0">
                <a:latin typeface="Microsoft YaHei Light" panose="020B0502040204020203" pitchFamily="34" charset="-122"/>
                <a:ea typeface="Microsoft YaHei Light" panose="020B0502040204020203" pitchFamily="34" charset="-122"/>
              </a:rPr>
              <a:t>IS</a:t>
            </a:r>
            <a:r>
              <a:rPr lang="zh-CN" altLang="en-US" sz="2400" dirty="0">
                <a:latin typeface="Microsoft YaHei Light" panose="020B0502040204020203" pitchFamily="34" charset="-122"/>
                <a:ea typeface="Microsoft YaHei Light" panose="020B0502040204020203" pitchFamily="34" charset="-122"/>
              </a:rPr>
              <a:t>）学生的姓名和性别。</a:t>
            </a:r>
          </a:p>
          <a:p>
            <a:pPr lvl="1">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SELECT </a:t>
            </a:r>
            <a:r>
              <a:rPr lang="en-US" altLang="zh-CN" dirty="0" err="1">
                <a:latin typeface="Microsoft YaHei Light" panose="020B0502040204020203" pitchFamily="34" charset="-122"/>
                <a:ea typeface="Microsoft YaHei Light" panose="020B0502040204020203" pitchFamily="34" charset="-122"/>
              </a:rPr>
              <a:t>Sname</a:t>
            </a:r>
            <a:r>
              <a:rPr lang="zh-CN" altLang="en-US" dirty="0">
                <a:latin typeface="Microsoft YaHei Light" panose="020B0502040204020203" pitchFamily="34" charset="-122"/>
                <a:ea typeface="Microsoft YaHei Light" panose="020B0502040204020203" pitchFamily="34" charset="-122"/>
              </a:rPr>
              <a:t>, </a:t>
            </a:r>
            <a:r>
              <a:rPr lang="en-US" altLang="zh-CN" dirty="0" err="1">
                <a:latin typeface="Microsoft YaHei Light" panose="020B0502040204020203" pitchFamily="34" charset="-122"/>
                <a:ea typeface="Microsoft YaHei Light" panose="020B0502040204020203" pitchFamily="34" charset="-122"/>
              </a:rPr>
              <a:t>Ssex</a:t>
            </a:r>
            <a:endParaRPr lang="en-US" altLang="zh-CN" dirty="0">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FROM  Student</a:t>
            </a:r>
          </a:p>
          <a:p>
            <a:pPr lvl="1">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WHERE </a:t>
            </a:r>
            <a:r>
              <a:rPr lang="en-US" altLang="zh-CN" dirty="0" err="1">
                <a:latin typeface="Microsoft YaHei Light" panose="020B0502040204020203" pitchFamily="34" charset="-122"/>
                <a:ea typeface="Microsoft YaHei Light" panose="020B0502040204020203" pitchFamily="34" charset="-122"/>
              </a:rPr>
              <a:t>Sdept</a:t>
            </a:r>
            <a:r>
              <a:rPr lang="en-US" altLang="zh-CN" dirty="0">
                <a:latin typeface="Microsoft YaHei Light" panose="020B0502040204020203" pitchFamily="34" charset="-122"/>
                <a:ea typeface="Microsoft YaHei Light" panose="020B0502040204020203" pitchFamily="34" charset="-122"/>
              </a:rPr>
              <a:t> IN </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'CS','MA’,'IS' </a:t>
            </a:r>
            <a:r>
              <a:rPr lang="zh-CN" altLang="en-US" dirty="0">
                <a:latin typeface="Microsoft YaHei Light" panose="020B0502040204020203" pitchFamily="34" charset="-122"/>
                <a:ea typeface="Microsoft YaHei Light" panose="020B0502040204020203" pitchFamily="34" charset="-122"/>
              </a:rPr>
              <a:t>)</a:t>
            </a:r>
            <a:endParaRPr lang="en-US" altLang="zh-CN" dirty="0">
              <a:latin typeface="Microsoft YaHei Light" panose="020B0502040204020203" pitchFamily="34" charset="-122"/>
              <a:ea typeface="Microsoft YaHei Light" panose="020B0502040204020203" pitchFamily="34" charset="-122"/>
            </a:endParaRPr>
          </a:p>
          <a:p>
            <a:pPr algn="just">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12]</a:t>
            </a:r>
            <a:r>
              <a:rPr lang="zh-CN" altLang="en-US" sz="2400" dirty="0">
                <a:latin typeface="Microsoft YaHei Light" panose="020B0502040204020203" pitchFamily="34" charset="-122"/>
                <a:ea typeface="Microsoft YaHei Light" panose="020B0502040204020203" pitchFamily="34" charset="-122"/>
              </a:rPr>
              <a:t>查询既不是计算机科学系、数学系，也不是信息系的学生的姓名和性别。</a:t>
            </a:r>
          </a:p>
          <a:p>
            <a:pPr lvl="1" algn="just">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SELECT </a:t>
            </a:r>
            <a:r>
              <a:rPr lang="en-US" altLang="zh-CN" dirty="0" err="1">
                <a:latin typeface="Microsoft YaHei Light" panose="020B0502040204020203" pitchFamily="34" charset="-122"/>
                <a:ea typeface="Microsoft YaHei Light" panose="020B0502040204020203" pitchFamily="34" charset="-122"/>
              </a:rPr>
              <a:t>Sname</a:t>
            </a:r>
            <a:r>
              <a:rPr lang="zh-CN" altLang="en-US" dirty="0">
                <a:latin typeface="Microsoft YaHei Light" panose="020B0502040204020203" pitchFamily="34" charset="-122"/>
                <a:ea typeface="Microsoft YaHei Light" panose="020B0502040204020203" pitchFamily="34" charset="-122"/>
              </a:rPr>
              <a:t>, </a:t>
            </a:r>
            <a:r>
              <a:rPr lang="en-US" altLang="zh-CN" dirty="0" err="1">
                <a:latin typeface="Microsoft YaHei Light" panose="020B0502040204020203" pitchFamily="34" charset="-122"/>
                <a:ea typeface="Microsoft YaHei Light" panose="020B0502040204020203" pitchFamily="34" charset="-122"/>
              </a:rPr>
              <a:t>Ssex</a:t>
            </a:r>
            <a:endParaRPr lang="en-US" altLang="zh-CN" dirty="0">
              <a:latin typeface="Microsoft YaHei Light" panose="020B0502040204020203" pitchFamily="34" charset="-122"/>
              <a:ea typeface="Microsoft YaHei Light" panose="020B0502040204020203" pitchFamily="34" charset="-122"/>
            </a:endParaRPr>
          </a:p>
          <a:p>
            <a:pPr lvl="1" algn="just">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FROM Student</a:t>
            </a:r>
          </a:p>
          <a:p>
            <a:pPr algn="just">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WHERE </a:t>
            </a:r>
            <a:r>
              <a:rPr lang="en-US" altLang="zh-CN" sz="2400" dirty="0" err="1">
                <a:latin typeface="Microsoft YaHei Light" panose="020B0502040204020203" pitchFamily="34" charset="-122"/>
                <a:ea typeface="Microsoft YaHei Light" panose="020B0502040204020203" pitchFamily="34" charset="-122"/>
              </a:rPr>
              <a:t>Sdept</a:t>
            </a:r>
            <a:r>
              <a:rPr lang="en-US" altLang="zh-CN" sz="2400" dirty="0">
                <a:latin typeface="Microsoft YaHei Light" panose="020B0502040204020203" pitchFamily="34" charset="-122"/>
                <a:ea typeface="Microsoft YaHei Light" panose="020B0502040204020203" pitchFamily="34" charset="-122"/>
              </a:rPr>
              <a:t> NOT IN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'IS','MA’,'CS'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a:t>
            </a:r>
          </a:p>
        </p:txBody>
      </p:sp>
    </p:spTree>
    <p:extLst>
      <p:ext uri="{BB962C8B-B14F-4D97-AF65-F5344CB8AC3E}">
        <p14:creationId xmlns:p14="http://schemas.microsoft.com/office/powerpoint/2010/main" val="17342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3" name="文本框 2">
            <a:extLst>
              <a:ext uri="{FF2B5EF4-FFF2-40B4-BE49-F238E27FC236}">
                <a16:creationId xmlns:a16="http://schemas.microsoft.com/office/drawing/2014/main" id="{B32E4DCE-2EBF-4D8A-B127-1BFE16E6DC42}"/>
              </a:ext>
            </a:extLst>
          </p:cNvPr>
          <p:cNvSpPr txBox="1"/>
          <p:nvPr/>
        </p:nvSpPr>
        <p:spPr>
          <a:xfrm>
            <a:off x="939566" y="1031846"/>
            <a:ext cx="3001143" cy="461665"/>
          </a:xfrm>
          <a:prstGeom prst="rect">
            <a:avLst/>
          </a:prstGeom>
          <a:noFill/>
        </p:spPr>
        <p:txBody>
          <a:bodyPr wrap="none" rtlCol="0">
            <a:spAutoFit/>
          </a:bodyPr>
          <a:lstStyle/>
          <a:p>
            <a:r>
              <a:rPr lang="zh-CN" altLang="en-US" sz="2400" b="1" dirty="0">
                <a:solidFill>
                  <a:srgbClr val="C00000"/>
                </a:solidFill>
                <a:latin typeface="Microsoft YaHei Light" panose="020B0502040204020203" pitchFamily="34" charset="-122"/>
                <a:ea typeface="Microsoft YaHei Light" panose="020B0502040204020203" pitchFamily="34" charset="-122"/>
              </a:rPr>
              <a:t>查询满足条件的元组</a:t>
            </a:r>
          </a:p>
        </p:txBody>
      </p:sp>
      <p:sp>
        <p:nvSpPr>
          <p:cNvPr id="9" name="内容占位符 2">
            <a:extLst>
              <a:ext uri="{FF2B5EF4-FFF2-40B4-BE49-F238E27FC236}">
                <a16:creationId xmlns:a16="http://schemas.microsoft.com/office/drawing/2014/main" id="{50D5EFB0-E568-4768-8EB1-D244AF436533}"/>
              </a:ext>
            </a:extLst>
          </p:cNvPr>
          <p:cNvSpPr txBox="1">
            <a:spLocks/>
          </p:cNvSpPr>
          <p:nvPr/>
        </p:nvSpPr>
        <p:spPr>
          <a:xfrm>
            <a:off x="1354822" y="1719336"/>
            <a:ext cx="8229600" cy="4186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33450" lvl="1" indent="-533400">
              <a:defRPr/>
            </a:pPr>
            <a:r>
              <a:rPr lang="zh-CN" altLang="en-US" dirty="0">
                <a:latin typeface="Microsoft YaHei Light" panose="020B0502040204020203" pitchFamily="34" charset="-122"/>
                <a:ea typeface="Microsoft YaHei Light" panose="020B0502040204020203" pitchFamily="34" charset="-122"/>
              </a:rPr>
              <a:t>匹配串为固定字符串</a:t>
            </a:r>
            <a:endParaRPr lang="zh-CN" altLang="en-US" sz="2400" dirty="0">
              <a:latin typeface="Microsoft YaHei Light" panose="020B0502040204020203" pitchFamily="34" charset="-122"/>
              <a:ea typeface="Microsoft YaHei Light" panose="020B0502040204020203" pitchFamily="34" charset="-122"/>
            </a:endParaRPr>
          </a:p>
          <a:p>
            <a:pPr marL="914400" lvl="1" indent="-457200" algn="just">
              <a:buFont typeface="Wingdings" panose="05000000000000000000" pitchFamily="2" charset="2"/>
              <a:buNone/>
              <a:defRPr/>
            </a:pP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例</a:t>
            </a:r>
            <a:r>
              <a:rPr lang="en-US" altLang="zh-CN" dirty="0">
                <a:latin typeface="Microsoft YaHei Light" panose="020B0502040204020203" pitchFamily="34" charset="-122"/>
                <a:ea typeface="Microsoft YaHei Light" panose="020B0502040204020203" pitchFamily="34" charset="-122"/>
              </a:rPr>
              <a:t>13]</a:t>
            </a:r>
            <a:r>
              <a:rPr lang="zh-CN" altLang="en-US" dirty="0">
                <a:latin typeface="Microsoft YaHei Light" panose="020B0502040204020203" pitchFamily="34" charset="-122"/>
                <a:ea typeface="Microsoft YaHei Light" panose="020B0502040204020203" pitchFamily="34" charset="-122"/>
              </a:rPr>
              <a:t>查询学号为</a:t>
            </a:r>
            <a:r>
              <a:rPr lang="en-US" altLang="zh-CN" dirty="0">
                <a:latin typeface="Microsoft YaHei Light" panose="020B0502040204020203" pitchFamily="34" charset="-122"/>
                <a:ea typeface="Microsoft YaHei Light" panose="020B0502040204020203" pitchFamily="34" charset="-122"/>
              </a:rPr>
              <a:t>201215121</a:t>
            </a:r>
            <a:r>
              <a:rPr lang="zh-CN" altLang="en-US" dirty="0">
                <a:latin typeface="Microsoft YaHei Light" panose="020B0502040204020203" pitchFamily="34" charset="-122"/>
                <a:ea typeface="Microsoft YaHei Light" panose="020B0502040204020203" pitchFamily="34" charset="-122"/>
              </a:rPr>
              <a:t>的学生的详细情况。</a:t>
            </a:r>
          </a:p>
          <a:p>
            <a:pPr marL="1333500" lvl="2" indent="-419100" algn="just">
              <a:buFont typeface="Arial" panose="020B0604020202020204" pitchFamily="34" charset="0"/>
              <a:buNone/>
              <a:defRPr/>
            </a:pPr>
            <a:r>
              <a:rPr lang="zh-CN" altLang="en-US" sz="1800"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SELECT *    </a:t>
            </a:r>
          </a:p>
          <a:p>
            <a:pPr marL="1333500" lvl="2" indent="-419100" algn="just">
              <a:buFont typeface="Arial" panose="020B0604020202020204" pitchFamily="34" charset="0"/>
              <a:buNone/>
              <a:defRPr/>
            </a:pPr>
            <a:r>
              <a:rPr lang="en-US" altLang="zh-CN" sz="2400" dirty="0">
                <a:latin typeface="Microsoft YaHei Light" panose="020B0502040204020203" pitchFamily="34" charset="-122"/>
                <a:ea typeface="Microsoft YaHei Light" panose="020B0502040204020203" pitchFamily="34" charset="-122"/>
              </a:rPr>
              <a:t>     FROM  Student  </a:t>
            </a:r>
          </a:p>
          <a:p>
            <a:pPr marL="1333500" lvl="2" indent="-419100" algn="just">
              <a:buFont typeface="Arial" panose="020B0604020202020204" pitchFamily="34" charset="0"/>
              <a:buNone/>
              <a:defRPr/>
            </a:pPr>
            <a:r>
              <a:rPr lang="en-US" altLang="zh-CN" sz="2400" dirty="0">
                <a:latin typeface="Microsoft YaHei Light" panose="020B0502040204020203" pitchFamily="34" charset="-122"/>
                <a:ea typeface="Microsoft YaHei Light" panose="020B0502040204020203" pitchFamily="34" charset="-122"/>
              </a:rPr>
              <a:t>     WHERE  </a:t>
            </a:r>
            <a:r>
              <a:rPr lang="en-US" altLang="zh-CN" sz="2400" dirty="0" err="1">
                <a:latin typeface="Microsoft YaHei Light" panose="020B0502040204020203" pitchFamily="34" charset="-122"/>
                <a:ea typeface="Microsoft YaHei Light" panose="020B0502040204020203" pitchFamily="34" charset="-122"/>
              </a:rPr>
              <a:t>Sno</a:t>
            </a:r>
            <a:r>
              <a:rPr lang="en-US" altLang="zh-CN"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LIKE </a:t>
            </a:r>
            <a:r>
              <a:rPr lang="en-US" altLang="zh-CN" sz="2400" dirty="0">
                <a:latin typeface="Microsoft YaHei Light" panose="020B0502040204020203" pitchFamily="34" charset="-122"/>
                <a:ea typeface="Microsoft YaHei Light" panose="020B0502040204020203" pitchFamily="34" charset="-122"/>
              </a:rPr>
              <a:t>‘201215121'</a:t>
            </a:r>
            <a:r>
              <a:rPr lang="zh-CN" altLang="en-US" sz="2400" dirty="0">
                <a:latin typeface="Microsoft YaHei Light" panose="020B0502040204020203" pitchFamily="34" charset="-122"/>
                <a:ea typeface="Microsoft YaHei Light" panose="020B0502040204020203" pitchFamily="34" charset="-122"/>
              </a:rPr>
              <a:t>;</a:t>
            </a:r>
          </a:p>
          <a:p>
            <a:pPr marL="1333500" lvl="2" indent="-419100" algn="just">
              <a:buFont typeface="Arial" panose="020B0604020202020204" pitchFamily="34" charset="0"/>
              <a:buNone/>
              <a:defRPr/>
            </a:pPr>
            <a:endParaRPr lang="zh-CN" altLang="en-US" sz="2400" dirty="0">
              <a:latin typeface="Microsoft YaHei Light" panose="020B0502040204020203" pitchFamily="34" charset="-122"/>
              <a:ea typeface="Microsoft YaHei Light" panose="020B0502040204020203" pitchFamily="34" charset="-122"/>
            </a:endParaRPr>
          </a:p>
          <a:p>
            <a:pPr marL="914400" lvl="1" indent="-457200" algn="just">
              <a:buFont typeface="Wingdings" panose="05000000000000000000" pitchFamily="2" charset="2"/>
              <a:buNone/>
              <a:defRPr/>
            </a:pPr>
            <a:r>
              <a:rPr lang="zh-CN" altLang="en-US" dirty="0">
                <a:latin typeface="Microsoft YaHei Light" panose="020B0502040204020203" pitchFamily="34" charset="-122"/>
                <a:ea typeface="Microsoft YaHei Light" panose="020B0502040204020203" pitchFamily="34" charset="-122"/>
              </a:rPr>
              <a:t>等价于：</a:t>
            </a:r>
            <a:r>
              <a:rPr lang="zh-CN" altLang="en-US" sz="2000" dirty="0">
                <a:latin typeface="Microsoft YaHei Light" panose="020B0502040204020203" pitchFamily="34" charset="-122"/>
                <a:ea typeface="Microsoft YaHei Light" panose="020B0502040204020203" pitchFamily="34" charset="-122"/>
              </a:rPr>
              <a:t> </a:t>
            </a:r>
          </a:p>
          <a:p>
            <a:pPr marL="1333500" lvl="2" indent="-419100">
              <a:buFont typeface="Arial" panose="020B0604020202020204" pitchFamily="34" charset="0"/>
              <a:buNone/>
              <a:defRPr/>
            </a:pPr>
            <a:r>
              <a:rPr lang="zh-CN" altLang="en-US"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SELECT  * </a:t>
            </a:r>
          </a:p>
          <a:p>
            <a:pPr marL="1333500" lvl="2" indent="-419100">
              <a:buFont typeface="Arial" panose="020B0604020202020204" pitchFamily="34" charset="0"/>
              <a:buNone/>
              <a:defRPr/>
            </a:pPr>
            <a:r>
              <a:rPr 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FROM  Student </a:t>
            </a:r>
          </a:p>
          <a:p>
            <a:pPr marL="1333500" lvl="2" indent="-419100">
              <a:buFont typeface="Arial" panose="020B0604020202020204" pitchFamily="34" charset="0"/>
              <a:buNone/>
              <a:defRPr/>
            </a:pPr>
            <a:r>
              <a:rPr 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WHERE </a:t>
            </a:r>
            <a:r>
              <a:rPr lang="en-US" altLang="zh-CN" sz="2400" dirty="0" err="1">
                <a:latin typeface="Microsoft YaHei Light" panose="020B0502040204020203" pitchFamily="34" charset="-122"/>
                <a:ea typeface="Microsoft YaHei Light" panose="020B0502040204020203" pitchFamily="34" charset="-122"/>
              </a:rPr>
              <a:t>Sno</a:t>
            </a:r>
            <a:r>
              <a:rPr lang="en-US" altLang="zh-CN" sz="2400" dirty="0">
                <a:latin typeface="Microsoft YaHei Light" panose="020B0502040204020203" pitchFamily="34" charset="-122"/>
                <a:ea typeface="Microsoft YaHei Light" panose="020B0502040204020203" pitchFamily="34" charset="-122"/>
              </a:rPr>
              <a:t> = ' 201215121 '</a:t>
            </a:r>
            <a:r>
              <a:rPr lang="zh-CN" altLang="en-US" sz="2400" dirty="0">
                <a:latin typeface="Microsoft YaHei Light" panose="020B0502040204020203" pitchFamily="34" charset="-122"/>
                <a:ea typeface="Microsoft YaHei Light" panose="020B0502040204020203" pitchFamily="34" charset="-122"/>
              </a:rPr>
              <a:t>;</a:t>
            </a:r>
          </a:p>
        </p:txBody>
      </p:sp>
    </p:spTree>
    <p:extLst>
      <p:ext uri="{BB962C8B-B14F-4D97-AF65-F5344CB8AC3E}">
        <p14:creationId xmlns:p14="http://schemas.microsoft.com/office/powerpoint/2010/main" val="106901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3" name="文本框 2">
            <a:extLst>
              <a:ext uri="{FF2B5EF4-FFF2-40B4-BE49-F238E27FC236}">
                <a16:creationId xmlns:a16="http://schemas.microsoft.com/office/drawing/2014/main" id="{B32E4DCE-2EBF-4D8A-B127-1BFE16E6DC42}"/>
              </a:ext>
            </a:extLst>
          </p:cNvPr>
          <p:cNvSpPr txBox="1"/>
          <p:nvPr/>
        </p:nvSpPr>
        <p:spPr>
          <a:xfrm>
            <a:off x="939566" y="1031846"/>
            <a:ext cx="3001143" cy="461665"/>
          </a:xfrm>
          <a:prstGeom prst="rect">
            <a:avLst/>
          </a:prstGeom>
          <a:noFill/>
        </p:spPr>
        <p:txBody>
          <a:bodyPr wrap="none" rtlCol="0">
            <a:spAutoFit/>
          </a:bodyPr>
          <a:lstStyle/>
          <a:p>
            <a:r>
              <a:rPr lang="zh-CN" altLang="en-US" sz="2400" b="1" dirty="0">
                <a:solidFill>
                  <a:srgbClr val="C00000"/>
                </a:solidFill>
                <a:latin typeface="Microsoft YaHei Light" panose="020B0502040204020203" pitchFamily="34" charset="-122"/>
                <a:ea typeface="Microsoft YaHei Light" panose="020B0502040204020203" pitchFamily="34" charset="-122"/>
              </a:rPr>
              <a:t>查询满足条件的元组</a:t>
            </a:r>
          </a:p>
        </p:txBody>
      </p:sp>
      <p:sp>
        <p:nvSpPr>
          <p:cNvPr id="10" name="Rectangle 3">
            <a:extLst>
              <a:ext uri="{FF2B5EF4-FFF2-40B4-BE49-F238E27FC236}">
                <a16:creationId xmlns:a16="http://schemas.microsoft.com/office/drawing/2014/main" id="{B95B786A-9BFD-4029-8C62-6CBA6E64F69F}"/>
              </a:ext>
            </a:extLst>
          </p:cNvPr>
          <p:cNvSpPr txBox="1">
            <a:spLocks noChangeArrowheads="1"/>
          </p:cNvSpPr>
          <p:nvPr/>
        </p:nvSpPr>
        <p:spPr>
          <a:xfrm>
            <a:off x="1638579" y="1894863"/>
            <a:ext cx="8229600" cy="4064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匹配串为含通配符的字符串</a:t>
            </a:r>
          </a:p>
          <a:p>
            <a:pPr>
              <a:buFont typeface="Wingdings" panose="05000000000000000000" pitchFamily="2" charset="2"/>
              <a:buNone/>
            </a:pPr>
            <a:r>
              <a:rPr lang="en-US" altLang="zh-CN" sz="3200" dirty="0"/>
              <a:t>[</a:t>
            </a:r>
            <a:r>
              <a:rPr lang="zh-CN" altLang="en-US" sz="2400" dirty="0"/>
              <a:t>例</a:t>
            </a:r>
            <a:r>
              <a:rPr lang="en-US" altLang="zh-CN" sz="2400" dirty="0"/>
              <a:t>14]  </a:t>
            </a:r>
            <a:r>
              <a:rPr lang="zh-CN" altLang="en-US" sz="2400" dirty="0"/>
              <a:t>查询所有姓刘学生的姓名、学号和性别。</a:t>
            </a:r>
          </a:p>
          <a:p>
            <a:pPr lvl="1">
              <a:buFont typeface="Wingdings" panose="05000000000000000000" pitchFamily="2" charset="2"/>
              <a:buNone/>
            </a:pPr>
            <a:r>
              <a:rPr lang="zh-CN" altLang="en-US" sz="2000" dirty="0"/>
              <a:t>       </a:t>
            </a:r>
            <a:r>
              <a:rPr lang="en-US" altLang="zh-CN" dirty="0"/>
              <a:t>SELECT </a:t>
            </a:r>
            <a:r>
              <a:rPr lang="en-US" altLang="zh-CN" dirty="0" err="1"/>
              <a:t>Sname</a:t>
            </a:r>
            <a:r>
              <a:rPr lang="zh-CN" altLang="en-US" dirty="0"/>
              <a:t>, </a:t>
            </a:r>
            <a:r>
              <a:rPr lang="en-US" altLang="zh-CN" dirty="0" err="1"/>
              <a:t>Sno</a:t>
            </a:r>
            <a:r>
              <a:rPr lang="zh-CN" altLang="en-US" dirty="0"/>
              <a:t>, </a:t>
            </a:r>
            <a:r>
              <a:rPr lang="en-US" altLang="zh-CN" dirty="0" err="1"/>
              <a:t>Ssex</a:t>
            </a:r>
            <a:endParaRPr lang="en-US" altLang="zh-CN" dirty="0"/>
          </a:p>
          <a:p>
            <a:pPr lvl="1">
              <a:buFont typeface="Wingdings" panose="05000000000000000000" pitchFamily="2" charset="2"/>
              <a:buNone/>
            </a:pPr>
            <a:r>
              <a:rPr lang="en-US" altLang="zh-CN" dirty="0"/>
              <a:t>      FROM Student</a:t>
            </a:r>
          </a:p>
          <a:p>
            <a:pPr lvl="1">
              <a:buFont typeface="Wingdings" panose="05000000000000000000" pitchFamily="2" charset="2"/>
              <a:buNone/>
            </a:pPr>
            <a:r>
              <a:rPr lang="en-US" altLang="zh-CN" dirty="0"/>
              <a:t>      WHERE  </a:t>
            </a:r>
            <a:r>
              <a:rPr lang="en-US" altLang="zh-CN" dirty="0" err="1"/>
              <a:t>Sname</a:t>
            </a:r>
            <a:r>
              <a:rPr lang="en-US" altLang="zh-CN" dirty="0"/>
              <a:t> </a:t>
            </a:r>
            <a:r>
              <a:rPr lang="en-US" altLang="zh-CN" dirty="0">
                <a:solidFill>
                  <a:srgbClr val="FF00FF"/>
                </a:solidFill>
              </a:rPr>
              <a:t>LIKE </a:t>
            </a:r>
            <a:r>
              <a:rPr lang="zh-CN" altLang="en-US" dirty="0">
                <a:solidFill>
                  <a:srgbClr val="FF00FF"/>
                </a:solidFill>
              </a:rPr>
              <a:t>'刘</a:t>
            </a:r>
            <a:r>
              <a:rPr lang="en-US" altLang="zh-CN" dirty="0">
                <a:solidFill>
                  <a:srgbClr val="FF00FF"/>
                </a:solidFill>
              </a:rPr>
              <a:t>%</a:t>
            </a:r>
            <a:r>
              <a:rPr lang="zh-CN" altLang="en-US" dirty="0">
                <a:solidFill>
                  <a:srgbClr val="FF00FF"/>
                </a:solidFill>
              </a:rPr>
              <a:t>'</a:t>
            </a:r>
            <a:r>
              <a:rPr lang="zh-CN" altLang="en-US" dirty="0"/>
              <a:t>;</a:t>
            </a:r>
          </a:p>
          <a:p>
            <a:pPr>
              <a:buFont typeface="Wingdings" panose="05000000000000000000" pitchFamily="2" charset="2"/>
              <a:buNone/>
            </a:pPr>
            <a:r>
              <a:rPr lang="en-US" altLang="zh-CN" sz="2400" dirty="0"/>
              <a:t>[</a:t>
            </a:r>
            <a:r>
              <a:rPr lang="zh-CN" altLang="en-US" sz="2400" dirty="0"/>
              <a:t>例</a:t>
            </a:r>
            <a:r>
              <a:rPr lang="en-US" altLang="zh-CN" sz="2400" dirty="0"/>
              <a:t>15]  </a:t>
            </a:r>
            <a:r>
              <a:rPr lang="zh-CN" altLang="en-US" sz="2400" dirty="0"/>
              <a:t>查询姓</a:t>
            </a:r>
            <a:r>
              <a:rPr lang="en-US" altLang="zh-CN" sz="2400" dirty="0"/>
              <a:t>"</a:t>
            </a:r>
            <a:r>
              <a:rPr lang="zh-CN" altLang="en-US" sz="2400" dirty="0"/>
              <a:t>欧阳</a:t>
            </a:r>
            <a:r>
              <a:rPr lang="en-US" altLang="zh-CN" sz="2400" dirty="0"/>
              <a:t>"</a:t>
            </a:r>
            <a:r>
              <a:rPr lang="zh-CN" altLang="en-US" sz="2400" dirty="0"/>
              <a:t>且全名为三个汉字的学生的姓名。</a:t>
            </a:r>
          </a:p>
          <a:p>
            <a:pPr lvl="1">
              <a:buFont typeface="Wingdings" panose="05000000000000000000" pitchFamily="2" charset="2"/>
              <a:buNone/>
            </a:pPr>
            <a:r>
              <a:rPr lang="zh-CN" altLang="en-US" sz="2000" dirty="0"/>
              <a:t>     </a:t>
            </a:r>
            <a:r>
              <a:rPr lang="zh-CN" altLang="en-US" dirty="0"/>
              <a:t>  </a:t>
            </a:r>
            <a:r>
              <a:rPr lang="en-US" altLang="zh-CN" dirty="0"/>
              <a:t>SELECT </a:t>
            </a:r>
            <a:r>
              <a:rPr lang="en-US" altLang="zh-CN" dirty="0" err="1"/>
              <a:t>Sname</a:t>
            </a:r>
            <a:endParaRPr lang="en-US" altLang="zh-CN" dirty="0"/>
          </a:p>
          <a:p>
            <a:pPr lvl="1">
              <a:buFont typeface="Wingdings" panose="05000000000000000000" pitchFamily="2" charset="2"/>
              <a:buNone/>
            </a:pPr>
            <a:r>
              <a:rPr lang="en-US" altLang="zh-CN" dirty="0"/>
              <a:t>      FROM   Student</a:t>
            </a:r>
          </a:p>
          <a:p>
            <a:pPr lvl="1">
              <a:buFont typeface="Wingdings" panose="05000000000000000000" pitchFamily="2" charset="2"/>
              <a:buNone/>
            </a:pPr>
            <a:r>
              <a:rPr lang="en-US" altLang="zh-CN" dirty="0"/>
              <a:t>      WHERE  </a:t>
            </a:r>
            <a:r>
              <a:rPr lang="en-US" altLang="zh-CN" dirty="0" err="1"/>
              <a:t>Sname</a:t>
            </a:r>
            <a:r>
              <a:rPr lang="en-US" altLang="zh-CN" dirty="0"/>
              <a:t> </a:t>
            </a:r>
            <a:r>
              <a:rPr lang="en-US" altLang="zh-CN" dirty="0">
                <a:solidFill>
                  <a:srgbClr val="FF00FF"/>
                </a:solidFill>
              </a:rPr>
              <a:t>LIKE '</a:t>
            </a:r>
            <a:r>
              <a:rPr lang="zh-CN" altLang="en-US" dirty="0">
                <a:solidFill>
                  <a:srgbClr val="FF00FF"/>
                </a:solidFill>
              </a:rPr>
              <a:t>欧阳</a:t>
            </a:r>
            <a:r>
              <a:rPr lang="en-US" altLang="zh-CN" dirty="0">
                <a:solidFill>
                  <a:srgbClr val="FF00FF"/>
                </a:solidFill>
              </a:rPr>
              <a:t>__'</a:t>
            </a:r>
            <a:r>
              <a:rPr lang="zh-CN" altLang="en-US" dirty="0"/>
              <a:t>;</a:t>
            </a:r>
          </a:p>
        </p:txBody>
      </p:sp>
    </p:spTree>
    <p:extLst>
      <p:ext uri="{BB962C8B-B14F-4D97-AF65-F5344CB8AC3E}">
        <p14:creationId xmlns:p14="http://schemas.microsoft.com/office/powerpoint/2010/main" val="1460385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3" name="文本框 2">
            <a:extLst>
              <a:ext uri="{FF2B5EF4-FFF2-40B4-BE49-F238E27FC236}">
                <a16:creationId xmlns:a16="http://schemas.microsoft.com/office/drawing/2014/main" id="{B32E4DCE-2EBF-4D8A-B127-1BFE16E6DC42}"/>
              </a:ext>
            </a:extLst>
          </p:cNvPr>
          <p:cNvSpPr txBox="1"/>
          <p:nvPr/>
        </p:nvSpPr>
        <p:spPr>
          <a:xfrm>
            <a:off x="788564" y="780177"/>
            <a:ext cx="3001143" cy="461665"/>
          </a:xfrm>
          <a:prstGeom prst="rect">
            <a:avLst/>
          </a:prstGeom>
          <a:noFill/>
        </p:spPr>
        <p:txBody>
          <a:bodyPr wrap="none" rtlCol="0">
            <a:spAutoFit/>
          </a:bodyPr>
          <a:lstStyle/>
          <a:p>
            <a:r>
              <a:rPr lang="zh-CN" altLang="en-US" sz="2400" b="1" dirty="0">
                <a:solidFill>
                  <a:srgbClr val="C00000"/>
                </a:solidFill>
                <a:latin typeface="Microsoft YaHei Light" panose="020B0502040204020203" pitchFamily="34" charset="-122"/>
                <a:ea typeface="Microsoft YaHei Light" panose="020B0502040204020203" pitchFamily="34" charset="-122"/>
              </a:rPr>
              <a:t>查询满足条件的元组</a:t>
            </a:r>
          </a:p>
        </p:txBody>
      </p:sp>
      <p:sp>
        <p:nvSpPr>
          <p:cNvPr id="10" name="Rectangle 3">
            <a:extLst>
              <a:ext uri="{FF2B5EF4-FFF2-40B4-BE49-F238E27FC236}">
                <a16:creationId xmlns:a16="http://schemas.microsoft.com/office/drawing/2014/main" id="{5509688A-1555-4FA4-90C8-64A2E465E5EF}"/>
              </a:ext>
            </a:extLst>
          </p:cNvPr>
          <p:cNvSpPr txBox="1">
            <a:spLocks noChangeArrowheads="1"/>
          </p:cNvSpPr>
          <p:nvPr/>
        </p:nvSpPr>
        <p:spPr>
          <a:xfrm>
            <a:off x="800777" y="1391525"/>
            <a:ext cx="11052867" cy="52693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None/>
            </a:pPr>
            <a:r>
              <a:rPr lang="zh-CN" altLang="zh-CN" dirty="0">
                <a:solidFill>
                  <a:srgbClr val="FF0000"/>
                </a:solidFill>
                <a:latin typeface="Microsoft YaHei Light" panose="020B0502040204020203" pitchFamily="34" charset="-122"/>
                <a:ea typeface="Microsoft YaHei Light" panose="020B0502040204020203" pitchFamily="34" charset="-122"/>
              </a:rPr>
              <a:t>使用order by子句对结果集排序</a:t>
            </a:r>
          </a:p>
          <a:p>
            <a:pPr algn="l"/>
            <a:r>
              <a:rPr lang="zh-CN" altLang="zh-CN" dirty="0">
                <a:latin typeface="Microsoft YaHei Light" panose="020B0502040204020203" pitchFamily="34" charset="-122"/>
                <a:ea typeface="Microsoft YaHei Light" panose="020B0502040204020203" pitchFamily="34" charset="-122"/>
              </a:rPr>
              <a:t>利用</a:t>
            </a:r>
            <a:r>
              <a:rPr lang="en-US" altLang="zh-CN" dirty="0">
                <a:latin typeface="Microsoft YaHei Light" panose="020B0502040204020203" pitchFamily="34" charset="-122"/>
                <a:ea typeface="Microsoft YaHei Light" panose="020B0502040204020203" pitchFamily="34" charset="-122"/>
              </a:rPr>
              <a:t>order by</a:t>
            </a:r>
            <a:r>
              <a:rPr lang="zh-CN" altLang="zh-CN" dirty="0">
                <a:latin typeface="Microsoft YaHei Light" panose="020B0502040204020203" pitchFamily="34" charset="-122"/>
                <a:ea typeface="Microsoft YaHei Light" panose="020B0502040204020203" pitchFamily="34" charset="-122"/>
              </a:rPr>
              <a:t>子句可以对查询的结果进行升序（</a:t>
            </a:r>
            <a:r>
              <a:rPr lang="en-US" altLang="zh-CN" dirty="0" err="1">
                <a:latin typeface="Microsoft YaHei Light" panose="020B0502040204020203" pitchFamily="34" charset="-122"/>
                <a:ea typeface="Microsoft YaHei Light" panose="020B0502040204020203" pitchFamily="34" charset="-122"/>
              </a:rPr>
              <a:t>asc</a:t>
            </a:r>
            <a:r>
              <a:rPr lang="zh-CN" altLang="zh-CN" dirty="0">
                <a:latin typeface="Microsoft YaHei Light" panose="020B0502040204020203" pitchFamily="34" charset="-122"/>
                <a:ea typeface="Microsoft YaHei Light" panose="020B0502040204020203" pitchFamily="34" charset="-122"/>
              </a:rPr>
              <a:t>）或降序（</a:t>
            </a:r>
            <a:r>
              <a:rPr lang="en-US" altLang="zh-CN" dirty="0">
                <a:latin typeface="Microsoft YaHei Light" panose="020B0502040204020203" pitchFamily="34" charset="-122"/>
                <a:ea typeface="Microsoft YaHei Light" panose="020B0502040204020203" pitchFamily="34" charset="-122"/>
              </a:rPr>
              <a:t>desc</a:t>
            </a:r>
            <a:r>
              <a:rPr lang="zh-CN" altLang="zh-CN" dirty="0">
                <a:latin typeface="Microsoft YaHei Light" panose="020B0502040204020203" pitchFamily="34" charset="-122"/>
                <a:ea typeface="Microsoft YaHei Light" panose="020B0502040204020203" pitchFamily="34" charset="-122"/>
              </a:rPr>
              <a:t>）排列。排序可以依照某个列的值，若列值相等则根据第二个属性的值，依此类推。</a:t>
            </a:r>
          </a:p>
          <a:p>
            <a:pPr algn="l"/>
            <a:r>
              <a:rPr lang="zh-CN" altLang="zh-CN" dirty="0">
                <a:latin typeface="Microsoft YaHei Light" panose="020B0502040204020203" pitchFamily="34" charset="-122"/>
                <a:ea typeface="Microsoft YaHei Light" panose="020B0502040204020203" pitchFamily="34" charset="-122"/>
              </a:rPr>
              <a:t>利用</a:t>
            </a:r>
            <a:r>
              <a:rPr lang="en-US" altLang="zh-CN" dirty="0">
                <a:latin typeface="Microsoft YaHei Light" panose="020B0502040204020203" pitchFamily="34" charset="-122"/>
                <a:ea typeface="Microsoft YaHei Light" panose="020B0502040204020203" pitchFamily="34" charset="-122"/>
              </a:rPr>
              <a:t>order by</a:t>
            </a:r>
            <a:r>
              <a:rPr lang="zh-CN" altLang="zh-CN" dirty="0">
                <a:latin typeface="Microsoft YaHei Light" panose="020B0502040204020203" pitchFamily="34" charset="-122"/>
                <a:ea typeface="Microsoft YaHei Light" panose="020B0502040204020203" pitchFamily="34" charset="-122"/>
              </a:rPr>
              <a:t>子句进行排序，需要注意如下事项和原则：</a:t>
            </a:r>
          </a:p>
          <a:p>
            <a:pPr algn="l"/>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1</a:t>
            </a:r>
            <a:r>
              <a:rPr lang="zh-CN" altLang="en-US" dirty="0">
                <a:latin typeface="Microsoft YaHei Light" panose="020B0502040204020203" pitchFamily="34" charset="-122"/>
                <a:ea typeface="Microsoft YaHei Light" panose="020B0502040204020203" pitchFamily="34" charset="-122"/>
              </a:rPr>
              <a:t>）默认情况下，结果集按照升序排列。也可以在输出项的后面加上关键字</a:t>
            </a:r>
            <a:r>
              <a:rPr lang="en-US" altLang="zh-CN" dirty="0">
                <a:latin typeface="Microsoft YaHei Light" panose="020B0502040204020203" pitchFamily="34" charset="-122"/>
                <a:ea typeface="Microsoft YaHei Light" panose="020B0502040204020203" pitchFamily="34" charset="-122"/>
              </a:rPr>
              <a:t>desc</a:t>
            </a:r>
            <a:r>
              <a:rPr lang="zh-CN" altLang="en-US" dirty="0">
                <a:latin typeface="Microsoft YaHei Light" panose="020B0502040204020203" pitchFamily="34" charset="-122"/>
                <a:ea typeface="Microsoft YaHei Light" panose="020B0502040204020203" pitchFamily="34" charset="-122"/>
              </a:rPr>
              <a:t>来实现降序输出。如果对含有</a:t>
            </a:r>
            <a:r>
              <a:rPr lang="en-US" altLang="zh-CN" dirty="0">
                <a:latin typeface="Microsoft YaHei Light" panose="020B0502040204020203" pitchFamily="34" charset="-122"/>
                <a:ea typeface="Microsoft YaHei Light" panose="020B0502040204020203" pitchFamily="34" charset="-122"/>
              </a:rPr>
              <a:t>null</a:t>
            </a:r>
            <a:r>
              <a:rPr lang="zh-CN" altLang="en-US" dirty="0">
                <a:latin typeface="Microsoft YaHei Light" panose="020B0502040204020203" pitchFamily="34" charset="-122"/>
                <a:ea typeface="Microsoft YaHei Light" panose="020B0502040204020203" pitchFamily="34" charset="-122"/>
              </a:rPr>
              <a:t>值的列进行排序时，如果是按升序排列，</a:t>
            </a:r>
            <a:r>
              <a:rPr lang="en-US" altLang="zh-CN" dirty="0">
                <a:latin typeface="Microsoft YaHei Light" panose="020B0502040204020203" pitchFamily="34" charset="-122"/>
                <a:ea typeface="Microsoft YaHei Light" panose="020B0502040204020203" pitchFamily="34" charset="-122"/>
              </a:rPr>
              <a:t>null</a:t>
            </a:r>
            <a:r>
              <a:rPr lang="zh-CN" altLang="en-US" dirty="0">
                <a:latin typeface="Microsoft YaHei Light" panose="020B0502040204020203" pitchFamily="34" charset="-122"/>
                <a:ea typeface="Microsoft YaHei Light" panose="020B0502040204020203" pitchFamily="34" charset="-122"/>
              </a:rPr>
              <a:t>值将出现在最前面，如果是按降序排列，</a:t>
            </a:r>
            <a:r>
              <a:rPr lang="en-US" altLang="zh-CN" dirty="0">
                <a:latin typeface="Microsoft YaHei Light" panose="020B0502040204020203" pitchFamily="34" charset="-122"/>
                <a:ea typeface="Microsoft YaHei Light" panose="020B0502040204020203" pitchFamily="34" charset="-122"/>
              </a:rPr>
              <a:t>null</a:t>
            </a:r>
            <a:r>
              <a:rPr lang="zh-CN" altLang="en-US" dirty="0">
                <a:latin typeface="Microsoft YaHei Light" panose="020B0502040204020203" pitchFamily="34" charset="-122"/>
                <a:ea typeface="Microsoft YaHei Light" panose="020B0502040204020203" pitchFamily="34" charset="-122"/>
              </a:rPr>
              <a:t>值将出现在最后。</a:t>
            </a:r>
          </a:p>
          <a:p>
            <a:pPr algn="l"/>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2</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order by</a:t>
            </a:r>
            <a:r>
              <a:rPr lang="zh-CN" altLang="en-US" dirty="0">
                <a:latin typeface="Microsoft YaHei Light" panose="020B0502040204020203" pitchFamily="34" charset="-122"/>
                <a:ea typeface="Microsoft YaHei Light" panose="020B0502040204020203" pitchFamily="34" charset="-122"/>
              </a:rPr>
              <a:t>子句包含的列并不一定出现在选择列表中。</a:t>
            </a:r>
          </a:p>
          <a:p>
            <a:pPr algn="l"/>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3</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order by</a:t>
            </a:r>
            <a:r>
              <a:rPr lang="zh-CN" altLang="en-US" dirty="0">
                <a:latin typeface="Microsoft YaHei Light" panose="020B0502040204020203" pitchFamily="34" charset="-122"/>
                <a:ea typeface="Microsoft YaHei Light" panose="020B0502040204020203" pitchFamily="34" charset="-122"/>
              </a:rPr>
              <a:t>子句可以通过指定列名、函数值和表达式的值进行排序。</a:t>
            </a:r>
          </a:p>
          <a:p>
            <a:pPr algn="l"/>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4</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order by</a:t>
            </a:r>
            <a:r>
              <a:rPr lang="zh-CN" altLang="en-US" dirty="0">
                <a:latin typeface="Microsoft YaHei Light" panose="020B0502040204020203" pitchFamily="34" charset="-122"/>
                <a:ea typeface="Microsoft YaHei Light" panose="020B0502040204020203" pitchFamily="34" charset="-122"/>
              </a:rPr>
              <a:t>子句不可以使用</a:t>
            </a:r>
            <a:r>
              <a:rPr lang="en-US" altLang="zh-CN" dirty="0">
                <a:latin typeface="Microsoft YaHei Light" panose="020B0502040204020203" pitchFamily="34" charset="-122"/>
                <a:ea typeface="Microsoft YaHei Light" panose="020B0502040204020203" pitchFamily="34" charset="-122"/>
              </a:rPr>
              <a:t>text</a:t>
            </a:r>
            <a:r>
              <a:rPr lang="zh-CN" altLang="en-US" dirty="0">
                <a:latin typeface="Microsoft YaHei Light" panose="020B0502040204020203" pitchFamily="34" charset="-122"/>
                <a:ea typeface="Microsoft YaHei Light" panose="020B0502040204020203" pitchFamily="34" charset="-122"/>
              </a:rPr>
              <a:t>、</a:t>
            </a:r>
            <a:r>
              <a:rPr lang="en-US" altLang="zh-CN" dirty="0" err="1">
                <a:latin typeface="Microsoft YaHei Light" panose="020B0502040204020203" pitchFamily="34" charset="-122"/>
                <a:ea typeface="Microsoft YaHei Light" panose="020B0502040204020203" pitchFamily="34" charset="-122"/>
              </a:rPr>
              <a:t>ntext</a:t>
            </a:r>
            <a:r>
              <a:rPr lang="zh-CN" altLang="en-US" dirty="0">
                <a:latin typeface="Microsoft YaHei Light" panose="020B0502040204020203" pitchFamily="34" charset="-122"/>
                <a:ea typeface="Microsoft YaHei Light" panose="020B0502040204020203" pitchFamily="34" charset="-122"/>
              </a:rPr>
              <a:t>或</a:t>
            </a:r>
            <a:r>
              <a:rPr lang="en-US" altLang="zh-CN" dirty="0">
                <a:latin typeface="Microsoft YaHei Light" panose="020B0502040204020203" pitchFamily="34" charset="-122"/>
                <a:ea typeface="Microsoft YaHei Light" panose="020B0502040204020203" pitchFamily="34" charset="-122"/>
              </a:rPr>
              <a:t>image</a:t>
            </a:r>
            <a:r>
              <a:rPr lang="zh-CN" altLang="en-US" dirty="0">
                <a:latin typeface="Microsoft YaHei Light" panose="020B0502040204020203" pitchFamily="34" charset="-122"/>
                <a:ea typeface="Microsoft YaHei Light" panose="020B0502040204020203" pitchFamily="34" charset="-122"/>
              </a:rPr>
              <a:t>类型的列。</a:t>
            </a:r>
          </a:p>
          <a:p>
            <a:pPr algn="l"/>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5</a:t>
            </a:r>
            <a:r>
              <a:rPr lang="zh-CN" altLang="en-US" dirty="0">
                <a:latin typeface="Microsoft YaHei Light" panose="020B0502040204020203" pitchFamily="34" charset="-122"/>
                <a:ea typeface="Microsoft YaHei Light" panose="020B0502040204020203" pitchFamily="34" charset="-122"/>
              </a:rPr>
              <a:t>）在 </a:t>
            </a:r>
            <a:r>
              <a:rPr lang="en-US" altLang="zh-CN" dirty="0">
                <a:latin typeface="Microsoft YaHei Light" panose="020B0502040204020203" pitchFamily="34" charset="-122"/>
                <a:ea typeface="Microsoft YaHei Light" panose="020B0502040204020203" pitchFamily="34" charset="-122"/>
              </a:rPr>
              <a:t>order by </a:t>
            </a:r>
            <a:r>
              <a:rPr lang="zh-CN" altLang="en-US" dirty="0">
                <a:latin typeface="Microsoft YaHei Light" panose="020B0502040204020203" pitchFamily="34" charset="-122"/>
                <a:ea typeface="Microsoft YaHei Light" panose="020B0502040204020203" pitchFamily="34" charset="-122"/>
              </a:rPr>
              <a:t>子句中可以同时指定多个排序项。</a:t>
            </a:r>
          </a:p>
          <a:p>
            <a:pPr algn="l"/>
            <a:endParaRPr lang="zh-CN" altLang="zh-CN"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438922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11" name="Rectangle 3">
            <a:extLst>
              <a:ext uri="{FF2B5EF4-FFF2-40B4-BE49-F238E27FC236}">
                <a16:creationId xmlns:a16="http://schemas.microsoft.com/office/drawing/2014/main" id="{0DCE7286-516C-4148-89E9-6BF26B146257}"/>
              </a:ext>
            </a:extLst>
          </p:cNvPr>
          <p:cNvSpPr txBox="1">
            <a:spLocks noChangeArrowheads="1"/>
          </p:cNvSpPr>
          <p:nvPr/>
        </p:nvSpPr>
        <p:spPr bwMode="auto">
          <a:xfrm>
            <a:off x="745970" y="1380354"/>
            <a:ext cx="11182526" cy="4097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华文楷体" pitchFamily="2" charset="-122"/>
                <a:ea typeface="华文楷体"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b="1">
                <a:solidFill>
                  <a:schemeClr val="tx1"/>
                </a:solidFill>
                <a:latin typeface="华文楷体" pitchFamily="2" charset="-122"/>
                <a:ea typeface="华文楷体" pitchFamily="2" charset="-122"/>
              </a:defRPr>
            </a:lvl2pPr>
            <a:lvl3pPr marL="1143000" indent="-228600" algn="l" rtl="0" eaLnBrk="0" fontAlgn="base" hangingPunct="0">
              <a:spcBef>
                <a:spcPct val="20000"/>
              </a:spcBef>
              <a:spcAft>
                <a:spcPct val="0"/>
              </a:spcAft>
              <a:buClr>
                <a:schemeClr val="tx1"/>
              </a:buClr>
              <a:buChar char="•"/>
              <a:defRPr sz="22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har char="–"/>
              <a:defRPr sz="2000" b="1">
                <a:solidFill>
                  <a:schemeClr val="tx1"/>
                </a:solidFill>
                <a:latin typeface="华文楷体" pitchFamily="2" charset="-122"/>
                <a:ea typeface="华文楷体" pitchFamily="2" charset="-122"/>
              </a:defRPr>
            </a:lvl4pPr>
            <a:lvl5pPr marL="2057400" indent="-228600" algn="l" rtl="0" eaLnBrk="0" fontAlgn="base" hangingPunct="0">
              <a:spcBef>
                <a:spcPct val="20000"/>
              </a:spcBef>
              <a:spcAft>
                <a:spcPct val="0"/>
              </a:spcAft>
              <a:buChar char="»"/>
              <a:defRPr sz="2000" b="1">
                <a:solidFill>
                  <a:schemeClr val="tx1"/>
                </a:solidFill>
                <a:latin typeface="华文楷体" pitchFamily="2" charset="-122"/>
                <a:ea typeface="华文楷体" pitchFamily="2"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742950" marR="0" lvl="1" indent="-285750" algn="l" defTabSz="914400" rtl="0" eaLnBrk="0" fontAlgn="base" latinLnBrk="0" hangingPunct="0">
              <a:lnSpc>
                <a:spcPct val="100000"/>
              </a:lnSpc>
              <a:spcBef>
                <a:spcPct val="20000"/>
              </a:spcBef>
              <a:spcAft>
                <a:spcPct val="0"/>
              </a:spcAft>
              <a:buClr>
                <a:srgbClr val="77B7E7"/>
              </a:buClr>
              <a:buSzTx/>
              <a:buFont typeface="Wingdings" panose="05000000000000000000" pitchFamily="2" charset="2"/>
              <a:buNone/>
              <a:tabLst/>
              <a:defRPr/>
            </a:pP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【例</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16</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】在</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student</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表中查询高于</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850</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分的学生学号、姓名和入学成绩，并按照入学成绩的降序排列。</a:t>
            </a:r>
          </a:p>
          <a:p>
            <a:pPr marL="742950" marR="0" lvl="1" indent="-285750" algn="l" defTabSz="914400" rtl="0" eaLnBrk="0" fontAlgn="base" latinLnBrk="0" hangingPunct="0">
              <a:lnSpc>
                <a:spcPct val="100000"/>
              </a:lnSpc>
              <a:spcBef>
                <a:spcPct val="20000"/>
              </a:spcBef>
              <a:spcAft>
                <a:spcPct val="0"/>
              </a:spcAft>
              <a:buClr>
                <a:srgbClr val="77B7E7"/>
              </a:buClr>
              <a:buSzTx/>
              <a:buFont typeface="Wingdings" panose="05000000000000000000" pitchFamily="2" charset="2"/>
              <a:buNone/>
              <a:tabLst/>
              <a:defRPr/>
            </a:pP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分析：升序</a:t>
            </a:r>
            <a:r>
              <a:rPr kumimoji="0" lang="en-US" altLang="zh-CN" sz="2400" b="0" i="0" u="none" strike="noStrike" kern="0" cap="none" spc="0" normalizeH="0" baseline="0" noProof="0" dirty="0" err="1">
                <a:ln>
                  <a:noFill/>
                </a:ln>
                <a:effectLst/>
                <a:uLnTx/>
                <a:uFillTx/>
                <a:latin typeface="微软雅黑 Light" panose="020B0502040204020203" pitchFamily="34" charset="-122"/>
                <a:ea typeface="微软雅黑 Light" panose="020B0502040204020203" pitchFamily="34" charset="-122"/>
              </a:rPr>
              <a:t>asc</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是默认值，而降序</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desc</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必须表明，也可以给字段取别名。</a:t>
            </a:r>
          </a:p>
          <a:p>
            <a:pPr marL="742950" marR="0" lvl="1" indent="-285750" algn="l" defTabSz="914400" rtl="0" eaLnBrk="0" fontAlgn="base" latinLnBrk="0" hangingPunct="0">
              <a:lnSpc>
                <a:spcPct val="100000"/>
              </a:lnSpc>
              <a:spcBef>
                <a:spcPct val="20000"/>
              </a:spcBef>
              <a:spcAft>
                <a:spcPct val="0"/>
              </a:spcAft>
              <a:buClr>
                <a:srgbClr val="77B7E7"/>
              </a:buClr>
              <a:buSzTx/>
              <a:buFont typeface="Wingdings" panose="05000000000000000000" pitchFamily="2" charset="2"/>
              <a:buNone/>
              <a:tabLst/>
              <a:defRPr/>
            </a:pPr>
            <a:endPar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endParaRPr>
          </a:p>
          <a:p>
            <a:pPr marL="742950" marR="0" lvl="1" indent="-285750" algn="l" defTabSz="914400" rtl="0" eaLnBrk="0" fontAlgn="base" latinLnBrk="0" hangingPunct="0">
              <a:lnSpc>
                <a:spcPct val="100000"/>
              </a:lnSpc>
              <a:spcBef>
                <a:spcPct val="20000"/>
              </a:spcBef>
              <a:spcAft>
                <a:spcPct val="0"/>
              </a:spcAft>
              <a:buClr>
                <a:srgbClr val="77B7E7"/>
              </a:buClr>
              <a:buSzTx/>
              <a:buFont typeface="Wingdings" panose="05000000000000000000" pitchFamily="2" charset="2"/>
              <a:buNone/>
              <a:tabLst/>
              <a:defRPr/>
            </a:pPr>
            <a:r>
              <a:rPr kumimoji="0" lang="en-US" altLang="zh-CN" sz="2400" b="0" i="0" u="none" strike="noStrike" kern="0" cap="none" spc="0" normalizeH="0" baseline="0" noProof="0" dirty="0" err="1">
                <a:ln>
                  <a:noFill/>
                </a:ln>
                <a:effectLst/>
                <a:uLnTx/>
                <a:uFillTx/>
                <a:latin typeface="微软雅黑 Light" panose="020B0502040204020203" pitchFamily="34" charset="-122"/>
                <a:ea typeface="微软雅黑 Light" panose="020B0502040204020203" pitchFamily="34" charset="-122"/>
              </a:rPr>
              <a:t>mysql</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&gt; select </a:t>
            </a:r>
            <a:r>
              <a:rPr kumimoji="0" lang="en-US" altLang="zh-CN" sz="2400" b="0" i="0" u="none" strike="noStrike" kern="0" cap="none" spc="0" normalizeH="0" baseline="0" noProof="0" dirty="0" err="1">
                <a:ln>
                  <a:noFill/>
                </a:ln>
                <a:effectLst/>
                <a:uLnTx/>
                <a:uFillTx/>
                <a:latin typeface="微软雅黑 Light" panose="020B0502040204020203" pitchFamily="34" charset="-122"/>
                <a:ea typeface="微软雅黑 Light" panose="020B0502040204020203" pitchFamily="34" charset="-122"/>
              </a:rPr>
              <a:t>studentno</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 </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学号</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a:t>
            </a:r>
            <a:r>
              <a:rPr kumimoji="0" lang="en-US" altLang="zh-CN" sz="2400" b="0" i="0" u="none" strike="noStrike" kern="0" cap="none" spc="0" normalizeH="0" baseline="0" noProof="0" dirty="0" err="1">
                <a:ln>
                  <a:noFill/>
                </a:ln>
                <a:effectLst/>
                <a:uLnTx/>
                <a:uFillTx/>
                <a:latin typeface="微软雅黑 Light" panose="020B0502040204020203" pitchFamily="34" charset="-122"/>
                <a:ea typeface="微软雅黑 Light" panose="020B0502040204020203" pitchFamily="34" charset="-122"/>
              </a:rPr>
              <a:t>sname</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 </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姓名</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 ,entrance </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入学成绩</a:t>
            </a:r>
          </a:p>
          <a:p>
            <a:pPr marL="1143000" marR="0" lvl="2" indent="-228600" algn="l" defTabSz="914400" rtl="0" eaLnBrk="0" fontAlgn="base" latinLnBrk="0" hangingPunct="0">
              <a:lnSpc>
                <a:spcPct val="100000"/>
              </a:lnSpc>
              <a:spcBef>
                <a:spcPct val="20000"/>
              </a:spcBef>
              <a:spcAft>
                <a:spcPct val="0"/>
              </a:spcAft>
              <a:buClr>
                <a:srgbClr val="17347D"/>
              </a:buClr>
              <a:buSzTx/>
              <a:buFontTx/>
              <a:buNone/>
              <a:tabLst/>
              <a:defRPr/>
            </a:pP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-&gt; from student</a:t>
            </a:r>
            <a:endPar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endParaRPr>
          </a:p>
          <a:p>
            <a:pPr marL="1143000" marR="0" lvl="2" indent="-228600" algn="l" defTabSz="914400" rtl="0" eaLnBrk="0" fontAlgn="base" latinLnBrk="0" hangingPunct="0">
              <a:lnSpc>
                <a:spcPct val="100000"/>
              </a:lnSpc>
              <a:spcBef>
                <a:spcPct val="20000"/>
              </a:spcBef>
              <a:spcAft>
                <a:spcPct val="0"/>
              </a:spcAft>
              <a:buClr>
                <a:srgbClr val="17347D"/>
              </a:buClr>
              <a:buSzTx/>
              <a:buFontTx/>
              <a:buNone/>
              <a:tabLst/>
              <a:defRPr/>
            </a:pP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-&gt; where entrance&gt;850</a:t>
            </a:r>
            <a:endPar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endParaRPr>
          </a:p>
          <a:p>
            <a:pPr marL="1143000" marR="0" lvl="2" indent="-228600" algn="l" defTabSz="914400" rtl="0" eaLnBrk="0" fontAlgn="base" latinLnBrk="0" hangingPunct="0">
              <a:lnSpc>
                <a:spcPct val="100000"/>
              </a:lnSpc>
              <a:spcBef>
                <a:spcPct val="20000"/>
              </a:spcBef>
              <a:spcAft>
                <a:spcPct val="0"/>
              </a:spcAft>
              <a:buClr>
                <a:srgbClr val="17347D"/>
              </a:buClr>
              <a:buSzTx/>
              <a:buFontTx/>
              <a:buNone/>
              <a:tabLst/>
              <a:defRPr/>
            </a:pP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-&gt; order by entrance  desc;</a:t>
            </a:r>
          </a:p>
        </p:txBody>
      </p:sp>
    </p:spTree>
    <p:extLst>
      <p:ext uri="{BB962C8B-B14F-4D97-AF65-F5344CB8AC3E}">
        <p14:creationId xmlns:p14="http://schemas.microsoft.com/office/powerpoint/2010/main" val="305059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803856" y="1209038"/>
            <a:ext cx="2342967" cy="642904"/>
          </a:xfrm>
        </p:spPr>
        <p:txBody>
          <a:bodyPr>
            <a:normAutofit/>
          </a:bodyPr>
          <a:lstStyle/>
          <a:p>
            <a:r>
              <a:rPr lang="zh-CN" altLang="en-US" sz="3200" dirty="0">
                <a:solidFill>
                  <a:schemeClr val="tx2"/>
                </a:solidFill>
                <a:latin typeface="微软雅黑" panose="020B0503020204020204" pitchFamily="34" charset="-122"/>
                <a:ea typeface="微软雅黑" panose="020B0503020204020204" pitchFamily="34" charset="-122"/>
              </a:rPr>
              <a:t>学习目标</a:t>
            </a:r>
          </a:p>
        </p:txBody>
      </p:sp>
      <p:sp>
        <p:nvSpPr>
          <p:cNvPr id="7" name="矩形 6">
            <a:extLst>
              <a:ext uri="{FF2B5EF4-FFF2-40B4-BE49-F238E27FC236}">
                <a16:creationId xmlns:a16="http://schemas.microsoft.com/office/drawing/2014/main" id="{279C40FE-97F9-0091-B1FB-1FF0AC8E52AA}"/>
              </a:ext>
            </a:extLst>
          </p:cNvPr>
          <p:cNvSpPr/>
          <p:nvPr/>
        </p:nvSpPr>
        <p:spPr>
          <a:xfrm flipV="1">
            <a:off x="9849033"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918457"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3" name="文本框 2">
            <a:extLst>
              <a:ext uri="{FF2B5EF4-FFF2-40B4-BE49-F238E27FC236}">
                <a16:creationId xmlns:a16="http://schemas.microsoft.com/office/drawing/2014/main" id="{5061BDE8-B4C4-4D71-A7AD-98479B30E2C2}"/>
              </a:ext>
            </a:extLst>
          </p:cNvPr>
          <p:cNvSpPr txBox="1"/>
          <p:nvPr/>
        </p:nvSpPr>
        <p:spPr>
          <a:xfrm>
            <a:off x="1933394" y="2519024"/>
            <a:ext cx="6606561" cy="6653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800" dirty="0">
                <a:latin typeface="微软雅黑 Light" panose="020B0502040204020203" pitchFamily="34" charset="-122"/>
                <a:ea typeface="微软雅黑 Light" panose="020B0502040204020203" pitchFamily="34" charset="-122"/>
              </a:rPr>
              <a:t>掌握</a:t>
            </a:r>
            <a:r>
              <a:rPr lang="en-US" altLang="zh-CN" sz="2800" dirty="0">
                <a:latin typeface="微软雅黑 Light" panose="020B0502040204020203" pitchFamily="34" charset="-122"/>
                <a:ea typeface="微软雅黑 Light" panose="020B0502040204020203" pitchFamily="34" charset="-122"/>
              </a:rPr>
              <a:t>SQL</a:t>
            </a:r>
            <a:r>
              <a:rPr lang="zh-CN" altLang="en-US" sz="2800" dirty="0">
                <a:latin typeface="微软雅黑 Light" panose="020B0502040204020203" pitchFamily="34" charset="-122"/>
                <a:ea typeface="微软雅黑 Light" panose="020B0502040204020203" pitchFamily="34" charset="-122"/>
              </a:rPr>
              <a:t>语言</a:t>
            </a: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20031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6" name="矩形 5">
            <a:extLst>
              <a:ext uri="{FF2B5EF4-FFF2-40B4-BE49-F238E27FC236}">
                <a16:creationId xmlns:a16="http://schemas.microsoft.com/office/drawing/2014/main" id="{15AC5126-A586-478F-BDB0-3FB44029F0B9}"/>
              </a:ext>
            </a:extLst>
          </p:cNvPr>
          <p:cNvSpPr>
            <a:spLocks noChangeArrowheads="1"/>
          </p:cNvSpPr>
          <p:nvPr/>
        </p:nvSpPr>
        <p:spPr bwMode="auto">
          <a:xfrm>
            <a:off x="772573" y="1460078"/>
            <a:ext cx="10988792" cy="3785652"/>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17</a:t>
            </a:r>
            <a:r>
              <a:rPr lang="zh-CN" altLang="zh-CN" sz="2400" dirty="0">
                <a:latin typeface="Microsoft YaHei Light" panose="020B0502040204020203" pitchFamily="34" charset="-122"/>
                <a:ea typeface="Microsoft YaHei Light" panose="020B0502040204020203" pitchFamily="34" charset="-122"/>
              </a:rPr>
              <a:t>】在</a:t>
            </a:r>
            <a:r>
              <a:rPr lang="en-US" altLang="zh-CN" sz="2400" dirty="0">
                <a:latin typeface="Microsoft YaHei Light" panose="020B0502040204020203" pitchFamily="34" charset="-122"/>
                <a:ea typeface="Microsoft YaHei Light" panose="020B0502040204020203" pitchFamily="34" charset="-122"/>
              </a:rPr>
              <a:t>score</a:t>
            </a:r>
            <a:r>
              <a:rPr lang="zh-CN" altLang="zh-CN" sz="2400" dirty="0">
                <a:latin typeface="Microsoft YaHei Light" panose="020B0502040204020203" pitchFamily="34" charset="-122"/>
                <a:ea typeface="Microsoft YaHei Light" panose="020B0502040204020203" pitchFamily="34" charset="-122"/>
              </a:rPr>
              <a:t>表中查询总评成绩大于</a:t>
            </a:r>
            <a:r>
              <a:rPr lang="en-US" altLang="zh-CN" sz="2400" dirty="0">
                <a:latin typeface="Microsoft YaHei Light" panose="020B0502040204020203" pitchFamily="34" charset="-122"/>
                <a:ea typeface="Microsoft YaHei Light" panose="020B0502040204020203" pitchFamily="34" charset="-122"/>
              </a:rPr>
              <a:t>90</a:t>
            </a:r>
            <a:r>
              <a:rPr lang="zh-CN" altLang="zh-CN" sz="2400" dirty="0">
                <a:latin typeface="Microsoft YaHei Light" panose="020B0502040204020203" pitchFamily="34" charset="-122"/>
                <a:ea typeface="Microsoft YaHei Light" panose="020B0502040204020203" pitchFamily="34" charset="-122"/>
              </a:rPr>
              <a:t>分的学生的学号、课程号和总评成绩，并先按照课程号的升序、再按照总评成绩的降序排列。总评成绩计算公式如下：</a:t>
            </a:r>
          </a:p>
          <a:p>
            <a:pPr eaLnBrk="1" hangingPunct="1"/>
            <a:r>
              <a:rPr lang="zh-CN" altLang="zh-CN" sz="2400" dirty="0">
                <a:latin typeface="Microsoft YaHei Light" panose="020B0502040204020203" pitchFamily="34" charset="-122"/>
                <a:ea typeface="Microsoft YaHei Light" panose="020B0502040204020203" pitchFamily="34" charset="-122"/>
              </a:rPr>
              <a:t>总评成绩</a:t>
            </a:r>
            <a:r>
              <a:rPr lang="en-US" altLang="zh-CN" sz="2400" dirty="0">
                <a:latin typeface="Microsoft YaHei Light" panose="020B0502040204020203" pitchFamily="34" charset="-122"/>
                <a:ea typeface="Microsoft YaHei Light" panose="020B0502040204020203" pitchFamily="34" charset="-122"/>
              </a:rPr>
              <a:t>=daily*0.2+final*0.8</a:t>
            </a:r>
          </a:p>
          <a:p>
            <a:pPr eaLnBrk="1" hangingPunct="1"/>
            <a:endParaRPr lang="zh-CN" altLang="zh-CN" sz="2400" dirty="0">
              <a:latin typeface="Microsoft YaHei Light" panose="020B0502040204020203" pitchFamily="34" charset="-122"/>
              <a:ea typeface="Microsoft YaHei Light" panose="020B0502040204020203" pitchFamily="34" charset="-122"/>
            </a:endParaRPr>
          </a:p>
          <a:p>
            <a:pPr eaLnBrk="1" hangingPunct="1"/>
            <a:r>
              <a:rPr lang="zh-CN" altLang="zh-CN" sz="2400" dirty="0">
                <a:latin typeface="Microsoft YaHei Light" panose="020B0502040204020203" pitchFamily="34" charset="-122"/>
                <a:ea typeface="Microsoft YaHei Light" panose="020B0502040204020203" pitchFamily="34" charset="-122"/>
              </a:rPr>
              <a:t>分析：本例利用表达式作比较和排序的依据。</a:t>
            </a:r>
            <a:endParaRPr lang="en-US" altLang="zh-CN" sz="2400" dirty="0">
              <a:latin typeface="Microsoft YaHei Light" panose="020B0502040204020203" pitchFamily="34" charset="-122"/>
              <a:ea typeface="Microsoft YaHei Light" panose="020B0502040204020203" pitchFamily="34" charset="-122"/>
            </a:endParaRPr>
          </a:p>
          <a:p>
            <a:pPr eaLnBrk="1" hangingPunct="1"/>
            <a:endParaRPr lang="zh-CN" altLang="zh-CN" sz="2400" dirty="0">
              <a:latin typeface="Microsoft YaHei Light" panose="020B0502040204020203" pitchFamily="34" charset="-122"/>
              <a:ea typeface="Microsoft YaHei Light" panose="020B0502040204020203" pitchFamily="34" charset="-122"/>
            </a:endParaRPr>
          </a:p>
          <a:p>
            <a:pPr eaLnBrk="1" hangingPunct="1"/>
            <a:r>
              <a:rPr lang="en-US" altLang="zh-CN" sz="2400" dirty="0" err="1">
                <a:latin typeface="Microsoft YaHei Light" panose="020B0502040204020203" pitchFamily="34" charset="-122"/>
                <a:ea typeface="Microsoft YaHei Light" panose="020B0502040204020203" pitchFamily="34" charset="-122"/>
              </a:rPr>
              <a:t>mysql</a:t>
            </a:r>
            <a:r>
              <a:rPr lang="en-US" altLang="zh-CN" sz="2400" dirty="0">
                <a:latin typeface="Microsoft YaHei Light" panose="020B0502040204020203" pitchFamily="34" charset="-122"/>
                <a:ea typeface="Microsoft YaHei Light" panose="020B0502040204020203" pitchFamily="34" charset="-122"/>
              </a:rPr>
              <a:t>&gt; select </a:t>
            </a:r>
            <a:r>
              <a:rPr lang="en-US" altLang="zh-CN" sz="2400" dirty="0" err="1">
                <a:latin typeface="Microsoft YaHei Light" panose="020B0502040204020203" pitchFamily="34" charset="-122"/>
                <a:ea typeface="Microsoft YaHei Light" panose="020B0502040204020203" pitchFamily="34" charset="-122"/>
              </a:rPr>
              <a:t>courseno</a:t>
            </a:r>
            <a:r>
              <a:rPr lang="en-US" altLang="zh-CN" sz="2400" dirty="0">
                <a:latin typeface="Microsoft YaHei Light" panose="020B0502040204020203" pitchFamily="34" charset="-122"/>
                <a:ea typeface="Microsoft YaHei Light" panose="020B0502040204020203" pitchFamily="34" charset="-122"/>
              </a:rPr>
              <a:t> </a:t>
            </a:r>
            <a:r>
              <a:rPr lang="zh-CN" altLang="zh-CN" sz="2400" dirty="0">
                <a:latin typeface="Microsoft YaHei Light" panose="020B0502040204020203" pitchFamily="34" charset="-122"/>
                <a:ea typeface="Microsoft YaHei Light" panose="020B0502040204020203" pitchFamily="34" charset="-122"/>
              </a:rPr>
              <a:t>课程号</a:t>
            </a:r>
            <a:r>
              <a:rPr lang="en-US" altLang="zh-CN" sz="2400" dirty="0">
                <a:latin typeface="Microsoft YaHei Light" panose="020B0502040204020203" pitchFamily="34" charset="-122"/>
                <a:ea typeface="Microsoft YaHei Light" panose="020B0502040204020203" pitchFamily="34" charset="-122"/>
              </a:rPr>
              <a:t>,daily *0.2+ final*0.8 as '</a:t>
            </a:r>
            <a:r>
              <a:rPr lang="zh-CN" altLang="zh-CN" sz="2400" dirty="0">
                <a:latin typeface="Microsoft YaHei Light" panose="020B0502040204020203" pitchFamily="34" charset="-122"/>
                <a:ea typeface="Microsoft YaHei Light" panose="020B0502040204020203" pitchFamily="34" charset="-122"/>
              </a:rPr>
              <a:t>总评</a:t>
            </a:r>
            <a:r>
              <a:rPr lang="en-US" altLang="zh-CN"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studentno</a:t>
            </a:r>
            <a:r>
              <a:rPr lang="en-US" altLang="zh-CN" sz="2400" dirty="0">
                <a:latin typeface="Microsoft YaHei Light" panose="020B0502040204020203" pitchFamily="34" charset="-122"/>
                <a:ea typeface="Microsoft YaHei Light" panose="020B0502040204020203" pitchFamily="34" charset="-122"/>
              </a:rPr>
              <a:t> </a:t>
            </a:r>
            <a:r>
              <a:rPr lang="zh-CN" altLang="zh-CN" sz="2400" dirty="0">
                <a:latin typeface="Microsoft YaHei Light" panose="020B0502040204020203" pitchFamily="34" charset="-122"/>
                <a:ea typeface="Microsoft YaHei Light" panose="020B0502040204020203" pitchFamily="34" charset="-122"/>
              </a:rPr>
              <a:t>学号</a:t>
            </a:r>
          </a:p>
          <a:p>
            <a:pPr eaLnBrk="1" hangingPunct="1"/>
            <a:r>
              <a:rPr lang="en-US" altLang="zh-CN" sz="2400" dirty="0">
                <a:latin typeface="Microsoft YaHei Light" panose="020B0502040204020203" pitchFamily="34" charset="-122"/>
                <a:ea typeface="Microsoft YaHei Light" panose="020B0502040204020203" pitchFamily="34" charset="-122"/>
              </a:rPr>
              <a:t>-&gt; from score</a:t>
            </a:r>
            <a:endParaRPr lang="zh-CN" altLang="zh-CN" sz="2400" dirty="0">
              <a:latin typeface="Microsoft YaHei Light" panose="020B0502040204020203" pitchFamily="34" charset="-122"/>
              <a:ea typeface="Microsoft YaHei Light" panose="020B0502040204020203" pitchFamily="34" charset="-122"/>
            </a:endParaRPr>
          </a:p>
          <a:p>
            <a:pPr eaLnBrk="1" hangingPunct="1"/>
            <a:r>
              <a:rPr lang="en-US" altLang="zh-CN" sz="2400" dirty="0">
                <a:latin typeface="Microsoft YaHei Light" panose="020B0502040204020203" pitchFamily="34" charset="-122"/>
                <a:ea typeface="Microsoft YaHei Light" panose="020B0502040204020203" pitchFamily="34" charset="-122"/>
              </a:rPr>
              <a:t>-&gt; where daily *0.2+ final*0.8&gt;90</a:t>
            </a:r>
            <a:endParaRPr lang="zh-CN" altLang="zh-CN" sz="2400" dirty="0">
              <a:latin typeface="Microsoft YaHei Light" panose="020B0502040204020203" pitchFamily="34" charset="-122"/>
              <a:ea typeface="Microsoft YaHei Light" panose="020B0502040204020203" pitchFamily="34" charset="-122"/>
            </a:endParaRPr>
          </a:p>
          <a:p>
            <a:pPr eaLnBrk="1" hangingPunct="1"/>
            <a:r>
              <a:rPr lang="en-US" altLang="zh-CN" sz="2400" dirty="0">
                <a:latin typeface="Microsoft YaHei Light" panose="020B0502040204020203" pitchFamily="34" charset="-122"/>
                <a:ea typeface="Microsoft YaHei Light" panose="020B0502040204020203" pitchFamily="34" charset="-122"/>
              </a:rPr>
              <a:t>-&gt; order by </a:t>
            </a:r>
            <a:r>
              <a:rPr lang="en-US" altLang="zh-CN" sz="2400" dirty="0" err="1">
                <a:latin typeface="Microsoft YaHei Light" panose="020B0502040204020203" pitchFamily="34" charset="-122"/>
                <a:ea typeface="Microsoft YaHei Light" panose="020B0502040204020203" pitchFamily="34" charset="-122"/>
              </a:rPr>
              <a:t>courseno</a:t>
            </a:r>
            <a:r>
              <a:rPr lang="en-US" altLang="zh-CN" sz="2400" dirty="0">
                <a:latin typeface="Microsoft YaHei Light" panose="020B0502040204020203" pitchFamily="34" charset="-122"/>
                <a:ea typeface="Microsoft YaHei Light" panose="020B0502040204020203" pitchFamily="34" charset="-122"/>
              </a:rPr>
              <a:t>, daily *0.2+ final*0.8 desc;</a:t>
            </a:r>
            <a:endParaRPr lang="zh-CN" altLang="zh-CN"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83201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10" name="Rectangle 3">
            <a:extLst>
              <a:ext uri="{FF2B5EF4-FFF2-40B4-BE49-F238E27FC236}">
                <a16:creationId xmlns:a16="http://schemas.microsoft.com/office/drawing/2014/main" id="{17CE3470-95DF-400F-9A33-B80718DB57E0}"/>
              </a:ext>
            </a:extLst>
          </p:cNvPr>
          <p:cNvSpPr txBox="1">
            <a:spLocks noChangeArrowheads="1"/>
          </p:cNvSpPr>
          <p:nvPr/>
        </p:nvSpPr>
        <p:spPr bwMode="auto">
          <a:xfrm>
            <a:off x="846592" y="1373686"/>
            <a:ext cx="10792835" cy="339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华文楷体" pitchFamily="2" charset="-122"/>
                <a:ea typeface="华文楷体"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b="1">
                <a:solidFill>
                  <a:schemeClr val="tx1"/>
                </a:solidFill>
                <a:latin typeface="华文楷体" pitchFamily="2" charset="-122"/>
                <a:ea typeface="华文楷体" pitchFamily="2" charset="-122"/>
              </a:defRPr>
            </a:lvl2pPr>
            <a:lvl3pPr marL="1143000" indent="-228600" algn="l" rtl="0" eaLnBrk="0" fontAlgn="base" hangingPunct="0">
              <a:spcBef>
                <a:spcPct val="20000"/>
              </a:spcBef>
              <a:spcAft>
                <a:spcPct val="0"/>
              </a:spcAft>
              <a:buClr>
                <a:schemeClr val="tx1"/>
              </a:buClr>
              <a:buChar char="•"/>
              <a:defRPr sz="22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har char="–"/>
              <a:defRPr sz="2000" b="1">
                <a:solidFill>
                  <a:schemeClr val="tx1"/>
                </a:solidFill>
                <a:latin typeface="华文楷体" pitchFamily="2" charset="-122"/>
                <a:ea typeface="华文楷体" pitchFamily="2" charset="-122"/>
              </a:defRPr>
            </a:lvl4pPr>
            <a:lvl5pPr marL="2057400" indent="-228600" algn="l" rtl="0" eaLnBrk="0" fontAlgn="base" hangingPunct="0">
              <a:spcBef>
                <a:spcPct val="20000"/>
              </a:spcBef>
              <a:spcAft>
                <a:spcPct val="0"/>
              </a:spcAft>
              <a:buChar char="»"/>
              <a:defRPr sz="2000" b="1">
                <a:solidFill>
                  <a:schemeClr val="tx1"/>
                </a:solidFill>
                <a:latin typeface="华文楷体" pitchFamily="2" charset="-122"/>
                <a:ea typeface="华文楷体" pitchFamily="2"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342900" marR="0" lvl="0" indent="-342900" algn="l" defTabSz="914400" rtl="0" eaLnBrk="0" fontAlgn="base" latinLnBrk="0" hangingPunct="0">
              <a:lnSpc>
                <a:spcPct val="100000"/>
              </a:lnSpc>
              <a:spcBef>
                <a:spcPct val="20000"/>
              </a:spcBef>
              <a:spcAft>
                <a:spcPct val="0"/>
              </a:spcAft>
              <a:buClr>
                <a:srgbClr val="9999FF"/>
              </a:buClr>
              <a:buSzTx/>
              <a:buFont typeface="Wingdings" panose="05000000000000000000" pitchFamily="2" charset="2"/>
              <a:buNone/>
              <a:tabLst/>
              <a:defRPr/>
            </a:pPr>
            <a:r>
              <a:rPr kumimoji="0" lang="zh-CN" altLang="zh-CN" sz="2800" b="0" i="0" u="none" strike="noStrike" kern="0" cap="none" spc="0" normalizeH="0" baseline="0" noProof="0" dirty="0">
                <a:ln>
                  <a:noFill/>
                </a:ln>
                <a:solidFill>
                  <a:srgbClr val="C00000"/>
                </a:solidFill>
                <a:effectLst/>
                <a:uLnTx/>
                <a:uFillTx/>
                <a:latin typeface="微软雅黑 Light" panose="020B0502040204020203" pitchFamily="34" charset="-122"/>
                <a:ea typeface="微软雅黑 Light" panose="020B0502040204020203" pitchFamily="34" charset="-122"/>
              </a:rPr>
              <a:t>group by子句和having子句的使用</a:t>
            </a:r>
          </a:p>
          <a:p>
            <a:pPr marL="0" marR="0" lvl="0" indent="0" algn="l" defTabSz="914400" rtl="0" eaLnBrk="0" fontAlgn="base" latinLnBrk="0" hangingPunct="0">
              <a:lnSpc>
                <a:spcPct val="100000"/>
              </a:lnSpc>
              <a:spcBef>
                <a:spcPct val="20000"/>
              </a:spcBef>
              <a:spcAft>
                <a:spcPct val="0"/>
              </a:spcAft>
              <a:buClr>
                <a:srgbClr val="9999FF"/>
              </a:buClr>
              <a:buSzTx/>
              <a:buNone/>
              <a:tabLst/>
              <a:defRPr/>
            </a:pPr>
            <a:r>
              <a:rPr lang="en-US" altLang="zh-CN" sz="2400" b="0" kern="0" dirty="0">
                <a:latin typeface="微软雅黑 Light" panose="020B0502040204020203" pitchFamily="34" charset="-122"/>
                <a:ea typeface="微软雅黑 Light" panose="020B0502040204020203" pitchFamily="34" charset="-122"/>
              </a:rPr>
              <a:t>       </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group by</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子句可以将查询结果按属性列或属性列组合在行的方向上进行分组，每组在属性列或属性列组合上具有相同的聚合值。如果聚合函数没有使用 </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group by</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子句，则只为 </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select</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语句报告一个聚合值。</a:t>
            </a:r>
          </a:p>
          <a:p>
            <a:pPr marL="0" marR="0" lvl="0" indent="0" algn="l" defTabSz="914400" rtl="0" eaLnBrk="0" fontAlgn="base" latinLnBrk="0" hangingPunct="0">
              <a:lnSpc>
                <a:spcPct val="100000"/>
              </a:lnSpc>
              <a:spcBef>
                <a:spcPct val="20000"/>
              </a:spcBef>
              <a:spcAft>
                <a:spcPct val="0"/>
              </a:spcAft>
              <a:buClr>
                <a:srgbClr val="9999FF"/>
              </a:buClr>
              <a:buSzTx/>
              <a:buNone/>
              <a:tabLst/>
              <a:defRPr/>
            </a:pPr>
            <a:r>
              <a:rPr lang="en-US" altLang="zh-CN" sz="2400" b="0" kern="0" dirty="0">
                <a:latin typeface="微软雅黑 Light" panose="020B0502040204020203" pitchFamily="34" charset="-122"/>
                <a:ea typeface="微软雅黑 Light" panose="020B0502040204020203" pitchFamily="34" charset="-122"/>
              </a:rPr>
              <a:t>       </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将一列或多列定义成为一组，使组内所有的行在那些列中的数值相同。出现在查询的</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select </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列表中的每一列都必须同时出现在</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group by</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子句中。</a:t>
            </a:r>
            <a:endPar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endParaRPr>
          </a:p>
          <a:p>
            <a:pPr marL="0" marR="0" lvl="0" indent="0" algn="l" defTabSz="914400" rtl="0" eaLnBrk="0" fontAlgn="base" latinLnBrk="0" hangingPunct="0">
              <a:lnSpc>
                <a:spcPct val="100000"/>
              </a:lnSpc>
              <a:spcBef>
                <a:spcPct val="20000"/>
              </a:spcBef>
              <a:spcAft>
                <a:spcPct val="0"/>
              </a:spcAft>
              <a:buClr>
                <a:srgbClr val="9999FF"/>
              </a:buClr>
              <a:buSzTx/>
              <a:buNone/>
              <a:tabLst/>
              <a:defRPr/>
            </a:pPr>
            <a:r>
              <a:rPr lang="en-US" altLang="zh-CN" sz="2400" b="0" kern="0" dirty="0">
                <a:latin typeface="微软雅黑 Light" panose="020B0502040204020203" pitchFamily="34" charset="-122"/>
                <a:ea typeface="微软雅黑 Light" panose="020B0502040204020203" pitchFamily="34" charset="-122"/>
              </a:rPr>
              <a:t>       </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使用</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group by</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关键字来分组</a:t>
            </a:r>
            <a:r>
              <a:rPr kumimoji="0" lang="zh-CN" altLang="en-US"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单独使用</a:t>
            </a: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group by</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关键字，查询结果只显示每组的一条记录。</a:t>
            </a:r>
          </a:p>
          <a:p>
            <a:pPr marL="342900" marR="0" lvl="0" indent="-342900" algn="l" defTabSz="914400" rtl="0" eaLnBrk="0" fontAlgn="base" latinLnBrk="0" hangingPunct="0">
              <a:lnSpc>
                <a:spcPct val="100000"/>
              </a:lnSpc>
              <a:spcBef>
                <a:spcPct val="20000"/>
              </a:spcBef>
              <a:spcAft>
                <a:spcPct val="0"/>
              </a:spcAft>
              <a:buClr>
                <a:srgbClr val="9999FF"/>
              </a:buClr>
              <a:buSzTx/>
              <a:buFont typeface="Wingdings" panose="05000000000000000000" pitchFamily="2" charset="2"/>
              <a:buChar char="v"/>
              <a:tabLst/>
              <a:defRPr/>
            </a:pPr>
            <a:endPar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14745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6" name="Rectangle 3">
            <a:extLst>
              <a:ext uri="{FF2B5EF4-FFF2-40B4-BE49-F238E27FC236}">
                <a16:creationId xmlns:a16="http://schemas.microsoft.com/office/drawing/2014/main" id="{B6AEA73C-2018-4A00-BBC5-6D2B870EF1FF}"/>
              </a:ext>
            </a:extLst>
          </p:cNvPr>
          <p:cNvSpPr txBox="1">
            <a:spLocks noChangeArrowheads="1"/>
          </p:cNvSpPr>
          <p:nvPr/>
        </p:nvSpPr>
        <p:spPr>
          <a:xfrm>
            <a:off x="435856" y="1591413"/>
            <a:ext cx="11320287" cy="41028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buFont typeface="Wingdings" panose="05000000000000000000" pitchFamily="2" charset="2"/>
              <a:buNone/>
            </a:pPr>
            <a:r>
              <a:rPr lang="zh-CN" altLang="zh-CN" dirty="0">
                <a:latin typeface="Microsoft YaHei Light" panose="020B0502040204020203" pitchFamily="34" charset="-122"/>
                <a:ea typeface="Microsoft YaHei Light" panose="020B0502040204020203" pitchFamily="34" charset="-122"/>
              </a:rPr>
              <a:t>【例</a:t>
            </a:r>
            <a:r>
              <a:rPr lang="en-US" altLang="zh-CN" dirty="0">
                <a:latin typeface="Microsoft YaHei Light" panose="020B0502040204020203" pitchFamily="34" charset="-122"/>
                <a:ea typeface="Microsoft YaHei Light" panose="020B0502040204020203" pitchFamily="34" charset="-122"/>
              </a:rPr>
              <a:t>19</a:t>
            </a:r>
            <a:r>
              <a:rPr lang="zh-CN" altLang="zh-CN" dirty="0">
                <a:latin typeface="Microsoft YaHei Light" panose="020B0502040204020203" pitchFamily="34" charset="-122"/>
                <a:ea typeface="Microsoft YaHei Light" panose="020B0502040204020203" pitchFamily="34" charset="-122"/>
              </a:rPr>
              <a:t>】利用</a:t>
            </a:r>
            <a:r>
              <a:rPr lang="en-US" altLang="zh-CN" dirty="0">
                <a:latin typeface="Microsoft YaHei Light" panose="020B0502040204020203" pitchFamily="34" charset="-122"/>
                <a:ea typeface="Microsoft YaHei Light" panose="020B0502040204020203" pitchFamily="34" charset="-122"/>
              </a:rPr>
              <a:t>group by</a:t>
            </a:r>
            <a:r>
              <a:rPr lang="zh-CN" altLang="zh-CN" dirty="0">
                <a:latin typeface="Microsoft YaHei Light" panose="020B0502040204020203" pitchFamily="34" charset="-122"/>
                <a:ea typeface="Microsoft YaHei Light" panose="020B0502040204020203" pitchFamily="34" charset="-122"/>
              </a:rPr>
              <a:t>子句对</a:t>
            </a:r>
            <a:r>
              <a:rPr lang="en-US" altLang="zh-CN" dirty="0">
                <a:latin typeface="Microsoft YaHei Light" panose="020B0502040204020203" pitchFamily="34" charset="-122"/>
                <a:ea typeface="Microsoft YaHei Light" panose="020B0502040204020203" pitchFamily="34" charset="-122"/>
              </a:rPr>
              <a:t>score</a:t>
            </a:r>
            <a:r>
              <a:rPr lang="zh-CN" altLang="zh-CN" dirty="0">
                <a:latin typeface="Microsoft YaHei Light" panose="020B0502040204020203" pitchFamily="34" charset="-122"/>
                <a:ea typeface="Microsoft YaHei Light" panose="020B0502040204020203" pitchFamily="34" charset="-122"/>
              </a:rPr>
              <a:t>表数据分组，显示每个学生的学号和平均总评成绩。总评成绩计算公式如下：</a:t>
            </a:r>
          </a:p>
          <a:p>
            <a:pPr algn="l">
              <a:lnSpc>
                <a:spcPct val="100000"/>
              </a:lnSpc>
              <a:buFont typeface="Wingdings" panose="05000000000000000000" pitchFamily="2" charset="2"/>
              <a:buNone/>
            </a:pPr>
            <a:r>
              <a:rPr lang="zh-CN" altLang="zh-CN" dirty="0">
                <a:latin typeface="Microsoft YaHei Light" panose="020B0502040204020203" pitchFamily="34" charset="-122"/>
                <a:ea typeface="Microsoft YaHei Light" panose="020B0502040204020203" pitchFamily="34" charset="-122"/>
              </a:rPr>
              <a:t>总评成绩</a:t>
            </a:r>
            <a:r>
              <a:rPr lang="en-US" altLang="zh-CN" dirty="0">
                <a:latin typeface="Microsoft YaHei Light" panose="020B0502040204020203" pitchFamily="34" charset="-122"/>
                <a:ea typeface="Microsoft YaHei Light" panose="020B0502040204020203" pitchFamily="34" charset="-122"/>
              </a:rPr>
              <a:t>=daily*0.3+final*0.7</a:t>
            </a:r>
            <a:endParaRPr lang="zh-CN" altLang="zh-CN" dirty="0">
              <a:latin typeface="Microsoft YaHei Light" panose="020B0502040204020203" pitchFamily="34" charset="-122"/>
              <a:ea typeface="Microsoft YaHei Light" panose="020B0502040204020203" pitchFamily="34" charset="-122"/>
            </a:endParaRPr>
          </a:p>
          <a:p>
            <a:pPr algn="l">
              <a:lnSpc>
                <a:spcPct val="100000"/>
              </a:lnSpc>
              <a:buFont typeface="Wingdings" panose="05000000000000000000" pitchFamily="2" charset="2"/>
              <a:buNone/>
            </a:pPr>
            <a:r>
              <a:rPr lang="zh-CN" altLang="zh-CN" dirty="0">
                <a:latin typeface="Microsoft YaHei Light" panose="020B0502040204020203" pitchFamily="34" charset="-122"/>
                <a:ea typeface="Microsoft YaHei Light" panose="020B0502040204020203" pitchFamily="34" charset="-122"/>
              </a:rPr>
              <a:t>分析：通过学号分组，可以求出每个学生的平均总评成绩。</a:t>
            </a:r>
            <a:r>
              <a:rPr lang="en-US" altLang="zh-CN" dirty="0">
                <a:latin typeface="Microsoft YaHei Light" panose="020B0502040204020203" pitchFamily="34" charset="-122"/>
                <a:ea typeface="Microsoft YaHei Light" panose="020B0502040204020203" pitchFamily="34" charset="-122"/>
              </a:rPr>
              <a:t>avg()</a:t>
            </a:r>
            <a:r>
              <a:rPr lang="zh-CN" altLang="zh-CN" dirty="0">
                <a:latin typeface="Microsoft YaHei Light" panose="020B0502040204020203" pitchFamily="34" charset="-122"/>
                <a:ea typeface="Microsoft YaHei Light" panose="020B0502040204020203" pitchFamily="34" charset="-122"/>
              </a:rPr>
              <a:t>函数用于求平均值，</a:t>
            </a:r>
            <a:r>
              <a:rPr lang="en-US" altLang="zh-CN" dirty="0">
                <a:latin typeface="Microsoft YaHei Light" panose="020B0502040204020203" pitchFamily="34" charset="-122"/>
                <a:ea typeface="Microsoft YaHei Light" panose="020B0502040204020203" pitchFamily="34" charset="-122"/>
              </a:rPr>
              <a:t>round()</a:t>
            </a:r>
            <a:r>
              <a:rPr lang="zh-CN" altLang="zh-CN" dirty="0">
                <a:latin typeface="Microsoft YaHei Light" panose="020B0502040204020203" pitchFamily="34" charset="-122"/>
                <a:ea typeface="Microsoft YaHei Light" panose="020B0502040204020203" pitchFamily="34" charset="-122"/>
              </a:rPr>
              <a:t>函数用于对平均值的某位数据进行四舍五入。</a:t>
            </a:r>
          </a:p>
          <a:p>
            <a:pPr algn="l">
              <a:lnSpc>
                <a:spcPct val="100000"/>
              </a:lnSpc>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a:t>
            </a:r>
            <a:r>
              <a:rPr lang="en-US" altLang="zh-CN" dirty="0" err="1">
                <a:latin typeface="Microsoft YaHei Light" panose="020B0502040204020203" pitchFamily="34" charset="-122"/>
                <a:ea typeface="Microsoft YaHei Light" panose="020B0502040204020203" pitchFamily="34" charset="-122"/>
              </a:rPr>
              <a:t>mysql</a:t>
            </a:r>
            <a:r>
              <a:rPr lang="en-US" altLang="zh-CN" dirty="0">
                <a:latin typeface="Microsoft YaHei Light" panose="020B0502040204020203" pitchFamily="34" charset="-122"/>
                <a:ea typeface="Microsoft YaHei Light" panose="020B0502040204020203" pitchFamily="34" charset="-122"/>
              </a:rPr>
              <a:t>&gt; select </a:t>
            </a:r>
            <a:r>
              <a:rPr lang="en-US" altLang="zh-CN" dirty="0" err="1">
                <a:latin typeface="Microsoft YaHei Light" panose="020B0502040204020203" pitchFamily="34" charset="-122"/>
                <a:ea typeface="Microsoft YaHei Light" panose="020B0502040204020203" pitchFamily="34" charset="-122"/>
              </a:rPr>
              <a:t>studentno</a:t>
            </a:r>
            <a:r>
              <a:rPr lang="en-US" altLang="zh-CN" dirty="0">
                <a:latin typeface="Microsoft YaHei Light" panose="020B0502040204020203" pitchFamily="34" charset="-122"/>
                <a:ea typeface="Microsoft YaHei Light" panose="020B0502040204020203" pitchFamily="34" charset="-122"/>
              </a:rPr>
              <a:t> </a:t>
            </a:r>
            <a:r>
              <a:rPr lang="zh-CN" altLang="zh-CN" dirty="0">
                <a:latin typeface="Microsoft YaHei Light" panose="020B0502040204020203" pitchFamily="34" charset="-122"/>
                <a:ea typeface="Microsoft YaHei Light" panose="020B0502040204020203" pitchFamily="34" charset="-122"/>
              </a:rPr>
              <a:t>学号</a:t>
            </a:r>
            <a:r>
              <a:rPr lang="en-US" altLang="zh-CN" dirty="0">
                <a:latin typeface="Microsoft YaHei Light" panose="020B0502040204020203" pitchFamily="34" charset="-122"/>
                <a:ea typeface="Microsoft YaHei Light" panose="020B0502040204020203" pitchFamily="34" charset="-122"/>
              </a:rPr>
              <a:t>, round(avg(daily*0.3+final*0.7),2) as'</a:t>
            </a:r>
            <a:r>
              <a:rPr lang="zh-CN" altLang="zh-CN" dirty="0">
                <a:latin typeface="Microsoft YaHei Light" panose="020B0502040204020203" pitchFamily="34" charset="-122"/>
                <a:ea typeface="Microsoft YaHei Light" panose="020B0502040204020203" pitchFamily="34" charset="-122"/>
              </a:rPr>
              <a:t>平均分</a:t>
            </a:r>
            <a:r>
              <a:rPr lang="en-US" altLang="zh-CN" dirty="0">
                <a:latin typeface="Microsoft YaHei Light" panose="020B0502040204020203" pitchFamily="34" charset="-122"/>
                <a:ea typeface="Microsoft YaHei Light" panose="020B0502040204020203" pitchFamily="34" charset="-122"/>
              </a:rPr>
              <a:t>'</a:t>
            </a:r>
            <a:endParaRPr lang="zh-CN" altLang="zh-CN" dirty="0">
              <a:latin typeface="Microsoft YaHei Light" panose="020B0502040204020203" pitchFamily="34" charset="-122"/>
              <a:ea typeface="Microsoft YaHei Light" panose="020B0502040204020203" pitchFamily="34" charset="-122"/>
            </a:endParaRPr>
          </a:p>
          <a:p>
            <a:pPr algn="l">
              <a:lnSpc>
                <a:spcPct val="100000"/>
              </a:lnSpc>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-&gt; from score</a:t>
            </a:r>
            <a:endParaRPr lang="zh-CN" altLang="zh-CN" dirty="0">
              <a:latin typeface="Microsoft YaHei Light" panose="020B0502040204020203" pitchFamily="34" charset="-122"/>
              <a:ea typeface="Microsoft YaHei Light" panose="020B0502040204020203" pitchFamily="34" charset="-122"/>
            </a:endParaRPr>
          </a:p>
          <a:p>
            <a:pPr algn="l">
              <a:lnSpc>
                <a:spcPct val="100000"/>
              </a:lnSpc>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-&gt; group by </a:t>
            </a:r>
            <a:r>
              <a:rPr lang="en-US" altLang="zh-CN" dirty="0" err="1">
                <a:latin typeface="Microsoft YaHei Light" panose="020B0502040204020203" pitchFamily="34" charset="-122"/>
                <a:ea typeface="Microsoft YaHei Light" panose="020B0502040204020203" pitchFamily="34" charset="-122"/>
              </a:rPr>
              <a:t>studentno</a:t>
            </a:r>
            <a:r>
              <a:rPr lang="en-US" altLang="zh-CN" dirty="0">
                <a:latin typeface="Microsoft YaHei Light" panose="020B0502040204020203" pitchFamily="34" charset="-122"/>
                <a:ea typeface="Microsoft YaHei Light" panose="020B0502040204020203" pitchFamily="34" charset="-122"/>
              </a:rPr>
              <a:t>;</a:t>
            </a:r>
            <a:endParaRPr lang="zh-CN" altLang="zh-CN" dirty="0">
              <a:latin typeface="Microsoft YaHei Light" panose="020B0502040204020203" pitchFamily="34" charset="-122"/>
              <a:ea typeface="Microsoft YaHei Light" panose="020B0502040204020203" pitchFamily="34" charset="-122"/>
            </a:endParaRPr>
          </a:p>
          <a:p>
            <a:pPr algn="l">
              <a:lnSpc>
                <a:spcPct val="100000"/>
              </a:lnSpc>
              <a:buFont typeface="Wingdings" panose="05000000000000000000" pitchFamily="2" charset="2"/>
              <a:buNone/>
            </a:pPr>
            <a:endParaRPr lang="zh-CN" altLang="zh-CN"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643345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9" name="Rectangle 3">
            <a:extLst>
              <a:ext uri="{FF2B5EF4-FFF2-40B4-BE49-F238E27FC236}">
                <a16:creationId xmlns:a16="http://schemas.microsoft.com/office/drawing/2014/main" id="{44973A99-42B9-4955-A5A7-4FA4A0272935}"/>
              </a:ext>
            </a:extLst>
          </p:cNvPr>
          <p:cNvSpPr txBox="1">
            <a:spLocks noChangeArrowheads="1"/>
          </p:cNvSpPr>
          <p:nvPr/>
        </p:nvSpPr>
        <p:spPr>
          <a:xfrm>
            <a:off x="508838" y="1651822"/>
            <a:ext cx="11508148" cy="44637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dirty="0">
                <a:latin typeface="微软雅黑 Light" panose="020B0502040204020203" pitchFamily="34" charset="-122"/>
                <a:ea typeface="微软雅黑 Light" panose="020B0502040204020203" pitchFamily="34" charset="-122"/>
              </a:rPr>
              <a:t>group by</a:t>
            </a:r>
            <a:r>
              <a:rPr lang="zh-CN" altLang="zh-CN" dirty="0">
                <a:latin typeface="微软雅黑 Light" panose="020B0502040204020203" pitchFamily="34" charset="-122"/>
                <a:ea typeface="微软雅黑 Light" panose="020B0502040204020203" pitchFamily="34" charset="-122"/>
              </a:rPr>
              <a:t>关键字与</a:t>
            </a:r>
            <a:r>
              <a:rPr lang="en-US" altLang="zh-CN" dirty="0" err="1">
                <a:latin typeface="微软雅黑 Light" panose="020B0502040204020203" pitchFamily="34" charset="-122"/>
                <a:ea typeface="微软雅黑 Light" panose="020B0502040204020203" pitchFamily="34" charset="-122"/>
              </a:rPr>
              <a:t>group_concat</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函数一起使用</a:t>
            </a:r>
            <a:r>
              <a:rPr lang="zh-CN" altLang="en-US"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使用</a:t>
            </a:r>
            <a:r>
              <a:rPr lang="en-US" altLang="zh-CN" dirty="0">
                <a:latin typeface="微软雅黑 Light" panose="020B0502040204020203" pitchFamily="34" charset="-122"/>
                <a:ea typeface="微软雅黑 Light" panose="020B0502040204020203" pitchFamily="34" charset="-122"/>
              </a:rPr>
              <a:t>group by</a:t>
            </a:r>
            <a:r>
              <a:rPr lang="zh-CN" altLang="zh-CN" dirty="0">
                <a:latin typeface="微软雅黑 Light" panose="020B0502040204020203" pitchFamily="34" charset="-122"/>
                <a:ea typeface="微软雅黑 Light" panose="020B0502040204020203" pitchFamily="34" charset="-122"/>
              </a:rPr>
              <a:t>关键字和</a:t>
            </a:r>
            <a:r>
              <a:rPr lang="en-US" altLang="zh-CN" dirty="0" err="1">
                <a:latin typeface="微软雅黑 Light" panose="020B0502040204020203" pitchFamily="34" charset="-122"/>
                <a:ea typeface="微软雅黑 Light" panose="020B0502040204020203" pitchFamily="34" charset="-122"/>
              </a:rPr>
              <a:t>group_concat</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函数查询，可以将每个组中的所有字段值都显示出来。</a:t>
            </a:r>
          </a:p>
          <a:p>
            <a:pPr algn="l">
              <a:lnSpc>
                <a:spcPct val="150000"/>
              </a:lnSpc>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20</a:t>
            </a:r>
            <a:r>
              <a:rPr lang="zh-CN" altLang="zh-CN" dirty="0">
                <a:latin typeface="微软雅黑 Light" panose="020B0502040204020203" pitchFamily="34" charset="-122"/>
                <a:ea typeface="微软雅黑 Light" panose="020B0502040204020203" pitchFamily="34" charset="-122"/>
              </a:rPr>
              <a:t>】 使用</a:t>
            </a:r>
            <a:r>
              <a:rPr lang="en-US" altLang="zh-CN" dirty="0">
                <a:latin typeface="微软雅黑 Light" panose="020B0502040204020203" pitchFamily="34" charset="-122"/>
                <a:ea typeface="微软雅黑 Light" panose="020B0502040204020203" pitchFamily="34" charset="-122"/>
              </a:rPr>
              <a:t>group by</a:t>
            </a:r>
            <a:r>
              <a:rPr lang="zh-CN" altLang="zh-CN" dirty="0">
                <a:latin typeface="微软雅黑 Light" panose="020B0502040204020203" pitchFamily="34" charset="-122"/>
                <a:ea typeface="微软雅黑 Light" panose="020B0502040204020203" pitchFamily="34" charset="-122"/>
              </a:rPr>
              <a:t>关键字和</a:t>
            </a:r>
            <a:r>
              <a:rPr lang="en-US" altLang="zh-CN" dirty="0" err="1">
                <a:latin typeface="微软雅黑 Light" panose="020B0502040204020203" pitchFamily="34" charset="-122"/>
                <a:ea typeface="微软雅黑 Light" panose="020B0502040204020203" pitchFamily="34" charset="-122"/>
              </a:rPr>
              <a:t>group_concat</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函数对</a:t>
            </a:r>
            <a:r>
              <a:rPr lang="en-US" altLang="zh-CN" dirty="0">
                <a:latin typeface="微软雅黑 Light" panose="020B0502040204020203" pitchFamily="34" charset="-122"/>
                <a:ea typeface="微软雅黑 Light" panose="020B0502040204020203" pitchFamily="34" charset="-122"/>
              </a:rPr>
              <a:t>score</a:t>
            </a:r>
            <a:r>
              <a:rPr lang="zh-CN" altLang="zh-CN" dirty="0">
                <a:latin typeface="微软雅黑 Light" panose="020B0502040204020203" pitchFamily="34" charset="-122"/>
                <a:ea typeface="微软雅黑 Light" panose="020B0502040204020203" pitchFamily="34" charset="-122"/>
              </a:rPr>
              <a:t>表中的</a:t>
            </a:r>
            <a:r>
              <a:rPr lang="en-US" altLang="zh-CN" dirty="0" err="1">
                <a:latin typeface="微软雅黑 Light" panose="020B0502040204020203" pitchFamily="34" charset="-122"/>
                <a:ea typeface="微软雅黑 Light" panose="020B0502040204020203" pitchFamily="34" charset="-122"/>
              </a:rPr>
              <a:t>studentno</a:t>
            </a:r>
            <a:r>
              <a:rPr lang="zh-CN" altLang="zh-CN" dirty="0">
                <a:latin typeface="微软雅黑 Light" panose="020B0502040204020203" pitchFamily="34" charset="-122"/>
                <a:ea typeface="微软雅黑 Light" panose="020B0502040204020203" pitchFamily="34" charset="-122"/>
              </a:rPr>
              <a:t>字段进行分组查询。可以查看选学该门课程的学生学号。</a:t>
            </a:r>
          </a:p>
          <a:p>
            <a:pPr algn="l">
              <a:lnSpc>
                <a:spcPct val="100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mysql</a:t>
            </a:r>
            <a:r>
              <a:rPr lang="en-US" altLang="zh-CN" dirty="0">
                <a:latin typeface="微软雅黑 Light" panose="020B0502040204020203" pitchFamily="34" charset="-122"/>
                <a:ea typeface="微软雅黑 Light" panose="020B0502040204020203" pitchFamily="34" charset="-122"/>
              </a:rPr>
              <a:t>&gt; select </a:t>
            </a:r>
            <a:r>
              <a:rPr lang="en-US" altLang="zh-CN" dirty="0" err="1">
                <a:latin typeface="微软雅黑 Light" panose="020B0502040204020203" pitchFamily="34" charset="-122"/>
                <a:ea typeface="微软雅黑 Light" panose="020B0502040204020203" pitchFamily="34" charset="-122"/>
              </a:rPr>
              <a:t>courseno</a:t>
            </a:r>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课程号</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group_concat</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studentno</a:t>
            </a:r>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选课学生学号</a:t>
            </a:r>
          </a:p>
          <a:p>
            <a:pPr algn="l">
              <a:lnSpc>
                <a:spcPct val="100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-&gt; from score  </a:t>
            </a:r>
            <a:endParaRPr lang="zh-CN" altLang="zh-CN" dirty="0">
              <a:latin typeface="微软雅黑 Light" panose="020B0502040204020203" pitchFamily="34" charset="-122"/>
              <a:ea typeface="微软雅黑 Light" panose="020B0502040204020203" pitchFamily="34" charset="-122"/>
            </a:endParaRPr>
          </a:p>
          <a:p>
            <a:pPr algn="l">
              <a:lnSpc>
                <a:spcPct val="100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-&gt; group by </a:t>
            </a:r>
            <a:r>
              <a:rPr lang="en-US" altLang="zh-CN" dirty="0" err="1">
                <a:latin typeface="微软雅黑 Light" panose="020B0502040204020203" pitchFamily="34" charset="-122"/>
                <a:ea typeface="微软雅黑 Light" panose="020B0502040204020203" pitchFamily="34" charset="-122"/>
              </a:rPr>
              <a:t>courseno</a:t>
            </a:r>
            <a:r>
              <a:rPr lang="en-US" altLang="zh-CN" dirty="0">
                <a:latin typeface="微软雅黑 Light" panose="020B0502040204020203" pitchFamily="34" charset="-122"/>
                <a:ea typeface="微软雅黑 Light" panose="020B0502040204020203" pitchFamily="34" charset="-122"/>
              </a:rPr>
              <a:t> ;</a:t>
            </a:r>
            <a:endParaRPr lang="zh-CN" altLang="zh-CN" dirty="0">
              <a:latin typeface="微软雅黑 Light" panose="020B0502040204020203" pitchFamily="34" charset="-122"/>
              <a:ea typeface="微软雅黑 Light" panose="020B0502040204020203" pitchFamily="34" charset="-122"/>
            </a:endParaRPr>
          </a:p>
          <a:p>
            <a:pPr algn="l">
              <a:lnSpc>
                <a:spcPct val="150000"/>
              </a:lnSpc>
              <a:buFont typeface="Wingdings" panose="05000000000000000000" pitchFamily="2" charset="2"/>
              <a:buNone/>
            </a:pPr>
            <a:endParaRPr lang="zh-CN"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24433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6" name="矩形 5">
            <a:extLst>
              <a:ext uri="{FF2B5EF4-FFF2-40B4-BE49-F238E27FC236}">
                <a16:creationId xmlns:a16="http://schemas.microsoft.com/office/drawing/2014/main" id="{CAF9A5E4-DC20-44FA-A072-47C2009E1D53}"/>
              </a:ext>
            </a:extLst>
          </p:cNvPr>
          <p:cNvSpPr>
            <a:spLocks noChangeArrowheads="1"/>
          </p:cNvSpPr>
          <p:nvPr/>
        </p:nvSpPr>
        <p:spPr bwMode="auto">
          <a:xfrm>
            <a:off x="691852" y="1169550"/>
            <a:ext cx="10808296" cy="501547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zh-CN"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21</a:t>
            </a:r>
            <a:r>
              <a:rPr lang="zh-CN" altLang="zh-CN" sz="2400" dirty="0">
                <a:latin typeface="微软雅黑 Light" panose="020B0502040204020203" pitchFamily="34" charset="-122"/>
                <a:ea typeface="微软雅黑 Light" panose="020B0502040204020203" pitchFamily="34" charset="-122"/>
              </a:rPr>
              <a:t>】查询选课在</a:t>
            </a:r>
            <a:r>
              <a:rPr lang="en-US" altLang="zh-CN" sz="2400" dirty="0">
                <a:latin typeface="微软雅黑 Light" panose="020B0502040204020203" pitchFamily="34" charset="-122"/>
                <a:ea typeface="微软雅黑 Light" panose="020B0502040204020203" pitchFamily="34" charset="-122"/>
              </a:rPr>
              <a:t>3</a:t>
            </a:r>
            <a:r>
              <a:rPr lang="zh-CN" altLang="zh-CN" sz="2400" dirty="0">
                <a:latin typeface="微软雅黑 Light" panose="020B0502040204020203" pitchFamily="34" charset="-122"/>
                <a:ea typeface="微软雅黑 Light" panose="020B0502040204020203" pitchFamily="34" charset="-122"/>
              </a:rPr>
              <a:t>门以上且各门课程期末成绩均高于</a:t>
            </a:r>
            <a:r>
              <a:rPr lang="en-US" altLang="zh-CN" sz="2400" dirty="0">
                <a:latin typeface="微软雅黑 Light" panose="020B0502040204020203" pitchFamily="34" charset="-122"/>
                <a:ea typeface="微软雅黑 Light" panose="020B0502040204020203" pitchFamily="34" charset="-122"/>
              </a:rPr>
              <a:t>75</a:t>
            </a:r>
            <a:r>
              <a:rPr lang="zh-CN" altLang="zh-CN" sz="2400" dirty="0">
                <a:latin typeface="微软雅黑 Light" panose="020B0502040204020203" pitchFamily="34" charset="-122"/>
                <a:ea typeface="微软雅黑 Light" panose="020B0502040204020203" pitchFamily="34" charset="-122"/>
              </a:rPr>
              <a:t>分的学生的学号及其总成绩，查询结果按总成绩降序列出。</a:t>
            </a:r>
            <a:endParaRPr lang="en-US" altLang="zh-CN" sz="2400" dirty="0">
              <a:latin typeface="微软雅黑 Light" panose="020B0502040204020203" pitchFamily="34" charset="-122"/>
              <a:ea typeface="微软雅黑 Light" panose="020B0502040204020203" pitchFamily="34" charset="-122"/>
            </a:endParaRPr>
          </a:p>
          <a:p>
            <a:pPr eaLnBrk="1" hangingPunct="1">
              <a:lnSpc>
                <a:spcPct val="150000"/>
              </a:lnSpc>
            </a:pPr>
            <a:r>
              <a:rPr lang="zh-CN" altLang="zh-CN" sz="2400" dirty="0">
                <a:latin typeface="微软雅黑 Light" panose="020B0502040204020203" pitchFamily="34" charset="-122"/>
                <a:ea typeface="微软雅黑 Light" panose="020B0502040204020203" pitchFamily="34" charset="-122"/>
              </a:rPr>
              <a:t>分析：可以利用</a:t>
            </a:r>
            <a:r>
              <a:rPr lang="en-US" altLang="zh-CN" sz="2400" dirty="0">
                <a:latin typeface="微软雅黑 Light" panose="020B0502040204020203" pitchFamily="34" charset="-122"/>
                <a:ea typeface="微软雅黑 Light" panose="020B0502040204020203" pitchFamily="34" charset="-122"/>
              </a:rPr>
              <a:t>having </a:t>
            </a:r>
            <a:r>
              <a:rPr lang="zh-CN" altLang="zh-CN" sz="2400" dirty="0">
                <a:latin typeface="微软雅黑 Light" panose="020B0502040204020203" pitchFamily="34" charset="-122"/>
                <a:ea typeface="微软雅黑 Light" panose="020B0502040204020203" pitchFamily="34" charset="-122"/>
              </a:rPr>
              <a:t>子句筛选分组结果，使之满足</a:t>
            </a:r>
            <a:r>
              <a:rPr lang="en-US" altLang="zh-CN" sz="2400" dirty="0">
                <a:latin typeface="微软雅黑 Light" panose="020B0502040204020203" pitchFamily="34" charset="-122"/>
                <a:ea typeface="微软雅黑 Light" panose="020B0502040204020203" pitchFamily="34" charset="-122"/>
              </a:rPr>
              <a:t>count(*)&gt;=3</a:t>
            </a:r>
            <a:r>
              <a:rPr lang="zh-CN" altLang="zh-CN" sz="2400" dirty="0">
                <a:latin typeface="微软雅黑 Light" panose="020B0502040204020203" pitchFamily="34" charset="-122"/>
                <a:ea typeface="微软雅黑 Light" panose="020B0502040204020203" pitchFamily="34" charset="-122"/>
              </a:rPr>
              <a:t>的条件即可。</a:t>
            </a:r>
            <a:endParaRPr lang="en-US" altLang="zh-CN" sz="2400" dirty="0">
              <a:latin typeface="微软雅黑 Light" panose="020B0502040204020203" pitchFamily="34" charset="-122"/>
              <a:ea typeface="微软雅黑 Light" panose="020B0502040204020203" pitchFamily="34" charset="-122"/>
            </a:endParaRPr>
          </a:p>
          <a:p>
            <a:pPr eaLnBrk="1" hangingPunct="1">
              <a:lnSpc>
                <a:spcPct val="150000"/>
              </a:lnSpc>
            </a:pPr>
            <a:r>
              <a:rPr lang="en-US" altLang="zh-CN" sz="2400" dirty="0" err="1">
                <a:latin typeface="微软雅黑 Light" panose="020B0502040204020203" pitchFamily="34" charset="-122"/>
                <a:ea typeface="微软雅黑 Light" panose="020B0502040204020203" pitchFamily="34" charset="-122"/>
              </a:rPr>
              <a:t>mysql</a:t>
            </a:r>
            <a:r>
              <a:rPr lang="en-US" altLang="zh-CN" sz="2400" dirty="0">
                <a:latin typeface="微软雅黑 Light" panose="020B0502040204020203" pitchFamily="34" charset="-122"/>
                <a:ea typeface="微软雅黑 Light" panose="020B0502040204020203" pitchFamily="34" charset="-122"/>
              </a:rPr>
              <a:t>&gt; select </a:t>
            </a:r>
            <a:r>
              <a:rPr lang="en-US" altLang="zh-CN" sz="2400" dirty="0" err="1">
                <a:latin typeface="微软雅黑 Light" panose="020B0502040204020203" pitchFamily="34" charset="-122"/>
                <a:ea typeface="微软雅黑 Light" panose="020B0502040204020203" pitchFamily="34" charset="-122"/>
              </a:rPr>
              <a:t>studentno</a:t>
            </a:r>
            <a:r>
              <a:rPr lang="en-US" altLang="zh-CN" sz="2400" dirty="0">
                <a:latin typeface="微软雅黑 Light" panose="020B0502040204020203" pitchFamily="34" charset="-122"/>
                <a:ea typeface="微软雅黑 Light" panose="020B0502040204020203" pitchFamily="34" charset="-122"/>
              </a:rPr>
              <a:t> </a:t>
            </a:r>
            <a:r>
              <a:rPr lang="zh-CN" altLang="zh-CN" sz="2400" dirty="0">
                <a:latin typeface="微软雅黑 Light" panose="020B0502040204020203" pitchFamily="34" charset="-122"/>
                <a:ea typeface="微软雅黑 Light" panose="020B0502040204020203" pitchFamily="34" charset="-122"/>
              </a:rPr>
              <a:t>学号</a:t>
            </a:r>
            <a:r>
              <a:rPr lang="en-US" altLang="zh-CN" sz="2400" dirty="0">
                <a:latin typeface="微软雅黑 Light" panose="020B0502040204020203" pitchFamily="34" charset="-122"/>
                <a:ea typeface="微软雅黑 Light" panose="020B0502040204020203" pitchFamily="34" charset="-122"/>
              </a:rPr>
              <a:t>,sum(daily*0.3+final*0.7) as '</a:t>
            </a:r>
            <a:r>
              <a:rPr lang="zh-CN" altLang="zh-CN" sz="2400" dirty="0">
                <a:latin typeface="微软雅黑 Light" panose="020B0502040204020203" pitchFamily="34" charset="-122"/>
                <a:ea typeface="微软雅黑 Light" panose="020B0502040204020203" pitchFamily="34" charset="-122"/>
              </a:rPr>
              <a:t>总分</a:t>
            </a:r>
            <a:r>
              <a:rPr lang="en-US" altLang="zh-CN" sz="2400" dirty="0">
                <a:latin typeface="微软雅黑 Light" panose="020B0502040204020203" pitchFamily="34" charset="-122"/>
                <a:ea typeface="微软雅黑 Light" panose="020B0502040204020203" pitchFamily="34" charset="-122"/>
              </a:rPr>
              <a:t>'</a:t>
            </a:r>
            <a:endParaRPr lang="zh-CN" altLang="zh-CN" sz="2400" dirty="0">
              <a:latin typeface="微软雅黑 Light" panose="020B0502040204020203" pitchFamily="34" charset="-122"/>
              <a:ea typeface="微软雅黑 Light" panose="020B0502040204020203" pitchFamily="34" charset="-122"/>
            </a:endParaRPr>
          </a:p>
          <a:p>
            <a:pPr eaLnBrk="1" hangingPunct="1">
              <a:lnSpc>
                <a:spcPct val="150000"/>
              </a:lnSpc>
            </a:pPr>
            <a:r>
              <a:rPr lang="en-US" altLang="zh-CN" sz="2400" dirty="0">
                <a:latin typeface="微软雅黑 Light" panose="020B0502040204020203" pitchFamily="34" charset="-122"/>
                <a:ea typeface="微软雅黑 Light" panose="020B0502040204020203" pitchFamily="34" charset="-122"/>
              </a:rPr>
              <a:t>-&gt; from  score</a:t>
            </a:r>
            <a:endParaRPr lang="zh-CN" altLang="zh-CN" sz="2400" dirty="0">
              <a:latin typeface="微软雅黑 Light" panose="020B0502040204020203" pitchFamily="34" charset="-122"/>
              <a:ea typeface="微软雅黑 Light" panose="020B0502040204020203" pitchFamily="34" charset="-122"/>
            </a:endParaRPr>
          </a:p>
          <a:p>
            <a:pPr eaLnBrk="1" hangingPunct="1">
              <a:lnSpc>
                <a:spcPct val="150000"/>
              </a:lnSpc>
            </a:pPr>
            <a:r>
              <a:rPr lang="en-US" altLang="zh-CN" sz="2400" dirty="0">
                <a:latin typeface="微软雅黑 Light" panose="020B0502040204020203" pitchFamily="34" charset="-122"/>
                <a:ea typeface="微软雅黑 Light" panose="020B0502040204020203" pitchFamily="34" charset="-122"/>
              </a:rPr>
              <a:t>-&gt; where final&gt;=75</a:t>
            </a:r>
            <a:endParaRPr lang="zh-CN" altLang="zh-CN" sz="2400" dirty="0">
              <a:latin typeface="微软雅黑 Light" panose="020B0502040204020203" pitchFamily="34" charset="-122"/>
              <a:ea typeface="微软雅黑 Light" panose="020B0502040204020203" pitchFamily="34" charset="-122"/>
            </a:endParaRPr>
          </a:p>
          <a:p>
            <a:pPr eaLnBrk="1" hangingPunct="1">
              <a:lnSpc>
                <a:spcPct val="150000"/>
              </a:lnSpc>
            </a:pPr>
            <a:r>
              <a:rPr lang="en-US" altLang="zh-CN" sz="2400" dirty="0">
                <a:latin typeface="微软雅黑 Light" panose="020B0502040204020203" pitchFamily="34" charset="-122"/>
                <a:ea typeface="微软雅黑 Light" panose="020B0502040204020203" pitchFamily="34" charset="-122"/>
              </a:rPr>
              <a:t>-&gt; group by  </a:t>
            </a:r>
            <a:r>
              <a:rPr lang="en-US" altLang="zh-CN" sz="2400" dirty="0" err="1">
                <a:latin typeface="微软雅黑 Light" panose="020B0502040204020203" pitchFamily="34" charset="-122"/>
                <a:ea typeface="微软雅黑 Light" panose="020B0502040204020203" pitchFamily="34" charset="-122"/>
              </a:rPr>
              <a:t>studentno</a:t>
            </a:r>
            <a:endParaRPr lang="zh-CN" altLang="zh-CN" sz="2400" dirty="0">
              <a:latin typeface="微软雅黑 Light" panose="020B0502040204020203" pitchFamily="34" charset="-122"/>
              <a:ea typeface="微软雅黑 Light" panose="020B0502040204020203" pitchFamily="34" charset="-122"/>
            </a:endParaRPr>
          </a:p>
          <a:p>
            <a:pPr eaLnBrk="1" hangingPunct="1">
              <a:lnSpc>
                <a:spcPct val="150000"/>
              </a:lnSpc>
            </a:pPr>
            <a:r>
              <a:rPr lang="en-US" altLang="zh-CN" sz="2400" dirty="0">
                <a:latin typeface="微软雅黑 Light" panose="020B0502040204020203" pitchFamily="34" charset="-122"/>
                <a:ea typeface="微软雅黑 Light" panose="020B0502040204020203" pitchFamily="34" charset="-122"/>
              </a:rPr>
              <a:t>-&gt; having count(*)&gt;=3</a:t>
            </a:r>
            <a:endParaRPr lang="zh-CN" altLang="zh-CN" sz="2400" dirty="0">
              <a:latin typeface="微软雅黑 Light" panose="020B0502040204020203" pitchFamily="34" charset="-122"/>
              <a:ea typeface="微软雅黑 Light" panose="020B0502040204020203" pitchFamily="34" charset="-122"/>
            </a:endParaRPr>
          </a:p>
          <a:p>
            <a:pPr eaLnBrk="1" hangingPunct="1">
              <a:lnSpc>
                <a:spcPct val="150000"/>
              </a:lnSpc>
            </a:pPr>
            <a:r>
              <a:rPr lang="en-US" altLang="zh-CN" sz="2400" dirty="0">
                <a:latin typeface="微软雅黑 Light" panose="020B0502040204020203" pitchFamily="34" charset="-122"/>
                <a:ea typeface="微软雅黑 Light" panose="020B0502040204020203" pitchFamily="34" charset="-122"/>
              </a:rPr>
              <a:t>-&gt; order by sum(daily*0.3+final*0.7) desc;</a:t>
            </a:r>
            <a:endParaRPr lang="zh-CN" altLang="zh-CN"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0063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9" name="Rectangle 3">
            <a:extLst>
              <a:ext uri="{FF2B5EF4-FFF2-40B4-BE49-F238E27FC236}">
                <a16:creationId xmlns:a16="http://schemas.microsoft.com/office/drawing/2014/main" id="{1317E586-086E-4B55-A74B-4CB84FA30FEC}"/>
              </a:ext>
            </a:extLst>
          </p:cNvPr>
          <p:cNvSpPr txBox="1">
            <a:spLocks noChangeArrowheads="1"/>
          </p:cNvSpPr>
          <p:nvPr/>
        </p:nvSpPr>
        <p:spPr>
          <a:xfrm>
            <a:off x="414884" y="1169549"/>
            <a:ext cx="11362232" cy="546961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buFont typeface="Wingdings" panose="05000000000000000000" pitchFamily="2" charset="2"/>
              <a:buNone/>
            </a:pPr>
            <a:r>
              <a:rPr lang="zh-CN" altLang="zh-CN" dirty="0">
                <a:solidFill>
                  <a:srgbClr val="C00000"/>
                </a:solidFill>
                <a:latin typeface="Microsoft YaHei Light" panose="020B0502040204020203" pitchFamily="34" charset="-122"/>
                <a:ea typeface="Microsoft YaHei Light" panose="020B0502040204020203" pitchFamily="34" charset="-122"/>
              </a:rPr>
              <a:t>用limit限制查询结果的数量</a:t>
            </a:r>
          </a:p>
          <a:p>
            <a:pPr algn="l">
              <a:lnSpc>
                <a:spcPct val="150000"/>
              </a:lnSpc>
            </a:pPr>
            <a:r>
              <a:rPr lang="en-US" altLang="zh-CN" dirty="0">
                <a:latin typeface="Microsoft YaHei Light" panose="020B0502040204020203" pitchFamily="34" charset="-122"/>
                <a:ea typeface="Microsoft YaHei Light" panose="020B0502040204020203" pitchFamily="34" charset="-122"/>
              </a:rPr>
              <a:t>limit</a:t>
            </a:r>
            <a:r>
              <a:rPr lang="zh-CN" altLang="zh-CN" dirty="0">
                <a:latin typeface="Microsoft YaHei Light" panose="020B0502040204020203" pitchFamily="34" charset="-122"/>
                <a:ea typeface="Microsoft YaHei Light" panose="020B0502040204020203" pitchFamily="34" charset="-122"/>
              </a:rPr>
              <a:t>是用来来限制查询结果的数量的子句。可以指定查询结果从哪条记录开始显示。还可以指定一共显示多少条记录。</a:t>
            </a:r>
            <a:r>
              <a:rPr lang="en-US" altLang="zh-CN" dirty="0">
                <a:latin typeface="Microsoft YaHei Light" panose="020B0502040204020203" pitchFamily="34" charset="-122"/>
                <a:ea typeface="Microsoft YaHei Light" panose="020B0502040204020203" pitchFamily="34" charset="-122"/>
              </a:rPr>
              <a:t>Limit</a:t>
            </a:r>
            <a:r>
              <a:rPr lang="zh-CN" altLang="zh-CN" dirty="0">
                <a:latin typeface="Microsoft YaHei Light" panose="020B0502040204020203" pitchFamily="34" charset="-122"/>
                <a:ea typeface="Microsoft YaHei Light" panose="020B0502040204020203" pitchFamily="34" charset="-122"/>
              </a:rPr>
              <a:t>可以指定初始位置，也可以不指定初始位置。</a:t>
            </a:r>
            <a:endParaRPr lang="en-US" altLang="zh-CN" dirty="0">
              <a:latin typeface="Microsoft YaHei Light" panose="020B0502040204020203" pitchFamily="34" charset="-122"/>
              <a:ea typeface="Microsoft YaHei Light" panose="020B0502040204020203" pitchFamily="34" charset="-122"/>
            </a:endParaRPr>
          </a:p>
          <a:p>
            <a:pPr algn="l">
              <a:lnSpc>
                <a:spcPct val="150000"/>
              </a:lnSpc>
              <a:buFont typeface="Wingdings" panose="05000000000000000000" pitchFamily="2" charset="2"/>
              <a:buNone/>
            </a:pPr>
            <a:r>
              <a:rPr lang="zh-CN" altLang="zh-CN" dirty="0">
                <a:latin typeface="Microsoft YaHei Light" panose="020B0502040204020203" pitchFamily="34" charset="-122"/>
                <a:ea typeface="Microsoft YaHei Light" panose="020B0502040204020203" pitchFamily="34" charset="-122"/>
              </a:rPr>
              <a:t>【例</a:t>
            </a:r>
            <a:r>
              <a:rPr lang="en-US" altLang="zh-CN" dirty="0">
                <a:latin typeface="Microsoft YaHei Light" panose="020B0502040204020203" pitchFamily="34" charset="-122"/>
                <a:ea typeface="Microsoft YaHei Light" panose="020B0502040204020203" pitchFamily="34" charset="-122"/>
              </a:rPr>
              <a:t>22</a:t>
            </a:r>
            <a:r>
              <a:rPr lang="zh-CN" altLang="zh-CN" dirty="0">
                <a:latin typeface="Microsoft YaHei Light" panose="020B0502040204020203" pitchFamily="34" charset="-122"/>
                <a:ea typeface="Microsoft YaHei Light" panose="020B0502040204020203" pitchFamily="34" charset="-122"/>
              </a:rPr>
              <a:t>】查询</a:t>
            </a:r>
            <a:r>
              <a:rPr lang="en-US" altLang="zh-CN" dirty="0">
                <a:latin typeface="Microsoft YaHei Light" panose="020B0502040204020203" pitchFamily="34" charset="-122"/>
                <a:ea typeface="Microsoft YaHei Light" panose="020B0502040204020203" pitchFamily="34" charset="-122"/>
              </a:rPr>
              <a:t>student</a:t>
            </a:r>
            <a:r>
              <a:rPr lang="zh-CN" altLang="zh-CN" dirty="0">
                <a:latin typeface="Microsoft YaHei Light" panose="020B0502040204020203" pitchFamily="34" charset="-122"/>
                <a:ea typeface="Microsoft YaHei Light" panose="020B0502040204020203" pitchFamily="34" charset="-122"/>
              </a:rPr>
              <a:t>表的学号、姓名、出生日期和电话，按照</a:t>
            </a:r>
            <a:r>
              <a:rPr lang="en-US" altLang="zh-CN" dirty="0">
                <a:latin typeface="Microsoft YaHei Light" panose="020B0502040204020203" pitchFamily="34" charset="-122"/>
                <a:ea typeface="Microsoft YaHei Light" panose="020B0502040204020203" pitchFamily="34" charset="-122"/>
              </a:rPr>
              <a:t>entrance</a:t>
            </a:r>
            <a:r>
              <a:rPr lang="zh-CN" altLang="zh-CN" dirty="0">
                <a:latin typeface="Microsoft YaHei Light" panose="020B0502040204020203" pitchFamily="34" charset="-122"/>
                <a:ea typeface="Microsoft YaHei Light" panose="020B0502040204020203" pitchFamily="34" charset="-122"/>
              </a:rPr>
              <a:t>进行降序排列，显示前</a:t>
            </a:r>
            <a:r>
              <a:rPr lang="en-US" altLang="zh-CN" dirty="0">
                <a:latin typeface="Microsoft YaHei Light" panose="020B0502040204020203" pitchFamily="34" charset="-122"/>
                <a:ea typeface="Microsoft YaHei Light" panose="020B0502040204020203" pitchFamily="34" charset="-122"/>
              </a:rPr>
              <a:t>3</a:t>
            </a:r>
            <a:r>
              <a:rPr lang="zh-CN" altLang="zh-CN" dirty="0">
                <a:latin typeface="Microsoft YaHei Light" panose="020B0502040204020203" pitchFamily="34" charset="-122"/>
                <a:ea typeface="Microsoft YaHei Light" panose="020B0502040204020203" pitchFamily="34" charset="-122"/>
              </a:rPr>
              <a:t>条记录。</a:t>
            </a:r>
          </a:p>
          <a:p>
            <a:pPr lvl="1" algn="l">
              <a:lnSpc>
                <a:spcPct val="150000"/>
              </a:lnSpc>
              <a:buFont typeface="Wingdings" panose="05000000000000000000" pitchFamily="2" charset="2"/>
              <a:buNone/>
            </a:pPr>
            <a:r>
              <a:rPr lang="en-US" altLang="zh-CN" sz="2400" dirty="0" err="1">
                <a:latin typeface="Microsoft YaHei Light" panose="020B0502040204020203" pitchFamily="34" charset="-122"/>
                <a:ea typeface="Microsoft YaHei Light" panose="020B0502040204020203" pitchFamily="34" charset="-122"/>
              </a:rPr>
              <a:t>mysql</a:t>
            </a:r>
            <a:r>
              <a:rPr lang="en-US" altLang="zh-CN" sz="2400" dirty="0">
                <a:latin typeface="Microsoft YaHei Light" panose="020B0502040204020203" pitchFamily="34" charset="-122"/>
                <a:ea typeface="Microsoft YaHei Light" panose="020B0502040204020203" pitchFamily="34" charset="-122"/>
              </a:rPr>
              <a:t>&gt; select </a:t>
            </a:r>
            <a:r>
              <a:rPr lang="en-US" altLang="zh-CN" sz="2400" dirty="0" err="1">
                <a:latin typeface="Microsoft YaHei Light" panose="020B0502040204020203" pitchFamily="34" charset="-122"/>
                <a:ea typeface="Microsoft YaHei Light" panose="020B0502040204020203" pitchFamily="34" charset="-122"/>
              </a:rPr>
              <a:t>studentno,sname,birthdate,phone</a:t>
            </a:r>
            <a:endParaRPr lang="zh-CN" altLang="zh-CN" sz="2400" dirty="0">
              <a:latin typeface="Microsoft YaHei Light" panose="020B0502040204020203" pitchFamily="34" charset="-122"/>
              <a:ea typeface="Microsoft YaHei Light" panose="020B0502040204020203" pitchFamily="34" charset="-122"/>
            </a:endParaRPr>
          </a:p>
          <a:p>
            <a:pPr lvl="1" algn="l">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-&gt; from  student  </a:t>
            </a:r>
            <a:endParaRPr lang="zh-CN" altLang="zh-CN" sz="2400" dirty="0">
              <a:latin typeface="Microsoft YaHei Light" panose="020B0502040204020203" pitchFamily="34" charset="-122"/>
              <a:ea typeface="Microsoft YaHei Light" panose="020B0502040204020203" pitchFamily="34" charset="-122"/>
            </a:endParaRPr>
          </a:p>
          <a:p>
            <a:pPr lvl="1" algn="l">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-&gt; order by  entrance  desc  </a:t>
            </a:r>
            <a:endParaRPr lang="zh-CN" altLang="zh-CN" sz="2400" dirty="0">
              <a:latin typeface="Microsoft YaHei Light" panose="020B0502040204020203" pitchFamily="34" charset="-122"/>
              <a:ea typeface="Microsoft YaHei Light" panose="020B0502040204020203" pitchFamily="34" charset="-122"/>
            </a:endParaRPr>
          </a:p>
          <a:p>
            <a:pPr lvl="1" algn="l">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-&gt; limit  3;</a:t>
            </a:r>
            <a:endParaRPr lang="zh-CN" altLang="zh-CN"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566431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6" name="矩形 5">
            <a:extLst>
              <a:ext uri="{FF2B5EF4-FFF2-40B4-BE49-F238E27FC236}">
                <a16:creationId xmlns:a16="http://schemas.microsoft.com/office/drawing/2014/main" id="{3E44FDEA-389E-43EA-B102-BA6804ED60C7}"/>
              </a:ext>
            </a:extLst>
          </p:cNvPr>
          <p:cNvSpPr>
            <a:spLocks noChangeArrowheads="1"/>
          </p:cNvSpPr>
          <p:nvPr/>
        </p:nvSpPr>
        <p:spPr bwMode="auto">
          <a:xfrm>
            <a:off x="427598" y="1169550"/>
            <a:ext cx="11336803" cy="501547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zh-CN" sz="2400" dirty="0">
                <a:latin typeface="微软雅黑 Light" panose="020B0502040204020203" pitchFamily="34" charset="-122"/>
                <a:ea typeface="微软雅黑 Light" panose="020B0502040204020203" pitchFamily="34" charset="-122"/>
              </a:rPr>
              <a:t>使用</a:t>
            </a:r>
            <a:r>
              <a:rPr lang="en-US" altLang="zh-CN" sz="2400" dirty="0">
                <a:latin typeface="微软雅黑 Light" panose="020B0502040204020203" pitchFamily="34" charset="-122"/>
                <a:ea typeface="微软雅黑 Light" panose="020B0502040204020203" pitchFamily="34" charset="-122"/>
              </a:rPr>
              <a:t>limit</a:t>
            </a:r>
            <a:r>
              <a:rPr lang="zh-CN" altLang="zh-CN" sz="2400" dirty="0">
                <a:latin typeface="微软雅黑 Light" panose="020B0502040204020203" pitchFamily="34" charset="-122"/>
                <a:ea typeface="微软雅黑 Light" panose="020B0502040204020203" pitchFamily="34" charset="-122"/>
              </a:rPr>
              <a:t>还可以从查询结果的中间部分取值。首先要定义两个参数，参数</a:t>
            </a:r>
            <a:r>
              <a:rPr lang="en-US" altLang="zh-CN" sz="2400" dirty="0">
                <a:latin typeface="微软雅黑 Light" panose="020B0502040204020203" pitchFamily="34" charset="-122"/>
                <a:ea typeface="微软雅黑 Light" panose="020B0502040204020203" pitchFamily="34" charset="-122"/>
              </a:rPr>
              <a:t>1</a:t>
            </a:r>
            <a:r>
              <a:rPr lang="zh-CN" altLang="zh-CN" sz="2400" dirty="0">
                <a:latin typeface="微软雅黑 Light" panose="020B0502040204020203" pitchFamily="34" charset="-122"/>
                <a:ea typeface="微软雅黑 Light" panose="020B0502040204020203" pitchFamily="34" charset="-122"/>
              </a:rPr>
              <a:t>是开始读取的第</a:t>
            </a:r>
            <a:r>
              <a:rPr lang="en-US" altLang="zh-CN" sz="2400" dirty="0">
                <a:latin typeface="微软雅黑 Light" panose="020B0502040204020203" pitchFamily="34" charset="-122"/>
                <a:ea typeface="微软雅黑 Light" panose="020B0502040204020203" pitchFamily="34" charset="-122"/>
              </a:rPr>
              <a:t>1</a:t>
            </a:r>
            <a:r>
              <a:rPr lang="zh-CN" altLang="zh-CN" sz="2400" dirty="0">
                <a:latin typeface="微软雅黑 Light" panose="020B0502040204020203" pitchFamily="34" charset="-122"/>
                <a:ea typeface="微软雅黑 Light" panose="020B0502040204020203" pitchFamily="34" charset="-122"/>
              </a:rPr>
              <a:t>条记录的编号（注意在总查询结果中，第</a:t>
            </a:r>
            <a:r>
              <a:rPr lang="en-US" altLang="zh-CN" sz="2400" dirty="0">
                <a:latin typeface="微软雅黑 Light" panose="020B0502040204020203" pitchFamily="34" charset="-122"/>
                <a:ea typeface="微软雅黑 Light" panose="020B0502040204020203" pitchFamily="34" charset="-122"/>
              </a:rPr>
              <a:t>1</a:t>
            </a:r>
            <a:r>
              <a:rPr lang="zh-CN" altLang="zh-CN" sz="2400" dirty="0">
                <a:latin typeface="微软雅黑 Light" panose="020B0502040204020203" pitchFamily="34" charset="-122"/>
                <a:ea typeface="微软雅黑 Light" panose="020B0502040204020203" pitchFamily="34" charset="-122"/>
              </a:rPr>
              <a:t>条记录编号为</a:t>
            </a:r>
            <a:r>
              <a:rPr lang="en-US" altLang="zh-CN" sz="2400" dirty="0">
                <a:latin typeface="微软雅黑 Light" panose="020B0502040204020203" pitchFamily="34" charset="-122"/>
                <a:ea typeface="微软雅黑 Light" panose="020B0502040204020203" pitchFamily="34" charset="-122"/>
              </a:rPr>
              <a:t>0</a:t>
            </a:r>
            <a:r>
              <a:rPr lang="zh-CN" altLang="zh-CN" sz="2400" dirty="0">
                <a:latin typeface="微软雅黑 Light" panose="020B0502040204020203" pitchFamily="34" charset="-122"/>
                <a:ea typeface="微软雅黑 Light" panose="020B0502040204020203" pitchFamily="34" charset="-122"/>
              </a:rPr>
              <a:t>）；参数</a:t>
            </a:r>
            <a:r>
              <a:rPr lang="en-US" altLang="zh-CN" sz="2400" dirty="0">
                <a:latin typeface="微软雅黑 Light" panose="020B0502040204020203" pitchFamily="34" charset="-122"/>
                <a:ea typeface="微软雅黑 Light" panose="020B0502040204020203" pitchFamily="34" charset="-122"/>
              </a:rPr>
              <a:t>2</a:t>
            </a:r>
            <a:r>
              <a:rPr lang="zh-CN" altLang="zh-CN" sz="2400" dirty="0">
                <a:latin typeface="微软雅黑 Light" panose="020B0502040204020203" pitchFamily="34" charset="-122"/>
                <a:ea typeface="微软雅黑 Light" panose="020B0502040204020203" pitchFamily="34" charset="-122"/>
              </a:rPr>
              <a:t>是要查询记录的个数。</a:t>
            </a:r>
          </a:p>
          <a:p>
            <a:pPr eaLnBrk="1" hangingPunct="1">
              <a:lnSpc>
                <a:spcPct val="150000"/>
              </a:lnSpc>
            </a:pPr>
            <a:r>
              <a:rPr lang="zh-CN" altLang="zh-CN"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23</a:t>
            </a:r>
            <a:r>
              <a:rPr lang="zh-CN" altLang="zh-CN" sz="2400" dirty="0">
                <a:latin typeface="微软雅黑 Light" panose="020B0502040204020203" pitchFamily="34" charset="-122"/>
                <a:ea typeface="微软雅黑 Light" panose="020B0502040204020203" pitchFamily="34" charset="-122"/>
              </a:rPr>
              <a:t>】查询</a:t>
            </a:r>
            <a:r>
              <a:rPr lang="en-US" altLang="zh-CN" sz="2400" dirty="0">
                <a:latin typeface="微软雅黑 Light" panose="020B0502040204020203" pitchFamily="34" charset="-122"/>
                <a:ea typeface="微软雅黑 Light" panose="020B0502040204020203" pitchFamily="34" charset="-122"/>
              </a:rPr>
              <a:t>score</a:t>
            </a:r>
            <a:r>
              <a:rPr lang="zh-CN" altLang="zh-CN" sz="2400" dirty="0">
                <a:latin typeface="微软雅黑 Light" panose="020B0502040204020203" pitchFamily="34" charset="-122"/>
                <a:ea typeface="微软雅黑 Light" panose="020B0502040204020203" pitchFamily="34" charset="-122"/>
              </a:rPr>
              <a:t>表中，期末成绩</a:t>
            </a:r>
            <a:r>
              <a:rPr lang="en-US" altLang="zh-CN" sz="2400" dirty="0">
                <a:latin typeface="微软雅黑 Light" panose="020B0502040204020203" pitchFamily="34" charset="-122"/>
                <a:ea typeface="微软雅黑 Light" panose="020B0502040204020203" pitchFamily="34" charset="-122"/>
              </a:rPr>
              <a:t>final</a:t>
            </a:r>
            <a:r>
              <a:rPr lang="zh-CN" altLang="zh-CN" sz="2400" dirty="0">
                <a:latin typeface="微软雅黑 Light" panose="020B0502040204020203" pitchFamily="34" charset="-122"/>
                <a:ea typeface="微软雅黑 Light" panose="020B0502040204020203" pitchFamily="34" charset="-122"/>
              </a:rPr>
              <a:t>高于</a:t>
            </a:r>
            <a:r>
              <a:rPr lang="en-US" altLang="zh-CN" sz="2400" dirty="0">
                <a:latin typeface="微软雅黑 Light" panose="020B0502040204020203" pitchFamily="34" charset="-122"/>
                <a:ea typeface="微软雅黑 Light" panose="020B0502040204020203" pitchFamily="34" charset="-122"/>
              </a:rPr>
              <a:t>85</a:t>
            </a:r>
            <a:r>
              <a:rPr lang="zh-CN" altLang="zh-CN" sz="2400" dirty="0">
                <a:latin typeface="微软雅黑 Light" panose="020B0502040204020203" pitchFamily="34" charset="-122"/>
                <a:ea typeface="微软雅黑 Light" panose="020B0502040204020203" pitchFamily="34" charset="-122"/>
              </a:rPr>
              <a:t>分的，按照平时成绩</a:t>
            </a:r>
            <a:r>
              <a:rPr lang="en-US" altLang="zh-CN" sz="2400" dirty="0">
                <a:latin typeface="微软雅黑 Light" panose="020B0502040204020203" pitchFamily="34" charset="-122"/>
                <a:ea typeface="微软雅黑 Light" panose="020B0502040204020203" pitchFamily="34" charset="-122"/>
              </a:rPr>
              <a:t>daily</a:t>
            </a:r>
            <a:r>
              <a:rPr lang="zh-CN" altLang="zh-CN" sz="2400" dirty="0">
                <a:latin typeface="微软雅黑 Light" panose="020B0502040204020203" pitchFamily="34" charset="-122"/>
                <a:ea typeface="微软雅黑 Light" panose="020B0502040204020203" pitchFamily="34" charset="-122"/>
              </a:rPr>
              <a:t>进行升序排列，从编号</a:t>
            </a:r>
            <a:r>
              <a:rPr lang="en-US" altLang="zh-CN" sz="2400" dirty="0">
                <a:latin typeface="微软雅黑 Light" panose="020B0502040204020203" pitchFamily="34" charset="-122"/>
                <a:ea typeface="微软雅黑 Light" panose="020B0502040204020203" pitchFamily="34" charset="-122"/>
              </a:rPr>
              <a:t>2</a:t>
            </a:r>
            <a:r>
              <a:rPr lang="zh-CN" altLang="zh-CN" sz="2400" dirty="0">
                <a:latin typeface="微软雅黑 Light" panose="020B0502040204020203" pitchFamily="34" charset="-122"/>
                <a:ea typeface="微软雅黑 Light" panose="020B0502040204020203" pitchFamily="34" charset="-122"/>
              </a:rPr>
              <a:t>开始，查询</a:t>
            </a:r>
            <a:r>
              <a:rPr lang="en-US" altLang="zh-CN" sz="2400" dirty="0">
                <a:latin typeface="微软雅黑 Light" panose="020B0502040204020203" pitchFamily="34" charset="-122"/>
                <a:ea typeface="微软雅黑 Light" panose="020B0502040204020203" pitchFamily="34" charset="-122"/>
              </a:rPr>
              <a:t>5</a:t>
            </a:r>
            <a:r>
              <a:rPr lang="zh-CN" altLang="zh-CN" sz="2400" dirty="0">
                <a:latin typeface="微软雅黑 Light" panose="020B0502040204020203" pitchFamily="34" charset="-122"/>
                <a:ea typeface="微软雅黑 Light" panose="020B0502040204020203" pitchFamily="34" charset="-122"/>
              </a:rPr>
              <a:t>条记录。</a:t>
            </a:r>
          </a:p>
          <a:p>
            <a:pPr eaLnBrk="1" hangingPunct="1">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err="1">
                <a:latin typeface="微软雅黑 Light" panose="020B0502040204020203" pitchFamily="34" charset="-122"/>
                <a:ea typeface="微软雅黑 Light" panose="020B0502040204020203" pitchFamily="34" charset="-122"/>
              </a:rPr>
              <a:t>mysql</a:t>
            </a:r>
            <a:r>
              <a:rPr lang="en-US" altLang="zh-CN" sz="2400" dirty="0">
                <a:latin typeface="微软雅黑 Light" panose="020B0502040204020203" pitchFamily="34" charset="-122"/>
                <a:ea typeface="微软雅黑 Light" panose="020B0502040204020203" pitchFamily="34" charset="-122"/>
              </a:rPr>
              <a:t>&gt; select  *  from  score  </a:t>
            </a:r>
            <a:endParaRPr lang="zh-CN" altLang="zh-CN" sz="2400" dirty="0">
              <a:latin typeface="微软雅黑 Light" panose="020B0502040204020203" pitchFamily="34" charset="-122"/>
              <a:ea typeface="微软雅黑 Light" panose="020B0502040204020203" pitchFamily="34" charset="-122"/>
            </a:endParaRPr>
          </a:p>
          <a:p>
            <a:pPr eaLnBrk="1" hangingPunct="1">
              <a:lnSpc>
                <a:spcPct val="150000"/>
              </a:lnSpc>
            </a:pPr>
            <a:r>
              <a:rPr lang="en-US" altLang="zh-CN" sz="2400" dirty="0">
                <a:latin typeface="微软雅黑 Light" panose="020B0502040204020203" pitchFamily="34" charset="-122"/>
                <a:ea typeface="微软雅黑 Light" panose="020B0502040204020203" pitchFamily="34" charset="-122"/>
              </a:rPr>
              <a:t>        -&gt; where  final&gt;85  </a:t>
            </a:r>
            <a:endParaRPr lang="zh-CN" altLang="zh-CN" sz="2400" dirty="0">
              <a:latin typeface="微软雅黑 Light" panose="020B0502040204020203" pitchFamily="34" charset="-122"/>
              <a:ea typeface="微软雅黑 Light" panose="020B0502040204020203" pitchFamily="34" charset="-122"/>
            </a:endParaRPr>
          </a:p>
          <a:p>
            <a:pPr eaLnBrk="1" hangingPunct="1">
              <a:lnSpc>
                <a:spcPct val="150000"/>
              </a:lnSpc>
            </a:pPr>
            <a:r>
              <a:rPr lang="en-US" altLang="zh-CN" sz="2400" dirty="0">
                <a:latin typeface="微软雅黑 Light" panose="020B0502040204020203" pitchFamily="34" charset="-122"/>
                <a:ea typeface="微软雅黑 Light" panose="020B0502040204020203" pitchFamily="34" charset="-122"/>
              </a:rPr>
              <a:t>         -&gt; order  by  daily  </a:t>
            </a:r>
            <a:r>
              <a:rPr lang="en-US" altLang="zh-CN" sz="2400" dirty="0" err="1">
                <a:latin typeface="微软雅黑 Light" panose="020B0502040204020203" pitchFamily="34" charset="-122"/>
                <a:ea typeface="微软雅黑 Light" panose="020B0502040204020203" pitchFamily="34" charset="-122"/>
              </a:rPr>
              <a:t>asc</a:t>
            </a:r>
            <a:r>
              <a:rPr lang="en-US" altLang="zh-CN" sz="2400" dirty="0">
                <a:latin typeface="微软雅黑 Light" panose="020B0502040204020203" pitchFamily="34" charset="-122"/>
                <a:ea typeface="微软雅黑 Light" panose="020B0502040204020203" pitchFamily="34" charset="-122"/>
              </a:rPr>
              <a:t>  </a:t>
            </a:r>
            <a:endParaRPr lang="zh-CN" altLang="zh-CN" sz="2400" dirty="0">
              <a:latin typeface="微软雅黑 Light" panose="020B0502040204020203" pitchFamily="34" charset="-122"/>
              <a:ea typeface="微软雅黑 Light" panose="020B0502040204020203" pitchFamily="34" charset="-122"/>
            </a:endParaRPr>
          </a:p>
          <a:p>
            <a:pPr eaLnBrk="1" hangingPunct="1">
              <a:lnSpc>
                <a:spcPct val="150000"/>
              </a:lnSpc>
            </a:pPr>
            <a:r>
              <a:rPr lang="en-US" altLang="zh-CN" sz="2400" dirty="0">
                <a:latin typeface="微软雅黑 Light" panose="020B0502040204020203" pitchFamily="34" charset="-122"/>
                <a:ea typeface="微软雅黑 Light" panose="020B0502040204020203" pitchFamily="34" charset="-122"/>
              </a:rPr>
              <a:t>         -&gt; limit  2,5;</a:t>
            </a:r>
            <a:endParaRPr lang="zh-CN" altLang="zh-CN"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0883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9" name="Rectangle 3">
            <a:extLst>
              <a:ext uri="{FF2B5EF4-FFF2-40B4-BE49-F238E27FC236}">
                <a16:creationId xmlns:a16="http://schemas.microsoft.com/office/drawing/2014/main" id="{B0B2B0D0-43C4-4E90-9162-CE21D2507EFD}"/>
              </a:ext>
            </a:extLst>
          </p:cNvPr>
          <p:cNvSpPr txBox="1">
            <a:spLocks noChangeArrowheads="1"/>
          </p:cNvSpPr>
          <p:nvPr/>
        </p:nvSpPr>
        <p:spPr>
          <a:xfrm>
            <a:off x="389389" y="1903383"/>
            <a:ext cx="11413222" cy="3813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a:solidFill>
                  <a:srgbClr val="FF0000"/>
                </a:solidFill>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MySQL</a:t>
            </a:r>
            <a:r>
              <a:rPr lang="zh-CN" altLang="zh-CN" dirty="0">
                <a:latin typeface="微软雅黑 Light" panose="020B0502040204020203" pitchFamily="34" charset="-122"/>
                <a:ea typeface="微软雅黑 Light" panose="020B0502040204020203" pitchFamily="34" charset="-122"/>
              </a:rPr>
              <a:t>的常用聚合函数包括</a:t>
            </a:r>
            <a:r>
              <a:rPr lang="en-US" altLang="zh-CN" dirty="0">
                <a:latin typeface="微软雅黑 Light" panose="020B0502040204020203" pitchFamily="34" charset="-122"/>
                <a:ea typeface="微软雅黑 Light" panose="020B0502040204020203" pitchFamily="34" charset="-122"/>
              </a:rPr>
              <a:t>count()</a:t>
            </a:r>
            <a:r>
              <a:rPr lang="zh-CN" altLang="zh-CN"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sum()</a:t>
            </a:r>
            <a:r>
              <a:rPr lang="zh-CN" altLang="zh-CN"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avg()</a:t>
            </a:r>
            <a:r>
              <a:rPr lang="zh-CN" altLang="zh-CN"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max()</a:t>
            </a:r>
            <a:r>
              <a:rPr lang="zh-CN" altLang="zh-CN"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min()</a:t>
            </a:r>
            <a:r>
              <a:rPr lang="zh-CN" altLang="zh-CN" dirty="0">
                <a:latin typeface="微软雅黑 Light" panose="020B0502040204020203" pitchFamily="34" charset="-122"/>
                <a:ea typeface="微软雅黑 Light" panose="020B0502040204020203" pitchFamily="34" charset="-122"/>
              </a:rPr>
              <a:t>等。其中，</a:t>
            </a:r>
            <a:endParaRPr lang="en-US" altLang="zh-CN" dirty="0">
              <a:latin typeface="微软雅黑 Light" panose="020B0502040204020203" pitchFamily="34" charset="-122"/>
              <a:ea typeface="微软雅黑 Light" panose="020B0502040204020203" pitchFamily="34" charset="-122"/>
            </a:endParaRPr>
          </a:p>
          <a:p>
            <a:pPr algn="l"/>
            <a:r>
              <a:rPr lang="en-US" altLang="zh-CN" dirty="0">
                <a:latin typeface="微软雅黑 Light" panose="020B0502040204020203" pitchFamily="34" charset="-122"/>
                <a:ea typeface="微软雅黑 Light" panose="020B0502040204020203" pitchFamily="34" charset="-122"/>
              </a:rPr>
              <a:t>count()</a:t>
            </a:r>
            <a:r>
              <a:rPr lang="zh-CN" altLang="zh-CN" dirty="0">
                <a:latin typeface="微软雅黑 Light" panose="020B0502040204020203" pitchFamily="34" charset="-122"/>
                <a:ea typeface="微软雅黑 Light" panose="020B0502040204020203" pitchFamily="34" charset="-122"/>
              </a:rPr>
              <a:t>用来统计记录的条数；</a:t>
            </a:r>
            <a:endParaRPr lang="en-US" altLang="zh-CN" dirty="0">
              <a:latin typeface="微软雅黑 Light" panose="020B0502040204020203" pitchFamily="34" charset="-122"/>
              <a:ea typeface="微软雅黑 Light" panose="020B0502040204020203" pitchFamily="34" charset="-122"/>
            </a:endParaRPr>
          </a:p>
          <a:p>
            <a:pPr algn="l"/>
            <a:r>
              <a:rPr lang="en-US" altLang="zh-CN" dirty="0">
                <a:latin typeface="微软雅黑 Light" panose="020B0502040204020203" pitchFamily="34" charset="-122"/>
                <a:ea typeface="微软雅黑 Light" panose="020B0502040204020203" pitchFamily="34" charset="-122"/>
              </a:rPr>
              <a:t>sum()</a:t>
            </a:r>
            <a:r>
              <a:rPr lang="zh-CN" altLang="zh-CN" dirty="0">
                <a:latin typeface="微软雅黑 Light" panose="020B0502040204020203" pitchFamily="34" charset="-122"/>
                <a:ea typeface="微软雅黑 Light" panose="020B0502040204020203" pitchFamily="34" charset="-122"/>
              </a:rPr>
              <a:t>用来计算字段的值的总和；</a:t>
            </a:r>
            <a:endParaRPr lang="en-US" altLang="zh-CN" dirty="0">
              <a:latin typeface="微软雅黑 Light" panose="020B0502040204020203" pitchFamily="34" charset="-122"/>
              <a:ea typeface="微软雅黑 Light" panose="020B0502040204020203" pitchFamily="34" charset="-122"/>
            </a:endParaRPr>
          </a:p>
          <a:p>
            <a:pPr algn="l"/>
            <a:r>
              <a:rPr lang="en-US" altLang="zh-CN" dirty="0">
                <a:latin typeface="微软雅黑 Light" panose="020B0502040204020203" pitchFamily="34" charset="-122"/>
                <a:ea typeface="微软雅黑 Light" panose="020B0502040204020203" pitchFamily="34" charset="-122"/>
              </a:rPr>
              <a:t>avg()</a:t>
            </a:r>
            <a:r>
              <a:rPr lang="zh-CN" altLang="zh-CN" dirty="0">
                <a:latin typeface="微软雅黑 Light" panose="020B0502040204020203" pitchFamily="34" charset="-122"/>
                <a:ea typeface="微软雅黑 Light" panose="020B0502040204020203" pitchFamily="34" charset="-122"/>
              </a:rPr>
              <a:t>用来计算字段的值的平均值；</a:t>
            </a:r>
            <a:endParaRPr lang="en-US" altLang="zh-CN" dirty="0">
              <a:latin typeface="微软雅黑 Light" panose="020B0502040204020203" pitchFamily="34" charset="-122"/>
              <a:ea typeface="微软雅黑 Light" panose="020B0502040204020203" pitchFamily="34" charset="-122"/>
            </a:endParaRPr>
          </a:p>
          <a:p>
            <a:pPr algn="l"/>
            <a:r>
              <a:rPr lang="en-US" altLang="zh-CN" dirty="0">
                <a:latin typeface="微软雅黑 Light" panose="020B0502040204020203" pitchFamily="34" charset="-122"/>
                <a:ea typeface="微软雅黑 Light" panose="020B0502040204020203" pitchFamily="34" charset="-122"/>
              </a:rPr>
              <a:t>max()</a:t>
            </a:r>
            <a:r>
              <a:rPr lang="zh-CN" altLang="zh-CN" dirty="0">
                <a:latin typeface="微软雅黑 Light" panose="020B0502040204020203" pitchFamily="34" charset="-122"/>
                <a:ea typeface="微软雅黑 Light" panose="020B0502040204020203" pitchFamily="34" charset="-122"/>
              </a:rPr>
              <a:t>用来查询字段的最大值；</a:t>
            </a:r>
            <a:endParaRPr lang="en-US" altLang="zh-CN" dirty="0">
              <a:latin typeface="微软雅黑 Light" panose="020B0502040204020203" pitchFamily="34" charset="-122"/>
              <a:ea typeface="微软雅黑 Light" panose="020B0502040204020203" pitchFamily="34" charset="-122"/>
            </a:endParaRPr>
          </a:p>
          <a:p>
            <a:pPr algn="l"/>
            <a:r>
              <a:rPr lang="en-US" altLang="zh-CN" dirty="0">
                <a:latin typeface="微软雅黑 Light" panose="020B0502040204020203" pitchFamily="34" charset="-122"/>
                <a:ea typeface="微软雅黑 Light" panose="020B0502040204020203" pitchFamily="34" charset="-122"/>
              </a:rPr>
              <a:t>min()</a:t>
            </a:r>
            <a:r>
              <a:rPr lang="zh-CN" altLang="zh-CN" dirty="0">
                <a:latin typeface="微软雅黑 Light" panose="020B0502040204020203" pitchFamily="34" charset="-122"/>
                <a:ea typeface="微软雅黑 Light" panose="020B0502040204020203" pitchFamily="34" charset="-122"/>
              </a:rPr>
              <a:t>用来查询字段的最小值。</a:t>
            </a:r>
            <a:endParaRPr lang="en-US" altLang="zh-CN" dirty="0">
              <a:latin typeface="微软雅黑 Light" panose="020B0502040204020203" pitchFamily="34" charset="-122"/>
              <a:ea typeface="微软雅黑 Light" panose="020B0502040204020203" pitchFamily="34" charset="-122"/>
            </a:endParaRPr>
          </a:p>
          <a:p>
            <a:pPr algn="l"/>
            <a:r>
              <a:rPr lang="zh-CN" altLang="zh-CN" dirty="0">
                <a:latin typeface="微软雅黑 Light" panose="020B0502040204020203" pitchFamily="34" charset="-122"/>
                <a:ea typeface="微软雅黑 Light" panose="020B0502040204020203" pitchFamily="34" charset="-122"/>
              </a:rPr>
              <a:t>利用聚合函数可以满足表中记录的聚合运算。例如，需要计算学生成绩表中的平均成绩，可以使用</a:t>
            </a:r>
            <a:r>
              <a:rPr lang="en-US" altLang="zh-CN" dirty="0">
                <a:latin typeface="微软雅黑 Light" panose="020B0502040204020203" pitchFamily="34" charset="-122"/>
                <a:ea typeface="微软雅黑 Light" panose="020B0502040204020203" pitchFamily="34" charset="-122"/>
              </a:rPr>
              <a:t>avg()</a:t>
            </a:r>
            <a:r>
              <a:rPr lang="zh-CN" altLang="zh-CN" dirty="0">
                <a:latin typeface="微软雅黑 Light" panose="020B0502040204020203" pitchFamily="34" charset="-122"/>
                <a:ea typeface="微软雅黑 Light" panose="020B0502040204020203" pitchFamily="34" charset="-122"/>
              </a:rPr>
              <a:t>函数。</a:t>
            </a:r>
            <a:r>
              <a:rPr lang="en-US" altLang="zh-CN" dirty="0">
                <a:latin typeface="微软雅黑 Light" panose="020B0502040204020203" pitchFamily="34" charset="-122"/>
                <a:ea typeface="微软雅黑 Light" panose="020B0502040204020203" pitchFamily="34" charset="-122"/>
              </a:rPr>
              <a:t>group by</a:t>
            </a:r>
            <a:r>
              <a:rPr lang="zh-CN" altLang="zh-CN" dirty="0">
                <a:latin typeface="微软雅黑 Light" panose="020B0502040204020203" pitchFamily="34" charset="-122"/>
                <a:ea typeface="微软雅黑 Light" panose="020B0502040204020203" pitchFamily="34" charset="-122"/>
              </a:rPr>
              <a:t>关键字通常需要与聚合函数一起使用。</a:t>
            </a:r>
          </a:p>
        </p:txBody>
      </p:sp>
      <p:sp>
        <p:nvSpPr>
          <p:cNvPr id="3" name="文本框 2">
            <a:extLst>
              <a:ext uri="{FF2B5EF4-FFF2-40B4-BE49-F238E27FC236}">
                <a16:creationId xmlns:a16="http://schemas.microsoft.com/office/drawing/2014/main" id="{FE4F455C-4329-4F09-98CD-222BF0246A59}"/>
              </a:ext>
            </a:extLst>
          </p:cNvPr>
          <p:cNvSpPr txBox="1"/>
          <p:nvPr/>
        </p:nvSpPr>
        <p:spPr>
          <a:xfrm>
            <a:off x="389389" y="1075219"/>
            <a:ext cx="2031325" cy="461665"/>
          </a:xfrm>
          <a:prstGeom prst="rect">
            <a:avLst/>
          </a:prstGeom>
          <a:noFill/>
        </p:spPr>
        <p:txBody>
          <a:bodyPr wrap="none" rtlCol="0">
            <a:spAutoFit/>
          </a:bodyPr>
          <a:lstStyle/>
          <a:p>
            <a:r>
              <a:rPr lang="zh-CN" altLang="en-US" sz="2400" dirty="0">
                <a:solidFill>
                  <a:srgbClr val="C00000"/>
                </a:solidFill>
                <a:latin typeface="Microsoft YaHei Light" panose="020B0502040204020203" pitchFamily="34" charset="-122"/>
                <a:ea typeface="Microsoft YaHei Light" panose="020B0502040204020203" pitchFamily="34" charset="-122"/>
              </a:rPr>
              <a:t>聚合函数查询</a:t>
            </a:r>
          </a:p>
        </p:txBody>
      </p:sp>
    </p:spTree>
    <p:extLst>
      <p:ext uri="{BB962C8B-B14F-4D97-AF65-F5344CB8AC3E}">
        <p14:creationId xmlns:p14="http://schemas.microsoft.com/office/powerpoint/2010/main" val="2238178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10" name="Rectangle 3">
            <a:extLst>
              <a:ext uri="{FF2B5EF4-FFF2-40B4-BE49-F238E27FC236}">
                <a16:creationId xmlns:a16="http://schemas.microsoft.com/office/drawing/2014/main" id="{93558C8F-66A7-4D0C-B5E2-6AD7E3493C58}"/>
              </a:ext>
            </a:extLst>
          </p:cNvPr>
          <p:cNvSpPr txBox="1">
            <a:spLocks noChangeArrowheads="1"/>
          </p:cNvSpPr>
          <p:nvPr/>
        </p:nvSpPr>
        <p:spPr>
          <a:xfrm>
            <a:off x="457200" y="1004507"/>
            <a:ext cx="11413222" cy="5320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None/>
            </a:pPr>
            <a:r>
              <a:rPr lang="en-US" altLang="zh-CN" dirty="0">
                <a:solidFill>
                  <a:srgbClr val="FF0000"/>
                </a:solidFill>
                <a:latin typeface="微软雅黑 Light" panose="020B0502040204020203" pitchFamily="34" charset="-122"/>
                <a:ea typeface="微软雅黑 Light" panose="020B0502040204020203" pitchFamily="34" charset="-122"/>
              </a:rPr>
              <a:t> </a:t>
            </a:r>
            <a:r>
              <a:rPr lang="zh-CN" altLang="zh-CN" dirty="0">
                <a:solidFill>
                  <a:srgbClr val="C00000"/>
                </a:solidFill>
                <a:latin typeface="微软雅黑 Light" panose="020B0502040204020203" pitchFamily="34" charset="-122"/>
                <a:ea typeface="微软雅黑 Light" panose="020B0502040204020203" pitchFamily="34" charset="-122"/>
              </a:rPr>
              <a:t>count()函数 </a:t>
            </a:r>
          </a:p>
          <a:p>
            <a:pPr algn="l"/>
            <a:r>
              <a:rPr lang="en-US" altLang="zh-CN" dirty="0">
                <a:latin typeface="微软雅黑 Light" panose="020B0502040204020203" pitchFamily="34" charset="-122"/>
                <a:ea typeface="微软雅黑 Light" panose="020B0502040204020203" pitchFamily="34" charset="-122"/>
              </a:rPr>
              <a:t>count()</a:t>
            </a:r>
            <a:r>
              <a:rPr lang="zh-CN" altLang="zh-CN" dirty="0">
                <a:latin typeface="微软雅黑 Light" panose="020B0502040204020203" pitchFamily="34" charset="-122"/>
                <a:ea typeface="微软雅黑 Light" panose="020B0502040204020203" pitchFamily="34" charset="-122"/>
              </a:rPr>
              <a:t>函数，对于除“</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”以外的任何参数，返回所选择聚合中非</a:t>
            </a:r>
            <a:r>
              <a:rPr lang="en-US" altLang="zh-CN" dirty="0">
                <a:latin typeface="微软雅黑 Light" panose="020B0502040204020203" pitchFamily="34" charset="-122"/>
                <a:ea typeface="微软雅黑 Light" panose="020B0502040204020203" pitchFamily="34" charset="-122"/>
              </a:rPr>
              <a:t>null</a:t>
            </a:r>
            <a:r>
              <a:rPr lang="zh-CN" altLang="zh-CN" dirty="0">
                <a:latin typeface="微软雅黑 Light" panose="020B0502040204020203" pitchFamily="34" charset="-122"/>
                <a:ea typeface="微软雅黑 Light" panose="020B0502040204020203" pitchFamily="34" charset="-122"/>
              </a:rPr>
              <a:t>值的行的数目；对于参数“</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”，返回选择聚合所有行的数目，包含</a:t>
            </a:r>
            <a:r>
              <a:rPr lang="en-US" altLang="zh-CN" dirty="0">
                <a:latin typeface="微软雅黑 Light" panose="020B0502040204020203" pitchFamily="34" charset="-122"/>
                <a:ea typeface="微软雅黑 Light" panose="020B0502040204020203" pitchFamily="34" charset="-122"/>
              </a:rPr>
              <a:t>null</a:t>
            </a:r>
            <a:r>
              <a:rPr lang="zh-CN" altLang="zh-CN" dirty="0">
                <a:latin typeface="微软雅黑 Light" panose="020B0502040204020203" pitchFamily="34" charset="-122"/>
                <a:ea typeface="微软雅黑 Light" panose="020B0502040204020203" pitchFamily="34" charset="-122"/>
              </a:rPr>
              <a:t>值的行。没有</a:t>
            </a:r>
            <a:r>
              <a:rPr lang="en-US" altLang="zh-CN" dirty="0">
                <a:latin typeface="微软雅黑 Light" panose="020B0502040204020203" pitchFamily="34" charset="-122"/>
                <a:ea typeface="微软雅黑 Light" panose="020B0502040204020203" pitchFamily="34" charset="-122"/>
              </a:rPr>
              <a:t>where</a:t>
            </a:r>
            <a:r>
              <a:rPr lang="zh-CN" altLang="zh-CN" dirty="0">
                <a:latin typeface="微软雅黑 Light" panose="020B0502040204020203" pitchFamily="34" charset="-122"/>
                <a:ea typeface="微软雅黑 Light" panose="020B0502040204020203" pitchFamily="34" charset="-122"/>
              </a:rPr>
              <a:t>子句的</a:t>
            </a:r>
            <a:r>
              <a:rPr lang="en-US" altLang="zh-CN" dirty="0">
                <a:latin typeface="微软雅黑 Light" panose="020B0502040204020203" pitchFamily="34" charset="-122"/>
                <a:ea typeface="微软雅黑 Light" panose="020B0502040204020203" pitchFamily="34" charset="-122"/>
              </a:rPr>
              <a:t>count(*)</a:t>
            </a:r>
            <a:r>
              <a:rPr lang="zh-CN" altLang="zh-CN" dirty="0">
                <a:latin typeface="微软雅黑 Light" panose="020B0502040204020203" pitchFamily="34" charset="-122"/>
                <a:ea typeface="微软雅黑 Light" panose="020B0502040204020203" pitchFamily="34" charset="-122"/>
              </a:rPr>
              <a:t>是经过内部优化的，能够快速的返回表中所有的记录总数。</a:t>
            </a:r>
            <a:endParaRPr lang="en-US" altLang="zh-CN" dirty="0">
              <a:latin typeface="微软雅黑 Light" panose="020B0502040204020203" pitchFamily="34" charset="-122"/>
              <a:ea typeface="微软雅黑 Light" panose="020B0502040204020203" pitchFamily="34" charset="-122"/>
            </a:endParaRPr>
          </a:p>
          <a:p>
            <a:pPr algn="l"/>
            <a:endParaRPr lang="en-US" altLang="zh-CN" dirty="0">
              <a:latin typeface="微软雅黑 Light" panose="020B0502040204020203" pitchFamily="34" charset="-122"/>
              <a:ea typeface="微软雅黑 Light" panose="020B0502040204020203" pitchFamily="34" charset="-122"/>
            </a:endParaRPr>
          </a:p>
          <a:p>
            <a:pPr algn="l"/>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24】 </a:t>
            </a:r>
            <a:r>
              <a:rPr lang="zh-CN" altLang="en-US" dirty="0">
                <a:latin typeface="微软雅黑 Light" panose="020B0502040204020203" pitchFamily="34" charset="-122"/>
                <a:ea typeface="微软雅黑 Light" panose="020B0502040204020203" pitchFamily="34" charset="-122"/>
              </a:rPr>
              <a:t>通过查询求</a:t>
            </a:r>
            <a:r>
              <a:rPr lang="en-US" altLang="zh-CN" dirty="0">
                <a:latin typeface="微软雅黑 Light" panose="020B0502040204020203" pitchFamily="34" charset="-122"/>
                <a:ea typeface="微软雅黑 Light" panose="020B0502040204020203" pitchFamily="34" charset="-122"/>
              </a:rPr>
              <a:t>18</a:t>
            </a:r>
            <a:r>
              <a:rPr lang="zh-CN" altLang="en-US" dirty="0">
                <a:latin typeface="微软雅黑 Light" panose="020B0502040204020203" pitchFamily="34" charset="-122"/>
                <a:ea typeface="微软雅黑 Light" panose="020B0502040204020203" pitchFamily="34" charset="-122"/>
              </a:rPr>
              <a:t>级学生的总数。</a:t>
            </a:r>
          </a:p>
          <a:p>
            <a:pPr algn="l"/>
            <a:r>
              <a:rPr lang="zh-CN" altLang="en-US" dirty="0">
                <a:latin typeface="微软雅黑 Light" panose="020B0502040204020203" pitchFamily="34" charset="-122"/>
                <a:ea typeface="微软雅黑 Light" panose="020B0502040204020203" pitchFamily="34" charset="-122"/>
              </a:rPr>
              <a:t>分析：求学生数即为求符合要求的记录行数，一般利用</a:t>
            </a:r>
            <a:r>
              <a:rPr lang="en-US" altLang="zh-CN" dirty="0">
                <a:latin typeface="微软雅黑 Light" panose="020B0502040204020203" pitchFamily="34" charset="-122"/>
                <a:ea typeface="微软雅黑 Light" panose="020B0502040204020203" pitchFamily="34" charset="-122"/>
              </a:rPr>
              <a:t>count()</a:t>
            </a:r>
            <a:r>
              <a:rPr lang="zh-CN" altLang="en-US" dirty="0">
                <a:latin typeface="微软雅黑 Light" panose="020B0502040204020203" pitchFamily="34" charset="-122"/>
                <a:ea typeface="微软雅黑 Light" panose="020B0502040204020203" pitchFamily="34" charset="-122"/>
              </a:rPr>
              <a:t>函数实现。</a:t>
            </a:r>
            <a:endParaRPr lang="en-US" altLang="zh-CN" dirty="0">
              <a:latin typeface="微软雅黑 Light" panose="020B0502040204020203" pitchFamily="34" charset="-122"/>
              <a:ea typeface="微软雅黑 Light" panose="020B0502040204020203" pitchFamily="34" charset="-122"/>
            </a:endParaRPr>
          </a:p>
          <a:p>
            <a:pPr algn="l"/>
            <a:endParaRPr lang="zh-CN" altLang="en-US" dirty="0">
              <a:latin typeface="微软雅黑 Light" panose="020B0502040204020203" pitchFamily="34" charset="-122"/>
              <a:ea typeface="微软雅黑 Light" panose="020B0502040204020203" pitchFamily="34" charset="-122"/>
            </a:endParaRPr>
          </a:p>
          <a:p>
            <a:pPr algn="l"/>
            <a:r>
              <a:rPr lang="en-US" altLang="zh-CN" dirty="0" err="1">
                <a:latin typeface="微软雅黑 Light" panose="020B0502040204020203" pitchFamily="34" charset="-122"/>
                <a:ea typeface="微软雅黑 Light" panose="020B0502040204020203" pitchFamily="34" charset="-122"/>
              </a:rPr>
              <a:t>mysql</a:t>
            </a:r>
            <a:r>
              <a:rPr lang="en-US" altLang="zh-CN" dirty="0">
                <a:latin typeface="微软雅黑 Light" panose="020B0502040204020203" pitchFamily="34" charset="-122"/>
                <a:ea typeface="微软雅黑 Light" panose="020B0502040204020203" pitchFamily="34" charset="-122"/>
              </a:rPr>
              <a:t>&gt; select count(</a:t>
            </a:r>
            <a:r>
              <a:rPr lang="en-US" altLang="zh-CN" dirty="0" err="1">
                <a:latin typeface="微软雅黑 Light" panose="020B0502040204020203" pitchFamily="34" charset="-122"/>
                <a:ea typeface="微软雅黑 Light" panose="020B0502040204020203" pitchFamily="34" charset="-122"/>
              </a:rPr>
              <a:t>studentno</a:t>
            </a:r>
            <a:r>
              <a:rPr lang="en-US" altLang="zh-CN" dirty="0">
                <a:latin typeface="微软雅黑 Light" panose="020B0502040204020203" pitchFamily="34" charset="-122"/>
                <a:ea typeface="微软雅黑 Light" panose="020B0502040204020203" pitchFamily="34" charset="-122"/>
              </a:rPr>
              <a:t>) as '18</a:t>
            </a:r>
            <a:r>
              <a:rPr lang="zh-CN" altLang="en-US" dirty="0">
                <a:latin typeface="微软雅黑 Light" panose="020B0502040204020203" pitchFamily="34" charset="-122"/>
                <a:ea typeface="微软雅黑 Light" panose="020B0502040204020203" pitchFamily="34" charset="-122"/>
              </a:rPr>
              <a:t>级学生数</a:t>
            </a:r>
            <a:r>
              <a:rPr lang="en-US" altLang="zh-CN" dirty="0">
                <a:latin typeface="微软雅黑 Light" panose="020B0502040204020203" pitchFamily="34" charset="-122"/>
                <a:ea typeface="微软雅黑 Light" panose="020B0502040204020203" pitchFamily="34" charset="-122"/>
              </a:rPr>
              <a:t>'</a:t>
            </a:r>
          </a:p>
          <a:p>
            <a:pPr algn="l"/>
            <a:r>
              <a:rPr lang="en-US" altLang="zh-CN" dirty="0">
                <a:latin typeface="微软雅黑 Light" panose="020B0502040204020203" pitchFamily="34" charset="-122"/>
                <a:ea typeface="微软雅黑 Light" panose="020B0502040204020203" pitchFamily="34" charset="-122"/>
              </a:rPr>
              <a:t>-&gt; from student</a:t>
            </a:r>
          </a:p>
          <a:p>
            <a:pPr algn="l"/>
            <a:r>
              <a:rPr lang="en-US" altLang="zh-CN" dirty="0">
                <a:latin typeface="微软雅黑 Light" panose="020B0502040204020203" pitchFamily="34" charset="-122"/>
                <a:ea typeface="微软雅黑 Light" panose="020B0502040204020203" pitchFamily="34" charset="-122"/>
              </a:rPr>
              <a:t>-&gt; where substring(studentno,1,2) ='18';</a:t>
            </a:r>
          </a:p>
          <a:p>
            <a:pPr algn="l"/>
            <a:endParaRPr lang="zh-CN"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86037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9" name="Rectangle 3">
            <a:extLst>
              <a:ext uri="{FF2B5EF4-FFF2-40B4-BE49-F238E27FC236}">
                <a16:creationId xmlns:a16="http://schemas.microsoft.com/office/drawing/2014/main" id="{A80263DF-DE6D-441E-9080-761EFD21EB32}"/>
              </a:ext>
            </a:extLst>
          </p:cNvPr>
          <p:cNvSpPr txBox="1">
            <a:spLocks noChangeArrowheads="1"/>
          </p:cNvSpPr>
          <p:nvPr/>
        </p:nvSpPr>
        <p:spPr>
          <a:xfrm>
            <a:off x="457199" y="973395"/>
            <a:ext cx="11388055" cy="535120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a:t>
            </a:r>
            <a:r>
              <a:rPr lang="zh-CN" altLang="zh-CN" dirty="0">
                <a:solidFill>
                  <a:srgbClr val="C00000"/>
                </a:solidFill>
                <a:latin typeface="微软雅黑 Light" panose="020B0502040204020203" pitchFamily="34" charset="-122"/>
                <a:ea typeface="微软雅黑 Light" panose="020B0502040204020203" pitchFamily="34" charset="-122"/>
              </a:rPr>
              <a:t>sum()函数和avg()函数</a:t>
            </a:r>
          </a:p>
          <a:p>
            <a:pPr algn="l"/>
            <a:r>
              <a:rPr lang="en-US" altLang="zh-CN" dirty="0">
                <a:latin typeface="微软雅黑 Light" panose="020B0502040204020203" pitchFamily="34" charset="-122"/>
                <a:ea typeface="微软雅黑 Light" panose="020B0502040204020203" pitchFamily="34" charset="-122"/>
              </a:rPr>
              <a:t>sum()</a:t>
            </a:r>
            <a:r>
              <a:rPr lang="zh-CN" altLang="zh-CN" dirty="0">
                <a:latin typeface="微软雅黑 Light" panose="020B0502040204020203" pitchFamily="34" charset="-122"/>
                <a:ea typeface="微软雅黑 Light" panose="020B0502040204020203" pitchFamily="34" charset="-122"/>
              </a:rPr>
              <a:t>函数可以求出表中某个字段取值的总和。</a:t>
            </a:r>
            <a:r>
              <a:rPr lang="en-US" altLang="zh-CN" dirty="0">
                <a:latin typeface="微软雅黑 Light" panose="020B0502040204020203" pitchFamily="34" charset="-122"/>
                <a:ea typeface="微软雅黑 Light" panose="020B0502040204020203" pitchFamily="34" charset="-122"/>
              </a:rPr>
              <a:t>avg()</a:t>
            </a:r>
            <a:r>
              <a:rPr lang="zh-CN" altLang="zh-CN" dirty="0">
                <a:latin typeface="微软雅黑 Light" panose="020B0502040204020203" pitchFamily="34" charset="-122"/>
                <a:ea typeface="微软雅黑 Light" panose="020B0502040204020203" pitchFamily="34" charset="-122"/>
              </a:rPr>
              <a:t>函数可以求出表中某个字段取值的平均值。</a:t>
            </a:r>
          </a:p>
          <a:p>
            <a:pPr algn="l">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25</a:t>
            </a:r>
            <a:r>
              <a:rPr lang="zh-CN" altLang="zh-CN" dirty="0">
                <a:latin typeface="微软雅黑 Light" panose="020B0502040204020203" pitchFamily="34" charset="-122"/>
                <a:ea typeface="微软雅黑 Light" panose="020B0502040204020203" pitchFamily="34" charset="-122"/>
              </a:rPr>
              <a:t>】查询</a:t>
            </a:r>
            <a:r>
              <a:rPr lang="en-US" altLang="zh-CN" dirty="0">
                <a:latin typeface="微软雅黑 Light" panose="020B0502040204020203" pitchFamily="34" charset="-122"/>
                <a:ea typeface="微软雅黑 Light" panose="020B0502040204020203" pitchFamily="34" charset="-122"/>
              </a:rPr>
              <a:t>score</a:t>
            </a:r>
            <a:r>
              <a:rPr lang="zh-CN" altLang="zh-CN" dirty="0">
                <a:latin typeface="微软雅黑 Light" panose="020B0502040204020203" pitchFamily="34" charset="-122"/>
                <a:ea typeface="微软雅黑 Light" panose="020B0502040204020203" pitchFamily="34" charset="-122"/>
              </a:rPr>
              <a:t>表中学生的期末总成绩大于</a:t>
            </a:r>
            <a:r>
              <a:rPr lang="en-US" altLang="zh-CN" dirty="0">
                <a:latin typeface="微软雅黑 Light" panose="020B0502040204020203" pitchFamily="34" charset="-122"/>
                <a:ea typeface="微软雅黑 Light" panose="020B0502040204020203" pitchFamily="34" charset="-122"/>
              </a:rPr>
              <a:t>270</a:t>
            </a:r>
            <a:r>
              <a:rPr lang="zh-CN" altLang="zh-CN" dirty="0">
                <a:latin typeface="微软雅黑 Light" panose="020B0502040204020203" pitchFamily="34" charset="-122"/>
                <a:ea typeface="微软雅黑 Light" panose="020B0502040204020203" pitchFamily="34" charset="-122"/>
              </a:rPr>
              <a:t>分的学生学号、总成绩及平均成绩。</a:t>
            </a:r>
            <a:endParaRPr lang="en-US" altLang="zh-CN" dirty="0">
              <a:latin typeface="微软雅黑 Light" panose="020B0502040204020203" pitchFamily="34" charset="-122"/>
              <a:ea typeface="微软雅黑 Light" panose="020B0502040204020203" pitchFamily="34" charset="-122"/>
            </a:endParaRPr>
          </a:p>
          <a:p>
            <a:pPr algn="l">
              <a:buFont typeface="Wingdings" panose="05000000000000000000" pitchFamily="2" charset="2"/>
              <a:buNone/>
            </a:pPr>
            <a:endParaRPr lang="zh-CN" altLang="zh-CN" dirty="0">
              <a:latin typeface="微软雅黑 Light" panose="020B0502040204020203" pitchFamily="34" charset="-122"/>
              <a:ea typeface="微软雅黑 Light" panose="020B0502040204020203" pitchFamily="34" charset="-122"/>
            </a:endParaRPr>
          </a:p>
          <a:p>
            <a:pPr algn="l">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分析：先按照</a:t>
            </a:r>
            <a:r>
              <a:rPr lang="en-US" altLang="zh-CN" dirty="0" err="1">
                <a:latin typeface="微软雅黑 Light" panose="020B0502040204020203" pitchFamily="34" charset="-122"/>
                <a:ea typeface="微软雅黑 Light" panose="020B0502040204020203" pitchFamily="34" charset="-122"/>
              </a:rPr>
              <a:t>studentno</a:t>
            </a:r>
            <a:r>
              <a:rPr lang="zh-CN" altLang="zh-CN" dirty="0">
                <a:latin typeface="微软雅黑 Light" panose="020B0502040204020203" pitchFamily="34" charset="-122"/>
                <a:ea typeface="微软雅黑 Light" panose="020B0502040204020203" pitchFamily="34" charset="-122"/>
              </a:rPr>
              <a:t>对</a:t>
            </a:r>
            <a:r>
              <a:rPr lang="en-US" altLang="zh-CN" dirty="0">
                <a:latin typeface="微软雅黑 Light" panose="020B0502040204020203" pitchFamily="34" charset="-122"/>
                <a:ea typeface="微软雅黑 Light" panose="020B0502040204020203" pitchFamily="34" charset="-122"/>
              </a:rPr>
              <a:t>final</a:t>
            </a:r>
            <a:r>
              <a:rPr lang="zh-CN" altLang="zh-CN" dirty="0">
                <a:latin typeface="微软雅黑 Light" panose="020B0502040204020203" pitchFamily="34" charset="-122"/>
                <a:ea typeface="微软雅黑 Light" panose="020B0502040204020203" pitchFamily="34" charset="-122"/>
              </a:rPr>
              <a:t>值进行分组，再利用</a:t>
            </a:r>
            <a:r>
              <a:rPr lang="en-US" altLang="zh-CN" dirty="0">
                <a:latin typeface="微软雅黑 Light" panose="020B0502040204020203" pitchFamily="34" charset="-122"/>
                <a:ea typeface="微软雅黑 Light" panose="020B0502040204020203" pitchFamily="34" charset="-122"/>
              </a:rPr>
              <a:t>sum()</a:t>
            </a:r>
            <a:r>
              <a:rPr lang="zh-CN" altLang="zh-CN" dirty="0">
                <a:latin typeface="微软雅黑 Light" panose="020B0502040204020203" pitchFamily="34" charset="-122"/>
                <a:ea typeface="微软雅黑 Light" panose="020B0502040204020203" pitchFamily="34" charset="-122"/>
              </a:rPr>
              <a:t>函数和</a:t>
            </a:r>
            <a:r>
              <a:rPr lang="en-US" altLang="zh-CN" dirty="0">
                <a:latin typeface="微软雅黑 Light" panose="020B0502040204020203" pitchFamily="34" charset="-122"/>
                <a:ea typeface="微软雅黑 Light" panose="020B0502040204020203" pitchFamily="34" charset="-122"/>
              </a:rPr>
              <a:t>avg()</a:t>
            </a:r>
            <a:r>
              <a:rPr lang="zh-CN" altLang="zh-CN" dirty="0">
                <a:latin typeface="微软雅黑 Light" panose="020B0502040204020203" pitchFamily="34" charset="-122"/>
                <a:ea typeface="微软雅黑 Light" panose="020B0502040204020203" pitchFamily="34" charset="-122"/>
              </a:rPr>
              <a:t>函数分别期末总成绩和平均值，然后进行期末总成绩大于</a:t>
            </a:r>
            <a:r>
              <a:rPr lang="en-US" altLang="zh-CN" dirty="0">
                <a:latin typeface="微软雅黑 Light" panose="020B0502040204020203" pitchFamily="34" charset="-122"/>
                <a:ea typeface="微软雅黑 Light" panose="020B0502040204020203" pitchFamily="34" charset="-122"/>
              </a:rPr>
              <a:t>270</a:t>
            </a:r>
            <a:r>
              <a:rPr lang="zh-CN" altLang="zh-CN" dirty="0">
                <a:latin typeface="微软雅黑 Light" panose="020B0502040204020203" pitchFamily="34" charset="-122"/>
                <a:ea typeface="微软雅黑 Light" panose="020B0502040204020203" pitchFamily="34" charset="-122"/>
              </a:rPr>
              <a:t>分学生的筛选。</a:t>
            </a:r>
            <a:endParaRPr lang="en-US" altLang="zh-CN" dirty="0">
              <a:latin typeface="微软雅黑 Light" panose="020B0502040204020203" pitchFamily="34" charset="-122"/>
              <a:ea typeface="微软雅黑 Light" panose="020B0502040204020203" pitchFamily="34" charset="-122"/>
            </a:endParaRPr>
          </a:p>
          <a:p>
            <a:pPr algn="l"/>
            <a:r>
              <a:rPr lang="en-US" altLang="zh-CN" dirty="0" err="1">
                <a:latin typeface="微软雅黑 Light" panose="020B0502040204020203" pitchFamily="34" charset="-122"/>
                <a:ea typeface="微软雅黑 Light" panose="020B0502040204020203" pitchFamily="34" charset="-122"/>
              </a:rPr>
              <a:t>mysql</a:t>
            </a:r>
            <a:r>
              <a:rPr lang="en-US" altLang="zh-CN" dirty="0">
                <a:latin typeface="微软雅黑 Light" panose="020B0502040204020203" pitchFamily="34" charset="-122"/>
                <a:ea typeface="微软雅黑 Light" panose="020B0502040204020203" pitchFamily="34" charset="-122"/>
              </a:rPr>
              <a:t>&gt; select </a:t>
            </a:r>
            <a:r>
              <a:rPr lang="en-US" altLang="zh-CN" dirty="0" err="1">
                <a:latin typeface="微软雅黑 Light" panose="020B0502040204020203" pitchFamily="34" charset="-122"/>
                <a:ea typeface="微软雅黑 Light" panose="020B0502040204020203" pitchFamily="34" charset="-122"/>
              </a:rPr>
              <a:t>studentno</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学号</a:t>
            </a:r>
            <a:r>
              <a:rPr lang="en-US" altLang="zh-CN" dirty="0">
                <a:latin typeface="微软雅黑 Light" panose="020B0502040204020203" pitchFamily="34" charset="-122"/>
                <a:ea typeface="微软雅黑 Light" panose="020B0502040204020203" pitchFamily="34" charset="-122"/>
              </a:rPr>
              <a:t>, sum(final) </a:t>
            </a:r>
            <a:r>
              <a:rPr lang="zh-CN" altLang="en-US" dirty="0">
                <a:latin typeface="微软雅黑 Light" panose="020B0502040204020203" pitchFamily="34" charset="-122"/>
                <a:ea typeface="微软雅黑 Light" panose="020B0502040204020203" pitchFamily="34" charset="-122"/>
              </a:rPr>
              <a:t>总分</a:t>
            </a:r>
            <a:r>
              <a:rPr lang="en-US" altLang="zh-CN" dirty="0">
                <a:latin typeface="微软雅黑 Light" panose="020B0502040204020203" pitchFamily="34" charset="-122"/>
                <a:ea typeface="微软雅黑 Light" panose="020B0502040204020203" pitchFamily="34" charset="-122"/>
              </a:rPr>
              <a:t>, avg(final)  </a:t>
            </a:r>
            <a:r>
              <a:rPr lang="zh-CN" altLang="en-US" dirty="0">
                <a:latin typeface="微软雅黑 Light" panose="020B0502040204020203" pitchFamily="34" charset="-122"/>
                <a:ea typeface="微软雅黑 Light" panose="020B0502040204020203" pitchFamily="34" charset="-122"/>
              </a:rPr>
              <a:t>平均分</a:t>
            </a:r>
          </a:p>
          <a:p>
            <a:pPr algn="l"/>
            <a:r>
              <a:rPr lang="en-US" altLang="zh-CN" dirty="0">
                <a:latin typeface="微软雅黑 Light" panose="020B0502040204020203" pitchFamily="34" charset="-122"/>
                <a:ea typeface="微软雅黑 Light" panose="020B0502040204020203" pitchFamily="34" charset="-122"/>
              </a:rPr>
              <a:t>-&gt; from score</a:t>
            </a:r>
          </a:p>
          <a:p>
            <a:pPr algn="l"/>
            <a:r>
              <a:rPr lang="en-US" altLang="zh-CN" dirty="0">
                <a:latin typeface="微软雅黑 Light" panose="020B0502040204020203" pitchFamily="34" charset="-122"/>
                <a:ea typeface="微软雅黑 Light" panose="020B0502040204020203" pitchFamily="34" charset="-122"/>
              </a:rPr>
              <a:t>-&gt; group by </a:t>
            </a:r>
            <a:r>
              <a:rPr lang="en-US" altLang="zh-CN" dirty="0" err="1">
                <a:latin typeface="微软雅黑 Light" panose="020B0502040204020203" pitchFamily="34" charset="-122"/>
                <a:ea typeface="微软雅黑 Light" panose="020B0502040204020203" pitchFamily="34" charset="-122"/>
              </a:rPr>
              <a:t>studentno</a:t>
            </a:r>
            <a:endParaRPr lang="en-US" altLang="zh-CN" dirty="0">
              <a:latin typeface="微软雅黑 Light" panose="020B0502040204020203" pitchFamily="34" charset="-122"/>
              <a:ea typeface="微软雅黑 Light" panose="020B0502040204020203" pitchFamily="34" charset="-122"/>
            </a:endParaRPr>
          </a:p>
          <a:p>
            <a:pPr algn="l"/>
            <a:r>
              <a:rPr lang="en-US" altLang="zh-CN" dirty="0">
                <a:latin typeface="微软雅黑 Light" panose="020B0502040204020203" pitchFamily="34" charset="-122"/>
                <a:ea typeface="微软雅黑 Light" panose="020B0502040204020203" pitchFamily="34" charset="-122"/>
              </a:rPr>
              <a:t>-&gt; having sum(final)&gt;270</a:t>
            </a:r>
          </a:p>
          <a:p>
            <a:pPr algn="l"/>
            <a:r>
              <a:rPr lang="en-US" altLang="zh-CN" dirty="0">
                <a:latin typeface="微软雅黑 Light" panose="020B0502040204020203" pitchFamily="34" charset="-122"/>
                <a:ea typeface="微软雅黑 Light" panose="020B0502040204020203" pitchFamily="34" charset="-122"/>
              </a:rPr>
              <a:t>-&gt; order by </a:t>
            </a:r>
            <a:r>
              <a:rPr lang="en-US" altLang="zh-CN" dirty="0" err="1">
                <a:latin typeface="微软雅黑 Light" panose="020B0502040204020203" pitchFamily="34" charset="-122"/>
                <a:ea typeface="微软雅黑 Light" panose="020B0502040204020203" pitchFamily="34" charset="-122"/>
              </a:rPr>
              <a:t>studentno</a:t>
            </a:r>
            <a:r>
              <a:rPr lang="en-US" altLang="zh-CN" dirty="0">
                <a:latin typeface="微软雅黑 Light" panose="020B0502040204020203" pitchFamily="34" charset="-122"/>
                <a:ea typeface="微软雅黑 Light" panose="020B0502040204020203" pitchFamily="34" charset="-122"/>
              </a:rPr>
              <a:t>;</a:t>
            </a:r>
          </a:p>
          <a:p>
            <a:pPr algn="l">
              <a:buFont typeface="Wingdings" panose="05000000000000000000" pitchFamily="2" charset="2"/>
              <a:buNone/>
            </a:pPr>
            <a:endParaRPr lang="zh-CN"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5639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803856" y="1096148"/>
            <a:ext cx="2342967" cy="642904"/>
          </a:xfrm>
        </p:spPr>
        <p:txBody>
          <a:bodyPr>
            <a:normAutofit/>
          </a:bodyPr>
          <a:lstStyle/>
          <a:p>
            <a:r>
              <a:rPr lang="zh-CN" altLang="en-US" sz="3200" dirty="0">
                <a:solidFill>
                  <a:schemeClr val="tx2"/>
                </a:solidFill>
                <a:latin typeface="微软雅黑" panose="020B0503020204020204" pitchFamily="34" charset="-122"/>
                <a:ea typeface="微软雅黑" panose="020B0503020204020204" pitchFamily="34" charset="-122"/>
              </a:rPr>
              <a:t>学习内容</a:t>
            </a:r>
          </a:p>
        </p:txBody>
      </p:sp>
      <p:sp>
        <p:nvSpPr>
          <p:cNvPr id="7" name="矩形 6">
            <a:extLst>
              <a:ext uri="{FF2B5EF4-FFF2-40B4-BE49-F238E27FC236}">
                <a16:creationId xmlns:a16="http://schemas.microsoft.com/office/drawing/2014/main" id="{279C40FE-97F9-0091-B1FB-1FF0AC8E52A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3" name="文本框 2">
            <a:extLst>
              <a:ext uri="{FF2B5EF4-FFF2-40B4-BE49-F238E27FC236}">
                <a16:creationId xmlns:a16="http://schemas.microsoft.com/office/drawing/2014/main" id="{5061BDE8-B4C4-4D71-A7AD-98479B30E2C2}"/>
              </a:ext>
            </a:extLst>
          </p:cNvPr>
          <p:cNvSpPr txBox="1"/>
          <p:nvPr/>
        </p:nvSpPr>
        <p:spPr>
          <a:xfrm>
            <a:off x="1277640" y="2313102"/>
            <a:ext cx="5147950" cy="66537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latin typeface="微软雅黑 Light" panose="020B0502040204020203" pitchFamily="34" charset="-122"/>
                <a:ea typeface="微软雅黑 Light" panose="020B0502040204020203" pitchFamily="34" charset="-122"/>
              </a:rPr>
              <a:t>SQL</a:t>
            </a:r>
            <a:r>
              <a:rPr lang="zh-CN" altLang="en-US" sz="2800" dirty="0">
                <a:latin typeface="微软雅黑 Light" panose="020B0502040204020203" pitchFamily="34" charset="-122"/>
                <a:ea typeface="微软雅黑 Light" panose="020B0502040204020203" pitchFamily="34" charset="-122"/>
              </a:rPr>
              <a:t>语句</a:t>
            </a: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13070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10" name="Rectangle 3">
            <a:extLst>
              <a:ext uri="{FF2B5EF4-FFF2-40B4-BE49-F238E27FC236}">
                <a16:creationId xmlns:a16="http://schemas.microsoft.com/office/drawing/2014/main" id="{A7311239-4BE3-418F-BE55-2E5E2201D3EC}"/>
              </a:ext>
            </a:extLst>
          </p:cNvPr>
          <p:cNvSpPr txBox="1">
            <a:spLocks noChangeArrowheads="1"/>
          </p:cNvSpPr>
          <p:nvPr/>
        </p:nvSpPr>
        <p:spPr>
          <a:xfrm>
            <a:off x="457200" y="1303757"/>
            <a:ext cx="11430000" cy="53566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None/>
            </a:pPr>
            <a:r>
              <a:rPr lang="zh-CN" altLang="zh-CN" dirty="0">
                <a:solidFill>
                  <a:srgbClr val="C00000"/>
                </a:solidFill>
                <a:latin typeface="微软雅黑 Light" panose="020B0502040204020203" pitchFamily="34" charset="-122"/>
                <a:ea typeface="微软雅黑 Light" panose="020B0502040204020203" pitchFamily="34" charset="-122"/>
              </a:rPr>
              <a:t>max()函数和min()函数</a:t>
            </a:r>
          </a:p>
          <a:p>
            <a:pPr algn="l"/>
            <a:r>
              <a:rPr lang="en-US" altLang="zh-CN" dirty="0">
                <a:latin typeface="微软雅黑 Light" panose="020B0502040204020203" pitchFamily="34" charset="-122"/>
                <a:ea typeface="微软雅黑 Light" panose="020B0502040204020203" pitchFamily="34" charset="-122"/>
              </a:rPr>
              <a:t>max()</a:t>
            </a:r>
            <a:r>
              <a:rPr lang="zh-CN" altLang="zh-CN" dirty="0">
                <a:latin typeface="微软雅黑 Light" panose="020B0502040204020203" pitchFamily="34" charset="-122"/>
                <a:ea typeface="微软雅黑 Light" panose="020B0502040204020203" pitchFamily="34" charset="-122"/>
              </a:rPr>
              <a:t>函数可以求出表中某个字段取值的最大值。</a:t>
            </a:r>
            <a:r>
              <a:rPr lang="en-US" altLang="zh-CN" dirty="0">
                <a:latin typeface="微软雅黑 Light" panose="020B0502040204020203" pitchFamily="34" charset="-122"/>
                <a:ea typeface="微软雅黑 Light" panose="020B0502040204020203" pitchFamily="34" charset="-122"/>
              </a:rPr>
              <a:t>min()</a:t>
            </a:r>
            <a:r>
              <a:rPr lang="zh-CN" altLang="zh-CN" dirty="0">
                <a:latin typeface="微软雅黑 Light" panose="020B0502040204020203" pitchFamily="34" charset="-122"/>
                <a:ea typeface="微软雅黑 Light" panose="020B0502040204020203" pitchFamily="34" charset="-122"/>
              </a:rPr>
              <a:t>函数可以求出表中某个字段取值的最小值。</a:t>
            </a:r>
          </a:p>
          <a:p>
            <a:pPr algn="l">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26</a:t>
            </a:r>
            <a:r>
              <a:rPr lang="zh-CN" altLang="zh-CN" dirty="0">
                <a:latin typeface="微软雅黑 Light" panose="020B0502040204020203" pitchFamily="34" charset="-122"/>
                <a:ea typeface="微软雅黑 Light" panose="020B0502040204020203" pitchFamily="34" charset="-122"/>
              </a:rPr>
              <a:t>】查询选修课程号为</a:t>
            </a:r>
            <a:r>
              <a:rPr lang="en-US" altLang="zh-CN" dirty="0">
                <a:latin typeface="微软雅黑 Light" panose="020B0502040204020203" pitchFamily="34" charset="-122"/>
                <a:ea typeface="微软雅黑 Light" panose="020B0502040204020203" pitchFamily="34" charset="-122"/>
              </a:rPr>
              <a:t>c05109</a:t>
            </a:r>
            <a:r>
              <a:rPr lang="zh-CN" altLang="zh-CN" dirty="0">
                <a:latin typeface="微软雅黑 Light" panose="020B0502040204020203" pitchFamily="34" charset="-122"/>
                <a:ea typeface="微软雅黑 Light" panose="020B0502040204020203" pitchFamily="34" charset="-122"/>
              </a:rPr>
              <a:t>号课程的期末最高分、最低分及之间相差的分数。</a:t>
            </a:r>
          </a:p>
          <a:p>
            <a:pPr algn="l">
              <a:buFont typeface="Wingdings" panose="05000000000000000000" pitchFamily="2" charset="2"/>
              <a:buNone/>
            </a:pPr>
            <a:endParaRPr lang="en-US" altLang="zh-CN" dirty="0">
              <a:latin typeface="微软雅黑 Light" panose="020B0502040204020203" pitchFamily="34" charset="-122"/>
              <a:ea typeface="微软雅黑 Light" panose="020B0502040204020203" pitchFamily="34" charset="-122"/>
            </a:endParaRPr>
          </a:p>
          <a:p>
            <a:pPr algn="l">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分析：分别利用</a:t>
            </a:r>
            <a:r>
              <a:rPr lang="en-US" altLang="zh-CN" dirty="0">
                <a:latin typeface="微软雅黑 Light" panose="020B0502040204020203" pitchFamily="34" charset="-122"/>
                <a:ea typeface="微软雅黑 Light" panose="020B0502040204020203" pitchFamily="34" charset="-122"/>
              </a:rPr>
              <a:t>max()</a:t>
            </a:r>
            <a:r>
              <a:rPr lang="zh-CN" altLang="zh-CN"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min()</a:t>
            </a:r>
            <a:r>
              <a:rPr lang="zh-CN" altLang="zh-CN" dirty="0">
                <a:latin typeface="微软雅黑 Light" panose="020B0502040204020203" pitchFamily="34" charset="-122"/>
                <a:ea typeface="微软雅黑 Light" panose="020B0502040204020203" pitchFamily="34" charset="-122"/>
              </a:rPr>
              <a:t>函数可以求得</a:t>
            </a:r>
            <a:r>
              <a:rPr lang="en-US" altLang="zh-CN" dirty="0">
                <a:latin typeface="微软雅黑 Light" panose="020B0502040204020203" pitchFamily="34" charset="-122"/>
                <a:ea typeface="微软雅黑 Light" panose="020B0502040204020203" pitchFamily="34" charset="-122"/>
              </a:rPr>
              <a:t>final</a:t>
            </a:r>
            <a:r>
              <a:rPr lang="zh-CN" altLang="zh-CN" dirty="0">
                <a:latin typeface="微软雅黑 Light" panose="020B0502040204020203" pitchFamily="34" charset="-122"/>
                <a:ea typeface="微软雅黑 Light" panose="020B0502040204020203" pitchFamily="34" charset="-122"/>
              </a:rPr>
              <a:t>的最大最小值</a:t>
            </a:r>
          </a:p>
          <a:p>
            <a:pPr lvl="1" algn="l">
              <a:buFont typeface="Wingdings" panose="05000000000000000000" pitchFamily="2" charset="2"/>
              <a:buNone/>
            </a:pPr>
            <a:endParaRPr lang="en-US" altLang="zh-CN" sz="2400" dirty="0">
              <a:latin typeface="微软雅黑 Light" panose="020B0502040204020203" pitchFamily="34" charset="-122"/>
              <a:ea typeface="微软雅黑 Light" panose="020B0502040204020203" pitchFamily="34" charset="-122"/>
            </a:endParaRPr>
          </a:p>
          <a:p>
            <a:pPr lvl="1" algn="l">
              <a:buFont typeface="Wingdings" panose="05000000000000000000" pitchFamily="2" charset="2"/>
              <a:buNone/>
            </a:pPr>
            <a:r>
              <a:rPr lang="en-US" altLang="zh-CN" sz="2400" dirty="0" err="1">
                <a:latin typeface="微软雅黑 Light" panose="020B0502040204020203" pitchFamily="34" charset="-122"/>
                <a:ea typeface="微软雅黑 Light" panose="020B0502040204020203" pitchFamily="34" charset="-122"/>
              </a:rPr>
              <a:t>mysql</a:t>
            </a:r>
            <a:r>
              <a:rPr lang="en-US" altLang="zh-CN" sz="2400" dirty="0">
                <a:latin typeface="微软雅黑 Light" panose="020B0502040204020203" pitchFamily="34" charset="-122"/>
                <a:ea typeface="微软雅黑 Light" panose="020B0502040204020203" pitchFamily="34" charset="-122"/>
              </a:rPr>
              <a:t>&gt; select  max(final) </a:t>
            </a:r>
            <a:r>
              <a:rPr lang="zh-CN" altLang="zh-CN" sz="2400" dirty="0">
                <a:latin typeface="微软雅黑 Light" panose="020B0502040204020203" pitchFamily="34" charset="-122"/>
                <a:ea typeface="微软雅黑 Light" panose="020B0502040204020203" pitchFamily="34" charset="-122"/>
              </a:rPr>
              <a:t>最高分</a:t>
            </a:r>
            <a:r>
              <a:rPr lang="en-US" altLang="zh-CN" sz="2400" dirty="0">
                <a:latin typeface="微软雅黑 Light" panose="020B0502040204020203" pitchFamily="34" charset="-122"/>
                <a:ea typeface="微软雅黑 Light" panose="020B0502040204020203" pitchFamily="34" charset="-122"/>
              </a:rPr>
              <a:t>, min(final) </a:t>
            </a:r>
            <a:r>
              <a:rPr lang="zh-CN" altLang="zh-CN" sz="2400" dirty="0">
                <a:latin typeface="微软雅黑 Light" panose="020B0502040204020203" pitchFamily="34" charset="-122"/>
                <a:ea typeface="微软雅黑 Light" panose="020B0502040204020203" pitchFamily="34" charset="-122"/>
              </a:rPr>
              <a:t>最低分</a:t>
            </a:r>
            <a:r>
              <a:rPr lang="en-US" altLang="zh-CN" sz="2400" dirty="0">
                <a:latin typeface="微软雅黑 Light" panose="020B0502040204020203" pitchFamily="34" charset="-122"/>
                <a:ea typeface="微软雅黑 Light" panose="020B0502040204020203" pitchFamily="34" charset="-122"/>
              </a:rPr>
              <a:t>, </a:t>
            </a:r>
            <a:endParaRPr lang="zh-CN" altLang="zh-CN" sz="2400" dirty="0">
              <a:latin typeface="微软雅黑 Light" panose="020B0502040204020203" pitchFamily="34" charset="-122"/>
              <a:ea typeface="微软雅黑 Light" panose="020B0502040204020203" pitchFamily="34" charset="-122"/>
            </a:endParaRPr>
          </a:p>
          <a:p>
            <a:pPr lvl="2" algn="l">
              <a:buFontTx/>
              <a:buNone/>
            </a:pPr>
            <a:r>
              <a:rPr lang="en-US" altLang="zh-CN" sz="2400" dirty="0">
                <a:latin typeface="微软雅黑 Light" panose="020B0502040204020203" pitchFamily="34" charset="-122"/>
                <a:ea typeface="微软雅黑 Light" panose="020B0502040204020203" pitchFamily="34" charset="-122"/>
              </a:rPr>
              <a:t>-&gt; max(final)- min(final) as  </a:t>
            </a:r>
            <a:r>
              <a:rPr lang="zh-CN" altLang="zh-CN" sz="2400" dirty="0">
                <a:latin typeface="微软雅黑 Light" panose="020B0502040204020203" pitchFamily="34" charset="-122"/>
                <a:ea typeface="微软雅黑 Light" panose="020B0502040204020203" pitchFamily="34" charset="-122"/>
              </a:rPr>
              <a:t>分差</a:t>
            </a:r>
          </a:p>
          <a:p>
            <a:pPr lvl="2" algn="l">
              <a:buFontTx/>
              <a:buNone/>
            </a:pPr>
            <a:r>
              <a:rPr lang="en-US" altLang="zh-CN" sz="2400" dirty="0">
                <a:latin typeface="微软雅黑 Light" panose="020B0502040204020203" pitchFamily="34" charset="-122"/>
                <a:ea typeface="微软雅黑 Light" panose="020B0502040204020203" pitchFamily="34" charset="-122"/>
              </a:rPr>
              <a:t>-&gt; from score</a:t>
            </a:r>
            <a:endParaRPr lang="zh-CN" altLang="zh-CN" sz="2400" dirty="0">
              <a:latin typeface="微软雅黑 Light" panose="020B0502040204020203" pitchFamily="34" charset="-122"/>
              <a:ea typeface="微软雅黑 Light" panose="020B0502040204020203" pitchFamily="34" charset="-122"/>
            </a:endParaRPr>
          </a:p>
          <a:p>
            <a:pPr lvl="2" algn="l">
              <a:buFontTx/>
              <a:buNone/>
            </a:pPr>
            <a:r>
              <a:rPr lang="en-US" altLang="zh-CN" sz="2400" dirty="0">
                <a:latin typeface="微软雅黑 Light" panose="020B0502040204020203" pitchFamily="34" charset="-122"/>
                <a:ea typeface="微软雅黑 Light" panose="020B0502040204020203" pitchFamily="34" charset="-122"/>
              </a:rPr>
              <a:t>-&gt; where (</a:t>
            </a:r>
            <a:r>
              <a:rPr lang="en-US" altLang="zh-CN" sz="2400" dirty="0" err="1">
                <a:latin typeface="微软雅黑 Light" panose="020B0502040204020203" pitchFamily="34" charset="-122"/>
                <a:ea typeface="微软雅黑 Light" panose="020B0502040204020203" pitchFamily="34" charset="-122"/>
              </a:rPr>
              <a:t>courseno</a:t>
            </a:r>
            <a:r>
              <a:rPr lang="en-US" altLang="zh-CN" sz="2400" dirty="0">
                <a:latin typeface="微软雅黑 Light" panose="020B0502040204020203" pitchFamily="34" charset="-122"/>
                <a:ea typeface="微软雅黑 Light" panose="020B0502040204020203" pitchFamily="34" charset="-122"/>
              </a:rPr>
              <a:t> = 'c05109');</a:t>
            </a:r>
            <a:endParaRPr lang="zh-CN" altLang="zh-CN" sz="2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92187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9" name="Rectangle 3">
            <a:extLst>
              <a:ext uri="{FF2B5EF4-FFF2-40B4-BE49-F238E27FC236}">
                <a16:creationId xmlns:a16="http://schemas.microsoft.com/office/drawing/2014/main" id="{F09D231D-3A87-4DF0-82A7-554B2D6BAAF8}"/>
              </a:ext>
            </a:extLst>
          </p:cNvPr>
          <p:cNvSpPr txBox="1">
            <a:spLocks noChangeArrowheads="1"/>
          </p:cNvSpPr>
          <p:nvPr/>
        </p:nvSpPr>
        <p:spPr>
          <a:xfrm>
            <a:off x="457199" y="1079582"/>
            <a:ext cx="11404833" cy="53271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None/>
            </a:pPr>
            <a:r>
              <a:rPr lang="zh-CN" altLang="zh-CN" dirty="0">
                <a:solidFill>
                  <a:srgbClr val="C00000"/>
                </a:solidFill>
                <a:latin typeface="微软雅黑 Light" panose="020B0502040204020203" pitchFamily="34" charset="-122"/>
                <a:ea typeface="微软雅黑 Light" panose="020B0502040204020203" pitchFamily="34" charset="-122"/>
              </a:rPr>
              <a:t>利用group by子句与with rollup一起进行统计</a:t>
            </a:r>
          </a:p>
          <a:p>
            <a:pPr algn="l"/>
            <a:r>
              <a:rPr lang="en-US" altLang="zh-CN" dirty="0">
                <a:latin typeface="微软雅黑 Light" panose="020B0502040204020203" pitchFamily="34" charset="-122"/>
                <a:ea typeface="微软雅黑 Light" panose="020B0502040204020203" pitchFamily="34" charset="-122"/>
              </a:rPr>
              <a:t>MySQL</a:t>
            </a:r>
            <a:r>
              <a:rPr lang="zh-CN" altLang="zh-CN" dirty="0">
                <a:latin typeface="微软雅黑 Light" panose="020B0502040204020203" pitchFamily="34" charset="-122"/>
                <a:ea typeface="微软雅黑 Light" panose="020B0502040204020203" pitchFamily="34" charset="-122"/>
              </a:rPr>
              <a:t>中的</a:t>
            </a:r>
            <a:r>
              <a:rPr lang="en-US" altLang="zh-CN" dirty="0">
                <a:latin typeface="微软雅黑 Light" panose="020B0502040204020203" pitchFamily="34" charset="-122"/>
                <a:ea typeface="微软雅黑 Light" panose="020B0502040204020203" pitchFamily="34" charset="-122"/>
              </a:rPr>
              <a:t>with rollup</a:t>
            </a:r>
            <a:r>
              <a:rPr lang="zh-CN" altLang="zh-CN" dirty="0">
                <a:latin typeface="微软雅黑 Light" panose="020B0502040204020203" pitchFamily="34" charset="-122"/>
                <a:ea typeface="微软雅黑 Light" panose="020B0502040204020203" pitchFamily="34" charset="-122"/>
              </a:rPr>
              <a:t>应用，可以在分组的统计数据的基础上再进行相同的总体统计。例如，对于成绩表中，查询某一门课的平均值和所有成绩的平均值，普通的</a:t>
            </a:r>
            <a:r>
              <a:rPr lang="en-US" altLang="zh-CN" dirty="0">
                <a:latin typeface="微软雅黑 Light" panose="020B0502040204020203" pitchFamily="34" charset="-122"/>
                <a:ea typeface="微软雅黑 Light" panose="020B0502040204020203" pitchFamily="34" charset="-122"/>
              </a:rPr>
              <a:t>group by </a:t>
            </a:r>
            <a:r>
              <a:rPr lang="zh-CN" altLang="zh-CN" dirty="0">
                <a:latin typeface="微软雅黑 Light" panose="020B0502040204020203" pitchFamily="34" charset="-122"/>
                <a:ea typeface="微软雅黑 Light" panose="020B0502040204020203" pitchFamily="34" charset="-122"/>
              </a:rPr>
              <a:t>语句是不能实现的。</a:t>
            </a:r>
          </a:p>
          <a:p>
            <a:pPr algn="l">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27</a:t>
            </a:r>
            <a:r>
              <a:rPr lang="zh-CN" altLang="zh-CN" dirty="0">
                <a:latin typeface="微软雅黑 Light" panose="020B0502040204020203" pitchFamily="34" charset="-122"/>
                <a:ea typeface="微软雅黑 Light" panose="020B0502040204020203" pitchFamily="34" charset="-122"/>
              </a:rPr>
              <a:t>】查询</a:t>
            </a:r>
            <a:r>
              <a:rPr lang="en-US" altLang="zh-CN" dirty="0">
                <a:latin typeface="微软雅黑 Light" panose="020B0502040204020203" pitchFamily="34" charset="-122"/>
                <a:ea typeface="微软雅黑 Light" panose="020B0502040204020203" pitchFamily="34" charset="-122"/>
              </a:rPr>
              <a:t>score</a:t>
            </a:r>
            <a:r>
              <a:rPr lang="zh-CN" altLang="zh-CN" dirty="0">
                <a:latin typeface="微软雅黑 Light" panose="020B0502040204020203" pitchFamily="34" charset="-122"/>
                <a:ea typeface="微软雅黑 Light" panose="020B0502040204020203" pitchFamily="34" charset="-122"/>
              </a:rPr>
              <a:t>表中每一门课的期末平均值和所有成绩的平均值</a:t>
            </a:r>
            <a:endParaRPr lang="en-US" altLang="zh-CN" dirty="0">
              <a:latin typeface="微软雅黑 Light" panose="020B0502040204020203" pitchFamily="34" charset="-122"/>
              <a:ea typeface="微软雅黑 Light" panose="020B0502040204020203" pitchFamily="34" charset="-122"/>
            </a:endParaRPr>
          </a:p>
          <a:p>
            <a:pPr algn="l">
              <a:buFont typeface="Wingdings" panose="05000000000000000000" pitchFamily="2" charset="2"/>
              <a:buNone/>
            </a:pPr>
            <a:endParaRPr lang="zh-CN" altLang="zh-CN" dirty="0">
              <a:latin typeface="微软雅黑 Light" panose="020B0502040204020203" pitchFamily="34" charset="-122"/>
              <a:ea typeface="微软雅黑 Light" panose="020B0502040204020203" pitchFamily="34" charset="-122"/>
            </a:endParaRPr>
          </a:p>
          <a:p>
            <a:pPr algn="l">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分析：如果使用有</a:t>
            </a:r>
            <a:r>
              <a:rPr lang="en-US" altLang="zh-CN" dirty="0">
                <a:latin typeface="微软雅黑 Light" panose="020B0502040204020203" pitchFamily="34" charset="-122"/>
                <a:ea typeface="微软雅黑 Light" panose="020B0502040204020203" pitchFamily="34" charset="-122"/>
              </a:rPr>
              <a:t>with rollup </a:t>
            </a:r>
            <a:r>
              <a:rPr lang="zh-CN" altLang="zh-CN" dirty="0">
                <a:latin typeface="微软雅黑 Light" panose="020B0502040204020203" pitchFamily="34" charset="-122"/>
                <a:ea typeface="微软雅黑 Light" panose="020B0502040204020203" pitchFamily="34" charset="-122"/>
              </a:rPr>
              <a:t>子句的 </a:t>
            </a:r>
            <a:r>
              <a:rPr lang="en-US" altLang="zh-CN" dirty="0">
                <a:latin typeface="微软雅黑 Light" panose="020B0502040204020203" pitchFamily="34" charset="-122"/>
                <a:ea typeface="微软雅黑 Light" panose="020B0502040204020203" pitchFamily="34" charset="-122"/>
              </a:rPr>
              <a:t>group by</a:t>
            </a:r>
            <a:r>
              <a:rPr lang="zh-CN" altLang="zh-CN" dirty="0">
                <a:latin typeface="微软雅黑 Light" panose="020B0502040204020203" pitchFamily="34" charset="-122"/>
                <a:ea typeface="微软雅黑 Light" panose="020B0502040204020203" pitchFamily="34" charset="-122"/>
              </a:rPr>
              <a:t>语句，则可以实现这个要求。</a:t>
            </a:r>
            <a:endParaRPr lang="en-US" altLang="zh-CN" dirty="0">
              <a:latin typeface="微软雅黑 Light" panose="020B0502040204020203" pitchFamily="34" charset="-122"/>
              <a:ea typeface="微软雅黑 Light" panose="020B0502040204020203" pitchFamily="34" charset="-122"/>
            </a:endParaRPr>
          </a:p>
          <a:p>
            <a:pPr algn="l"/>
            <a:r>
              <a:rPr lang="en-US" altLang="zh-CN" dirty="0" err="1">
                <a:latin typeface="微软雅黑 Light" panose="020B0502040204020203" pitchFamily="34" charset="-122"/>
                <a:ea typeface="微软雅黑 Light" panose="020B0502040204020203" pitchFamily="34" charset="-122"/>
              </a:rPr>
              <a:t>mysql</a:t>
            </a:r>
            <a:r>
              <a:rPr lang="en-US" altLang="zh-CN" dirty="0">
                <a:latin typeface="微软雅黑 Light" panose="020B0502040204020203" pitchFamily="34" charset="-122"/>
                <a:ea typeface="微软雅黑 Light" panose="020B0502040204020203" pitchFamily="34" charset="-122"/>
              </a:rPr>
              <a:t>&gt; select </a:t>
            </a:r>
            <a:r>
              <a:rPr lang="en-US" altLang="zh-CN" dirty="0" err="1">
                <a:latin typeface="微软雅黑 Light" panose="020B0502040204020203" pitchFamily="34" charset="-122"/>
                <a:ea typeface="微软雅黑 Light" panose="020B0502040204020203" pitchFamily="34" charset="-122"/>
              </a:rPr>
              <a:t>courseno</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课程号</a:t>
            </a:r>
            <a:r>
              <a:rPr lang="en-US" altLang="zh-CN" dirty="0">
                <a:latin typeface="微软雅黑 Light" panose="020B0502040204020203" pitchFamily="34" charset="-122"/>
                <a:ea typeface="微软雅黑 Light" panose="020B0502040204020203" pitchFamily="34" charset="-122"/>
              </a:rPr>
              <a:t>,avg(final) </a:t>
            </a:r>
            <a:r>
              <a:rPr lang="zh-CN" altLang="en-US" dirty="0">
                <a:latin typeface="微软雅黑 Light" panose="020B0502040204020203" pitchFamily="34" charset="-122"/>
                <a:ea typeface="微软雅黑 Light" panose="020B0502040204020203" pitchFamily="34" charset="-122"/>
              </a:rPr>
              <a:t>课程期末平均分</a:t>
            </a:r>
          </a:p>
          <a:p>
            <a:pPr algn="l"/>
            <a:r>
              <a:rPr lang="en-US" altLang="zh-CN" dirty="0">
                <a:latin typeface="微软雅黑 Light" panose="020B0502040204020203" pitchFamily="34" charset="-122"/>
                <a:ea typeface="微软雅黑 Light" panose="020B0502040204020203" pitchFamily="34" charset="-122"/>
              </a:rPr>
              <a:t>-&gt; from score</a:t>
            </a:r>
          </a:p>
          <a:p>
            <a:pPr algn="l"/>
            <a:r>
              <a:rPr lang="en-US" altLang="zh-CN" dirty="0">
                <a:latin typeface="微软雅黑 Light" panose="020B0502040204020203" pitchFamily="34" charset="-122"/>
                <a:ea typeface="微软雅黑 Light" panose="020B0502040204020203" pitchFamily="34" charset="-122"/>
              </a:rPr>
              <a:t>-&gt; group by </a:t>
            </a:r>
            <a:r>
              <a:rPr lang="en-US" altLang="zh-CN" dirty="0" err="1">
                <a:latin typeface="微软雅黑 Light" panose="020B0502040204020203" pitchFamily="34" charset="-122"/>
                <a:ea typeface="微软雅黑 Light" panose="020B0502040204020203" pitchFamily="34" charset="-122"/>
              </a:rPr>
              <a:t>courseno</a:t>
            </a:r>
            <a:r>
              <a:rPr lang="en-US" altLang="zh-CN" dirty="0">
                <a:latin typeface="微软雅黑 Light" panose="020B0502040204020203" pitchFamily="34" charset="-122"/>
                <a:ea typeface="微软雅黑 Light" panose="020B0502040204020203" pitchFamily="34" charset="-122"/>
              </a:rPr>
              <a:t> with  rollup;</a:t>
            </a:r>
          </a:p>
        </p:txBody>
      </p:sp>
    </p:spTree>
    <p:extLst>
      <p:ext uri="{BB962C8B-B14F-4D97-AF65-F5344CB8AC3E}">
        <p14:creationId xmlns:p14="http://schemas.microsoft.com/office/powerpoint/2010/main" val="3437452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3" name="文本框 2">
            <a:extLst>
              <a:ext uri="{FF2B5EF4-FFF2-40B4-BE49-F238E27FC236}">
                <a16:creationId xmlns:a16="http://schemas.microsoft.com/office/drawing/2014/main" id="{FE4F455C-4329-4F09-98CD-222BF0246A59}"/>
              </a:ext>
            </a:extLst>
          </p:cNvPr>
          <p:cNvSpPr txBox="1"/>
          <p:nvPr/>
        </p:nvSpPr>
        <p:spPr>
          <a:xfrm>
            <a:off x="555388" y="1092932"/>
            <a:ext cx="1415772" cy="461665"/>
          </a:xfrm>
          <a:prstGeom prst="rect">
            <a:avLst/>
          </a:prstGeom>
          <a:noFill/>
        </p:spPr>
        <p:txBody>
          <a:bodyPr wrap="none" rtlCol="0">
            <a:spAutoFit/>
          </a:bodyPr>
          <a:lstStyle/>
          <a:p>
            <a:r>
              <a:rPr lang="zh-CN" altLang="en-US" sz="2400" dirty="0">
                <a:solidFill>
                  <a:srgbClr val="C00000"/>
                </a:solidFill>
                <a:latin typeface="微软雅黑 Light" panose="020B0502040204020203" pitchFamily="34" charset="-122"/>
                <a:ea typeface="微软雅黑 Light" panose="020B0502040204020203" pitchFamily="34" charset="-122"/>
              </a:rPr>
              <a:t>多表连接</a:t>
            </a:r>
          </a:p>
        </p:txBody>
      </p:sp>
      <p:sp>
        <p:nvSpPr>
          <p:cNvPr id="12" name="Rectangle 3">
            <a:extLst>
              <a:ext uri="{FF2B5EF4-FFF2-40B4-BE49-F238E27FC236}">
                <a16:creationId xmlns:a16="http://schemas.microsoft.com/office/drawing/2014/main" id="{2E1F2210-361A-4ACB-B734-72E029A4A18B}"/>
              </a:ext>
            </a:extLst>
          </p:cNvPr>
          <p:cNvSpPr txBox="1">
            <a:spLocks noChangeArrowheads="1"/>
          </p:cNvSpPr>
          <p:nvPr/>
        </p:nvSpPr>
        <p:spPr>
          <a:xfrm>
            <a:off x="452795" y="1554597"/>
            <a:ext cx="11295776" cy="459364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zh-CN" altLang="zh-CN" dirty="0">
                <a:latin typeface="微软雅黑 Light" panose="020B0502040204020203" pitchFamily="34" charset="-122"/>
                <a:ea typeface="微软雅黑 Light" panose="020B0502040204020203" pitchFamily="34" charset="-122"/>
              </a:rPr>
              <a:t>连接是关系型数据库中常用的多表查询数据的模式，连接可以根据各个表之间的逻辑关系来利用一个表中的数据选择另外的表中的行实现数据的关联操作。要在数据库中完成复杂的查询，必须将两个或两个以上的表连接起来。</a:t>
            </a:r>
            <a:endParaRPr lang="en-US" altLang="zh-CN" dirty="0">
              <a:latin typeface="微软雅黑 Light" panose="020B0502040204020203" pitchFamily="34" charset="-122"/>
              <a:ea typeface="微软雅黑 Light" panose="020B0502040204020203" pitchFamily="34" charset="-122"/>
            </a:endParaRPr>
          </a:p>
          <a:p>
            <a:pPr algn="l">
              <a:lnSpc>
                <a:spcPct val="150000"/>
              </a:lnSpc>
            </a:pPr>
            <a:r>
              <a:rPr lang="zh-CN" altLang="zh-CN" dirty="0">
                <a:latin typeface="微软雅黑 Light" panose="020B0502040204020203" pitchFamily="34" charset="-122"/>
                <a:ea typeface="微软雅黑 Light" panose="020B0502040204020203" pitchFamily="34" charset="-122"/>
              </a:rPr>
              <a:t>连接条件可在 </a:t>
            </a:r>
            <a:r>
              <a:rPr lang="en-US" altLang="zh-CN" dirty="0">
                <a:latin typeface="微软雅黑 Light" panose="020B0502040204020203" pitchFamily="34" charset="-122"/>
                <a:ea typeface="微软雅黑 Light" panose="020B0502040204020203" pitchFamily="34" charset="-122"/>
              </a:rPr>
              <a:t>from </a:t>
            </a:r>
            <a:r>
              <a:rPr lang="zh-CN" altLang="zh-CN" dirty="0">
                <a:latin typeface="微软雅黑 Light" panose="020B0502040204020203" pitchFamily="34" charset="-122"/>
                <a:ea typeface="微软雅黑 Light" panose="020B0502040204020203" pitchFamily="34" charset="-122"/>
              </a:rPr>
              <a:t>或 </a:t>
            </a:r>
            <a:r>
              <a:rPr lang="en-US" altLang="zh-CN" dirty="0">
                <a:latin typeface="微软雅黑 Light" panose="020B0502040204020203" pitchFamily="34" charset="-122"/>
                <a:ea typeface="微软雅黑 Light" panose="020B0502040204020203" pitchFamily="34" charset="-122"/>
              </a:rPr>
              <a:t>where </a:t>
            </a:r>
            <a:r>
              <a:rPr lang="zh-CN" altLang="zh-CN" dirty="0">
                <a:latin typeface="微软雅黑 Light" panose="020B0502040204020203" pitchFamily="34" charset="-122"/>
                <a:ea typeface="微软雅黑 Light" panose="020B0502040204020203" pitchFamily="34" charset="-122"/>
              </a:rPr>
              <a:t>子句中指定。连接条件与</a:t>
            </a:r>
            <a:r>
              <a:rPr lang="en-US" altLang="zh-CN" dirty="0">
                <a:latin typeface="微软雅黑 Light" panose="020B0502040204020203" pitchFamily="34" charset="-122"/>
                <a:ea typeface="微软雅黑 Light" panose="020B0502040204020203" pitchFamily="34" charset="-122"/>
              </a:rPr>
              <a:t>where</a:t>
            </a:r>
            <a:r>
              <a:rPr lang="zh-CN" altLang="zh-CN"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having</a:t>
            </a:r>
            <a:r>
              <a:rPr lang="zh-CN" altLang="zh-CN" dirty="0">
                <a:latin typeface="微软雅黑 Light" panose="020B0502040204020203" pitchFamily="34" charset="-122"/>
                <a:ea typeface="微软雅黑 Light" panose="020B0502040204020203" pitchFamily="34" charset="-122"/>
              </a:rPr>
              <a:t>搜索条件组合，用于控制</a:t>
            </a:r>
            <a:r>
              <a:rPr lang="en-US" altLang="zh-CN" dirty="0">
                <a:latin typeface="微软雅黑 Light" panose="020B0502040204020203" pitchFamily="34" charset="-122"/>
                <a:ea typeface="微软雅黑 Light" panose="020B0502040204020203" pitchFamily="34" charset="-122"/>
              </a:rPr>
              <a:t>from</a:t>
            </a:r>
            <a:r>
              <a:rPr lang="zh-CN" altLang="zh-CN" dirty="0">
                <a:latin typeface="微软雅黑 Light" panose="020B0502040204020203" pitchFamily="34" charset="-122"/>
                <a:ea typeface="微软雅黑 Light" panose="020B0502040204020203" pitchFamily="34" charset="-122"/>
              </a:rPr>
              <a:t>子句引用的数据源中所选定的行。</a:t>
            </a:r>
          </a:p>
          <a:p>
            <a:pPr algn="l">
              <a:lnSpc>
                <a:spcPct val="150000"/>
              </a:lnSpc>
            </a:pPr>
            <a:r>
              <a:rPr lang="en-US" altLang="zh-CN" dirty="0">
                <a:latin typeface="微软雅黑 Light" panose="020B0502040204020203" pitchFamily="34" charset="-122"/>
                <a:ea typeface="微软雅黑 Light" panose="020B0502040204020203" pitchFamily="34" charset="-122"/>
              </a:rPr>
              <a:t>MySQL</a:t>
            </a:r>
            <a:r>
              <a:rPr lang="zh-CN" altLang="zh-CN" dirty="0">
                <a:latin typeface="微软雅黑 Light" panose="020B0502040204020203" pitchFamily="34" charset="-122"/>
                <a:ea typeface="微软雅黑 Light" panose="020B0502040204020203" pitchFamily="34" charset="-122"/>
              </a:rPr>
              <a:t>处理连接时，查询引擎从多种可能的方法中选择最高效的方法处理连接。尽管不同连接的物理执行可以采用多种不同的优化，但逻辑序列都是通过应用</a:t>
            </a:r>
            <a:r>
              <a:rPr lang="en-US" altLang="zh-CN" dirty="0">
                <a:latin typeface="微软雅黑 Light" panose="020B0502040204020203" pitchFamily="34" charset="-122"/>
                <a:ea typeface="微软雅黑 Light" panose="020B0502040204020203" pitchFamily="34" charset="-122"/>
              </a:rPr>
              <a:t>from </a:t>
            </a:r>
            <a:r>
              <a:rPr lang="zh-CN" altLang="zh-CN"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where </a:t>
            </a:r>
            <a:r>
              <a:rPr lang="zh-CN" altLang="zh-CN"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having</a:t>
            </a:r>
            <a:r>
              <a:rPr lang="zh-CN" altLang="zh-CN" dirty="0">
                <a:latin typeface="微软雅黑 Light" panose="020B0502040204020203" pitchFamily="34" charset="-122"/>
                <a:ea typeface="微软雅黑 Light" panose="020B0502040204020203" pitchFamily="34" charset="-122"/>
              </a:rPr>
              <a:t>子句中的连接条件和搜索条件实现</a:t>
            </a:r>
            <a:r>
              <a:rPr lang="zh-CN" altLang="en-US" dirty="0">
                <a:latin typeface="微软雅黑 Light" panose="020B0502040204020203" pitchFamily="34" charset="-122"/>
                <a:ea typeface="微软雅黑 Light" panose="020B0502040204020203" pitchFamily="34" charset="-122"/>
              </a:rPr>
              <a:t>。</a:t>
            </a:r>
            <a:endParaRPr lang="zh-CN"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38477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3" name="文本框 2">
            <a:extLst>
              <a:ext uri="{FF2B5EF4-FFF2-40B4-BE49-F238E27FC236}">
                <a16:creationId xmlns:a16="http://schemas.microsoft.com/office/drawing/2014/main" id="{FE4F455C-4329-4F09-98CD-222BF0246A59}"/>
              </a:ext>
            </a:extLst>
          </p:cNvPr>
          <p:cNvSpPr txBox="1"/>
          <p:nvPr/>
        </p:nvSpPr>
        <p:spPr>
          <a:xfrm>
            <a:off x="452795" y="1024664"/>
            <a:ext cx="1620957" cy="523220"/>
          </a:xfrm>
          <a:prstGeom prst="rect">
            <a:avLst/>
          </a:prstGeom>
          <a:noFill/>
        </p:spPr>
        <p:txBody>
          <a:bodyPr wrap="none" rtlCol="0">
            <a:spAutoFit/>
          </a:bodyPr>
          <a:lstStyle/>
          <a:p>
            <a:r>
              <a:rPr lang="zh-CN" altLang="en-US" sz="2800" dirty="0">
                <a:solidFill>
                  <a:srgbClr val="C00000"/>
                </a:solidFill>
                <a:latin typeface="Microsoft YaHei Light" panose="020B0502040204020203" pitchFamily="34" charset="-122"/>
                <a:ea typeface="Microsoft YaHei Light" panose="020B0502040204020203" pitchFamily="34" charset="-122"/>
              </a:rPr>
              <a:t>多表连接</a:t>
            </a:r>
          </a:p>
        </p:txBody>
      </p:sp>
      <p:sp>
        <p:nvSpPr>
          <p:cNvPr id="10" name="Rectangle 3">
            <a:extLst>
              <a:ext uri="{FF2B5EF4-FFF2-40B4-BE49-F238E27FC236}">
                <a16:creationId xmlns:a16="http://schemas.microsoft.com/office/drawing/2014/main" id="{9671A44A-0992-4A04-B643-9D9215D3D6A8}"/>
              </a:ext>
            </a:extLst>
          </p:cNvPr>
          <p:cNvSpPr txBox="1">
            <a:spLocks noChangeArrowheads="1"/>
          </p:cNvSpPr>
          <p:nvPr/>
        </p:nvSpPr>
        <p:spPr bwMode="auto">
          <a:xfrm>
            <a:off x="265651" y="1778037"/>
            <a:ext cx="11660697" cy="3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华文楷体" pitchFamily="2" charset="-122"/>
                <a:ea typeface="华文楷体"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b="1">
                <a:solidFill>
                  <a:schemeClr val="tx1"/>
                </a:solidFill>
                <a:latin typeface="华文楷体" pitchFamily="2" charset="-122"/>
                <a:ea typeface="华文楷体" pitchFamily="2" charset="-122"/>
              </a:defRPr>
            </a:lvl2pPr>
            <a:lvl3pPr marL="1143000" indent="-228600" algn="l" rtl="0" eaLnBrk="0" fontAlgn="base" hangingPunct="0">
              <a:spcBef>
                <a:spcPct val="20000"/>
              </a:spcBef>
              <a:spcAft>
                <a:spcPct val="0"/>
              </a:spcAft>
              <a:buClr>
                <a:schemeClr val="tx1"/>
              </a:buClr>
              <a:buChar char="•"/>
              <a:defRPr sz="22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har char="–"/>
              <a:defRPr sz="2000" b="1">
                <a:solidFill>
                  <a:schemeClr val="tx1"/>
                </a:solidFill>
                <a:latin typeface="华文楷体" pitchFamily="2" charset="-122"/>
                <a:ea typeface="华文楷体" pitchFamily="2" charset="-122"/>
              </a:defRPr>
            </a:lvl4pPr>
            <a:lvl5pPr marL="2057400" indent="-228600" algn="l" rtl="0" eaLnBrk="0" fontAlgn="base" hangingPunct="0">
              <a:spcBef>
                <a:spcPct val="20000"/>
              </a:spcBef>
              <a:spcAft>
                <a:spcPct val="0"/>
              </a:spcAft>
              <a:buChar char="»"/>
              <a:defRPr sz="2000" b="1">
                <a:solidFill>
                  <a:schemeClr val="tx1"/>
                </a:solidFill>
                <a:latin typeface="华文楷体" pitchFamily="2" charset="-122"/>
                <a:ea typeface="华文楷体" pitchFamily="2"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9999FF"/>
              </a:buClr>
              <a:buSzTx/>
              <a:buNone/>
              <a:tabLst/>
              <a:defRPr/>
            </a:pP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1. </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连接条件中用到的字段虽然不必具有相同的名称或相同的数据类型，但是如果数据类型不相同，则必须兼容或可进行隐性转换。</a:t>
            </a:r>
          </a:p>
          <a:p>
            <a:pPr marL="0" marR="0" lvl="0" indent="0" algn="l" defTabSz="914400" rtl="0" eaLnBrk="0" fontAlgn="base" latinLnBrk="0" hangingPunct="0">
              <a:lnSpc>
                <a:spcPct val="100000"/>
              </a:lnSpc>
              <a:spcBef>
                <a:spcPct val="20000"/>
              </a:spcBef>
              <a:spcAft>
                <a:spcPct val="0"/>
              </a:spcAft>
              <a:buClr>
                <a:srgbClr val="9999FF"/>
              </a:buClr>
              <a:buSzTx/>
              <a:buNone/>
              <a:tabLst/>
              <a:defRPr/>
            </a:pPr>
            <a:r>
              <a:rPr kumimoji="0" lang="en-US"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2. MySQL</a:t>
            </a:r>
            <a:r>
              <a:rPr kumimoji="0" lang="zh-CN" altLang="zh-CN" sz="24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显式定义了连接操作，增强了查询的可读性。被显式定义的与连接有关的关键字如下：</a:t>
            </a:r>
          </a:p>
          <a:p>
            <a:pPr marL="742950" marR="0" lvl="1" indent="-285750" algn="l" defTabSz="914400" rtl="0" eaLnBrk="0" fontAlgn="base" latinLnBrk="0" hangingPunct="0">
              <a:lnSpc>
                <a:spcPct val="100000"/>
              </a:lnSpc>
              <a:spcBef>
                <a:spcPct val="20000"/>
              </a:spcBef>
              <a:spcAft>
                <a:spcPct val="0"/>
              </a:spcAft>
              <a:buClr>
                <a:srgbClr val="77B7E7"/>
              </a:buClr>
              <a:buSzTx/>
              <a:buFont typeface="Wingdings" panose="05000000000000000000" pitchFamily="2" charset="2"/>
              <a:buNone/>
              <a:tabLst/>
              <a:defRPr/>
            </a:pPr>
            <a:r>
              <a:rPr kumimoji="0" lang="zh-CN"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a:t>
            </a:r>
            <a:r>
              <a:rPr kumimoji="0" lang="en-US"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1</a:t>
            </a:r>
            <a:r>
              <a:rPr kumimoji="0" lang="zh-CN"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a:t>
            </a:r>
            <a:r>
              <a:rPr kumimoji="0" lang="en-US"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inner join</a:t>
            </a:r>
            <a:r>
              <a:rPr kumimoji="0" lang="zh-CN"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：内连接，结果只包含满足条件的列。</a:t>
            </a:r>
          </a:p>
          <a:p>
            <a:pPr marL="742950" marR="0" lvl="1" indent="-285750" algn="l" defTabSz="914400" rtl="0" eaLnBrk="0" fontAlgn="base" latinLnBrk="0" hangingPunct="0">
              <a:lnSpc>
                <a:spcPct val="100000"/>
              </a:lnSpc>
              <a:spcBef>
                <a:spcPct val="20000"/>
              </a:spcBef>
              <a:spcAft>
                <a:spcPct val="0"/>
              </a:spcAft>
              <a:buClr>
                <a:srgbClr val="77B7E7"/>
              </a:buClr>
              <a:buSzTx/>
              <a:buFont typeface="Wingdings" panose="05000000000000000000" pitchFamily="2" charset="2"/>
              <a:buNone/>
              <a:tabLst/>
              <a:defRPr/>
            </a:pPr>
            <a:r>
              <a:rPr kumimoji="0" lang="zh-CN"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a:t>
            </a:r>
            <a:r>
              <a:rPr kumimoji="0" lang="en-US"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2</a:t>
            </a:r>
            <a:r>
              <a:rPr kumimoji="0" lang="zh-CN"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a:t>
            </a:r>
            <a:r>
              <a:rPr kumimoji="0" lang="en-US"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left outer join</a:t>
            </a:r>
            <a:r>
              <a:rPr kumimoji="0" lang="zh-CN"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：左外连接，结果包含满足条件的行及左侧表中的全部行。</a:t>
            </a:r>
          </a:p>
          <a:p>
            <a:pPr marL="742950" marR="0" lvl="1" indent="-285750" algn="l" defTabSz="914400" rtl="0" eaLnBrk="0" fontAlgn="base" latinLnBrk="0" hangingPunct="0">
              <a:lnSpc>
                <a:spcPct val="100000"/>
              </a:lnSpc>
              <a:spcBef>
                <a:spcPct val="20000"/>
              </a:spcBef>
              <a:spcAft>
                <a:spcPct val="0"/>
              </a:spcAft>
              <a:buClr>
                <a:srgbClr val="77B7E7"/>
              </a:buClr>
              <a:buSzTx/>
              <a:buFont typeface="Wingdings" panose="05000000000000000000" pitchFamily="2" charset="2"/>
              <a:buNone/>
              <a:tabLst/>
              <a:defRPr/>
            </a:pPr>
            <a:r>
              <a:rPr kumimoji="0" lang="zh-CN"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a:t>
            </a:r>
            <a:r>
              <a:rPr kumimoji="0" lang="en-US"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3</a:t>
            </a:r>
            <a:r>
              <a:rPr kumimoji="0" lang="zh-CN"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a:t>
            </a:r>
            <a:r>
              <a:rPr kumimoji="0" lang="en-US"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right outer join</a:t>
            </a:r>
            <a:r>
              <a:rPr kumimoji="0" lang="zh-CN"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：右外连接，结果包含满足条件的行及右侧表中的全部行。</a:t>
            </a:r>
          </a:p>
          <a:p>
            <a:pPr marL="742950" marR="0" lvl="1" indent="-285750" algn="l" defTabSz="914400" rtl="0" eaLnBrk="0" fontAlgn="base" latinLnBrk="0" hangingPunct="0">
              <a:lnSpc>
                <a:spcPct val="100000"/>
              </a:lnSpc>
              <a:spcBef>
                <a:spcPct val="20000"/>
              </a:spcBef>
              <a:spcAft>
                <a:spcPct val="0"/>
              </a:spcAft>
              <a:buClr>
                <a:srgbClr val="77B7E7"/>
              </a:buClr>
              <a:buSzTx/>
              <a:buFont typeface="Wingdings" panose="05000000000000000000" pitchFamily="2" charset="2"/>
              <a:buNone/>
              <a:tabLst/>
              <a:defRPr/>
            </a:pPr>
            <a:r>
              <a:rPr kumimoji="0" lang="zh-CN"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a:t>
            </a:r>
            <a:r>
              <a:rPr kumimoji="0" lang="en-US"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4</a:t>
            </a:r>
            <a:r>
              <a:rPr kumimoji="0" lang="zh-CN"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a:t>
            </a:r>
            <a:r>
              <a:rPr kumimoji="0" lang="en-US"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cross join</a:t>
            </a:r>
            <a:r>
              <a:rPr kumimoji="0" lang="zh-CN" altLang="zh-CN"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：结果只包含两个表中所有行的组合，指明两表间的笛卡儿操作。</a:t>
            </a:r>
          </a:p>
        </p:txBody>
      </p:sp>
    </p:spTree>
    <p:extLst>
      <p:ext uri="{BB962C8B-B14F-4D97-AF65-F5344CB8AC3E}">
        <p14:creationId xmlns:p14="http://schemas.microsoft.com/office/powerpoint/2010/main" val="1723044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9" name="Rectangle 3">
            <a:extLst>
              <a:ext uri="{FF2B5EF4-FFF2-40B4-BE49-F238E27FC236}">
                <a16:creationId xmlns:a16="http://schemas.microsoft.com/office/drawing/2014/main" id="{DC76A14D-ADFF-4DC8-A3D2-67FABF90326B}"/>
              </a:ext>
            </a:extLst>
          </p:cNvPr>
          <p:cNvSpPr txBox="1">
            <a:spLocks noChangeArrowheads="1"/>
          </p:cNvSpPr>
          <p:nvPr/>
        </p:nvSpPr>
        <p:spPr>
          <a:xfrm>
            <a:off x="599164" y="1270614"/>
            <a:ext cx="11346110" cy="453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buFont typeface="Wingdings" panose="05000000000000000000" pitchFamily="2" charset="2"/>
              <a:buNone/>
            </a:pPr>
            <a:r>
              <a:rPr lang="zh-CN" altLang="zh-CN" dirty="0">
                <a:solidFill>
                  <a:srgbClr val="C00000"/>
                </a:solidFill>
                <a:latin typeface="微软雅黑 Light" panose="020B0502040204020203" pitchFamily="34" charset="-122"/>
                <a:ea typeface="微软雅黑 Light" panose="020B0502040204020203" pitchFamily="34" charset="-122"/>
              </a:rPr>
              <a:t>内连接</a:t>
            </a:r>
          </a:p>
          <a:p>
            <a:pPr algn="l">
              <a:lnSpc>
                <a:spcPct val="150000"/>
              </a:lnSpc>
            </a:pPr>
            <a:r>
              <a:rPr lang="zh-CN" altLang="zh-CN" dirty="0">
                <a:latin typeface="微软雅黑 Light" panose="020B0502040204020203" pitchFamily="34" charset="-122"/>
                <a:ea typeface="微软雅黑 Light" panose="020B0502040204020203" pitchFamily="34" charset="-122"/>
              </a:rPr>
              <a:t>内连接</a:t>
            </a:r>
            <a:r>
              <a:rPr lang="en-US" altLang="zh-CN" dirty="0">
                <a:latin typeface="微软雅黑 Light" panose="020B0502040204020203" pitchFamily="34" charset="-122"/>
                <a:ea typeface="微软雅黑 Light" panose="020B0502040204020203" pitchFamily="34" charset="-122"/>
              </a:rPr>
              <a:t>(inner join) </a:t>
            </a:r>
            <a:r>
              <a:rPr lang="zh-CN" altLang="zh-CN" dirty="0">
                <a:latin typeface="微软雅黑 Light" panose="020B0502040204020203" pitchFamily="34" charset="-122"/>
                <a:ea typeface="微软雅黑 Light" panose="020B0502040204020203" pitchFamily="34" charset="-122"/>
              </a:rPr>
              <a:t>查询是通过比较数据源表间共享列的值，从多个源表检索符合条件的行的操作。可以使用等号运算符的连接，也可以连接两个不相等的列中的值。</a:t>
            </a:r>
          </a:p>
          <a:p>
            <a:pPr algn="l">
              <a:lnSpc>
                <a:spcPct val="150000"/>
              </a:lnSpc>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28</a:t>
            </a:r>
            <a:r>
              <a:rPr lang="zh-CN" altLang="zh-CN" dirty="0">
                <a:latin typeface="微软雅黑 Light" panose="020B0502040204020203" pitchFamily="34" charset="-122"/>
                <a:ea typeface="微软雅黑 Light" panose="020B0502040204020203" pitchFamily="34" charset="-122"/>
              </a:rPr>
              <a:t>】查询选修课程号为</a:t>
            </a:r>
            <a:r>
              <a:rPr lang="en-US" altLang="zh-CN" dirty="0">
                <a:latin typeface="微软雅黑 Light" panose="020B0502040204020203" pitchFamily="34" charset="-122"/>
                <a:ea typeface="微软雅黑 Light" panose="020B0502040204020203" pitchFamily="34" charset="-122"/>
              </a:rPr>
              <a:t>c05109</a:t>
            </a:r>
            <a:r>
              <a:rPr lang="zh-CN" altLang="zh-CN" dirty="0">
                <a:latin typeface="微软雅黑 Light" panose="020B0502040204020203" pitchFamily="34" charset="-122"/>
                <a:ea typeface="微软雅黑 Light" panose="020B0502040204020203" pitchFamily="34" charset="-122"/>
              </a:rPr>
              <a:t>的学生的学号、姓名和期末成绩。</a:t>
            </a:r>
          </a:p>
          <a:p>
            <a:pPr algn="l">
              <a:lnSpc>
                <a:spcPct val="150000"/>
              </a:lnSpc>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分析：本例中要求所输出的列分别在</a:t>
            </a:r>
            <a:r>
              <a:rPr lang="en-US" altLang="zh-CN" dirty="0">
                <a:latin typeface="微软雅黑 Light" panose="020B0502040204020203" pitchFamily="34" charset="-122"/>
                <a:ea typeface="微软雅黑 Light" panose="020B0502040204020203" pitchFamily="34" charset="-122"/>
              </a:rPr>
              <a:t>student</a:t>
            </a:r>
            <a:r>
              <a:rPr lang="zh-CN" altLang="zh-CN" dirty="0">
                <a:latin typeface="微软雅黑 Light" panose="020B0502040204020203" pitchFamily="34" charset="-122"/>
                <a:ea typeface="微软雅黑 Light" panose="020B0502040204020203" pitchFamily="34" charset="-122"/>
              </a:rPr>
              <a:t>表和</a:t>
            </a:r>
            <a:r>
              <a:rPr lang="en-US" altLang="zh-CN" dirty="0">
                <a:latin typeface="微软雅黑 Light" panose="020B0502040204020203" pitchFamily="34" charset="-122"/>
                <a:ea typeface="微软雅黑 Light" panose="020B0502040204020203" pitchFamily="34" charset="-122"/>
              </a:rPr>
              <a:t>score</a:t>
            </a:r>
            <a:r>
              <a:rPr lang="zh-CN" altLang="zh-CN" dirty="0">
                <a:latin typeface="微软雅黑 Light" panose="020B0502040204020203" pitchFamily="34" charset="-122"/>
                <a:ea typeface="微软雅黑 Light" panose="020B0502040204020203" pitchFamily="34" charset="-122"/>
              </a:rPr>
              <a:t>表中，可以通过</a:t>
            </a:r>
            <a:r>
              <a:rPr lang="en-US" altLang="zh-CN" dirty="0" err="1">
                <a:latin typeface="微软雅黑 Light" panose="020B0502040204020203" pitchFamily="34" charset="-122"/>
                <a:ea typeface="微软雅黑 Light" panose="020B0502040204020203" pitchFamily="34" charset="-122"/>
              </a:rPr>
              <a:t>studentno</a:t>
            </a:r>
            <a:r>
              <a:rPr lang="zh-CN" altLang="zh-CN" dirty="0">
                <a:latin typeface="微软雅黑 Light" panose="020B0502040204020203" pitchFamily="34" charset="-122"/>
                <a:ea typeface="微软雅黑 Light" panose="020B0502040204020203" pitchFamily="34" charset="-122"/>
              </a:rPr>
              <a:t>列、使用内连接的方式连接两个表，找出选修课程号为</a:t>
            </a:r>
            <a:r>
              <a:rPr lang="en-US" altLang="zh-CN" dirty="0">
                <a:latin typeface="微软雅黑 Light" panose="020B0502040204020203" pitchFamily="34" charset="-122"/>
                <a:ea typeface="微软雅黑 Light" panose="020B0502040204020203" pitchFamily="34" charset="-122"/>
              </a:rPr>
              <a:t>c05109</a:t>
            </a:r>
            <a:r>
              <a:rPr lang="zh-CN" altLang="zh-CN" dirty="0">
                <a:latin typeface="微软雅黑 Light" panose="020B0502040204020203" pitchFamily="34" charset="-122"/>
                <a:ea typeface="微软雅黑 Light" panose="020B0502040204020203" pitchFamily="34" charset="-122"/>
              </a:rPr>
              <a:t>的行。程序中两个表存在相同的列</a:t>
            </a:r>
            <a:r>
              <a:rPr lang="en-US" altLang="zh-CN" dirty="0" err="1">
                <a:latin typeface="微软雅黑 Light" panose="020B0502040204020203" pitchFamily="34" charset="-122"/>
                <a:ea typeface="微软雅黑 Light" panose="020B0502040204020203" pitchFamily="34" charset="-122"/>
              </a:rPr>
              <a:t>studentno</a:t>
            </a:r>
            <a:r>
              <a:rPr lang="zh-CN" altLang="zh-CN" dirty="0">
                <a:latin typeface="微软雅黑 Light" panose="020B0502040204020203" pitchFamily="34" charset="-122"/>
                <a:ea typeface="微软雅黑 Light" panose="020B0502040204020203" pitchFamily="34" charset="-122"/>
              </a:rPr>
              <a:t>，引用时需要标明该列所属的源表。</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3652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10" name="矩形 9">
            <a:extLst>
              <a:ext uri="{FF2B5EF4-FFF2-40B4-BE49-F238E27FC236}">
                <a16:creationId xmlns:a16="http://schemas.microsoft.com/office/drawing/2014/main" id="{BA489050-FBFC-4B76-9F29-3D3CD38CC546}"/>
              </a:ext>
            </a:extLst>
          </p:cNvPr>
          <p:cNvSpPr>
            <a:spLocks noChangeArrowheads="1"/>
          </p:cNvSpPr>
          <p:nvPr/>
        </p:nvSpPr>
        <p:spPr bwMode="auto">
          <a:xfrm>
            <a:off x="550922" y="1642931"/>
            <a:ext cx="7286625" cy="1570038"/>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tx1"/>
              </a:buClr>
              <a:buChar char="•"/>
              <a:defRPr sz="22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b="1">
                <a:solidFill>
                  <a:schemeClr val="tx1"/>
                </a:solidFill>
                <a:latin typeface="华文楷体" panose="02010600040101010101" pitchFamily="2" charset="-122"/>
                <a:ea typeface="华文楷体" panose="02010600040101010101" pitchFamily="2" charset="-122"/>
              </a:defRPr>
            </a:lvl4pPr>
            <a:lvl5pPr marL="2057400" indent="-228600">
              <a:spcBef>
                <a:spcPct val="20000"/>
              </a:spcBef>
              <a:buChar char="»"/>
              <a:defRPr sz="2000" b="1">
                <a:solidFill>
                  <a:schemeClr val="tx1"/>
                </a:solidFill>
                <a:latin typeface="华文楷体" panose="02010600040101010101" pitchFamily="2" charset="-122"/>
                <a:ea typeface="华文楷体" panose="02010600040101010101" pitchFamily="2" charset="-122"/>
              </a:defRPr>
            </a:lvl5pPr>
            <a:lvl6pPr marL="25146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6pPr>
            <a:lvl7pPr marL="29718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7pPr>
            <a:lvl8pPr marL="34290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8pPr>
            <a:lvl9pPr marL="38862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9pPr>
          </a:lstStyle>
          <a:p>
            <a:pPr eaLnBrk="1" hangingPunct="1">
              <a:spcBef>
                <a:spcPct val="0"/>
              </a:spcBef>
              <a:buClrTx/>
              <a:buFontTx/>
              <a:buNone/>
            </a:pPr>
            <a:r>
              <a:rPr lang="en-US" altLang="zh-CN" sz="2400" b="0" dirty="0" err="1">
                <a:latin typeface="微软雅黑 Light" panose="020B0502040204020203" pitchFamily="34" charset="-122"/>
                <a:ea typeface="微软雅黑 Light" panose="020B0502040204020203" pitchFamily="34" charset="-122"/>
              </a:rPr>
              <a:t>mysql</a:t>
            </a:r>
            <a:r>
              <a:rPr lang="en-US" altLang="zh-CN" sz="2400" b="0" dirty="0">
                <a:latin typeface="微软雅黑 Light" panose="020B0502040204020203" pitchFamily="34" charset="-122"/>
                <a:ea typeface="微软雅黑 Light" panose="020B0502040204020203" pitchFamily="34" charset="-122"/>
              </a:rPr>
              <a:t>&gt; select </a:t>
            </a:r>
            <a:r>
              <a:rPr lang="en-US" altLang="zh-CN" sz="2400" b="0" dirty="0" err="1">
                <a:latin typeface="微软雅黑 Light" panose="020B0502040204020203" pitchFamily="34" charset="-122"/>
                <a:ea typeface="微软雅黑 Light" panose="020B0502040204020203" pitchFamily="34" charset="-122"/>
              </a:rPr>
              <a:t>student.studentno,sname,final</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from   student inner join score</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on </a:t>
            </a:r>
            <a:r>
              <a:rPr lang="en-US" altLang="zh-CN" sz="2400" b="0" dirty="0" err="1">
                <a:latin typeface="微软雅黑 Light" panose="020B0502040204020203" pitchFamily="34" charset="-122"/>
                <a:ea typeface="微软雅黑 Light" panose="020B0502040204020203" pitchFamily="34" charset="-122"/>
              </a:rPr>
              <a:t>student.studentno</a:t>
            </a:r>
            <a:r>
              <a:rPr lang="en-US" altLang="zh-CN" sz="2400" b="0" dirty="0">
                <a:latin typeface="微软雅黑 Light" panose="020B0502040204020203" pitchFamily="34" charset="-122"/>
                <a:ea typeface="微软雅黑 Light" panose="020B0502040204020203" pitchFamily="34" charset="-122"/>
              </a:rPr>
              <a:t>= </a:t>
            </a:r>
            <a:r>
              <a:rPr lang="en-US" altLang="zh-CN" sz="2400" b="0" dirty="0" err="1">
                <a:latin typeface="微软雅黑 Light" panose="020B0502040204020203" pitchFamily="34" charset="-122"/>
                <a:ea typeface="微软雅黑 Light" panose="020B0502040204020203" pitchFamily="34" charset="-122"/>
              </a:rPr>
              <a:t>score.studentno</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where  </a:t>
            </a:r>
            <a:r>
              <a:rPr lang="en-US" altLang="zh-CN" sz="2400" b="0" dirty="0" err="1">
                <a:latin typeface="微软雅黑 Light" panose="020B0502040204020203" pitchFamily="34" charset="-122"/>
                <a:ea typeface="微软雅黑 Light" panose="020B0502040204020203" pitchFamily="34" charset="-122"/>
              </a:rPr>
              <a:t>score.courseno</a:t>
            </a:r>
            <a:r>
              <a:rPr lang="en-US" altLang="zh-CN" sz="2400" b="0" dirty="0">
                <a:latin typeface="微软雅黑 Light" panose="020B0502040204020203" pitchFamily="34" charset="-122"/>
                <a:ea typeface="微软雅黑 Light" panose="020B0502040204020203" pitchFamily="34" charset="-122"/>
              </a:rPr>
              <a:t> = 'c05109';</a:t>
            </a:r>
            <a:endParaRPr lang="zh-CN" altLang="zh-CN" sz="2400" b="0" dirty="0">
              <a:latin typeface="微软雅黑 Light" panose="020B0502040204020203" pitchFamily="34" charset="-122"/>
              <a:ea typeface="微软雅黑 Light" panose="020B0502040204020203" pitchFamily="34" charset="-122"/>
            </a:endParaRPr>
          </a:p>
        </p:txBody>
      </p:sp>
      <p:sp>
        <p:nvSpPr>
          <p:cNvPr id="11" name="矩形 10">
            <a:extLst>
              <a:ext uri="{FF2B5EF4-FFF2-40B4-BE49-F238E27FC236}">
                <a16:creationId xmlns:a16="http://schemas.microsoft.com/office/drawing/2014/main" id="{7BA570DA-8890-471E-914E-8E496B06F120}"/>
              </a:ext>
            </a:extLst>
          </p:cNvPr>
          <p:cNvSpPr>
            <a:spLocks noChangeArrowheads="1"/>
          </p:cNvSpPr>
          <p:nvPr/>
        </p:nvSpPr>
        <p:spPr bwMode="auto">
          <a:xfrm>
            <a:off x="626421" y="3645032"/>
            <a:ext cx="11195885" cy="2308324"/>
          </a:xfrm>
          <a:prstGeom prst="rect">
            <a:avLst/>
          </a:prstGeom>
          <a:noFill/>
          <a:ln>
            <a:noFill/>
          </a:ln>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华文楷体" panose="02010600040101010101" pitchFamily="2" charset="-122"/>
                <a:ea typeface="华文楷体" panose="02010600040101010101" pitchFamily="2" charset="-122"/>
              </a:defRPr>
            </a:lvl1pPr>
            <a:lvl2pPr>
              <a:spcBef>
                <a:spcPct val="20000"/>
              </a:spcBef>
              <a:buClr>
                <a:schemeClr val="accent1"/>
              </a:buClr>
              <a:buFont typeface="Wingdings" panose="05000000000000000000" pitchFamily="2" charset="2"/>
              <a:buChar char="§"/>
              <a:defRPr sz="24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tx1"/>
              </a:buClr>
              <a:buChar char="•"/>
              <a:defRPr sz="22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b="1">
                <a:solidFill>
                  <a:schemeClr val="tx1"/>
                </a:solidFill>
                <a:latin typeface="华文楷体" panose="02010600040101010101" pitchFamily="2" charset="-122"/>
                <a:ea typeface="华文楷体" panose="02010600040101010101" pitchFamily="2" charset="-122"/>
              </a:defRPr>
            </a:lvl4pPr>
            <a:lvl5pPr marL="2057400" indent="-228600">
              <a:spcBef>
                <a:spcPct val="20000"/>
              </a:spcBef>
              <a:buChar char="»"/>
              <a:defRPr sz="2000" b="1">
                <a:solidFill>
                  <a:schemeClr val="tx1"/>
                </a:solidFill>
                <a:latin typeface="华文楷体" panose="02010600040101010101" pitchFamily="2" charset="-122"/>
                <a:ea typeface="华文楷体" panose="02010600040101010101" pitchFamily="2" charset="-122"/>
              </a:defRPr>
            </a:lvl5pPr>
            <a:lvl6pPr marL="25146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6pPr>
            <a:lvl7pPr marL="29718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7pPr>
            <a:lvl8pPr marL="34290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8pPr>
            <a:lvl9pPr marL="38862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9pPr>
          </a:lstStyle>
          <a:p>
            <a:pPr eaLnBrk="1" hangingPunct="1">
              <a:spcBef>
                <a:spcPct val="0"/>
              </a:spcBef>
              <a:buClrTx/>
              <a:buFontTx/>
              <a:buNone/>
            </a:pPr>
            <a:r>
              <a:rPr lang="zh-CN" altLang="zh-CN" sz="2400" b="0" dirty="0">
                <a:latin typeface="微软雅黑 Light" panose="020B0502040204020203" pitchFamily="34" charset="-122"/>
                <a:ea typeface="微软雅黑 Light" panose="020B0502040204020203" pitchFamily="34" charset="-122"/>
              </a:rPr>
              <a:t>还有一种方法，就是直接通过</a:t>
            </a:r>
            <a:r>
              <a:rPr lang="en-US" altLang="zh-CN" sz="2400" b="0" dirty="0">
                <a:latin typeface="微软雅黑 Light" panose="020B0502040204020203" pitchFamily="34" charset="-122"/>
                <a:ea typeface="微软雅黑 Light" panose="020B0502040204020203" pitchFamily="34" charset="-122"/>
              </a:rPr>
              <a:t>where</a:t>
            </a:r>
            <a:r>
              <a:rPr lang="zh-CN" altLang="zh-CN" sz="2400" b="0" dirty="0">
                <a:latin typeface="微软雅黑 Light" panose="020B0502040204020203" pitchFamily="34" charset="-122"/>
                <a:ea typeface="微软雅黑 Light" panose="020B0502040204020203" pitchFamily="34" charset="-122"/>
              </a:rPr>
              <a:t>子句的复合条件查询，可以实现与内连接的同样结果。代码如下</a:t>
            </a:r>
            <a:r>
              <a:rPr lang="en-US" altLang="zh-CN" sz="2400" b="0" dirty="0">
                <a:latin typeface="微软雅黑 Light" panose="020B0502040204020203" pitchFamily="34" charset="-122"/>
                <a:ea typeface="微软雅黑 Light" panose="020B0502040204020203" pitchFamily="34" charset="-122"/>
              </a:rPr>
              <a:t>:</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err="1">
                <a:latin typeface="微软雅黑 Light" panose="020B0502040204020203" pitchFamily="34" charset="-122"/>
                <a:ea typeface="微软雅黑 Light" panose="020B0502040204020203" pitchFamily="34" charset="-122"/>
              </a:rPr>
              <a:t>mysql</a:t>
            </a:r>
            <a:r>
              <a:rPr lang="en-US" altLang="zh-CN" sz="2400" b="0" dirty="0">
                <a:latin typeface="微软雅黑 Light" panose="020B0502040204020203" pitchFamily="34" charset="-122"/>
                <a:ea typeface="微软雅黑 Light" panose="020B0502040204020203" pitchFamily="34" charset="-122"/>
              </a:rPr>
              <a:t>&gt; select </a:t>
            </a:r>
            <a:r>
              <a:rPr lang="en-US" altLang="zh-CN" sz="2400" b="0" dirty="0" err="1">
                <a:latin typeface="微软雅黑 Light" panose="020B0502040204020203" pitchFamily="34" charset="-122"/>
                <a:ea typeface="微软雅黑 Light" panose="020B0502040204020203" pitchFamily="34" charset="-122"/>
              </a:rPr>
              <a:t>student.studentno,sname,final</a:t>
            </a:r>
            <a:r>
              <a:rPr lang="en-US" altLang="zh-CN" sz="2400" b="0" dirty="0">
                <a:latin typeface="微软雅黑 Light" panose="020B0502040204020203" pitchFamily="34" charset="-122"/>
                <a:ea typeface="微软雅黑 Light" panose="020B0502040204020203" pitchFamily="34" charset="-122"/>
              </a:rPr>
              <a:t> </a:t>
            </a:r>
            <a:endParaRPr lang="zh-CN" altLang="zh-CN" sz="2400" b="0" dirty="0">
              <a:latin typeface="微软雅黑 Light" panose="020B0502040204020203" pitchFamily="34" charset="-122"/>
              <a:ea typeface="微软雅黑 Light" panose="020B0502040204020203" pitchFamily="34" charset="-122"/>
            </a:endParaRPr>
          </a:p>
          <a:p>
            <a:pPr lvl="1" eaLnBrk="1" hangingPunct="1">
              <a:spcBef>
                <a:spcPct val="0"/>
              </a:spcBef>
              <a:buClrTx/>
              <a:buFontTx/>
              <a:buNone/>
            </a:pPr>
            <a:r>
              <a:rPr lang="en-US" altLang="zh-CN" b="0" dirty="0">
                <a:latin typeface="微软雅黑 Light" panose="020B0502040204020203" pitchFamily="34" charset="-122"/>
                <a:ea typeface="微软雅黑 Light" panose="020B0502040204020203" pitchFamily="34" charset="-122"/>
              </a:rPr>
              <a:t>-&gt; from   </a:t>
            </a:r>
            <a:r>
              <a:rPr lang="en-US" altLang="zh-CN" b="0" dirty="0" err="1">
                <a:latin typeface="微软雅黑 Light" panose="020B0502040204020203" pitchFamily="34" charset="-122"/>
                <a:ea typeface="微软雅黑 Light" panose="020B0502040204020203" pitchFamily="34" charset="-122"/>
              </a:rPr>
              <a:t>student,score</a:t>
            </a:r>
            <a:r>
              <a:rPr lang="en-US" altLang="zh-CN" b="0" dirty="0">
                <a:latin typeface="微软雅黑 Light" panose="020B0502040204020203" pitchFamily="34" charset="-122"/>
                <a:ea typeface="微软雅黑 Light" panose="020B0502040204020203" pitchFamily="34" charset="-122"/>
              </a:rPr>
              <a:t> </a:t>
            </a:r>
            <a:endParaRPr lang="zh-CN" altLang="zh-CN" b="0" dirty="0">
              <a:latin typeface="微软雅黑 Light" panose="020B0502040204020203" pitchFamily="34" charset="-122"/>
              <a:ea typeface="微软雅黑 Light" panose="020B0502040204020203" pitchFamily="34" charset="-122"/>
            </a:endParaRPr>
          </a:p>
          <a:p>
            <a:pPr lvl="1" eaLnBrk="1" hangingPunct="1">
              <a:spcBef>
                <a:spcPct val="0"/>
              </a:spcBef>
              <a:buClrTx/>
              <a:buFontTx/>
              <a:buNone/>
            </a:pPr>
            <a:r>
              <a:rPr lang="en-US" altLang="zh-CN" b="0" dirty="0">
                <a:latin typeface="微软雅黑 Light" panose="020B0502040204020203" pitchFamily="34" charset="-122"/>
                <a:ea typeface="微软雅黑 Light" panose="020B0502040204020203" pitchFamily="34" charset="-122"/>
              </a:rPr>
              <a:t>-&gt; where  </a:t>
            </a:r>
            <a:r>
              <a:rPr lang="en-US" altLang="zh-CN" b="0" dirty="0" err="1">
                <a:latin typeface="微软雅黑 Light" panose="020B0502040204020203" pitchFamily="34" charset="-122"/>
                <a:ea typeface="微软雅黑 Light" panose="020B0502040204020203" pitchFamily="34" charset="-122"/>
              </a:rPr>
              <a:t>student.studentno</a:t>
            </a:r>
            <a:r>
              <a:rPr lang="en-US" altLang="zh-CN" b="0" dirty="0">
                <a:latin typeface="微软雅黑 Light" panose="020B0502040204020203" pitchFamily="34" charset="-122"/>
                <a:ea typeface="微软雅黑 Light" panose="020B0502040204020203" pitchFamily="34" charset="-122"/>
              </a:rPr>
              <a:t>= </a:t>
            </a:r>
            <a:r>
              <a:rPr lang="en-US" altLang="zh-CN" b="0" dirty="0" err="1">
                <a:latin typeface="微软雅黑 Light" panose="020B0502040204020203" pitchFamily="34" charset="-122"/>
                <a:ea typeface="微软雅黑 Light" panose="020B0502040204020203" pitchFamily="34" charset="-122"/>
              </a:rPr>
              <a:t>score.studentno</a:t>
            </a:r>
            <a:r>
              <a:rPr lang="en-US" altLang="zh-CN" b="0" dirty="0">
                <a:latin typeface="微软雅黑 Light" panose="020B0502040204020203" pitchFamily="34" charset="-122"/>
                <a:ea typeface="微软雅黑 Light" panose="020B0502040204020203" pitchFamily="34" charset="-122"/>
              </a:rPr>
              <a:t> </a:t>
            </a:r>
            <a:endParaRPr lang="zh-CN" altLang="zh-CN" b="0" dirty="0">
              <a:latin typeface="微软雅黑 Light" panose="020B0502040204020203" pitchFamily="34" charset="-122"/>
              <a:ea typeface="微软雅黑 Light" panose="020B0502040204020203" pitchFamily="34" charset="-122"/>
            </a:endParaRPr>
          </a:p>
          <a:p>
            <a:pPr lvl="1" eaLnBrk="1" hangingPunct="1">
              <a:spcBef>
                <a:spcPct val="0"/>
              </a:spcBef>
              <a:buClrTx/>
              <a:buFontTx/>
              <a:buNone/>
            </a:pPr>
            <a:r>
              <a:rPr lang="en-US" altLang="zh-CN" b="0" dirty="0">
                <a:latin typeface="微软雅黑 Light" panose="020B0502040204020203" pitchFamily="34" charset="-122"/>
                <a:ea typeface="微软雅黑 Light" panose="020B0502040204020203" pitchFamily="34" charset="-122"/>
              </a:rPr>
              <a:t>-&gt; and </a:t>
            </a:r>
            <a:r>
              <a:rPr lang="en-US" altLang="zh-CN" b="0" dirty="0" err="1">
                <a:latin typeface="微软雅黑 Light" panose="020B0502040204020203" pitchFamily="34" charset="-122"/>
                <a:ea typeface="微软雅黑 Light" panose="020B0502040204020203" pitchFamily="34" charset="-122"/>
              </a:rPr>
              <a:t>score.courseno</a:t>
            </a:r>
            <a:r>
              <a:rPr lang="en-US" altLang="zh-CN" b="0" dirty="0">
                <a:latin typeface="微软雅黑 Light" panose="020B0502040204020203" pitchFamily="34" charset="-122"/>
                <a:ea typeface="微软雅黑 Light" panose="020B0502040204020203" pitchFamily="34" charset="-122"/>
              </a:rPr>
              <a:t> = 'c05109‘;</a:t>
            </a:r>
            <a:endParaRPr lang="zh-CN" altLang="zh-CN" b="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01288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9" name="Rectangle 3">
            <a:extLst>
              <a:ext uri="{FF2B5EF4-FFF2-40B4-BE49-F238E27FC236}">
                <a16:creationId xmlns:a16="http://schemas.microsoft.com/office/drawing/2014/main" id="{F9CF8DE6-D6D0-4329-97F5-17D773C63DDB}"/>
              </a:ext>
            </a:extLst>
          </p:cNvPr>
          <p:cNvSpPr txBox="1">
            <a:spLocks noChangeArrowheads="1"/>
          </p:cNvSpPr>
          <p:nvPr/>
        </p:nvSpPr>
        <p:spPr>
          <a:xfrm>
            <a:off x="522093" y="1367083"/>
            <a:ext cx="11497112" cy="42503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外连接</a:t>
            </a:r>
          </a:p>
          <a:p>
            <a:pPr algn="l">
              <a:lnSpc>
                <a:spcPct val="100000"/>
              </a:lnSpc>
            </a:pPr>
            <a:r>
              <a:rPr lang="zh-CN" altLang="zh-CN" dirty="0">
                <a:latin typeface="微软雅黑 Light" panose="020B0502040204020203" pitchFamily="34" charset="-122"/>
                <a:ea typeface="微软雅黑 Light" panose="020B0502040204020203" pitchFamily="34" charset="-122"/>
              </a:rPr>
              <a:t>外连接（</a:t>
            </a:r>
            <a:r>
              <a:rPr lang="en-US" altLang="zh-CN" dirty="0">
                <a:latin typeface="微软雅黑 Light" panose="020B0502040204020203" pitchFamily="34" charset="-122"/>
                <a:ea typeface="微软雅黑 Light" panose="020B0502040204020203" pitchFamily="34" charset="-122"/>
              </a:rPr>
              <a:t>outer join</a:t>
            </a:r>
            <a:r>
              <a:rPr lang="zh-CN" altLang="zh-CN" dirty="0">
                <a:latin typeface="微软雅黑 Light" panose="020B0502040204020203" pitchFamily="34" charset="-122"/>
                <a:ea typeface="微软雅黑 Light" panose="020B0502040204020203" pitchFamily="34" charset="-122"/>
              </a:rPr>
              <a:t>）包括满足搜索条件的连接表中的所有行，甚至包括在其他连接表中没有匹配行的一个表中的行。对于当一个表中的行与其他表中的行不匹配时返回的结果集行，为解析为不存在相应行的表的所有结果集列提供</a:t>
            </a:r>
            <a:r>
              <a:rPr lang="en-US" altLang="zh-CN" dirty="0">
                <a:latin typeface="微软雅黑 Light" panose="020B0502040204020203" pitchFamily="34" charset="-122"/>
                <a:ea typeface="微软雅黑 Light" panose="020B0502040204020203" pitchFamily="34" charset="-122"/>
              </a:rPr>
              <a:t>null</a:t>
            </a:r>
            <a:r>
              <a:rPr lang="zh-CN" altLang="zh-CN" dirty="0">
                <a:latin typeface="微软雅黑 Light" panose="020B0502040204020203" pitchFamily="34" charset="-122"/>
                <a:ea typeface="微软雅黑 Light" panose="020B0502040204020203" pitchFamily="34" charset="-122"/>
              </a:rPr>
              <a:t>值。</a:t>
            </a:r>
          </a:p>
          <a:p>
            <a:pPr algn="l">
              <a:lnSpc>
                <a:spcPct val="100000"/>
              </a:lnSpc>
            </a:pPr>
            <a:r>
              <a:rPr lang="zh-CN" altLang="zh-CN" dirty="0">
                <a:latin typeface="微软雅黑 Light" panose="020B0502040204020203" pitchFamily="34" charset="-122"/>
                <a:ea typeface="微软雅黑 Light" panose="020B0502040204020203" pitchFamily="34" charset="-122"/>
              </a:rPr>
              <a:t>外连接会返回</a:t>
            </a:r>
            <a:r>
              <a:rPr lang="en-US" altLang="zh-CN" dirty="0">
                <a:latin typeface="微软雅黑 Light" panose="020B0502040204020203" pitchFamily="34" charset="-122"/>
                <a:ea typeface="微软雅黑 Light" panose="020B0502040204020203" pitchFamily="34" charset="-122"/>
              </a:rPr>
              <a:t>from</a:t>
            </a:r>
            <a:r>
              <a:rPr lang="zh-CN" altLang="zh-CN" dirty="0">
                <a:latin typeface="微软雅黑 Light" panose="020B0502040204020203" pitchFamily="34" charset="-122"/>
                <a:ea typeface="微软雅黑 Light" panose="020B0502040204020203" pitchFamily="34" charset="-122"/>
              </a:rPr>
              <a:t>子句中提到的至少一个表或视图中的所有行，只要这些行符合任何</a:t>
            </a:r>
            <a:r>
              <a:rPr lang="en-US" altLang="zh-CN" dirty="0">
                <a:latin typeface="微软雅黑 Light" panose="020B0502040204020203" pitchFamily="34" charset="-122"/>
                <a:ea typeface="微软雅黑 Light" panose="020B0502040204020203" pitchFamily="34" charset="-122"/>
              </a:rPr>
              <a:t>where</a:t>
            </a:r>
            <a:r>
              <a:rPr lang="zh-CN" altLang="zh-CN" dirty="0">
                <a:latin typeface="微软雅黑 Light" panose="020B0502040204020203" pitchFamily="34" charset="-122"/>
                <a:ea typeface="微软雅黑 Light" panose="020B0502040204020203" pitchFamily="34" charset="-122"/>
              </a:rPr>
              <a:t>或</a:t>
            </a:r>
            <a:r>
              <a:rPr lang="en-US" altLang="zh-CN" dirty="0">
                <a:latin typeface="微软雅黑 Light" panose="020B0502040204020203" pitchFamily="34" charset="-122"/>
                <a:ea typeface="微软雅黑 Light" panose="020B0502040204020203" pitchFamily="34" charset="-122"/>
              </a:rPr>
              <a:t>having </a:t>
            </a:r>
            <a:r>
              <a:rPr lang="zh-CN" altLang="zh-CN" dirty="0">
                <a:latin typeface="微软雅黑 Light" panose="020B0502040204020203" pitchFamily="34" charset="-122"/>
                <a:ea typeface="微软雅黑 Light" panose="020B0502040204020203" pitchFamily="34" charset="-122"/>
              </a:rPr>
              <a:t>搜索条件。将检索通过左外部连接引用的左表中的所有行，以及通过右外部连接引用的右表中的所有行。</a:t>
            </a:r>
            <a:endParaRPr lang="en-US" altLang="zh-CN" dirty="0">
              <a:latin typeface="微软雅黑 Light" panose="020B0502040204020203" pitchFamily="34" charset="-122"/>
              <a:ea typeface="微软雅黑 Light" panose="020B0502040204020203" pitchFamily="34" charset="-122"/>
            </a:endParaRPr>
          </a:p>
          <a:p>
            <a:pPr algn="l">
              <a:lnSpc>
                <a:spcPct val="100000"/>
              </a:lnSpc>
            </a:pPr>
            <a:r>
              <a:rPr lang="zh-CN" altLang="zh-CN" dirty="0">
                <a:latin typeface="微软雅黑 Light" panose="020B0502040204020203" pitchFamily="34" charset="-122"/>
                <a:ea typeface="微软雅黑 Light" panose="020B0502040204020203" pitchFamily="34" charset="-122"/>
              </a:rPr>
              <a:t>外连接是使用</a:t>
            </a:r>
            <a:r>
              <a:rPr lang="en-US" altLang="zh-CN" dirty="0">
                <a:latin typeface="微软雅黑 Light" panose="020B0502040204020203" pitchFamily="34" charset="-122"/>
                <a:ea typeface="微软雅黑 Light" panose="020B0502040204020203" pitchFamily="34" charset="-122"/>
              </a:rPr>
              <a:t>outer join </a:t>
            </a:r>
            <a:r>
              <a:rPr lang="zh-CN" altLang="zh-CN" dirty="0">
                <a:latin typeface="微软雅黑 Light" panose="020B0502040204020203" pitchFamily="34" charset="-122"/>
                <a:ea typeface="微软雅黑 Light" panose="020B0502040204020203" pitchFamily="34" charset="-122"/>
              </a:rPr>
              <a:t>关键字将两个表连接起来。外连接生成的结果集不仅包含符合连接条件的行数据，而且还包括左表（左外连接时的表）、右表（右外连接时的表）中所有的数据行。</a:t>
            </a:r>
          </a:p>
          <a:p>
            <a:pPr algn="l">
              <a:lnSpc>
                <a:spcPct val="100000"/>
              </a:lnSpc>
            </a:pPr>
            <a:endParaRPr lang="zh-CN"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27873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10" name="Rectangle 3">
            <a:extLst>
              <a:ext uri="{FF2B5EF4-FFF2-40B4-BE49-F238E27FC236}">
                <a16:creationId xmlns:a16="http://schemas.microsoft.com/office/drawing/2014/main" id="{EF9A9E51-C70B-42E7-9915-D4E48AD59508}"/>
              </a:ext>
            </a:extLst>
          </p:cNvPr>
          <p:cNvSpPr txBox="1">
            <a:spLocks noChangeArrowheads="1"/>
          </p:cNvSpPr>
          <p:nvPr/>
        </p:nvSpPr>
        <p:spPr>
          <a:xfrm>
            <a:off x="498495" y="1290391"/>
            <a:ext cx="11446778" cy="479103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外连接</a:t>
            </a:r>
          </a:p>
          <a:p>
            <a:pPr algn="l"/>
            <a:r>
              <a:rPr lang="zh-CN" altLang="zh-CN" dirty="0">
                <a:latin typeface="微软雅黑 Light" panose="020B0502040204020203" pitchFamily="34" charset="-122"/>
                <a:ea typeface="微软雅黑 Light" panose="020B0502040204020203" pitchFamily="34" charset="-122"/>
              </a:rPr>
              <a:t>左外连接</a:t>
            </a:r>
            <a:r>
              <a:rPr lang="zh-CN" altLang="en-US"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左外连接（</a:t>
            </a:r>
            <a:r>
              <a:rPr lang="en-US" altLang="zh-CN" dirty="0">
                <a:latin typeface="微软雅黑 Light" panose="020B0502040204020203" pitchFamily="34" charset="-122"/>
                <a:ea typeface="微软雅黑 Light" panose="020B0502040204020203" pitchFamily="34" charset="-122"/>
              </a:rPr>
              <a:t>left outer join</a:t>
            </a:r>
            <a:r>
              <a:rPr lang="zh-CN" altLang="zh-CN" dirty="0">
                <a:latin typeface="微软雅黑 Light" panose="020B0502040204020203" pitchFamily="34" charset="-122"/>
                <a:ea typeface="微软雅黑 Light" panose="020B0502040204020203" pitchFamily="34" charset="-122"/>
              </a:rPr>
              <a:t>）是指将左表中的所有数据分别与右表中的每条数据进行连接组合，返回的结果除内连接的数据外，还包括左表中不符合条件的数据，并在右表的相应列中添加</a:t>
            </a:r>
            <a:r>
              <a:rPr lang="en-US" altLang="zh-CN" dirty="0">
                <a:latin typeface="微软雅黑 Light" panose="020B0502040204020203" pitchFamily="34" charset="-122"/>
                <a:ea typeface="微软雅黑 Light" panose="020B0502040204020203" pitchFamily="34" charset="-122"/>
              </a:rPr>
              <a:t>null</a:t>
            </a:r>
            <a:r>
              <a:rPr lang="zh-CN" altLang="zh-CN" dirty="0">
                <a:latin typeface="微软雅黑 Light" panose="020B0502040204020203" pitchFamily="34" charset="-122"/>
                <a:ea typeface="微软雅黑 Light" panose="020B0502040204020203" pitchFamily="34" charset="-122"/>
              </a:rPr>
              <a:t>值。</a:t>
            </a:r>
          </a:p>
          <a:p>
            <a:pPr algn="l">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29</a:t>
            </a:r>
            <a:r>
              <a:rPr lang="zh-CN" altLang="zh-CN" dirty="0">
                <a:latin typeface="微软雅黑 Light" panose="020B0502040204020203" pitchFamily="34" charset="-122"/>
                <a:ea typeface="微软雅黑 Light" panose="020B0502040204020203" pitchFamily="34" charset="-122"/>
              </a:rPr>
              <a:t>】在</a:t>
            </a:r>
            <a:r>
              <a:rPr lang="en-US" altLang="zh-CN" dirty="0" err="1">
                <a:latin typeface="微软雅黑 Light" panose="020B0502040204020203" pitchFamily="34" charset="-122"/>
                <a:ea typeface="微软雅黑 Light" panose="020B0502040204020203" pitchFamily="34" charset="-122"/>
              </a:rPr>
              <a:t>mysqltest</a:t>
            </a:r>
            <a:r>
              <a:rPr lang="zh-CN" altLang="zh-CN" dirty="0">
                <a:latin typeface="微软雅黑 Light" panose="020B0502040204020203" pitchFamily="34" charset="-122"/>
                <a:ea typeface="微软雅黑 Light" panose="020B0502040204020203" pitchFamily="34" charset="-122"/>
              </a:rPr>
              <a:t>数据库中利用左外连接方式查询学生的学号、姓名、平时成绩和期末成绩。</a:t>
            </a:r>
          </a:p>
          <a:p>
            <a:pPr algn="l">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分析：左外连接方式将会对右表中的行与左表中的行不匹配时，将右表的所有结果集列赋以</a:t>
            </a:r>
            <a:r>
              <a:rPr lang="en-US" altLang="zh-CN" dirty="0">
                <a:latin typeface="微软雅黑 Light" panose="020B0502040204020203" pitchFamily="34" charset="-122"/>
                <a:ea typeface="微软雅黑 Light" panose="020B0502040204020203" pitchFamily="34" charset="-122"/>
              </a:rPr>
              <a:t>null </a:t>
            </a:r>
            <a:r>
              <a:rPr lang="zh-CN" altLang="zh-CN" dirty="0">
                <a:latin typeface="微软雅黑 Light" panose="020B0502040204020203" pitchFamily="34" charset="-122"/>
                <a:ea typeface="微软雅黑 Light" panose="020B0502040204020203" pitchFamily="34" charset="-122"/>
              </a:rPr>
              <a:t>值。</a:t>
            </a:r>
            <a:endParaRPr lang="en-US" altLang="zh-CN" dirty="0">
              <a:latin typeface="微软雅黑 Light" panose="020B0502040204020203" pitchFamily="34" charset="-122"/>
              <a:ea typeface="微软雅黑 Light" panose="020B0502040204020203" pitchFamily="34" charset="-122"/>
            </a:endParaRPr>
          </a:p>
          <a:p>
            <a:pPr algn="l"/>
            <a:r>
              <a:rPr lang="en-US" altLang="zh-CN" dirty="0" err="1">
                <a:latin typeface="微软雅黑 Light" panose="020B0502040204020203" pitchFamily="34" charset="-122"/>
                <a:ea typeface="微软雅黑 Light" panose="020B0502040204020203" pitchFamily="34" charset="-122"/>
              </a:rPr>
              <a:t>mysql</a:t>
            </a:r>
            <a:r>
              <a:rPr lang="en-US" altLang="zh-CN" dirty="0">
                <a:latin typeface="微软雅黑 Light" panose="020B0502040204020203" pitchFamily="34" charset="-122"/>
                <a:ea typeface="微软雅黑 Light" panose="020B0502040204020203" pitchFamily="34" charset="-122"/>
              </a:rPr>
              <a:t>&gt; use </a:t>
            </a:r>
            <a:r>
              <a:rPr lang="en-US" altLang="zh-CN" dirty="0" err="1">
                <a:latin typeface="微软雅黑 Light" panose="020B0502040204020203" pitchFamily="34" charset="-122"/>
                <a:ea typeface="微软雅黑 Light" panose="020B0502040204020203" pitchFamily="34" charset="-122"/>
              </a:rPr>
              <a:t>mysqltest</a:t>
            </a:r>
            <a:r>
              <a:rPr lang="en-US" altLang="zh-CN" dirty="0">
                <a:latin typeface="微软雅黑 Light" panose="020B0502040204020203" pitchFamily="34" charset="-122"/>
                <a:ea typeface="微软雅黑 Light" panose="020B0502040204020203" pitchFamily="34" charset="-122"/>
              </a:rPr>
              <a:t>;</a:t>
            </a:r>
          </a:p>
          <a:p>
            <a:pPr algn="l"/>
            <a:r>
              <a:rPr lang="en-US" altLang="zh-CN" dirty="0" err="1">
                <a:latin typeface="微软雅黑 Light" panose="020B0502040204020203" pitchFamily="34" charset="-122"/>
                <a:ea typeface="微软雅黑 Light" panose="020B0502040204020203" pitchFamily="34" charset="-122"/>
              </a:rPr>
              <a:t>mysql</a:t>
            </a:r>
            <a:r>
              <a:rPr lang="en-US" altLang="zh-CN" dirty="0">
                <a:latin typeface="微软雅黑 Light" panose="020B0502040204020203" pitchFamily="34" charset="-122"/>
                <a:ea typeface="微软雅黑 Light" panose="020B0502040204020203" pitchFamily="34" charset="-122"/>
              </a:rPr>
              <a:t>&gt; select  student02.studentno,sname,daily,final</a:t>
            </a:r>
          </a:p>
          <a:p>
            <a:pPr algn="l"/>
            <a:r>
              <a:rPr lang="en-US" altLang="zh-CN" dirty="0">
                <a:latin typeface="微软雅黑 Light" panose="020B0502040204020203" pitchFamily="34" charset="-122"/>
                <a:ea typeface="微软雅黑 Light" panose="020B0502040204020203" pitchFamily="34" charset="-122"/>
              </a:rPr>
              <a:t>-&gt; from  student02  left join score1</a:t>
            </a:r>
          </a:p>
          <a:p>
            <a:pPr algn="l"/>
            <a:r>
              <a:rPr lang="en-US" altLang="zh-CN" dirty="0">
                <a:latin typeface="微软雅黑 Light" panose="020B0502040204020203" pitchFamily="34" charset="-122"/>
                <a:ea typeface="微软雅黑 Light" panose="020B0502040204020203" pitchFamily="34" charset="-122"/>
              </a:rPr>
              <a:t>-&gt; on student02.studentno=score1.studentno;</a:t>
            </a:r>
          </a:p>
          <a:p>
            <a:pPr algn="l">
              <a:buFont typeface="Wingdings" panose="05000000000000000000" pitchFamily="2" charset="2"/>
              <a:buNone/>
            </a:pPr>
            <a:endParaRPr lang="zh-CN"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42795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9" name="Rectangle 3">
            <a:extLst>
              <a:ext uri="{FF2B5EF4-FFF2-40B4-BE49-F238E27FC236}">
                <a16:creationId xmlns:a16="http://schemas.microsoft.com/office/drawing/2014/main" id="{A2DC3712-1057-456F-BC6B-31A2428B2D6A}"/>
              </a:ext>
            </a:extLst>
          </p:cNvPr>
          <p:cNvSpPr txBox="1">
            <a:spLocks noChangeArrowheads="1"/>
          </p:cNvSpPr>
          <p:nvPr/>
        </p:nvSpPr>
        <p:spPr>
          <a:xfrm>
            <a:off x="492597" y="1113412"/>
            <a:ext cx="11480334" cy="453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外连接</a:t>
            </a:r>
          </a:p>
          <a:p>
            <a:pPr algn="l"/>
            <a:r>
              <a:rPr lang="zh-CN" altLang="zh-CN" dirty="0">
                <a:latin typeface="微软雅黑 Light" panose="020B0502040204020203" pitchFamily="34" charset="-122"/>
                <a:ea typeface="微软雅黑 Light" panose="020B0502040204020203" pitchFamily="34" charset="-122"/>
              </a:rPr>
              <a:t>右外连接</a:t>
            </a:r>
            <a:r>
              <a:rPr lang="zh-CN" altLang="en-US"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右外连接</a:t>
            </a:r>
            <a:r>
              <a:rPr lang="en-US" altLang="zh-CN" dirty="0">
                <a:latin typeface="微软雅黑 Light" panose="020B0502040204020203" pitchFamily="34" charset="-122"/>
                <a:ea typeface="微软雅黑 Light" panose="020B0502040204020203" pitchFamily="34" charset="-122"/>
              </a:rPr>
              <a:t>(right outer join)</a:t>
            </a:r>
            <a:r>
              <a:rPr lang="zh-CN" altLang="zh-CN" dirty="0">
                <a:latin typeface="微软雅黑 Light" panose="020B0502040204020203" pitchFamily="34" charset="-122"/>
                <a:ea typeface="微软雅黑 Light" panose="020B0502040204020203" pitchFamily="34" charset="-122"/>
              </a:rPr>
              <a:t>。也是外部连接的一种，其中包含 </a:t>
            </a:r>
            <a:r>
              <a:rPr lang="en-US" altLang="zh-CN" dirty="0">
                <a:latin typeface="微软雅黑 Light" panose="020B0502040204020203" pitchFamily="34" charset="-122"/>
                <a:ea typeface="微软雅黑 Light" panose="020B0502040204020203" pitchFamily="34" charset="-122"/>
              </a:rPr>
              <a:t>join </a:t>
            </a:r>
            <a:r>
              <a:rPr lang="zh-CN" altLang="zh-CN" dirty="0">
                <a:latin typeface="微软雅黑 Light" panose="020B0502040204020203" pitchFamily="34" charset="-122"/>
                <a:ea typeface="微软雅黑 Light" panose="020B0502040204020203" pitchFamily="34" charset="-122"/>
              </a:rPr>
              <a:t>子句中最右侧表的所有行。如果右侧表中的行与左侧表中的行不匹配，则将为结果集中来自左侧表的所有列分配 </a:t>
            </a:r>
            <a:r>
              <a:rPr lang="en-US" altLang="zh-CN" dirty="0">
                <a:latin typeface="微软雅黑 Light" panose="020B0502040204020203" pitchFamily="34" charset="-122"/>
                <a:ea typeface="微软雅黑 Light" panose="020B0502040204020203" pitchFamily="34" charset="-122"/>
              </a:rPr>
              <a:t>null </a:t>
            </a:r>
            <a:r>
              <a:rPr lang="zh-CN" altLang="zh-CN" dirty="0">
                <a:latin typeface="微软雅黑 Light" panose="020B0502040204020203" pitchFamily="34" charset="-122"/>
                <a:ea typeface="微软雅黑 Light" panose="020B0502040204020203" pitchFamily="34" charset="-122"/>
              </a:rPr>
              <a:t>值。</a:t>
            </a:r>
          </a:p>
          <a:p>
            <a:pPr algn="l">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30</a:t>
            </a:r>
            <a:r>
              <a:rPr lang="zh-CN" altLang="zh-CN" dirty="0">
                <a:latin typeface="微软雅黑 Light" panose="020B0502040204020203" pitchFamily="34" charset="-122"/>
                <a:ea typeface="微软雅黑 Light" panose="020B0502040204020203" pitchFamily="34" charset="-122"/>
              </a:rPr>
              <a:t>】利用右外连接方式查询教师的排课情况。</a:t>
            </a:r>
          </a:p>
          <a:p>
            <a:pPr algn="l">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分析：右外连接方式将会对左表中的行与右表中的行不匹配时，将左表的所有结果集列赋以</a:t>
            </a:r>
            <a:r>
              <a:rPr lang="en-US" altLang="zh-CN" dirty="0">
                <a:latin typeface="微软雅黑 Light" panose="020B0502040204020203" pitchFamily="34" charset="-122"/>
                <a:ea typeface="微软雅黑 Light" panose="020B0502040204020203" pitchFamily="34" charset="-122"/>
              </a:rPr>
              <a:t>null </a:t>
            </a:r>
            <a:r>
              <a:rPr lang="zh-CN" altLang="zh-CN" dirty="0">
                <a:latin typeface="微软雅黑 Light" panose="020B0502040204020203" pitchFamily="34" charset="-122"/>
                <a:ea typeface="微软雅黑 Light" panose="020B0502040204020203" pitchFamily="34" charset="-122"/>
              </a:rPr>
              <a:t>值。</a:t>
            </a:r>
          </a:p>
          <a:p>
            <a:pPr algn="l">
              <a:buFont typeface="Wingdings" panose="05000000000000000000" pitchFamily="2" charset="2"/>
              <a:buNone/>
            </a:pPr>
            <a:r>
              <a:rPr lang="en-US" altLang="zh-CN" dirty="0" err="1">
                <a:latin typeface="微软雅黑 Light" panose="020B0502040204020203" pitchFamily="34" charset="-122"/>
                <a:ea typeface="微软雅黑 Light" panose="020B0502040204020203" pitchFamily="34" charset="-122"/>
              </a:rPr>
              <a:t>mysql</a:t>
            </a:r>
            <a:r>
              <a:rPr lang="en-US" altLang="zh-CN" dirty="0">
                <a:latin typeface="微软雅黑 Light" panose="020B0502040204020203" pitchFamily="34" charset="-122"/>
                <a:ea typeface="微软雅黑 Light" panose="020B0502040204020203" pitchFamily="34" charset="-122"/>
              </a:rPr>
              <a:t>&gt; select </a:t>
            </a:r>
            <a:r>
              <a:rPr lang="en-US" altLang="zh-CN" dirty="0" err="1">
                <a:latin typeface="微软雅黑 Light" panose="020B0502040204020203" pitchFamily="34" charset="-122"/>
                <a:ea typeface="微软雅黑 Light" panose="020B0502040204020203" pitchFamily="34" charset="-122"/>
              </a:rPr>
              <a:t>teacher.teacherno,tname</a:t>
            </a:r>
            <a:r>
              <a:rPr lang="en-US" altLang="zh-CN" dirty="0">
                <a:latin typeface="微软雅黑 Light" panose="020B0502040204020203" pitchFamily="34" charset="-122"/>
                <a:ea typeface="微软雅黑 Light" panose="020B0502040204020203" pitchFamily="34" charset="-122"/>
              </a:rPr>
              <a:t>, major, </a:t>
            </a:r>
            <a:r>
              <a:rPr lang="en-US" altLang="zh-CN" dirty="0" err="1">
                <a:latin typeface="微软雅黑 Light" panose="020B0502040204020203" pitchFamily="34" charset="-122"/>
                <a:ea typeface="微软雅黑 Light" panose="020B0502040204020203" pitchFamily="34" charset="-122"/>
              </a:rPr>
              <a:t>courseno</a:t>
            </a:r>
            <a:endParaRPr lang="zh-CN" altLang="zh-CN" dirty="0">
              <a:latin typeface="微软雅黑 Light" panose="020B0502040204020203" pitchFamily="34" charset="-122"/>
              <a:ea typeface="微软雅黑 Light" panose="020B0502040204020203" pitchFamily="34" charset="-122"/>
            </a:endParaRPr>
          </a:p>
          <a:p>
            <a:pPr lvl="1" algn="l">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-&gt; from  teacher right join </a:t>
            </a:r>
            <a:r>
              <a:rPr lang="en-US" altLang="zh-CN" sz="2400" dirty="0" err="1">
                <a:latin typeface="微软雅黑 Light" panose="020B0502040204020203" pitchFamily="34" charset="-122"/>
                <a:ea typeface="微软雅黑 Light" panose="020B0502040204020203" pitchFamily="34" charset="-122"/>
              </a:rPr>
              <a:t>teach_course</a:t>
            </a:r>
            <a:endParaRPr lang="zh-CN" altLang="zh-CN" sz="2400" dirty="0">
              <a:latin typeface="微软雅黑 Light" panose="020B0502040204020203" pitchFamily="34" charset="-122"/>
              <a:ea typeface="微软雅黑 Light" panose="020B0502040204020203" pitchFamily="34" charset="-122"/>
            </a:endParaRPr>
          </a:p>
          <a:p>
            <a:pPr lvl="1" algn="l">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-&gt; on </a:t>
            </a:r>
            <a:r>
              <a:rPr lang="en-US" altLang="zh-CN" sz="2400" dirty="0" err="1">
                <a:latin typeface="微软雅黑 Light" panose="020B0502040204020203" pitchFamily="34" charset="-122"/>
                <a:ea typeface="微软雅黑 Light" panose="020B0502040204020203" pitchFamily="34" charset="-122"/>
              </a:rPr>
              <a:t>teacher.teacherno</a:t>
            </a:r>
            <a:r>
              <a:rPr lang="en-US" altLang="zh-CN" sz="2400" dirty="0">
                <a:latin typeface="微软雅黑 Light" panose="020B0502040204020203" pitchFamily="34" charset="-122"/>
                <a:ea typeface="微软雅黑 Light" panose="020B0502040204020203" pitchFamily="34" charset="-122"/>
              </a:rPr>
              <a:t> = </a:t>
            </a:r>
            <a:r>
              <a:rPr lang="en-US" altLang="zh-CN" sz="2400" dirty="0" err="1">
                <a:latin typeface="微软雅黑 Light" panose="020B0502040204020203" pitchFamily="34" charset="-122"/>
                <a:ea typeface="微软雅黑 Light" panose="020B0502040204020203" pitchFamily="34" charset="-122"/>
              </a:rPr>
              <a:t>teach_course.teacherno</a:t>
            </a:r>
            <a:r>
              <a:rPr lang="en-US" altLang="zh-CN" sz="2400" dirty="0">
                <a:latin typeface="微软雅黑 Light" panose="020B0502040204020203" pitchFamily="34" charset="-122"/>
                <a:ea typeface="微软雅黑 Light" panose="020B0502040204020203" pitchFamily="34" charset="-122"/>
              </a:rPr>
              <a:t>;</a:t>
            </a:r>
            <a:endParaRPr lang="zh-CN" altLang="zh-CN"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05350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10" name="Rectangle 3">
            <a:extLst>
              <a:ext uri="{FF2B5EF4-FFF2-40B4-BE49-F238E27FC236}">
                <a16:creationId xmlns:a16="http://schemas.microsoft.com/office/drawing/2014/main" id="{A8358850-9390-4856-A127-98A8168AB1A9}"/>
              </a:ext>
            </a:extLst>
          </p:cNvPr>
          <p:cNvSpPr txBox="1">
            <a:spLocks noChangeArrowheads="1"/>
          </p:cNvSpPr>
          <p:nvPr/>
        </p:nvSpPr>
        <p:spPr>
          <a:xfrm>
            <a:off x="468998" y="1449674"/>
            <a:ext cx="11497112" cy="377715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交叉连接</a:t>
            </a:r>
          </a:p>
          <a:p>
            <a:pPr algn="l"/>
            <a:r>
              <a:rPr lang="zh-CN" altLang="zh-CN" dirty="0">
                <a:latin typeface="微软雅黑 Light" panose="020B0502040204020203" pitchFamily="34" charset="-122"/>
                <a:ea typeface="微软雅黑 Light" panose="020B0502040204020203" pitchFamily="34" charset="-122"/>
              </a:rPr>
              <a:t>交叉连接</a:t>
            </a:r>
            <a:r>
              <a:rPr lang="en-US" altLang="zh-CN" dirty="0">
                <a:latin typeface="微软雅黑 Light" panose="020B0502040204020203" pitchFamily="34" charset="-122"/>
                <a:ea typeface="微软雅黑 Light" panose="020B0502040204020203" pitchFamily="34" charset="-122"/>
              </a:rPr>
              <a:t>(Cross Join )</a:t>
            </a:r>
            <a:r>
              <a:rPr lang="zh-CN" altLang="zh-CN" dirty="0">
                <a:latin typeface="微软雅黑 Light" panose="020B0502040204020203" pitchFamily="34" charset="-122"/>
                <a:ea typeface="微软雅黑 Light" panose="020B0502040204020203" pitchFamily="34" charset="-122"/>
              </a:rPr>
              <a:t>是在没有</a:t>
            </a:r>
            <a:r>
              <a:rPr lang="en-US" altLang="zh-CN" dirty="0">
                <a:latin typeface="微软雅黑 Light" panose="020B0502040204020203" pitchFamily="34" charset="-122"/>
                <a:ea typeface="微软雅黑 Light" panose="020B0502040204020203" pitchFamily="34" charset="-122"/>
              </a:rPr>
              <a:t>where</a:t>
            </a:r>
            <a:r>
              <a:rPr lang="zh-CN" altLang="zh-CN" dirty="0">
                <a:latin typeface="微软雅黑 Light" panose="020B0502040204020203" pitchFamily="34" charset="-122"/>
                <a:ea typeface="微软雅黑 Light" panose="020B0502040204020203" pitchFamily="34" charset="-122"/>
              </a:rPr>
              <a:t>子句的情况下</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产生的表的笛卡儿积。两个表作交叉连接时，结果集大小为二者行数之积。该种方式在实际过程中用的很少。</a:t>
            </a:r>
            <a:endParaRPr lang="en-US" altLang="zh-CN" dirty="0">
              <a:latin typeface="微软雅黑 Light" panose="020B0502040204020203" pitchFamily="34" charset="-122"/>
              <a:ea typeface="微软雅黑 Light" panose="020B0502040204020203" pitchFamily="34" charset="-122"/>
            </a:endParaRPr>
          </a:p>
          <a:p>
            <a:pPr algn="l"/>
            <a:endParaRPr lang="en-US" altLang="zh-CN" dirty="0">
              <a:latin typeface="微软雅黑 Light" panose="020B0502040204020203" pitchFamily="34" charset="-122"/>
              <a:ea typeface="微软雅黑 Light" panose="020B0502040204020203" pitchFamily="34" charset="-122"/>
            </a:endParaRPr>
          </a:p>
          <a:p>
            <a:pPr algn="l"/>
            <a:r>
              <a:rPr lang="zh-CN" altLang="zh-CN"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31</a:t>
            </a:r>
            <a:r>
              <a:rPr lang="zh-CN" altLang="zh-CN" dirty="0">
                <a:latin typeface="微软雅黑 Light" panose="020B0502040204020203" pitchFamily="34" charset="-122"/>
                <a:ea typeface="微软雅黑 Light" panose="020B0502040204020203" pitchFamily="34" charset="-122"/>
              </a:rPr>
              <a:t>】显示</a:t>
            </a:r>
            <a:r>
              <a:rPr lang="en-US" altLang="zh-CN" dirty="0">
                <a:latin typeface="微软雅黑 Light" panose="020B0502040204020203" pitchFamily="34" charset="-122"/>
                <a:ea typeface="微软雅黑 Light" panose="020B0502040204020203" pitchFamily="34" charset="-122"/>
              </a:rPr>
              <a:t>student </a:t>
            </a:r>
            <a:r>
              <a:rPr lang="zh-CN" altLang="zh-CN" dirty="0">
                <a:latin typeface="微软雅黑 Light" panose="020B0502040204020203" pitchFamily="34" charset="-122"/>
                <a:ea typeface="微软雅黑 Light" panose="020B0502040204020203" pitchFamily="34" charset="-122"/>
              </a:rPr>
              <a:t>表和</a:t>
            </a:r>
            <a:r>
              <a:rPr lang="en-US" altLang="zh-CN" dirty="0">
                <a:latin typeface="微软雅黑 Light" panose="020B0502040204020203" pitchFamily="34" charset="-122"/>
                <a:ea typeface="微软雅黑 Light" panose="020B0502040204020203" pitchFamily="34" charset="-122"/>
              </a:rPr>
              <a:t>score</a:t>
            </a:r>
            <a:r>
              <a:rPr lang="zh-CN" altLang="zh-CN" dirty="0">
                <a:latin typeface="微软雅黑 Light" panose="020B0502040204020203" pitchFamily="34" charset="-122"/>
                <a:ea typeface="微软雅黑 Light" panose="020B0502040204020203" pitchFamily="34" charset="-122"/>
              </a:rPr>
              <a:t>表的笛卡儿积。</a:t>
            </a:r>
          </a:p>
          <a:p>
            <a:pPr algn="l">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分析：其结果集</a:t>
            </a:r>
            <a:r>
              <a:rPr lang="en-US" altLang="zh-CN" dirty="0">
                <a:latin typeface="微软雅黑 Light" panose="020B0502040204020203" pitchFamily="34" charset="-122"/>
                <a:ea typeface="微软雅黑 Light" panose="020B0502040204020203" pitchFamily="34" charset="-122"/>
              </a:rPr>
              <a:t>336</a:t>
            </a:r>
            <a:r>
              <a:rPr lang="zh-CN" altLang="zh-CN" dirty="0">
                <a:latin typeface="微软雅黑 Light" panose="020B0502040204020203" pitchFamily="34" charset="-122"/>
                <a:ea typeface="微软雅黑 Light" panose="020B0502040204020203" pitchFamily="34" charset="-122"/>
              </a:rPr>
              <a:t>行数据，应是</a:t>
            </a:r>
            <a:r>
              <a:rPr lang="en-US" altLang="zh-CN" dirty="0">
                <a:latin typeface="微软雅黑 Light" panose="020B0502040204020203" pitchFamily="34" charset="-122"/>
                <a:ea typeface="微软雅黑 Light" panose="020B0502040204020203" pitchFamily="34" charset="-122"/>
              </a:rPr>
              <a:t>student </a:t>
            </a:r>
            <a:r>
              <a:rPr lang="zh-CN" altLang="zh-CN" dirty="0">
                <a:latin typeface="微软雅黑 Light" panose="020B0502040204020203" pitchFamily="34" charset="-122"/>
                <a:ea typeface="微软雅黑 Light" panose="020B0502040204020203" pitchFamily="34" charset="-122"/>
              </a:rPr>
              <a:t>表数据行数与</a:t>
            </a:r>
            <a:r>
              <a:rPr lang="en-US" altLang="zh-CN" dirty="0">
                <a:latin typeface="微软雅黑 Light" panose="020B0502040204020203" pitchFamily="34" charset="-122"/>
                <a:ea typeface="微软雅黑 Light" panose="020B0502040204020203" pitchFamily="34" charset="-122"/>
              </a:rPr>
              <a:t>score</a:t>
            </a:r>
            <a:r>
              <a:rPr lang="zh-CN" altLang="zh-CN" dirty="0">
                <a:latin typeface="微软雅黑 Light" panose="020B0502040204020203" pitchFamily="34" charset="-122"/>
                <a:ea typeface="微软雅黑 Light" panose="020B0502040204020203" pitchFamily="34" charset="-122"/>
              </a:rPr>
              <a:t>表行数的乘积数。</a:t>
            </a:r>
            <a:endParaRPr lang="en-US" altLang="zh-CN" dirty="0">
              <a:latin typeface="微软雅黑 Light" panose="020B0502040204020203" pitchFamily="34" charset="-122"/>
              <a:ea typeface="微软雅黑 Light" panose="020B0502040204020203" pitchFamily="34" charset="-122"/>
            </a:endParaRPr>
          </a:p>
          <a:p>
            <a:pPr algn="l">
              <a:buFont typeface="Wingdings" panose="05000000000000000000" pitchFamily="2" charset="2"/>
              <a:buNone/>
            </a:pPr>
            <a:endParaRPr lang="en-US" altLang="zh-CN" sz="2400" dirty="0">
              <a:latin typeface="微软雅黑 Light" panose="020B0502040204020203" pitchFamily="34" charset="-122"/>
              <a:ea typeface="微软雅黑 Light" panose="020B0502040204020203" pitchFamily="34" charset="-122"/>
            </a:endParaRPr>
          </a:p>
          <a:p>
            <a:pPr algn="l">
              <a:buFont typeface="Wingdings" panose="05000000000000000000" pitchFamily="2" charset="2"/>
              <a:buNone/>
            </a:pPr>
            <a:r>
              <a:rPr lang="en-US" altLang="zh-CN" sz="2400" dirty="0" err="1">
                <a:latin typeface="微软雅黑 Light" panose="020B0502040204020203" pitchFamily="34" charset="-122"/>
                <a:ea typeface="微软雅黑 Light" panose="020B0502040204020203" pitchFamily="34" charset="-122"/>
              </a:rPr>
              <a:t>Mysql</a:t>
            </a:r>
            <a:r>
              <a:rPr lang="en-US" altLang="zh-CN" sz="2400" dirty="0">
                <a:latin typeface="微软雅黑 Light" panose="020B0502040204020203" pitchFamily="34" charset="-122"/>
                <a:ea typeface="微软雅黑 Light" panose="020B0502040204020203" pitchFamily="34" charset="-122"/>
              </a:rPr>
              <a:t>-&gt; select  student.studentno,sname,score.*</a:t>
            </a:r>
            <a:endParaRPr lang="zh-CN" altLang="zh-CN" sz="2400" dirty="0">
              <a:latin typeface="微软雅黑 Light" panose="020B0502040204020203" pitchFamily="34" charset="-122"/>
              <a:ea typeface="微软雅黑 Light" panose="020B0502040204020203" pitchFamily="34" charset="-122"/>
            </a:endParaRPr>
          </a:p>
          <a:p>
            <a:pPr lvl="1" algn="l">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-&gt; from   student cross join score;</a:t>
            </a:r>
            <a:endParaRPr lang="zh-CN" altLang="zh-CN" sz="2400" dirty="0">
              <a:latin typeface="微软雅黑 Light" panose="020B0502040204020203" pitchFamily="34" charset="-122"/>
              <a:ea typeface="微软雅黑 Light" panose="020B0502040204020203" pitchFamily="34" charset="-122"/>
            </a:endParaRPr>
          </a:p>
          <a:p>
            <a:pPr algn="l">
              <a:buFont typeface="Wingdings" panose="05000000000000000000" pitchFamily="2" charset="2"/>
              <a:buNone/>
            </a:pPr>
            <a:endParaRPr lang="zh-CN"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8768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10" name="Rectangle 3">
            <a:extLst>
              <a:ext uri="{FF2B5EF4-FFF2-40B4-BE49-F238E27FC236}">
                <a16:creationId xmlns:a16="http://schemas.microsoft.com/office/drawing/2014/main" id="{D5BC5C90-CE64-4BB2-9AC8-873E71167042}"/>
              </a:ext>
            </a:extLst>
          </p:cNvPr>
          <p:cNvSpPr txBox="1">
            <a:spLocks noChangeArrowheads="1"/>
          </p:cNvSpPr>
          <p:nvPr/>
        </p:nvSpPr>
        <p:spPr bwMode="auto">
          <a:xfrm>
            <a:off x="775035" y="1362906"/>
            <a:ext cx="10641930" cy="3267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marR="0" lvl="0" indent="0" algn="just" defTabSz="914400" rtl="0" eaLnBrk="1" fontAlgn="base" latinLnBrk="0" hangingPunct="1">
              <a:spcBef>
                <a:spcPct val="20000"/>
              </a:spcBef>
              <a:spcAft>
                <a:spcPct val="0"/>
              </a:spcAft>
              <a:buClrTx/>
              <a:buSzPct val="100000"/>
              <a:buNone/>
              <a:tabLst/>
              <a:defRPr/>
            </a:pP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语句格式</a:t>
            </a:r>
          </a:p>
          <a:p>
            <a:pPr marL="342900" marR="0" lvl="0" indent="-342900" algn="just" defTabSz="914400" rtl="0" eaLnBrk="1" fontAlgn="base" latinLnBrk="0" hangingPunct="1">
              <a:spcBef>
                <a:spcPct val="20000"/>
              </a:spcBef>
              <a:spcAft>
                <a:spcPct val="0"/>
              </a:spcAft>
              <a:buClrTx/>
              <a:buSzPct val="100000"/>
              <a:buFont typeface="Wingdings" panose="05000000000000000000" pitchFamily="2" charset="2"/>
              <a:buNone/>
              <a:tabLst/>
              <a:defRPr/>
            </a:pPr>
            <a:r>
              <a:rPr kumimoji="0" lang="zh-CN" altLang="en-US" sz="2400" b="0" i="0" u="none" strike="noStrike" kern="0" cap="none" spc="0" normalizeH="0" baseline="0" noProof="0" dirty="0">
                <a:ln>
                  <a:noFill/>
                </a:ln>
                <a:solidFill>
                  <a:srgbClr val="D75B5B"/>
                </a:solidFill>
                <a:effectLst/>
                <a:uLnTx/>
                <a:uFillTx/>
                <a:latin typeface="Microsoft YaHei Light" panose="020B0502040204020203" pitchFamily="34" charset="-122"/>
                <a:ea typeface="Microsoft YaHei Light" panose="020B0502040204020203" pitchFamily="34" charset="-122"/>
              </a:rPr>
              <a:t>    </a:t>
            </a:r>
            <a:r>
              <a:rPr kumimoji="0" lang="zh-CN" altLang="en-US" sz="2400" b="0" i="0" u="none" strike="noStrike" kern="0" cap="none" spc="0" normalizeH="0" baseline="0" noProof="0" dirty="0">
                <a:ln>
                  <a:noFill/>
                </a:ln>
                <a:solidFill>
                  <a:srgbClr val="FF00FF"/>
                </a:solidFill>
                <a:effectLst/>
                <a:uLnTx/>
                <a:uFillTx/>
                <a:latin typeface="Microsoft YaHei Light" panose="020B0502040204020203" pitchFamily="34" charset="-122"/>
                <a:ea typeface="Microsoft YaHei Light" panose="020B0502040204020203" pitchFamily="34" charset="-122"/>
              </a:rPr>
              <a:t>   </a:t>
            </a:r>
            <a:r>
              <a:rPr kumimoji="0" lang="en-US" altLang="zh-CN" sz="2400" b="0" i="0" u="none" strike="noStrike" kern="0" cap="none" spc="0" normalizeH="0" baseline="0" noProof="0" dirty="0">
                <a:ln>
                  <a:noFill/>
                </a:ln>
                <a:solidFill>
                  <a:srgbClr val="FF00FF"/>
                </a:solidFill>
                <a:effectLst/>
                <a:uLnTx/>
                <a:uFillTx/>
                <a:latin typeface="Microsoft YaHei Light" panose="020B0502040204020203" pitchFamily="34" charset="-122"/>
                <a:ea typeface="Microsoft YaHei Light" panose="020B0502040204020203" pitchFamily="34" charset="-122"/>
              </a:rPr>
              <a:t>SELECT</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 [ALL|DISTINCT] &lt;</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目标列表达式</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&gt;[</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&lt;</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目标列表达式</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&gt;] …</a:t>
            </a:r>
          </a:p>
          <a:p>
            <a:pPr marL="342900" marR="0" lvl="0" indent="-342900" algn="just" defTabSz="914400" rtl="0" eaLnBrk="1" fontAlgn="base" latinLnBrk="0" hangingPunct="1">
              <a:spcBef>
                <a:spcPct val="20000"/>
              </a:spcBef>
              <a:spcAft>
                <a:spcPct val="0"/>
              </a:spcAft>
              <a:buClrTx/>
              <a:buSzPct val="100000"/>
              <a:buFont typeface="Wingdings" panose="05000000000000000000" pitchFamily="2" charset="2"/>
              <a:buNone/>
              <a:tabLst/>
              <a:defRPr/>
            </a:pPr>
            <a:r>
              <a:rPr kumimoji="0" lang="en-US" altLang="zh-CN" sz="2400" b="0" i="0" u="none" strike="noStrike" kern="0" cap="none" spc="0" normalizeH="0" baseline="0" noProof="0" dirty="0">
                <a:ln>
                  <a:noFill/>
                </a:ln>
                <a:solidFill>
                  <a:srgbClr val="D75B5B"/>
                </a:solidFill>
                <a:effectLst/>
                <a:uLnTx/>
                <a:uFillTx/>
                <a:latin typeface="Microsoft YaHei Light" panose="020B0502040204020203" pitchFamily="34" charset="-122"/>
                <a:ea typeface="Microsoft YaHei Light" panose="020B0502040204020203" pitchFamily="34" charset="-122"/>
              </a:rPr>
              <a:t>       </a:t>
            </a:r>
            <a:r>
              <a:rPr kumimoji="0" lang="en-US" altLang="zh-CN" sz="2400" b="0" i="0" u="none" strike="noStrike" kern="0" cap="none" spc="0" normalizeH="0" baseline="0" noProof="0" dirty="0">
                <a:ln>
                  <a:noFill/>
                </a:ln>
                <a:solidFill>
                  <a:srgbClr val="FF00FF"/>
                </a:solidFill>
                <a:effectLst/>
                <a:uLnTx/>
                <a:uFillTx/>
                <a:latin typeface="Microsoft YaHei Light" panose="020B0502040204020203" pitchFamily="34" charset="-122"/>
                <a:ea typeface="Microsoft YaHei Light" panose="020B0502040204020203" pitchFamily="34" charset="-122"/>
              </a:rPr>
              <a:t>FROM </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&lt;</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表名或视图名</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&gt;[,&lt;</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表名或视图名</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&gt; ]…|</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SELECT </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语句)      </a:t>
            </a:r>
          </a:p>
          <a:p>
            <a:pPr marL="342900" marR="0" lvl="0" indent="-342900" algn="just" defTabSz="914400" rtl="0" eaLnBrk="1" fontAlgn="base" latinLnBrk="0" hangingPunct="1">
              <a:spcBef>
                <a:spcPct val="20000"/>
              </a:spcBef>
              <a:spcAft>
                <a:spcPct val="0"/>
              </a:spcAft>
              <a:buClrTx/>
              <a:buSzPct val="100000"/>
              <a:buFont typeface="Wingdings" panose="05000000000000000000" pitchFamily="2" charset="2"/>
              <a:buNone/>
              <a:tabLst/>
              <a:defRPr/>
            </a:pP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                   </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[AS]&lt;</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别名</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&gt;</a:t>
            </a:r>
          </a:p>
          <a:p>
            <a:pPr marL="819150" marR="0" lvl="1" indent="-285750" algn="just" defTabSz="914400" rtl="0" eaLnBrk="1" fontAlgn="base" latinLnBrk="0" hangingPunct="1">
              <a:spcBef>
                <a:spcPct val="20000"/>
              </a:spcBef>
              <a:spcAft>
                <a:spcPct val="0"/>
              </a:spcAft>
              <a:buClrTx/>
              <a:buSzPct val="100000"/>
              <a:buFont typeface="Wingdings" panose="05000000000000000000" pitchFamily="2" charset="2"/>
              <a:buNone/>
              <a:tabLst/>
              <a:defRPr/>
            </a:pP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 </a:t>
            </a:r>
            <a:r>
              <a:rPr kumimoji="0" lang="en-US" altLang="zh-CN" b="0" i="0" u="none" strike="noStrike" kern="0" cap="none" spc="0" normalizeH="0" baseline="0" noProof="0" dirty="0">
                <a:ln>
                  <a:noFill/>
                </a:ln>
                <a:solidFill>
                  <a:srgbClr val="FF00FF"/>
                </a:solidFill>
                <a:effectLst/>
                <a:uLnTx/>
                <a:uFillTx/>
                <a:latin typeface="Microsoft YaHei Light" panose="020B0502040204020203" pitchFamily="34" charset="-122"/>
                <a:ea typeface="Microsoft YaHei Light" panose="020B0502040204020203" pitchFamily="34" charset="-122"/>
              </a:rPr>
              <a:t>WHERE</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 &lt;</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条件表达式</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&gt; ]</a:t>
            </a:r>
          </a:p>
          <a:p>
            <a:pPr marL="819150" marR="0" lvl="1" indent="-285750" algn="just" defTabSz="914400" rtl="0" eaLnBrk="1" fontAlgn="base" latinLnBrk="0" hangingPunct="1">
              <a:spcBef>
                <a:spcPct val="20000"/>
              </a:spcBef>
              <a:spcAft>
                <a:spcPct val="0"/>
              </a:spcAft>
              <a:buClrTx/>
              <a:buSzPct val="100000"/>
              <a:buFont typeface="Wingdings" panose="05000000000000000000" pitchFamily="2" charset="2"/>
              <a:buNone/>
              <a:tabLst/>
              <a:defRPr/>
            </a:pP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 </a:t>
            </a:r>
            <a:r>
              <a:rPr kumimoji="0" lang="en-US" altLang="zh-CN" b="0" i="0" u="none" strike="noStrike" kern="0" cap="none" spc="0" normalizeH="0" baseline="0" noProof="0" dirty="0">
                <a:ln>
                  <a:noFill/>
                </a:ln>
                <a:solidFill>
                  <a:srgbClr val="FF00FF"/>
                </a:solidFill>
                <a:effectLst/>
                <a:uLnTx/>
                <a:uFillTx/>
                <a:latin typeface="Microsoft YaHei Light" panose="020B0502040204020203" pitchFamily="34" charset="-122"/>
                <a:ea typeface="Microsoft YaHei Light" panose="020B0502040204020203" pitchFamily="34" charset="-122"/>
              </a:rPr>
              <a:t>GROUP BY</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 &lt;</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列名</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1&gt; [ </a:t>
            </a:r>
            <a:r>
              <a:rPr kumimoji="0" lang="en-US" altLang="zh-CN" b="0" i="0" u="none" strike="noStrike" kern="0" cap="none" spc="0" normalizeH="0" baseline="0" noProof="0" dirty="0">
                <a:ln>
                  <a:noFill/>
                </a:ln>
                <a:solidFill>
                  <a:srgbClr val="FF00FF"/>
                </a:solidFill>
                <a:effectLst/>
                <a:uLnTx/>
                <a:uFillTx/>
                <a:latin typeface="Microsoft YaHei Light" panose="020B0502040204020203" pitchFamily="34" charset="-122"/>
                <a:ea typeface="Microsoft YaHei Light" panose="020B0502040204020203" pitchFamily="34" charset="-122"/>
              </a:rPr>
              <a:t>HAVING</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 &lt;</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条件表达式</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&gt; ] ]</a:t>
            </a:r>
          </a:p>
          <a:p>
            <a:pPr marL="819150" marR="0" lvl="1" indent="-285750" algn="just" defTabSz="914400" rtl="0" eaLnBrk="1" fontAlgn="base" latinLnBrk="0" hangingPunct="1">
              <a:spcBef>
                <a:spcPct val="20000"/>
              </a:spcBef>
              <a:spcAft>
                <a:spcPct val="0"/>
              </a:spcAft>
              <a:buClrTx/>
              <a:buSzPct val="100000"/>
              <a:buFont typeface="Wingdings" panose="05000000000000000000" pitchFamily="2" charset="2"/>
              <a:buNone/>
              <a:tabLst/>
              <a:defRPr/>
            </a:pP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 </a:t>
            </a:r>
            <a:r>
              <a:rPr kumimoji="0" lang="en-US" altLang="zh-CN" b="0" i="0" u="none" strike="noStrike" kern="0" cap="none" spc="0" normalizeH="0" baseline="0" noProof="0" dirty="0">
                <a:ln>
                  <a:noFill/>
                </a:ln>
                <a:solidFill>
                  <a:srgbClr val="FF00FF"/>
                </a:solidFill>
                <a:effectLst/>
                <a:uLnTx/>
                <a:uFillTx/>
                <a:latin typeface="Microsoft YaHei Light" panose="020B0502040204020203" pitchFamily="34" charset="-122"/>
                <a:ea typeface="Microsoft YaHei Light" panose="020B0502040204020203" pitchFamily="34" charset="-122"/>
              </a:rPr>
              <a:t>ORDER BY</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 &lt;</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列名</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2&gt; [ ASC|DESC ] ]</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a:t>
            </a:r>
          </a:p>
          <a:p>
            <a:pPr marL="819150" marR="0" lvl="1" indent="-285750" algn="just" defTabSz="914400" rtl="0" eaLnBrk="1" fontAlgn="base" latinLnBrk="0" hangingPunct="1">
              <a:spcBef>
                <a:spcPct val="20000"/>
              </a:spcBef>
              <a:spcAft>
                <a:spcPct val="0"/>
              </a:spcAft>
              <a:buClrTx/>
              <a:buSzPct val="100000"/>
              <a:buFont typeface="Wingdings" panose="05000000000000000000" pitchFamily="2" charset="2"/>
              <a:buNone/>
              <a:tabLst/>
              <a:defRPr/>
            </a:pP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 </a:t>
            </a:r>
          </a:p>
        </p:txBody>
      </p:sp>
    </p:spTree>
    <p:extLst>
      <p:ext uri="{BB962C8B-B14F-4D97-AF65-F5344CB8AC3E}">
        <p14:creationId xmlns:p14="http://schemas.microsoft.com/office/powerpoint/2010/main" val="417124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9" name="Rectangle 3">
            <a:extLst>
              <a:ext uri="{FF2B5EF4-FFF2-40B4-BE49-F238E27FC236}">
                <a16:creationId xmlns:a16="http://schemas.microsoft.com/office/drawing/2014/main" id="{CEFE33DD-3AF8-4C75-98B1-3B8B0A869D79}"/>
              </a:ext>
            </a:extLst>
          </p:cNvPr>
          <p:cNvSpPr txBox="1">
            <a:spLocks noChangeArrowheads="1"/>
          </p:cNvSpPr>
          <p:nvPr/>
        </p:nvSpPr>
        <p:spPr>
          <a:xfrm>
            <a:off x="452795" y="1169550"/>
            <a:ext cx="11488723" cy="49674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连接多个表</a:t>
            </a:r>
          </a:p>
          <a:p>
            <a:pPr algn="l">
              <a:lnSpc>
                <a:spcPct val="150000"/>
              </a:lnSpc>
            </a:pPr>
            <a:r>
              <a:rPr lang="zh-CN" altLang="zh-CN" dirty="0">
                <a:latin typeface="微软雅黑 Light" panose="020B0502040204020203" pitchFamily="34" charset="-122"/>
                <a:ea typeface="微软雅黑 Light" panose="020B0502040204020203" pitchFamily="34" charset="-122"/>
              </a:rPr>
              <a:t>从理论上说，对于使用</a:t>
            </a:r>
            <a:r>
              <a:rPr lang="en-US" altLang="zh-CN" dirty="0">
                <a:latin typeface="微软雅黑 Light" panose="020B0502040204020203" pitchFamily="34" charset="-122"/>
                <a:ea typeface="微软雅黑 Light" panose="020B0502040204020203" pitchFamily="34" charset="-122"/>
              </a:rPr>
              <a:t>select</a:t>
            </a:r>
            <a:r>
              <a:rPr lang="zh-CN" altLang="zh-CN" dirty="0">
                <a:latin typeface="微软雅黑 Light" panose="020B0502040204020203" pitchFamily="34" charset="-122"/>
                <a:ea typeface="微软雅黑 Light" panose="020B0502040204020203" pitchFamily="34" charset="-122"/>
              </a:rPr>
              <a:t>语句进行连接的表数目没有上限。但在一条</a:t>
            </a:r>
            <a:r>
              <a:rPr lang="en-US" altLang="zh-CN" dirty="0">
                <a:latin typeface="微软雅黑 Light" panose="020B0502040204020203" pitchFamily="34" charset="-122"/>
                <a:ea typeface="微软雅黑 Light" panose="020B0502040204020203" pitchFamily="34" charset="-122"/>
              </a:rPr>
              <a:t>select</a:t>
            </a:r>
            <a:r>
              <a:rPr lang="zh-CN" altLang="zh-CN" dirty="0">
                <a:latin typeface="微软雅黑 Light" panose="020B0502040204020203" pitchFamily="34" charset="-122"/>
                <a:ea typeface="微软雅黑 Light" panose="020B0502040204020203" pitchFamily="34" charset="-122"/>
              </a:rPr>
              <a:t>语句中连接的表多于</a:t>
            </a:r>
            <a:r>
              <a:rPr lang="en-US" altLang="zh-CN" dirty="0">
                <a:latin typeface="微软雅黑 Light" panose="020B0502040204020203" pitchFamily="34" charset="-122"/>
                <a:ea typeface="微软雅黑 Light" panose="020B0502040204020203" pitchFamily="34" charset="-122"/>
              </a:rPr>
              <a:t>10</a:t>
            </a:r>
            <a:r>
              <a:rPr lang="zh-CN" altLang="zh-CN" dirty="0">
                <a:latin typeface="微软雅黑 Light" panose="020B0502040204020203" pitchFamily="34" charset="-122"/>
                <a:ea typeface="微软雅黑 Light" panose="020B0502040204020203" pitchFamily="34" charset="-122"/>
              </a:rPr>
              <a:t>个，那么数据库就很可能达不到最优化设计，</a:t>
            </a:r>
            <a:r>
              <a:rPr lang="en-US" altLang="zh-CN" dirty="0">
                <a:latin typeface="微软雅黑 Light" panose="020B0502040204020203" pitchFamily="34" charset="-122"/>
                <a:ea typeface="微软雅黑 Light" panose="020B0502040204020203" pitchFamily="34" charset="-122"/>
              </a:rPr>
              <a:t>MySQL</a:t>
            </a:r>
            <a:r>
              <a:rPr lang="zh-CN" altLang="zh-CN" dirty="0">
                <a:latin typeface="微软雅黑 Light" panose="020B0502040204020203" pitchFamily="34" charset="-122"/>
                <a:ea typeface="微软雅黑 Light" panose="020B0502040204020203" pitchFamily="34" charset="-122"/>
              </a:rPr>
              <a:t>引擎的执行计划会变得非常繁琐 。</a:t>
            </a:r>
          </a:p>
          <a:p>
            <a:pPr algn="l">
              <a:lnSpc>
                <a:spcPct val="150000"/>
              </a:lnSpc>
            </a:pPr>
            <a:r>
              <a:rPr lang="zh-CN" altLang="zh-CN" dirty="0">
                <a:latin typeface="微软雅黑 Light" panose="020B0502040204020203" pitchFamily="34" charset="-122"/>
                <a:ea typeface="微软雅黑 Light" panose="020B0502040204020203" pitchFamily="34" charset="-122"/>
              </a:rPr>
              <a:t>需要注意的是对于</a:t>
            </a:r>
            <a:r>
              <a:rPr lang="en-US" altLang="zh-CN" dirty="0">
                <a:latin typeface="微软雅黑 Light" panose="020B0502040204020203" pitchFamily="34" charset="-122"/>
                <a:ea typeface="微软雅黑 Light" panose="020B0502040204020203" pitchFamily="34" charset="-122"/>
              </a:rPr>
              <a:t>3</a:t>
            </a:r>
            <a:r>
              <a:rPr lang="zh-CN" altLang="zh-CN" dirty="0">
                <a:latin typeface="微软雅黑 Light" panose="020B0502040204020203" pitchFamily="34" charset="-122"/>
                <a:ea typeface="微软雅黑 Light" panose="020B0502040204020203" pitchFamily="34" charset="-122"/>
              </a:rPr>
              <a:t>个以上关系表的连接查询，一般遵循下列规则：连接</a:t>
            </a:r>
            <a:r>
              <a:rPr lang="en-US" altLang="zh-CN" dirty="0">
                <a:latin typeface="微软雅黑 Light" panose="020B0502040204020203" pitchFamily="34" charset="-122"/>
                <a:ea typeface="微软雅黑 Light" panose="020B0502040204020203" pitchFamily="34" charset="-122"/>
              </a:rPr>
              <a:t>n</a:t>
            </a:r>
            <a:r>
              <a:rPr lang="zh-CN" altLang="zh-CN" dirty="0">
                <a:latin typeface="微软雅黑 Light" panose="020B0502040204020203" pitchFamily="34" charset="-122"/>
                <a:ea typeface="微软雅黑 Light" panose="020B0502040204020203" pitchFamily="34" charset="-122"/>
              </a:rPr>
              <a:t>个表至少需要</a:t>
            </a:r>
            <a:r>
              <a:rPr lang="en-US" altLang="zh-CN" dirty="0">
                <a:latin typeface="微软雅黑 Light" panose="020B0502040204020203" pitchFamily="34" charset="-122"/>
                <a:ea typeface="微软雅黑 Light" panose="020B0502040204020203" pitchFamily="34" charset="-122"/>
              </a:rPr>
              <a:t>n-1</a:t>
            </a:r>
            <a:r>
              <a:rPr lang="zh-CN" altLang="zh-CN" dirty="0">
                <a:latin typeface="微软雅黑 Light" panose="020B0502040204020203" pitchFamily="34" charset="-122"/>
                <a:ea typeface="微软雅黑 Light" panose="020B0502040204020203" pitchFamily="34" charset="-122"/>
              </a:rPr>
              <a:t>个连接条件，以避免笛卡儿积的出现。为了缩小结果集，采用多于</a:t>
            </a:r>
            <a:r>
              <a:rPr lang="en-US" altLang="zh-CN" dirty="0">
                <a:latin typeface="微软雅黑 Light" panose="020B0502040204020203" pitchFamily="34" charset="-122"/>
                <a:ea typeface="微软雅黑 Light" panose="020B0502040204020203" pitchFamily="34" charset="-122"/>
              </a:rPr>
              <a:t>n-1</a:t>
            </a:r>
            <a:r>
              <a:rPr lang="zh-CN" altLang="zh-CN" dirty="0">
                <a:latin typeface="微软雅黑 Light" panose="020B0502040204020203" pitchFamily="34" charset="-122"/>
                <a:ea typeface="微软雅黑 Light" panose="020B0502040204020203" pitchFamily="34" charset="-122"/>
              </a:rPr>
              <a:t>个连接条件或使用其他条件都是允许的。</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29282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9" name="Rectangle 3">
            <a:extLst>
              <a:ext uri="{FF2B5EF4-FFF2-40B4-BE49-F238E27FC236}">
                <a16:creationId xmlns:a16="http://schemas.microsoft.com/office/drawing/2014/main" id="{CEFE33DD-3AF8-4C75-98B1-3B8B0A869D79}"/>
              </a:ext>
            </a:extLst>
          </p:cNvPr>
          <p:cNvSpPr txBox="1">
            <a:spLocks noChangeArrowheads="1"/>
          </p:cNvSpPr>
          <p:nvPr/>
        </p:nvSpPr>
        <p:spPr>
          <a:xfrm>
            <a:off x="533274" y="1542734"/>
            <a:ext cx="11488723" cy="38889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32】 </a:t>
            </a:r>
            <a:r>
              <a:rPr lang="zh-CN" altLang="en-US" dirty="0">
                <a:latin typeface="微软雅黑 Light" panose="020B0502040204020203" pitchFamily="34" charset="-122"/>
                <a:ea typeface="微软雅黑 Light" panose="020B0502040204020203" pitchFamily="34" charset="-122"/>
              </a:rPr>
              <a:t>查询</a:t>
            </a:r>
            <a:r>
              <a:rPr lang="en-US" altLang="zh-CN" dirty="0">
                <a:latin typeface="微软雅黑 Light" panose="020B0502040204020203" pitchFamily="34" charset="-122"/>
                <a:ea typeface="微软雅黑 Light" panose="020B0502040204020203" pitchFamily="34" charset="-122"/>
              </a:rPr>
              <a:t>18</a:t>
            </a:r>
            <a:r>
              <a:rPr lang="zh-CN" altLang="en-US" dirty="0">
                <a:latin typeface="微软雅黑 Light" panose="020B0502040204020203" pitchFamily="34" charset="-122"/>
                <a:ea typeface="微软雅黑 Light" panose="020B0502040204020203" pitchFamily="34" charset="-122"/>
              </a:rPr>
              <a:t>级学生的学号、姓名、课程名、期末成绩及学分。</a:t>
            </a:r>
          </a:p>
          <a:p>
            <a:pPr algn="l"/>
            <a:r>
              <a:rPr lang="zh-CN" altLang="en-US" dirty="0">
                <a:latin typeface="微软雅黑 Light" panose="020B0502040204020203" pitchFamily="34" charset="-122"/>
                <a:ea typeface="微软雅黑 Light" panose="020B0502040204020203" pitchFamily="34" charset="-122"/>
              </a:rPr>
              <a:t>分析：本例要求输出的各项分别存在于</a:t>
            </a:r>
            <a:r>
              <a:rPr lang="en-US" altLang="zh-CN" dirty="0">
                <a:latin typeface="微软雅黑 Light" panose="020B0502040204020203" pitchFamily="34" charset="-122"/>
                <a:ea typeface="微软雅黑 Light" panose="020B0502040204020203" pitchFamily="34" charset="-122"/>
              </a:rPr>
              <a:t>student</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course</a:t>
            </a:r>
            <a:r>
              <a:rPr lang="zh-CN" altLang="en-US" dirty="0">
                <a:latin typeface="微软雅黑 Light" panose="020B0502040204020203" pitchFamily="34" charset="-122"/>
                <a:ea typeface="微软雅黑 Light" panose="020B0502040204020203" pitchFamily="34" charset="-122"/>
              </a:rPr>
              <a:t>和 </a:t>
            </a:r>
            <a:r>
              <a:rPr lang="en-US" altLang="zh-CN" dirty="0">
                <a:latin typeface="微软雅黑 Light" panose="020B0502040204020203" pitchFamily="34" charset="-122"/>
                <a:ea typeface="微软雅黑 Light" panose="020B0502040204020203" pitchFamily="34" charset="-122"/>
              </a:rPr>
              <a:t>score</a:t>
            </a:r>
            <a:r>
              <a:rPr lang="zh-CN" altLang="en-US" dirty="0">
                <a:latin typeface="微软雅黑 Light" panose="020B0502040204020203" pitchFamily="34" charset="-122"/>
                <a:ea typeface="微软雅黑 Light" panose="020B0502040204020203" pitchFamily="34" charset="-122"/>
              </a:rPr>
              <a:t>等</a:t>
            </a: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个表中，因此至少需要创建</a:t>
            </a: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个连接条件。每</a:t>
            </a:r>
            <a:r>
              <a:rPr lang="en-US" altLang="zh-CN" dirty="0">
                <a:latin typeface="微软雅黑 Light" panose="020B0502040204020203" pitchFamily="34" charset="-122"/>
                <a:ea typeface="微软雅黑 Light" panose="020B0502040204020203" pitchFamily="34" charset="-122"/>
              </a:rPr>
              <a:t>16</a:t>
            </a:r>
            <a:r>
              <a:rPr lang="zh-CN" altLang="en-US" dirty="0">
                <a:latin typeface="微软雅黑 Light" panose="020B0502040204020203" pitchFamily="34" charset="-122"/>
                <a:ea typeface="微软雅黑 Light" panose="020B0502040204020203" pitchFamily="34" charset="-122"/>
              </a:rPr>
              <a:t>个学时，计为</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学分。</a:t>
            </a:r>
          </a:p>
          <a:p>
            <a:pPr algn="l"/>
            <a:r>
              <a:rPr lang="en-US" altLang="zh-CN" dirty="0" err="1">
                <a:latin typeface="微软雅黑 Light" panose="020B0502040204020203" pitchFamily="34" charset="-122"/>
                <a:ea typeface="微软雅黑 Light" panose="020B0502040204020203" pitchFamily="34" charset="-122"/>
              </a:rPr>
              <a:t>mysql</a:t>
            </a:r>
            <a:r>
              <a:rPr lang="en-US" altLang="zh-CN" dirty="0">
                <a:latin typeface="微软雅黑 Light" panose="020B0502040204020203" pitchFamily="34" charset="-122"/>
                <a:ea typeface="微软雅黑 Light" panose="020B0502040204020203" pitchFamily="34" charset="-122"/>
              </a:rPr>
              <a:t>&gt; select </a:t>
            </a:r>
            <a:r>
              <a:rPr lang="en-US" altLang="zh-CN" dirty="0" err="1">
                <a:latin typeface="微软雅黑 Light" panose="020B0502040204020203" pitchFamily="34" charset="-122"/>
                <a:ea typeface="微软雅黑 Light" panose="020B0502040204020203" pitchFamily="34" charset="-122"/>
              </a:rPr>
              <a:t>student.studentno,sname,cname,final,round</a:t>
            </a:r>
            <a:r>
              <a:rPr lang="en-US" altLang="zh-CN" dirty="0">
                <a:latin typeface="微软雅黑 Light" panose="020B0502040204020203" pitchFamily="34" charset="-122"/>
                <a:ea typeface="微软雅黑 Light" panose="020B0502040204020203" pitchFamily="34" charset="-122"/>
              </a:rPr>
              <a:t>(period/16,1)</a:t>
            </a:r>
          </a:p>
          <a:p>
            <a:pPr algn="l"/>
            <a:r>
              <a:rPr lang="en-US" altLang="zh-CN" dirty="0">
                <a:latin typeface="微软雅黑 Light" panose="020B0502040204020203" pitchFamily="34" charset="-122"/>
                <a:ea typeface="微软雅黑 Light" panose="020B0502040204020203" pitchFamily="34" charset="-122"/>
              </a:rPr>
              <a:t>-&gt; from score  join student on</a:t>
            </a:r>
          </a:p>
          <a:p>
            <a:pPr algn="l"/>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student.studentno</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score.studentno</a:t>
            </a:r>
            <a:endParaRPr lang="en-US" altLang="zh-CN" dirty="0">
              <a:latin typeface="微软雅黑 Light" panose="020B0502040204020203" pitchFamily="34" charset="-122"/>
              <a:ea typeface="微软雅黑 Light" panose="020B0502040204020203" pitchFamily="34" charset="-122"/>
            </a:endParaRPr>
          </a:p>
          <a:p>
            <a:pPr algn="l"/>
            <a:r>
              <a:rPr lang="en-US" altLang="zh-CN" dirty="0">
                <a:latin typeface="微软雅黑 Light" panose="020B0502040204020203" pitchFamily="34" charset="-122"/>
                <a:ea typeface="微软雅黑 Light" panose="020B0502040204020203" pitchFamily="34" charset="-122"/>
              </a:rPr>
              <a:t>-&gt;               join  course on  </a:t>
            </a:r>
            <a:r>
              <a:rPr lang="en-US" altLang="zh-CN" dirty="0" err="1">
                <a:latin typeface="微软雅黑 Light" panose="020B0502040204020203" pitchFamily="34" charset="-122"/>
                <a:ea typeface="微软雅黑 Light" panose="020B0502040204020203" pitchFamily="34" charset="-122"/>
              </a:rPr>
              <a:t>score.courseno</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course.courseno</a:t>
            </a:r>
            <a:endParaRPr lang="en-US" altLang="zh-CN" dirty="0">
              <a:latin typeface="微软雅黑 Light" panose="020B0502040204020203" pitchFamily="34" charset="-122"/>
              <a:ea typeface="微软雅黑 Light" panose="020B0502040204020203" pitchFamily="34" charset="-122"/>
            </a:endParaRPr>
          </a:p>
          <a:p>
            <a:pPr algn="l"/>
            <a:r>
              <a:rPr lang="en-US" altLang="zh-CN" dirty="0">
                <a:latin typeface="微软雅黑 Light" panose="020B0502040204020203" pitchFamily="34" charset="-122"/>
                <a:ea typeface="微软雅黑 Light" panose="020B0502040204020203" pitchFamily="34" charset="-122"/>
              </a:rPr>
              <a:t>-&gt; where  substring(student.studentno,1,2)='18';</a:t>
            </a:r>
          </a:p>
          <a:p>
            <a:pPr algn="l"/>
            <a:endParaRPr lang="zh-CN" altLang="zh-CN" dirty="0">
              <a:latin typeface="微软雅黑 Light" panose="020B0502040204020203" pitchFamily="34" charset="-122"/>
              <a:ea typeface="微软雅黑 Light" panose="020B0502040204020203" pitchFamily="34" charset="-122"/>
            </a:endParaRPr>
          </a:p>
          <a:p>
            <a:pPr algn="l"/>
            <a:endParaRPr lang="zh-CN"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80383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DA9391-5245-4EAE-AF00-AA40D04E00F1}"/>
              </a:ext>
            </a:extLst>
          </p:cNvPr>
          <p:cNvSpPr txBox="1">
            <a:spLocks noChangeArrowheads="1"/>
          </p:cNvSpPr>
          <p:nvPr/>
        </p:nvSpPr>
        <p:spPr>
          <a:xfrm>
            <a:off x="445402" y="1555009"/>
            <a:ext cx="11446778" cy="326423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合并多个结果集</a:t>
            </a:r>
          </a:p>
          <a:p>
            <a:pPr>
              <a:lnSpc>
                <a:spcPct val="100000"/>
              </a:lnSpc>
            </a:pPr>
            <a:r>
              <a:rPr lang="en-US" altLang="zh-CN" sz="2400" dirty="0">
                <a:latin typeface="微软雅黑 Light" panose="020B0502040204020203" pitchFamily="34" charset="-122"/>
                <a:ea typeface="微软雅黑 Light" panose="020B0502040204020203" pitchFamily="34" charset="-122"/>
              </a:rPr>
              <a:t>union</a:t>
            </a:r>
            <a:r>
              <a:rPr lang="zh-CN" altLang="zh-CN" sz="2400" dirty="0">
                <a:latin typeface="微软雅黑 Light" panose="020B0502040204020203" pitchFamily="34" charset="-122"/>
                <a:ea typeface="微软雅黑 Light" panose="020B0502040204020203" pitchFamily="34" charset="-122"/>
              </a:rPr>
              <a:t>操作符可以将多个</a:t>
            </a:r>
            <a:r>
              <a:rPr lang="en-US" altLang="zh-CN" sz="2400" dirty="0">
                <a:latin typeface="微软雅黑 Light" panose="020B0502040204020203" pitchFamily="34" charset="-122"/>
                <a:ea typeface="微软雅黑 Light" panose="020B0502040204020203" pitchFamily="34" charset="-122"/>
              </a:rPr>
              <a:t>select</a:t>
            </a:r>
            <a:r>
              <a:rPr lang="zh-CN" altLang="zh-CN" sz="2400" dirty="0">
                <a:latin typeface="微软雅黑 Light" panose="020B0502040204020203" pitchFamily="34" charset="-122"/>
                <a:ea typeface="微软雅黑 Light" panose="020B0502040204020203" pitchFamily="34" charset="-122"/>
              </a:rPr>
              <a:t>语句的返回结果组合到一个结果集中。当要检索的数据在不同的结果集中，并且不能够利用一个单独的查询语句得到时，可以使用</a:t>
            </a:r>
            <a:r>
              <a:rPr lang="en-US" altLang="zh-CN" sz="2400" dirty="0">
                <a:latin typeface="微软雅黑 Light" panose="020B0502040204020203" pitchFamily="34" charset="-122"/>
                <a:ea typeface="微软雅黑 Light" panose="020B0502040204020203" pitchFamily="34" charset="-122"/>
              </a:rPr>
              <a:t>union</a:t>
            </a:r>
            <a:r>
              <a:rPr lang="zh-CN" altLang="zh-CN" sz="2400" dirty="0">
                <a:latin typeface="微软雅黑 Light" panose="020B0502040204020203" pitchFamily="34" charset="-122"/>
                <a:ea typeface="微软雅黑 Light" panose="020B0502040204020203" pitchFamily="34" charset="-122"/>
              </a:rPr>
              <a:t>合并多个结果集。</a:t>
            </a:r>
            <a:endParaRPr lang="en-US" altLang="zh-CN" sz="2400" dirty="0">
              <a:latin typeface="微软雅黑 Light" panose="020B0502040204020203" pitchFamily="34" charset="-122"/>
              <a:ea typeface="微软雅黑 Light" panose="020B0502040204020203" pitchFamily="34" charset="-122"/>
            </a:endParaRPr>
          </a:p>
          <a:p>
            <a:pPr>
              <a:lnSpc>
                <a:spcPct val="100000"/>
              </a:lnSpc>
            </a:pPr>
            <a:r>
              <a:rPr lang="zh-CN" altLang="zh-CN" sz="2400" dirty="0">
                <a:latin typeface="微软雅黑 Light" panose="020B0502040204020203" pitchFamily="34" charset="-122"/>
                <a:ea typeface="微软雅黑 Light" panose="020B0502040204020203" pitchFamily="34" charset="-122"/>
              </a:rPr>
              <a:t>将两个或更多查询的结果合并为单个结果集，该结果集包含联合查询中的所有查询的全部行。</a:t>
            </a:r>
            <a:r>
              <a:rPr lang="en-US" altLang="zh-CN" sz="2400" dirty="0">
                <a:latin typeface="微软雅黑 Light" panose="020B0502040204020203" pitchFamily="34" charset="-122"/>
                <a:ea typeface="微软雅黑 Light" panose="020B0502040204020203" pitchFamily="34" charset="-122"/>
              </a:rPr>
              <a:t>union </a:t>
            </a:r>
            <a:r>
              <a:rPr lang="zh-CN" altLang="zh-CN" sz="2400" dirty="0">
                <a:latin typeface="微软雅黑 Light" panose="020B0502040204020203" pitchFamily="34" charset="-122"/>
                <a:ea typeface="微软雅黑 Light" panose="020B0502040204020203" pitchFamily="34" charset="-122"/>
              </a:rPr>
              <a:t>运算不同于使用联接合并两个表中的列的运算。</a:t>
            </a:r>
          </a:p>
          <a:p>
            <a:pPr>
              <a:lnSpc>
                <a:spcPct val="100000"/>
              </a:lnSpc>
            </a:pPr>
            <a:r>
              <a:rPr lang="zh-CN" altLang="zh-CN" sz="2400" dirty="0">
                <a:latin typeface="微软雅黑 Light" panose="020B0502040204020203" pitchFamily="34" charset="-122"/>
                <a:ea typeface="微软雅黑 Light" panose="020B0502040204020203" pitchFamily="34" charset="-122"/>
              </a:rPr>
              <a:t>使用 </a:t>
            </a:r>
            <a:r>
              <a:rPr lang="en-US" altLang="zh-CN" sz="2400" dirty="0">
                <a:latin typeface="微软雅黑 Light" panose="020B0502040204020203" pitchFamily="34" charset="-122"/>
                <a:ea typeface="微软雅黑 Light" panose="020B0502040204020203" pitchFamily="34" charset="-122"/>
              </a:rPr>
              <a:t>union </a:t>
            </a:r>
            <a:r>
              <a:rPr lang="zh-CN" altLang="zh-CN" sz="2400" dirty="0">
                <a:latin typeface="微软雅黑 Light" panose="020B0502040204020203" pitchFamily="34" charset="-122"/>
                <a:ea typeface="微软雅黑 Light" panose="020B0502040204020203" pitchFamily="34" charset="-122"/>
              </a:rPr>
              <a:t>合并两个查询结果集时，所有查询中的列数和列的顺序必须相同且数据类型必须兼容。</a:t>
            </a:r>
          </a:p>
        </p:txBody>
      </p:sp>
      <p:sp>
        <p:nvSpPr>
          <p:cNvPr id="3" name="矩形 2">
            <a:extLst>
              <a:ext uri="{FF2B5EF4-FFF2-40B4-BE49-F238E27FC236}">
                <a16:creationId xmlns:a16="http://schemas.microsoft.com/office/drawing/2014/main" id="{1D42D9E5-9836-473F-9BAC-EAE0445C0647}"/>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33A117E-F263-4588-A0E3-D9C57AE2DAA3}"/>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F7EF4323-4FA9-4129-BA33-118BDCBBA418}"/>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481269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2557CE3-AD26-44D8-A55F-97672DE78ED7}"/>
              </a:ext>
            </a:extLst>
          </p:cNvPr>
          <p:cNvSpPr>
            <a:spLocks noChangeArrowheads="1"/>
          </p:cNvSpPr>
          <p:nvPr/>
        </p:nvSpPr>
        <p:spPr bwMode="auto">
          <a:xfrm>
            <a:off x="651327" y="1460077"/>
            <a:ext cx="11177151" cy="3353482"/>
          </a:xfrm>
          <a:prstGeom prst="rect">
            <a:avLst/>
          </a:prstGeom>
          <a:noFill/>
          <a:ln>
            <a:noFill/>
          </a:ln>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tx1"/>
              </a:buClr>
              <a:buChar char="•"/>
              <a:defRPr sz="22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b="1">
                <a:solidFill>
                  <a:schemeClr val="tx1"/>
                </a:solidFill>
                <a:latin typeface="华文楷体" panose="02010600040101010101" pitchFamily="2" charset="-122"/>
                <a:ea typeface="华文楷体" panose="02010600040101010101" pitchFamily="2" charset="-122"/>
              </a:defRPr>
            </a:lvl4pPr>
            <a:lvl5pPr marL="2057400" indent="-228600">
              <a:spcBef>
                <a:spcPct val="20000"/>
              </a:spcBef>
              <a:buChar char="»"/>
              <a:defRPr sz="2000" b="1">
                <a:solidFill>
                  <a:schemeClr val="tx1"/>
                </a:solidFill>
                <a:latin typeface="华文楷体" panose="02010600040101010101" pitchFamily="2" charset="-122"/>
                <a:ea typeface="华文楷体" panose="02010600040101010101" pitchFamily="2" charset="-122"/>
              </a:defRPr>
            </a:lvl5pPr>
            <a:lvl6pPr marL="25146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6pPr>
            <a:lvl7pPr marL="29718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7pPr>
            <a:lvl8pPr marL="34290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8pPr>
            <a:lvl9pPr marL="38862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9pPr>
          </a:lstStyle>
          <a:p>
            <a:pPr eaLnBrk="1" hangingPunct="1">
              <a:lnSpc>
                <a:spcPct val="150000"/>
              </a:lnSpc>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union</a:t>
            </a:r>
            <a:r>
              <a:rPr lang="zh-CN" altLang="zh-CN" sz="2400" b="0" dirty="0">
                <a:latin typeface="微软雅黑 Light" panose="020B0502040204020203" pitchFamily="34" charset="-122"/>
                <a:ea typeface="微软雅黑 Light" panose="020B0502040204020203" pitchFamily="34" charset="-122"/>
              </a:rPr>
              <a:t>操作符基本语法格式如下：</a:t>
            </a:r>
          </a:p>
          <a:p>
            <a:pPr eaLnBrk="1" hangingPunct="1">
              <a:lnSpc>
                <a:spcPct val="150000"/>
              </a:lnSpc>
              <a:spcBef>
                <a:spcPct val="0"/>
              </a:spcBef>
              <a:buClrTx/>
              <a:buFontTx/>
              <a:buNone/>
            </a:pPr>
            <a:r>
              <a:rPr lang="en-US" altLang="zh-CN" sz="2400" b="0" dirty="0" err="1">
                <a:latin typeface="微软雅黑 Light" panose="020B0502040204020203" pitchFamily="34" charset="-122"/>
                <a:ea typeface="微软雅黑 Light" panose="020B0502040204020203" pitchFamily="34" charset="-122"/>
              </a:rPr>
              <a:t>select_statement</a:t>
            </a:r>
            <a:r>
              <a:rPr lang="en-US" altLang="zh-CN" sz="2400" b="0" dirty="0">
                <a:latin typeface="微软雅黑 Light" panose="020B0502040204020203" pitchFamily="34" charset="-122"/>
                <a:ea typeface="微软雅黑 Light" panose="020B0502040204020203" pitchFamily="34" charset="-122"/>
              </a:rPr>
              <a:t> union [all] </a:t>
            </a:r>
            <a:r>
              <a:rPr lang="en-US" altLang="zh-CN" sz="2400" b="0" dirty="0" err="1">
                <a:latin typeface="微软雅黑 Light" panose="020B0502040204020203" pitchFamily="34" charset="-122"/>
                <a:ea typeface="微软雅黑 Light" panose="020B0502040204020203" pitchFamily="34" charset="-122"/>
              </a:rPr>
              <a:t>select_statement</a:t>
            </a:r>
            <a:endParaRPr lang="zh-CN" altLang="zh-CN" sz="2400" b="0" dirty="0">
              <a:latin typeface="微软雅黑 Light" panose="020B0502040204020203" pitchFamily="34" charset="-122"/>
              <a:ea typeface="微软雅黑 Light" panose="020B0502040204020203" pitchFamily="34" charset="-122"/>
            </a:endParaRPr>
          </a:p>
          <a:p>
            <a:pPr eaLnBrk="1" hangingPunct="1">
              <a:lnSpc>
                <a:spcPct val="150000"/>
              </a:lnSpc>
              <a:spcBef>
                <a:spcPct val="0"/>
              </a:spcBef>
              <a:buClrTx/>
              <a:buFontTx/>
              <a:buNone/>
            </a:pPr>
            <a:r>
              <a:rPr lang="zh-CN" altLang="zh-CN" sz="2400" b="0" dirty="0">
                <a:latin typeface="微软雅黑 Light" panose="020B0502040204020203" pitchFamily="34" charset="-122"/>
                <a:ea typeface="微软雅黑 Light" panose="020B0502040204020203" pitchFamily="34" charset="-122"/>
              </a:rPr>
              <a:t>其中，格式中的参数说明如下：</a:t>
            </a:r>
          </a:p>
          <a:p>
            <a:pPr eaLnBrk="1" hangingPunct="1">
              <a:lnSpc>
                <a:spcPct val="150000"/>
              </a:lnSpc>
              <a:spcBef>
                <a:spcPct val="0"/>
              </a:spcBef>
              <a:buClrTx/>
              <a:buFontTx/>
              <a:buNone/>
            </a:pPr>
            <a:r>
              <a:rPr lang="zh-CN" altLang="zh-CN" sz="2400" b="0" dirty="0">
                <a:latin typeface="微软雅黑 Light" panose="020B0502040204020203" pitchFamily="34" charset="-122"/>
                <a:ea typeface="微软雅黑 Light" panose="020B0502040204020203" pitchFamily="34" charset="-122"/>
              </a:rPr>
              <a:t>（</a:t>
            </a:r>
            <a:r>
              <a:rPr lang="en-US" altLang="zh-CN" sz="2400" b="0" dirty="0">
                <a:latin typeface="微软雅黑 Light" panose="020B0502040204020203" pitchFamily="34" charset="-122"/>
                <a:ea typeface="微软雅黑 Light" panose="020B0502040204020203" pitchFamily="34" charset="-122"/>
              </a:rPr>
              <a:t>1</a:t>
            </a:r>
            <a:r>
              <a:rPr lang="zh-CN" altLang="zh-CN" sz="2400" b="0" dirty="0">
                <a:latin typeface="微软雅黑 Light" panose="020B0502040204020203" pitchFamily="34" charset="-122"/>
                <a:ea typeface="微软雅黑 Light" panose="020B0502040204020203" pitchFamily="34" charset="-122"/>
              </a:rPr>
              <a:t>）</a:t>
            </a:r>
            <a:r>
              <a:rPr lang="en-US" altLang="zh-CN" sz="2400" b="0" dirty="0" err="1">
                <a:latin typeface="微软雅黑 Light" panose="020B0502040204020203" pitchFamily="34" charset="-122"/>
                <a:ea typeface="微软雅黑 Light" panose="020B0502040204020203" pitchFamily="34" charset="-122"/>
              </a:rPr>
              <a:t>select_statement</a:t>
            </a:r>
            <a:r>
              <a:rPr lang="zh-CN" altLang="zh-CN" sz="2400" b="0" dirty="0">
                <a:latin typeface="微软雅黑 Light" panose="020B0502040204020203" pitchFamily="34" charset="-122"/>
                <a:ea typeface="微软雅黑 Light" panose="020B0502040204020203" pitchFamily="34" charset="-122"/>
              </a:rPr>
              <a:t>：</a:t>
            </a:r>
            <a:r>
              <a:rPr lang="en-US" altLang="zh-CN" sz="2400" b="0" dirty="0">
                <a:latin typeface="微软雅黑 Light" panose="020B0502040204020203" pitchFamily="34" charset="-122"/>
                <a:ea typeface="微软雅黑 Light" panose="020B0502040204020203" pitchFamily="34" charset="-122"/>
              </a:rPr>
              <a:t>select</a:t>
            </a:r>
            <a:r>
              <a:rPr lang="zh-CN" altLang="zh-CN" sz="2400" b="0" dirty="0">
                <a:latin typeface="微软雅黑 Light" panose="020B0502040204020203" pitchFamily="34" charset="-122"/>
                <a:ea typeface="微软雅黑 Light" panose="020B0502040204020203" pitchFamily="34" charset="-122"/>
              </a:rPr>
              <a:t>语句。</a:t>
            </a:r>
          </a:p>
          <a:p>
            <a:pPr eaLnBrk="1" hangingPunct="1">
              <a:lnSpc>
                <a:spcPct val="150000"/>
              </a:lnSpc>
              <a:spcBef>
                <a:spcPct val="0"/>
              </a:spcBef>
              <a:buClrTx/>
              <a:buFontTx/>
              <a:buNone/>
            </a:pPr>
            <a:r>
              <a:rPr lang="zh-CN" altLang="zh-CN" sz="2400" b="0" dirty="0">
                <a:latin typeface="微软雅黑 Light" panose="020B0502040204020203" pitchFamily="34" charset="-122"/>
                <a:ea typeface="微软雅黑 Light" panose="020B0502040204020203" pitchFamily="34" charset="-122"/>
              </a:rPr>
              <a:t>（</a:t>
            </a:r>
            <a:r>
              <a:rPr lang="en-US" altLang="zh-CN" sz="2400" b="0" dirty="0">
                <a:latin typeface="微软雅黑 Light" panose="020B0502040204020203" pitchFamily="34" charset="-122"/>
                <a:ea typeface="微软雅黑 Light" panose="020B0502040204020203" pitchFamily="34" charset="-122"/>
              </a:rPr>
              <a:t>2</a:t>
            </a:r>
            <a:r>
              <a:rPr lang="zh-CN" altLang="zh-CN" sz="2400" b="0" dirty="0">
                <a:latin typeface="微软雅黑 Light" panose="020B0502040204020203" pitchFamily="34" charset="-122"/>
                <a:ea typeface="微软雅黑 Light" panose="020B0502040204020203" pitchFamily="34" charset="-122"/>
              </a:rPr>
              <a:t>）</a:t>
            </a:r>
            <a:r>
              <a:rPr lang="en-US" altLang="zh-CN" sz="2400" b="0" dirty="0">
                <a:latin typeface="微软雅黑 Light" panose="020B0502040204020203" pitchFamily="34" charset="-122"/>
                <a:ea typeface="微软雅黑 Light" panose="020B0502040204020203" pitchFamily="34" charset="-122"/>
              </a:rPr>
              <a:t>union</a:t>
            </a:r>
            <a:r>
              <a:rPr lang="zh-CN" altLang="zh-CN" sz="2400" b="0" dirty="0">
                <a:latin typeface="微软雅黑 Light" panose="020B0502040204020203" pitchFamily="34" charset="-122"/>
                <a:ea typeface="微软雅黑 Light" panose="020B0502040204020203" pitchFamily="34" charset="-122"/>
              </a:rPr>
              <a:t>：指定组合多个结果集并返回为单个结果集。</a:t>
            </a:r>
          </a:p>
          <a:p>
            <a:pPr eaLnBrk="1" hangingPunct="1">
              <a:lnSpc>
                <a:spcPct val="150000"/>
              </a:lnSpc>
              <a:spcBef>
                <a:spcPct val="0"/>
              </a:spcBef>
              <a:buClrTx/>
              <a:buFontTx/>
              <a:buNone/>
            </a:pPr>
            <a:r>
              <a:rPr lang="zh-CN" altLang="zh-CN" sz="2400" b="0" dirty="0">
                <a:latin typeface="微软雅黑 Light" panose="020B0502040204020203" pitchFamily="34" charset="-122"/>
                <a:ea typeface="微软雅黑 Light" panose="020B0502040204020203" pitchFamily="34" charset="-122"/>
              </a:rPr>
              <a:t>（</a:t>
            </a:r>
            <a:r>
              <a:rPr lang="en-US" altLang="zh-CN" sz="2400" b="0" dirty="0">
                <a:latin typeface="微软雅黑 Light" panose="020B0502040204020203" pitchFamily="34" charset="-122"/>
                <a:ea typeface="微软雅黑 Light" panose="020B0502040204020203" pitchFamily="34" charset="-122"/>
              </a:rPr>
              <a:t>3</a:t>
            </a:r>
            <a:r>
              <a:rPr lang="zh-CN" altLang="zh-CN" sz="2400" b="0" dirty="0">
                <a:latin typeface="微软雅黑 Light" panose="020B0502040204020203" pitchFamily="34" charset="-122"/>
                <a:ea typeface="微软雅黑 Light" panose="020B0502040204020203" pitchFamily="34" charset="-122"/>
              </a:rPr>
              <a:t>）</a:t>
            </a:r>
            <a:r>
              <a:rPr lang="en-US" altLang="zh-CN" sz="2400" b="0" dirty="0">
                <a:latin typeface="微软雅黑 Light" panose="020B0502040204020203" pitchFamily="34" charset="-122"/>
                <a:ea typeface="微软雅黑 Light" panose="020B0502040204020203" pitchFamily="34" charset="-122"/>
              </a:rPr>
              <a:t>All</a:t>
            </a:r>
            <a:r>
              <a:rPr lang="zh-CN" altLang="zh-CN" sz="2400" b="0" dirty="0">
                <a:latin typeface="微软雅黑 Light" panose="020B0502040204020203" pitchFamily="34" charset="-122"/>
                <a:ea typeface="微软雅黑 Light" panose="020B0502040204020203" pitchFamily="34" charset="-122"/>
              </a:rPr>
              <a:t>：将所有行合并到结果中，包括重复的行。如果不指定，将删除重复的行。</a:t>
            </a:r>
          </a:p>
        </p:txBody>
      </p:sp>
      <p:sp>
        <p:nvSpPr>
          <p:cNvPr id="3" name="矩形 2">
            <a:extLst>
              <a:ext uri="{FF2B5EF4-FFF2-40B4-BE49-F238E27FC236}">
                <a16:creationId xmlns:a16="http://schemas.microsoft.com/office/drawing/2014/main" id="{88F08F13-10AB-4AE1-9416-75946A7ACDA1}"/>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7BD78A8-B49E-40A3-B6B1-92EB1489D889}"/>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B22CE386-2FE3-4545-820D-B909FD42A8BC}"/>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171067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E945615-E3B0-4AE5-A08A-BE27AA3759F3}"/>
              </a:ext>
            </a:extLst>
          </p:cNvPr>
          <p:cNvSpPr>
            <a:spLocks noChangeArrowheads="1"/>
          </p:cNvSpPr>
          <p:nvPr/>
        </p:nvSpPr>
        <p:spPr bwMode="auto">
          <a:xfrm>
            <a:off x="701661" y="1158073"/>
            <a:ext cx="11177151" cy="1691489"/>
          </a:xfrm>
          <a:prstGeom prst="rect">
            <a:avLst/>
          </a:prstGeom>
          <a:noFill/>
          <a:ln>
            <a:noFill/>
          </a:ln>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tx1"/>
              </a:buClr>
              <a:buChar char="•"/>
              <a:defRPr sz="22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b="1">
                <a:solidFill>
                  <a:schemeClr val="tx1"/>
                </a:solidFill>
                <a:latin typeface="华文楷体" panose="02010600040101010101" pitchFamily="2" charset="-122"/>
                <a:ea typeface="华文楷体" panose="02010600040101010101" pitchFamily="2" charset="-122"/>
              </a:defRPr>
            </a:lvl4pPr>
            <a:lvl5pPr marL="2057400" indent="-228600">
              <a:spcBef>
                <a:spcPct val="20000"/>
              </a:spcBef>
              <a:buChar char="»"/>
              <a:defRPr sz="2000" b="1">
                <a:solidFill>
                  <a:schemeClr val="tx1"/>
                </a:solidFill>
                <a:latin typeface="华文楷体" panose="02010600040101010101" pitchFamily="2" charset="-122"/>
                <a:ea typeface="华文楷体" panose="02010600040101010101" pitchFamily="2" charset="-122"/>
              </a:defRPr>
            </a:lvl5pPr>
            <a:lvl6pPr marL="25146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6pPr>
            <a:lvl7pPr marL="29718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7pPr>
            <a:lvl8pPr marL="34290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8pPr>
            <a:lvl9pPr marL="38862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9pPr>
          </a:lstStyle>
          <a:p>
            <a:pPr eaLnBrk="1" hangingPunct="1">
              <a:lnSpc>
                <a:spcPct val="150000"/>
              </a:lnSpc>
              <a:spcBef>
                <a:spcPct val="0"/>
              </a:spcBef>
              <a:buClrTx/>
              <a:buFontTx/>
              <a:buNone/>
            </a:pPr>
            <a:r>
              <a:rPr lang="zh-CN" altLang="zh-CN" sz="2400" b="0" dirty="0">
                <a:latin typeface="微软雅黑 Light" panose="020B0502040204020203" pitchFamily="34" charset="-122"/>
                <a:ea typeface="微软雅黑 Light" panose="020B0502040204020203" pitchFamily="34" charset="-122"/>
              </a:rPr>
              <a:t>【例</a:t>
            </a:r>
            <a:r>
              <a:rPr lang="en-US" altLang="zh-CN" sz="2400" b="0" dirty="0">
                <a:latin typeface="微软雅黑 Light" panose="020B0502040204020203" pitchFamily="34" charset="-122"/>
                <a:ea typeface="微软雅黑 Light" panose="020B0502040204020203" pitchFamily="34" charset="-122"/>
              </a:rPr>
              <a:t>33</a:t>
            </a:r>
            <a:r>
              <a:rPr lang="zh-CN" altLang="zh-CN" sz="2400" b="0" dirty="0">
                <a:latin typeface="微软雅黑 Light" panose="020B0502040204020203" pitchFamily="34" charset="-122"/>
                <a:ea typeface="微软雅黑 Light" panose="020B0502040204020203" pitchFamily="34" charset="-122"/>
              </a:rPr>
              <a:t>】在</a:t>
            </a:r>
            <a:r>
              <a:rPr lang="en-US" altLang="zh-CN" sz="2400" b="0" dirty="0" err="1">
                <a:latin typeface="微软雅黑 Light" panose="020B0502040204020203" pitchFamily="34" charset="-122"/>
                <a:ea typeface="微软雅黑 Light" panose="020B0502040204020203" pitchFamily="34" charset="-122"/>
              </a:rPr>
              <a:t>mysqltest</a:t>
            </a:r>
            <a:r>
              <a:rPr lang="zh-CN" altLang="zh-CN" sz="2400" b="0" dirty="0">
                <a:latin typeface="微软雅黑 Light" panose="020B0502040204020203" pitchFamily="34" charset="-122"/>
                <a:ea typeface="微软雅黑 Light" panose="020B0502040204020203" pitchFamily="34" charset="-122"/>
              </a:rPr>
              <a:t>数据库中利用</a:t>
            </a:r>
            <a:r>
              <a:rPr lang="en-US" altLang="zh-CN" sz="2400" b="0" dirty="0">
                <a:latin typeface="微软雅黑 Light" panose="020B0502040204020203" pitchFamily="34" charset="-122"/>
                <a:ea typeface="微软雅黑 Light" panose="020B0502040204020203" pitchFamily="34" charset="-122"/>
              </a:rPr>
              <a:t>student</a:t>
            </a:r>
            <a:r>
              <a:rPr lang="zh-CN" altLang="zh-CN" sz="2400" b="0" dirty="0">
                <a:latin typeface="微软雅黑 Light" panose="020B0502040204020203" pitchFamily="34" charset="-122"/>
                <a:ea typeface="微软雅黑 Light" panose="020B0502040204020203" pitchFamily="34" charset="-122"/>
              </a:rPr>
              <a:t>表创建</a:t>
            </a:r>
            <a:r>
              <a:rPr lang="en-US" altLang="zh-CN" sz="2400" b="0" dirty="0">
                <a:latin typeface="微软雅黑 Light" panose="020B0502040204020203" pitchFamily="34" charset="-122"/>
                <a:ea typeface="微软雅黑 Light" panose="020B0502040204020203" pitchFamily="34" charset="-122"/>
              </a:rPr>
              <a:t>student01</a:t>
            </a:r>
            <a:r>
              <a:rPr lang="zh-CN" altLang="zh-CN" sz="2400" b="0" dirty="0">
                <a:latin typeface="微软雅黑 Light" panose="020B0502040204020203" pitchFamily="34" charset="-122"/>
                <a:ea typeface="微软雅黑 Light" panose="020B0502040204020203" pitchFamily="34" charset="-122"/>
              </a:rPr>
              <a:t>，将</a:t>
            </a:r>
            <a:r>
              <a:rPr lang="en-US" altLang="zh-CN" sz="2400" b="0" dirty="0">
                <a:latin typeface="微软雅黑 Light" panose="020B0502040204020203" pitchFamily="34" charset="-122"/>
                <a:ea typeface="微软雅黑 Light" panose="020B0502040204020203" pitchFamily="34" charset="-122"/>
              </a:rPr>
              <a:t>student01</a:t>
            </a:r>
            <a:r>
              <a:rPr lang="zh-CN" altLang="zh-CN" sz="2400" b="0" dirty="0">
                <a:latin typeface="微软雅黑 Light" panose="020B0502040204020203" pitchFamily="34" charset="-122"/>
                <a:ea typeface="微软雅黑 Light" panose="020B0502040204020203" pitchFamily="34" charset="-122"/>
              </a:rPr>
              <a:t>和</a:t>
            </a:r>
            <a:r>
              <a:rPr lang="en-US" altLang="zh-CN" sz="2400" b="0" dirty="0">
                <a:latin typeface="微软雅黑 Light" panose="020B0502040204020203" pitchFamily="34" charset="-122"/>
                <a:ea typeface="微软雅黑 Light" panose="020B0502040204020203" pitchFamily="34" charset="-122"/>
              </a:rPr>
              <a:t>student</a:t>
            </a:r>
            <a:r>
              <a:rPr lang="zh-CN" altLang="zh-CN" sz="2400" b="0" dirty="0">
                <a:latin typeface="微软雅黑 Light" panose="020B0502040204020203" pitchFamily="34" charset="-122"/>
                <a:ea typeface="微软雅黑 Light" panose="020B0502040204020203" pitchFamily="34" charset="-122"/>
              </a:rPr>
              <a:t>表的部分查询结果集合并。</a:t>
            </a:r>
          </a:p>
          <a:p>
            <a:pPr eaLnBrk="1" hangingPunct="1">
              <a:lnSpc>
                <a:spcPct val="150000"/>
              </a:lnSpc>
              <a:spcBef>
                <a:spcPct val="0"/>
              </a:spcBef>
              <a:buClrTx/>
              <a:buFontTx/>
              <a:buNone/>
            </a:pPr>
            <a:r>
              <a:rPr lang="zh-CN" altLang="zh-CN" sz="2400" b="0" dirty="0">
                <a:latin typeface="微软雅黑 Light" panose="020B0502040204020203" pitchFamily="34" charset="-122"/>
                <a:ea typeface="微软雅黑 Light" panose="020B0502040204020203" pitchFamily="34" charset="-122"/>
              </a:rPr>
              <a:t>分析：虽然</a:t>
            </a:r>
            <a:r>
              <a:rPr lang="en-US" altLang="zh-CN" sz="2400" b="0" dirty="0">
                <a:latin typeface="微软雅黑 Light" panose="020B0502040204020203" pitchFamily="34" charset="-122"/>
                <a:ea typeface="微软雅黑 Light" panose="020B0502040204020203" pitchFamily="34" charset="-122"/>
              </a:rPr>
              <a:t>2</a:t>
            </a:r>
            <a:r>
              <a:rPr lang="zh-CN" altLang="zh-CN" sz="2400" b="0" dirty="0">
                <a:latin typeface="微软雅黑 Light" panose="020B0502040204020203" pitchFamily="34" charset="-122"/>
                <a:ea typeface="微软雅黑 Light" panose="020B0502040204020203" pitchFamily="34" charset="-122"/>
              </a:rPr>
              <a:t>个表的结构不同，但需要合并的两个结果集结构和列的数据类型兼容。</a:t>
            </a:r>
          </a:p>
        </p:txBody>
      </p:sp>
      <p:sp>
        <p:nvSpPr>
          <p:cNvPr id="5" name="矩形 4">
            <a:extLst>
              <a:ext uri="{FF2B5EF4-FFF2-40B4-BE49-F238E27FC236}">
                <a16:creationId xmlns:a16="http://schemas.microsoft.com/office/drawing/2014/main" id="{B8957180-CA6C-4513-9A81-86D6CD34411C}"/>
              </a:ext>
            </a:extLst>
          </p:cNvPr>
          <p:cNvSpPr>
            <a:spLocks noChangeArrowheads="1"/>
          </p:cNvSpPr>
          <p:nvPr/>
        </p:nvSpPr>
        <p:spPr bwMode="auto">
          <a:xfrm>
            <a:off x="986362" y="3312078"/>
            <a:ext cx="9306930" cy="2678113"/>
          </a:xfrm>
          <a:prstGeom prst="rect">
            <a:avLst/>
          </a:prstGeom>
          <a:noFill/>
          <a:ln>
            <a:noFill/>
          </a:ln>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tx1"/>
              </a:buClr>
              <a:buChar char="•"/>
              <a:defRPr sz="22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b="1">
                <a:solidFill>
                  <a:schemeClr val="tx1"/>
                </a:solidFill>
                <a:latin typeface="华文楷体" panose="02010600040101010101" pitchFamily="2" charset="-122"/>
                <a:ea typeface="华文楷体" panose="02010600040101010101" pitchFamily="2" charset="-122"/>
              </a:defRPr>
            </a:lvl4pPr>
            <a:lvl5pPr marL="2057400" indent="-228600">
              <a:spcBef>
                <a:spcPct val="20000"/>
              </a:spcBef>
              <a:buChar char="»"/>
              <a:defRPr sz="2000" b="1">
                <a:solidFill>
                  <a:schemeClr val="tx1"/>
                </a:solidFill>
                <a:latin typeface="华文楷体" panose="02010600040101010101" pitchFamily="2" charset="-122"/>
                <a:ea typeface="华文楷体" panose="02010600040101010101" pitchFamily="2" charset="-122"/>
              </a:defRPr>
            </a:lvl5pPr>
            <a:lvl6pPr marL="25146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6pPr>
            <a:lvl7pPr marL="29718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7pPr>
            <a:lvl8pPr marL="34290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8pPr>
            <a:lvl9pPr marL="38862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9pPr>
          </a:lstStyle>
          <a:p>
            <a:pPr eaLnBrk="1" hangingPunct="1">
              <a:spcBef>
                <a:spcPct val="0"/>
              </a:spcBef>
              <a:buClrTx/>
              <a:buFontTx/>
              <a:buNone/>
            </a:pPr>
            <a:r>
              <a:rPr lang="en-US" altLang="zh-CN" sz="2400" b="0" dirty="0" err="1">
                <a:latin typeface="微软雅黑 Light" panose="020B0502040204020203" pitchFamily="34" charset="-122"/>
                <a:ea typeface="微软雅黑 Light" panose="020B0502040204020203" pitchFamily="34" charset="-122"/>
              </a:rPr>
              <a:t>mysql</a:t>
            </a:r>
            <a:r>
              <a:rPr lang="en-US" altLang="zh-CN" sz="2400" b="0" dirty="0">
                <a:latin typeface="微软雅黑 Light" panose="020B0502040204020203" pitchFamily="34" charset="-122"/>
                <a:ea typeface="微软雅黑 Light" panose="020B0502040204020203" pitchFamily="34" charset="-122"/>
              </a:rPr>
              <a:t>&gt; create table student01 as </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select </a:t>
            </a:r>
            <a:r>
              <a:rPr lang="en-US" altLang="zh-CN" sz="2400" b="0" dirty="0" err="1">
                <a:latin typeface="微软雅黑 Light" panose="020B0502040204020203" pitchFamily="34" charset="-122"/>
                <a:ea typeface="微软雅黑 Light" panose="020B0502040204020203" pitchFamily="34" charset="-122"/>
              </a:rPr>
              <a:t>studentno,sname,phone</a:t>
            </a:r>
            <a:r>
              <a:rPr lang="en-US" altLang="zh-CN" sz="2400" b="0" dirty="0">
                <a:latin typeface="微软雅黑 Light" panose="020B0502040204020203" pitchFamily="34" charset="-122"/>
                <a:ea typeface="微软雅黑 Light" panose="020B0502040204020203" pitchFamily="34" charset="-122"/>
              </a:rPr>
              <a:t> from </a:t>
            </a:r>
            <a:r>
              <a:rPr lang="en-US" altLang="zh-CN" sz="2400" b="0" dirty="0" err="1">
                <a:latin typeface="微软雅黑 Light" panose="020B0502040204020203" pitchFamily="34" charset="-122"/>
                <a:ea typeface="微软雅黑 Light" panose="020B0502040204020203" pitchFamily="34" charset="-122"/>
              </a:rPr>
              <a:t>teaching.student</a:t>
            </a:r>
            <a:r>
              <a:rPr lang="en-US" altLang="zh-CN" sz="2400" b="0" dirty="0">
                <a:latin typeface="微软雅黑 Light" panose="020B0502040204020203" pitchFamily="34" charset="-122"/>
                <a:ea typeface="微软雅黑 Light" panose="020B0502040204020203" pitchFamily="34" charset="-122"/>
              </a:rPr>
              <a:t>;</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err="1">
                <a:latin typeface="微软雅黑 Light" panose="020B0502040204020203" pitchFamily="34" charset="-122"/>
                <a:ea typeface="微软雅黑 Light" panose="020B0502040204020203" pitchFamily="34" charset="-122"/>
              </a:rPr>
              <a:t>mysql</a:t>
            </a:r>
            <a:r>
              <a:rPr lang="en-US" altLang="zh-CN" sz="2400" b="0" dirty="0">
                <a:latin typeface="微软雅黑 Light" panose="020B0502040204020203" pitchFamily="34" charset="-122"/>
                <a:ea typeface="微软雅黑 Light" panose="020B0502040204020203" pitchFamily="34" charset="-122"/>
              </a:rPr>
              <a:t>&gt; select </a:t>
            </a:r>
            <a:r>
              <a:rPr lang="en-US" altLang="zh-CN" sz="2400" b="0" dirty="0" err="1">
                <a:latin typeface="微软雅黑 Light" panose="020B0502040204020203" pitchFamily="34" charset="-122"/>
                <a:ea typeface="微软雅黑 Light" panose="020B0502040204020203" pitchFamily="34" charset="-122"/>
              </a:rPr>
              <a:t>studentno,sname,phone</a:t>
            </a:r>
            <a:r>
              <a:rPr lang="en-US" altLang="zh-CN" sz="2400" b="0" dirty="0">
                <a:latin typeface="微软雅黑 Light" panose="020B0502040204020203" pitchFamily="34" charset="-122"/>
                <a:ea typeface="微软雅黑 Light" panose="020B0502040204020203" pitchFamily="34" charset="-122"/>
              </a:rPr>
              <a:t> from student01 </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where phone like '%131%'</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union</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select </a:t>
            </a:r>
            <a:r>
              <a:rPr lang="en-US" altLang="zh-CN" sz="2400" b="0" dirty="0" err="1">
                <a:latin typeface="微软雅黑 Light" panose="020B0502040204020203" pitchFamily="34" charset="-122"/>
                <a:ea typeface="微软雅黑 Light" panose="020B0502040204020203" pitchFamily="34" charset="-122"/>
              </a:rPr>
              <a:t>studentno,sname,phone</a:t>
            </a:r>
            <a:r>
              <a:rPr lang="en-US" altLang="zh-CN" sz="2400" b="0" dirty="0">
                <a:latin typeface="微软雅黑 Light" panose="020B0502040204020203" pitchFamily="34" charset="-122"/>
                <a:ea typeface="微软雅黑 Light" panose="020B0502040204020203" pitchFamily="34" charset="-122"/>
              </a:rPr>
              <a:t> from </a:t>
            </a:r>
            <a:r>
              <a:rPr lang="en-US" altLang="zh-CN" sz="2400" b="0" dirty="0" err="1">
                <a:latin typeface="微软雅黑 Light" panose="020B0502040204020203" pitchFamily="34" charset="-122"/>
                <a:ea typeface="微软雅黑 Light" panose="020B0502040204020203" pitchFamily="34" charset="-122"/>
              </a:rPr>
              <a:t>teaching.student</a:t>
            </a:r>
            <a:r>
              <a:rPr lang="en-US" altLang="zh-CN" sz="2400" b="0" dirty="0">
                <a:latin typeface="微软雅黑 Light" panose="020B0502040204020203" pitchFamily="34" charset="-122"/>
                <a:ea typeface="微软雅黑 Light" panose="020B0502040204020203" pitchFamily="34" charset="-122"/>
              </a:rPr>
              <a:t> </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where phone like '%132%';</a:t>
            </a:r>
            <a:endParaRPr lang="zh-CN" altLang="zh-CN" sz="2400" b="0"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22DC9A00-36EC-4AA6-9749-85C11AE96B4B}"/>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E52DB60-1CA3-4219-879B-EA91F61C73ED}"/>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D5FCBCE4-0049-4BBA-A2DB-55CF487B8E4F}"/>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70595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E09FD5-D208-48D8-89B8-31912698CD67}"/>
              </a:ext>
            </a:extLst>
          </p:cNvPr>
          <p:cNvSpPr txBox="1">
            <a:spLocks noChangeArrowheads="1"/>
          </p:cNvSpPr>
          <p:nvPr/>
        </p:nvSpPr>
        <p:spPr>
          <a:xfrm>
            <a:off x="278497" y="1416560"/>
            <a:ext cx="11635006" cy="492918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zh-CN" sz="2400">
                <a:latin typeface="微软雅黑 Light" panose="020B0502040204020203" pitchFamily="34" charset="-122"/>
                <a:ea typeface="微软雅黑 Light" panose="020B0502040204020203" pitchFamily="34" charset="-122"/>
              </a:rPr>
              <a:t>子查询就是一个嵌套在</a:t>
            </a:r>
            <a:r>
              <a:rPr lang="en-US" altLang="zh-CN" sz="2400">
                <a:latin typeface="微软雅黑 Light" panose="020B0502040204020203" pitchFamily="34" charset="-122"/>
                <a:ea typeface="微软雅黑 Light" panose="020B0502040204020203" pitchFamily="34" charset="-122"/>
              </a:rPr>
              <a:t>select</a:t>
            </a:r>
            <a:r>
              <a:rPr lang="zh-CN" altLang="zh-CN" sz="2400">
                <a:latin typeface="微软雅黑 Light" panose="020B0502040204020203" pitchFamily="34" charset="-122"/>
                <a:ea typeface="微软雅黑 Light" panose="020B0502040204020203" pitchFamily="34" charset="-122"/>
              </a:rPr>
              <a:t>、</a:t>
            </a:r>
            <a:r>
              <a:rPr lang="en-US" altLang="zh-CN" sz="2400">
                <a:latin typeface="微软雅黑 Light" panose="020B0502040204020203" pitchFamily="34" charset="-122"/>
                <a:ea typeface="微软雅黑 Light" panose="020B0502040204020203" pitchFamily="34" charset="-122"/>
              </a:rPr>
              <a:t>insert</a:t>
            </a:r>
            <a:r>
              <a:rPr lang="zh-CN" altLang="zh-CN" sz="2400">
                <a:latin typeface="微软雅黑 Light" panose="020B0502040204020203" pitchFamily="34" charset="-122"/>
                <a:ea typeface="微软雅黑 Light" panose="020B0502040204020203" pitchFamily="34" charset="-122"/>
              </a:rPr>
              <a:t>、</a:t>
            </a:r>
            <a:r>
              <a:rPr lang="en-US" altLang="zh-CN" sz="2400">
                <a:latin typeface="微软雅黑 Light" panose="020B0502040204020203" pitchFamily="34" charset="-122"/>
                <a:ea typeface="微软雅黑 Light" panose="020B0502040204020203" pitchFamily="34" charset="-122"/>
              </a:rPr>
              <a:t>update</a:t>
            </a:r>
            <a:r>
              <a:rPr lang="zh-CN" altLang="zh-CN" sz="2400">
                <a:latin typeface="微软雅黑 Light" panose="020B0502040204020203" pitchFamily="34" charset="-122"/>
                <a:ea typeface="微软雅黑 Light" panose="020B0502040204020203" pitchFamily="34" charset="-122"/>
              </a:rPr>
              <a:t>或</a:t>
            </a:r>
            <a:r>
              <a:rPr lang="en-US" altLang="zh-CN" sz="2400">
                <a:latin typeface="微软雅黑 Light" panose="020B0502040204020203" pitchFamily="34" charset="-122"/>
                <a:ea typeface="微软雅黑 Light" panose="020B0502040204020203" pitchFamily="34" charset="-122"/>
              </a:rPr>
              <a:t>delete</a:t>
            </a:r>
            <a:r>
              <a:rPr lang="zh-CN" altLang="zh-CN" sz="2400">
                <a:latin typeface="微软雅黑 Light" panose="020B0502040204020203" pitchFamily="34" charset="-122"/>
                <a:ea typeface="微软雅黑 Light" panose="020B0502040204020203" pitchFamily="34" charset="-122"/>
              </a:rPr>
              <a:t>语句或其他子查询中的查询。部分子查询和连接可以相互替代，使用子查询也可以替代表达式。通过子查询可以把一个复杂的查询分解成一系列的逻辑步骤，利用单个语句的组合解决复杂的查询问题。</a:t>
            </a:r>
          </a:p>
          <a:p>
            <a:pPr>
              <a:lnSpc>
                <a:spcPct val="150000"/>
              </a:lnSpc>
            </a:pPr>
            <a:r>
              <a:rPr lang="zh-CN" altLang="zh-CN" sz="2400">
                <a:latin typeface="微软雅黑 Light" panose="020B0502040204020203" pitchFamily="34" charset="-122"/>
                <a:ea typeface="微软雅黑 Light" panose="020B0502040204020203" pitchFamily="34" charset="-122"/>
              </a:rPr>
              <a:t>子查询的执行过程。</a:t>
            </a:r>
            <a:r>
              <a:rPr lang="en-US" altLang="zh-CN" sz="2400">
                <a:latin typeface="微软雅黑 Light" panose="020B0502040204020203" pitchFamily="34" charset="-122"/>
                <a:ea typeface="微软雅黑 Light" panose="020B0502040204020203" pitchFamily="34" charset="-122"/>
              </a:rPr>
              <a:t>MySQL</a:t>
            </a:r>
            <a:r>
              <a:rPr lang="zh-CN" altLang="zh-CN" sz="2400">
                <a:latin typeface="微软雅黑 Light" panose="020B0502040204020203" pitchFamily="34" charset="-122"/>
                <a:ea typeface="微软雅黑 Light" panose="020B0502040204020203" pitchFamily="34" charset="-122"/>
              </a:rPr>
              <a:t>对嵌套查询的处理过程是从内层向外层处理，即先处理最内层的子查询，然后把查询的结果用于其外查询的查询条件，再层层向外求解，最后得出查询结果。</a:t>
            </a:r>
          </a:p>
          <a:p>
            <a:pPr>
              <a:lnSpc>
                <a:spcPct val="150000"/>
              </a:lnSpc>
            </a:pPr>
            <a:r>
              <a:rPr lang="zh-CN" altLang="zh-CN" sz="2400">
                <a:latin typeface="微软雅黑 Light" panose="020B0502040204020203" pitchFamily="34" charset="-122"/>
                <a:ea typeface="微软雅黑 Light" panose="020B0502040204020203" pitchFamily="34" charset="-122"/>
              </a:rPr>
              <a:t>子查询和连接的关系。一般情况下，包含子查询的查询语句可以写成连接查询的方式。因此，通过子查询也可以实现多表之间的查询。在有些方面，多表连接的性能要优于子查询，原因是连接不需要查询优化器执行排序等额外的操作。</a:t>
            </a:r>
            <a:endParaRPr lang="zh-CN" altLang="zh-CN" sz="240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E82B6898-E7DD-4903-9962-4B279D5A3A3D}"/>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288C681-C7E2-4DA2-AB79-BDB89BC76675}"/>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0C5314E2-7C7B-47B5-AD66-090AEF6234D7}"/>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1110853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FB5024-F4A9-49BF-B6ED-891ACD7C1F54}"/>
              </a:ext>
            </a:extLst>
          </p:cNvPr>
          <p:cNvSpPr txBox="1">
            <a:spLocks noChangeArrowheads="1"/>
          </p:cNvSpPr>
          <p:nvPr/>
        </p:nvSpPr>
        <p:spPr>
          <a:xfrm>
            <a:off x="307858" y="1324282"/>
            <a:ext cx="11576283" cy="4929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zh-CN" sz="2400">
                <a:latin typeface="微软雅黑 Light" panose="020B0502040204020203" pitchFamily="34" charset="-122"/>
                <a:ea typeface="微软雅黑 Light" panose="020B0502040204020203" pitchFamily="34" charset="-122"/>
              </a:rPr>
              <a:t>子查询中的常见运算。子查询中可能包括</a:t>
            </a:r>
            <a:r>
              <a:rPr lang="en-US" altLang="zh-CN" sz="2400">
                <a:latin typeface="微软雅黑 Light" panose="020B0502040204020203" pitchFamily="34" charset="-122"/>
                <a:ea typeface="微软雅黑 Light" panose="020B0502040204020203" pitchFamily="34" charset="-122"/>
              </a:rPr>
              <a:t>in</a:t>
            </a:r>
            <a:r>
              <a:rPr lang="zh-CN" altLang="zh-CN" sz="2400">
                <a:latin typeface="微软雅黑 Light" panose="020B0502040204020203" pitchFamily="34" charset="-122"/>
                <a:ea typeface="微软雅黑 Light" panose="020B0502040204020203" pitchFamily="34" charset="-122"/>
              </a:rPr>
              <a:t>、</a:t>
            </a:r>
            <a:r>
              <a:rPr lang="en-US" altLang="zh-CN" sz="2400">
                <a:latin typeface="微软雅黑 Light" panose="020B0502040204020203" pitchFamily="34" charset="-122"/>
                <a:ea typeface="微软雅黑 Light" panose="020B0502040204020203" pitchFamily="34" charset="-122"/>
              </a:rPr>
              <a:t>not in</a:t>
            </a:r>
            <a:r>
              <a:rPr lang="zh-CN" altLang="zh-CN" sz="2400">
                <a:latin typeface="微软雅黑 Light" panose="020B0502040204020203" pitchFamily="34" charset="-122"/>
                <a:ea typeface="微软雅黑 Light" panose="020B0502040204020203" pitchFamily="34" charset="-122"/>
              </a:rPr>
              <a:t>、</a:t>
            </a:r>
            <a:r>
              <a:rPr lang="en-US" altLang="zh-CN" sz="2400">
                <a:latin typeface="微软雅黑 Light" panose="020B0502040204020203" pitchFamily="34" charset="-122"/>
                <a:ea typeface="微软雅黑 Light" panose="020B0502040204020203" pitchFamily="34" charset="-122"/>
              </a:rPr>
              <a:t>any</a:t>
            </a:r>
            <a:r>
              <a:rPr lang="zh-CN" altLang="zh-CN" sz="2400">
                <a:latin typeface="微软雅黑 Light" panose="020B0502040204020203" pitchFamily="34" charset="-122"/>
                <a:ea typeface="微软雅黑 Light" panose="020B0502040204020203" pitchFamily="34" charset="-122"/>
              </a:rPr>
              <a:t>、</a:t>
            </a:r>
            <a:r>
              <a:rPr lang="en-US" altLang="zh-CN" sz="2400">
                <a:latin typeface="微软雅黑 Light" panose="020B0502040204020203" pitchFamily="34" charset="-122"/>
                <a:ea typeface="微软雅黑 Light" panose="020B0502040204020203" pitchFamily="34" charset="-122"/>
              </a:rPr>
              <a:t>all</a:t>
            </a:r>
            <a:r>
              <a:rPr lang="zh-CN" altLang="zh-CN" sz="2400">
                <a:latin typeface="微软雅黑 Light" panose="020B0502040204020203" pitchFamily="34" charset="-122"/>
                <a:ea typeface="微软雅黑 Light" panose="020B0502040204020203" pitchFamily="34" charset="-122"/>
              </a:rPr>
              <a:t>、</a:t>
            </a:r>
            <a:r>
              <a:rPr lang="en-US" altLang="zh-CN" sz="2400">
                <a:latin typeface="微软雅黑 Light" panose="020B0502040204020203" pitchFamily="34" charset="-122"/>
                <a:ea typeface="微软雅黑 Light" panose="020B0502040204020203" pitchFamily="34" charset="-122"/>
              </a:rPr>
              <a:t>exists</a:t>
            </a:r>
            <a:r>
              <a:rPr lang="zh-CN" altLang="zh-CN" sz="2400">
                <a:latin typeface="微软雅黑 Light" panose="020B0502040204020203" pitchFamily="34" charset="-122"/>
                <a:ea typeface="微软雅黑 Light" panose="020B0502040204020203" pitchFamily="34" charset="-122"/>
              </a:rPr>
              <a:t>、</a:t>
            </a:r>
            <a:r>
              <a:rPr lang="en-US" altLang="zh-CN" sz="2400">
                <a:latin typeface="微软雅黑 Light" panose="020B0502040204020203" pitchFamily="34" charset="-122"/>
                <a:ea typeface="微软雅黑 Light" panose="020B0502040204020203" pitchFamily="34" charset="-122"/>
              </a:rPr>
              <a:t>not exists</a:t>
            </a:r>
            <a:r>
              <a:rPr lang="zh-CN" altLang="zh-CN" sz="2400">
                <a:latin typeface="微软雅黑 Light" panose="020B0502040204020203" pitchFamily="34" charset="-122"/>
                <a:ea typeface="微软雅黑 Light" panose="020B0502040204020203" pitchFamily="34" charset="-122"/>
              </a:rPr>
              <a:t>等逻辑运算符，也可以包含比较运算符，如</a:t>
            </a:r>
            <a:r>
              <a:rPr lang="en-US" altLang="zh-CN" sz="2400">
                <a:latin typeface="微软雅黑 Light" panose="020B0502040204020203" pitchFamily="34" charset="-122"/>
                <a:ea typeface="微软雅黑 Light" panose="020B0502040204020203" pitchFamily="34" charset="-122"/>
              </a:rPr>
              <a:t>“=”</a:t>
            </a:r>
            <a:r>
              <a:rPr lang="zh-CN" altLang="zh-CN" sz="2400">
                <a:latin typeface="微软雅黑 Light" panose="020B0502040204020203" pitchFamily="34" charset="-122"/>
                <a:ea typeface="微软雅黑 Light" panose="020B0502040204020203" pitchFamily="34" charset="-122"/>
              </a:rPr>
              <a:t>、</a:t>
            </a:r>
            <a:r>
              <a:rPr lang="en-US" altLang="zh-CN" sz="2400">
                <a:latin typeface="微软雅黑 Light" panose="020B0502040204020203" pitchFamily="34" charset="-122"/>
                <a:ea typeface="微软雅黑 Light" panose="020B0502040204020203" pitchFamily="34" charset="-122"/>
              </a:rPr>
              <a:t>“!=”</a:t>
            </a:r>
            <a:r>
              <a:rPr lang="zh-CN" altLang="zh-CN" sz="2400">
                <a:latin typeface="微软雅黑 Light" panose="020B0502040204020203" pitchFamily="34" charset="-122"/>
                <a:ea typeface="微软雅黑 Light" panose="020B0502040204020203" pitchFamily="34" charset="-122"/>
              </a:rPr>
              <a:t>、</a:t>
            </a:r>
            <a:r>
              <a:rPr lang="en-US" altLang="zh-CN" sz="2400">
                <a:latin typeface="微软雅黑 Light" panose="020B0502040204020203" pitchFamily="34" charset="-122"/>
                <a:ea typeface="微软雅黑 Light" panose="020B0502040204020203" pitchFamily="34" charset="-122"/>
              </a:rPr>
              <a:t>“&gt;”</a:t>
            </a:r>
            <a:r>
              <a:rPr lang="zh-CN" altLang="zh-CN" sz="2400">
                <a:latin typeface="微软雅黑 Light" panose="020B0502040204020203" pitchFamily="34" charset="-122"/>
                <a:ea typeface="微软雅黑 Light" panose="020B0502040204020203" pitchFamily="34" charset="-122"/>
              </a:rPr>
              <a:t>和</a:t>
            </a:r>
            <a:r>
              <a:rPr lang="en-US" altLang="zh-CN" sz="2400">
                <a:latin typeface="微软雅黑 Light" panose="020B0502040204020203" pitchFamily="34" charset="-122"/>
                <a:ea typeface="微软雅黑 Light" panose="020B0502040204020203" pitchFamily="34" charset="-122"/>
              </a:rPr>
              <a:t>“&lt;”</a:t>
            </a:r>
            <a:r>
              <a:rPr lang="zh-CN" altLang="zh-CN" sz="2400">
                <a:latin typeface="微软雅黑 Light" panose="020B0502040204020203" pitchFamily="34" charset="-122"/>
                <a:ea typeface="微软雅黑 Light" panose="020B0502040204020203" pitchFamily="34" charset="-122"/>
              </a:rPr>
              <a:t>等。</a:t>
            </a:r>
          </a:p>
          <a:p>
            <a:pPr>
              <a:lnSpc>
                <a:spcPct val="150000"/>
              </a:lnSpc>
            </a:pPr>
            <a:r>
              <a:rPr lang="zh-CN" altLang="zh-CN" sz="2400">
                <a:latin typeface="微软雅黑 Light" panose="020B0502040204020203" pitchFamily="34" charset="-122"/>
                <a:ea typeface="微软雅黑 Light" panose="020B0502040204020203" pitchFamily="34" charset="-122"/>
              </a:rPr>
              <a:t>子查询的类型。根据子查询的结果又可以将</a:t>
            </a:r>
            <a:r>
              <a:rPr lang="en-US" altLang="zh-CN" sz="2400">
                <a:latin typeface="微软雅黑 Light" panose="020B0502040204020203" pitchFamily="34" charset="-122"/>
                <a:ea typeface="微软雅黑 Light" panose="020B0502040204020203" pitchFamily="34" charset="-122"/>
              </a:rPr>
              <a:t>MySQL</a:t>
            </a:r>
            <a:r>
              <a:rPr lang="zh-CN" altLang="zh-CN" sz="2400">
                <a:latin typeface="微软雅黑 Light" panose="020B0502040204020203" pitchFamily="34" charset="-122"/>
                <a:ea typeface="微软雅黑 Light" panose="020B0502040204020203" pitchFamily="34" charset="-122"/>
              </a:rPr>
              <a:t>子查询分为</a:t>
            </a:r>
            <a:r>
              <a:rPr lang="en-US" altLang="zh-CN" sz="2400">
                <a:latin typeface="微软雅黑 Light" panose="020B0502040204020203" pitchFamily="34" charset="-122"/>
                <a:ea typeface="微软雅黑 Light" panose="020B0502040204020203" pitchFamily="34" charset="-122"/>
              </a:rPr>
              <a:t>4</a:t>
            </a:r>
            <a:r>
              <a:rPr lang="zh-CN" altLang="zh-CN" sz="2400">
                <a:latin typeface="微软雅黑 Light" panose="020B0502040204020203" pitchFamily="34" charset="-122"/>
                <a:ea typeface="微软雅黑 Light" panose="020B0502040204020203" pitchFamily="34" charset="-122"/>
              </a:rPr>
              <a:t>种类型。</a:t>
            </a:r>
          </a:p>
          <a:p>
            <a:pPr lvl="1">
              <a:lnSpc>
                <a:spcPct val="150000"/>
              </a:lnSpc>
            </a:pPr>
            <a:r>
              <a:rPr lang="zh-CN" altLang="zh-CN">
                <a:latin typeface="微软雅黑 Light" panose="020B0502040204020203" pitchFamily="34" charset="-122"/>
                <a:ea typeface="微软雅黑 Light" panose="020B0502040204020203" pitchFamily="34" charset="-122"/>
              </a:rPr>
              <a:t>返回一个表的子查询是表子查询。</a:t>
            </a:r>
          </a:p>
          <a:p>
            <a:pPr lvl="1">
              <a:lnSpc>
                <a:spcPct val="150000"/>
              </a:lnSpc>
            </a:pPr>
            <a:r>
              <a:rPr lang="zh-CN" altLang="zh-CN">
                <a:latin typeface="微软雅黑 Light" panose="020B0502040204020203" pitchFamily="34" charset="-122"/>
                <a:ea typeface="微软雅黑 Light" panose="020B0502040204020203" pitchFamily="34" charset="-122"/>
              </a:rPr>
              <a:t>返回带有一个或多个值的一行的子查询是行子查询。</a:t>
            </a:r>
          </a:p>
          <a:p>
            <a:pPr lvl="1">
              <a:lnSpc>
                <a:spcPct val="150000"/>
              </a:lnSpc>
            </a:pPr>
            <a:r>
              <a:rPr lang="zh-CN" altLang="zh-CN">
                <a:latin typeface="微软雅黑 Light" panose="020B0502040204020203" pitchFamily="34" charset="-122"/>
                <a:ea typeface="微软雅黑 Light" panose="020B0502040204020203" pitchFamily="34" charset="-122"/>
              </a:rPr>
              <a:t>返回一行或多行，但每行上只有一个值的是列子查询</a:t>
            </a:r>
          </a:p>
          <a:p>
            <a:pPr lvl="1">
              <a:lnSpc>
                <a:spcPct val="150000"/>
              </a:lnSpc>
            </a:pPr>
            <a:r>
              <a:rPr lang="zh-CN" altLang="zh-CN">
                <a:latin typeface="微软雅黑 Light" panose="020B0502040204020203" pitchFamily="34" charset="-122"/>
                <a:ea typeface="微软雅黑 Light" panose="020B0502040204020203" pitchFamily="34" charset="-122"/>
              </a:rPr>
              <a:t>只返回一个值的是标量子查询。从定义上讲，每个标量子查询都是一个列子查询和行子查询。</a:t>
            </a:r>
            <a:endParaRPr lang="zh-CN" altLang="zh-CN"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17353FF7-DF95-473A-B779-FB44A49C27B2}"/>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E0E0EC7-4D8F-4A2E-A132-D4B91FF465F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9316478A-C095-4F2B-9B1E-0EDB732A73B2}"/>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911374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36A7F1-2590-4D1F-9CFB-EB9595B17576}"/>
              </a:ext>
            </a:extLst>
          </p:cNvPr>
          <p:cNvSpPr txBox="1">
            <a:spLocks noChangeArrowheads="1"/>
          </p:cNvSpPr>
          <p:nvPr/>
        </p:nvSpPr>
        <p:spPr>
          <a:xfrm>
            <a:off x="285750" y="1643063"/>
            <a:ext cx="11484004" cy="43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zh-CN" sz="2400">
                <a:latin typeface="微软雅黑 Light" panose="020B0502040204020203" pitchFamily="34" charset="-122"/>
                <a:ea typeface="微软雅黑 Light" panose="020B0502040204020203" pitchFamily="34" charset="-122"/>
              </a:rPr>
              <a:t>使用子查询时应该注意如下的事项。</a:t>
            </a:r>
          </a:p>
          <a:p>
            <a:pPr lvl="1">
              <a:lnSpc>
                <a:spcPct val="150000"/>
              </a:lnSpc>
            </a:pPr>
            <a:r>
              <a:rPr lang="zh-CN" altLang="zh-CN">
                <a:latin typeface="微软雅黑 Light" panose="020B0502040204020203" pitchFamily="34" charset="-122"/>
                <a:ea typeface="微软雅黑 Light" panose="020B0502040204020203" pitchFamily="34" charset="-122"/>
              </a:rPr>
              <a:t>子查询需要用括号括起来。子查询中也可以再包含子查询，嵌套可以多至</a:t>
            </a:r>
            <a:r>
              <a:rPr lang="en-US" altLang="zh-CN">
                <a:latin typeface="微软雅黑 Light" panose="020B0502040204020203" pitchFamily="34" charset="-122"/>
                <a:ea typeface="微软雅黑 Light" panose="020B0502040204020203" pitchFamily="34" charset="-122"/>
              </a:rPr>
              <a:t>32</a:t>
            </a:r>
            <a:r>
              <a:rPr lang="zh-CN" altLang="zh-CN">
                <a:latin typeface="微软雅黑 Light" panose="020B0502040204020203" pitchFamily="34" charset="-122"/>
                <a:ea typeface="微软雅黑 Light" panose="020B0502040204020203" pitchFamily="34" charset="-122"/>
              </a:rPr>
              <a:t>层。</a:t>
            </a:r>
          </a:p>
          <a:p>
            <a:pPr lvl="1">
              <a:lnSpc>
                <a:spcPct val="150000"/>
              </a:lnSpc>
            </a:pPr>
            <a:r>
              <a:rPr lang="zh-CN" altLang="zh-CN">
                <a:latin typeface="微软雅黑 Light" panose="020B0502040204020203" pitchFamily="34" charset="-122"/>
                <a:ea typeface="微软雅黑 Light" panose="020B0502040204020203" pitchFamily="34" charset="-122"/>
              </a:rPr>
              <a:t>当需要返回一个值或一个值列表时，可以利用子查询代替一个表达式。也可以利用子查询返回含有多个列的结果集替代表或连接操作相同的功能。</a:t>
            </a:r>
          </a:p>
          <a:p>
            <a:pPr lvl="1">
              <a:lnSpc>
                <a:spcPct val="150000"/>
              </a:lnSpc>
            </a:pPr>
            <a:r>
              <a:rPr lang="zh-CN" altLang="zh-CN">
                <a:latin typeface="微软雅黑 Light" panose="020B0502040204020203" pitchFamily="34" charset="-122"/>
                <a:ea typeface="微软雅黑 Light" panose="020B0502040204020203" pitchFamily="34" charset="-122"/>
              </a:rPr>
              <a:t>子查询不能够检索数据类型为</a:t>
            </a:r>
            <a:r>
              <a:rPr lang="en-US" altLang="zh-CN">
                <a:latin typeface="微软雅黑 Light" panose="020B0502040204020203" pitchFamily="34" charset="-122"/>
                <a:ea typeface="微软雅黑 Light" panose="020B0502040204020203" pitchFamily="34" charset="-122"/>
              </a:rPr>
              <a:t>varchar(max)</a:t>
            </a:r>
            <a:r>
              <a:rPr lang="zh-CN" altLang="zh-CN">
                <a:latin typeface="微软雅黑 Light" panose="020B0502040204020203" pitchFamily="34" charset="-122"/>
                <a:ea typeface="微软雅黑 Light" panose="020B0502040204020203" pitchFamily="34" charset="-122"/>
              </a:rPr>
              <a:t>、</a:t>
            </a:r>
            <a:r>
              <a:rPr lang="en-US" altLang="zh-CN">
                <a:latin typeface="微软雅黑 Light" panose="020B0502040204020203" pitchFamily="34" charset="-122"/>
                <a:ea typeface="微软雅黑 Light" panose="020B0502040204020203" pitchFamily="34" charset="-122"/>
              </a:rPr>
              <a:t>nvarchar(max) </a:t>
            </a:r>
            <a:r>
              <a:rPr lang="zh-CN" altLang="zh-CN">
                <a:latin typeface="微软雅黑 Light" panose="020B0502040204020203" pitchFamily="34" charset="-122"/>
                <a:ea typeface="微软雅黑 Light" panose="020B0502040204020203" pitchFamily="34" charset="-122"/>
              </a:rPr>
              <a:t>和</a:t>
            </a:r>
            <a:r>
              <a:rPr lang="en-US" altLang="zh-CN">
                <a:latin typeface="微软雅黑 Light" panose="020B0502040204020203" pitchFamily="34" charset="-122"/>
                <a:ea typeface="微软雅黑 Light" panose="020B0502040204020203" pitchFamily="34" charset="-122"/>
              </a:rPr>
              <a:t>varbinary(max)</a:t>
            </a:r>
            <a:r>
              <a:rPr lang="zh-CN" altLang="zh-CN">
                <a:latin typeface="微软雅黑 Light" panose="020B0502040204020203" pitchFamily="34" charset="-122"/>
                <a:ea typeface="微软雅黑 Light" panose="020B0502040204020203" pitchFamily="34" charset="-122"/>
              </a:rPr>
              <a:t>的列。</a:t>
            </a:r>
          </a:p>
          <a:p>
            <a:pPr lvl="1">
              <a:lnSpc>
                <a:spcPct val="150000"/>
              </a:lnSpc>
            </a:pPr>
            <a:r>
              <a:rPr lang="zh-CN" altLang="zh-CN">
                <a:latin typeface="微软雅黑 Light" panose="020B0502040204020203" pitchFamily="34" charset="-122"/>
                <a:ea typeface="微软雅黑 Light" panose="020B0502040204020203" pitchFamily="34" charset="-122"/>
              </a:rPr>
              <a:t>子查询使用</a:t>
            </a:r>
            <a:r>
              <a:rPr lang="en-US" altLang="zh-CN">
                <a:latin typeface="微软雅黑 Light" panose="020B0502040204020203" pitchFamily="34" charset="-122"/>
                <a:ea typeface="微软雅黑 Light" panose="020B0502040204020203" pitchFamily="34" charset="-122"/>
              </a:rPr>
              <a:t>order by</a:t>
            </a:r>
            <a:r>
              <a:rPr lang="zh-CN" altLang="zh-CN">
                <a:latin typeface="微软雅黑 Light" panose="020B0502040204020203" pitchFamily="34" charset="-122"/>
                <a:ea typeface="微软雅黑 Light" panose="020B0502040204020203" pitchFamily="34" charset="-122"/>
              </a:rPr>
              <a:t>时，只能在外层使用，不能在内层使用。</a:t>
            </a:r>
            <a:endParaRPr lang="zh-CN" altLang="zh-CN" sz="200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03F20C8F-16B8-4753-8127-01A437275D94}"/>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4A01F3A-FB31-46EE-BD77-FD38745CB1C9}"/>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1532D3F2-CD2F-4BA9-A87F-B8B78EBC2D35}"/>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2522324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9A4DB6-21E3-4B4F-A87C-67D308A2472B}"/>
              </a:ext>
            </a:extLst>
          </p:cNvPr>
          <p:cNvSpPr txBox="1">
            <a:spLocks noChangeArrowheads="1"/>
          </p:cNvSpPr>
          <p:nvPr/>
        </p:nvSpPr>
        <p:spPr>
          <a:xfrm>
            <a:off x="389717" y="1268797"/>
            <a:ext cx="11412566" cy="5176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zh-CN" sz="2400" dirty="0">
                <a:solidFill>
                  <a:srgbClr val="C00000"/>
                </a:solidFill>
                <a:latin typeface="微软雅黑 Light" panose="020B0502040204020203" pitchFamily="34" charset="-122"/>
                <a:ea typeface="微软雅黑 Light" panose="020B0502040204020203" pitchFamily="34" charset="-122"/>
              </a:rPr>
              <a:t>利用子查询做表达式</a:t>
            </a:r>
          </a:p>
          <a:p>
            <a:r>
              <a:rPr lang="zh-CN" altLang="zh-CN" sz="2400" dirty="0">
                <a:latin typeface="微软雅黑 Light" panose="020B0502040204020203" pitchFamily="34" charset="-122"/>
                <a:ea typeface="微软雅黑 Light" panose="020B0502040204020203" pitchFamily="34" charset="-122"/>
              </a:rPr>
              <a:t>在</a:t>
            </a:r>
            <a:r>
              <a:rPr lang="en-US" altLang="zh-CN" sz="2400" dirty="0">
                <a:latin typeface="微软雅黑 Light" panose="020B0502040204020203" pitchFamily="34" charset="-122"/>
                <a:ea typeface="微软雅黑 Light" panose="020B0502040204020203" pitchFamily="34" charset="-122"/>
              </a:rPr>
              <a:t>MySQL</a:t>
            </a:r>
            <a:r>
              <a:rPr lang="zh-CN" altLang="zh-CN" sz="2400" dirty="0">
                <a:latin typeface="微软雅黑 Light" panose="020B0502040204020203" pitchFamily="34" charset="-122"/>
                <a:ea typeface="微软雅黑 Light" panose="020B0502040204020203" pitchFamily="34" charset="-122"/>
              </a:rPr>
              <a:t>语句中，可以把子查询的结果当成一个普通的表达式来看待，用在其外查询的选择条件中。此时子查询必须返回一个值或单个列值列表，此时的子查询可以替换</a:t>
            </a:r>
            <a:r>
              <a:rPr lang="en-US" altLang="zh-CN" sz="2400" dirty="0">
                <a:latin typeface="微软雅黑 Light" panose="020B0502040204020203" pitchFamily="34" charset="-122"/>
                <a:ea typeface="微软雅黑 Light" panose="020B0502040204020203" pitchFamily="34" charset="-122"/>
              </a:rPr>
              <a:t>where</a:t>
            </a:r>
            <a:r>
              <a:rPr lang="zh-CN" altLang="zh-CN" sz="2400" dirty="0">
                <a:latin typeface="微软雅黑 Light" panose="020B0502040204020203" pitchFamily="34" charset="-122"/>
                <a:ea typeface="微软雅黑 Light" panose="020B0502040204020203" pitchFamily="34" charset="-122"/>
              </a:rPr>
              <a:t>子句中包含</a:t>
            </a:r>
            <a:r>
              <a:rPr lang="en-US" altLang="zh-CN" sz="2400" dirty="0">
                <a:latin typeface="微软雅黑 Light" panose="020B0502040204020203" pitchFamily="34" charset="-122"/>
                <a:ea typeface="微软雅黑 Light" panose="020B0502040204020203" pitchFamily="34" charset="-122"/>
              </a:rPr>
              <a:t>in</a:t>
            </a:r>
            <a:r>
              <a:rPr lang="zh-CN" altLang="zh-CN" sz="2400" dirty="0">
                <a:latin typeface="微软雅黑 Light" panose="020B0502040204020203" pitchFamily="34" charset="-122"/>
                <a:ea typeface="微软雅黑 Light" panose="020B0502040204020203" pitchFamily="34" charset="-122"/>
              </a:rPr>
              <a:t>关键字的表达式。</a:t>
            </a:r>
            <a:endParaRPr lang="en-US"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34</a:t>
            </a:r>
            <a:r>
              <a:rPr lang="zh-CN" altLang="zh-CN" sz="2400" dirty="0">
                <a:latin typeface="微软雅黑 Light" panose="020B0502040204020203" pitchFamily="34" charset="-122"/>
                <a:ea typeface="微软雅黑 Light" panose="020B0502040204020203" pitchFamily="34" charset="-122"/>
              </a:rPr>
              <a:t>】 查询学号为</a:t>
            </a:r>
            <a:r>
              <a:rPr lang="en-US" altLang="zh-CN" sz="2400" dirty="0">
                <a:latin typeface="微软雅黑 Light" panose="020B0502040204020203" pitchFamily="34" charset="-122"/>
                <a:ea typeface="微软雅黑 Light" panose="020B0502040204020203" pitchFamily="34" charset="-122"/>
              </a:rPr>
              <a:t>18125121107</a:t>
            </a:r>
            <a:r>
              <a:rPr lang="zh-CN" altLang="zh-CN" sz="2400" dirty="0">
                <a:latin typeface="微软雅黑 Light" panose="020B0502040204020203" pitchFamily="34" charset="-122"/>
                <a:ea typeface="微软雅黑 Light" panose="020B0502040204020203" pitchFamily="34" charset="-122"/>
              </a:rPr>
              <a:t>的学生的入学成绩、所有学生的平均入学成绩及该学生成绩与所有学生的平均入学成绩的差。</a:t>
            </a: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分析：利用子查询求学生的平均入学成绩，作为</a:t>
            </a:r>
            <a:r>
              <a:rPr lang="en-US" altLang="zh-CN" sz="2400" dirty="0">
                <a:latin typeface="微软雅黑 Light" panose="020B0502040204020203" pitchFamily="34" charset="-122"/>
                <a:ea typeface="微软雅黑 Light" panose="020B0502040204020203" pitchFamily="34" charset="-122"/>
              </a:rPr>
              <a:t>select</a:t>
            </a:r>
            <a:r>
              <a:rPr lang="zh-CN" altLang="zh-CN" sz="2400" dirty="0">
                <a:latin typeface="微软雅黑 Light" panose="020B0502040204020203" pitchFamily="34" charset="-122"/>
                <a:ea typeface="微软雅黑 Light" panose="020B0502040204020203" pitchFamily="34" charset="-122"/>
              </a:rPr>
              <a:t>语句的输出项表达式。</a:t>
            </a:r>
            <a:endParaRPr lang="en-US"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r>
              <a:rPr lang="en-US" altLang="zh-CN" sz="2400" dirty="0" err="1">
                <a:latin typeface="微软雅黑 Light" panose="020B0502040204020203" pitchFamily="34" charset="-122"/>
                <a:ea typeface="微软雅黑 Light" panose="020B0502040204020203" pitchFamily="34" charset="-122"/>
              </a:rPr>
              <a:t>mysql</a:t>
            </a:r>
            <a:r>
              <a:rPr lang="en-US" altLang="zh-CN" sz="2400" dirty="0">
                <a:latin typeface="微软雅黑 Light" panose="020B0502040204020203" pitchFamily="34" charset="-122"/>
                <a:ea typeface="微软雅黑 Light" panose="020B0502040204020203" pitchFamily="34" charset="-122"/>
              </a:rPr>
              <a:t>&gt; select </a:t>
            </a:r>
            <a:r>
              <a:rPr lang="en-US" altLang="zh-CN" sz="2400" dirty="0" err="1">
                <a:latin typeface="微软雅黑 Light" panose="020B0502040204020203" pitchFamily="34" charset="-122"/>
                <a:ea typeface="微软雅黑 Light" panose="020B0502040204020203" pitchFamily="34" charset="-122"/>
              </a:rPr>
              <a:t>studentno,sname,entrance</a:t>
            </a:r>
            <a:r>
              <a:rPr lang="en-US" altLang="zh-CN" sz="2400" dirty="0">
                <a:latin typeface="微软雅黑 Light" panose="020B0502040204020203" pitchFamily="34" charset="-122"/>
                <a:ea typeface="微软雅黑 Light" panose="020B0502040204020203" pitchFamily="34" charset="-122"/>
              </a:rPr>
              <a:t> ,</a:t>
            </a:r>
          </a:p>
          <a:p>
            <a:pPr>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-&gt; (select avg(entrance) from student ) </a:t>
            </a:r>
            <a:r>
              <a:rPr lang="zh-CN" altLang="en-US" sz="2400" dirty="0">
                <a:latin typeface="微软雅黑 Light" panose="020B0502040204020203" pitchFamily="34" charset="-122"/>
                <a:ea typeface="微软雅黑 Light" panose="020B0502040204020203" pitchFamily="34" charset="-122"/>
              </a:rPr>
              <a:t>平均成绩</a:t>
            </a:r>
            <a:r>
              <a:rPr lang="en-US" altLang="zh-CN" sz="2400" dirty="0">
                <a:latin typeface="微软雅黑 Light" panose="020B0502040204020203" pitchFamily="34" charset="-122"/>
                <a:ea typeface="微软雅黑 Light" panose="020B0502040204020203" pitchFamily="34" charset="-122"/>
              </a:rPr>
              <a:t>,</a:t>
            </a:r>
          </a:p>
          <a:p>
            <a:pPr>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-&gt; entrance -(select avg(entrance) from student ) </a:t>
            </a:r>
            <a:r>
              <a:rPr lang="zh-CN" altLang="en-US" sz="2400" dirty="0">
                <a:latin typeface="微软雅黑 Light" panose="020B0502040204020203" pitchFamily="34" charset="-122"/>
                <a:ea typeface="微软雅黑 Light" panose="020B0502040204020203" pitchFamily="34" charset="-122"/>
              </a:rPr>
              <a:t>分差</a:t>
            </a:r>
          </a:p>
          <a:p>
            <a:pPr>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-&gt; from student</a:t>
            </a:r>
          </a:p>
          <a:p>
            <a:pPr>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-&gt; where </a:t>
            </a:r>
            <a:r>
              <a:rPr lang="en-US" altLang="zh-CN" sz="2400" dirty="0" err="1">
                <a:latin typeface="微软雅黑 Light" panose="020B0502040204020203" pitchFamily="34" charset="-122"/>
                <a:ea typeface="微软雅黑 Light" panose="020B0502040204020203" pitchFamily="34" charset="-122"/>
              </a:rPr>
              <a:t>studentno</a:t>
            </a:r>
            <a:r>
              <a:rPr lang="en-US" altLang="zh-CN" sz="2400" dirty="0">
                <a:latin typeface="微软雅黑 Light" panose="020B0502040204020203" pitchFamily="34" charset="-122"/>
                <a:ea typeface="微软雅黑 Light" panose="020B0502040204020203" pitchFamily="34" charset="-122"/>
              </a:rPr>
              <a:t>='18125121107'; </a:t>
            </a:r>
          </a:p>
          <a:p>
            <a:pPr>
              <a:buFont typeface="Wingdings" panose="05000000000000000000" pitchFamily="2" charset="2"/>
              <a:buNone/>
            </a:pPr>
            <a:endParaRPr lang="zh-CN" altLang="zh-CN" sz="2400" dirty="0">
              <a:latin typeface="微软雅黑 Light" panose="020B0502040204020203" pitchFamily="34" charset="-122"/>
              <a:ea typeface="微软雅黑 Light" panose="020B0502040204020203" pitchFamily="34" charset="-122"/>
            </a:endParaRPr>
          </a:p>
          <a:p>
            <a:endParaRPr lang="zh-CN" altLang="zh-CN" sz="2400" dirty="0">
              <a:latin typeface="微软雅黑 Light" panose="020B0502040204020203" pitchFamily="34" charset="-122"/>
              <a:ea typeface="微软雅黑 Light" panose="020B0502040204020203" pitchFamily="34" charset="-122"/>
            </a:endParaRPr>
          </a:p>
          <a:p>
            <a:endParaRPr lang="zh-CN" altLang="zh-CN" sz="240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FEA1ECF2-2F8B-4A87-979F-1DF311893883}"/>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4790D52-9608-4CBA-8005-A6F7F5C8289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B390AD52-7CFB-4E3D-88FD-A2F318AA767E}"/>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1472821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5F2246-2F9E-43EA-B9A8-59522689DB89}"/>
              </a:ext>
            </a:extLst>
          </p:cNvPr>
          <p:cNvSpPr txBox="1">
            <a:spLocks noChangeArrowheads="1"/>
          </p:cNvSpPr>
          <p:nvPr/>
        </p:nvSpPr>
        <p:spPr>
          <a:xfrm>
            <a:off x="402300" y="1265821"/>
            <a:ext cx="11387399" cy="54285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zh-CN" sz="2400" dirty="0">
                <a:solidFill>
                  <a:srgbClr val="C00000"/>
                </a:solidFill>
                <a:latin typeface="微软雅黑 Light" panose="020B0502040204020203" pitchFamily="34" charset="-122"/>
                <a:ea typeface="微软雅黑 Light" panose="020B0502040204020203" pitchFamily="34" charset="-122"/>
              </a:rPr>
              <a:t>利用子查询生成派生表</a:t>
            </a:r>
          </a:p>
          <a:p>
            <a:r>
              <a:rPr lang="en-US" altLang="zh-CN" sz="2400" dirty="0">
                <a:latin typeface="微软雅黑 Light" panose="020B0502040204020203" pitchFamily="34" charset="-122"/>
                <a:ea typeface="微软雅黑 Light" panose="020B0502040204020203" pitchFamily="34" charset="-122"/>
              </a:rPr>
              <a:t>select</a:t>
            </a:r>
            <a:r>
              <a:rPr lang="zh-CN" altLang="zh-CN" sz="2400" dirty="0">
                <a:latin typeface="微软雅黑 Light" panose="020B0502040204020203" pitchFamily="34" charset="-122"/>
                <a:ea typeface="微软雅黑 Light" panose="020B0502040204020203" pitchFamily="34" charset="-122"/>
              </a:rPr>
              <a:t>的数据源由</a:t>
            </a:r>
            <a:r>
              <a:rPr lang="en-US" altLang="zh-CN" sz="2400" dirty="0">
                <a:latin typeface="微软雅黑 Light" panose="020B0502040204020203" pitchFamily="34" charset="-122"/>
                <a:ea typeface="微软雅黑 Light" panose="020B0502040204020203" pitchFamily="34" charset="-122"/>
              </a:rPr>
              <a:t>from</a:t>
            </a:r>
            <a:r>
              <a:rPr lang="zh-CN" altLang="zh-CN" sz="2400" dirty="0">
                <a:latin typeface="微软雅黑 Light" panose="020B0502040204020203" pitchFamily="34" charset="-122"/>
                <a:ea typeface="微软雅黑 Light" panose="020B0502040204020203" pitchFamily="34" charset="-122"/>
              </a:rPr>
              <a:t>子句指定，</a:t>
            </a:r>
            <a:r>
              <a:rPr lang="en-US" altLang="zh-CN" sz="2400" dirty="0">
                <a:latin typeface="微软雅黑 Light" panose="020B0502040204020203" pitchFamily="34" charset="-122"/>
                <a:ea typeface="微软雅黑 Light" panose="020B0502040204020203" pitchFamily="34" charset="-122"/>
              </a:rPr>
              <a:t>from</a:t>
            </a:r>
            <a:r>
              <a:rPr lang="zh-CN" altLang="zh-CN" sz="2400" dirty="0">
                <a:latin typeface="微软雅黑 Light" panose="020B0502040204020203" pitchFamily="34" charset="-122"/>
                <a:ea typeface="微软雅黑 Light" panose="020B0502040204020203" pitchFamily="34" charset="-122"/>
              </a:rPr>
              <a:t>子句可以指定单个表或者多个表，还可以查询来自视图、临时表或结果集的数据源。即可以利用子查询可以生成一个派生表，用于替代</a:t>
            </a:r>
            <a:r>
              <a:rPr lang="en-US" altLang="zh-CN" sz="2400" dirty="0">
                <a:latin typeface="微软雅黑 Light" panose="020B0502040204020203" pitchFamily="34" charset="-122"/>
                <a:ea typeface="微软雅黑 Light" panose="020B0502040204020203" pitchFamily="34" charset="-122"/>
              </a:rPr>
              <a:t>from</a:t>
            </a:r>
            <a:r>
              <a:rPr lang="zh-CN" altLang="zh-CN" sz="2400" dirty="0">
                <a:latin typeface="微软雅黑 Light" panose="020B0502040204020203" pitchFamily="34" charset="-122"/>
                <a:ea typeface="微软雅黑 Light" panose="020B0502040204020203" pitchFamily="34" charset="-122"/>
              </a:rPr>
              <a:t>子句中的数据源表，派生表可以定义一个别名，即子查询的结果集可以作为外层查询的源表。实际上是在</a:t>
            </a:r>
            <a:r>
              <a:rPr lang="en-US" altLang="zh-CN" sz="2400" dirty="0">
                <a:latin typeface="微软雅黑 Light" panose="020B0502040204020203" pitchFamily="34" charset="-122"/>
                <a:ea typeface="微软雅黑 Light" panose="020B0502040204020203" pitchFamily="34" charset="-122"/>
              </a:rPr>
              <a:t>from</a:t>
            </a:r>
            <a:r>
              <a:rPr lang="zh-CN" altLang="zh-CN" sz="2400" dirty="0">
                <a:latin typeface="微软雅黑 Light" panose="020B0502040204020203" pitchFamily="34" charset="-122"/>
                <a:ea typeface="微软雅黑 Light" panose="020B0502040204020203" pitchFamily="34" charset="-122"/>
              </a:rPr>
              <a:t>子句中使用子查询作为派生表数据源。</a:t>
            </a:r>
            <a:endParaRPr lang="en-US"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endParaRPr lang="en-US"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35</a:t>
            </a:r>
            <a:r>
              <a:rPr lang="zh-CN" altLang="zh-CN" sz="2400" dirty="0">
                <a:latin typeface="微软雅黑 Light" panose="020B0502040204020203" pitchFamily="34" charset="-122"/>
                <a:ea typeface="微软雅黑 Light" panose="020B0502040204020203" pitchFamily="34" charset="-122"/>
              </a:rPr>
              <a:t>】查询期末成绩高于</a:t>
            </a:r>
            <a:r>
              <a:rPr lang="en-US" altLang="zh-CN" sz="2400" dirty="0">
                <a:latin typeface="微软雅黑 Light" panose="020B0502040204020203" pitchFamily="34" charset="-122"/>
                <a:ea typeface="微软雅黑 Light" panose="020B0502040204020203" pitchFamily="34" charset="-122"/>
              </a:rPr>
              <a:t>85</a:t>
            </a:r>
            <a:r>
              <a:rPr lang="zh-CN" altLang="zh-CN" sz="2400" dirty="0">
                <a:latin typeface="微软雅黑 Light" panose="020B0502040204020203" pitchFamily="34" charset="-122"/>
                <a:ea typeface="微软雅黑 Light" panose="020B0502040204020203" pitchFamily="34" charset="-122"/>
              </a:rPr>
              <a:t>分、总评成绩高于</a:t>
            </a:r>
            <a:r>
              <a:rPr lang="en-US" altLang="zh-CN" sz="2400" dirty="0">
                <a:latin typeface="微软雅黑 Light" panose="020B0502040204020203" pitchFamily="34" charset="-122"/>
                <a:ea typeface="微软雅黑 Light" panose="020B0502040204020203" pitchFamily="34" charset="-122"/>
              </a:rPr>
              <a:t>90</a:t>
            </a:r>
            <a:r>
              <a:rPr lang="zh-CN" altLang="zh-CN" sz="2400" dirty="0">
                <a:latin typeface="微软雅黑 Light" panose="020B0502040204020203" pitchFamily="34" charset="-122"/>
                <a:ea typeface="微软雅黑 Light" panose="020B0502040204020203" pitchFamily="34" charset="-122"/>
              </a:rPr>
              <a:t>分的学生的学号、课程号和总评成绩。</a:t>
            </a: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分析：利用子查询过滤出期末成绩高于</a:t>
            </a:r>
            <a:r>
              <a:rPr lang="en-US" altLang="zh-CN" sz="2400" dirty="0">
                <a:latin typeface="微软雅黑 Light" panose="020B0502040204020203" pitchFamily="34" charset="-122"/>
                <a:ea typeface="微软雅黑 Light" panose="020B0502040204020203" pitchFamily="34" charset="-122"/>
              </a:rPr>
              <a:t>85</a:t>
            </a:r>
            <a:r>
              <a:rPr lang="zh-CN" altLang="zh-CN" sz="2400" dirty="0">
                <a:latin typeface="微软雅黑 Light" panose="020B0502040204020203" pitchFamily="34" charset="-122"/>
                <a:ea typeface="微软雅黑 Light" panose="020B0502040204020203" pitchFamily="34" charset="-122"/>
              </a:rPr>
              <a:t>分的结果集，以</a:t>
            </a:r>
            <a:r>
              <a:rPr lang="en-US" altLang="zh-CN" sz="2400" dirty="0">
                <a:latin typeface="微软雅黑 Light" panose="020B0502040204020203" pitchFamily="34" charset="-122"/>
                <a:ea typeface="微软雅黑 Light" panose="020B0502040204020203" pitchFamily="34" charset="-122"/>
              </a:rPr>
              <a:t>TT</a:t>
            </a:r>
            <a:r>
              <a:rPr lang="zh-CN" altLang="zh-CN" sz="2400" dirty="0">
                <a:latin typeface="微软雅黑 Light" panose="020B0502040204020203" pitchFamily="34" charset="-122"/>
                <a:ea typeface="微软雅黑 Light" panose="020B0502040204020203" pitchFamily="34" charset="-122"/>
              </a:rPr>
              <a:t>命名，然后再对结果集</a:t>
            </a:r>
            <a:r>
              <a:rPr lang="en-US" altLang="zh-CN" sz="2400" dirty="0">
                <a:latin typeface="微软雅黑 Light" panose="020B0502040204020203" pitchFamily="34" charset="-122"/>
                <a:ea typeface="微软雅黑 Light" panose="020B0502040204020203" pitchFamily="34" charset="-122"/>
              </a:rPr>
              <a:t>TT</a:t>
            </a:r>
            <a:r>
              <a:rPr lang="zh-CN" altLang="zh-CN" sz="2400" dirty="0">
                <a:latin typeface="微软雅黑 Light" panose="020B0502040204020203" pitchFamily="34" charset="-122"/>
                <a:ea typeface="微软雅黑 Light" panose="020B0502040204020203" pitchFamily="34" charset="-122"/>
              </a:rPr>
              <a:t>中的数据进行查询。</a:t>
            </a:r>
            <a:endParaRPr lang="en-US"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err="1">
                <a:latin typeface="微软雅黑 Light" panose="020B0502040204020203" pitchFamily="34" charset="-122"/>
                <a:ea typeface="微软雅黑 Light" panose="020B0502040204020203" pitchFamily="34" charset="-122"/>
              </a:rPr>
              <a:t>mysql</a:t>
            </a:r>
            <a:r>
              <a:rPr lang="en-US" altLang="zh-CN" sz="2400" dirty="0">
                <a:latin typeface="微软雅黑 Light" panose="020B0502040204020203" pitchFamily="34" charset="-122"/>
                <a:ea typeface="微软雅黑 Light" panose="020B0502040204020203" pitchFamily="34" charset="-122"/>
              </a:rPr>
              <a:t>&gt; select </a:t>
            </a:r>
            <a:r>
              <a:rPr lang="en-US" altLang="zh-CN" sz="2400" dirty="0" err="1">
                <a:latin typeface="微软雅黑 Light" panose="020B0502040204020203" pitchFamily="34" charset="-122"/>
                <a:ea typeface="微软雅黑 Light" panose="020B0502040204020203" pitchFamily="34" charset="-122"/>
              </a:rPr>
              <a:t>TT.studentno</a:t>
            </a:r>
            <a:r>
              <a:rPr lang="en-US" altLang="zh-CN" sz="2400" dirty="0">
                <a:latin typeface="微软雅黑 Light" panose="020B0502040204020203" pitchFamily="34" charset="-122"/>
                <a:ea typeface="微软雅黑 Light" panose="020B0502040204020203" pitchFamily="34" charset="-122"/>
              </a:rPr>
              <a:t> </a:t>
            </a:r>
            <a:r>
              <a:rPr lang="zh-CN" altLang="zh-CN" sz="2400" dirty="0">
                <a:latin typeface="微软雅黑 Light" panose="020B0502040204020203" pitchFamily="34" charset="-122"/>
                <a:ea typeface="微软雅黑 Light" panose="020B0502040204020203" pitchFamily="34" charset="-122"/>
              </a:rPr>
              <a:t>学号 </a:t>
            </a:r>
            <a:r>
              <a:rPr lang="en-US" altLang="zh-CN" sz="2400" dirty="0">
                <a:latin typeface="微软雅黑 Light" panose="020B0502040204020203" pitchFamily="34" charset="-122"/>
                <a:ea typeface="微软雅黑 Light" panose="020B0502040204020203" pitchFamily="34" charset="-122"/>
              </a:rPr>
              <a:t>,</a:t>
            </a:r>
            <a:r>
              <a:rPr lang="en-US" altLang="zh-CN" sz="2400" dirty="0" err="1">
                <a:latin typeface="微软雅黑 Light" panose="020B0502040204020203" pitchFamily="34" charset="-122"/>
                <a:ea typeface="微软雅黑 Light" panose="020B0502040204020203" pitchFamily="34" charset="-122"/>
              </a:rPr>
              <a:t>TT.courseno</a:t>
            </a:r>
            <a:r>
              <a:rPr lang="en-US" altLang="zh-CN" sz="2400" dirty="0">
                <a:latin typeface="微软雅黑 Light" panose="020B0502040204020203" pitchFamily="34" charset="-122"/>
                <a:ea typeface="微软雅黑 Light" panose="020B0502040204020203" pitchFamily="34" charset="-122"/>
              </a:rPr>
              <a:t> </a:t>
            </a:r>
            <a:r>
              <a:rPr lang="zh-CN" altLang="zh-CN" sz="2400" dirty="0">
                <a:latin typeface="微软雅黑 Light" panose="020B0502040204020203" pitchFamily="34" charset="-122"/>
                <a:ea typeface="微软雅黑 Light" panose="020B0502040204020203" pitchFamily="34" charset="-122"/>
              </a:rPr>
              <a:t>课程号 </a:t>
            </a:r>
            <a:r>
              <a:rPr lang="en-US" altLang="zh-CN" sz="2400" dirty="0">
                <a:latin typeface="微软雅黑 Light" panose="020B0502040204020203" pitchFamily="34" charset="-122"/>
                <a:ea typeface="微软雅黑 Light" panose="020B0502040204020203" pitchFamily="34" charset="-122"/>
              </a:rPr>
              <a:t>,</a:t>
            </a:r>
            <a:endParaRPr lang="zh-CN"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a:latin typeface="微软雅黑 Light" panose="020B0502040204020203" pitchFamily="34" charset="-122"/>
                <a:ea typeface="微软雅黑 Light" panose="020B0502040204020203" pitchFamily="34" charset="-122"/>
              </a:rPr>
              <a:t>-&gt;          </a:t>
            </a:r>
            <a:r>
              <a:rPr lang="en-US" altLang="zh-CN" sz="2400" dirty="0" err="1">
                <a:latin typeface="微软雅黑 Light" panose="020B0502040204020203" pitchFamily="34" charset="-122"/>
                <a:ea typeface="微软雅黑 Light" panose="020B0502040204020203" pitchFamily="34" charset="-122"/>
              </a:rPr>
              <a:t>TT.final</a:t>
            </a:r>
            <a:r>
              <a:rPr lang="en-US" altLang="zh-CN" sz="2400" dirty="0">
                <a:latin typeface="微软雅黑 Light" panose="020B0502040204020203" pitchFamily="34" charset="-122"/>
                <a:ea typeface="微软雅黑 Light" panose="020B0502040204020203" pitchFamily="34" charset="-122"/>
              </a:rPr>
              <a:t>*0.8+TT.daily*0.2  </a:t>
            </a:r>
            <a:r>
              <a:rPr lang="zh-CN" altLang="zh-CN" sz="2400" dirty="0">
                <a:latin typeface="微软雅黑 Light" panose="020B0502040204020203" pitchFamily="34" charset="-122"/>
                <a:ea typeface="微软雅黑 Light" panose="020B0502040204020203" pitchFamily="34" charset="-122"/>
              </a:rPr>
              <a:t>总评</a:t>
            </a:r>
          </a:p>
          <a:p>
            <a:pPr>
              <a:spcBef>
                <a:spcPct val="0"/>
              </a:spcBef>
              <a:buNone/>
            </a:pPr>
            <a:r>
              <a:rPr lang="en-US" altLang="zh-CN" sz="2400" dirty="0">
                <a:latin typeface="微软雅黑 Light" panose="020B0502040204020203" pitchFamily="34" charset="-122"/>
                <a:ea typeface="微软雅黑 Light" panose="020B0502040204020203" pitchFamily="34" charset="-122"/>
              </a:rPr>
              <a:t>-&gt; from  (select *  from score  where final&gt;85) as TT</a:t>
            </a:r>
            <a:endParaRPr lang="zh-CN"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a:latin typeface="微软雅黑 Light" panose="020B0502040204020203" pitchFamily="34" charset="-122"/>
                <a:ea typeface="微软雅黑 Light" panose="020B0502040204020203" pitchFamily="34" charset="-122"/>
              </a:rPr>
              <a:t>-&gt; where </a:t>
            </a:r>
            <a:r>
              <a:rPr lang="en-US" altLang="zh-CN" sz="2400" dirty="0" err="1">
                <a:latin typeface="微软雅黑 Light" panose="020B0502040204020203" pitchFamily="34" charset="-122"/>
                <a:ea typeface="微软雅黑 Light" panose="020B0502040204020203" pitchFamily="34" charset="-122"/>
              </a:rPr>
              <a:t>TT.final</a:t>
            </a:r>
            <a:r>
              <a:rPr lang="en-US" altLang="zh-CN" sz="2400" dirty="0">
                <a:latin typeface="微软雅黑 Light" panose="020B0502040204020203" pitchFamily="34" charset="-122"/>
                <a:ea typeface="微软雅黑 Light" panose="020B0502040204020203" pitchFamily="34" charset="-122"/>
              </a:rPr>
              <a:t>*0.8+TT.daily*0.2&gt;90;</a:t>
            </a:r>
            <a:endParaRPr lang="zh-CN"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endParaRPr lang="zh-CN" altLang="zh-CN" sz="2400" dirty="0">
              <a:latin typeface="微软雅黑 Light" panose="020B0502040204020203" pitchFamily="34" charset="-122"/>
              <a:ea typeface="微软雅黑 Light" panose="020B0502040204020203" pitchFamily="34" charset="-122"/>
            </a:endParaRPr>
          </a:p>
          <a:p>
            <a:endParaRPr lang="zh-CN" altLang="zh-CN" sz="240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C107E82F-44BE-4B26-8CC8-39D81CFDED40}"/>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02A069A-F72D-4675-8A23-3CC6716FA9BC}"/>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8CE71B83-255C-4A03-AB71-042EBBBD8615}"/>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235552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6" name="内容占位符 2">
            <a:extLst>
              <a:ext uri="{FF2B5EF4-FFF2-40B4-BE49-F238E27FC236}">
                <a16:creationId xmlns:a16="http://schemas.microsoft.com/office/drawing/2014/main" id="{15868BB5-424B-4CBA-9F39-20D45C707B39}"/>
              </a:ext>
            </a:extLst>
          </p:cNvPr>
          <p:cNvSpPr txBox="1">
            <a:spLocks/>
          </p:cNvSpPr>
          <p:nvPr/>
        </p:nvSpPr>
        <p:spPr>
          <a:xfrm>
            <a:off x="687635" y="1279016"/>
            <a:ext cx="10816730" cy="41822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40000"/>
              </a:lnSpc>
            </a:pPr>
            <a:r>
              <a:rPr lang="en-US" altLang="zh-CN">
                <a:latin typeface="Microsoft YaHei Light" panose="020B0502040204020203" pitchFamily="34" charset="-122"/>
                <a:ea typeface="Microsoft YaHei Light" panose="020B0502040204020203" pitchFamily="34" charset="-122"/>
              </a:rPr>
              <a:t>SELECT</a:t>
            </a:r>
            <a:r>
              <a:rPr lang="zh-CN" altLang="en-US">
                <a:latin typeface="Microsoft YaHei Light" panose="020B0502040204020203" pitchFamily="34" charset="-122"/>
                <a:ea typeface="Microsoft YaHei Light" panose="020B0502040204020203" pitchFamily="34" charset="-122"/>
              </a:rPr>
              <a:t>子句：指定要显示的属性列</a:t>
            </a:r>
          </a:p>
          <a:p>
            <a:pPr lvl="1" algn="just">
              <a:lnSpc>
                <a:spcPct val="140000"/>
              </a:lnSpc>
            </a:pPr>
            <a:r>
              <a:rPr lang="en-US" altLang="zh-CN">
                <a:latin typeface="Microsoft YaHei Light" panose="020B0502040204020203" pitchFamily="34" charset="-122"/>
                <a:ea typeface="Microsoft YaHei Light" panose="020B0502040204020203" pitchFamily="34" charset="-122"/>
              </a:rPr>
              <a:t>FROM</a:t>
            </a:r>
            <a:r>
              <a:rPr lang="zh-CN" altLang="en-US">
                <a:latin typeface="Microsoft YaHei Light" panose="020B0502040204020203" pitchFamily="34" charset="-122"/>
                <a:ea typeface="Microsoft YaHei Light" panose="020B0502040204020203" pitchFamily="34" charset="-122"/>
              </a:rPr>
              <a:t>子句：指定查询对象</a:t>
            </a:r>
            <a:r>
              <a:rPr lang="en-US" altLang="zh-CN">
                <a:latin typeface="Microsoft YaHei Light" panose="020B0502040204020203" pitchFamily="34" charset="-122"/>
                <a:ea typeface="Microsoft YaHei Light" panose="020B0502040204020203" pitchFamily="34" charset="-122"/>
              </a:rPr>
              <a:t>（</a:t>
            </a:r>
            <a:r>
              <a:rPr lang="zh-CN" altLang="en-US">
                <a:latin typeface="Microsoft YaHei Light" panose="020B0502040204020203" pitchFamily="34" charset="-122"/>
                <a:ea typeface="Microsoft YaHei Light" panose="020B0502040204020203" pitchFamily="34" charset="-122"/>
              </a:rPr>
              <a:t>基本表或视图</a:t>
            </a:r>
            <a:r>
              <a:rPr lang="en-US" altLang="zh-CN">
                <a:latin typeface="Microsoft YaHei Light" panose="020B0502040204020203" pitchFamily="34" charset="-122"/>
                <a:ea typeface="Microsoft YaHei Light" panose="020B0502040204020203" pitchFamily="34" charset="-122"/>
              </a:rPr>
              <a:t>）</a:t>
            </a:r>
          </a:p>
          <a:p>
            <a:pPr lvl="1" algn="just">
              <a:lnSpc>
                <a:spcPct val="140000"/>
              </a:lnSpc>
            </a:pPr>
            <a:r>
              <a:rPr lang="en-US" altLang="zh-CN">
                <a:latin typeface="Microsoft YaHei Light" panose="020B0502040204020203" pitchFamily="34" charset="-122"/>
                <a:ea typeface="Microsoft YaHei Light" panose="020B0502040204020203" pitchFamily="34" charset="-122"/>
              </a:rPr>
              <a:t>WHERE</a:t>
            </a:r>
            <a:r>
              <a:rPr lang="zh-CN" altLang="en-US">
                <a:latin typeface="Microsoft YaHei Light" panose="020B0502040204020203" pitchFamily="34" charset="-122"/>
                <a:ea typeface="Microsoft YaHei Light" panose="020B0502040204020203" pitchFamily="34" charset="-122"/>
              </a:rPr>
              <a:t>子句：指定查询条件</a:t>
            </a:r>
          </a:p>
          <a:p>
            <a:pPr lvl="1" algn="just">
              <a:lnSpc>
                <a:spcPct val="140000"/>
              </a:lnSpc>
            </a:pPr>
            <a:r>
              <a:rPr lang="en-US" altLang="zh-CN">
                <a:latin typeface="Microsoft YaHei Light" panose="020B0502040204020203" pitchFamily="34" charset="-122"/>
                <a:ea typeface="Microsoft YaHei Light" panose="020B0502040204020203" pitchFamily="34" charset="-122"/>
              </a:rPr>
              <a:t>GROUP BY</a:t>
            </a:r>
            <a:r>
              <a:rPr lang="zh-CN" altLang="en-US">
                <a:latin typeface="Microsoft YaHei Light" panose="020B0502040204020203" pitchFamily="34" charset="-122"/>
                <a:ea typeface="Microsoft YaHei Light" panose="020B0502040204020203" pitchFamily="34" charset="-122"/>
              </a:rPr>
              <a:t>子句：对查询结果按指定列的值分组，该属性列值相等的元组为一个组。通常会在每组中作用聚集函数。</a:t>
            </a:r>
          </a:p>
          <a:p>
            <a:pPr lvl="1" algn="just">
              <a:lnSpc>
                <a:spcPct val="140000"/>
              </a:lnSpc>
            </a:pPr>
            <a:r>
              <a:rPr lang="en-US" altLang="zh-CN">
                <a:latin typeface="Microsoft YaHei Light" panose="020B0502040204020203" pitchFamily="34" charset="-122"/>
                <a:ea typeface="Microsoft YaHei Light" panose="020B0502040204020203" pitchFamily="34" charset="-122"/>
              </a:rPr>
              <a:t>HAVING</a:t>
            </a:r>
            <a:r>
              <a:rPr lang="zh-CN" altLang="en-US">
                <a:latin typeface="Microsoft YaHei Light" panose="020B0502040204020203" pitchFamily="34" charset="-122"/>
                <a:ea typeface="Microsoft YaHei Light" panose="020B0502040204020203" pitchFamily="34" charset="-122"/>
              </a:rPr>
              <a:t>短语：只有满足指定条件的组才予以输出</a:t>
            </a:r>
          </a:p>
          <a:p>
            <a:pPr lvl="1">
              <a:lnSpc>
                <a:spcPct val="140000"/>
              </a:lnSpc>
            </a:pPr>
            <a:r>
              <a:rPr lang="en-US" altLang="zh-CN">
                <a:latin typeface="Microsoft YaHei Light" panose="020B0502040204020203" pitchFamily="34" charset="-122"/>
                <a:ea typeface="Microsoft YaHei Light" panose="020B0502040204020203" pitchFamily="34" charset="-122"/>
              </a:rPr>
              <a:t>ORDER BY</a:t>
            </a:r>
            <a:r>
              <a:rPr lang="zh-CN" altLang="en-US">
                <a:latin typeface="Microsoft YaHei Light" panose="020B0502040204020203" pitchFamily="34" charset="-122"/>
                <a:ea typeface="Microsoft YaHei Light" panose="020B0502040204020203" pitchFamily="34" charset="-122"/>
              </a:rPr>
              <a:t>子句：对查询结果表按指定列值的升序或降序排序 </a:t>
            </a:r>
          </a:p>
          <a:p>
            <a:endParaRPr lang="zh-CN" altLang="en-US"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161775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C2720D4F-D167-4A38-9CA0-1E2A26F20E0B}"/>
              </a:ext>
            </a:extLst>
          </p:cNvPr>
          <p:cNvSpPr txBox="1">
            <a:spLocks noChangeArrowheads="1"/>
          </p:cNvSpPr>
          <p:nvPr/>
        </p:nvSpPr>
        <p:spPr>
          <a:xfrm>
            <a:off x="356161" y="1492323"/>
            <a:ext cx="11479678" cy="36249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zh-CN" sz="2400" dirty="0">
                <a:solidFill>
                  <a:srgbClr val="C00000"/>
                </a:solidFill>
                <a:latin typeface="微软雅黑 Light" panose="020B0502040204020203" pitchFamily="34" charset="-122"/>
                <a:ea typeface="微软雅黑 Light" panose="020B0502040204020203" pitchFamily="34" charset="-122"/>
              </a:rPr>
              <a:t>where子句中的子查询</a:t>
            </a:r>
          </a:p>
          <a:p>
            <a:r>
              <a:rPr lang="en-US" altLang="zh-CN" sz="2400" dirty="0">
                <a:latin typeface="微软雅黑 Light" panose="020B0502040204020203" pitchFamily="34" charset="-122"/>
                <a:ea typeface="微软雅黑 Light" panose="020B0502040204020203" pitchFamily="34" charset="-122"/>
              </a:rPr>
              <a:t>where</a:t>
            </a:r>
            <a:r>
              <a:rPr lang="zh-CN" altLang="zh-CN" sz="2400" dirty="0">
                <a:latin typeface="微软雅黑 Light" panose="020B0502040204020203" pitchFamily="34" charset="-122"/>
                <a:ea typeface="微软雅黑 Light" panose="020B0502040204020203" pitchFamily="34" charset="-122"/>
              </a:rPr>
              <a:t>语句中的子查询实际上是将子查询的结果作为该语句条件中的一部分，然后利用这个条件过滤本层查询的数据。</a:t>
            </a:r>
          </a:p>
          <a:p>
            <a:r>
              <a:rPr lang="zh-CN" altLang="zh-CN" sz="2400" dirty="0">
                <a:latin typeface="微软雅黑 Light" panose="020B0502040204020203" pitchFamily="34" charset="-122"/>
                <a:ea typeface="微软雅黑 Light" panose="020B0502040204020203" pitchFamily="34" charset="-122"/>
              </a:rPr>
              <a:t>带比较运算符的子查询</a:t>
            </a:r>
            <a:r>
              <a:rPr lang="zh-CN" altLang="en-US"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子查询可以作为动态表达式，该表达式可以随着外层查询的每一行的变化而变化。使得动态执行的子查询与外部查询有一个非常有效的连接，从而将复杂的查询分解为多个简单而相互关联的查询。查询可以使用比较运算符。这些比较运算符包括</a:t>
            </a:r>
            <a:r>
              <a:rPr lang="en-US" altLang="zh-CN"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&gt;</a:t>
            </a:r>
            <a:r>
              <a:rPr lang="zh-CN" altLang="zh-CN"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&gt;=</a:t>
            </a:r>
            <a:r>
              <a:rPr lang="zh-CN" altLang="zh-CN"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&lt;</a:t>
            </a:r>
            <a:r>
              <a:rPr lang="zh-CN" altLang="zh-CN"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&lt;=</a:t>
            </a:r>
            <a:r>
              <a:rPr lang="zh-CN" altLang="zh-CN" sz="2400" dirty="0">
                <a:latin typeface="微软雅黑 Light" panose="020B0502040204020203" pitchFamily="34" charset="-122"/>
                <a:ea typeface="微软雅黑 Light" panose="020B0502040204020203" pitchFamily="34" charset="-122"/>
              </a:rPr>
              <a:t>等。比较运算符在子查询时使用的非常广泛。</a:t>
            </a:r>
          </a:p>
          <a:p>
            <a:r>
              <a:rPr lang="zh-CN" altLang="zh-CN" sz="2400" dirty="0">
                <a:latin typeface="微软雅黑 Light" panose="020B0502040204020203" pitchFamily="34" charset="-122"/>
                <a:ea typeface="微软雅黑 Light" panose="020B0502040204020203" pitchFamily="34" charset="-122"/>
              </a:rPr>
              <a:t>创建关联子查询时，外部查询有多少行，子查询就执行多少次。</a:t>
            </a:r>
          </a:p>
        </p:txBody>
      </p:sp>
      <p:sp>
        <p:nvSpPr>
          <p:cNvPr id="4" name="矩形 3">
            <a:extLst>
              <a:ext uri="{FF2B5EF4-FFF2-40B4-BE49-F238E27FC236}">
                <a16:creationId xmlns:a16="http://schemas.microsoft.com/office/drawing/2014/main" id="{6058E661-A437-4883-91C8-0E5BCA05B952}"/>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CA6C5F1-B2A5-4775-9E0C-17EFE2E081F3}"/>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F2CFEE97-B389-4195-9746-99B82EA6A36A}"/>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2818857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A45EB9-F158-4399-AB88-D11E019835BD}"/>
              </a:ext>
            </a:extLst>
          </p:cNvPr>
          <p:cNvSpPr txBox="1">
            <a:spLocks noChangeArrowheads="1"/>
          </p:cNvSpPr>
          <p:nvPr/>
        </p:nvSpPr>
        <p:spPr>
          <a:xfrm>
            <a:off x="441077" y="1316155"/>
            <a:ext cx="11571957" cy="5034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36</a:t>
            </a:r>
            <a:r>
              <a:rPr lang="zh-CN" altLang="zh-CN" sz="2400" dirty="0">
                <a:latin typeface="微软雅黑 Light" panose="020B0502040204020203" pitchFamily="34" charset="-122"/>
                <a:ea typeface="微软雅黑 Light" panose="020B0502040204020203" pitchFamily="34" charset="-122"/>
              </a:rPr>
              <a:t>】查询期末成绩比选修该课程平均期末成绩低的学生的学号、课程号和期末成绩。</a:t>
            </a:r>
          </a:p>
          <a:p>
            <a:pPr>
              <a:buFont typeface="Wingdings" panose="05000000000000000000" pitchFamily="2" charset="2"/>
              <a:buNone/>
            </a:pPr>
            <a:endParaRPr lang="en-US"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分析：在本例中，对</a:t>
            </a:r>
            <a:r>
              <a:rPr lang="en-US" altLang="zh-CN" sz="2400" dirty="0">
                <a:latin typeface="微软雅黑 Light" panose="020B0502040204020203" pitchFamily="34" charset="-122"/>
                <a:ea typeface="微软雅黑 Light" panose="020B0502040204020203" pitchFamily="34" charset="-122"/>
              </a:rPr>
              <a:t>score</a:t>
            </a:r>
            <a:r>
              <a:rPr lang="zh-CN" altLang="zh-CN" sz="2400" dirty="0">
                <a:latin typeface="微软雅黑 Light" panose="020B0502040204020203" pitchFamily="34" charset="-122"/>
                <a:ea typeface="微软雅黑 Light" panose="020B0502040204020203" pitchFamily="34" charset="-122"/>
              </a:rPr>
              <a:t>表采用别名形式，一个表就相当于</a:t>
            </a:r>
            <a:r>
              <a:rPr lang="en-US" altLang="zh-CN" sz="2400" dirty="0">
                <a:latin typeface="微软雅黑 Light" panose="020B0502040204020203" pitchFamily="34" charset="-122"/>
                <a:ea typeface="微软雅黑 Light" panose="020B0502040204020203" pitchFamily="34" charset="-122"/>
              </a:rPr>
              <a:t>2</a:t>
            </a:r>
            <a:r>
              <a:rPr lang="zh-CN" altLang="zh-CN" sz="2400" dirty="0">
                <a:latin typeface="微软雅黑 Light" panose="020B0502040204020203" pitchFamily="34" charset="-122"/>
                <a:ea typeface="微软雅黑 Light" panose="020B0502040204020203" pitchFamily="34" charset="-122"/>
              </a:rPr>
              <a:t>个表。子查询执行时使用的</a:t>
            </a:r>
            <a:r>
              <a:rPr lang="en-US" altLang="zh-CN" sz="2400" dirty="0" err="1">
                <a:latin typeface="微软雅黑 Light" panose="020B0502040204020203" pitchFamily="34" charset="-122"/>
                <a:ea typeface="微软雅黑 Light" panose="020B0502040204020203" pitchFamily="34" charset="-122"/>
              </a:rPr>
              <a:t>a.courseno</a:t>
            </a:r>
            <a:r>
              <a:rPr lang="zh-CN" altLang="zh-CN" sz="2400" dirty="0">
                <a:latin typeface="微软雅黑 Light" panose="020B0502040204020203" pitchFamily="34" charset="-122"/>
                <a:ea typeface="微软雅黑 Light" panose="020B0502040204020203" pitchFamily="34" charset="-122"/>
              </a:rPr>
              <a:t>相当于一个常量。在别名为</a:t>
            </a:r>
            <a:r>
              <a:rPr lang="en-US" altLang="zh-CN" sz="2400" dirty="0">
                <a:latin typeface="微软雅黑 Light" panose="020B0502040204020203" pitchFamily="34" charset="-122"/>
                <a:ea typeface="微软雅黑 Light" panose="020B0502040204020203" pitchFamily="34" charset="-122"/>
              </a:rPr>
              <a:t>b</a:t>
            </a:r>
            <a:r>
              <a:rPr lang="zh-CN" altLang="zh-CN" sz="2400" dirty="0">
                <a:latin typeface="微软雅黑 Light" panose="020B0502040204020203" pitchFamily="34" charset="-122"/>
                <a:ea typeface="微软雅黑 Light" panose="020B0502040204020203" pitchFamily="34" charset="-122"/>
              </a:rPr>
              <a:t>的表中根据分组计算平均分。然后与外层查询的值进行比较。该过程很费时间。</a:t>
            </a:r>
            <a:endParaRPr lang="en-US"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endParaRPr lang="en-US"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err="1">
                <a:latin typeface="微软雅黑 Light" panose="020B0502040204020203" pitchFamily="34" charset="-122"/>
                <a:ea typeface="微软雅黑 Light" panose="020B0502040204020203" pitchFamily="34" charset="-122"/>
              </a:rPr>
              <a:t>mysql</a:t>
            </a:r>
            <a:r>
              <a:rPr lang="en-US" altLang="zh-CN" sz="2400" dirty="0">
                <a:latin typeface="微软雅黑 Light" panose="020B0502040204020203" pitchFamily="34" charset="-122"/>
                <a:ea typeface="微软雅黑 Light" panose="020B0502040204020203" pitchFamily="34" charset="-122"/>
              </a:rPr>
              <a:t>&gt; select </a:t>
            </a:r>
            <a:r>
              <a:rPr lang="en-US" altLang="zh-CN" sz="2400" dirty="0" err="1">
                <a:latin typeface="微软雅黑 Light" panose="020B0502040204020203" pitchFamily="34" charset="-122"/>
                <a:ea typeface="微软雅黑 Light" panose="020B0502040204020203" pitchFamily="34" charset="-122"/>
              </a:rPr>
              <a:t>studentno,courseno,final</a:t>
            </a:r>
            <a:endParaRPr lang="zh-CN"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a:latin typeface="微软雅黑 Light" panose="020B0502040204020203" pitchFamily="34" charset="-122"/>
                <a:ea typeface="微软雅黑 Light" panose="020B0502040204020203" pitchFamily="34" charset="-122"/>
              </a:rPr>
              <a:t>-&gt; from score as a</a:t>
            </a:r>
            <a:endParaRPr lang="zh-CN"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a:latin typeface="微软雅黑 Light" panose="020B0502040204020203" pitchFamily="34" charset="-122"/>
                <a:ea typeface="微软雅黑 Light" panose="020B0502040204020203" pitchFamily="34" charset="-122"/>
              </a:rPr>
              <a:t>-&gt; where final &lt; (select avg(final)</a:t>
            </a:r>
            <a:endParaRPr lang="zh-CN"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a:latin typeface="微软雅黑 Light" panose="020B0502040204020203" pitchFamily="34" charset="-122"/>
                <a:ea typeface="微软雅黑 Light" panose="020B0502040204020203" pitchFamily="34" charset="-122"/>
              </a:rPr>
              <a:t>-&gt;                    from score as b</a:t>
            </a:r>
            <a:endParaRPr lang="zh-CN"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a:latin typeface="微软雅黑 Light" panose="020B0502040204020203" pitchFamily="34" charset="-122"/>
                <a:ea typeface="微软雅黑 Light" panose="020B0502040204020203" pitchFamily="34" charset="-122"/>
              </a:rPr>
              <a:t>-&gt;                    where </a:t>
            </a:r>
            <a:r>
              <a:rPr lang="en-US" altLang="zh-CN" sz="2400" dirty="0" err="1">
                <a:latin typeface="微软雅黑 Light" panose="020B0502040204020203" pitchFamily="34" charset="-122"/>
                <a:ea typeface="微软雅黑 Light" panose="020B0502040204020203" pitchFamily="34" charset="-122"/>
              </a:rPr>
              <a:t>a.courseno</a:t>
            </a:r>
            <a:r>
              <a:rPr lang="en-US" altLang="zh-CN" sz="2400" dirty="0">
                <a:latin typeface="微软雅黑 Light" panose="020B0502040204020203" pitchFamily="34" charset="-122"/>
                <a:ea typeface="微软雅黑 Light" panose="020B0502040204020203" pitchFamily="34" charset="-122"/>
              </a:rPr>
              <a:t>=</a:t>
            </a:r>
            <a:r>
              <a:rPr lang="en-US" altLang="zh-CN" sz="2400" dirty="0" err="1">
                <a:latin typeface="微软雅黑 Light" panose="020B0502040204020203" pitchFamily="34" charset="-122"/>
                <a:ea typeface="微软雅黑 Light" panose="020B0502040204020203" pitchFamily="34" charset="-122"/>
              </a:rPr>
              <a:t>b.courseno</a:t>
            </a:r>
            <a:endParaRPr lang="zh-CN"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a:latin typeface="微软雅黑 Light" panose="020B0502040204020203" pitchFamily="34" charset="-122"/>
                <a:ea typeface="微软雅黑 Light" panose="020B0502040204020203" pitchFamily="34" charset="-122"/>
              </a:rPr>
              <a:t>-&gt;                    group by  </a:t>
            </a:r>
            <a:r>
              <a:rPr lang="en-US" altLang="zh-CN" sz="2400" dirty="0" err="1">
                <a:latin typeface="微软雅黑 Light" panose="020B0502040204020203" pitchFamily="34" charset="-122"/>
                <a:ea typeface="微软雅黑 Light" panose="020B0502040204020203" pitchFamily="34" charset="-122"/>
              </a:rPr>
              <a:t>courseno</a:t>
            </a:r>
            <a:r>
              <a:rPr lang="en-US" altLang="zh-CN" sz="2400" dirty="0">
                <a:latin typeface="微软雅黑 Light" panose="020B0502040204020203" pitchFamily="34" charset="-122"/>
                <a:ea typeface="微软雅黑 Light" panose="020B0502040204020203" pitchFamily="34" charset="-122"/>
              </a:rPr>
              <a:t> );</a:t>
            </a:r>
            <a:endParaRPr lang="zh-CN"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endParaRPr lang="zh-CN" altLang="zh-CN" sz="240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AA006F6B-65E3-4B62-BF98-18929EDAF9AB}"/>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0DCD84F-7737-4266-A017-BA7AAA498D67}"/>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211A3D26-9633-4C85-AAEE-75940E36FD3F}"/>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1748671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0F17D5-9C86-4CF7-8B54-98BBE787AE71}"/>
              </a:ext>
            </a:extLst>
          </p:cNvPr>
          <p:cNvSpPr txBox="1">
            <a:spLocks noChangeArrowheads="1"/>
          </p:cNvSpPr>
          <p:nvPr/>
        </p:nvSpPr>
        <p:spPr>
          <a:xfrm>
            <a:off x="358791" y="1402264"/>
            <a:ext cx="11580608" cy="3750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微软雅黑 Light" panose="020B0502040204020203" pitchFamily="34" charset="-122"/>
                <a:ea typeface="微软雅黑 Light" panose="020B0502040204020203" pitchFamily="34" charset="-122"/>
              </a:rPr>
              <a:t>带</a:t>
            </a:r>
            <a:r>
              <a:rPr lang="en-US" altLang="zh-CN" sz="2400" dirty="0">
                <a:latin typeface="微软雅黑 Light" panose="020B0502040204020203" pitchFamily="34" charset="-122"/>
                <a:ea typeface="微软雅黑 Light" panose="020B0502040204020203" pitchFamily="34" charset="-122"/>
              </a:rPr>
              <a:t>in</a:t>
            </a:r>
            <a:r>
              <a:rPr lang="zh-CN" altLang="zh-CN" sz="2400" dirty="0">
                <a:latin typeface="微软雅黑 Light" panose="020B0502040204020203" pitchFamily="34" charset="-122"/>
                <a:ea typeface="微软雅黑 Light" panose="020B0502040204020203" pitchFamily="34" charset="-122"/>
              </a:rPr>
              <a:t>关键字的子查询 </a:t>
            </a:r>
            <a:r>
              <a:rPr lang="zh-CN" altLang="en-US"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当子查询返回的结果列包含一个值时，利用比较运算符就适用查询要求。假如一个子查询返回的结果集是值的列表，这时比较运算符就可以用</a:t>
            </a:r>
            <a:r>
              <a:rPr lang="en-US" altLang="zh-CN" sz="2400" dirty="0">
                <a:latin typeface="微软雅黑 Light" panose="020B0502040204020203" pitchFamily="34" charset="-122"/>
                <a:ea typeface="微软雅黑 Light" panose="020B0502040204020203" pitchFamily="34" charset="-122"/>
              </a:rPr>
              <a:t>in</a:t>
            </a:r>
            <a:r>
              <a:rPr lang="zh-CN" altLang="zh-CN" sz="2400" dirty="0">
                <a:latin typeface="微软雅黑 Light" panose="020B0502040204020203" pitchFamily="34" charset="-122"/>
                <a:ea typeface="微软雅黑 Light" panose="020B0502040204020203" pitchFamily="34" charset="-122"/>
              </a:rPr>
              <a:t>运算符代替。</a:t>
            </a:r>
          </a:p>
          <a:p>
            <a:r>
              <a:rPr lang="en-US" altLang="zh-CN" sz="2400" dirty="0">
                <a:latin typeface="微软雅黑 Light" panose="020B0502040204020203" pitchFamily="34" charset="-122"/>
                <a:ea typeface="微软雅黑 Light" panose="020B0502040204020203" pitchFamily="34" charset="-122"/>
              </a:rPr>
              <a:t>in</a:t>
            </a:r>
            <a:r>
              <a:rPr lang="zh-CN" altLang="zh-CN" sz="2400" dirty="0">
                <a:latin typeface="微软雅黑 Light" panose="020B0502040204020203" pitchFamily="34" charset="-122"/>
                <a:ea typeface="微软雅黑 Light" panose="020B0502040204020203" pitchFamily="34" charset="-122"/>
              </a:rPr>
              <a:t>运算符可以检测结果集中是否存在某个特定的值，如果检测成功就执行外部的查询。</a:t>
            </a:r>
            <a:r>
              <a:rPr lang="en-US" altLang="zh-CN" sz="2400" dirty="0">
                <a:latin typeface="微软雅黑 Light" panose="020B0502040204020203" pitchFamily="34" charset="-122"/>
                <a:ea typeface="微软雅黑 Light" panose="020B0502040204020203" pitchFamily="34" charset="-122"/>
              </a:rPr>
              <a:t>not in</a:t>
            </a:r>
            <a:r>
              <a:rPr lang="zh-CN" altLang="zh-CN" sz="2400" dirty="0">
                <a:latin typeface="微软雅黑 Light" panose="020B0502040204020203" pitchFamily="34" charset="-122"/>
                <a:ea typeface="微软雅黑 Light" panose="020B0502040204020203" pitchFamily="34" charset="-122"/>
              </a:rPr>
              <a:t>的作用与</a:t>
            </a:r>
            <a:r>
              <a:rPr lang="en-US" altLang="zh-CN" sz="2400" dirty="0">
                <a:latin typeface="微软雅黑 Light" panose="020B0502040204020203" pitchFamily="34" charset="-122"/>
                <a:ea typeface="微软雅黑 Light" panose="020B0502040204020203" pitchFamily="34" charset="-122"/>
              </a:rPr>
              <a:t>in</a:t>
            </a:r>
            <a:r>
              <a:rPr lang="zh-CN" altLang="zh-CN" sz="2400" dirty="0">
                <a:latin typeface="微软雅黑 Light" panose="020B0502040204020203" pitchFamily="34" charset="-122"/>
                <a:ea typeface="微软雅黑 Light" panose="020B0502040204020203" pitchFamily="34" charset="-122"/>
              </a:rPr>
              <a:t>刚好相反。</a:t>
            </a: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37</a:t>
            </a:r>
            <a:r>
              <a:rPr lang="zh-CN" altLang="zh-CN" sz="2400" dirty="0">
                <a:latin typeface="微软雅黑 Light" panose="020B0502040204020203" pitchFamily="34" charset="-122"/>
                <a:ea typeface="微软雅黑 Light" panose="020B0502040204020203" pitchFamily="34" charset="-122"/>
              </a:rPr>
              <a:t>】 获取期末成绩中含有高于</a:t>
            </a:r>
            <a:r>
              <a:rPr lang="en-US" altLang="zh-CN" sz="2400" dirty="0">
                <a:latin typeface="微软雅黑 Light" panose="020B0502040204020203" pitchFamily="34" charset="-122"/>
                <a:ea typeface="微软雅黑 Light" panose="020B0502040204020203" pitchFamily="34" charset="-122"/>
              </a:rPr>
              <a:t>93</a:t>
            </a:r>
            <a:r>
              <a:rPr lang="zh-CN" altLang="zh-CN" sz="2400" dirty="0">
                <a:latin typeface="微软雅黑 Light" panose="020B0502040204020203" pitchFamily="34" charset="-122"/>
                <a:ea typeface="微软雅黑 Light" panose="020B0502040204020203" pitchFamily="34" charset="-122"/>
              </a:rPr>
              <a:t>分的学生的学号、姓名、电话和</a:t>
            </a:r>
            <a:r>
              <a:rPr lang="en-US" altLang="zh-CN" sz="2400" dirty="0">
                <a:latin typeface="微软雅黑 Light" panose="020B0502040204020203" pitchFamily="34" charset="-122"/>
                <a:ea typeface="微软雅黑 Light" panose="020B0502040204020203" pitchFamily="34" charset="-122"/>
              </a:rPr>
              <a:t>Email</a:t>
            </a:r>
            <a:r>
              <a:rPr lang="zh-CN" altLang="zh-CN" sz="2400" dirty="0">
                <a:latin typeface="微软雅黑 Light" panose="020B0502040204020203" pitchFamily="34" charset="-122"/>
                <a:ea typeface="微软雅黑 Light" panose="020B0502040204020203" pitchFamily="34" charset="-122"/>
              </a:rPr>
              <a:t>。</a:t>
            </a: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分析：利用操作符</a:t>
            </a:r>
            <a:r>
              <a:rPr lang="en-US" altLang="zh-CN" sz="2400" dirty="0">
                <a:latin typeface="微软雅黑 Light" panose="020B0502040204020203" pitchFamily="34" charset="-122"/>
                <a:ea typeface="微软雅黑 Light" panose="020B0502040204020203" pitchFamily="34" charset="-122"/>
              </a:rPr>
              <a:t>in</a:t>
            </a:r>
            <a:r>
              <a:rPr lang="zh-CN" altLang="zh-CN" sz="2400" dirty="0">
                <a:latin typeface="微软雅黑 Light" panose="020B0502040204020203" pitchFamily="34" charset="-122"/>
                <a:ea typeface="微软雅黑 Light" panose="020B0502040204020203" pitchFamily="34" charset="-122"/>
              </a:rPr>
              <a:t>可以允许指定一个表达式（或常量）集合，可以利用</a:t>
            </a:r>
            <a:r>
              <a:rPr lang="en-US" altLang="zh-CN" sz="2400" dirty="0">
                <a:latin typeface="微软雅黑 Light" panose="020B0502040204020203" pitchFamily="34" charset="-122"/>
                <a:ea typeface="微软雅黑 Light" panose="020B0502040204020203" pitchFamily="34" charset="-122"/>
              </a:rPr>
              <a:t>select</a:t>
            </a:r>
            <a:r>
              <a:rPr lang="zh-CN" altLang="zh-CN" sz="2400" dirty="0">
                <a:latin typeface="微软雅黑 Light" panose="020B0502040204020203" pitchFamily="34" charset="-122"/>
                <a:ea typeface="微软雅黑 Light" panose="020B0502040204020203" pitchFamily="34" charset="-122"/>
              </a:rPr>
              <a:t>语句的子查询输出表达式（或常量）集合。</a:t>
            </a:r>
          </a:p>
        </p:txBody>
      </p:sp>
      <p:sp>
        <p:nvSpPr>
          <p:cNvPr id="3" name="矩形 2">
            <a:extLst>
              <a:ext uri="{FF2B5EF4-FFF2-40B4-BE49-F238E27FC236}">
                <a16:creationId xmlns:a16="http://schemas.microsoft.com/office/drawing/2014/main" id="{4C301E14-A74B-4B36-8D29-96F3978FC4C9}"/>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8D96AB9-6CA5-4324-924E-E22D7EC9F323}"/>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1BC9599C-487C-4229-B75D-508339F28D8F}"/>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18184567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055B4C-4260-4017-967B-8FC6D844E473}"/>
              </a:ext>
            </a:extLst>
          </p:cNvPr>
          <p:cNvSpPr txBox="1">
            <a:spLocks noChangeArrowheads="1"/>
          </p:cNvSpPr>
          <p:nvPr/>
        </p:nvSpPr>
        <p:spPr>
          <a:xfrm>
            <a:off x="305696" y="1467157"/>
            <a:ext cx="11580608" cy="3750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38</a:t>
            </a:r>
            <a:r>
              <a:rPr lang="zh-CN" altLang="zh-CN" sz="2400" dirty="0">
                <a:latin typeface="微软雅黑 Light" panose="020B0502040204020203" pitchFamily="34" charset="-122"/>
                <a:ea typeface="微软雅黑 Light" panose="020B0502040204020203" pitchFamily="34" charset="-122"/>
              </a:rPr>
              <a:t>】 获取期末成绩中含有高于</a:t>
            </a:r>
            <a:r>
              <a:rPr lang="en-US" altLang="zh-CN" sz="2400" dirty="0">
                <a:latin typeface="微软雅黑 Light" panose="020B0502040204020203" pitchFamily="34" charset="-122"/>
                <a:ea typeface="微软雅黑 Light" panose="020B0502040204020203" pitchFamily="34" charset="-122"/>
              </a:rPr>
              <a:t>93</a:t>
            </a:r>
            <a:r>
              <a:rPr lang="zh-CN" altLang="zh-CN" sz="2400" dirty="0">
                <a:latin typeface="微软雅黑 Light" panose="020B0502040204020203" pitchFamily="34" charset="-122"/>
                <a:ea typeface="微软雅黑 Light" panose="020B0502040204020203" pitchFamily="34" charset="-122"/>
              </a:rPr>
              <a:t>分的学生的学号、姓名、电话和</a:t>
            </a:r>
            <a:r>
              <a:rPr lang="en-US" altLang="zh-CN" sz="2400" dirty="0">
                <a:latin typeface="微软雅黑 Light" panose="020B0502040204020203" pitchFamily="34" charset="-122"/>
                <a:ea typeface="微软雅黑 Light" panose="020B0502040204020203" pitchFamily="34" charset="-122"/>
              </a:rPr>
              <a:t>Email</a:t>
            </a:r>
            <a:r>
              <a:rPr lang="zh-CN" altLang="zh-CN" sz="2400" dirty="0">
                <a:latin typeface="微软雅黑 Light" panose="020B0502040204020203" pitchFamily="34" charset="-122"/>
                <a:ea typeface="微软雅黑 Light" panose="020B0502040204020203" pitchFamily="34" charset="-122"/>
              </a:rPr>
              <a:t>。</a:t>
            </a: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分析：利用操作符</a:t>
            </a:r>
            <a:r>
              <a:rPr lang="en-US" altLang="zh-CN" sz="2400" dirty="0">
                <a:latin typeface="微软雅黑 Light" panose="020B0502040204020203" pitchFamily="34" charset="-122"/>
                <a:ea typeface="微软雅黑 Light" panose="020B0502040204020203" pitchFamily="34" charset="-122"/>
              </a:rPr>
              <a:t>in</a:t>
            </a:r>
            <a:r>
              <a:rPr lang="zh-CN" altLang="zh-CN" sz="2400" dirty="0">
                <a:latin typeface="微软雅黑 Light" panose="020B0502040204020203" pitchFamily="34" charset="-122"/>
                <a:ea typeface="微软雅黑 Light" panose="020B0502040204020203" pitchFamily="34" charset="-122"/>
              </a:rPr>
              <a:t>可以允许指定一个表达式（或常量）集合，可以利用</a:t>
            </a:r>
            <a:r>
              <a:rPr lang="en-US" altLang="zh-CN" sz="2400" dirty="0">
                <a:latin typeface="微软雅黑 Light" panose="020B0502040204020203" pitchFamily="34" charset="-122"/>
                <a:ea typeface="微软雅黑 Light" panose="020B0502040204020203" pitchFamily="34" charset="-122"/>
              </a:rPr>
              <a:t>select</a:t>
            </a:r>
            <a:r>
              <a:rPr lang="zh-CN" altLang="zh-CN" sz="2400" dirty="0">
                <a:latin typeface="微软雅黑 Light" panose="020B0502040204020203" pitchFamily="34" charset="-122"/>
                <a:ea typeface="微软雅黑 Light" panose="020B0502040204020203" pitchFamily="34" charset="-122"/>
              </a:rPr>
              <a:t>语句的子查询输出表达式（或常量）集合。</a:t>
            </a:r>
            <a:endParaRPr lang="en-US"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r>
              <a:rPr lang="en-US" altLang="zh-CN" sz="2400" dirty="0" err="1">
                <a:latin typeface="微软雅黑 Light" panose="020B0502040204020203" pitchFamily="34" charset="-122"/>
                <a:ea typeface="微软雅黑 Light" panose="020B0502040204020203" pitchFamily="34" charset="-122"/>
              </a:rPr>
              <a:t>mysql</a:t>
            </a:r>
            <a:r>
              <a:rPr lang="en-US" altLang="zh-CN" sz="2400" dirty="0">
                <a:latin typeface="微软雅黑 Light" panose="020B0502040204020203" pitchFamily="34" charset="-122"/>
                <a:ea typeface="微软雅黑 Light" panose="020B0502040204020203" pitchFamily="34" charset="-122"/>
              </a:rPr>
              <a:t>&gt; select </a:t>
            </a:r>
            <a:r>
              <a:rPr lang="en-US" altLang="zh-CN" sz="2400" dirty="0" err="1">
                <a:latin typeface="微软雅黑 Light" panose="020B0502040204020203" pitchFamily="34" charset="-122"/>
                <a:ea typeface="微软雅黑 Light" panose="020B0502040204020203" pitchFamily="34" charset="-122"/>
              </a:rPr>
              <a:t>studentno,sname,phone,Email</a:t>
            </a:r>
            <a:endParaRPr lang="en-US"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-&gt; from student</a:t>
            </a:r>
          </a:p>
          <a:p>
            <a:pPr>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-&gt; where </a:t>
            </a:r>
            <a:r>
              <a:rPr lang="en-US" altLang="zh-CN" sz="2400" dirty="0" err="1">
                <a:latin typeface="微软雅黑 Light" panose="020B0502040204020203" pitchFamily="34" charset="-122"/>
                <a:ea typeface="微软雅黑 Light" panose="020B0502040204020203" pitchFamily="34" charset="-122"/>
              </a:rPr>
              <a:t>studentno</a:t>
            </a:r>
            <a:r>
              <a:rPr lang="en-US" altLang="zh-CN" sz="2400" dirty="0">
                <a:latin typeface="微软雅黑 Light" panose="020B0502040204020203" pitchFamily="34" charset="-122"/>
                <a:ea typeface="微软雅黑 Light" panose="020B0502040204020203" pitchFamily="34" charset="-122"/>
              </a:rPr>
              <a:t> in ( select </a:t>
            </a:r>
            <a:r>
              <a:rPr lang="en-US" altLang="zh-CN" sz="2400" dirty="0" err="1">
                <a:latin typeface="微软雅黑 Light" panose="020B0502040204020203" pitchFamily="34" charset="-122"/>
                <a:ea typeface="微软雅黑 Light" panose="020B0502040204020203" pitchFamily="34" charset="-122"/>
              </a:rPr>
              <a:t>studentno</a:t>
            </a:r>
            <a:endParaRPr lang="en-US"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-&gt;                          from score</a:t>
            </a:r>
          </a:p>
          <a:p>
            <a:pPr>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-&gt;                          where final&gt;93);</a:t>
            </a:r>
          </a:p>
          <a:p>
            <a:pPr>
              <a:buFont typeface="Wingdings" panose="05000000000000000000" pitchFamily="2" charset="2"/>
              <a:buNone/>
            </a:pPr>
            <a:endParaRPr lang="zh-CN" altLang="zh-CN" sz="240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F0BF85D0-DD0B-4C45-A979-C1B4124BA160}"/>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D3405D2-3A8A-4530-BD2F-B4E247A5E04F}"/>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4A5DC5C6-1153-4D09-AC03-787A651F4BAC}"/>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1407270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40D86-DB9B-438D-8849-A911C35A2F62}"/>
              </a:ext>
            </a:extLst>
          </p:cNvPr>
          <p:cNvSpPr txBox="1">
            <a:spLocks noChangeArrowheads="1"/>
          </p:cNvSpPr>
          <p:nvPr/>
        </p:nvSpPr>
        <p:spPr>
          <a:xfrm>
            <a:off x="351966" y="1576213"/>
            <a:ext cx="11488067" cy="3532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微软雅黑 Light" panose="020B0502040204020203" pitchFamily="34" charset="-122"/>
                <a:ea typeface="微软雅黑 Light" panose="020B0502040204020203" pitchFamily="34" charset="-122"/>
              </a:rPr>
              <a:t>带</a:t>
            </a:r>
            <a:r>
              <a:rPr lang="en-US" altLang="zh-CN" sz="2400" dirty="0">
                <a:latin typeface="微软雅黑 Light" panose="020B0502040204020203" pitchFamily="34" charset="-122"/>
                <a:ea typeface="微软雅黑 Light" panose="020B0502040204020203" pitchFamily="34" charset="-122"/>
              </a:rPr>
              <a:t>exists</a:t>
            </a:r>
            <a:r>
              <a:rPr lang="zh-CN" altLang="zh-CN" sz="2400" dirty="0">
                <a:latin typeface="微软雅黑 Light" panose="020B0502040204020203" pitchFamily="34" charset="-122"/>
                <a:ea typeface="微软雅黑 Light" panose="020B0502040204020203" pitchFamily="34" charset="-122"/>
              </a:rPr>
              <a:t>关键字的子查询</a:t>
            </a:r>
            <a:r>
              <a:rPr lang="zh-CN" altLang="en-US"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使用</a:t>
            </a:r>
            <a:r>
              <a:rPr lang="en-US" altLang="zh-CN" sz="2400" dirty="0">
                <a:latin typeface="微软雅黑 Light" panose="020B0502040204020203" pitchFamily="34" charset="-122"/>
                <a:ea typeface="微软雅黑 Light" panose="020B0502040204020203" pitchFamily="34" charset="-122"/>
              </a:rPr>
              <a:t>exists</a:t>
            </a:r>
            <a:r>
              <a:rPr lang="zh-CN" altLang="zh-CN" sz="2400" dirty="0">
                <a:latin typeface="微软雅黑 Light" panose="020B0502040204020203" pitchFamily="34" charset="-122"/>
                <a:ea typeface="微软雅黑 Light" panose="020B0502040204020203" pitchFamily="34" charset="-122"/>
              </a:rPr>
              <a:t>关键字时，内层查询语句不返回查询的记录。而是返回一个真假值。如果内层查询语句查询到满足条件的记录，就返回一个真值（</a:t>
            </a:r>
            <a:r>
              <a:rPr lang="en-US" altLang="zh-CN" sz="2400" dirty="0">
                <a:latin typeface="微软雅黑 Light" panose="020B0502040204020203" pitchFamily="34" charset="-122"/>
                <a:ea typeface="微软雅黑 Light" panose="020B0502040204020203" pitchFamily="34" charset="-122"/>
              </a:rPr>
              <a:t>true</a:t>
            </a:r>
            <a:r>
              <a:rPr lang="zh-CN" altLang="zh-CN" sz="2400" dirty="0">
                <a:latin typeface="微软雅黑 Light" panose="020B0502040204020203" pitchFamily="34" charset="-122"/>
                <a:ea typeface="微软雅黑 Light" panose="020B0502040204020203" pitchFamily="34" charset="-122"/>
              </a:rPr>
              <a:t>），否则，将返回一个假值（</a:t>
            </a:r>
            <a:r>
              <a:rPr lang="en-US" altLang="zh-CN" sz="2400" dirty="0">
                <a:latin typeface="微软雅黑 Light" panose="020B0502040204020203" pitchFamily="34" charset="-122"/>
                <a:ea typeface="微软雅黑 Light" panose="020B0502040204020203" pitchFamily="34" charset="-122"/>
              </a:rPr>
              <a:t>false</a:t>
            </a:r>
            <a:r>
              <a:rPr lang="zh-CN" altLang="zh-CN" sz="2400" dirty="0">
                <a:latin typeface="微软雅黑 Light" panose="020B0502040204020203" pitchFamily="34" charset="-122"/>
                <a:ea typeface="微软雅黑 Light" panose="020B0502040204020203" pitchFamily="34" charset="-122"/>
              </a:rPr>
              <a:t>）。当返回的值为</a:t>
            </a:r>
            <a:r>
              <a:rPr lang="en-US" altLang="zh-CN" sz="2400" dirty="0">
                <a:latin typeface="微软雅黑 Light" panose="020B0502040204020203" pitchFamily="34" charset="-122"/>
                <a:ea typeface="微软雅黑 Light" panose="020B0502040204020203" pitchFamily="34" charset="-122"/>
              </a:rPr>
              <a:t>true</a:t>
            </a:r>
            <a:r>
              <a:rPr lang="zh-CN" altLang="zh-CN" sz="2400" dirty="0">
                <a:latin typeface="微软雅黑 Light" panose="020B0502040204020203" pitchFamily="34" charset="-122"/>
                <a:ea typeface="微软雅黑 Light" panose="020B0502040204020203" pitchFamily="34" charset="-122"/>
              </a:rPr>
              <a:t>时，外层查询语句将进行查询；当返回的为</a:t>
            </a:r>
            <a:r>
              <a:rPr lang="en-US" altLang="zh-CN" sz="2400" dirty="0">
                <a:latin typeface="微软雅黑 Light" panose="020B0502040204020203" pitchFamily="34" charset="-122"/>
                <a:ea typeface="微软雅黑 Light" panose="020B0502040204020203" pitchFamily="34" charset="-122"/>
              </a:rPr>
              <a:t>false</a:t>
            </a:r>
            <a:r>
              <a:rPr lang="zh-CN" altLang="zh-CN" sz="2400" dirty="0">
                <a:latin typeface="微软雅黑 Light" panose="020B0502040204020203" pitchFamily="34" charset="-122"/>
                <a:ea typeface="微软雅黑 Light" panose="020B0502040204020203" pitchFamily="34" charset="-122"/>
              </a:rPr>
              <a:t>时，外层查询语句不进行查询或者查询不出任何记录。</a:t>
            </a:r>
            <a:endParaRPr lang="en-US" altLang="zh-CN" sz="2400" dirty="0">
              <a:latin typeface="微软雅黑 Light" panose="020B0502040204020203" pitchFamily="34" charset="-122"/>
              <a:ea typeface="微软雅黑 Light" panose="020B0502040204020203" pitchFamily="34" charset="-122"/>
            </a:endParaRPr>
          </a:p>
          <a:p>
            <a:r>
              <a:rPr lang="en-US" altLang="zh-CN" sz="2400" dirty="0">
                <a:latin typeface="微软雅黑 Light" panose="020B0502040204020203" pitchFamily="34" charset="-122"/>
                <a:ea typeface="微软雅黑 Light" panose="020B0502040204020203" pitchFamily="34" charset="-122"/>
              </a:rPr>
              <a:t>not exists </a:t>
            </a:r>
            <a:r>
              <a:rPr lang="zh-CN" altLang="zh-CN" sz="2400" dirty="0">
                <a:latin typeface="微软雅黑 Light" panose="020B0502040204020203" pitchFamily="34" charset="-122"/>
                <a:ea typeface="微软雅黑 Light" panose="020B0502040204020203" pitchFamily="34" charset="-122"/>
              </a:rPr>
              <a:t>与 </a:t>
            </a:r>
            <a:r>
              <a:rPr lang="en-US" altLang="zh-CN" sz="2400" dirty="0">
                <a:latin typeface="微软雅黑 Light" panose="020B0502040204020203" pitchFamily="34" charset="-122"/>
                <a:ea typeface="微软雅黑 Light" panose="020B0502040204020203" pitchFamily="34" charset="-122"/>
              </a:rPr>
              <a:t>exists </a:t>
            </a:r>
            <a:r>
              <a:rPr lang="zh-CN" altLang="zh-CN" sz="2400" dirty="0">
                <a:latin typeface="微软雅黑 Light" panose="020B0502040204020203" pitchFamily="34" charset="-122"/>
                <a:ea typeface="微软雅黑 Light" panose="020B0502040204020203" pitchFamily="34" charset="-122"/>
              </a:rPr>
              <a:t>的工作方式类似，即当</a:t>
            </a:r>
            <a:r>
              <a:rPr lang="en-US" altLang="zh-CN" sz="2400" dirty="0">
                <a:latin typeface="微软雅黑 Light" panose="020B0502040204020203" pitchFamily="34" charset="-122"/>
                <a:ea typeface="微软雅黑 Light" panose="020B0502040204020203" pitchFamily="34" charset="-122"/>
              </a:rPr>
              <a:t>not exists</a:t>
            </a:r>
            <a:r>
              <a:rPr lang="zh-CN" altLang="zh-CN" sz="2400" dirty="0">
                <a:latin typeface="微软雅黑 Light" panose="020B0502040204020203" pitchFamily="34" charset="-122"/>
                <a:ea typeface="微软雅黑 Light" panose="020B0502040204020203" pitchFamily="34" charset="-122"/>
              </a:rPr>
              <a:t>与</a:t>
            </a:r>
            <a:r>
              <a:rPr lang="en-US" altLang="zh-CN" sz="2400" dirty="0">
                <a:latin typeface="微软雅黑 Light" panose="020B0502040204020203" pitchFamily="34" charset="-122"/>
                <a:ea typeface="微软雅黑 Light" panose="020B0502040204020203" pitchFamily="34" charset="-122"/>
              </a:rPr>
              <a:t>exists</a:t>
            </a:r>
            <a:r>
              <a:rPr lang="zh-CN" altLang="zh-CN" sz="2400" dirty="0">
                <a:latin typeface="微软雅黑 Light" panose="020B0502040204020203" pitchFamily="34" charset="-122"/>
                <a:ea typeface="微软雅黑 Light" panose="020B0502040204020203" pitchFamily="34" charset="-122"/>
              </a:rPr>
              <a:t>刚好相反，使用</a:t>
            </a:r>
            <a:r>
              <a:rPr lang="en-US" altLang="zh-CN" sz="2400" dirty="0">
                <a:latin typeface="微软雅黑 Light" panose="020B0502040204020203" pitchFamily="34" charset="-122"/>
                <a:ea typeface="微软雅黑 Light" panose="020B0502040204020203" pitchFamily="34" charset="-122"/>
              </a:rPr>
              <a:t>not exists</a:t>
            </a:r>
            <a:r>
              <a:rPr lang="zh-CN" altLang="zh-CN" sz="2400" dirty="0">
                <a:latin typeface="微软雅黑 Light" panose="020B0502040204020203" pitchFamily="34" charset="-122"/>
                <a:ea typeface="微软雅黑 Light" panose="020B0502040204020203" pitchFamily="34" charset="-122"/>
              </a:rPr>
              <a:t>关键字时，当返回的值是</a:t>
            </a:r>
            <a:r>
              <a:rPr lang="en-US" altLang="zh-CN" sz="2400" dirty="0">
                <a:latin typeface="微软雅黑 Light" panose="020B0502040204020203" pitchFamily="34" charset="-122"/>
                <a:ea typeface="微软雅黑 Light" panose="020B0502040204020203" pitchFamily="34" charset="-122"/>
              </a:rPr>
              <a:t>true</a:t>
            </a:r>
            <a:r>
              <a:rPr lang="zh-CN" altLang="zh-CN" sz="2400" dirty="0">
                <a:latin typeface="微软雅黑 Light" panose="020B0502040204020203" pitchFamily="34" charset="-122"/>
                <a:ea typeface="微软雅黑 Light" panose="020B0502040204020203" pitchFamily="34" charset="-122"/>
              </a:rPr>
              <a:t>时，外层查询语句不执行查询；当返回值是</a:t>
            </a:r>
            <a:r>
              <a:rPr lang="en-US" altLang="zh-CN" sz="2400" dirty="0">
                <a:latin typeface="微软雅黑 Light" panose="020B0502040204020203" pitchFamily="34" charset="-122"/>
                <a:ea typeface="微软雅黑 Light" panose="020B0502040204020203" pitchFamily="34" charset="-122"/>
              </a:rPr>
              <a:t>false</a:t>
            </a:r>
            <a:r>
              <a:rPr lang="zh-CN" altLang="zh-CN" sz="2400" dirty="0">
                <a:latin typeface="微软雅黑 Light" panose="020B0502040204020203" pitchFamily="34" charset="-122"/>
                <a:ea typeface="微软雅黑 Light" panose="020B0502040204020203" pitchFamily="34" charset="-122"/>
              </a:rPr>
              <a:t>时，外层查询语句将执行查询。</a:t>
            </a:r>
          </a:p>
        </p:txBody>
      </p:sp>
      <p:sp>
        <p:nvSpPr>
          <p:cNvPr id="3" name="矩形 2">
            <a:extLst>
              <a:ext uri="{FF2B5EF4-FFF2-40B4-BE49-F238E27FC236}">
                <a16:creationId xmlns:a16="http://schemas.microsoft.com/office/drawing/2014/main" id="{8A062D72-3CA5-472E-88C5-DE075FDE5243}"/>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0DCED42-369F-43DE-945A-24F261C74E29}"/>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80C038E5-2508-4BE1-BCB0-6D22FD7C013D}"/>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23270985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09D0B18-5FD4-4C2B-95C1-CC31598C02C7}"/>
              </a:ext>
            </a:extLst>
          </p:cNvPr>
          <p:cNvSpPr>
            <a:spLocks noChangeArrowheads="1"/>
          </p:cNvSpPr>
          <p:nvPr/>
        </p:nvSpPr>
        <p:spPr bwMode="auto">
          <a:xfrm>
            <a:off x="660728" y="1436584"/>
            <a:ext cx="10979132" cy="4154984"/>
          </a:xfrm>
          <a:prstGeom prst="rect">
            <a:avLst/>
          </a:prstGeom>
          <a:noFill/>
          <a:ln>
            <a:noFill/>
          </a:ln>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tx1"/>
              </a:buClr>
              <a:buChar char="•"/>
              <a:defRPr sz="22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b="1">
                <a:solidFill>
                  <a:schemeClr val="tx1"/>
                </a:solidFill>
                <a:latin typeface="华文楷体" panose="02010600040101010101" pitchFamily="2" charset="-122"/>
                <a:ea typeface="华文楷体" panose="02010600040101010101" pitchFamily="2" charset="-122"/>
              </a:defRPr>
            </a:lvl4pPr>
            <a:lvl5pPr marL="2057400" indent="-228600">
              <a:spcBef>
                <a:spcPct val="20000"/>
              </a:spcBef>
              <a:buChar char="»"/>
              <a:defRPr sz="2000" b="1">
                <a:solidFill>
                  <a:schemeClr val="tx1"/>
                </a:solidFill>
                <a:latin typeface="华文楷体" panose="02010600040101010101" pitchFamily="2" charset="-122"/>
                <a:ea typeface="华文楷体" panose="02010600040101010101" pitchFamily="2" charset="-122"/>
              </a:defRPr>
            </a:lvl5pPr>
            <a:lvl6pPr marL="25146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6pPr>
            <a:lvl7pPr marL="29718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7pPr>
            <a:lvl8pPr marL="34290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8pPr>
            <a:lvl9pPr marL="38862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9pPr>
          </a:lstStyle>
          <a:p>
            <a:pPr eaLnBrk="1" hangingPunct="1">
              <a:spcBef>
                <a:spcPct val="0"/>
              </a:spcBef>
              <a:buClrTx/>
              <a:buFontTx/>
              <a:buNone/>
            </a:pPr>
            <a:r>
              <a:rPr lang="zh-CN" altLang="zh-CN" sz="2400" b="0" dirty="0">
                <a:latin typeface="微软雅黑 Light" panose="020B0502040204020203" pitchFamily="34" charset="-122"/>
                <a:ea typeface="微软雅黑 Light" panose="020B0502040204020203" pitchFamily="34" charset="-122"/>
              </a:rPr>
              <a:t>【例</a:t>
            </a:r>
            <a:r>
              <a:rPr lang="en-US" altLang="zh-CN" sz="2400" b="0" dirty="0">
                <a:latin typeface="微软雅黑 Light" panose="020B0502040204020203" pitchFamily="34" charset="-122"/>
                <a:ea typeface="微软雅黑 Light" panose="020B0502040204020203" pitchFamily="34" charset="-122"/>
              </a:rPr>
              <a:t>39</a:t>
            </a:r>
            <a:r>
              <a:rPr lang="zh-CN" altLang="zh-CN" sz="2400" b="0" dirty="0">
                <a:latin typeface="微软雅黑 Light" panose="020B0502040204020203" pitchFamily="34" charset="-122"/>
                <a:ea typeface="微软雅黑 Light" panose="020B0502040204020203" pitchFamily="34" charset="-122"/>
              </a:rPr>
              <a:t>】查询</a:t>
            </a:r>
            <a:r>
              <a:rPr lang="en-US" altLang="zh-CN" sz="2400" b="0" dirty="0">
                <a:latin typeface="微软雅黑 Light" panose="020B0502040204020203" pitchFamily="34" charset="-122"/>
                <a:ea typeface="微软雅黑 Light" panose="020B0502040204020203" pitchFamily="34" charset="-122"/>
              </a:rPr>
              <a:t>student</a:t>
            </a:r>
            <a:r>
              <a:rPr lang="zh-CN" altLang="zh-CN" sz="2400" b="0" dirty="0">
                <a:latin typeface="微软雅黑 Light" panose="020B0502040204020203" pitchFamily="34" charset="-122"/>
                <a:ea typeface="微软雅黑 Light" panose="020B0502040204020203" pitchFamily="34" charset="-122"/>
              </a:rPr>
              <a:t>表中是否存在</a:t>
            </a:r>
            <a:r>
              <a:rPr lang="en-US" altLang="zh-CN" sz="2400" b="0" dirty="0">
                <a:latin typeface="微软雅黑 Light" panose="020B0502040204020203" pitchFamily="34" charset="-122"/>
                <a:ea typeface="微软雅黑 Light" panose="020B0502040204020203" pitchFamily="34" charset="-122"/>
              </a:rPr>
              <a:t>2001</a:t>
            </a:r>
            <a:r>
              <a:rPr lang="zh-CN" altLang="zh-CN" sz="2400" b="0" dirty="0">
                <a:latin typeface="微软雅黑 Light" panose="020B0502040204020203" pitchFamily="34" charset="-122"/>
                <a:ea typeface="微软雅黑 Light" panose="020B0502040204020203" pitchFamily="34" charset="-122"/>
              </a:rPr>
              <a:t>年</a:t>
            </a:r>
            <a:r>
              <a:rPr lang="en-US" altLang="zh-CN" sz="2400" b="0" dirty="0">
                <a:latin typeface="微软雅黑 Light" panose="020B0502040204020203" pitchFamily="34" charset="-122"/>
                <a:ea typeface="微软雅黑 Light" panose="020B0502040204020203" pitchFamily="34" charset="-122"/>
              </a:rPr>
              <a:t>12</a:t>
            </a:r>
            <a:r>
              <a:rPr lang="zh-CN" altLang="zh-CN" sz="2400" b="0" dirty="0">
                <a:latin typeface="微软雅黑 Light" panose="020B0502040204020203" pitchFamily="34" charset="-122"/>
                <a:ea typeface="微软雅黑 Light" panose="020B0502040204020203" pitchFamily="34" charset="-122"/>
              </a:rPr>
              <a:t>月</a:t>
            </a:r>
            <a:r>
              <a:rPr lang="en-US" altLang="zh-CN" sz="2400" b="0" dirty="0">
                <a:latin typeface="微软雅黑 Light" panose="020B0502040204020203" pitchFamily="34" charset="-122"/>
                <a:ea typeface="微软雅黑 Light" panose="020B0502040204020203" pitchFamily="34" charset="-122"/>
              </a:rPr>
              <a:t>12</a:t>
            </a:r>
            <a:r>
              <a:rPr lang="zh-CN" altLang="zh-CN" sz="2400" b="0" dirty="0">
                <a:latin typeface="微软雅黑 Light" panose="020B0502040204020203" pitchFamily="34" charset="-122"/>
                <a:ea typeface="微软雅黑 Light" panose="020B0502040204020203" pitchFamily="34" charset="-122"/>
              </a:rPr>
              <a:t>日以后出生的学生，如果存在，输出学生的学号、姓名、生日和电话。</a:t>
            </a:r>
          </a:p>
          <a:p>
            <a:pPr eaLnBrk="1" hangingPunct="1">
              <a:spcBef>
                <a:spcPct val="0"/>
              </a:spcBef>
              <a:buClrTx/>
              <a:buFontTx/>
              <a:buNone/>
            </a:pPr>
            <a:endParaRPr lang="en-US"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zh-CN" altLang="zh-CN" sz="2400" b="0" dirty="0">
                <a:latin typeface="微软雅黑 Light" panose="020B0502040204020203" pitchFamily="34" charset="-122"/>
                <a:ea typeface="微软雅黑 Light" panose="020B0502040204020203" pitchFamily="34" charset="-122"/>
              </a:rPr>
              <a:t>分析：只要存在一行数据符合条件，则</a:t>
            </a:r>
            <a:r>
              <a:rPr lang="en-US" altLang="zh-CN" sz="2400" b="0" dirty="0">
                <a:latin typeface="微软雅黑 Light" panose="020B0502040204020203" pitchFamily="34" charset="-122"/>
                <a:ea typeface="微软雅黑 Light" panose="020B0502040204020203" pitchFamily="34" charset="-122"/>
              </a:rPr>
              <a:t>where</a:t>
            </a:r>
            <a:r>
              <a:rPr lang="zh-CN" altLang="zh-CN" sz="2400" b="0" dirty="0">
                <a:latin typeface="微软雅黑 Light" panose="020B0502040204020203" pitchFamily="34" charset="-122"/>
                <a:ea typeface="微软雅黑 Light" panose="020B0502040204020203" pitchFamily="34" charset="-122"/>
              </a:rPr>
              <a:t>条件就返回</a:t>
            </a:r>
            <a:r>
              <a:rPr lang="en-US" altLang="zh-CN" sz="2400" b="0" dirty="0">
                <a:latin typeface="微软雅黑 Light" panose="020B0502040204020203" pitchFamily="34" charset="-122"/>
                <a:ea typeface="微软雅黑 Light" panose="020B0502040204020203" pitchFamily="34" charset="-122"/>
              </a:rPr>
              <a:t>TURE</a:t>
            </a:r>
            <a:r>
              <a:rPr lang="zh-CN" altLang="zh-CN" sz="2400" b="0" dirty="0">
                <a:latin typeface="微软雅黑 Light" panose="020B0502040204020203" pitchFamily="34" charset="-122"/>
                <a:ea typeface="微软雅黑 Light" panose="020B0502040204020203" pitchFamily="34" charset="-122"/>
              </a:rPr>
              <a:t>，于是输出所有行。</a:t>
            </a:r>
          </a:p>
          <a:p>
            <a:pPr eaLnBrk="1" hangingPunct="1">
              <a:spcBef>
                <a:spcPct val="0"/>
              </a:spcBef>
              <a:buClrTx/>
              <a:buFontTx/>
              <a:buNone/>
            </a:pPr>
            <a:endParaRPr lang="en-US"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err="1">
                <a:latin typeface="微软雅黑 Light" panose="020B0502040204020203" pitchFamily="34" charset="-122"/>
                <a:ea typeface="微软雅黑 Light" panose="020B0502040204020203" pitchFamily="34" charset="-122"/>
              </a:rPr>
              <a:t>mysql</a:t>
            </a:r>
            <a:r>
              <a:rPr lang="en-US" altLang="zh-CN" sz="2400" b="0" dirty="0">
                <a:latin typeface="微软雅黑 Light" panose="020B0502040204020203" pitchFamily="34" charset="-122"/>
                <a:ea typeface="微软雅黑 Light" panose="020B0502040204020203" pitchFamily="34" charset="-122"/>
              </a:rPr>
              <a:t>&gt; select </a:t>
            </a:r>
            <a:r>
              <a:rPr lang="en-US" altLang="zh-CN" sz="2400" b="0" dirty="0" err="1">
                <a:latin typeface="微软雅黑 Light" panose="020B0502040204020203" pitchFamily="34" charset="-122"/>
                <a:ea typeface="微软雅黑 Light" panose="020B0502040204020203" pitchFamily="34" charset="-122"/>
              </a:rPr>
              <a:t>studentno,sname,birthdate,phone</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from student</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where exists (</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select *</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from student</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where birthdate &lt; '2001-12-12');</a:t>
            </a:r>
            <a:endParaRPr lang="zh-CN" altLang="zh-CN" sz="2400" b="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B3AB05FB-3C06-42BC-90A7-8D9681C69451}"/>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A43A72F-332D-4052-A682-4BE80E032A64}"/>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5004BE87-1315-48B8-8799-B63084EBE725}"/>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320246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1C8988-37E7-40C4-88D8-2FE3EDC1D790}"/>
              </a:ext>
            </a:extLst>
          </p:cNvPr>
          <p:cNvSpPr txBox="1">
            <a:spLocks noChangeArrowheads="1"/>
          </p:cNvSpPr>
          <p:nvPr/>
        </p:nvSpPr>
        <p:spPr>
          <a:xfrm>
            <a:off x="290076" y="1214437"/>
            <a:ext cx="11681014" cy="55638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微软雅黑 Light" panose="020B0502040204020203" pitchFamily="34" charset="-122"/>
                <a:ea typeface="微软雅黑 Light" panose="020B0502040204020203" pitchFamily="34" charset="-122"/>
              </a:rPr>
              <a:t>对比较运算进行限制的子查询</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all</a:t>
            </a:r>
            <a:r>
              <a:rPr lang="zh-CN" altLang="zh-CN"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some</a:t>
            </a:r>
            <a:r>
              <a:rPr lang="zh-CN" altLang="zh-CN" sz="2400" dirty="0">
                <a:latin typeface="微软雅黑 Light" panose="020B0502040204020203" pitchFamily="34" charset="-122"/>
                <a:ea typeface="微软雅黑 Light" panose="020B0502040204020203" pitchFamily="34" charset="-122"/>
              </a:rPr>
              <a:t>和</a:t>
            </a:r>
            <a:r>
              <a:rPr lang="en-US" altLang="zh-CN" sz="2400" dirty="0">
                <a:latin typeface="微软雅黑 Light" panose="020B0502040204020203" pitchFamily="34" charset="-122"/>
                <a:ea typeface="微软雅黑 Light" panose="020B0502040204020203" pitchFamily="34" charset="-122"/>
              </a:rPr>
              <a:t>any</a:t>
            </a:r>
            <a:r>
              <a:rPr lang="zh-CN" altLang="zh-CN" sz="2400" dirty="0">
                <a:latin typeface="微软雅黑 Light" panose="020B0502040204020203" pitchFamily="34" charset="-122"/>
                <a:ea typeface="微软雅黑 Light" panose="020B0502040204020203" pitchFamily="34" charset="-122"/>
              </a:rPr>
              <a:t>运算都是对比较运算的进一步限制。</a:t>
            </a:r>
            <a:r>
              <a:rPr lang="en-US" altLang="zh-CN" sz="2400" dirty="0">
                <a:latin typeface="微软雅黑 Light" panose="020B0502040204020203" pitchFamily="34" charset="-122"/>
                <a:ea typeface="微软雅黑 Light" panose="020B0502040204020203" pitchFamily="34" charset="-122"/>
              </a:rPr>
              <a:t>all</a:t>
            </a:r>
            <a:r>
              <a:rPr lang="zh-CN" altLang="zh-CN" sz="2400" dirty="0">
                <a:latin typeface="微软雅黑 Light" panose="020B0502040204020203" pitchFamily="34" charset="-122"/>
                <a:ea typeface="微软雅黑 Light" panose="020B0502040204020203" pitchFamily="34" charset="-122"/>
              </a:rPr>
              <a:t>指定表达式要与子查询结果集中的每个值都进行比较，当表达式与每个值都满足比较的关系时，才返回</a:t>
            </a:r>
            <a:r>
              <a:rPr lang="en-US" altLang="zh-CN" sz="2400" dirty="0">
                <a:latin typeface="微软雅黑 Light" panose="020B0502040204020203" pitchFamily="34" charset="-122"/>
                <a:ea typeface="微软雅黑 Light" panose="020B0502040204020203" pitchFamily="34" charset="-122"/>
              </a:rPr>
              <a:t>true</a:t>
            </a:r>
            <a:r>
              <a:rPr lang="zh-CN" altLang="zh-CN" sz="2400" dirty="0">
                <a:latin typeface="微软雅黑 Light" panose="020B0502040204020203" pitchFamily="34" charset="-122"/>
                <a:ea typeface="微软雅黑 Light" panose="020B0502040204020203" pitchFamily="34" charset="-122"/>
              </a:rPr>
              <a:t>，否则返回</a:t>
            </a:r>
            <a:r>
              <a:rPr lang="en-US" altLang="zh-CN" sz="2400" dirty="0">
                <a:latin typeface="微软雅黑 Light" panose="020B0502040204020203" pitchFamily="34" charset="-122"/>
                <a:ea typeface="微软雅黑 Light" panose="020B0502040204020203" pitchFamily="34" charset="-122"/>
              </a:rPr>
              <a:t>false</a:t>
            </a:r>
            <a:r>
              <a:rPr lang="zh-CN" altLang="zh-CN" sz="2400" dirty="0">
                <a:latin typeface="微软雅黑 Light" panose="020B0502040204020203" pitchFamily="34" charset="-122"/>
                <a:ea typeface="微软雅黑 Light" panose="020B0502040204020203" pitchFamily="34" charset="-122"/>
              </a:rPr>
              <a:t>。</a:t>
            </a:r>
            <a:endParaRPr lang="en-US" altLang="zh-CN" sz="2400" dirty="0">
              <a:latin typeface="微软雅黑 Light" panose="020B0502040204020203" pitchFamily="34" charset="-122"/>
              <a:ea typeface="微软雅黑 Light" panose="020B0502040204020203" pitchFamily="34" charset="-122"/>
            </a:endParaRPr>
          </a:p>
          <a:p>
            <a:r>
              <a:rPr lang="en-US" altLang="zh-CN" sz="2400" dirty="0">
                <a:latin typeface="微软雅黑 Light" panose="020B0502040204020203" pitchFamily="34" charset="-122"/>
                <a:ea typeface="微软雅黑 Light" panose="020B0502040204020203" pitchFamily="34" charset="-122"/>
              </a:rPr>
              <a:t>some</a:t>
            </a:r>
            <a:r>
              <a:rPr lang="zh-CN" altLang="zh-CN" sz="2400" dirty="0">
                <a:latin typeface="微软雅黑 Light" panose="020B0502040204020203" pitchFamily="34" charset="-122"/>
                <a:ea typeface="微软雅黑 Light" panose="020B0502040204020203" pitchFamily="34" charset="-122"/>
              </a:rPr>
              <a:t>或</a:t>
            </a:r>
            <a:r>
              <a:rPr lang="en-US" altLang="zh-CN" sz="2400" dirty="0">
                <a:latin typeface="微软雅黑 Light" panose="020B0502040204020203" pitchFamily="34" charset="-122"/>
                <a:ea typeface="微软雅黑 Light" panose="020B0502040204020203" pitchFamily="34" charset="-122"/>
              </a:rPr>
              <a:t>any</a:t>
            </a:r>
            <a:r>
              <a:rPr lang="zh-CN" altLang="zh-CN" sz="2400" dirty="0">
                <a:latin typeface="微软雅黑 Light" panose="020B0502040204020203" pitchFamily="34" charset="-122"/>
                <a:ea typeface="微软雅黑 Light" panose="020B0502040204020203" pitchFamily="34" charset="-122"/>
              </a:rPr>
              <a:t>是同义词，表示表达式只要与子查询结果集中的某个值满足比较的关系时，就返回</a:t>
            </a:r>
            <a:r>
              <a:rPr lang="en-US" altLang="zh-CN" sz="2400" dirty="0">
                <a:latin typeface="微软雅黑 Light" panose="020B0502040204020203" pitchFamily="34" charset="-122"/>
                <a:ea typeface="微软雅黑 Light" panose="020B0502040204020203" pitchFamily="34" charset="-122"/>
              </a:rPr>
              <a:t>true</a:t>
            </a:r>
            <a:r>
              <a:rPr lang="zh-CN" altLang="zh-CN" sz="2400" dirty="0">
                <a:latin typeface="微软雅黑 Light" panose="020B0502040204020203" pitchFamily="34" charset="-122"/>
                <a:ea typeface="微软雅黑 Light" panose="020B0502040204020203" pitchFamily="34" charset="-122"/>
              </a:rPr>
              <a:t>，否则返回</a:t>
            </a:r>
            <a:r>
              <a:rPr lang="en-US" altLang="zh-CN" sz="2400" dirty="0">
                <a:latin typeface="微软雅黑 Light" panose="020B0502040204020203" pitchFamily="34" charset="-122"/>
                <a:ea typeface="微软雅黑 Light" panose="020B0502040204020203" pitchFamily="34" charset="-122"/>
              </a:rPr>
              <a:t>false</a:t>
            </a:r>
            <a:r>
              <a:rPr lang="zh-CN" altLang="zh-CN" sz="2400" dirty="0">
                <a:latin typeface="微软雅黑 Light" panose="020B0502040204020203" pitchFamily="34" charset="-122"/>
                <a:ea typeface="微软雅黑 Light" panose="020B0502040204020203" pitchFamily="34" charset="-122"/>
              </a:rPr>
              <a:t>。</a:t>
            </a:r>
            <a:endParaRPr lang="en-US" altLang="zh-CN" sz="2400" dirty="0">
              <a:latin typeface="微软雅黑 Light" panose="020B0502040204020203" pitchFamily="34" charset="-122"/>
              <a:ea typeface="微软雅黑 Light" panose="020B0502040204020203" pitchFamily="34" charset="-122"/>
            </a:endParaRPr>
          </a:p>
          <a:p>
            <a:endParaRPr lang="zh-CN"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40</a:t>
            </a:r>
            <a:r>
              <a:rPr lang="zh-CN" altLang="zh-CN" sz="2400" dirty="0">
                <a:latin typeface="微软雅黑 Light" panose="020B0502040204020203" pitchFamily="34" charset="-122"/>
                <a:ea typeface="微软雅黑 Light" panose="020B0502040204020203" pitchFamily="34" charset="-122"/>
              </a:rPr>
              <a:t>】查找</a:t>
            </a:r>
            <a:r>
              <a:rPr lang="en-US" altLang="zh-CN" sz="2400" dirty="0">
                <a:latin typeface="微软雅黑 Light" panose="020B0502040204020203" pitchFamily="34" charset="-122"/>
                <a:ea typeface="微软雅黑 Light" panose="020B0502040204020203" pitchFamily="34" charset="-122"/>
              </a:rPr>
              <a:t>score</a:t>
            </a:r>
            <a:r>
              <a:rPr lang="zh-CN" altLang="zh-CN" sz="2400" dirty="0">
                <a:latin typeface="微软雅黑 Light" panose="020B0502040204020203" pitchFamily="34" charset="-122"/>
                <a:ea typeface="微软雅黑 Light" panose="020B0502040204020203" pitchFamily="34" charset="-122"/>
              </a:rPr>
              <a:t>表中所有比</a:t>
            </a:r>
            <a:r>
              <a:rPr lang="en-US" altLang="zh-CN" sz="2400" dirty="0">
                <a:latin typeface="微软雅黑 Light" panose="020B0502040204020203" pitchFamily="34" charset="-122"/>
                <a:ea typeface="微软雅黑 Light" panose="020B0502040204020203" pitchFamily="34" charset="-122"/>
              </a:rPr>
              <a:t>c05109</a:t>
            </a:r>
            <a:r>
              <a:rPr lang="zh-CN" altLang="zh-CN" sz="2400" dirty="0">
                <a:latin typeface="微软雅黑 Light" panose="020B0502040204020203" pitchFamily="34" charset="-122"/>
                <a:ea typeface="微软雅黑 Light" panose="020B0502040204020203" pitchFamily="34" charset="-122"/>
              </a:rPr>
              <a:t>课程期末成绩都高的学号、姓名、电话和期末成绩。</a:t>
            </a:r>
            <a:endParaRPr lang="en-US"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分析：本题输出项是学号、姓名、电话和期末成绩，分别存在于</a:t>
            </a:r>
            <a:r>
              <a:rPr lang="en-US" altLang="zh-CN" sz="2400" dirty="0">
                <a:latin typeface="微软雅黑 Light" panose="020B0502040204020203" pitchFamily="34" charset="-122"/>
                <a:ea typeface="微软雅黑 Light" panose="020B0502040204020203" pitchFamily="34" charset="-122"/>
              </a:rPr>
              <a:t>student</a:t>
            </a:r>
            <a:r>
              <a:rPr lang="zh-CN" altLang="en-US" sz="2400" dirty="0">
                <a:latin typeface="微软雅黑 Light" panose="020B0502040204020203" pitchFamily="34" charset="-122"/>
                <a:ea typeface="微软雅黑 Light" panose="020B0502040204020203" pitchFamily="34" charset="-122"/>
              </a:rPr>
              <a:t>表和 </a:t>
            </a:r>
            <a:r>
              <a:rPr lang="en-US" altLang="zh-CN" sz="2400" dirty="0">
                <a:latin typeface="微软雅黑 Light" panose="020B0502040204020203" pitchFamily="34" charset="-122"/>
                <a:ea typeface="微软雅黑 Light" panose="020B0502040204020203" pitchFamily="34" charset="-122"/>
              </a:rPr>
              <a:t>score</a:t>
            </a:r>
            <a:r>
              <a:rPr lang="zh-CN" altLang="en-US" sz="2400" dirty="0">
                <a:latin typeface="微软雅黑 Light" panose="020B0502040204020203" pitchFamily="34" charset="-122"/>
                <a:ea typeface="微软雅黑 Light" panose="020B0502040204020203" pitchFamily="34" charset="-122"/>
              </a:rPr>
              <a:t>表，因此外层查询先做一个内连接。在此基础上，从外层查询数据源中找出每一个期末成绩</a:t>
            </a:r>
            <a:r>
              <a:rPr lang="en-US" altLang="zh-CN" sz="2400" dirty="0">
                <a:latin typeface="微软雅黑 Light" panose="020B0502040204020203" pitchFamily="34" charset="-122"/>
                <a:ea typeface="微软雅黑 Light" panose="020B0502040204020203" pitchFamily="34" charset="-122"/>
              </a:rPr>
              <a:t>final</a:t>
            </a:r>
            <a:r>
              <a:rPr lang="zh-CN" altLang="en-US" sz="2400" dirty="0">
                <a:latin typeface="微软雅黑 Light" panose="020B0502040204020203" pitchFamily="34" charset="-122"/>
                <a:ea typeface="微软雅黑 Light" panose="020B0502040204020203" pitchFamily="34" charset="-122"/>
              </a:rPr>
              <a:t>的值，让该值分别与子查询中的</a:t>
            </a:r>
            <a:r>
              <a:rPr lang="en-US" altLang="zh-CN" sz="2400" dirty="0">
                <a:latin typeface="微软雅黑 Light" panose="020B0502040204020203" pitchFamily="34" charset="-122"/>
                <a:ea typeface="微软雅黑 Light" panose="020B0502040204020203" pitchFamily="34" charset="-122"/>
              </a:rPr>
              <a:t>c05109</a:t>
            </a:r>
            <a:r>
              <a:rPr lang="zh-CN" altLang="en-US" sz="2400" dirty="0">
                <a:latin typeface="微软雅黑 Light" panose="020B0502040204020203" pitchFamily="34" charset="-122"/>
                <a:ea typeface="微软雅黑 Light" panose="020B0502040204020203" pitchFamily="34" charset="-122"/>
              </a:rPr>
              <a:t>课程的每一个值进行比较，当该外层</a:t>
            </a:r>
            <a:r>
              <a:rPr lang="en-US" altLang="zh-CN" sz="2400" dirty="0">
                <a:latin typeface="微软雅黑 Light" panose="020B0502040204020203" pitchFamily="34" charset="-122"/>
                <a:ea typeface="微软雅黑 Light" panose="020B0502040204020203" pitchFamily="34" charset="-122"/>
              </a:rPr>
              <a:t>final</a:t>
            </a:r>
            <a:r>
              <a:rPr lang="zh-CN" altLang="en-US" sz="2400" dirty="0">
                <a:latin typeface="微软雅黑 Light" panose="020B0502040204020203" pitchFamily="34" charset="-122"/>
                <a:ea typeface="微软雅黑 Light" panose="020B0502040204020203" pitchFamily="34" charset="-122"/>
              </a:rPr>
              <a:t>值比内层的每一个</a:t>
            </a:r>
            <a:r>
              <a:rPr lang="en-US" altLang="zh-CN" sz="2400" dirty="0">
                <a:latin typeface="微软雅黑 Light" panose="020B0502040204020203" pitchFamily="34" charset="-122"/>
                <a:ea typeface="微软雅黑 Light" panose="020B0502040204020203" pitchFamily="34" charset="-122"/>
              </a:rPr>
              <a:t>c05109</a:t>
            </a:r>
            <a:r>
              <a:rPr lang="zh-CN" altLang="en-US" sz="2400" dirty="0">
                <a:latin typeface="微软雅黑 Light" panose="020B0502040204020203" pitchFamily="34" charset="-122"/>
                <a:ea typeface="微软雅黑 Light" panose="020B0502040204020203" pitchFamily="34" charset="-122"/>
              </a:rPr>
              <a:t>课程成绩都高时，即为查询结果集中的一行记录。以此类推，即可得到本题的结果集。</a:t>
            </a:r>
          </a:p>
          <a:p>
            <a:pPr>
              <a:buFont typeface="Wingdings" panose="05000000000000000000" pitchFamily="2" charset="2"/>
              <a:buNone/>
            </a:pPr>
            <a:endParaRPr lang="zh-CN" altLang="zh-CN" sz="240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4D460BA0-DDD5-42AB-B12C-CE1186EFA318}"/>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23E2FF5-C85C-49A8-B471-F28E1F388861}"/>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195CFB2F-B9DF-4E21-8556-46D62602EEB9}"/>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31819857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3609A34-B004-4400-9004-CC3898F15526}"/>
              </a:ext>
            </a:extLst>
          </p:cNvPr>
          <p:cNvSpPr>
            <a:spLocks noChangeArrowheads="1"/>
          </p:cNvSpPr>
          <p:nvPr/>
        </p:nvSpPr>
        <p:spPr bwMode="auto">
          <a:xfrm>
            <a:off x="1280160" y="2138144"/>
            <a:ext cx="8618062" cy="1938338"/>
          </a:xfrm>
          <a:prstGeom prst="rect">
            <a:avLst/>
          </a:prstGeom>
          <a:noFill/>
          <a:ln>
            <a:noFill/>
          </a:ln>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tx1"/>
              </a:buClr>
              <a:buChar char="•"/>
              <a:defRPr sz="22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b="1">
                <a:solidFill>
                  <a:schemeClr val="tx1"/>
                </a:solidFill>
                <a:latin typeface="华文楷体" panose="02010600040101010101" pitchFamily="2" charset="-122"/>
                <a:ea typeface="华文楷体" panose="02010600040101010101" pitchFamily="2" charset="-122"/>
              </a:defRPr>
            </a:lvl4pPr>
            <a:lvl5pPr marL="2057400" indent="-228600">
              <a:spcBef>
                <a:spcPct val="20000"/>
              </a:spcBef>
              <a:buChar char="»"/>
              <a:defRPr sz="2000" b="1">
                <a:solidFill>
                  <a:schemeClr val="tx1"/>
                </a:solidFill>
                <a:latin typeface="华文楷体" panose="02010600040101010101" pitchFamily="2" charset="-122"/>
                <a:ea typeface="华文楷体" panose="02010600040101010101" pitchFamily="2" charset="-122"/>
              </a:defRPr>
            </a:lvl5pPr>
            <a:lvl6pPr marL="25146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6pPr>
            <a:lvl7pPr marL="29718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7pPr>
            <a:lvl8pPr marL="34290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8pPr>
            <a:lvl9pPr marL="3886200" indent="-228600" eaLnBrk="0" fontAlgn="base" hangingPunct="0">
              <a:spcBef>
                <a:spcPct val="20000"/>
              </a:spcBef>
              <a:spcAft>
                <a:spcPct val="0"/>
              </a:spcAft>
              <a:buChar char="»"/>
              <a:defRPr sz="2000" b="1">
                <a:solidFill>
                  <a:schemeClr val="tx1"/>
                </a:solidFill>
                <a:latin typeface="华文楷体" panose="02010600040101010101" pitchFamily="2" charset="-122"/>
                <a:ea typeface="华文楷体" panose="02010600040101010101" pitchFamily="2" charset="-122"/>
              </a:defRPr>
            </a:lvl9pPr>
          </a:lstStyle>
          <a:p>
            <a:pPr eaLnBrk="1" hangingPunct="1">
              <a:spcBef>
                <a:spcPct val="0"/>
              </a:spcBef>
              <a:buClrTx/>
              <a:buFontTx/>
              <a:buNone/>
            </a:pPr>
            <a:r>
              <a:rPr lang="en-US" altLang="zh-CN" sz="2400" b="0" dirty="0" err="1">
                <a:latin typeface="微软雅黑 Light" panose="020B0502040204020203" pitchFamily="34" charset="-122"/>
                <a:ea typeface="微软雅黑 Light" panose="020B0502040204020203" pitchFamily="34" charset="-122"/>
              </a:rPr>
              <a:t>mysql</a:t>
            </a:r>
            <a:r>
              <a:rPr lang="en-US" altLang="zh-CN" sz="2400" b="0" dirty="0">
                <a:latin typeface="微软雅黑 Light" panose="020B0502040204020203" pitchFamily="34" charset="-122"/>
                <a:ea typeface="微软雅黑 Light" panose="020B0502040204020203" pitchFamily="34" charset="-122"/>
              </a:rPr>
              <a:t>&gt; select </a:t>
            </a:r>
            <a:r>
              <a:rPr lang="en-US" altLang="zh-CN" sz="2400" b="0" dirty="0" err="1">
                <a:latin typeface="微软雅黑 Light" panose="020B0502040204020203" pitchFamily="34" charset="-122"/>
                <a:ea typeface="微软雅黑 Light" panose="020B0502040204020203" pitchFamily="34" charset="-122"/>
              </a:rPr>
              <a:t>student.studentno,sname</a:t>
            </a:r>
            <a:r>
              <a:rPr lang="en-US" altLang="zh-CN" sz="2400" b="0" dirty="0">
                <a:latin typeface="微软雅黑 Light" panose="020B0502040204020203" pitchFamily="34" charset="-122"/>
                <a:ea typeface="微软雅黑 Light" panose="020B0502040204020203" pitchFamily="34" charset="-122"/>
              </a:rPr>
              <a:t>, </a:t>
            </a:r>
            <a:r>
              <a:rPr lang="en-US" altLang="zh-CN" sz="2400" b="0" dirty="0" err="1">
                <a:latin typeface="微软雅黑 Light" panose="020B0502040204020203" pitchFamily="34" charset="-122"/>
                <a:ea typeface="微软雅黑 Light" panose="020B0502040204020203" pitchFamily="34" charset="-122"/>
              </a:rPr>
              <a:t>phone,final</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from score inner join student</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on </a:t>
            </a:r>
            <a:r>
              <a:rPr lang="en-US" altLang="zh-CN" sz="2400" b="0" dirty="0" err="1">
                <a:latin typeface="微软雅黑 Light" panose="020B0502040204020203" pitchFamily="34" charset="-122"/>
                <a:ea typeface="微软雅黑 Light" panose="020B0502040204020203" pitchFamily="34" charset="-122"/>
              </a:rPr>
              <a:t>score.studentno</a:t>
            </a:r>
            <a:r>
              <a:rPr lang="en-US" altLang="zh-CN" sz="2400" b="0" dirty="0">
                <a:latin typeface="微软雅黑 Light" panose="020B0502040204020203" pitchFamily="34" charset="-122"/>
                <a:ea typeface="微软雅黑 Light" panose="020B0502040204020203" pitchFamily="34" charset="-122"/>
              </a:rPr>
              <a:t>= </a:t>
            </a:r>
            <a:r>
              <a:rPr lang="en-US" altLang="zh-CN" sz="2400" b="0" dirty="0" err="1">
                <a:latin typeface="微软雅黑 Light" panose="020B0502040204020203" pitchFamily="34" charset="-122"/>
                <a:ea typeface="微软雅黑 Light" panose="020B0502040204020203" pitchFamily="34" charset="-122"/>
              </a:rPr>
              <a:t>student.studentno</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where  final &gt;all</a:t>
            </a:r>
            <a:endParaRPr lang="zh-CN" altLang="zh-CN" sz="2400" b="0" dirty="0">
              <a:latin typeface="微软雅黑 Light" panose="020B0502040204020203" pitchFamily="34" charset="-122"/>
              <a:ea typeface="微软雅黑 Light" panose="020B0502040204020203" pitchFamily="34" charset="-122"/>
            </a:endParaRPr>
          </a:p>
          <a:p>
            <a:pPr eaLnBrk="1" hangingPunct="1">
              <a:spcBef>
                <a:spcPct val="0"/>
              </a:spcBef>
              <a:buClrTx/>
              <a:buFontTx/>
              <a:buNone/>
            </a:pPr>
            <a:r>
              <a:rPr lang="en-US" altLang="zh-CN" sz="2400" b="0" dirty="0">
                <a:latin typeface="微软雅黑 Light" panose="020B0502040204020203" pitchFamily="34" charset="-122"/>
                <a:ea typeface="微软雅黑 Light" panose="020B0502040204020203" pitchFamily="34" charset="-122"/>
              </a:rPr>
              <a:t>-&gt;    (select final from score where </a:t>
            </a:r>
            <a:r>
              <a:rPr lang="en-US" altLang="zh-CN" sz="2400" b="0" dirty="0" err="1">
                <a:latin typeface="微软雅黑 Light" panose="020B0502040204020203" pitchFamily="34" charset="-122"/>
                <a:ea typeface="微软雅黑 Light" panose="020B0502040204020203" pitchFamily="34" charset="-122"/>
              </a:rPr>
              <a:t>courseno</a:t>
            </a:r>
            <a:r>
              <a:rPr lang="en-US" altLang="zh-CN" sz="2400" b="0" dirty="0">
                <a:latin typeface="微软雅黑 Light" panose="020B0502040204020203" pitchFamily="34" charset="-122"/>
                <a:ea typeface="微软雅黑 Light" panose="020B0502040204020203" pitchFamily="34" charset="-122"/>
              </a:rPr>
              <a:t>= 'c05109');</a:t>
            </a:r>
            <a:endParaRPr lang="zh-CN" altLang="zh-CN" sz="2400" b="0"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433A818B-CC3F-483C-9BF7-EB6D1FFB5FDE}"/>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6F1264B-2BCF-45C4-BC55-EB8F1580960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6E613760-5341-40F7-BFC0-7F7892D17F28}"/>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201256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490586F7-0BB7-4561-86BC-AC01AE69548B}"/>
              </a:ext>
            </a:extLst>
          </p:cNvPr>
          <p:cNvSpPr txBox="1">
            <a:spLocks noChangeArrowheads="1"/>
          </p:cNvSpPr>
          <p:nvPr/>
        </p:nvSpPr>
        <p:spPr>
          <a:xfrm>
            <a:off x="393911" y="1169550"/>
            <a:ext cx="11404177" cy="5239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zh-CN" sz="2400" dirty="0">
                <a:solidFill>
                  <a:srgbClr val="C00000"/>
                </a:solidFill>
                <a:latin typeface="微软雅黑 Light" panose="020B0502040204020203" pitchFamily="34" charset="-122"/>
                <a:ea typeface="微软雅黑 Light" panose="020B0502040204020203" pitchFamily="34" charset="-122"/>
              </a:rPr>
              <a:t>利用子查询插入、更新与删除数据</a:t>
            </a:r>
          </a:p>
          <a:p>
            <a:r>
              <a:rPr lang="zh-CN" altLang="zh-CN" sz="2400" dirty="0">
                <a:latin typeface="微软雅黑 Light" panose="020B0502040204020203" pitchFamily="34" charset="-122"/>
                <a:ea typeface="微软雅黑 Light" panose="020B0502040204020203" pitchFamily="34" charset="-122"/>
              </a:rPr>
              <a:t>利用子查询修改表数据，就是利用一个嵌套在</a:t>
            </a:r>
            <a:r>
              <a:rPr lang="en-US" altLang="zh-CN" sz="2400" dirty="0">
                <a:latin typeface="微软雅黑 Light" panose="020B0502040204020203" pitchFamily="34" charset="-122"/>
                <a:ea typeface="微软雅黑 Light" panose="020B0502040204020203" pitchFamily="34" charset="-122"/>
              </a:rPr>
              <a:t>insert</a:t>
            </a:r>
            <a:r>
              <a:rPr lang="zh-CN" altLang="zh-CN"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update</a:t>
            </a:r>
            <a:r>
              <a:rPr lang="zh-CN" altLang="zh-CN" sz="2400" dirty="0">
                <a:latin typeface="微软雅黑 Light" panose="020B0502040204020203" pitchFamily="34" charset="-122"/>
                <a:ea typeface="微软雅黑 Light" panose="020B0502040204020203" pitchFamily="34" charset="-122"/>
              </a:rPr>
              <a:t>或</a:t>
            </a:r>
            <a:r>
              <a:rPr lang="en-US" altLang="zh-CN" sz="2400" dirty="0">
                <a:latin typeface="微软雅黑 Light" panose="020B0502040204020203" pitchFamily="34" charset="-122"/>
                <a:ea typeface="微软雅黑 Light" panose="020B0502040204020203" pitchFamily="34" charset="-122"/>
              </a:rPr>
              <a:t>delete</a:t>
            </a:r>
            <a:r>
              <a:rPr lang="zh-CN" altLang="zh-CN" sz="2400" dirty="0">
                <a:latin typeface="微软雅黑 Light" panose="020B0502040204020203" pitchFamily="34" charset="-122"/>
                <a:ea typeface="微软雅黑 Light" panose="020B0502040204020203" pitchFamily="34" charset="-122"/>
              </a:rPr>
              <a:t>语句的子查询成批的添加、更新和删除表中的数据。</a:t>
            </a:r>
          </a:p>
          <a:p>
            <a:r>
              <a:rPr lang="en-US" altLang="zh-CN" sz="2400" dirty="0">
                <a:latin typeface="微软雅黑 Light" panose="020B0502040204020203" pitchFamily="34" charset="-122"/>
                <a:ea typeface="微软雅黑 Light" panose="020B0502040204020203" pitchFamily="34" charset="-122"/>
              </a:rPr>
              <a:t> </a:t>
            </a:r>
            <a:r>
              <a:rPr lang="zh-CN" altLang="zh-CN" sz="2400" dirty="0">
                <a:latin typeface="微软雅黑 Light" panose="020B0502040204020203" pitchFamily="34" charset="-122"/>
                <a:ea typeface="微软雅黑 Light" panose="020B0502040204020203" pitchFamily="34" charset="-122"/>
              </a:rPr>
              <a:t>利用子查询插入纪录</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insert </a:t>
            </a:r>
            <a:r>
              <a:rPr lang="zh-CN" altLang="zh-CN" sz="2400" dirty="0">
                <a:latin typeface="微软雅黑 Light" panose="020B0502040204020203" pitchFamily="34" charset="-122"/>
                <a:ea typeface="微软雅黑 Light" panose="020B0502040204020203" pitchFamily="34" charset="-122"/>
              </a:rPr>
              <a:t>语句中的</a:t>
            </a:r>
            <a:r>
              <a:rPr lang="en-US" altLang="zh-CN" sz="2400" dirty="0">
                <a:latin typeface="微软雅黑 Light" panose="020B0502040204020203" pitchFamily="34" charset="-122"/>
                <a:ea typeface="微软雅黑 Light" panose="020B0502040204020203" pitchFamily="34" charset="-122"/>
              </a:rPr>
              <a:t> select </a:t>
            </a:r>
            <a:r>
              <a:rPr lang="zh-CN" altLang="zh-CN" sz="2400" dirty="0">
                <a:latin typeface="微软雅黑 Light" panose="020B0502040204020203" pitchFamily="34" charset="-122"/>
                <a:ea typeface="微软雅黑 Light" panose="020B0502040204020203" pitchFamily="34" charset="-122"/>
              </a:rPr>
              <a:t>子查询可用于将一个或多个其他的表或视图的值添加到表中。使用</a:t>
            </a:r>
            <a:r>
              <a:rPr lang="en-US" altLang="zh-CN" sz="2400" dirty="0">
                <a:latin typeface="微软雅黑 Light" panose="020B0502040204020203" pitchFamily="34" charset="-122"/>
                <a:ea typeface="微软雅黑 Light" panose="020B0502040204020203" pitchFamily="34" charset="-122"/>
              </a:rPr>
              <a:t> select </a:t>
            </a:r>
            <a:r>
              <a:rPr lang="zh-CN" altLang="zh-CN" sz="2400" dirty="0">
                <a:latin typeface="微软雅黑 Light" panose="020B0502040204020203" pitchFamily="34" charset="-122"/>
                <a:ea typeface="微软雅黑 Light" panose="020B0502040204020203" pitchFamily="34" charset="-122"/>
              </a:rPr>
              <a:t>子查询可同时插入多行。</a:t>
            </a:r>
            <a:endParaRPr lang="en-US" altLang="zh-CN" sz="2400" dirty="0">
              <a:latin typeface="微软雅黑 Light" panose="020B0502040204020203" pitchFamily="34" charset="-122"/>
              <a:ea typeface="微软雅黑 Light" panose="020B0502040204020203" pitchFamily="34" charset="-122"/>
            </a:endParaRPr>
          </a:p>
          <a:p>
            <a:endParaRPr lang="zh-CN"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41</a:t>
            </a:r>
            <a:r>
              <a:rPr lang="zh-CN" altLang="zh-CN" sz="2400" dirty="0">
                <a:latin typeface="微软雅黑 Light" panose="020B0502040204020203" pitchFamily="34" charset="-122"/>
                <a:ea typeface="微软雅黑 Light" panose="020B0502040204020203" pitchFamily="34" charset="-122"/>
              </a:rPr>
              <a:t>】将</a:t>
            </a:r>
            <a:r>
              <a:rPr lang="en-US" altLang="zh-CN" sz="2400" dirty="0">
                <a:latin typeface="微软雅黑 Light" panose="020B0502040204020203" pitchFamily="34" charset="-122"/>
                <a:ea typeface="微软雅黑 Light" panose="020B0502040204020203" pitchFamily="34" charset="-122"/>
              </a:rPr>
              <a:t>student</a:t>
            </a:r>
            <a:r>
              <a:rPr lang="zh-CN" altLang="zh-CN" sz="2400" dirty="0">
                <a:latin typeface="微软雅黑 Light" panose="020B0502040204020203" pitchFamily="34" charset="-122"/>
                <a:ea typeface="微软雅黑 Light" panose="020B0502040204020203" pitchFamily="34" charset="-122"/>
              </a:rPr>
              <a:t>表中</a:t>
            </a:r>
            <a:r>
              <a:rPr lang="en-US" altLang="zh-CN" sz="2400" dirty="0">
                <a:latin typeface="微软雅黑 Light" panose="020B0502040204020203" pitchFamily="34" charset="-122"/>
                <a:ea typeface="微软雅黑 Light" panose="020B0502040204020203" pitchFamily="34" charset="-122"/>
              </a:rPr>
              <a:t>2001</a:t>
            </a:r>
            <a:r>
              <a:rPr lang="zh-CN" altLang="zh-CN" sz="2400" dirty="0">
                <a:latin typeface="微软雅黑 Light" panose="020B0502040204020203" pitchFamily="34" charset="-122"/>
                <a:ea typeface="微软雅黑 Light" panose="020B0502040204020203" pitchFamily="34" charset="-122"/>
              </a:rPr>
              <a:t>年以后出生的学生记录添加到</a:t>
            </a:r>
            <a:r>
              <a:rPr lang="en-US" altLang="zh-CN" sz="2400" dirty="0">
                <a:latin typeface="微软雅黑 Light" panose="020B0502040204020203" pitchFamily="34" charset="-122"/>
                <a:ea typeface="微软雅黑 Light" panose="020B0502040204020203" pitchFamily="34" charset="-122"/>
              </a:rPr>
              <a:t>student02</a:t>
            </a:r>
            <a:r>
              <a:rPr lang="zh-CN" altLang="zh-CN" sz="2400" dirty="0">
                <a:latin typeface="微软雅黑 Light" panose="020B0502040204020203" pitchFamily="34" charset="-122"/>
                <a:ea typeface="微软雅黑 Light" panose="020B0502040204020203" pitchFamily="34" charset="-122"/>
              </a:rPr>
              <a:t>表中。</a:t>
            </a: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分析：子查询的选择列表必须与</a:t>
            </a:r>
            <a:r>
              <a:rPr lang="en-US" altLang="zh-CN" sz="2400" dirty="0">
                <a:latin typeface="微软雅黑 Light" panose="020B0502040204020203" pitchFamily="34" charset="-122"/>
                <a:ea typeface="微软雅黑 Light" panose="020B0502040204020203" pitchFamily="34" charset="-122"/>
              </a:rPr>
              <a:t> insert </a:t>
            </a:r>
            <a:r>
              <a:rPr lang="zh-CN" altLang="zh-CN" sz="2400" dirty="0">
                <a:latin typeface="微软雅黑 Light" panose="020B0502040204020203" pitchFamily="34" charset="-122"/>
                <a:ea typeface="微软雅黑 Light" panose="020B0502040204020203" pitchFamily="34" charset="-122"/>
              </a:rPr>
              <a:t>语句列的列表匹配。如果</a:t>
            </a:r>
            <a:r>
              <a:rPr lang="en-US" altLang="zh-CN" sz="2400" dirty="0">
                <a:latin typeface="微软雅黑 Light" panose="020B0502040204020203" pitchFamily="34" charset="-122"/>
                <a:ea typeface="微软雅黑 Light" panose="020B0502040204020203" pitchFamily="34" charset="-122"/>
              </a:rPr>
              <a:t>insert </a:t>
            </a:r>
            <a:r>
              <a:rPr lang="zh-CN" altLang="zh-CN" sz="2400" dirty="0">
                <a:latin typeface="微软雅黑 Light" panose="020B0502040204020203" pitchFamily="34" charset="-122"/>
                <a:ea typeface="微软雅黑 Light" panose="020B0502040204020203" pitchFamily="34" charset="-122"/>
              </a:rPr>
              <a:t>语句没有指定列的列表，则选择列表必须与正向其插入的表或视图的列匹配且顺序一致。</a:t>
            </a:r>
            <a:endParaRPr lang="en-US"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err="1">
                <a:latin typeface="微软雅黑 Light" panose="020B0502040204020203" pitchFamily="34" charset="-122"/>
                <a:ea typeface="微软雅黑 Light" panose="020B0502040204020203" pitchFamily="34" charset="-122"/>
              </a:rPr>
              <a:t>mysql</a:t>
            </a:r>
            <a:r>
              <a:rPr lang="en-US" altLang="zh-CN" sz="2400" dirty="0">
                <a:latin typeface="微软雅黑 Light" panose="020B0502040204020203" pitchFamily="34" charset="-122"/>
                <a:ea typeface="微软雅黑 Light" panose="020B0502040204020203" pitchFamily="34" charset="-122"/>
              </a:rPr>
              <a:t>&gt; insert into  mysqltest.student02</a:t>
            </a:r>
            <a:endParaRPr lang="zh-CN"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a:latin typeface="微软雅黑 Light" panose="020B0502040204020203" pitchFamily="34" charset="-122"/>
                <a:ea typeface="微软雅黑 Light" panose="020B0502040204020203" pitchFamily="34" charset="-122"/>
              </a:rPr>
              <a:t>-&gt;       (select  * from student</a:t>
            </a:r>
            <a:endParaRPr lang="zh-CN"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a:latin typeface="微软雅黑 Light" panose="020B0502040204020203" pitchFamily="34" charset="-122"/>
                <a:ea typeface="微软雅黑 Light" panose="020B0502040204020203" pitchFamily="34" charset="-122"/>
              </a:rPr>
              <a:t>-&gt;        where birthdate&gt;='2001-12-31');</a:t>
            </a:r>
            <a:endParaRPr lang="zh-CN" altLang="zh-CN" sz="2400"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5A2C6719-8426-42A2-A04A-A35346C7A209}"/>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0C7A6EA-6301-469F-8077-792FE76491AF}"/>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23000690-16B2-43F1-94E8-9050A0DBDD89}"/>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21067932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480A45-F3A6-4775-80A9-2F9689F31EC3}"/>
              </a:ext>
            </a:extLst>
          </p:cNvPr>
          <p:cNvSpPr txBox="1">
            <a:spLocks noChangeArrowheads="1"/>
          </p:cNvSpPr>
          <p:nvPr/>
        </p:nvSpPr>
        <p:spPr>
          <a:xfrm>
            <a:off x="399132" y="1067784"/>
            <a:ext cx="11605513" cy="5425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微软雅黑 Light" panose="020B0502040204020203" pitchFamily="34" charset="-122"/>
                <a:ea typeface="微软雅黑 Light" panose="020B0502040204020203" pitchFamily="34" charset="-122"/>
              </a:rPr>
              <a:t>利用子查询更新数据</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update</a:t>
            </a:r>
            <a:r>
              <a:rPr lang="zh-CN" altLang="zh-CN" sz="2400" dirty="0">
                <a:latin typeface="微软雅黑 Light" panose="020B0502040204020203" pitchFamily="34" charset="-122"/>
                <a:ea typeface="微软雅黑 Light" panose="020B0502040204020203" pitchFamily="34" charset="-122"/>
              </a:rPr>
              <a:t>语句中的</a:t>
            </a:r>
            <a:r>
              <a:rPr lang="en-US" altLang="zh-CN" sz="2400" dirty="0">
                <a:latin typeface="微软雅黑 Light" panose="020B0502040204020203" pitchFamily="34" charset="-122"/>
                <a:ea typeface="微软雅黑 Light" panose="020B0502040204020203" pitchFamily="34" charset="-122"/>
              </a:rPr>
              <a:t>select</a:t>
            </a:r>
            <a:r>
              <a:rPr lang="zh-CN" altLang="zh-CN" sz="2400" dirty="0">
                <a:latin typeface="微软雅黑 Light" panose="020B0502040204020203" pitchFamily="34" charset="-122"/>
                <a:ea typeface="微软雅黑 Light" panose="020B0502040204020203" pitchFamily="34" charset="-122"/>
              </a:rPr>
              <a:t>子查询可用于将一个或多个其他的表或视图的值进行更新。使用</a:t>
            </a:r>
            <a:r>
              <a:rPr lang="en-US" altLang="zh-CN" sz="2400" dirty="0">
                <a:latin typeface="微软雅黑 Light" panose="020B0502040204020203" pitchFamily="34" charset="-122"/>
                <a:ea typeface="微软雅黑 Light" panose="020B0502040204020203" pitchFamily="34" charset="-122"/>
              </a:rPr>
              <a:t> select</a:t>
            </a:r>
            <a:r>
              <a:rPr lang="zh-CN" altLang="zh-CN" sz="2400" dirty="0">
                <a:latin typeface="微软雅黑 Light" panose="020B0502040204020203" pitchFamily="34" charset="-122"/>
                <a:ea typeface="微软雅黑 Light" panose="020B0502040204020203" pitchFamily="34" charset="-122"/>
              </a:rPr>
              <a:t>子查询可同时更新多行数据。实际上是通过将子查询的结果作为更新条件表达式中的一部分。</a:t>
            </a: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42</a:t>
            </a:r>
            <a:r>
              <a:rPr lang="zh-CN" altLang="zh-CN" sz="2400" dirty="0">
                <a:latin typeface="微软雅黑 Light" panose="020B0502040204020203" pitchFamily="34" charset="-122"/>
                <a:ea typeface="微软雅黑 Light" panose="020B0502040204020203" pitchFamily="34" charset="-122"/>
              </a:rPr>
              <a:t>】 将</a:t>
            </a:r>
            <a:r>
              <a:rPr lang="en-US" altLang="zh-CN" sz="2400" dirty="0">
                <a:latin typeface="微软雅黑 Light" panose="020B0502040204020203" pitchFamily="34" charset="-122"/>
                <a:ea typeface="微软雅黑 Light" panose="020B0502040204020203" pitchFamily="34" charset="-122"/>
              </a:rPr>
              <a:t>student</a:t>
            </a:r>
            <a:r>
              <a:rPr lang="zh-CN" altLang="zh-CN" sz="2400" dirty="0">
                <a:latin typeface="微软雅黑 Light" panose="020B0502040204020203" pitchFamily="34" charset="-122"/>
                <a:ea typeface="微软雅黑 Light" panose="020B0502040204020203" pitchFamily="34" charset="-122"/>
              </a:rPr>
              <a:t>表中入学成绩低于</a:t>
            </a:r>
            <a:r>
              <a:rPr lang="en-US" altLang="zh-CN" sz="2400" dirty="0">
                <a:latin typeface="微软雅黑 Light" panose="020B0502040204020203" pitchFamily="34" charset="-122"/>
                <a:ea typeface="微软雅黑 Light" panose="020B0502040204020203" pitchFamily="34" charset="-122"/>
              </a:rPr>
              <a:t>800</a:t>
            </a:r>
            <a:r>
              <a:rPr lang="zh-CN" altLang="zh-CN" sz="2400" dirty="0">
                <a:latin typeface="微软雅黑 Light" panose="020B0502040204020203" pitchFamily="34" charset="-122"/>
                <a:ea typeface="微软雅黑 Light" panose="020B0502040204020203" pitchFamily="34" charset="-122"/>
              </a:rPr>
              <a:t>的所有学生的期末成绩增加</a:t>
            </a:r>
            <a:r>
              <a:rPr lang="en-US" altLang="zh-CN" sz="2400" dirty="0">
                <a:latin typeface="微软雅黑 Light" panose="020B0502040204020203" pitchFamily="34" charset="-122"/>
                <a:ea typeface="微软雅黑 Light" panose="020B0502040204020203" pitchFamily="34" charset="-122"/>
              </a:rPr>
              <a:t>5%</a:t>
            </a:r>
            <a:r>
              <a:rPr lang="zh-CN" altLang="zh-CN" sz="2400" dirty="0">
                <a:latin typeface="微软雅黑 Light" panose="020B0502040204020203" pitchFamily="34" charset="-122"/>
                <a:ea typeface="微软雅黑 Light" panose="020B0502040204020203" pitchFamily="34" charset="-122"/>
              </a:rPr>
              <a:t>。</a:t>
            </a: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分析：利用</a:t>
            </a:r>
            <a:r>
              <a:rPr lang="en-US" altLang="zh-CN" sz="2400" dirty="0">
                <a:latin typeface="微软雅黑 Light" panose="020B0502040204020203" pitchFamily="34" charset="-122"/>
                <a:ea typeface="微软雅黑 Light" panose="020B0502040204020203" pitchFamily="34" charset="-122"/>
              </a:rPr>
              <a:t>update</a:t>
            </a:r>
            <a:r>
              <a:rPr lang="zh-CN" altLang="zh-CN" sz="2400" dirty="0">
                <a:latin typeface="微软雅黑 Light" panose="020B0502040204020203" pitchFamily="34" charset="-122"/>
                <a:ea typeface="微软雅黑 Light" panose="020B0502040204020203" pitchFamily="34" charset="-122"/>
              </a:rPr>
              <a:t>成批修改表数据，可以在</a:t>
            </a:r>
            <a:r>
              <a:rPr lang="en-US" altLang="zh-CN" sz="2400" dirty="0">
                <a:latin typeface="微软雅黑 Light" panose="020B0502040204020203" pitchFamily="34" charset="-122"/>
                <a:ea typeface="微软雅黑 Light" panose="020B0502040204020203" pitchFamily="34" charset="-122"/>
              </a:rPr>
              <a:t>where</a:t>
            </a:r>
            <a:r>
              <a:rPr lang="zh-CN" altLang="zh-CN" sz="2400" dirty="0">
                <a:latin typeface="微软雅黑 Light" panose="020B0502040204020203" pitchFamily="34" charset="-122"/>
                <a:ea typeface="微软雅黑 Light" panose="020B0502040204020203" pitchFamily="34" charset="-122"/>
              </a:rPr>
              <a:t>子句的利用子查询实现。</a:t>
            </a:r>
            <a:endParaRPr lang="en-US" altLang="zh-CN" sz="2400" dirty="0">
              <a:latin typeface="微软雅黑 Light" panose="020B0502040204020203" pitchFamily="34" charset="-122"/>
              <a:ea typeface="微软雅黑 Light" panose="020B0502040204020203" pitchFamily="34" charset="-122"/>
            </a:endParaRPr>
          </a:p>
          <a:p>
            <a:pPr>
              <a:spcBef>
                <a:spcPct val="0"/>
              </a:spcBef>
              <a:buNone/>
            </a:pPr>
            <a:endParaRPr lang="en-US"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err="1">
                <a:latin typeface="微软雅黑 Light" panose="020B0502040204020203" pitchFamily="34" charset="-122"/>
                <a:ea typeface="微软雅黑 Light" panose="020B0502040204020203" pitchFamily="34" charset="-122"/>
              </a:rPr>
              <a:t>mysql</a:t>
            </a:r>
            <a:r>
              <a:rPr lang="en-US" altLang="zh-CN" sz="2400" dirty="0">
                <a:latin typeface="微软雅黑 Light" panose="020B0502040204020203" pitchFamily="34" charset="-122"/>
                <a:ea typeface="微软雅黑 Light" panose="020B0502040204020203" pitchFamily="34" charset="-122"/>
              </a:rPr>
              <a:t>&gt; update  score</a:t>
            </a:r>
            <a:endParaRPr lang="zh-CN"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a:latin typeface="微软雅黑 Light" panose="020B0502040204020203" pitchFamily="34" charset="-122"/>
                <a:ea typeface="微软雅黑 Light" panose="020B0502040204020203" pitchFamily="34" charset="-122"/>
              </a:rPr>
              <a:t>-&gt; set final= final*1.05</a:t>
            </a:r>
            <a:endParaRPr lang="zh-CN"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a:latin typeface="微软雅黑 Light" panose="020B0502040204020203" pitchFamily="34" charset="-122"/>
                <a:ea typeface="微软雅黑 Light" panose="020B0502040204020203" pitchFamily="34" charset="-122"/>
              </a:rPr>
              <a:t>-&gt; where </a:t>
            </a:r>
            <a:r>
              <a:rPr lang="en-US" altLang="zh-CN" sz="2400" dirty="0" err="1">
                <a:latin typeface="微软雅黑 Light" panose="020B0502040204020203" pitchFamily="34" charset="-122"/>
                <a:ea typeface="微软雅黑 Light" panose="020B0502040204020203" pitchFamily="34" charset="-122"/>
              </a:rPr>
              <a:t>studentno</a:t>
            </a:r>
            <a:r>
              <a:rPr lang="en-US" altLang="zh-CN" sz="2400" dirty="0">
                <a:latin typeface="微软雅黑 Light" panose="020B0502040204020203" pitchFamily="34" charset="-122"/>
                <a:ea typeface="微软雅黑 Light" panose="020B0502040204020203" pitchFamily="34" charset="-122"/>
              </a:rPr>
              <a:t> in</a:t>
            </a:r>
            <a:endParaRPr lang="zh-CN"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a:latin typeface="微软雅黑 Light" panose="020B0502040204020203" pitchFamily="34" charset="-122"/>
                <a:ea typeface="微软雅黑 Light" panose="020B0502040204020203" pitchFamily="34" charset="-122"/>
              </a:rPr>
              <a:t>-&gt;       (select </a:t>
            </a:r>
            <a:r>
              <a:rPr lang="en-US" altLang="zh-CN" sz="2400" dirty="0" err="1">
                <a:latin typeface="微软雅黑 Light" panose="020B0502040204020203" pitchFamily="34" charset="-122"/>
                <a:ea typeface="微软雅黑 Light" panose="020B0502040204020203" pitchFamily="34" charset="-122"/>
              </a:rPr>
              <a:t>studentno</a:t>
            </a:r>
            <a:endParaRPr lang="zh-CN"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a:latin typeface="微软雅黑 Light" panose="020B0502040204020203" pitchFamily="34" charset="-122"/>
                <a:ea typeface="微软雅黑 Light" panose="020B0502040204020203" pitchFamily="34" charset="-122"/>
              </a:rPr>
              <a:t>-&gt;        from  student</a:t>
            </a:r>
            <a:endParaRPr lang="zh-CN" altLang="zh-CN" sz="2400" dirty="0">
              <a:latin typeface="微软雅黑 Light" panose="020B0502040204020203" pitchFamily="34" charset="-122"/>
              <a:ea typeface="微软雅黑 Light" panose="020B0502040204020203" pitchFamily="34" charset="-122"/>
            </a:endParaRPr>
          </a:p>
          <a:p>
            <a:pPr>
              <a:spcBef>
                <a:spcPct val="0"/>
              </a:spcBef>
              <a:buNone/>
            </a:pPr>
            <a:r>
              <a:rPr lang="en-US" altLang="zh-CN" sz="2400" dirty="0">
                <a:latin typeface="微软雅黑 Light" panose="020B0502040204020203" pitchFamily="34" charset="-122"/>
                <a:ea typeface="微软雅黑 Light" panose="020B0502040204020203" pitchFamily="34" charset="-122"/>
              </a:rPr>
              <a:t>-&gt;        where entrance &lt;800);</a:t>
            </a:r>
            <a:endParaRPr lang="zh-CN" altLang="zh-CN" sz="24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endParaRPr lang="zh-CN" altLang="zh-CN" sz="240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BBB1F0D2-1D4D-417A-9BD8-0F616C3E4C9C}"/>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FC72EC3-6A31-45F1-8279-576A7C08186A}"/>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5C06DE36-7F88-4531-9F5A-80F1C20563D2}"/>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388372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10" name="Rectangle 3">
            <a:extLst>
              <a:ext uri="{FF2B5EF4-FFF2-40B4-BE49-F238E27FC236}">
                <a16:creationId xmlns:a16="http://schemas.microsoft.com/office/drawing/2014/main" id="{B1D971BC-7F86-4FA7-9C25-6343717B4CDB}"/>
              </a:ext>
            </a:extLst>
          </p:cNvPr>
          <p:cNvSpPr txBox="1">
            <a:spLocks noChangeArrowheads="1"/>
          </p:cNvSpPr>
          <p:nvPr/>
        </p:nvSpPr>
        <p:spPr bwMode="auto">
          <a:xfrm>
            <a:off x="1756509" y="2031039"/>
            <a:ext cx="5608040" cy="279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marR="0" lvl="0" indent="0" algn="just" defTabSz="914400" rtl="0" eaLnBrk="1" fontAlgn="base" latinLnBrk="0" hangingPunct="1">
              <a:spcBef>
                <a:spcPct val="20000"/>
              </a:spcBef>
              <a:spcAft>
                <a:spcPct val="0"/>
              </a:spcAft>
              <a:buClrTx/>
              <a:buSzPct val="100000"/>
              <a:buNone/>
              <a:tabLst/>
              <a:defRPr/>
            </a:pP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查询仅涉及一个表</a:t>
            </a:r>
          </a:p>
          <a:p>
            <a:pPr marL="742950" marR="0" lvl="1" indent="-285750" algn="just" defTabSz="914400" rtl="0" eaLnBrk="1" fontAlgn="base" latinLnBrk="0" hangingPunct="1">
              <a:spcBef>
                <a:spcPct val="20000"/>
              </a:spcBef>
              <a:spcAft>
                <a:spcPct val="0"/>
              </a:spcAft>
              <a:buClrTx/>
              <a:buSzPct val="100000"/>
              <a:buFont typeface="Wingdings" panose="05000000000000000000" pitchFamily="2" charset="2"/>
              <a:buNone/>
              <a:tabLst/>
              <a:defRPr/>
            </a:pPr>
            <a:r>
              <a:rPr kumimoji="0" lang="en-US" altLang="zh-CN" b="0" i="0" u="none" strike="noStrike" kern="0" cap="none" spc="0" normalizeH="0" baseline="0" noProof="0" dirty="0">
                <a:ln>
                  <a:noFill/>
                </a:ln>
                <a:effectLst/>
                <a:uLnTx/>
                <a:uFillTx/>
                <a:latin typeface="Microsoft YaHei Light" panose="020B0502040204020203" pitchFamily="34" charset="-122"/>
                <a:ea typeface="Microsoft YaHei Light" panose="020B0502040204020203" pitchFamily="34" charset="-122"/>
              </a:rPr>
              <a:t>1.</a:t>
            </a:r>
            <a:r>
              <a:rPr kumimoji="0" lang="zh-CN" altLang="en-US" b="0" i="0" u="none" strike="noStrike" kern="0" cap="none" spc="0" normalizeH="0" baseline="0" noProof="0" dirty="0">
                <a:ln>
                  <a:noFill/>
                </a:ln>
                <a:effectLst/>
                <a:uLnTx/>
                <a:uFillTx/>
                <a:latin typeface="Microsoft YaHei Light" panose="020B0502040204020203" pitchFamily="34" charset="-122"/>
                <a:ea typeface="Microsoft YaHei Light" panose="020B0502040204020203" pitchFamily="34" charset="-122"/>
              </a:rPr>
              <a:t>选择表中的若干列</a:t>
            </a:r>
          </a:p>
          <a:p>
            <a:pPr marL="742950" marR="0" lvl="1" indent="-285750" algn="just" defTabSz="914400" rtl="0" eaLnBrk="1" fontAlgn="base" latinLnBrk="0" hangingPunct="1">
              <a:spcBef>
                <a:spcPct val="20000"/>
              </a:spcBef>
              <a:spcAft>
                <a:spcPct val="0"/>
              </a:spcAft>
              <a:buClrTx/>
              <a:buSzPct val="100000"/>
              <a:buFont typeface="Wingdings" panose="05000000000000000000" pitchFamily="2" charset="2"/>
              <a:buNone/>
              <a:tabLst/>
              <a:defRPr/>
            </a:pP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2.</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选择表中的若干元组</a:t>
            </a:r>
          </a:p>
          <a:p>
            <a:pPr marL="742950" marR="0" lvl="1" indent="-285750" algn="just" defTabSz="914400" rtl="0" eaLnBrk="1" fontAlgn="base" latinLnBrk="0" hangingPunct="1">
              <a:spcBef>
                <a:spcPct val="20000"/>
              </a:spcBef>
              <a:spcAft>
                <a:spcPct val="0"/>
              </a:spcAft>
              <a:buClrTx/>
              <a:buSzPct val="100000"/>
              <a:buFont typeface="Wingdings" panose="05000000000000000000" pitchFamily="2" charset="2"/>
              <a:buNone/>
              <a:tabLst/>
              <a:defRPr/>
            </a:pP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3.ORDER BY</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子句</a:t>
            </a:r>
          </a:p>
          <a:p>
            <a:pPr marL="742950" marR="0" lvl="1" indent="-285750" algn="just" defTabSz="914400" rtl="0" eaLnBrk="1" fontAlgn="base" latinLnBrk="0" hangingPunct="1">
              <a:spcBef>
                <a:spcPct val="20000"/>
              </a:spcBef>
              <a:spcAft>
                <a:spcPct val="0"/>
              </a:spcAft>
              <a:buClrTx/>
              <a:buSzPct val="100000"/>
              <a:buFont typeface="Wingdings" panose="05000000000000000000" pitchFamily="2" charset="2"/>
              <a:buNone/>
              <a:tabLst/>
              <a:defRPr/>
            </a:pP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4.</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聚集函数</a:t>
            </a:r>
          </a:p>
          <a:p>
            <a:pPr marL="742950" marR="0" lvl="1" indent="-285750" algn="just" defTabSz="914400" rtl="0" eaLnBrk="1" fontAlgn="base" latinLnBrk="0" hangingPunct="1">
              <a:spcBef>
                <a:spcPct val="20000"/>
              </a:spcBef>
              <a:spcAft>
                <a:spcPct val="0"/>
              </a:spcAft>
              <a:buClrTx/>
              <a:buSzPct val="100000"/>
              <a:buFont typeface="Wingdings" panose="05000000000000000000" pitchFamily="2" charset="2"/>
              <a:buNone/>
              <a:tabLst/>
              <a:defRPr/>
            </a:pP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5.GROUP BY</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rPr>
              <a:t>子句</a:t>
            </a:r>
          </a:p>
        </p:txBody>
      </p:sp>
      <p:sp>
        <p:nvSpPr>
          <p:cNvPr id="3" name="文本框 2">
            <a:extLst>
              <a:ext uri="{FF2B5EF4-FFF2-40B4-BE49-F238E27FC236}">
                <a16:creationId xmlns:a16="http://schemas.microsoft.com/office/drawing/2014/main" id="{B32E4DCE-2EBF-4D8A-B127-1BFE16E6DC42}"/>
              </a:ext>
            </a:extLst>
          </p:cNvPr>
          <p:cNvSpPr txBox="1"/>
          <p:nvPr/>
        </p:nvSpPr>
        <p:spPr>
          <a:xfrm>
            <a:off x="939566" y="1031846"/>
            <a:ext cx="1415772" cy="461665"/>
          </a:xfrm>
          <a:prstGeom prst="rect">
            <a:avLst/>
          </a:prstGeom>
          <a:noFill/>
        </p:spPr>
        <p:txBody>
          <a:bodyPr wrap="none" rtlCol="0">
            <a:spAutoFit/>
          </a:bodyPr>
          <a:lstStyle/>
          <a:p>
            <a:r>
              <a:rPr lang="zh-CN" altLang="en-US" sz="2400" b="1" dirty="0">
                <a:solidFill>
                  <a:srgbClr val="C00000"/>
                </a:solidFill>
                <a:latin typeface="Microsoft YaHei Light" panose="020B0502040204020203" pitchFamily="34" charset="-122"/>
                <a:ea typeface="Microsoft YaHei Light" panose="020B0502040204020203" pitchFamily="34" charset="-122"/>
              </a:rPr>
              <a:t>单表查询</a:t>
            </a:r>
          </a:p>
        </p:txBody>
      </p:sp>
    </p:spTree>
    <p:extLst>
      <p:ext uri="{BB962C8B-B14F-4D97-AF65-F5344CB8AC3E}">
        <p14:creationId xmlns:p14="http://schemas.microsoft.com/office/powerpoint/2010/main" val="8123000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57C218-709A-49FF-B6C7-0753EE7EAA48}"/>
              </a:ext>
            </a:extLst>
          </p:cNvPr>
          <p:cNvSpPr txBox="1"/>
          <p:nvPr/>
        </p:nvSpPr>
        <p:spPr>
          <a:xfrm>
            <a:off x="601735" y="968928"/>
            <a:ext cx="4185761" cy="461665"/>
          </a:xfrm>
          <a:prstGeom prst="rect">
            <a:avLst/>
          </a:prstGeom>
          <a:noFill/>
        </p:spPr>
        <p:txBody>
          <a:bodyPr wrap="none" rtlCol="0">
            <a:spAutoFit/>
          </a:bodyPr>
          <a:lstStyle/>
          <a:p>
            <a:r>
              <a:rPr lang="zh-CN" altLang="en-US" sz="2400" dirty="0">
                <a:solidFill>
                  <a:srgbClr val="C00000"/>
                </a:solidFill>
                <a:latin typeface="微软雅黑 Light" panose="020B0502040204020203" pitchFamily="34" charset="-122"/>
                <a:ea typeface="微软雅黑 Light" panose="020B0502040204020203" pitchFamily="34" charset="-122"/>
              </a:rPr>
              <a:t>使用正则表达式进行模糊查询</a:t>
            </a:r>
          </a:p>
        </p:txBody>
      </p:sp>
      <p:sp>
        <p:nvSpPr>
          <p:cNvPr id="5" name="Rectangle 3">
            <a:extLst>
              <a:ext uri="{FF2B5EF4-FFF2-40B4-BE49-F238E27FC236}">
                <a16:creationId xmlns:a16="http://schemas.microsoft.com/office/drawing/2014/main" id="{C8E199BB-7312-43F5-B57A-0AC2FE6C7AE7}"/>
              </a:ext>
            </a:extLst>
          </p:cNvPr>
          <p:cNvSpPr txBox="1">
            <a:spLocks noChangeArrowheads="1"/>
          </p:cNvSpPr>
          <p:nvPr/>
        </p:nvSpPr>
        <p:spPr>
          <a:xfrm>
            <a:off x="601735" y="1939322"/>
            <a:ext cx="11198358" cy="2803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Microsoft YaHei Light" panose="020B0502040204020203" pitchFamily="34" charset="-122"/>
                <a:ea typeface="Microsoft YaHei Light" panose="020B0502040204020203" pitchFamily="34" charset="-122"/>
              </a:rPr>
              <a:t>正则表达式通常用来检索或替换符合某个模式的文本内容，根据指定的匹配模式匹配文本中符合要求的特殊字符串。例如从一个文本文件中提取电话号码，查找一篇文章中重复的单词或者替换用户输入的某些词语等。正则表达式强大而且灵活，可以应用于非常复杂的查询。</a:t>
            </a:r>
          </a:p>
          <a:p>
            <a:r>
              <a:rPr lang="zh-CN" altLang="zh-CN" sz="2400" dirty="0">
                <a:latin typeface="Microsoft YaHei Light" panose="020B0502040204020203" pitchFamily="34" charset="-122"/>
                <a:ea typeface="Microsoft YaHei Light" panose="020B0502040204020203" pitchFamily="34" charset="-122"/>
              </a:rPr>
              <a:t>正则表达式的查询能力比通配字符的查询能力更强大，而且更加的灵活。正则表达式可以应用于非常复杂查询。</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中，使用</a:t>
            </a:r>
            <a:r>
              <a:rPr lang="en-US" altLang="zh-CN" sz="2400" dirty="0" err="1">
                <a:latin typeface="Microsoft YaHei Light" panose="020B0502040204020203" pitchFamily="34" charset="-122"/>
                <a:ea typeface="Microsoft YaHei Light" panose="020B0502040204020203" pitchFamily="34" charset="-122"/>
              </a:rPr>
              <a:t>regexp</a:t>
            </a:r>
            <a:r>
              <a:rPr lang="zh-CN" altLang="zh-CN" sz="2400" dirty="0">
                <a:latin typeface="Microsoft YaHei Light" panose="020B0502040204020203" pitchFamily="34" charset="-122"/>
                <a:ea typeface="Microsoft YaHei Light" panose="020B0502040204020203" pitchFamily="34" charset="-122"/>
              </a:rPr>
              <a:t>关键字来匹配查询正则表达式。</a:t>
            </a:r>
          </a:p>
        </p:txBody>
      </p:sp>
      <p:sp>
        <p:nvSpPr>
          <p:cNvPr id="6" name="矩形 5">
            <a:extLst>
              <a:ext uri="{FF2B5EF4-FFF2-40B4-BE49-F238E27FC236}">
                <a16:creationId xmlns:a16="http://schemas.microsoft.com/office/drawing/2014/main" id="{9F5C3784-DFC1-4DF2-9330-E7CD3C031E2E}"/>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824953C-2453-4FD7-BE02-7C971447E5C0}"/>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FEE5D4C2-FB0C-43D2-A5FA-E83E09791DD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1309774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2D89CF-79D3-495A-92A0-17400D192B62}"/>
              </a:ext>
            </a:extLst>
          </p:cNvPr>
          <p:cNvSpPr txBox="1">
            <a:spLocks noChangeArrowheads="1"/>
          </p:cNvSpPr>
          <p:nvPr/>
        </p:nvSpPr>
        <p:spPr>
          <a:xfrm>
            <a:off x="494164" y="1331688"/>
            <a:ext cx="11398936" cy="1643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微软雅黑 Light" panose="020B0502040204020203" pitchFamily="34" charset="-122"/>
                <a:ea typeface="微软雅黑 Light" panose="020B0502040204020203" pitchFamily="34" charset="-122"/>
              </a:rPr>
              <a:t>正则表达式的基本语法格式如下</a:t>
            </a:r>
            <a:r>
              <a:rPr lang="en-US" altLang="zh-CN" sz="2400" dirty="0">
                <a:latin typeface="微软雅黑 Light" panose="020B0502040204020203" pitchFamily="34" charset="-122"/>
                <a:ea typeface="微软雅黑 Light" panose="020B0502040204020203" pitchFamily="34" charset="-122"/>
              </a:rPr>
              <a:t>: </a:t>
            </a:r>
            <a:endParaRPr lang="zh-CN" altLang="zh-CN" sz="2400" dirty="0">
              <a:latin typeface="微软雅黑 Light" panose="020B0502040204020203" pitchFamily="34" charset="-122"/>
              <a:ea typeface="微软雅黑 Light" panose="020B0502040204020203" pitchFamily="34" charset="-122"/>
            </a:endParaRPr>
          </a:p>
          <a:p>
            <a:pPr lvl="1">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where  </a:t>
            </a:r>
            <a:r>
              <a:rPr lang="zh-CN" altLang="zh-CN" dirty="0">
                <a:latin typeface="微软雅黑 Light" panose="020B0502040204020203" pitchFamily="34" charset="-122"/>
                <a:ea typeface="微软雅黑 Light" panose="020B0502040204020203" pitchFamily="34" charset="-122"/>
              </a:rPr>
              <a:t>字段名</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regexp</a:t>
            </a:r>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操作符</a:t>
            </a:r>
            <a:r>
              <a:rPr lang="en-US" altLang="zh-CN" dirty="0">
                <a:latin typeface="微软雅黑 Light" panose="020B0502040204020203" pitchFamily="34" charset="-122"/>
                <a:ea typeface="微软雅黑 Light" panose="020B0502040204020203" pitchFamily="34" charset="-122"/>
              </a:rPr>
              <a:t>' </a:t>
            </a:r>
            <a:endParaRPr lang="zh-CN" altLang="zh-CN" dirty="0">
              <a:latin typeface="微软雅黑 Light" panose="020B0502040204020203" pitchFamily="34" charset="-122"/>
              <a:ea typeface="微软雅黑 Light" panose="020B0502040204020203" pitchFamily="34" charset="-122"/>
            </a:endParaRPr>
          </a:p>
          <a:p>
            <a:r>
              <a:rPr lang="en-US" altLang="zh-CN" sz="2400" dirty="0">
                <a:latin typeface="微软雅黑 Light" panose="020B0502040204020203" pitchFamily="34" charset="-122"/>
                <a:ea typeface="微软雅黑 Light" panose="020B0502040204020203" pitchFamily="34" charset="-122"/>
              </a:rPr>
              <a:t>MySQL</a:t>
            </a:r>
            <a:r>
              <a:rPr lang="zh-CN" altLang="zh-CN" sz="2400" dirty="0">
                <a:latin typeface="微软雅黑 Light" panose="020B0502040204020203" pitchFamily="34" charset="-122"/>
                <a:ea typeface="微软雅黑 Light" panose="020B0502040204020203" pitchFamily="34" charset="-122"/>
              </a:rPr>
              <a:t>中使用</a:t>
            </a:r>
            <a:r>
              <a:rPr lang="en-US" altLang="zh-CN" sz="2400" dirty="0" err="1">
                <a:latin typeface="微软雅黑 Light" panose="020B0502040204020203" pitchFamily="34" charset="-122"/>
                <a:ea typeface="微软雅黑 Light" panose="020B0502040204020203" pitchFamily="34" charset="-122"/>
              </a:rPr>
              <a:t>regexp</a:t>
            </a:r>
            <a:r>
              <a:rPr lang="zh-CN" altLang="zh-CN" sz="2400" dirty="0">
                <a:latin typeface="微软雅黑 Light" panose="020B0502040204020203" pitchFamily="34" charset="-122"/>
                <a:ea typeface="微软雅黑 Light" panose="020B0502040204020203" pitchFamily="34" charset="-122"/>
              </a:rPr>
              <a:t>操作符指定正则表达式的字符匹配模式，</a:t>
            </a:r>
            <a:r>
              <a:rPr lang="en-US" altLang="zh-CN" sz="2400" dirty="0" err="1">
                <a:latin typeface="微软雅黑 Light" panose="020B0502040204020203" pitchFamily="34" charset="-122"/>
                <a:ea typeface="微软雅黑 Light" panose="020B0502040204020203" pitchFamily="34" charset="-122"/>
              </a:rPr>
              <a:t>regexp</a:t>
            </a:r>
            <a:r>
              <a:rPr lang="zh-CN" altLang="zh-CN" sz="2400" dirty="0">
                <a:latin typeface="微软雅黑 Light" panose="020B0502040204020203" pitchFamily="34" charset="-122"/>
                <a:ea typeface="微软雅黑 Light" panose="020B0502040204020203" pitchFamily="34" charset="-122"/>
              </a:rPr>
              <a:t>操作符 中常用字符匹配选项如表</a:t>
            </a:r>
            <a:r>
              <a:rPr lang="en-US" altLang="zh-CN" sz="2400" dirty="0">
                <a:latin typeface="微软雅黑 Light" panose="020B0502040204020203" pitchFamily="34" charset="-122"/>
                <a:ea typeface="微软雅黑 Light" panose="020B0502040204020203" pitchFamily="34" charset="-122"/>
              </a:rPr>
              <a:t>5-1</a:t>
            </a:r>
            <a:r>
              <a:rPr lang="zh-CN" altLang="zh-CN" sz="2400" dirty="0">
                <a:latin typeface="微软雅黑 Light" panose="020B0502040204020203" pitchFamily="34" charset="-122"/>
                <a:ea typeface="微软雅黑 Light" panose="020B0502040204020203" pitchFamily="34" charset="-122"/>
              </a:rPr>
              <a:t>所示。</a:t>
            </a:r>
          </a:p>
        </p:txBody>
      </p:sp>
      <p:graphicFrame>
        <p:nvGraphicFramePr>
          <p:cNvPr id="5" name="表格 4">
            <a:extLst>
              <a:ext uri="{FF2B5EF4-FFF2-40B4-BE49-F238E27FC236}">
                <a16:creationId xmlns:a16="http://schemas.microsoft.com/office/drawing/2014/main" id="{16E3B59C-AF75-4118-AB8A-E372FC718056}"/>
              </a:ext>
            </a:extLst>
          </p:cNvPr>
          <p:cNvGraphicFramePr>
            <a:graphicFrameLocks noGrp="1"/>
          </p:cNvGraphicFramePr>
          <p:nvPr>
            <p:extLst>
              <p:ext uri="{D42A27DB-BD31-4B8C-83A1-F6EECF244321}">
                <p14:modId xmlns:p14="http://schemas.microsoft.com/office/powerpoint/2010/main" val="3328027655"/>
              </p:ext>
            </p:extLst>
          </p:nvPr>
        </p:nvGraphicFramePr>
        <p:xfrm>
          <a:off x="797043" y="3144356"/>
          <a:ext cx="10597914" cy="2949975"/>
        </p:xfrm>
        <a:graphic>
          <a:graphicData uri="http://schemas.openxmlformats.org/drawingml/2006/table">
            <a:tbl>
              <a:tblPr/>
              <a:tblGrid>
                <a:gridCol w="1532982">
                  <a:extLst>
                    <a:ext uri="{9D8B030D-6E8A-4147-A177-3AD203B41FA5}">
                      <a16:colId xmlns:a16="http://schemas.microsoft.com/office/drawing/2014/main" val="20000"/>
                    </a:ext>
                  </a:extLst>
                </a:gridCol>
                <a:gridCol w="3829130">
                  <a:extLst>
                    <a:ext uri="{9D8B030D-6E8A-4147-A177-3AD203B41FA5}">
                      <a16:colId xmlns:a16="http://schemas.microsoft.com/office/drawing/2014/main" val="20001"/>
                    </a:ext>
                  </a:extLst>
                </a:gridCol>
                <a:gridCol w="5235802">
                  <a:extLst>
                    <a:ext uri="{9D8B030D-6E8A-4147-A177-3AD203B41FA5}">
                      <a16:colId xmlns:a16="http://schemas.microsoft.com/office/drawing/2014/main" val="20002"/>
                    </a:ext>
                  </a:extLst>
                </a:gridCol>
              </a:tblGrid>
              <a:tr h="227192">
                <a:tc>
                  <a:txBody>
                    <a:bodyPr/>
                    <a:lstStyle/>
                    <a:p>
                      <a:pPr indent="116840" algn="just">
                        <a:lnSpc>
                          <a:spcPts val="1560"/>
                        </a:lnSpc>
                        <a:spcBef>
                          <a:spcPts val="60"/>
                        </a:spcBef>
                        <a:spcAft>
                          <a:spcPts val="60"/>
                        </a:spcAft>
                      </a:pPr>
                      <a:r>
                        <a:rPr lang="zh-CN" sz="1600" b="1" kern="100" spc="10">
                          <a:solidFill>
                            <a:schemeClr val="tx1"/>
                          </a:solidFill>
                          <a:latin typeface="Times New Roman"/>
                          <a:ea typeface="宋体"/>
                          <a:cs typeface="Times New Roman"/>
                        </a:rPr>
                        <a:t>选项</a:t>
                      </a:r>
                      <a:endParaRPr lang="zh-CN" sz="2000" b="1" kern="100">
                        <a:solidFill>
                          <a:schemeClr val="tx1"/>
                        </a:solidFill>
                        <a:latin typeface="Calibri"/>
                        <a:ea typeface="宋体"/>
                        <a:cs typeface="Times New Roman"/>
                      </a:endParaRPr>
                    </a:p>
                  </a:txBody>
                  <a:tcPr marL="46355" marR="46355" marT="6958"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indent="127000" algn="just">
                        <a:lnSpc>
                          <a:spcPts val="1560"/>
                        </a:lnSpc>
                        <a:spcBef>
                          <a:spcPts val="60"/>
                        </a:spcBef>
                        <a:spcAft>
                          <a:spcPts val="60"/>
                        </a:spcAft>
                      </a:pPr>
                      <a:r>
                        <a:rPr lang="zh-CN" sz="1600" b="1" kern="100" spc="10" dirty="0">
                          <a:solidFill>
                            <a:schemeClr val="tx1"/>
                          </a:solidFill>
                          <a:latin typeface="Times New Roman"/>
                          <a:ea typeface="宋体"/>
                          <a:cs typeface="Times New Roman"/>
                        </a:rPr>
                        <a:t>说明</a:t>
                      </a:r>
                      <a:endParaRPr lang="zh-CN" sz="2000" b="1" kern="100" dirty="0">
                        <a:solidFill>
                          <a:schemeClr val="tx1"/>
                        </a:solidFill>
                        <a:latin typeface="Calibri"/>
                        <a:ea typeface="宋体"/>
                        <a:cs typeface="Times New Roman"/>
                      </a:endParaRPr>
                    </a:p>
                  </a:txBody>
                  <a:tcPr marL="46355" marR="46355" marT="6958"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indent="127000" algn="just">
                        <a:lnSpc>
                          <a:spcPts val="1560"/>
                        </a:lnSpc>
                        <a:spcBef>
                          <a:spcPts val="60"/>
                        </a:spcBef>
                        <a:spcAft>
                          <a:spcPts val="60"/>
                        </a:spcAft>
                      </a:pPr>
                      <a:r>
                        <a:rPr lang="zh-CN" sz="1600" b="1" kern="100" spc="10">
                          <a:solidFill>
                            <a:schemeClr val="tx1"/>
                          </a:solidFill>
                          <a:latin typeface="Times New Roman"/>
                          <a:ea typeface="宋体"/>
                          <a:cs typeface="Times New Roman"/>
                        </a:rPr>
                        <a:t>示例</a:t>
                      </a:r>
                      <a:endParaRPr lang="zh-CN" sz="2000" b="1" kern="100">
                        <a:solidFill>
                          <a:schemeClr val="tx1"/>
                        </a:solidFill>
                        <a:latin typeface="Calibri"/>
                        <a:ea typeface="宋体"/>
                        <a:cs typeface="Times New Roman"/>
                      </a:endParaRPr>
                    </a:p>
                  </a:txBody>
                  <a:tcPr marL="46355" marR="46355" marT="6958"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228839">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a:t>
                      </a:r>
                      <a:endParaRPr lang="zh-CN" sz="2000" b="1" kern="100">
                        <a:solidFill>
                          <a:schemeClr val="tx1"/>
                        </a:solidFill>
                        <a:latin typeface="Calibri"/>
                        <a:ea typeface="宋体"/>
                        <a:cs typeface="Times New Roman"/>
                      </a:endParaRPr>
                    </a:p>
                  </a:txBody>
                  <a:tcPr marL="46355" marR="46355" marT="6958" marB="0" anchor="ctr">
                    <a:lnL>
                      <a:noFill/>
                    </a:lnL>
                    <a:lnR>
                      <a:noFill/>
                    </a:lnR>
                    <a:lnT w="12700" cap="flat" cmpd="sng" algn="ctr">
                      <a:solidFill>
                        <a:srgbClr val="000000"/>
                      </a:solidFill>
                      <a:prstDash val="solid"/>
                      <a:round/>
                      <a:headEnd type="none" w="med" len="med"/>
                      <a:tailEnd type="none" w="med" len="med"/>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zh-CN" sz="1600" b="1" kern="100" spc="-10">
                          <a:solidFill>
                            <a:schemeClr val="tx1"/>
                          </a:solidFill>
                          <a:latin typeface="Times New Roman"/>
                          <a:ea typeface="宋体"/>
                          <a:cs typeface="Times New Roman"/>
                        </a:rPr>
                        <a:t>匹配文本的开始字符</a:t>
                      </a:r>
                      <a:r>
                        <a:rPr lang="zh-CN" sz="1600" b="1" kern="100" spc="10">
                          <a:solidFill>
                            <a:schemeClr val="tx1"/>
                          </a:solidFill>
                          <a:latin typeface="Calibri"/>
                          <a:ea typeface="Times New Roman"/>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w="12700" cap="flat" cmpd="sng" algn="ctr">
                      <a:solidFill>
                        <a:srgbClr val="000000"/>
                      </a:solidFill>
                      <a:prstDash val="solid"/>
                      <a:round/>
                      <a:headEnd type="none" w="med" len="med"/>
                      <a:tailEnd type="none" w="med" len="med"/>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^b</a:t>
                      </a:r>
                      <a:r>
                        <a:rPr lang="zh-CN" sz="1600" b="1" kern="100" spc="10">
                          <a:solidFill>
                            <a:schemeClr val="tx1"/>
                          </a:solidFill>
                          <a:latin typeface="Times New Roman"/>
                          <a:ea typeface="宋体"/>
                          <a:cs typeface="Times New Roman"/>
                        </a:rPr>
                        <a:t>：匹配以字母</a:t>
                      </a:r>
                      <a:r>
                        <a:rPr lang="en-US" sz="1600" b="1" kern="100" spc="10">
                          <a:solidFill>
                            <a:schemeClr val="tx1"/>
                          </a:solidFill>
                          <a:latin typeface="Times New Roman"/>
                          <a:ea typeface="宋体"/>
                          <a:cs typeface="Times New Roman"/>
                        </a:rPr>
                        <a:t>b</a:t>
                      </a:r>
                      <a:r>
                        <a:rPr lang="zh-CN" sz="1600" b="1" kern="100" spc="10">
                          <a:solidFill>
                            <a:schemeClr val="tx1"/>
                          </a:solidFill>
                          <a:latin typeface="Times New Roman"/>
                          <a:ea typeface="宋体"/>
                          <a:cs typeface="Times New Roman"/>
                        </a:rPr>
                        <a:t>为开头的字符串，如</a:t>
                      </a:r>
                      <a:r>
                        <a:rPr lang="en-US" sz="1600" b="1" kern="100" spc="10">
                          <a:solidFill>
                            <a:schemeClr val="tx1"/>
                          </a:solidFill>
                          <a:latin typeface="Times New Roman"/>
                          <a:ea typeface="宋体"/>
                          <a:cs typeface="Times New Roman"/>
                        </a:rPr>
                        <a:t>big </a:t>
                      </a:r>
                      <a:endParaRPr lang="zh-CN" sz="2000" b="1" kern="100">
                        <a:solidFill>
                          <a:schemeClr val="tx1"/>
                        </a:solidFill>
                        <a:latin typeface="Calibri"/>
                        <a:ea typeface="宋体"/>
                        <a:cs typeface="Times New Roman"/>
                      </a:endParaRPr>
                    </a:p>
                  </a:txBody>
                  <a:tcPr marL="46355" marR="46355" marT="6958" marB="0" anchor="ctr">
                    <a:lnL>
                      <a:noFill/>
                    </a:lnL>
                    <a:lnR>
                      <a:noFill/>
                    </a:lnR>
                    <a:lnT w="12700" cap="flat" cmpd="sng" algn="ctr">
                      <a:solidFill>
                        <a:srgbClr val="000000"/>
                      </a:solidFill>
                      <a:prstDash val="solid"/>
                      <a:round/>
                      <a:headEnd type="none" w="med" len="med"/>
                      <a:tailEnd type="none" w="med" len="med"/>
                    </a:lnT>
                    <a:lnB>
                      <a:noFill/>
                    </a:lnB>
                    <a:solidFill>
                      <a:schemeClr val="accent4">
                        <a:lumMod val="40000"/>
                        <a:lumOff val="60000"/>
                      </a:schemeClr>
                    </a:solidFill>
                  </a:tcPr>
                </a:tc>
                <a:extLst>
                  <a:ext uri="{0D108BD9-81ED-4DB2-BD59-A6C34878D82A}">
                    <a16:rowId xmlns:a16="http://schemas.microsoft.com/office/drawing/2014/main" val="10001"/>
                  </a:ext>
                </a:extLst>
              </a:tr>
              <a:tr h="228839">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zh-CN" sz="1600" b="1" kern="100" spc="10">
                          <a:solidFill>
                            <a:schemeClr val="tx1"/>
                          </a:solidFill>
                          <a:latin typeface="Times New Roman"/>
                          <a:ea typeface="宋体"/>
                          <a:cs typeface="Times New Roman"/>
                        </a:rPr>
                        <a:t>匹配文本的结束字符</a:t>
                      </a:r>
                      <a:r>
                        <a:rPr lang="zh-CN" sz="1600" b="1" kern="100" spc="10">
                          <a:solidFill>
                            <a:schemeClr val="tx1"/>
                          </a:solidFill>
                          <a:latin typeface="Calibri"/>
                          <a:ea typeface="Times New Roman"/>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st$</a:t>
                      </a:r>
                      <a:r>
                        <a:rPr lang="zh-CN" sz="1600" b="1" kern="100" spc="10">
                          <a:solidFill>
                            <a:schemeClr val="tx1"/>
                          </a:solidFill>
                          <a:latin typeface="Times New Roman"/>
                          <a:ea typeface="宋体"/>
                          <a:cs typeface="Times New Roman"/>
                        </a:rPr>
                        <a:t>：匹配以</a:t>
                      </a:r>
                      <a:r>
                        <a:rPr lang="en-US" sz="1600" b="1" kern="100" spc="10">
                          <a:solidFill>
                            <a:schemeClr val="tx1"/>
                          </a:solidFill>
                          <a:latin typeface="Times New Roman"/>
                          <a:ea typeface="宋体"/>
                          <a:cs typeface="Times New Roman"/>
                        </a:rPr>
                        <a:t>st</a:t>
                      </a:r>
                      <a:r>
                        <a:rPr lang="zh-CN" sz="1600" b="1" kern="100" spc="10">
                          <a:solidFill>
                            <a:schemeClr val="tx1"/>
                          </a:solidFill>
                          <a:latin typeface="Times New Roman"/>
                          <a:ea typeface="宋体"/>
                          <a:cs typeface="Times New Roman"/>
                        </a:rPr>
                        <a:t>结尾的字符串，如</a:t>
                      </a:r>
                      <a:r>
                        <a:rPr lang="en-US" sz="1600" b="1" kern="100" spc="10">
                          <a:solidFill>
                            <a:schemeClr val="tx1"/>
                          </a:solidFill>
                          <a:latin typeface="Times New Roman"/>
                          <a:ea typeface="宋体"/>
                          <a:cs typeface="Times New Roman"/>
                        </a:rPr>
                        <a:t>test</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10002"/>
                  </a:ext>
                </a:extLst>
              </a:tr>
              <a:tr h="228839">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zh-CN" sz="1600" b="1" kern="100" spc="10">
                          <a:solidFill>
                            <a:schemeClr val="tx1"/>
                          </a:solidFill>
                          <a:latin typeface="Times New Roman"/>
                          <a:ea typeface="宋体"/>
                          <a:cs typeface="Times New Roman"/>
                        </a:rPr>
                        <a:t>匹配任何单个字符</a:t>
                      </a:r>
                      <a:r>
                        <a:rPr lang="zh-CN" sz="1600" b="1" kern="100" spc="10">
                          <a:solidFill>
                            <a:schemeClr val="tx1"/>
                          </a:solidFill>
                          <a:latin typeface="Calibri"/>
                          <a:ea typeface="Times New Roman"/>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b.t</a:t>
                      </a:r>
                      <a:r>
                        <a:rPr lang="zh-CN" sz="1600" b="1" kern="100" spc="10">
                          <a:solidFill>
                            <a:schemeClr val="tx1"/>
                          </a:solidFill>
                          <a:latin typeface="Times New Roman"/>
                          <a:ea typeface="宋体"/>
                          <a:cs typeface="Times New Roman"/>
                        </a:rPr>
                        <a:t>：匹配任何</a:t>
                      </a:r>
                      <a:r>
                        <a:rPr lang="en-US" sz="1600" b="1" kern="100" spc="10">
                          <a:solidFill>
                            <a:schemeClr val="tx1"/>
                          </a:solidFill>
                          <a:latin typeface="Times New Roman"/>
                          <a:ea typeface="宋体"/>
                          <a:cs typeface="Times New Roman"/>
                        </a:rPr>
                        <a:t>b</a:t>
                      </a:r>
                      <a:r>
                        <a:rPr lang="zh-CN" sz="1600" b="1" kern="100" spc="10">
                          <a:solidFill>
                            <a:schemeClr val="tx1"/>
                          </a:solidFill>
                          <a:latin typeface="Times New Roman"/>
                          <a:ea typeface="宋体"/>
                          <a:cs typeface="Times New Roman"/>
                        </a:rPr>
                        <a:t>和</a:t>
                      </a:r>
                      <a:r>
                        <a:rPr lang="en-US" sz="1600" b="1" kern="100" spc="10">
                          <a:solidFill>
                            <a:schemeClr val="tx1"/>
                          </a:solidFill>
                          <a:latin typeface="Times New Roman"/>
                          <a:ea typeface="宋体"/>
                          <a:cs typeface="Times New Roman"/>
                        </a:rPr>
                        <a:t>t</a:t>
                      </a:r>
                      <a:r>
                        <a:rPr lang="zh-CN" sz="1600" b="1" kern="100" spc="10">
                          <a:solidFill>
                            <a:schemeClr val="tx1"/>
                          </a:solidFill>
                          <a:latin typeface="Times New Roman"/>
                          <a:ea typeface="宋体"/>
                          <a:cs typeface="Times New Roman"/>
                        </a:rPr>
                        <a:t>之间有一个字符，如</a:t>
                      </a:r>
                      <a:r>
                        <a:rPr lang="en-US" sz="1600" b="1" kern="100" spc="10">
                          <a:solidFill>
                            <a:schemeClr val="tx1"/>
                          </a:solidFill>
                          <a:latin typeface="Times New Roman"/>
                          <a:ea typeface="宋体"/>
                          <a:cs typeface="Times New Roman"/>
                        </a:rPr>
                        <a:t>bit</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10003"/>
                  </a:ext>
                </a:extLst>
              </a:tr>
              <a:tr h="228839">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zh-CN" sz="1600" b="1" kern="100" spc="10">
                          <a:solidFill>
                            <a:schemeClr val="tx1"/>
                          </a:solidFill>
                          <a:latin typeface="Times New Roman"/>
                          <a:ea typeface="宋体"/>
                          <a:cs typeface="Times New Roman"/>
                        </a:rPr>
                        <a:t>匹配零个或多个在它前面的字符</a:t>
                      </a:r>
                      <a:r>
                        <a:rPr lang="zh-CN" sz="1600" b="1" kern="100" spc="10">
                          <a:solidFill>
                            <a:schemeClr val="tx1"/>
                          </a:solidFill>
                          <a:latin typeface="Calibri"/>
                          <a:ea typeface="Times New Roman"/>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*n</a:t>
                      </a:r>
                      <a:r>
                        <a:rPr lang="zh-CN" sz="1600" b="1" kern="100" spc="10">
                          <a:solidFill>
                            <a:schemeClr val="tx1"/>
                          </a:solidFill>
                          <a:latin typeface="Times New Roman"/>
                          <a:ea typeface="宋体"/>
                          <a:cs typeface="Times New Roman"/>
                        </a:rPr>
                        <a:t>：匹配字符</a:t>
                      </a:r>
                      <a:r>
                        <a:rPr lang="en-US" sz="1600" b="1" kern="100" spc="10">
                          <a:solidFill>
                            <a:schemeClr val="tx1"/>
                          </a:solidFill>
                          <a:latin typeface="Times New Roman"/>
                          <a:ea typeface="宋体"/>
                          <a:cs typeface="Times New Roman"/>
                        </a:rPr>
                        <a:t>n</a:t>
                      </a:r>
                      <a:r>
                        <a:rPr lang="zh-CN" sz="1600" b="1" kern="100" spc="10">
                          <a:solidFill>
                            <a:schemeClr val="tx1"/>
                          </a:solidFill>
                          <a:latin typeface="Times New Roman"/>
                          <a:ea typeface="宋体"/>
                          <a:cs typeface="Times New Roman"/>
                        </a:rPr>
                        <a:t>前面有任意个字符，如</a:t>
                      </a:r>
                      <a:r>
                        <a:rPr lang="en-US" sz="1600" b="1" kern="100" spc="10">
                          <a:solidFill>
                            <a:schemeClr val="tx1"/>
                          </a:solidFill>
                          <a:latin typeface="Times New Roman"/>
                          <a:ea typeface="宋体"/>
                          <a:cs typeface="Times New Roman"/>
                        </a:rPr>
                        <a:t>fn</a:t>
                      </a:r>
                      <a:r>
                        <a:rPr lang="en-US" sz="1600" b="1" kern="100" spc="10">
                          <a:solidFill>
                            <a:schemeClr val="tx1"/>
                          </a:solidFill>
                          <a:latin typeface="Times New Roman"/>
                          <a:ea typeface="方正宋一简体"/>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10004"/>
                  </a:ext>
                </a:extLst>
              </a:tr>
              <a:tr h="448502">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zh-CN" sz="1600" b="1" kern="100" spc="10">
                          <a:solidFill>
                            <a:schemeClr val="tx1"/>
                          </a:solidFill>
                          <a:latin typeface="Times New Roman"/>
                          <a:ea typeface="宋体"/>
                          <a:cs typeface="Times New Roman"/>
                        </a:rPr>
                        <a:t>匹配前面的字符</a:t>
                      </a:r>
                      <a:r>
                        <a:rPr lang="en-US" sz="1600" b="1" kern="100" spc="10">
                          <a:solidFill>
                            <a:schemeClr val="tx1"/>
                          </a:solidFill>
                          <a:latin typeface="Times New Roman"/>
                          <a:ea typeface="宋体"/>
                          <a:cs typeface="Times New Roman"/>
                        </a:rPr>
                        <a:t>1</a:t>
                      </a:r>
                      <a:r>
                        <a:rPr lang="zh-CN" sz="1600" b="1" kern="100" spc="10">
                          <a:solidFill>
                            <a:schemeClr val="tx1"/>
                          </a:solidFill>
                          <a:latin typeface="Times New Roman"/>
                          <a:ea typeface="宋体"/>
                          <a:cs typeface="Times New Roman"/>
                        </a:rPr>
                        <a:t>次或多次</a:t>
                      </a:r>
                      <a:r>
                        <a:rPr lang="zh-CN" sz="1600" b="1" kern="100" spc="10">
                          <a:solidFill>
                            <a:schemeClr val="tx1"/>
                          </a:solidFill>
                          <a:latin typeface="Calibri"/>
                          <a:ea typeface="Times New Roman"/>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ba+</a:t>
                      </a:r>
                      <a:r>
                        <a:rPr lang="zh-CN" sz="1600" b="1" kern="100" spc="10">
                          <a:solidFill>
                            <a:schemeClr val="tx1"/>
                          </a:solidFill>
                          <a:latin typeface="Times New Roman"/>
                          <a:ea typeface="宋体"/>
                          <a:cs typeface="Times New Roman"/>
                        </a:rPr>
                        <a:t>：匹配以</a:t>
                      </a:r>
                      <a:r>
                        <a:rPr lang="en-US" sz="1600" b="1" kern="100" spc="10">
                          <a:solidFill>
                            <a:schemeClr val="tx1"/>
                          </a:solidFill>
                          <a:latin typeface="Times New Roman"/>
                          <a:ea typeface="宋体"/>
                          <a:cs typeface="Times New Roman"/>
                        </a:rPr>
                        <a:t>b</a:t>
                      </a:r>
                      <a:r>
                        <a:rPr lang="zh-CN" sz="1600" b="1" kern="100" spc="10">
                          <a:solidFill>
                            <a:schemeClr val="tx1"/>
                          </a:solidFill>
                          <a:latin typeface="Times New Roman"/>
                          <a:ea typeface="宋体"/>
                          <a:cs typeface="Times New Roman"/>
                        </a:rPr>
                        <a:t>开头后面紧跟至少有一个</a:t>
                      </a:r>
                      <a:r>
                        <a:rPr lang="en-US" sz="1600" b="1" kern="100" spc="10">
                          <a:solidFill>
                            <a:schemeClr val="tx1"/>
                          </a:solidFill>
                          <a:latin typeface="Times New Roman"/>
                          <a:ea typeface="宋体"/>
                          <a:cs typeface="Times New Roman"/>
                        </a:rPr>
                        <a:t>a</a:t>
                      </a:r>
                      <a:r>
                        <a:rPr lang="zh-CN" sz="1600" b="1" kern="100" spc="10">
                          <a:solidFill>
                            <a:schemeClr val="tx1"/>
                          </a:solidFill>
                          <a:latin typeface="Times New Roman"/>
                          <a:ea typeface="宋体"/>
                          <a:cs typeface="Times New Roman"/>
                        </a:rPr>
                        <a:t>，如</a:t>
                      </a:r>
                      <a:r>
                        <a:rPr lang="en-US" sz="1600" b="1" kern="100" spc="10">
                          <a:solidFill>
                            <a:schemeClr val="tx1"/>
                          </a:solidFill>
                          <a:latin typeface="Times New Roman"/>
                          <a:ea typeface="宋体"/>
                          <a:cs typeface="Times New Roman"/>
                        </a:rPr>
                        <a:t>bay</a:t>
                      </a:r>
                      <a:r>
                        <a:rPr lang="zh-CN" sz="1600" b="1" kern="100" spc="10">
                          <a:solidFill>
                            <a:schemeClr val="tx1"/>
                          </a:solidFill>
                          <a:latin typeface="Times New Roman"/>
                          <a:ea typeface="宋体"/>
                          <a:cs typeface="Times New Roman"/>
                        </a:rPr>
                        <a:t>、</a:t>
                      </a:r>
                      <a:r>
                        <a:rPr lang="en-US" sz="1600" b="1" kern="100" spc="10">
                          <a:solidFill>
                            <a:schemeClr val="tx1"/>
                          </a:solidFill>
                          <a:latin typeface="Times New Roman"/>
                          <a:ea typeface="宋体"/>
                          <a:cs typeface="Times New Roman"/>
                        </a:rPr>
                        <a:t>bare</a:t>
                      </a:r>
                      <a:r>
                        <a:rPr lang="zh-CN" sz="1600" b="1" kern="100" spc="10">
                          <a:solidFill>
                            <a:schemeClr val="tx1"/>
                          </a:solidFill>
                          <a:latin typeface="Times New Roman"/>
                          <a:ea typeface="宋体"/>
                          <a:cs typeface="Times New Roman"/>
                        </a:rPr>
                        <a:t>、</a:t>
                      </a:r>
                      <a:r>
                        <a:rPr lang="en-US" sz="1600" b="1" kern="100" spc="10">
                          <a:solidFill>
                            <a:schemeClr val="tx1"/>
                          </a:solidFill>
                          <a:latin typeface="Times New Roman"/>
                          <a:ea typeface="宋体"/>
                          <a:cs typeface="Times New Roman"/>
                        </a:rPr>
                        <a:t>battle</a:t>
                      </a:r>
                      <a:r>
                        <a:rPr lang="en-US" sz="1600" b="1" kern="100" spc="10">
                          <a:solidFill>
                            <a:schemeClr val="tx1"/>
                          </a:solidFill>
                          <a:latin typeface="Times New Roman"/>
                          <a:ea typeface="方正宋一简体"/>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10005"/>
                  </a:ext>
                </a:extLst>
              </a:tr>
              <a:tr h="227192">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&lt;</a:t>
                      </a:r>
                      <a:r>
                        <a:rPr lang="zh-CN" sz="1600" b="1" kern="100" spc="10">
                          <a:solidFill>
                            <a:schemeClr val="tx1"/>
                          </a:solidFill>
                          <a:latin typeface="Times New Roman"/>
                          <a:ea typeface="宋体"/>
                          <a:cs typeface="Times New Roman"/>
                        </a:rPr>
                        <a:t>字符串</a:t>
                      </a:r>
                      <a:r>
                        <a:rPr lang="en-US" sz="1600" b="1" kern="100" spc="10">
                          <a:solidFill>
                            <a:schemeClr val="tx1"/>
                          </a:solidFill>
                          <a:latin typeface="Times New Roman"/>
                          <a:ea typeface="宋体"/>
                          <a:cs typeface="Times New Roman"/>
                        </a:rPr>
                        <a:t>&gt;</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zh-CN" sz="1600" b="1" kern="100" spc="10">
                          <a:solidFill>
                            <a:schemeClr val="tx1"/>
                          </a:solidFill>
                          <a:latin typeface="Times New Roman"/>
                          <a:ea typeface="宋体"/>
                          <a:cs typeface="Times New Roman"/>
                        </a:rPr>
                        <a:t>匹配包含指定的字符串的文本</a:t>
                      </a:r>
                      <a:r>
                        <a:rPr lang="zh-CN" sz="1600" b="1" kern="100" spc="10">
                          <a:solidFill>
                            <a:schemeClr val="tx1"/>
                          </a:solidFill>
                          <a:latin typeface="Calibri"/>
                          <a:ea typeface="Times New Roman"/>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fa</a:t>
                      </a:r>
                      <a:r>
                        <a:rPr lang="zh-CN" sz="1600" b="1" kern="100" spc="10">
                          <a:solidFill>
                            <a:schemeClr val="tx1"/>
                          </a:solidFill>
                          <a:latin typeface="Times New Roman"/>
                          <a:ea typeface="宋体"/>
                          <a:cs typeface="Times New Roman"/>
                        </a:rPr>
                        <a:t>：字符串至少要包含</a:t>
                      </a:r>
                      <a:r>
                        <a:rPr lang="en-US" sz="1600" b="1" kern="100" spc="10">
                          <a:solidFill>
                            <a:schemeClr val="tx1"/>
                          </a:solidFill>
                          <a:latin typeface="Times New Roman"/>
                          <a:ea typeface="宋体"/>
                          <a:cs typeface="Times New Roman"/>
                        </a:rPr>
                        <a:t>fa</a:t>
                      </a:r>
                      <a:r>
                        <a:rPr lang="zh-CN" sz="1600" b="1" kern="100" spc="10">
                          <a:solidFill>
                            <a:schemeClr val="tx1"/>
                          </a:solidFill>
                          <a:latin typeface="Times New Roman"/>
                          <a:ea typeface="宋体"/>
                          <a:cs typeface="Times New Roman"/>
                        </a:rPr>
                        <a:t>，如</a:t>
                      </a:r>
                      <a:r>
                        <a:rPr lang="en-US" sz="1600" b="1" kern="100" spc="10">
                          <a:solidFill>
                            <a:schemeClr val="tx1"/>
                          </a:solidFill>
                          <a:latin typeface="Times New Roman"/>
                          <a:ea typeface="宋体"/>
                          <a:cs typeface="Times New Roman"/>
                        </a:rPr>
                        <a:t>fan</a:t>
                      </a:r>
                      <a:r>
                        <a:rPr lang="en-US" sz="1600" b="1" kern="100" spc="10">
                          <a:solidFill>
                            <a:schemeClr val="tx1"/>
                          </a:solidFill>
                          <a:latin typeface="Times New Roman"/>
                          <a:ea typeface="方正宋一简体"/>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10006"/>
                  </a:ext>
                </a:extLst>
              </a:tr>
              <a:tr h="227192">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a:t>
                      </a:r>
                      <a:r>
                        <a:rPr lang="zh-CN" sz="1600" b="1" kern="100" spc="10">
                          <a:solidFill>
                            <a:schemeClr val="tx1"/>
                          </a:solidFill>
                          <a:latin typeface="Times New Roman"/>
                          <a:ea typeface="宋体"/>
                          <a:cs typeface="Times New Roman"/>
                        </a:rPr>
                        <a:t>字符集合</a:t>
                      </a:r>
                      <a:r>
                        <a:rPr lang="en-US" sz="1600" b="1" kern="100" spc="10">
                          <a:solidFill>
                            <a:schemeClr val="tx1"/>
                          </a:solidFill>
                          <a:latin typeface="Times New Roman"/>
                          <a:ea typeface="宋体"/>
                          <a:cs typeface="Times New Roman"/>
                        </a:rPr>
                        <a:t>]</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zh-CN" sz="1600" b="1" kern="100" spc="10">
                          <a:solidFill>
                            <a:schemeClr val="tx1"/>
                          </a:solidFill>
                          <a:latin typeface="Times New Roman"/>
                          <a:ea typeface="宋体"/>
                          <a:cs typeface="Times New Roman"/>
                        </a:rPr>
                        <a:t>匹配字符集合中的任何一个字符</a:t>
                      </a:r>
                      <a:r>
                        <a:rPr lang="zh-CN" sz="1600" b="1" kern="100" spc="10">
                          <a:solidFill>
                            <a:schemeClr val="tx1"/>
                          </a:solidFill>
                          <a:latin typeface="Calibri"/>
                          <a:ea typeface="Times New Roman"/>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[xz]</a:t>
                      </a:r>
                      <a:r>
                        <a:rPr lang="zh-CN" sz="1600" b="1" kern="100" spc="10">
                          <a:solidFill>
                            <a:schemeClr val="tx1"/>
                          </a:solidFill>
                          <a:latin typeface="Times New Roman"/>
                          <a:ea typeface="宋体"/>
                          <a:cs typeface="Times New Roman"/>
                        </a:rPr>
                        <a:t>：匹配</a:t>
                      </a:r>
                      <a:r>
                        <a:rPr lang="en-US" sz="1600" b="1" kern="100" spc="10">
                          <a:solidFill>
                            <a:schemeClr val="tx1"/>
                          </a:solidFill>
                          <a:latin typeface="Times New Roman"/>
                          <a:ea typeface="宋体"/>
                          <a:cs typeface="Times New Roman"/>
                        </a:rPr>
                        <a:t>x</a:t>
                      </a:r>
                      <a:r>
                        <a:rPr lang="zh-CN" sz="1600" b="1" kern="100" spc="10">
                          <a:solidFill>
                            <a:schemeClr val="tx1"/>
                          </a:solidFill>
                          <a:latin typeface="Times New Roman"/>
                          <a:ea typeface="宋体"/>
                          <a:cs typeface="Times New Roman"/>
                        </a:rPr>
                        <a:t>或</a:t>
                      </a:r>
                      <a:r>
                        <a:rPr lang="en-US" sz="1600" b="1" kern="100" spc="10">
                          <a:solidFill>
                            <a:schemeClr val="tx1"/>
                          </a:solidFill>
                          <a:latin typeface="Times New Roman"/>
                          <a:ea typeface="宋体"/>
                          <a:cs typeface="Times New Roman"/>
                        </a:rPr>
                        <a:t>z</a:t>
                      </a:r>
                      <a:r>
                        <a:rPr lang="zh-CN" sz="1600" b="1" kern="100" spc="10">
                          <a:solidFill>
                            <a:schemeClr val="tx1"/>
                          </a:solidFill>
                          <a:latin typeface="Times New Roman"/>
                          <a:ea typeface="宋体"/>
                          <a:cs typeface="Times New Roman"/>
                        </a:rPr>
                        <a:t>，如</a:t>
                      </a:r>
                      <a:r>
                        <a:rPr lang="en-US" sz="1600" b="1" kern="100" spc="10">
                          <a:solidFill>
                            <a:schemeClr val="tx1"/>
                          </a:solidFill>
                          <a:latin typeface="Times New Roman"/>
                          <a:ea typeface="宋体"/>
                          <a:cs typeface="Times New Roman"/>
                        </a:rPr>
                        <a:t>dizzy</a:t>
                      </a:r>
                      <a:r>
                        <a:rPr lang="en-US" sz="1600" b="1" kern="100" spc="10">
                          <a:solidFill>
                            <a:schemeClr val="tx1"/>
                          </a:solidFill>
                          <a:latin typeface="Times New Roman"/>
                          <a:ea typeface="方正宋一简体"/>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10007"/>
                  </a:ext>
                </a:extLst>
              </a:tr>
              <a:tr h="228839">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zh-CN" sz="1600" b="1" kern="100" spc="10">
                          <a:solidFill>
                            <a:schemeClr val="tx1"/>
                          </a:solidFill>
                          <a:latin typeface="Times New Roman"/>
                          <a:ea typeface="宋体"/>
                          <a:cs typeface="Times New Roman"/>
                        </a:rPr>
                        <a:t>匹配不在括号中的任何字符</a:t>
                      </a:r>
                      <a:r>
                        <a:rPr lang="zh-CN" sz="1600" b="1" kern="100" spc="10">
                          <a:solidFill>
                            <a:schemeClr val="tx1"/>
                          </a:solidFill>
                          <a:latin typeface="Calibri"/>
                          <a:ea typeface="Times New Roman"/>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[^abc]</a:t>
                      </a:r>
                      <a:r>
                        <a:rPr lang="zh-CN" sz="1600" b="1" kern="100" spc="10">
                          <a:solidFill>
                            <a:schemeClr val="tx1"/>
                          </a:solidFill>
                          <a:latin typeface="Times New Roman"/>
                          <a:ea typeface="宋体"/>
                          <a:cs typeface="Times New Roman"/>
                        </a:rPr>
                        <a:t>：匹配任何不包含</a:t>
                      </a:r>
                      <a:r>
                        <a:rPr lang="en-US" sz="1600" b="1" kern="100" spc="10">
                          <a:solidFill>
                            <a:schemeClr val="tx1"/>
                          </a:solidFill>
                          <a:latin typeface="Times New Roman"/>
                          <a:ea typeface="宋体"/>
                          <a:cs typeface="Times New Roman"/>
                        </a:rPr>
                        <a:t>a</a:t>
                      </a:r>
                      <a:r>
                        <a:rPr lang="zh-CN" sz="1600" b="1" kern="100" spc="10">
                          <a:solidFill>
                            <a:schemeClr val="tx1"/>
                          </a:solidFill>
                          <a:latin typeface="Times New Roman"/>
                          <a:ea typeface="宋体"/>
                          <a:cs typeface="Times New Roman"/>
                        </a:rPr>
                        <a:t>、</a:t>
                      </a:r>
                      <a:r>
                        <a:rPr lang="en-US" sz="1600" b="1" kern="100" spc="10">
                          <a:solidFill>
                            <a:schemeClr val="tx1"/>
                          </a:solidFill>
                          <a:latin typeface="Times New Roman"/>
                          <a:ea typeface="宋体"/>
                          <a:cs typeface="Times New Roman"/>
                        </a:rPr>
                        <a:t>b</a:t>
                      </a:r>
                      <a:r>
                        <a:rPr lang="zh-CN" sz="1600" b="1" kern="100" spc="10">
                          <a:solidFill>
                            <a:schemeClr val="tx1"/>
                          </a:solidFill>
                          <a:latin typeface="Times New Roman"/>
                          <a:ea typeface="宋体"/>
                          <a:cs typeface="Times New Roman"/>
                        </a:rPr>
                        <a:t>或</a:t>
                      </a:r>
                      <a:r>
                        <a:rPr lang="en-US" sz="1600" b="1" kern="100" spc="10">
                          <a:solidFill>
                            <a:schemeClr val="tx1"/>
                          </a:solidFill>
                          <a:latin typeface="Times New Roman"/>
                          <a:ea typeface="宋体"/>
                          <a:cs typeface="Times New Roman"/>
                        </a:rPr>
                        <a:t>c</a:t>
                      </a:r>
                      <a:r>
                        <a:rPr lang="zh-CN" sz="1600" b="1" kern="100" spc="10">
                          <a:solidFill>
                            <a:schemeClr val="tx1"/>
                          </a:solidFill>
                          <a:latin typeface="Times New Roman"/>
                          <a:ea typeface="宋体"/>
                          <a:cs typeface="Times New Roman"/>
                        </a:rPr>
                        <a:t>的字符串</a:t>
                      </a:r>
                      <a:r>
                        <a:rPr lang="zh-CN" sz="1600" b="1" kern="100" spc="10">
                          <a:solidFill>
                            <a:schemeClr val="tx1"/>
                          </a:solidFill>
                          <a:latin typeface="Calibri"/>
                          <a:ea typeface="Times New Roman"/>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10008"/>
                  </a:ext>
                </a:extLst>
              </a:tr>
              <a:tr h="227192">
                <a:tc>
                  <a:txBody>
                    <a:bodyPr/>
                    <a:lstStyle/>
                    <a:p>
                      <a:pPr indent="127000" algn="just">
                        <a:lnSpc>
                          <a:spcPts val="1560"/>
                        </a:lnSpc>
                        <a:spcBef>
                          <a:spcPts val="60"/>
                        </a:spcBef>
                        <a:spcAft>
                          <a:spcPts val="60"/>
                        </a:spcAft>
                      </a:pPr>
                      <a:r>
                        <a:rPr lang="zh-CN" sz="1600" b="1" kern="100" spc="10">
                          <a:solidFill>
                            <a:schemeClr val="tx1"/>
                          </a:solidFill>
                          <a:latin typeface="Times New Roman"/>
                          <a:ea typeface="宋体"/>
                          <a:cs typeface="Times New Roman"/>
                        </a:rPr>
                        <a:t>字符串</a:t>
                      </a:r>
                      <a:r>
                        <a:rPr lang="en-US" sz="1600" b="1" kern="100" spc="10">
                          <a:solidFill>
                            <a:schemeClr val="tx1"/>
                          </a:solidFill>
                          <a:latin typeface="Times New Roman"/>
                          <a:ea typeface="宋体"/>
                          <a:cs typeface="Times New Roman"/>
                        </a:rPr>
                        <a:t>{n,}</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zh-CN" sz="1600" b="1" kern="100" spc="10">
                          <a:solidFill>
                            <a:schemeClr val="tx1"/>
                          </a:solidFill>
                          <a:latin typeface="Times New Roman"/>
                          <a:ea typeface="宋体"/>
                          <a:cs typeface="Times New Roman"/>
                        </a:rPr>
                        <a:t>匹配单面的字符串至少</a:t>
                      </a:r>
                      <a:r>
                        <a:rPr lang="en-US" sz="1600" b="1" kern="100" spc="10">
                          <a:solidFill>
                            <a:schemeClr val="tx1"/>
                          </a:solidFill>
                          <a:latin typeface="Times New Roman"/>
                          <a:ea typeface="宋体"/>
                          <a:cs typeface="Times New Roman"/>
                        </a:rPr>
                        <a:t>n</a:t>
                      </a:r>
                      <a:r>
                        <a:rPr lang="zh-CN" sz="1600" b="1" kern="100" spc="10">
                          <a:solidFill>
                            <a:schemeClr val="tx1"/>
                          </a:solidFill>
                          <a:latin typeface="Times New Roman"/>
                          <a:ea typeface="宋体"/>
                          <a:cs typeface="Times New Roman"/>
                        </a:rPr>
                        <a:t>次</a:t>
                      </a:r>
                      <a:r>
                        <a:rPr lang="zh-CN" sz="1600" b="1" kern="100" spc="10">
                          <a:solidFill>
                            <a:schemeClr val="tx1"/>
                          </a:solidFill>
                          <a:latin typeface="Calibri"/>
                          <a:ea typeface="Times New Roman"/>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tc>
                  <a:txBody>
                    <a:bodyPr/>
                    <a:lstStyle/>
                    <a:p>
                      <a:pPr indent="127000" algn="just">
                        <a:lnSpc>
                          <a:spcPts val="1560"/>
                        </a:lnSpc>
                        <a:spcBef>
                          <a:spcPts val="60"/>
                        </a:spcBef>
                        <a:spcAft>
                          <a:spcPts val="60"/>
                        </a:spcAft>
                      </a:pPr>
                      <a:r>
                        <a:rPr lang="en-US" sz="1600" b="1" kern="100" spc="10">
                          <a:solidFill>
                            <a:schemeClr val="tx1"/>
                          </a:solidFill>
                          <a:latin typeface="Times New Roman"/>
                          <a:ea typeface="宋体"/>
                          <a:cs typeface="Times New Roman"/>
                        </a:rPr>
                        <a:t>b{2,}</a:t>
                      </a:r>
                      <a:r>
                        <a:rPr lang="zh-CN" sz="1600" b="1" kern="100" spc="10">
                          <a:solidFill>
                            <a:schemeClr val="tx1"/>
                          </a:solidFill>
                          <a:latin typeface="Times New Roman"/>
                          <a:ea typeface="宋体"/>
                          <a:cs typeface="Times New Roman"/>
                        </a:rPr>
                        <a:t>：匹配两个或更多的</a:t>
                      </a:r>
                      <a:r>
                        <a:rPr lang="en-US" sz="1600" b="1" kern="100" spc="10">
                          <a:solidFill>
                            <a:schemeClr val="tx1"/>
                          </a:solidFill>
                          <a:latin typeface="Times New Roman"/>
                          <a:ea typeface="宋体"/>
                          <a:cs typeface="Times New Roman"/>
                        </a:rPr>
                        <a:t>b</a:t>
                      </a:r>
                      <a:r>
                        <a:rPr lang="zh-CN" sz="1600" b="1" kern="100" spc="10">
                          <a:solidFill>
                            <a:schemeClr val="tx1"/>
                          </a:solidFill>
                          <a:latin typeface="Times New Roman"/>
                          <a:ea typeface="宋体"/>
                          <a:cs typeface="Times New Roman"/>
                        </a:rPr>
                        <a:t>，如</a:t>
                      </a:r>
                      <a:r>
                        <a:rPr lang="en-US" sz="1600" b="1" kern="100" spc="10">
                          <a:solidFill>
                            <a:schemeClr val="tx1"/>
                          </a:solidFill>
                          <a:latin typeface="Times New Roman"/>
                          <a:ea typeface="宋体"/>
                          <a:cs typeface="Times New Roman"/>
                        </a:rPr>
                        <a:t>bb</a:t>
                      </a:r>
                      <a:r>
                        <a:rPr lang="zh-CN" sz="1600" b="1" kern="100" spc="10">
                          <a:solidFill>
                            <a:schemeClr val="tx1"/>
                          </a:solidFill>
                          <a:latin typeface="Times New Roman"/>
                          <a:ea typeface="宋体"/>
                          <a:cs typeface="Times New Roman"/>
                        </a:rPr>
                        <a:t>、</a:t>
                      </a:r>
                      <a:r>
                        <a:rPr lang="en-US" sz="1600" b="1" kern="100" spc="10">
                          <a:solidFill>
                            <a:schemeClr val="tx1"/>
                          </a:solidFill>
                          <a:latin typeface="Times New Roman"/>
                          <a:ea typeface="宋体"/>
                          <a:cs typeface="Times New Roman"/>
                        </a:rPr>
                        <a:t>bbb</a:t>
                      </a:r>
                      <a:r>
                        <a:rPr lang="en-US" sz="1600" b="1" kern="100" spc="10">
                          <a:solidFill>
                            <a:schemeClr val="tx1"/>
                          </a:solidFill>
                          <a:latin typeface="Times New Roman"/>
                          <a:ea typeface="方正宋一简体"/>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10009"/>
                  </a:ext>
                </a:extLst>
              </a:tr>
              <a:tr h="448510">
                <a:tc>
                  <a:txBody>
                    <a:bodyPr/>
                    <a:lstStyle/>
                    <a:p>
                      <a:pPr indent="127000" algn="just">
                        <a:lnSpc>
                          <a:spcPts val="1560"/>
                        </a:lnSpc>
                        <a:spcBef>
                          <a:spcPts val="60"/>
                        </a:spcBef>
                        <a:spcAft>
                          <a:spcPts val="60"/>
                        </a:spcAft>
                      </a:pPr>
                      <a:r>
                        <a:rPr lang="zh-CN" sz="1600" b="1" kern="100" spc="10">
                          <a:solidFill>
                            <a:schemeClr val="tx1"/>
                          </a:solidFill>
                          <a:latin typeface="Times New Roman"/>
                          <a:ea typeface="宋体"/>
                          <a:cs typeface="Times New Roman"/>
                        </a:rPr>
                        <a:t>字符串</a:t>
                      </a:r>
                      <a:r>
                        <a:rPr lang="en-US" sz="1600" b="1" kern="100" spc="10">
                          <a:solidFill>
                            <a:schemeClr val="tx1"/>
                          </a:solidFill>
                          <a:latin typeface="Times New Roman"/>
                          <a:ea typeface="宋体"/>
                          <a:cs typeface="Times New Roman"/>
                        </a:rPr>
                        <a:t>{m,n}</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w="190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indent="127000" algn="just">
                        <a:lnSpc>
                          <a:spcPts val="1560"/>
                        </a:lnSpc>
                        <a:spcBef>
                          <a:spcPts val="60"/>
                        </a:spcBef>
                        <a:spcAft>
                          <a:spcPts val="60"/>
                        </a:spcAft>
                      </a:pPr>
                      <a:r>
                        <a:rPr lang="zh-CN" sz="1600" b="1" kern="100" spc="10">
                          <a:solidFill>
                            <a:schemeClr val="tx1"/>
                          </a:solidFill>
                          <a:latin typeface="Times New Roman"/>
                          <a:ea typeface="宋体"/>
                          <a:cs typeface="Times New Roman"/>
                        </a:rPr>
                        <a:t>匹配前面的字符串至少</a:t>
                      </a:r>
                      <a:r>
                        <a:rPr lang="en-US" sz="1600" b="1" kern="100" spc="10">
                          <a:solidFill>
                            <a:schemeClr val="tx1"/>
                          </a:solidFill>
                          <a:latin typeface="Times New Roman"/>
                          <a:ea typeface="宋体"/>
                          <a:cs typeface="Times New Roman"/>
                        </a:rPr>
                        <a:t>m</a:t>
                      </a:r>
                      <a:r>
                        <a:rPr lang="zh-CN" sz="1600" b="1" kern="100" spc="10">
                          <a:solidFill>
                            <a:schemeClr val="tx1"/>
                          </a:solidFill>
                          <a:latin typeface="Times New Roman"/>
                          <a:ea typeface="宋体"/>
                          <a:cs typeface="Times New Roman"/>
                        </a:rPr>
                        <a:t>次，至多</a:t>
                      </a:r>
                      <a:r>
                        <a:rPr lang="en-US" sz="1600" b="1" kern="100" spc="10">
                          <a:solidFill>
                            <a:schemeClr val="tx1"/>
                          </a:solidFill>
                          <a:latin typeface="Times New Roman"/>
                          <a:ea typeface="宋体"/>
                          <a:cs typeface="Times New Roman"/>
                        </a:rPr>
                        <a:t>n</a:t>
                      </a:r>
                      <a:r>
                        <a:rPr lang="zh-CN" sz="1600" b="1" kern="100" spc="10">
                          <a:solidFill>
                            <a:schemeClr val="tx1"/>
                          </a:solidFill>
                          <a:latin typeface="Times New Roman"/>
                          <a:ea typeface="宋体"/>
                          <a:cs typeface="Times New Roman"/>
                        </a:rPr>
                        <a:t>次。如果</a:t>
                      </a:r>
                      <a:r>
                        <a:rPr lang="en-US" sz="1600" b="1" kern="100" spc="10">
                          <a:solidFill>
                            <a:schemeClr val="tx1"/>
                          </a:solidFill>
                          <a:latin typeface="Times New Roman"/>
                          <a:ea typeface="宋体"/>
                          <a:cs typeface="Times New Roman"/>
                        </a:rPr>
                        <a:t>n</a:t>
                      </a:r>
                      <a:r>
                        <a:rPr lang="zh-CN" sz="1600" b="1" kern="100" spc="10">
                          <a:solidFill>
                            <a:schemeClr val="tx1"/>
                          </a:solidFill>
                          <a:latin typeface="Times New Roman"/>
                          <a:ea typeface="宋体"/>
                          <a:cs typeface="Times New Roman"/>
                        </a:rPr>
                        <a:t>为</a:t>
                      </a:r>
                      <a:r>
                        <a:rPr lang="en-US" sz="1600" b="1" kern="100" spc="10">
                          <a:solidFill>
                            <a:schemeClr val="tx1"/>
                          </a:solidFill>
                          <a:latin typeface="Times New Roman"/>
                          <a:ea typeface="宋体"/>
                          <a:cs typeface="Times New Roman"/>
                        </a:rPr>
                        <a:t>0</a:t>
                      </a:r>
                      <a:r>
                        <a:rPr lang="zh-CN" sz="1600" b="1" kern="100" spc="10">
                          <a:solidFill>
                            <a:schemeClr val="tx1"/>
                          </a:solidFill>
                          <a:latin typeface="Times New Roman"/>
                          <a:ea typeface="宋体"/>
                          <a:cs typeface="Times New Roman"/>
                        </a:rPr>
                        <a:t>，</a:t>
                      </a:r>
                      <a:r>
                        <a:rPr lang="en-US" sz="1600" b="1" kern="100" spc="10">
                          <a:solidFill>
                            <a:schemeClr val="tx1"/>
                          </a:solidFill>
                          <a:latin typeface="Times New Roman"/>
                          <a:ea typeface="宋体"/>
                          <a:cs typeface="Times New Roman"/>
                        </a:rPr>
                        <a:t>m</a:t>
                      </a:r>
                      <a:r>
                        <a:rPr lang="zh-CN" sz="1600" b="1" kern="100" spc="10">
                          <a:solidFill>
                            <a:schemeClr val="tx1"/>
                          </a:solidFill>
                          <a:latin typeface="Times New Roman"/>
                          <a:ea typeface="宋体"/>
                          <a:cs typeface="Times New Roman"/>
                        </a:rPr>
                        <a:t>为可选参数</a:t>
                      </a:r>
                      <a:r>
                        <a:rPr lang="zh-CN" sz="1600" b="1" kern="100" spc="10">
                          <a:solidFill>
                            <a:schemeClr val="tx1"/>
                          </a:solidFill>
                          <a:latin typeface="Calibri"/>
                          <a:ea typeface="Times New Roman"/>
                          <a:cs typeface="Times New Roman"/>
                        </a:rPr>
                        <a:t> </a:t>
                      </a:r>
                      <a:endParaRPr lang="zh-CN" sz="2000" b="1" kern="100">
                        <a:solidFill>
                          <a:schemeClr val="tx1"/>
                        </a:solidFill>
                        <a:latin typeface="Calibri"/>
                        <a:ea typeface="宋体"/>
                        <a:cs typeface="Times New Roman"/>
                      </a:endParaRPr>
                    </a:p>
                  </a:txBody>
                  <a:tcPr marL="46355" marR="46355" marT="6958" marB="0" anchor="ctr">
                    <a:lnL>
                      <a:noFill/>
                    </a:lnL>
                    <a:lnR>
                      <a:noFill/>
                    </a:lnR>
                    <a:lnT>
                      <a:noFill/>
                    </a:lnT>
                    <a:lnB w="190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indent="127000" algn="just">
                        <a:lnSpc>
                          <a:spcPts val="1560"/>
                        </a:lnSpc>
                        <a:spcBef>
                          <a:spcPts val="60"/>
                        </a:spcBef>
                        <a:spcAft>
                          <a:spcPts val="60"/>
                        </a:spcAft>
                      </a:pPr>
                      <a:r>
                        <a:rPr lang="en-US" sz="1600" b="1" kern="100" spc="10" dirty="0">
                          <a:solidFill>
                            <a:schemeClr val="tx1"/>
                          </a:solidFill>
                          <a:latin typeface="Times New Roman"/>
                          <a:ea typeface="宋体"/>
                          <a:cs typeface="Times New Roman"/>
                        </a:rPr>
                        <a:t>b{2,4}</a:t>
                      </a:r>
                      <a:r>
                        <a:rPr lang="zh-CN" sz="1600" b="1" kern="100" spc="10" dirty="0">
                          <a:solidFill>
                            <a:schemeClr val="tx1"/>
                          </a:solidFill>
                          <a:latin typeface="Times New Roman"/>
                          <a:ea typeface="宋体"/>
                          <a:cs typeface="Times New Roman"/>
                        </a:rPr>
                        <a:t>：匹配至少</a:t>
                      </a:r>
                      <a:r>
                        <a:rPr lang="en-US" sz="1600" b="1" kern="100" spc="10" dirty="0">
                          <a:solidFill>
                            <a:schemeClr val="tx1"/>
                          </a:solidFill>
                          <a:latin typeface="Times New Roman"/>
                          <a:ea typeface="宋体"/>
                          <a:cs typeface="Times New Roman"/>
                        </a:rPr>
                        <a:t>2</a:t>
                      </a:r>
                      <a:r>
                        <a:rPr lang="zh-CN" sz="1600" b="1" kern="100" spc="10" dirty="0">
                          <a:solidFill>
                            <a:schemeClr val="tx1"/>
                          </a:solidFill>
                          <a:latin typeface="Times New Roman"/>
                          <a:ea typeface="宋体"/>
                          <a:cs typeface="Times New Roman"/>
                        </a:rPr>
                        <a:t>个</a:t>
                      </a:r>
                      <a:r>
                        <a:rPr lang="en-US" sz="1600" b="1" kern="100" spc="10" dirty="0">
                          <a:solidFill>
                            <a:schemeClr val="tx1"/>
                          </a:solidFill>
                          <a:latin typeface="Times New Roman"/>
                          <a:ea typeface="宋体"/>
                          <a:cs typeface="Times New Roman"/>
                        </a:rPr>
                        <a:t>b</a:t>
                      </a:r>
                      <a:r>
                        <a:rPr lang="zh-CN" sz="1600" b="1" kern="100" spc="10" dirty="0">
                          <a:solidFill>
                            <a:schemeClr val="tx1"/>
                          </a:solidFill>
                          <a:latin typeface="Times New Roman"/>
                          <a:ea typeface="宋体"/>
                          <a:cs typeface="Times New Roman"/>
                        </a:rPr>
                        <a:t>，最多</a:t>
                      </a:r>
                      <a:r>
                        <a:rPr lang="en-US" sz="1600" b="1" kern="100" spc="10" dirty="0">
                          <a:solidFill>
                            <a:schemeClr val="tx1"/>
                          </a:solidFill>
                          <a:latin typeface="Times New Roman"/>
                          <a:ea typeface="宋体"/>
                          <a:cs typeface="Times New Roman"/>
                        </a:rPr>
                        <a:t>4</a:t>
                      </a:r>
                      <a:r>
                        <a:rPr lang="zh-CN" sz="1600" b="1" kern="100" spc="10" dirty="0">
                          <a:solidFill>
                            <a:schemeClr val="tx1"/>
                          </a:solidFill>
                          <a:latin typeface="Times New Roman"/>
                          <a:ea typeface="宋体"/>
                          <a:cs typeface="Times New Roman"/>
                        </a:rPr>
                        <a:t>个</a:t>
                      </a:r>
                      <a:r>
                        <a:rPr lang="en-US" sz="1600" b="1" kern="100" spc="10" dirty="0">
                          <a:solidFill>
                            <a:schemeClr val="tx1"/>
                          </a:solidFill>
                          <a:latin typeface="Times New Roman"/>
                          <a:ea typeface="宋体"/>
                          <a:cs typeface="Times New Roman"/>
                        </a:rPr>
                        <a:t>b</a:t>
                      </a:r>
                      <a:r>
                        <a:rPr lang="zh-CN" sz="1600" b="1" kern="100" spc="10" dirty="0">
                          <a:solidFill>
                            <a:schemeClr val="tx1"/>
                          </a:solidFill>
                          <a:latin typeface="Times New Roman"/>
                          <a:ea typeface="宋体"/>
                          <a:cs typeface="Times New Roman"/>
                        </a:rPr>
                        <a:t>，如</a:t>
                      </a:r>
                      <a:r>
                        <a:rPr lang="en-US" sz="1600" b="1" kern="100" spc="10" dirty="0">
                          <a:solidFill>
                            <a:schemeClr val="tx1"/>
                          </a:solidFill>
                          <a:latin typeface="Times New Roman"/>
                          <a:ea typeface="宋体"/>
                          <a:cs typeface="Times New Roman"/>
                        </a:rPr>
                        <a:t>bb</a:t>
                      </a:r>
                      <a:r>
                        <a:rPr lang="zh-CN" sz="1600" b="1" kern="100" spc="10" dirty="0">
                          <a:solidFill>
                            <a:schemeClr val="tx1"/>
                          </a:solidFill>
                          <a:latin typeface="Times New Roman"/>
                          <a:ea typeface="宋体"/>
                          <a:cs typeface="Times New Roman"/>
                        </a:rPr>
                        <a:t>、</a:t>
                      </a:r>
                      <a:r>
                        <a:rPr lang="en-US" sz="1600" b="1" kern="100" spc="10" dirty="0" err="1">
                          <a:solidFill>
                            <a:schemeClr val="tx1"/>
                          </a:solidFill>
                          <a:latin typeface="Times New Roman"/>
                          <a:ea typeface="宋体"/>
                          <a:cs typeface="Times New Roman"/>
                        </a:rPr>
                        <a:t>bbbb</a:t>
                      </a:r>
                      <a:r>
                        <a:rPr lang="zh-CN" sz="1600" b="1" kern="100" spc="10" dirty="0">
                          <a:solidFill>
                            <a:schemeClr val="tx1"/>
                          </a:solidFill>
                          <a:latin typeface="Times New Roman"/>
                          <a:ea typeface="宋体"/>
                          <a:cs typeface="Times New Roman"/>
                        </a:rPr>
                        <a:t>、</a:t>
                      </a:r>
                      <a:r>
                        <a:rPr lang="en-US" sz="1600" b="1" kern="100" spc="10" dirty="0" err="1">
                          <a:solidFill>
                            <a:schemeClr val="tx1"/>
                          </a:solidFill>
                          <a:latin typeface="Times New Roman"/>
                          <a:ea typeface="宋体"/>
                          <a:cs typeface="Times New Roman"/>
                        </a:rPr>
                        <a:t>bbb</a:t>
                      </a:r>
                      <a:r>
                        <a:rPr lang="en-US" sz="1600" b="1" kern="100" spc="10" dirty="0">
                          <a:solidFill>
                            <a:schemeClr val="tx1"/>
                          </a:solidFill>
                          <a:latin typeface="Times New Roman"/>
                          <a:ea typeface="方正宋一简体"/>
                          <a:cs typeface="Times New Roman"/>
                        </a:rPr>
                        <a:t> </a:t>
                      </a:r>
                      <a:endParaRPr lang="zh-CN" sz="2000" b="1" kern="100" dirty="0">
                        <a:solidFill>
                          <a:schemeClr val="tx1"/>
                        </a:solidFill>
                        <a:latin typeface="Calibri"/>
                        <a:ea typeface="宋体"/>
                        <a:cs typeface="Times New Roman"/>
                      </a:endParaRPr>
                    </a:p>
                  </a:txBody>
                  <a:tcPr marL="46355" marR="46355" marT="6958" marB="0" anchor="ctr">
                    <a:lnL>
                      <a:noFill/>
                    </a:lnL>
                    <a:lnR>
                      <a:noFill/>
                    </a:lnR>
                    <a:lnT>
                      <a:noFill/>
                    </a:lnT>
                    <a:lnB w="190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10"/>
                  </a:ext>
                </a:extLst>
              </a:tr>
            </a:tbl>
          </a:graphicData>
        </a:graphic>
      </p:graphicFrame>
      <p:sp>
        <p:nvSpPr>
          <p:cNvPr id="6" name="矩形 5">
            <a:extLst>
              <a:ext uri="{FF2B5EF4-FFF2-40B4-BE49-F238E27FC236}">
                <a16:creationId xmlns:a16="http://schemas.microsoft.com/office/drawing/2014/main" id="{CC669A77-F505-4FA4-B3CD-CB6794FFB83D}"/>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16FEF78-1F7C-41F8-AC2D-73F0209FFE0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5DE90EB4-89F0-47BF-AAB4-BA921994E662}"/>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306942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9E998F-BAF1-4583-9EE5-28471F433B17}"/>
              </a:ext>
            </a:extLst>
          </p:cNvPr>
          <p:cNvSpPr txBox="1">
            <a:spLocks noChangeArrowheads="1"/>
          </p:cNvSpPr>
          <p:nvPr/>
        </p:nvSpPr>
        <p:spPr>
          <a:xfrm>
            <a:off x="500063" y="1398148"/>
            <a:ext cx="11410734" cy="3344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latin typeface="微软雅黑 Light" panose="020B0502040204020203" pitchFamily="34" charset="-122"/>
                <a:ea typeface="微软雅黑 Light" panose="020B0502040204020203" pitchFamily="34" charset="-122"/>
              </a:rPr>
              <a:t>查询以特定字符或字符串开头的记录</a:t>
            </a:r>
            <a:r>
              <a:rPr lang="zh-CN" altLang="en-US"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使用字符</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可以匹配以特定字符或字符串开头的记录。</a:t>
            </a:r>
          </a:p>
          <a:p>
            <a:pPr>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43</a:t>
            </a:r>
            <a:r>
              <a:rPr lang="zh-CN" altLang="zh-CN" dirty="0">
                <a:latin typeface="微软雅黑 Light" panose="020B0502040204020203" pitchFamily="34" charset="-122"/>
                <a:ea typeface="微软雅黑 Light" panose="020B0502040204020203" pitchFamily="34" charset="-122"/>
              </a:rPr>
              <a:t>】 查询</a:t>
            </a:r>
            <a:r>
              <a:rPr lang="en-US" altLang="zh-CN" dirty="0">
                <a:latin typeface="微软雅黑 Light" panose="020B0502040204020203" pitchFamily="34" charset="-122"/>
                <a:ea typeface="微软雅黑 Light" panose="020B0502040204020203" pitchFamily="34" charset="-122"/>
              </a:rPr>
              <a:t>student</a:t>
            </a:r>
            <a:r>
              <a:rPr lang="zh-CN" altLang="zh-CN" dirty="0">
                <a:latin typeface="微软雅黑 Light" panose="020B0502040204020203" pitchFamily="34" charset="-122"/>
                <a:ea typeface="微软雅黑 Light" panose="020B0502040204020203" pitchFamily="34" charset="-122"/>
              </a:rPr>
              <a:t>表中姓“赵”的学生的部分信息。</a:t>
            </a:r>
          </a:p>
          <a:p>
            <a:pPr lvl="1">
              <a:buFont typeface="Wingdings" panose="05000000000000000000" pitchFamily="2" charset="2"/>
              <a:buNone/>
            </a:pPr>
            <a:r>
              <a:rPr lang="en-US" altLang="zh-CN" sz="2800" dirty="0" err="1">
                <a:latin typeface="微软雅黑 Light" panose="020B0502040204020203" pitchFamily="34" charset="-122"/>
                <a:ea typeface="微软雅黑 Light" panose="020B0502040204020203" pitchFamily="34" charset="-122"/>
              </a:rPr>
              <a:t>mysql</a:t>
            </a:r>
            <a:r>
              <a:rPr lang="en-US" altLang="zh-CN" sz="2800" dirty="0">
                <a:latin typeface="微软雅黑 Light" panose="020B0502040204020203" pitchFamily="34" charset="-122"/>
                <a:ea typeface="微软雅黑 Light" panose="020B0502040204020203" pitchFamily="34" charset="-122"/>
              </a:rPr>
              <a:t>&gt; select </a:t>
            </a:r>
            <a:r>
              <a:rPr lang="en-US" altLang="zh-CN" sz="2800" dirty="0" err="1">
                <a:latin typeface="微软雅黑 Light" panose="020B0502040204020203" pitchFamily="34" charset="-122"/>
                <a:ea typeface="微软雅黑 Light" panose="020B0502040204020203" pitchFamily="34" charset="-122"/>
              </a:rPr>
              <a:t>studentno,sname,birthdate</a:t>
            </a:r>
            <a:r>
              <a:rPr lang="en-US" altLang="zh-CN" sz="2800" dirty="0">
                <a:latin typeface="微软雅黑 Light" panose="020B0502040204020203" pitchFamily="34" charset="-122"/>
                <a:ea typeface="微软雅黑 Light" panose="020B0502040204020203" pitchFamily="34" charset="-122"/>
              </a:rPr>
              <a:t>, phone </a:t>
            </a:r>
            <a:endParaRPr lang="zh-CN" altLang="zh-CN" sz="2800" dirty="0">
              <a:latin typeface="微软雅黑 Light" panose="020B0502040204020203" pitchFamily="34" charset="-122"/>
              <a:ea typeface="微软雅黑 Light" panose="020B0502040204020203" pitchFamily="34" charset="-122"/>
            </a:endParaRPr>
          </a:p>
          <a:p>
            <a:pPr lvl="1">
              <a:buFont typeface="Wingdings" panose="05000000000000000000" pitchFamily="2" charset="2"/>
              <a:buNone/>
            </a:pPr>
            <a:r>
              <a:rPr lang="en-US" altLang="zh-CN" sz="2800" dirty="0">
                <a:latin typeface="微软雅黑 Light" panose="020B0502040204020203" pitchFamily="34" charset="-122"/>
                <a:ea typeface="微软雅黑 Light" panose="020B0502040204020203" pitchFamily="34" charset="-122"/>
              </a:rPr>
              <a:t>-&gt;  from student</a:t>
            </a:r>
            <a:endParaRPr lang="zh-CN" altLang="zh-CN" sz="2800" dirty="0">
              <a:latin typeface="微软雅黑 Light" panose="020B0502040204020203" pitchFamily="34" charset="-122"/>
              <a:ea typeface="微软雅黑 Light" panose="020B0502040204020203" pitchFamily="34" charset="-122"/>
            </a:endParaRPr>
          </a:p>
          <a:p>
            <a:pPr lvl="1">
              <a:buFont typeface="Wingdings" panose="05000000000000000000" pitchFamily="2" charset="2"/>
              <a:buNone/>
            </a:pPr>
            <a:r>
              <a:rPr lang="en-US" altLang="zh-CN" sz="2800" dirty="0">
                <a:latin typeface="微软雅黑 Light" panose="020B0502040204020203" pitchFamily="34" charset="-122"/>
                <a:ea typeface="微软雅黑 Light" panose="020B0502040204020203" pitchFamily="34" charset="-122"/>
              </a:rPr>
              <a:t>-&gt;  where </a:t>
            </a:r>
            <a:r>
              <a:rPr lang="en-US" altLang="zh-CN" sz="2800" dirty="0" err="1">
                <a:latin typeface="微软雅黑 Light" panose="020B0502040204020203" pitchFamily="34" charset="-122"/>
                <a:ea typeface="微软雅黑 Light" panose="020B0502040204020203" pitchFamily="34" charset="-122"/>
              </a:rPr>
              <a:t>sname</a:t>
            </a:r>
            <a:r>
              <a:rPr lang="en-US" altLang="zh-CN" sz="2800" dirty="0">
                <a:latin typeface="微软雅黑 Light" panose="020B0502040204020203" pitchFamily="34" charset="-122"/>
                <a:ea typeface="微软雅黑 Light" panose="020B0502040204020203" pitchFamily="34" charset="-122"/>
              </a:rPr>
              <a:t>  </a:t>
            </a:r>
            <a:r>
              <a:rPr lang="en-US" altLang="zh-CN" sz="2800" dirty="0" err="1">
                <a:latin typeface="微软雅黑 Light" panose="020B0502040204020203" pitchFamily="34" charset="-122"/>
                <a:ea typeface="微软雅黑 Light" panose="020B0502040204020203" pitchFamily="34" charset="-122"/>
              </a:rPr>
              <a:t>regexp</a:t>
            </a:r>
            <a:r>
              <a:rPr lang="en-US" altLang="zh-CN" sz="2800" dirty="0">
                <a:latin typeface="微软雅黑 Light" panose="020B0502040204020203" pitchFamily="34" charset="-122"/>
                <a:ea typeface="微软雅黑 Light" panose="020B0502040204020203" pitchFamily="34" charset="-122"/>
              </a:rPr>
              <a:t> '^</a:t>
            </a:r>
            <a:r>
              <a:rPr lang="zh-CN" altLang="zh-CN" sz="2800" dirty="0">
                <a:latin typeface="微软雅黑 Light" panose="020B0502040204020203" pitchFamily="34" charset="-122"/>
                <a:ea typeface="微软雅黑 Light" panose="020B0502040204020203" pitchFamily="34" charset="-122"/>
              </a:rPr>
              <a:t>赵</a:t>
            </a:r>
            <a:r>
              <a:rPr lang="en-US" altLang="zh-CN" sz="2800" dirty="0">
                <a:latin typeface="微软雅黑 Light" panose="020B0502040204020203" pitchFamily="34" charset="-122"/>
                <a:ea typeface="微软雅黑 Light" panose="020B0502040204020203" pitchFamily="34" charset="-122"/>
              </a:rPr>
              <a:t>';</a:t>
            </a:r>
            <a:endParaRPr lang="zh-CN" altLang="zh-CN" sz="28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E8FF8EDE-2E9C-4094-BBE0-E04A7C02A964}"/>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A2402A2-F104-45AE-BB5D-E2B3555B1DBB}"/>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6A67443D-B646-4F48-B272-0BBE49847FF6}"/>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278792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AE429D-6535-4B5D-9EEC-73B4668F4860}"/>
              </a:ext>
            </a:extLst>
          </p:cNvPr>
          <p:cNvSpPr txBox="1">
            <a:spLocks noChangeArrowheads="1"/>
          </p:cNvSpPr>
          <p:nvPr/>
        </p:nvSpPr>
        <p:spPr>
          <a:xfrm>
            <a:off x="500063" y="1785938"/>
            <a:ext cx="11263251" cy="36650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latin typeface="微软雅黑 Light" panose="020B0502040204020203" pitchFamily="34" charset="-122"/>
                <a:ea typeface="微软雅黑 Light" panose="020B0502040204020203" pitchFamily="34" charset="-122"/>
              </a:rPr>
              <a:t>查询以特定字符或字符串结尾的记录</a:t>
            </a:r>
            <a:r>
              <a:rPr lang="zh-CN" altLang="en-US"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使用字符</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可以匹配以特定字符或字符串结尾的记录</a:t>
            </a:r>
          </a:p>
          <a:p>
            <a:pPr>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44</a:t>
            </a:r>
            <a:r>
              <a:rPr lang="zh-CN" altLang="zh-CN" dirty="0">
                <a:latin typeface="微软雅黑 Light" panose="020B0502040204020203" pitchFamily="34" charset="-122"/>
                <a:ea typeface="微软雅黑 Light" panose="020B0502040204020203" pitchFamily="34" charset="-122"/>
              </a:rPr>
              <a:t>】查询</a:t>
            </a:r>
            <a:r>
              <a:rPr lang="en-US" altLang="zh-CN" dirty="0">
                <a:latin typeface="微软雅黑 Light" panose="020B0502040204020203" pitchFamily="34" charset="-122"/>
                <a:ea typeface="微软雅黑 Light" panose="020B0502040204020203" pitchFamily="34" charset="-122"/>
              </a:rPr>
              <a:t>student</a:t>
            </a:r>
            <a:r>
              <a:rPr lang="zh-CN" altLang="zh-CN" dirty="0">
                <a:latin typeface="微软雅黑 Light" panose="020B0502040204020203" pitchFamily="34" charset="-122"/>
                <a:ea typeface="微软雅黑 Light" panose="020B0502040204020203" pitchFamily="34" charset="-122"/>
              </a:rPr>
              <a:t>表中学生电话号码尾数为</a:t>
            </a:r>
            <a:r>
              <a:rPr lang="en-US" altLang="zh-CN" dirty="0">
                <a:latin typeface="微软雅黑 Light" panose="020B0502040204020203" pitchFamily="34" charset="-122"/>
                <a:ea typeface="微软雅黑 Light" panose="020B0502040204020203" pitchFamily="34" charset="-122"/>
              </a:rPr>
              <a:t>5</a:t>
            </a:r>
            <a:r>
              <a:rPr lang="zh-CN" altLang="zh-CN" dirty="0">
                <a:latin typeface="微软雅黑 Light" panose="020B0502040204020203" pitchFamily="34" charset="-122"/>
                <a:ea typeface="微软雅黑 Light" panose="020B0502040204020203" pitchFamily="34" charset="-122"/>
              </a:rPr>
              <a:t>的学生部分信息。</a:t>
            </a:r>
          </a:p>
          <a:p>
            <a:pPr>
              <a:buFont typeface="Wingdings" panose="05000000000000000000" pitchFamily="2" charset="2"/>
              <a:buNone/>
            </a:pPr>
            <a:r>
              <a:rPr lang="en-US" altLang="zh-CN" dirty="0" err="1">
                <a:latin typeface="微软雅黑 Light" panose="020B0502040204020203" pitchFamily="34" charset="-122"/>
                <a:ea typeface="微软雅黑 Light" panose="020B0502040204020203" pitchFamily="34" charset="-122"/>
              </a:rPr>
              <a:t>mysql</a:t>
            </a:r>
            <a:r>
              <a:rPr lang="en-US" altLang="zh-CN" dirty="0">
                <a:latin typeface="微软雅黑 Light" panose="020B0502040204020203" pitchFamily="34" charset="-122"/>
                <a:ea typeface="微软雅黑 Light" panose="020B0502040204020203" pitchFamily="34" charset="-122"/>
              </a:rPr>
              <a:t>&gt; select  </a:t>
            </a:r>
            <a:r>
              <a:rPr lang="en-US" altLang="zh-CN" dirty="0" err="1">
                <a:latin typeface="微软雅黑 Light" panose="020B0502040204020203" pitchFamily="34" charset="-122"/>
                <a:ea typeface="微软雅黑 Light" panose="020B0502040204020203" pitchFamily="34" charset="-122"/>
              </a:rPr>
              <a:t>studentno</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sname</a:t>
            </a:r>
            <a:r>
              <a:rPr lang="en-US" altLang="zh-CN" dirty="0">
                <a:latin typeface="微软雅黑 Light" panose="020B0502040204020203" pitchFamily="34" charset="-122"/>
                <a:ea typeface="微软雅黑 Light" panose="020B0502040204020203" pitchFamily="34" charset="-122"/>
              </a:rPr>
              <a:t>, phone, Email</a:t>
            </a:r>
            <a:endParaRPr lang="zh-CN" altLang="zh-CN"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-&gt; from student</a:t>
            </a:r>
            <a:endParaRPr lang="zh-CN" altLang="zh-CN" dirty="0">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-&gt; where phone </a:t>
            </a:r>
            <a:r>
              <a:rPr lang="en-US" altLang="zh-CN" dirty="0" err="1">
                <a:latin typeface="微软雅黑 Light" panose="020B0502040204020203" pitchFamily="34" charset="-122"/>
                <a:ea typeface="微软雅黑 Light" panose="020B0502040204020203" pitchFamily="34" charset="-122"/>
              </a:rPr>
              <a:t>regexp</a:t>
            </a:r>
            <a:r>
              <a:rPr lang="en-US" altLang="zh-CN" dirty="0">
                <a:latin typeface="微软雅黑 Light" panose="020B0502040204020203" pitchFamily="34" charset="-122"/>
                <a:ea typeface="微软雅黑 Light" panose="020B0502040204020203" pitchFamily="34" charset="-122"/>
              </a:rPr>
              <a:t> '5$';</a:t>
            </a:r>
            <a:endParaRPr lang="zh-CN" altLang="zh-CN"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37264C20-A5B0-4A74-88DE-4696BE888935}"/>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EBFC233-5DE2-43D4-A863-86E84511D137}"/>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80F89040-A208-428C-B4F5-D429445AEEC8}"/>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8549837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4DF35-31F3-431E-ACBC-825E1D0912E0}"/>
              </a:ext>
            </a:extLst>
          </p:cNvPr>
          <p:cNvSpPr txBox="1">
            <a:spLocks noChangeArrowheads="1"/>
          </p:cNvSpPr>
          <p:nvPr/>
        </p:nvSpPr>
        <p:spPr>
          <a:xfrm>
            <a:off x="357187" y="1785938"/>
            <a:ext cx="11447421" cy="37594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微软雅黑 Light" panose="020B0502040204020203" pitchFamily="34" charset="-122"/>
                <a:ea typeface="微软雅黑 Light" panose="020B0502040204020203" pitchFamily="34" charset="-122"/>
              </a:rPr>
              <a:t>用符号</a:t>
            </a:r>
            <a:r>
              <a:rPr lang="en-US" altLang="zh-CN"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来替代字符串中的任意一个字符</a:t>
            </a:r>
            <a:r>
              <a:rPr lang="zh-CN" altLang="en-US"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用正则表达式来查询时，可以用</a:t>
            </a:r>
            <a:r>
              <a:rPr lang="en-US" altLang="zh-CN"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来替代字符串中的任意一个字符</a:t>
            </a: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45</a:t>
            </a:r>
            <a:r>
              <a:rPr lang="zh-CN" altLang="zh-CN" sz="2400" dirty="0">
                <a:latin typeface="微软雅黑 Light" panose="020B0502040204020203" pitchFamily="34" charset="-122"/>
                <a:ea typeface="微软雅黑 Light" panose="020B0502040204020203" pitchFamily="34" charset="-122"/>
              </a:rPr>
              <a:t>】 要实现查询学生姓名</a:t>
            </a:r>
            <a:r>
              <a:rPr lang="en-US" altLang="zh-CN" sz="2400" dirty="0" err="1">
                <a:latin typeface="微软雅黑 Light" panose="020B0502040204020203" pitchFamily="34" charset="-122"/>
                <a:ea typeface="微软雅黑 Light" panose="020B0502040204020203" pitchFamily="34" charset="-122"/>
              </a:rPr>
              <a:t>sname</a:t>
            </a:r>
            <a:r>
              <a:rPr lang="zh-CN" altLang="zh-CN" sz="2400" dirty="0">
                <a:latin typeface="微软雅黑 Light" panose="020B0502040204020203" pitchFamily="34" charset="-122"/>
                <a:ea typeface="微软雅黑 Light" panose="020B0502040204020203" pitchFamily="34" charset="-122"/>
              </a:rPr>
              <a:t>字段中以</a:t>
            </a:r>
            <a:r>
              <a:rPr lang="en-US" altLang="zh-CN"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赵</a:t>
            </a:r>
            <a:r>
              <a:rPr lang="en-US" altLang="zh-CN"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开头，以</a:t>
            </a:r>
            <a:r>
              <a:rPr lang="en-US" altLang="zh-CN"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江</a:t>
            </a:r>
            <a:r>
              <a:rPr lang="en-US" altLang="zh-CN"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结束的，中间包含两个字符的学生信息，可以通过正则表达式查询来实现，其中正则表达式中，</a:t>
            </a:r>
            <a:r>
              <a:rPr lang="en-US" altLang="zh-CN"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表示字符串的开始位置，</a:t>
            </a:r>
            <a:r>
              <a:rPr lang="en-US" altLang="zh-CN"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表示字符串的结束位置，</a:t>
            </a:r>
            <a:r>
              <a:rPr lang="en-US" altLang="zh-CN"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表示除</a:t>
            </a:r>
            <a:r>
              <a:rPr lang="en-US" altLang="zh-CN" sz="2400" dirty="0">
                <a:latin typeface="微软雅黑 Light" panose="020B0502040204020203" pitchFamily="34" charset="-122"/>
                <a:ea typeface="微软雅黑 Light" panose="020B0502040204020203" pitchFamily="34" charset="-122"/>
              </a:rPr>
              <a:t>“\n”</a:t>
            </a:r>
            <a:r>
              <a:rPr lang="zh-CN" altLang="zh-CN" sz="2400" dirty="0">
                <a:latin typeface="微软雅黑 Light" panose="020B0502040204020203" pitchFamily="34" charset="-122"/>
                <a:ea typeface="微软雅黑 Light" panose="020B0502040204020203" pitchFamily="34" charset="-122"/>
              </a:rPr>
              <a:t>以外的任何单个字符（此例中汉字按</a:t>
            </a:r>
            <a:r>
              <a:rPr lang="en-US" altLang="zh-CN" sz="2400" dirty="0">
                <a:latin typeface="微软雅黑 Light" panose="020B0502040204020203" pitchFamily="34" charset="-122"/>
                <a:ea typeface="微软雅黑 Light" panose="020B0502040204020203" pitchFamily="34" charset="-122"/>
              </a:rPr>
              <a:t>2</a:t>
            </a:r>
            <a:r>
              <a:rPr lang="zh-CN" altLang="zh-CN" sz="2400" dirty="0">
                <a:latin typeface="微软雅黑 Light" panose="020B0502040204020203" pitchFamily="34" charset="-122"/>
                <a:ea typeface="微软雅黑 Light" panose="020B0502040204020203" pitchFamily="34" charset="-122"/>
              </a:rPr>
              <a:t>个字符计算）。</a:t>
            </a:r>
          </a:p>
          <a:p>
            <a:pPr lvl="1">
              <a:buFont typeface="Wingdings" panose="05000000000000000000" pitchFamily="2" charset="2"/>
              <a:buNone/>
            </a:pPr>
            <a:r>
              <a:rPr lang="en-US" altLang="zh-CN" dirty="0" err="1">
                <a:latin typeface="微软雅黑 Light" panose="020B0502040204020203" pitchFamily="34" charset="-122"/>
                <a:ea typeface="微软雅黑 Light" panose="020B0502040204020203" pitchFamily="34" charset="-122"/>
              </a:rPr>
              <a:t>mysql</a:t>
            </a:r>
            <a:r>
              <a:rPr lang="en-US" altLang="zh-CN" dirty="0">
                <a:latin typeface="微软雅黑 Light" panose="020B0502040204020203" pitchFamily="34" charset="-122"/>
                <a:ea typeface="微软雅黑 Light" panose="020B0502040204020203" pitchFamily="34" charset="-122"/>
              </a:rPr>
              <a:t>&gt; select </a:t>
            </a:r>
            <a:r>
              <a:rPr lang="en-US" altLang="zh-CN" dirty="0" err="1">
                <a:latin typeface="微软雅黑 Light" panose="020B0502040204020203" pitchFamily="34" charset="-122"/>
                <a:ea typeface="微软雅黑 Light" panose="020B0502040204020203" pitchFamily="34" charset="-122"/>
              </a:rPr>
              <a:t>studentno</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sname</a:t>
            </a:r>
            <a:r>
              <a:rPr lang="en-US" altLang="zh-CN" dirty="0">
                <a:latin typeface="微软雅黑 Light" panose="020B0502040204020203" pitchFamily="34" charset="-122"/>
                <a:ea typeface="微软雅黑 Light" panose="020B0502040204020203" pitchFamily="34" charset="-122"/>
              </a:rPr>
              <a:t>, phone </a:t>
            </a:r>
            <a:endParaRPr lang="zh-CN" altLang="zh-CN" dirty="0">
              <a:latin typeface="微软雅黑 Light" panose="020B0502040204020203" pitchFamily="34" charset="-122"/>
              <a:ea typeface="微软雅黑 Light" panose="020B0502040204020203" pitchFamily="34" charset="-122"/>
            </a:endParaRPr>
          </a:p>
          <a:p>
            <a:pPr lvl="1">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-&gt; from student </a:t>
            </a:r>
            <a:endParaRPr lang="zh-CN" altLang="zh-CN" dirty="0">
              <a:latin typeface="微软雅黑 Light" panose="020B0502040204020203" pitchFamily="34" charset="-122"/>
              <a:ea typeface="微软雅黑 Light" panose="020B0502040204020203" pitchFamily="34" charset="-122"/>
            </a:endParaRPr>
          </a:p>
          <a:p>
            <a:pPr lvl="1">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-&gt; where  </a:t>
            </a:r>
            <a:r>
              <a:rPr lang="en-US" altLang="zh-CN" dirty="0" err="1">
                <a:latin typeface="微软雅黑 Light" panose="020B0502040204020203" pitchFamily="34" charset="-122"/>
                <a:ea typeface="微软雅黑 Light" panose="020B0502040204020203" pitchFamily="34" charset="-122"/>
              </a:rPr>
              <a:t>sname</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regexp</a:t>
            </a:r>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赵</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江</a:t>
            </a:r>
            <a:r>
              <a:rPr lang="en-US" altLang="zh-CN" dirty="0">
                <a:latin typeface="微软雅黑 Light" panose="020B0502040204020203" pitchFamily="34" charset="-122"/>
                <a:ea typeface="微软雅黑 Light" panose="020B0502040204020203" pitchFamily="34" charset="-122"/>
              </a:rPr>
              <a:t>$';</a:t>
            </a:r>
            <a:endParaRPr lang="zh-CN" altLang="zh-CN"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95C065B9-A5C3-4786-9B72-B72F9AFFE70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39284B2-33DD-4D92-9A84-DA17B60E999C}"/>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9A198A53-7707-4845-8AD9-8F3DF24A0195}"/>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11467950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322FDF-57D6-401D-99F1-3AB30DFB0782}"/>
              </a:ext>
            </a:extLst>
          </p:cNvPr>
          <p:cNvSpPr txBox="1">
            <a:spLocks noChangeArrowheads="1"/>
          </p:cNvSpPr>
          <p:nvPr/>
        </p:nvSpPr>
        <p:spPr>
          <a:xfrm>
            <a:off x="357188" y="1785938"/>
            <a:ext cx="11512314" cy="29040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微软雅黑 Light" panose="020B0502040204020203" pitchFamily="34" charset="-122"/>
                <a:ea typeface="微软雅黑 Light" panose="020B0502040204020203" pitchFamily="34" charset="-122"/>
              </a:rPr>
              <a:t>匹配指定字符串</a:t>
            </a:r>
            <a:r>
              <a:rPr lang="zh-CN" altLang="en-US"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正则表达式可以匹配字符串。当表中的记录包含这个字符串时，就可以将该记录查询出来。如果指定多个字符串时，需要用符号</a:t>
            </a:r>
            <a:r>
              <a:rPr lang="en-US" altLang="zh-CN"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隔开。只要匹配这些字符串中的任意一个即可。</a:t>
            </a:r>
          </a:p>
          <a:p>
            <a:pPr>
              <a:buFont typeface="Wingdings" panose="05000000000000000000" pitchFamily="2" charset="2"/>
              <a:buNone/>
            </a:pPr>
            <a:r>
              <a:rPr lang="zh-CN" altLang="zh-CN"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46</a:t>
            </a:r>
            <a:r>
              <a:rPr lang="zh-CN" altLang="zh-CN" sz="2400" dirty="0">
                <a:latin typeface="微软雅黑 Light" panose="020B0502040204020203" pitchFamily="34" charset="-122"/>
                <a:ea typeface="微软雅黑 Light" panose="020B0502040204020203" pitchFamily="34" charset="-122"/>
              </a:rPr>
              <a:t>】 查询学生电话号码出现</a:t>
            </a:r>
            <a:r>
              <a:rPr lang="en-US" altLang="zh-CN" sz="2400" dirty="0">
                <a:latin typeface="微软雅黑 Light" panose="020B0502040204020203" pitchFamily="34" charset="-122"/>
                <a:ea typeface="微软雅黑 Light" panose="020B0502040204020203" pitchFamily="34" charset="-122"/>
              </a:rPr>
              <a:t>131</a:t>
            </a:r>
            <a:r>
              <a:rPr lang="zh-CN" altLang="zh-CN" sz="2400" dirty="0">
                <a:latin typeface="微软雅黑 Light" panose="020B0502040204020203" pitchFamily="34" charset="-122"/>
                <a:ea typeface="微软雅黑 Light" panose="020B0502040204020203" pitchFamily="34" charset="-122"/>
              </a:rPr>
              <a:t>或</a:t>
            </a:r>
            <a:r>
              <a:rPr lang="en-US" altLang="zh-CN" sz="2400" dirty="0">
                <a:latin typeface="微软雅黑 Light" panose="020B0502040204020203" pitchFamily="34" charset="-122"/>
                <a:ea typeface="微软雅黑 Light" panose="020B0502040204020203" pitchFamily="34" charset="-122"/>
              </a:rPr>
              <a:t>132</a:t>
            </a:r>
            <a:r>
              <a:rPr lang="zh-CN" altLang="zh-CN" sz="2400" dirty="0">
                <a:latin typeface="微软雅黑 Light" panose="020B0502040204020203" pitchFamily="34" charset="-122"/>
                <a:ea typeface="微软雅黑 Light" panose="020B0502040204020203" pitchFamily="34" charset="-122"/>
              </a:rPr>
              <a:t>数字的学生信息。</a:t>
            </a:r>
          </a:p>
          <a:p>
            <a:pPr lvl="1">
              <a:buFont typeface="Wingdings" panose="05000000000000000000" pitchFamily="2" charset="2"/>
              <a:buNone/>
            </a:pPr>
            <a:r>
              <a:rPr lang="en-US" altLang="zh-CN" dirty="0" err="1">
                <a:latin typeface="微软雅黑 Light" panose="020B0502040204020203" pitchFamily="34" charset="-122"/>
                <a:ea typeface="微软雅黑 Light" panose="020B0502040204020203" pitchFamily="34" charset="-122"/>
              </a:rPr>
              <a:t>mysql</a:t>
            </a:r>
            <a:r>
              <a:rPr lang="en-US" altLang="zh-CN" dirty="0">
                <a:latin typeface="微软雅黑 Light" panose="020B0502040204020203" pitchFamily="34" charset="-122"/>
                <a:ea typeface="微软雅黑 Light" panose="020B0502040204020203" pitchFamily="34" charset="-122"/>
              </a:rPr>
              <a:t>&gt; select  </a:t>
            </a:r>
            <a:r>
              <a:rPr lang="en-US" altLang="zh-CN" dirty="0" err="1">
                <a:latin typeface="微软雅黑 Light" panose="020B0502040204020203" pitchFamily="34" charset="-122"/>
                <a:ea typeface="微软雅黑 Light" panose="020B0502040204020203" pitchFamily="34" charset="-122"/>
              </a:rPr>
              <a:t>studentno</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sname</a:t>
            </a:r>
            <a:r>
              <a:rPr lang="en-US" altLang="zh-CN" dirty="0">
                <a:latin typeface="微软雅黑 Light" panose="020B0502040204020203" pitchFamily="34" charset="-122"/>
                <a:ea typeface="微软雅黑 Light" panose="020B0502040204020203" pitchFamily="34" charset="-122"/>
              </a:rPr>
              <a:t>, phone, Email</a:t>
            </a:r>
            <a:endParaRPr lang="zh-CN" altLang="zh-CN" dirty="0">
              <a:latin typeface="微软雅黑 Light" panose="020B0502040204020203" pitchFamily="34" charset="-122"/>
              <a:ea typeface="微软雅黑 Light" panose="020B0502040204020203" pitchFamily="34" charset="-122"/>
            </a:endParaRPr>
          </a:p>
          <a:p>
            <a:pPr lvl="1">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-&gt;  from student</a:t>
            </a:r>
            <a:endParaRPr lang="zh-CN" altLang="zh-CN" dirty="0">
              <a:latin typeface="微软雅黑 Light" panose="020B0502040204020203" pitchFamily="34" charset="-122"/>
              <a:ea typeface="微软雅黑 Light" panose="020B0502040204020203" pitchFamily="34" charset="-122"/>
            </a:endParaRPr>
          </a:p>
          <a:p>
            <a:pPr lvl="1">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-&gt;  where phone </a:t>
            </a:r>
            <a:r>
              <a:rPr lang="en-US" altLang="zh-CN" dirty="0" err="1">
                <a:latin typeface="微软雅黑 Light" panose="020B0502040204020203" pitchFamily="34" charset="-122"/>
                <a:ea typeface="微软雅黑 Light" panose="020B0502040204020203" pitchFamily="34" charset="-122"/>
              </a:rPr>
              <a:t>regexp</a:t>
            </a:r>
            <a:r>
              <a:rPr lang="en-US" altLang="zh-CN" dirty="0">
                <a:latin typeface="微软雅黑 Light" panose="020B0502040204020203" pitchFamily="34" charset="-122"/>
                <a:ea typeface="微软雅黑 Light" panose="020B0502040204020203" pitchFamily="34" charset="-122"/>
              </a:rPr>
              <a:t> '131|132';</a:t>
            </a:r>
            <a:endParaRPr lang="zh-CN" altLang="zh-CN"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8625CD8B-6FD6-4BA8-AF24-0EA450D58FBF}"/>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9441584-0426-4663-B43B-D59963095DED}"/>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AB4EDF60-BC0F-47E6-B3E3-7154A0D0A597}"/>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Tree>
    <p:extLst>
      <p:ext uri="{BB962C8B-B14F-4D97-AF65-F5344CB8AC3E}">
        <p14:creationId xmlns:p14="http://schemas.microsoft.com/office/powerpoint/2010/main" val="7025559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B76B4A-F809-4B37-8890-D8864246745A}"/>
              </a:ext>
            </a:extLst>
          </p:cNvPr>
          <p:cNvSpPr txBox="1">
            <a:spLocks noChangeArrowheads="1"/>
          </p:cNvSpPr>
          <p:nvPr/>
        </p:nvSpPr>
        <p:spPr>
          <a:xfrm>
            <a:off x="600352" y="1169550"/>
            <a:ext cx="11322244" cy="4643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微软雅黑 Light" panose="020B0502040204020203" pitchFamily="34" charset="-122"/>
                <a:ea typeface="微软雅黑 Light" panose="020B0502040204020203" pitchFamily="34" charset="-122"/>
              </a:rPr>
              <a:t>本章介绍了</a:t>
            </a:r>
            <a:r>
              <a:rPr lang="en-US" altLang="zh-CN" sz="2400" dirty="0">
                <a:latin typeface="微软雅黑 Light" panose="020B0502040204020203" pitchFamily="34" charset="-122"/>
                <a:ea typeface="微软雅黑 Light" panose="020B0502040204020203" pitchFamily="34" charset="-122"/>
              </a:rPr>
              <a:t>MySQL</a:t>
            </a:r>
            <a:r>
              <a:rPr lang="zh-CN" altLang="zh-CN" sz="2400" dirty="0">
                <a:latin typeface="微软雅黑 Light" panose="020B0502040204020203" pitchFamily="34" charset="-122"/>
                <a:ea typeface="微软雅黑 Light" panose="020B0502040204020203" pitchFamily="34" charset="-122"/>
              </a:rPr>
              <a:t>数据库常见的查询方法。利用选择、投影和连接理论知识，实现多条件查询、分组查询、连接查询、子查询等。</a:t>
            </a:r>
            <a:endParaRPr lang="en-US" altLang="zh-CN" sz="2400" dirty="0">
              <a:latin typeface="微软雅黑 Light" panose="020B0502040204020203" pitchFamily="34" charset="-122"/>
              <a:ea typeface="微软雅黑 Light" panose="020B0502040204020203" pitchFamily="34" charset="-122"/>
            </a:endParaRPr>
          </a:p>
          <a:p>
            <a:r>
              <a:rPr lang="zh-CN" altLang="zh-CN" sz="2400" dirty="0">
                <a:latin typeface="微软雅黑 Light" panose="020B0502040204020203" pitchFamily="34" charset="-122"/>
                <a:ea typeface="微软雅黑 Light" panose="020B0502040204020203" pitchFamily="34" charset="-122"/>
              </a:rPr>
              <a:t>分组查询经常和聚合函数一起使用，而且使用方法非常灵活。使用</a:t>
            </a:r>
            <a:r>
              <a:rPr lang="en-US" altLang="zh-CN" sz="2400" dirty="0">
                <a:latin typeface="微软雅黑 Light" panose="020B0502040204020203" pitchFamily="34" charset="-122"/>
                <a:ea typeface="微软雅黑 Light" panose="020B0502040204020203" pitchFamily="34" charset="-122"/>
              </a:rPr>
              <a:t>limit</a:t>
            </a:r>
            <a:r>
              <a:rPr lang="zh-CN" altLang="zh-CN" sz="2400" dirty="0">
                <a:latin typeface="微软雅黑 Light" panose="020B0502040204020203" pitchFamily="34" charset="-122"/>
                <a:ea typeface="微软雅黑 Light" panose="020B0502040204020203" pitchFamily="34" charset="-122"/>
              </a:rPr>
              <a:t>关键字来限制查询结果的条数是</a:t>
            </a:r>
            <a:r>
              <a:rPr lang="en-US" altLang="zh-CN" sz="2400" dirty="0">
                <a:latin typeface="微软雅黑 Light" panose="020B0502040204020203" pitchFamily="34" charset="-122"/>
                <a:ea typeface="微软雅黑 Light" panose="020B0502040204020203" pitchFamily="34" charset="-122"/>
              </a:rPr>
              <a:t>MySQL</a:t>
            </a:r>
            <a:r>
              <a:rPr lang="zh-CN" altLang="zh-CN" sz="2400" dirty="0">
                <a:latin typeface="微软雅黑 Light" panose="020B0502040204020203" pitchFamily="34" charset="-122"/>
                <a:ea typeface="微软雅黑 Light" panose="020B0502040204020203" pitchFamily="34" charset="-122"/>
              </a:rPr>
              <a:t>数据库的特色。具体需要掌握的主要内容如下：</a:t>
            </a:r>
          </a:p>
          <a:p>
            <a:pPr lvl="1"/>
            <a:r>
              <a:rPr lang="en-US" altLang="zh-CN" dirty="0">
                <a:latin typeface="微软雅黑 Light" panose="020B0502040204020203" pitchFamily="34" charset="-122"/>
                <a:ea typeface="微软雅黑 Light" panose="020B0502040204020203" pitchFamily="34" charset="-122"/>
              </a:rPr>
              <a:t>select</a:t>
            </a:r>
            <a:r>
              <a:rPr lang="zh-CN" altLang="zh-CN" dirty="0">
                <a:latin typeface="微软雅黑 Light" panose="020B0502040204020203" pitchFamily="34" charset="-122"/>
                <a:ea typeface="微软雅黑 Light" panose="020B0502040204020203" pitchFamily="34" charset="-122"/>
              </a:rPr>
              <a:t>语句的一般格式及各个子句的作用。</a:t>
            </a:r>
          </a:p>
          <a:p>
            <a:pPr lvl="1"/>
            <a:r>
              <a:rPr lang="zh-CN" altLang="zh-CN"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where</a:t>
            </a:r>
            <a:r>
              <a:rPr lang="zh-CN" altLang="zh-CN" dirty="0">
                <a:latin typeface="微软雅黑 Light" panose="020B0502040204020203" pitchFamily="34" charset="-122"/>
                <a:ea typeface="微软雅黑 Light" panose="020B0502040204020203" pitchFamily="34" charset="-122"/>
              </a:rPr>
              <a:t>子句中使用</a:t>
            </a:r>
            <a:r>
              <a:rPr lang="en-US" altLang="zh-CN" dirty="0">
                <a:latin typeface="微软雅黑 Light" panose="020B0502040204020203" pitchFamily="34" charset="-122"/>
                <a:ea typeface="微软雅黑 Light" panose="020B0502040204020203" pitchFamily="34" charset="-122"/>
              </a:rPr>
              <a:t>like</a:t>
            </a:r>
            <a:r>
              <a:rPr lang="zh-CN" altLang="zh-CN"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in</a:t>
            </a:r>
            <a:r>
              <a:rPr lang="zh-CN" altLang="zh-CN"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between</a:t>
            </a:r>
            <a:r>
              <a:rPr lang="zh-CN" altLang="zh-CN" dirty="0">
                <a:latin typeface="微软雅黑 Light" panose="020B0502040204020203" pitchFamily="34" charset="-122"/>
                <a:ea typeface="微软雅黑 Light" panose="020B0502040204020203" pitchFamily="34" charset="-122"/>
              </a:rPr>
              <a:t>关键词时各种操作。</a:t>
            </a:r>
          </a:p>
          <a:p>
            <a:pPr lvl="1"/>
            <a:r>
              <a:rPr lang="en-US" altLang="zh-CN" dirty="0">
                <a:latin typeface="微软雅黑 Light" panose="020B0502040204020203" pitchFamily="34" charset="-122"/>
                <a:ea typeface="微软雅黑 Light" panose="020B0502040204020203" pitchFamily="34" charset="-122"/>
              </a:rPr>
              <a:t>select</a:t>
            </a:r>
            <a:r>
              <a:rPr lang="zh-CN" altLang="zh-CN" dirty="0">
                <a:latin typeface="微软雅黑 Light" panose="020B0502040204020203" pitchFamily="34" charset="-122"/>
                <a:ea typeface="微软雅黑 Light" panose="020B0502040204020203" pitchFamily="34" charset="-122"/>
              </a:rPr>
              <a:t>语句中利用聚合函数实现计算和统计操作。</a:t>
            </a:r>
          </a:p>
          <a:p>
            <a:pPr lvl="1"/>
            <a:r>
              <a:rPr lang="zh-CN" altLang="zh-CN" dirty="0">
                <a:latin typeface="微软雅黑 Light" panose="020B0502040204020203" pitchFamily="34" charset="-122"/>
                <a:ea typeface="微软雅黑 Light" panose="020B0502040204020203" pitchFamily="34" charset="-122"/>
              </a:rPr>
              <a:t>连接查询的格式、分类和应用。</a:t>
            </a:r>
          </a:p>
          <a:p>
            <a:pPr lvl="1"/>
            <a:r>
              <a:rPr lang="en-US" altLang="zh-CN" dirty="0">
                <a:latin typeface="微软雅黑 Light" panose="020B0502040204020203" pitchFamily="34" charset="-122"/>
                <a:ea typeface="微软雅黑 Light" panose="020B0502040204020203" pitchFamily="34" charset="-122"/>
              </a:rPr>
              <a:t>select</a:t>
            </a:r>
            <a:r>
              <a:rPr lang="zh-CN" altLang="zh-CN" dirty="0">
                <a:latin typeface="微软雅黑 Light" panose="020B0502040204020203" pitchFamily="34" charset="-122"/>
                <a:ea typeface="微软雅黑 Light" panose="020B0502040204020203" pitchFamily="34" charset="-122"/>
              </a:rPr>
              <a:t>语句中使用子查询就的技巧。</a:t>
            </a:r>
          </a:p>
          <a:p>
            <a:pPr lvl="1"/>
            <a:r>
              <a:rPr lang="zh-CN" altLang="zh-CN" dirty="0">
                <a:latin typeface="微软雅黑 Light" panose="020B0502040204020203" pitchFamily="34" charset="-122"/>
                <a:ea typeface="微软雅黑 Light" panose="020B0502040204020203" pitchFamily="34" charset="-122"/>
              </a:rPr>
              <a:t>学习使用正则表达式进行查询。</a:t>
            </a:r>
          </a:p>
        </p:txBody>
      </p:sp>
      <p:sp>
        <p:nvSpPr>
          <p:cNvPr id="5" name="矩形 4">
            <a:extLst>
              <a:ext uri="{FF2B5EF4-FFF2-40B4-BE49-F238E27FC236}">
                <a16:creationId xmlns:a16="http://schemas.microsoft.com/office/drawing/2014/main" id="{E30C0076-77E3-4DE7-8F4D-CB9ABE8BE2C6}"/>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3CC8F07-9CF8-4DED-99F5-E102E3E7550A}"/>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A5D74F28-1BA9-4105-B2F6-B5AB7933B5EE}"/>
              </a:ext>
            </a:extLst>
          </p:cNvPr>
          <p:cNvSpPr txBox="1"/>
          <p:nvPr/>
        </p:nvSpPr>
        <p:spPr>
          <a:xfrm>
            <a:off x="87311" y="107274"/>
            <a:ext cx="906017"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rPr>
              <a:t>总结</a:t>
            </a:r>
          </a:p>
        </p:txBody>
      </p:sp>
    </p:spTree>
    <p:extLst>
      <p:ext uri="{BB962C8B-B14F-4D97-AF65-F5344CB8AC3E}">
        <p14:creationId xmlns:p14="http://schemas.microsoft.com/office/powerpoint/2010/main" val="305855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3" name="文本框 2">
            <a:extLst>
              <a:ext uri="{FF2B5EF4-FFF2-40B4-BE49-F238E27FC236}">
                <a16:creationId xmlns:a16="http://schemas.microsoft.com/office/drawing/2014/main" id="{B32E4DCE-2EBF-4D8A-B127-1BFE16E6DC42}"/>
              </a:ext>
            </a:extLst>
          </p:cNvPr>
          <p:cNvSpPr txBox="1"/>
          <p:nvPr/>
        </p:nvSpPr>
        <p:spPr>
          <a:xfrm>
            <a:off x="939566" y="1031846"/>
            <a:ext cx="1415772" cy="461665"/>
          </a:xfrm>
          <a:prstGeom prst="rect">
            <a:avLst/>
          </a:prstGeom>
          <a:noFill/>
        </p:spPr>
        <p:txBody>
          <a:bodyPr wrap="none" rtlCol="0">
            <a:spAutoFit/>
          </a:bodyPr>
          <a:lstStyle/>
          <a:p>
            <a:r>
              <a:rPr lang="zh-CN" altLang="en-US" sz="2400" b="1" dirty="0">
                <a:solidFill>
                  <a:srgbClr val="C00000"/>
                </a:solidFill>
                <a:latin typeface="Microsoft YaHei Light" panose="020B0502040204020203" pitchFamily="34" charset="-122"/>
                <a:ea typeface="Microsoft YaHei Light" panose="020B0502040204020203" pitchFamily="34" charset="-122"/>
              </a:rPr>
              <a:t>单表查询</a:t>
            </a:r>
          </a:p>
        </p:txBody>
      </p:sp>
      <p:sp>
        <p:nvSpPr>
          <p:cNvPr id="9" name="Rectangle 3">
            <a:extLst>
              <a:ext uri="{FF2B5EF4-FFF2-40B4-BE49-F238E27FC236}">
                <a16:creationId xmlns:a16="http://schemas.microsoft.com/office/drawing/2014/main" id="{C4E74455-9AFA-402E-A854-5254474AB9F7}"/>
              </a:ext>
            </a:extLst>
          </p:cNvPr>
          <p:cNvSpPr txBox="1">
            <a:spLocks noChangeArrowheads="1"/>
          </p:cNvSpPr>
          <p:nvPr/>
        </p:nvSpPr>
        <p:spPr>
          <a:xfrm>
            <a:off x="1094763" y="1717354"/>
            <a:ext cx="8229600" cy="38781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en-US" sz="2400" dirty="0">
                <a:latin typeface="Microsoft YaHei Light" panose="020B0502040204020203" pitchFamily="34" charset="-122"/>
                <a:ea typeface="Microsoft YaHei Light" panose="020B0502040204020203" pitchFamily="34" charset="-122"/>
              </a:rPr>
              <a:t>查询指定列</a:t>
            </a:r>
          </a:p>
          <a:p>
            <a:pPr algn="just">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  </a:t>
            </a:r>
            <a:r>
              <a:rPr lang="zh-CN" altLang="en-US" sz="2400" dirty="0">
                <a:latin typeface="Microsoft YaHei Light" panose="020B0502040204020203" pitchFamily="34" charset="-122"/>
                <a:ea typeface="Microsoft YaHei Light" panose="020B0502040204020203" pitchFamily="34" charset="-122"/>
              </a:rPr>
              <a:t>查询全体学生的学号与姓名。</a:t>
            </a:r>
          </a:p>
          <a:p>
            <a:pPr lvl="1" algn="just">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SELECT </a:t>
            </a:r>
            <a:r>
              <a:rPr lang="en-US" altLang="zh-CN" dirty="0" err="1">
                <a:latin typeface="Microsoft YaHei Light" panose="020B0502040204020203" pitchFamily="34" charset="-122"/>
                <a:ea typeface="Microsoft YaHei Light" panose="020B0502040204020203" pitchFamily="34" charset="-122"/>
              </a:rPr>
              <a:t>Studentno</a:t>
            </a:r>
            <a:r>
              <a:rPr lang="zh-CN" altLang="en-US" dirty="0">
                <a:latin typeface="Microsoft YaHei Light" panose="020B0502040204020203" pitchFamily="34" charset="-122"/>
                <a:ea typeface="Microsoft YaHei Light" panose="020B0502040204020203" pitchFamily="34" charset="-122"/>
              </a:rPr>
              <a:t>,</a:t>
            </a:r>
            <a:r>
              <a:rPr lang="en-US" altLang="zh-CN" dirty="0" err="1">
                <a:latin typeface="Microsoft YaHei Light" panose="020B0502040204020203" pitchFamily="34" charset="-122"/>
                <a:ea typeface="Microsoft YaHei Light" panose="020B0502040204020203" pitchFamily="34" charset="-122"/>
              </a:rPr>
              <a:t>Sname</a:t>
            </a:r>
            <a:endParaRPr lang="en-US" altLang="zh-CN" dirty="0">
              <a:latin typeface="Microsoft YaHei Light" panose="020B0502040204020203" pitchFamily="34" charset="-122"/>
              <a:ea typeface="Microsoft YaHei Light" panose="020B0502040204020203" pitchFamily="34" charset="-122"/>
            </a:endParaRPr>
          </a:p>
          <a:p>
            <a:pPr lvl="1" algn="just">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FROM Student</a:t>
            </a:r>
            <a:r>
              <a:rPr lang="zh-CN" altLang="en-US" dirty="0">
                <a:latin typeface="Microsoft YaHei Light" panose="020B0502040204020203" pitchFamily="34" charset="-122"/>
                <a:ea typeface="Microsoft YaHei Light" panose="020B0502040204020203" pitchFamily="34" charset="-122"/>
              </a:rPr>
              <a:t>;</a:t>
            </a:r>
          </a:p>
          <a:p>
            <a:pPr algn="just">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2]  </a:t>
            </a:r>
            <a:r>
              <a:rPr lang="zh-CN" altLang="en-US" sz="2400" dirty="0">
                <a:latin typeface="Microsoft YaHei Light" panose="020B0502040204020203" pitchFamily="34" charset="-122"/>
                <a:ea typeface="Microsoft YaHei Light" panose="020B0502040204020203" pitchFamily="34" charset="-122"/>
              </a:rPr>
              <a:t>查询全体学生的姓名、学号、邮箱。</a:t>
            </a:r>
          </a:p>
          <a:p>
            <a:pPr lvl="1" algn="just">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SELECT </a:t>
            </a:r>
            <a:r>
              <a:rPr lang="en-US" altLang="zh-CN" dirty="0" err="1">
                <a:latin typeface="Microsoft YaHei Light" panose="020B0502040204020203" pitchFamily="34" charset="-122"/>
                <a:ea typeface="Microsoft YaHei Light" panose="020B0502040204020203" pitchFamily="34" charset="-122"/>
              </a:rPr>
              <a:t>Sname</a:t>
            </a:r>
            <a:r>
              <a:rPr lang="zh-CN" altLang="en-US" dirty="0">
                <a:latin typeface="Microsoft YaHei Light" panose="020B0502040204020203" pitchFamily="34" charset="-122"/>
                <a:ea typeface="Microsoft YaHei Light" panose="020B0502040204020203" pitchFamily="34" charset="-122"/>
              </a:rPr>
              <a:t>,</a:t>
            </a:r>
            <a:r>
              <a:rPr lang="en-US" altLang="zh-CN" dirty="0" err="1">
                <a:latin typeface="Microsoft YaHei Light" panose="020B0502040204020203" pitchFamily="34" charset="-122"/>
                <a:ea typeface="Microsoft YaHei Light" panose="020B0502040204020203" pitchFamily="34" charset="-122"/>
              </a:rPr>
              <a:t>Studentno</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Email</a:t>
            </a:r>
          </a:p>
          <a:p>
            <a:pPr lvl="1" algn="just">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FROM Student</a:t>
            </a:r>
            <a:r>
              <a:rPr lang="zh-CN" altLang="en-US" dirty="0">
                <a:latin typeface="Microsoft YaHei Light" panose="020B0502040204020203" pitchFamily="34" charset="-122"/>
                <a:ea typeface="Microsoft YaHei Light" panose="020B0502040204020203" pitchFamily="34" charset="-122"/>
              </a:rPr>
              <a:t>;</a:t>
            </a:r>
          </a:p>
        </p:txBody>
      </p:sp>
    </p:spTree>
    <p:extLst>
      <p:ext uri="{BB962C8B-B14F-4D97-AF65-F5344CB8AC3E}">
        <p14:creationId xmlns:p14="http://schemas.microsoft.com/office/powerpoint/2010/main" val="262498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3" name="文本框 2">
            <a:extLst>
              <a:ext uri="{FF2B5EF4-FFF2-40B4-BE49-F238E27FC236}">
                <a16:creationId xmlns:a16="http://schemas.microsoft.com/office/drawing/2014/main" id="{B32E4DCE-2EBF-4D8A-B127-1BFE16E6DC42}"/>
              </a:ext>
            </a:extLst>
          </p:cNvPr>
          <p:cNvSpPr txBox="1"/>
          <p:nvPr/>
        </p:nvSpPr>
        <p:spPr>
          <a:xfrm>
            <a:off x="939566" y="1031846"/>
            <a:ext cx="1415772" cy="461665"/>
          </a:xfrm>
          <a:prstGeom prst="rect">
            <a:avLst/>
          </a:prstGeom>
          <a:noFill/>
        </p:spPr>
        <p:txBody>
          <a:bodyPr wrap="none" rtlCol="0">
            <a:spAutoFit/>
          </a:bodyPr>
          <a:lstStyle/>
          <a:p>
            <a:r>
              <a:rPr lang="zh-CN" altLang="en-US" sz="2400" b="1" dirty="0">
                <a:solidFill>
                  <a:srgbClr val="C00000"/>
                </a:solidFill>
                <a:latin typeface="Microsoft YaHei Light" panose="020B0502040204020203" pitchFamily="34" charset="-122"/>
                <a:ea typeface="Microsoft YaHei Light" panose="020B0502040204020203" pitchFamily="34" charset="-122"/>
              </a:rPr>
              <a:t>单表查询</a:t>
            </a:r>
          </a:p>
        </p:txBody>
      </p:sp>
      <p:sp>
        <p:nvSpPr>
          <p:cNvPr id="10" name="Rectangle 3">
            <a:extLst>
              <a:ext uri="{FF2B5EF4-FFF2-40B4-BE49-F238E27FC236}">
                <a16:creationId xmlns:a16="http://schemas.microsoft.com/office/drawing/2014/main" id="{8051BD65-4D43-4ADF-8DD1-EF015FD5AB35}"/>
              </a:ext>
            </a:extLst>
          </p:cNvPr>
          <p:cNvSpPr txBox="1">
            <a:spLocks noChangeArrowheads="1"/>
          </p:cNvSpPr>
          <p:nvPr/>
        </p:nvSpPr>
        <p:spPr>
          <a:xfrm>
            <a:off x="2042719" y="1568333"/>
            <a:ext cx="9257251" cy="5095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en-US" sz="2400" dirty="0">
                <a:latin typeface="Microsoft YaHei Light" panose="020B0502040204020203" pitchFamily="34" charset="-122"/>
                <a:ea typeface="Microsoft YaHei Light" panose="020B0502040204020203" pitchFamily="34" charset="-122"/>
              </a:rPr>
              <a:t>查询全部列</a:t>
            </a:r>
          </a:p>
          <a:p>
            <a:pPr lvl="1" algn="just"/>
            <a:r>
              <a:rPr lang="zh-CN" altLang="en-US" dirty="0">
                <a:latin typeface="Microsoft YaHei Light" panose="020B0502040204020203" pitchFamily="34" charset="-122"/>
                <a:ea typeface="Microsoft YaHei Light" panose="020B0502040204020203" pitchFamily="34" charset="-122"/>
              </a:rPr>
              <a:t>选出所有属性列：</a:t>
            </a:r>
          </a:p>
          <a:p>
            <a:pPr lvl="2" algn="just">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在</a:t>
            </a:r>
            <a:r>
              <a:rPr lang="en-US" altLang="zh-CN" sz="2400" dirty="0">
                <a:latin typeface="Microsoft YaHei Light" panose="020B0502040204020203" pitchFamily="34" charset="-122"/>
                <a:ea typeface="Microsoft YaHei Light" panose="020B0502040204020203" pitchFamily="34" charset="-122"/>
              </a:rPr>
              <a:t>SELECT</a:t>
            </a:r>
            <a:r>
              <a:rPr lang="zh-CN" altLang="en-US" sz="2400" dirty="0">
                <a:latin typeface="Microsoft YaHei Light" panose="020B0502040204020203" pitchFamily="34" charset="-122"/>
                <a:ea typeface="Microsoft YaHei Light" panose="020B0502040204020203" pitchFamily="34" charset="-122"/>
              </a:rPr>
              <a:t>关键字后面列出所有列名 </a:t>
            </a:r>
          </a:p>
          <a:p>
            <a:pPr lvl="2" algn="just">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将</a:t>
            </a:r>
            <a:r>
              <a:rPr lang="en-US" altLang="zh-CN" sz="2400" dirty="0">
                <a:latin typeface="Microsoft YaHei Light" panose="020B0502040204020203" pitchFamily="34" charset="-122"/>
                <a:ea typeface="Microsoft YaHei Light" panose="020B0502040204020203" pitchFamily="34" charset="-122"/>
              </a:rPr>
              <a:t>&lt;</a:t>
            </a:r>
            <a:r>
              <a:rPr lang="zh-CN" altLang="en-US" sz="2400" dirty="0">
                <a:latin typeface="Microsoft YaHei Light" panose="020B0502040204020203" pitchFamily="34" charset="-122"/>
                <a:ea typeface="Microsoft YaHei Light" panose="020B0502040204020203" pitchFamily="34" charset="-122"/>
              </a:rPr>
              <a:t>目标列表达式</a:t>
            </a:r>
            <a:r>
              <a:rPr lang="en-US" altLang="zh-CN" sz="2400" dirty="0">
                <a:latin typeface="Microsoft YaHei Light" panose="020B0502040204020203" pitchFamily="34" charset="-122"/>
                <a:ea typeface="Microsoft YaHei Light" panose="020B0502040204020203" pitchFamily="34" charset="-122"/>
              </a:rPr>
              <a:t>&gt;</a:t>
            </a:r>
            <a:r>
              <a:rPr lang="zh-CN" altLang="en-US" sz="2400" dirty="0">
                <a:latin typeface="Microsoft YaHei Light" panose="020B0502040204020203" pitchFamily="34" charset="-122"/>
                <a:ea typeface="Microsoft YaHei Light" panose="020B0502040204020203" pitchFamily="34" charset="-122"/>
              </a:rPr>
              <a:t>指定为 </a:t>
            </a:r>
            <a:r>
              <a:rPr lang="zh-CN" altLang="en-US" sz="2400" dirty="0">
                <a:solidFill>
                  <a:srgbClr val="FF00FF"/>
                </a:solidFill>
                <a:latin typeface="Microsoft YaHei Light" panose="020B0502040204020203" pitchFamily="34" charset="-122"/>
                <a:ea typeface="Microsoft YaHei Light" panose="020B0502040204020203" pitchFamily="34" charset="-122"/>
              </a:rPr>
              <a:t> *</a:t>
            </a:r>
          </a:p>
          <a:p>
            <a:pPr algn="just">
              <a:buFont typeface="Wingdings" panose="05000000000000000000" pitchFamily="2" charset="2"/>
              <a:buNone/>
            </a:pPr>
            <a:endParaRPr lang="zh-CN" altLang="en-US" sz="2400" dirty="0">
              <a:latin typeface="Microsoft YaHei Light" panose="020B0502040204020203" pitchFamily="34" charset="-122"/>
              <a:ea typeface="Microsoft YaHei Light" panose="020B0502040204020203" pitchFamily="34" charset="-122"/>
            </a:endParaRPr>
          </a:p>
          <a:p>
            <a:pPr lvl="1" algn="just">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例</a:t>
            </a:r>
            <a:r>
              <a:rPr lang="en-US" altLang="zh-CN" dirty="0">
                <a:latin typeface="Microsoft YaHei Light" panose="020B0502040204020203" pitchFamily="34" charset="-122"/>
                <a:ea typeface="Microsoft YaHei Light" panose="020B0502040204020203" pitchFamily="34" charset="-122"/>
              </a:rPr>
              <a:t>3]  </a:t>
            </a:r>
            <a:r>
              <a:rPr lang="zh-CN" altLang="en-US" dirty="0">
                <a:latin typeface="Microsoft YaHei Light" panose="020B0502040204020203" pitchFamily="34" charset="-122"/>
                <a:ea typeface="Microsoft YaHei Light" panose="020B0502040204020203" pitchFamily="34" charset="-122"/>
              </a:rPr>
              <a:t>查询全体学生的详细记录</a:t>
            </a:r>
          </a:p>
          <a:p>
            <a:pPr lvl="2" algn="just">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rPr>
              <a:t>SELECT  </a:t>
            </a:r>
            <a:r>
              <a:rPr lang="en-US" altLang="zh-CN" sz="2400" dirty="0" err="1">
                <a:latin typeface="Microsoft YaHei Light" panose="020B0502040204020203" pitchFamily="34" charset="-122"/>
                <a:ea typeface="Microsoft YaHei Light" panose="020B0502040204020203" pitchFamily="34" charset="-122"/>
              </a:rPr>
              <a:t>studentno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sname</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sex</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birthdate,entrance,phone,Email</a:t>
            </a:r>
            <a:r>
              <a:rPr lang="en-US" altLang="zh-CN" sz="2400" dirty="0">
                <a:latin typeface="Microsoft YaHei Light" panose="020B0502040204020203" pitchFamily="34" charset="-122"/>
                <a:ea typeface="Microsoft YaHei Light" panose="020B0502040204020203" pitchFamily="34" charset="-122"/>
              </a:rPr>
              <a:t> </a:t>
            </a:r>
          </a:p>
          <a:p>
            <a:pPr lvl="2" algn="just">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rPr>
              <a:t>FROM Student</a:t>
            </a:r>
            <a:r>
              <a:rPr lang="zh-CN" altLang="en-US" sz="2400" dirty="0">
                <a:latin typeface="Microsoft YaHei Light" panose="020B0502040204020203" pitchFamily="34" charset="-122"/>
                <a:ea typeface="Microsoft YaHei Light" panose="020B0502040204020203" pitchFamily="34" charset="-122"/>
              </a:rPr>
              <a:t>; </a:t>
            </a:r>
          </a:p>
          <a:p>
            <a:pPr lvl="2" algn="just">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rPr>
              <a:t>或</a:t>
            </a:r>
          </a:p>
          <a:p>
            <a:pPr lvl="2" algn="just">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rPr>
              <a:t>SELECT  *</a:t>
            </a:r>
          </a:p>
          <a:p>
            <a:pPr lvl="2" algn="just">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rPr>
              <a:t>FROM Student</a:t>
            </a:r>
            <a:r>
              <a:rPr lang="zh-CN" altLang="en-US" sz="2400" dirty="0">
                <a:latin typeface="Microsoft YaHei Light" panose="020B0502040204020203" pitchFamily="34" charset="-122"/>
                <a:ea typeface="Microsoft YaHei Light" panose="020B0502040204020203" pitchFamily="34" charset="-122"/>
              </a:rPr>
              <a:t>; </a:t>
            </a:r>
          </a:p>
        </p:txBody>
      </p:sp>
    </p:spTree>
    <p:extLst>
      <p:ext uri="{BB962C8B-B14F-4D97-AF65-F5344CB8AC3E}">
        <p14:creationId xmlns:p14="http://schemas.microsoft.com/office/powerpoint/2010/main" val="348303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761722" y="584775"/>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68179"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7E5C6A27-09CE-40A7-93EA-9F852A97ED6B}"/>
              </a:ext>
            </a:extLst>
          </p:cNvPr>
          <p:cNvSpPr txBox="1"/>
          <p:nvPr/>
        </p:nvSpPr>
        <p:spPr>
          <a:xfrm>
            <a:off x="87311" y="107274"/>
            <a:ext cx="2351926"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表的查询</a:t>
            </a:r>
          </a:p>
        </p:txBody>
      </p:sp>
      <p:sp>
        <p:nvSpPr>
          <p:cNvPr id="3" name="文本框 2">
            <a:extLst>
              <a:ext uri="{FF2B5EF4-FFF2-40B4-BE49-F238E27FC236}">
                <a16:creationId xmlns:a16="http://schemas.microsoft.com/office/drawing/2014/main" id="{B32E4DCE-2EBF-4D8A-B127-1BFE16E6DC42}"/>
              </a:ext>
            </a:extLst>
          </p:cNvPr>
          <p:cNvSpPr txBox="1"/>
          <p:nvPr/>
        </p:nvSpPr>
        <p:spPr>
          <a:xfrm>
            <a:off x="922788" y="781874"/>
            <a:ext cx="1415772" cy="461665"/>
          </a:xfrm>
          <a:prstGeom prst="rect">
            <a:avLst/>
          </a:prstGeom>
          <a:noFill/>
        </p:spPr>
        <p:txBody>
          <a:bodyPr wrap="none" rtlCol="0">
            <a:spAutoFit/>
          </a:bodyPr>
          <a:lstStyle/>
          <a:p>
            <a:r>
              <a:rPr lang="zh-CN" altLang="en-US" sz="2400" b="1" dirty="0">
                <a:solidFill>
                  <a:srgbClr val="C00000"/>
                </a:solidFill>
                <a:latin typeface="Microsoft YaHei Light" panose="020B0502040204020203" pitchFamily="34" charset="-122"/>
                <a:ea typeface="Microsoft YaHei Light" panose="020B0502040204020203" pitchFamily="34" charset="-122"/>
              </a:rPr>
              <a:t>单表查询</a:t>
            </a:r>
          </a:p>
        </p:txBody>
      </p:sp>
      <p:sp>
        <p:nvSpPr>
          <p:cNvPr id="9" name="Rectangle 3">
            <a:extLst>
              <a:ext uri="{FF2B5EF4-FFF2-40B4-BE49-F238E27FC236}">
                <a16:creationId xmlns:a16="http://schemas.microsoft.com/office/drawing/2014/main" id="{741F7C50-AE5F-4531-BDD1-446E22DDE869}"/>
              </a:ext>
            </a:extLst>
          </p:cNvPr>
          <p:cNvSpPr txBox="1">
            <a:spLocks noChangeArrowheads="1"/>
          </p:cNvSpPr>
          <p:nvPr/>
        </p:nvSpPr>
        <p:spPr>
          <a:xfrm>
            <a:off x="1638578" y="1081045"/>
            <a:ext cx="9812394" cy="557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40000"/>
              </a:lnSpc>
            </a:pPr>
            <a:r>
              <a:rPr lang="zh-CN" altLang="en-US" sz="2400" dirty="0">
                <a:latin typeface="Microsoft YaHei Light" panose="020B0502040204020203" pitchFamily="34" charset="-122"/>
                <a:ea typeface="Microsoft YaHei Light" panose="020B0502040204020203" pitchFamily="34" charset="-122"/>
              </a:rPr>
              <a:t>查询经过计算的值 </a:t>
            </a:r>
          </a:p>
          <a:p>
            <a:pPr lvl="1" algn="just">
              <a:lnSpc>
                <a:spcPct val="140000"/>
              </a:lnSpc>
            </a:pPr>
            <a:r>
              <a:rPr lang="en-US" altLang="zh-CN" dirty="0">
                <a:latin typeface="Microsoft YaHei Light" panose="020B0502040204020203" pitchFamily="34" charset="-122"/>
                <a:ea typeface="Microsoft YaHei Light" panose="020B0502040204020203" pitchFamily="34" charset="-122"/>
              </a:rPr>
              <a:t>SELECT</a:t>
            </a:r>
            <a:r>
              <a:rPr lang="zh-CN" altLang="en-US" dirty="0">
                <a:latin typeface="Microsoft YaHei Light" panose="020B0502040204020203" pitchFamily="34" charset="-122"/>
                <a:ea typeface="Microsoft YaHei Light" panose="020B0502040204020203" pitchFamily="34" charset="-122"/>
              </a:rPr>
              <a:t>子句的</a:t>
            </a:r>
            <a:r>
              <a:rPr lang="en-US" altLang="zh-CN" dirty="0">
                <a:latin typeface="Microsoft YaHei Light" panose="020B0502040204020203" pitchFamily="34" charset="-122"/>
                <a:ea typeface="Microsoft YaHei Light" panose="020B0502040204020203" pitchFamily="34" charset="-122"/>
              </a:rPr>
              <a:t>&lt;</a:t>
            </a:r>
            <a:r>
              <a:rPr lang="zh-CN" altLang="en-US" dirty="0">
                <a:latin typeface="Microsoft YaHei Light" panose="020B0502040204020203" pitchFamily="34" charset="-122"/>
                <a:ea typeface="Microsoft YaHei Light" panose="020B0502040204020203" pitchFamily="34" charset="-122"/>
              </a:rPr>
              <a:t>目标列表达式</a:t>
            </a:r>
            <a:r>
              <a:rPr lang="en-US" altLang="zh-CN" dirty="0">
                <a:latin typeface="Microsoft YaHei Light" panose="020B0502040204020203" pitchFamily="34" charset="-122"/>
                <a:ea typeface="Microsoft YaHei Light" panose="020B0502040204020203" pitchFamily="34" charset="-122"/>
              </a:rPr>
              <a:t>&gt;</a:t>
            </a:r>
            <a:r>
              <a:rPr lang="zh-CN" altLang="en-US" dirty="0">
                <a:latin typeface="Microsoft YaHei Light" panose="020B0502040204020203" pitchFamily="34" charset="-122"/>
                <a:ea typeface="Microsoft YaHei Light" panose="020B0502040204020203" pitchFamily="34" charset="-122"/>
              </a:rPr>
              <a:t>不仅可以为表中的属性列，也可以是表达式</a:t>
            </a:r>
            <a:endParaRPr lang="en-US" altLang="zh-CN" dirty="0">
              <a:latin typeface="Microsoft YaHei Light" panose="020B0502040204020203" pitchFamily="34" charset="-122"/>
              <a:ea typeface="Microsoft YaHei Light" panose="020B0502040204020203" pitchFamily="34" charset="-122"/>
            </a:endParaRPr>
          </a:p>
          <a:p>
            <a:pPr algn="just">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4]  </a:t>
            </a:r>
            <a:r>
              <a:rPr lang="zh-CN" altLang="en-US" sz="2400" dirty="0">
                <a:latin typeface="Microsoft YaHei Light" panose="020B0502040204020203" pitchFamily="34" charset="-122"/>
                <a:ea typeface="Microsoft YaHei Light" panose="020B0502040204020203" pitchFamily="34" charset="-122"/>
              </a:rPr>
              <a:t>查全体学生的姓名及其入学裸分。</a:t>
            </a:r>
          </a:p>
          <a:p>
            <a:pPr lvl="1" algn="just">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SELECT </a:t>
            </a:r>
            <a:r>
              <a:rPr lang="en-US" altLang="zh-CN" dirty="0" err="1">
                <a:latin typeface="Microsoft YaHei Light" panose="020B0502040204020203" pitchFamily="34" charset="-122"/>
                <a:ea typeface="Microsoft YaHei Light" panose="020B0502040204020203" pitchFamily="34" charset="-122"/>
              </a:rPr>
              <a:t>sname</a:t>
            </a:r>
            <a:r>
              <a:rPr lang="zh-CN" altLang="en-US" dirty="0">
                <a:latin typeface="Microsoft YaHei Light" panose="020B0502040204020203" pitchFamily="34" charset="-122"/>
                <a:ea typeface="Microsoft YaHei Light" panose="020B0502040204020203" pitchFamily="34" charset="-122"/>
              </a:rPr>
              <a:t>,</a:t>
            </a:r>
            <a:r>
              <a:rPr lang="en-US" altLang="zh-CN" dirty="0">
                <a:solidFill>
                  <a:srgbClr val="FF0000"/>
                </a:solidFill>
                <a:latin typeface="Microsoft YaHei Light" panose="020B0502040204020203" pitchFamily="34" charset="-122"/>
                <a:ea typeface="Microsoft YaHei Light" panose="020B0502040204020203" pitchFamily="34" charset="-122"/>
              </a:rPr>
              <a:t>entrance-20</a:t>
            </a: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假设当时每位同学加</a:t>
            </a:r>
            <a:r>
              <a:rPr lang="en-US" altLang="zh-CN" dirty="0">
                <a:latin typeface="Microsoft YaHei Light" panose="020B0502040204020203" pitchFamily="34" charset="-122"/>
                <a:ea typeface="Microsoft YaHei Light" panose="020B0502040204020203" pitchFamily="34" charset="-122"/>
              </a:rPr>
              <a:t>20</a:t>
            </a:r>
            <a:r>
              <a:rPr lang="zh-CN" altLang="en-US" dirty="0">
                <a:latin typeface="Microsoft YaHei Light" panose="020B0502040204020203" pitchFamily="34" charset="-122"/>
                <a:ea typeface="Microsoft YaHei Light" panose="020B0502040204020203" pitchFamily="34" charset="-122"/>
              </a:rPr>
              <a:t>分*</a:t>
            </a:r>
            <a:r>
              <a:rPr lang="en-US" altLang="zh-CN" dirty="0">
                <a:latin typeface="Microsoft YaHei Light" panose="020B0502040204020203" pitchFamily="34" charset="-122"/>
                <a:ea typeface="Microsoft YaHei Light" panose="020B0502040204020203" pitchFamily="34" charset="-122"/>
              </a:rPr>
              <a:t>/</a:t>
            </a:r>
          </a:p>
          <a:p>
            <a:pPr lvl="1" algn="just">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FROM Student</a:t>
            </a:r>
            <a:r>
              <a:rPr lang="zh-CN" altLang="en-US" dirty="0">
                <a:latin typeface="Microsoft YaHei Light" panose="020B0502040204020203" pitchFamily="34" charset="-122"/>
                <a:ea typeface="Microsoft YaHei Light" panose="020B0502040204020203" pitchFamily="34" charset="-122"/>
              </a:rPr>
              <a:t>;</a:t>
            </a:r>
          </a:p>
          <a:p>
            <a:pPr lvl="1" algn="just">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输出结果：</a:t>
            </a:r>
          </a:p>
          <a:p>
            <a:pPr algn="just">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endParaRPr lang="en-US" altLang="zh-CN" sz="2400" dirty="0">
              <a:latin typeface="Microsoft YaHei Light" panose="020B0502040204020203" pitchFamily="34" charset="-122"/>
              <a:ea typeface="Microsoft YaHei Light" panose="020B0502040204020203" pitchFamily="34" charset="-122"/>
            </a:endParaRPr>
          </a:p>
        </p:txBody>
      </p:sp>
      <p:pic>
        <p:nvPicPr>
          <p:cNvPr id="4" name="图片 3">
            <a:extLst>
              <a:ext uri="{FF2B5EF4-FFF2-40B4-BE49-F238E27FC236}">
                <a16:creationId xmlns:a16="http://schemas.microsoft.com/office/drawing/2014/main" id="{4C7898E9-4A8C-4869-B717-5FC48CFD970A}"/>
              </a:ext>
            </a:extLst>
          </p:cNvPr>
          <p:cNvPicPr>
            <a:picLocks noChangeAspect="1"/>
          </p:cNvPicPr>
          <p:nvPr/>
        </p:nvPicPr>
        <p:blipFill>
          <a:blip r:embed="rId3"/>
          <a:stretch>
            <a:fillRect/>
          </a:stretch>
        </p:blipFill>
        <p:spPr>
          <a:xfrm>
            <a:off x="1832668" y="4564091"/>
            <a:ext cx="2512829" cy="1468852"/>
          </a:xfrm>
          <a:prstGeom prst="rect">
            <a:avLst/>
          </a:prstGeom>
        </p:spPr>
      </p:pic>
      <p:pic>
        <p:nvPicPr>
          <p:cNvPr id="5" name="图片 4">
            <a:extLst>
              <a:ext uri="{FF2B5EF4-FFF2-40B4-BE49-F238E27FC236}">
                <a16:creationId xmlns:a16="http://schemas.microsoft.com/office/drawing/2014/main" id="{CA007C97-A1AE-4F67-A800-A367B2B40958}"/>
              </a:ext>
            </a:extLst>
          </p:cNvPr>
          <p:cNvPicPr>
            <a:picLocks noChangeAspect="1"/>
          </p:cNvPicPr>
          <p:nvPr/>
        </p:nvPicPr>
        <p:blipFill>
          <a:blip r:embed="rId4"/>
          <a:stretch>
            <a:fillRect/>
          </a:stretch>
        </p:blipFill>
        <p:spPr>
          <a:xfrm>
            <a:off x="4345497" y="4451793"/>
            <a:ext cx="7724802" cy="1581150"/>
          </a:xfrm>
          <a:prstGeom prst="rect">
            <a:avLst/>
          </a:prstGeom>
        </p:spPr>
      </p:pic>
    </p:spTree>
    <p:extLst>
      <p:ext uri="{BB962C8B-B14F-4D97-AF65-F5344CB8AC3E}">
        <p14:creationId xmlns:p14="http://schemas.microsoft.com/office/powerpoint/2010/main" val="40208668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5335</TotalTime>
  <Words>7802</Words>
  <Application>Microsoft Office PowerPoint</Application>
  <PresentationFormat>宽屏</PresentationFormat>
  <Paragraphs>661</Paragraphs>
  <Slides>66</Slides>
  <Notes>41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66</vt:i4>
      </vt:variant>
    </vt:vector>
  </HeadingPairs>
  <TitlesOfParts>
    <vt:vector size="79" baseType="lpstr">
      <vt:lpstr>Microsoft YaHei Light</vt:lpstr>
      <vt:lpstr>等线</vt:lpstr>
      <vt:lpstr>等线 Light</vt:lpstr>
      <vt:lpstr>方正宋一简体</vt:lpstr>
      <vt:lpstr>黑体</vt:lpstr>
      <vt:lpstr>宋体</vt:lpstr>
      <vt:lpstr>微软雅黑</vt:lpstr>
      <vt:lpstr>微软雅黑 Light</vt:lpstr>
      <vt:lpstr>Arial</vt:lpstr>
      <vt:lpstr>Calibri</vt:lpstr>
      <vt:lpstr>Times New Roman</vt:lpstr>
      <vt:lpstr>Wingdings</vt:lpstr>
      <vt:lpstr>Office 主题​​</vt:lpstr>
      <vt:lpstr>第5章 SQL语句:Select</vt:lpstr>
      <vt:lpstr>学习目标</vt:lpstr>
      <vt:lpstr>学习内容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知识图谱的表示</dc:title>
  <dc:creator>Tong Wei</dc:creator>
  <cp:lastModifiedBy>dell</cp:lastModifiedBy>
  <cp:revision>327</cp:revision>
  <dcterms:created xsi:type="dcterms:W3CDTF">2023-03-03T05:31:41Z</dcterms:created>
  <dcterms:modified xsi:type="dcterms:W3CDTF">2024-10-16T06:41:28Z</dcterms:modified>
</cp:coreProperties>
</file>