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9" r:id="rId3"/>
    <p:sldId id="528" r:id="rId4"/>
    <p:sldId id="536" r:id="rId5"/>
    <p:sldId id="529" r:id="rId6"/>
    <p:sldId id="530" r:id="rId7"/>
    <p:sldId id="551" r:id="rId8"/>
    <p:sldId id="552" r:id="rId9"/>
    <p:sldId id="554" r:id="rId10"/>
    <p:sldId id="555" r:id="rId11"/>
    <p:sldId id="558" r:id="rId12"/>
    <p:sldId id="560" r:id="rId13"/>
    <p:sldId id="532" r:id="rId14"/>
    <p:sldId id="535" r:id="rId15"/>
    <p:sldId id="537" r:id="rId16"/>
    <p:sldId id="540" r:id="rId17"/>
    <p:sldId id="541" r:id="rId18"/>
    <p:sldId id="542" r:id="rId19"/>
    <p:sldId id="545" r:id="rId20"/>
    <p:sldId id="546" r:id="rId21"/>
    <p:sldId id="547" r:id="rId22"/>
    <p:sldId id="563" r:id="rId23"/>
    <p:sldId id="565" r:id="rId24"/>
    <p:sldId id="566" r:id="rId25"/>
    <p:sldId id="567" r:id="rId26"/>
    <p:sldId id="568" r:id="rId27"/>
    <p:sldId id="569" r:id="rId28"/>
    <p:sldId id="570" r:id="rId29"/>
    <p:sldId id="572" r:id="rId30"/>
    <p:sldId id="573" r:id="rId31"/>
    <p:sldId id="574" r:id="rId32"/>
    <p:sldId id="575" r:id="rId33"/>
    <p:sldId id="615" r:id="rId34"/>
    <p:sldId id="577" r:id="rId35"/>
    <p:sldId id="578" r:id="rId36"/>
    <p:sldId id="579" r:id="rId37"/>
    <p:sldId id="581" r:id="rId38"/>
    <p:sldId id="582" r:id="rId39"/>
    <p:sldId id="583" r:id="rId40"/>
    <p:sldId id="585" r:id="rId41"/>
    <p:sldId id="586" r:id="rId42"/>
    <p:sldId id="587" r:id="rId43"/>
    <p:sldId id="588" r:id="rId44"/>
    <p:sldId id="589" r:id="rId45"/>
    <p:sldId id="590" r:id="rId46"/>
    <p:sldId id="591" r:id="rId47"/>
    <p:sldId id="599" r:id="rId48"/>
    <p:sldId id="600" r:id="rId49"/>
    <p:sldId id="601" r:id="rId50"/>
    <p:sldId id="602" r:id="rId51"/>
    <p:sldId id="603" r:id="rId52"/>
    <p:sldId id="604" r:id="rId53"/>
    <p:sldId id="592" r:id="rId54"/>
    <p:sldId id="616"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68390" autoAdjust="0"/>
  </p:normalViewPr>
  <p:slideViewPr>
    <p:cSldViewPr snapToGrid="0">
      <p:cViewPr varScale="1">
        <p:scale>
          <a:sx n="78" d="100"/>
          <a:sy n="78" d="100"/>
        </p:scale>
        <p:origin x="16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5168-00FF-4B6B-BDCD-5E47678B74D6}" type="datetimeFigureOut">
              <a:rPr lang="zh-CN" altLang="en-US" smtClean="0"/>
              <a:t>2024/11/11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8FB47-6F0B-4386-905F-A8FB1CF67953}" type="slidenum">
              <a:rPr lang="zh-CN" altLang="en-US" smtClean="0"/>
              <a:t>‹#›</a:t>
            </a:fld>
            <a:endParaRPr lang="zh-CN" altLang="en-US"/>
          </a:p>
        </p:txBody>
      </p:sp>
    </p:spTree>
    <p:extLst>
      <p:ext uri="{BB962C8B-B14F-4D97-AF65-F5344CB8AC3E}">
        <p14:creationId xmlns:p14="http://schemas.microsoft.com/office/powerpoint/2010/main" val="210606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a:t>
            </a:fld>
            <a:endParaRPr lang="zh-CN" altLang="en-US"/>
          </a:p>
        </p:txBody>
      </p:sp>
    </p:spTree>
    <p:extLst>
      <p:ext uri="{BB962C8B-B14F-4D97-AF65-F5344CB8AC3E}">
        <p14:creationId xmlns:p14="http://schemas.microsoft.com/office/powerpoint/2010/main" val="15392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22</a:t>
            </a:fld>
            <a:endParaRPr lang="zh-CN" altLang="en-US"/>
          </a:p>
        </p:txBody>
      </p:sp>
    </p:spTree>
    <p:extLst>
      <p:ext uri="{BB962C8B-B14F-4D97-AF65-F5344CB8AC3E}">
        <p14:creationId xmlns:p14="http://schemas.microsoft.com/office/powerpoint/2010/main" val="2961627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2</a:t>
            </a:fld>
            <a:endParaRPr lang="zh-CN" altLang="en-US"/>
          </a:p>
        </p:txBody>
      </p:sp>
    </p:spTree>
    <p:extLst>
      <p:ext uri="{BB962C8B-B14F-4D97-AF65-F5344CB8AC3E}">
        <p14:creationId xmlns:p14="http://schemas.microsoft.com/office/powerpoint/2010/main" val="103440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3</a:t>
            </a:fld>
            <a:endParaRPr lang="zh-CN" altLang="en-US"/>
          </a:p>
        </p:txBody>
      </p:sp>
    </p:spTree>
    <p:extLst>
      <p:ext uri="{BB962C8B-B14F-4D97-AF65-F5344CB8AC3E}">
        <p14:creationId xmlns:p14="http://schemas.microsoft.com/office/powerpoint/2010/main" val="253885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4</a:t>
            </a:fld>
            <a:endParaRPr lang="zh-CN" altLang="en-US"/>
          </a:p>
        </p:txBody>
      </p:sp>
    </p:spTree>
    <p:extLst>
      <p:ext uri="{BB962C8B-B14F-4D97-AF65-F5344CB8AC3E}">
        <p14:creationId xmlns:p14="http://schemas.microsoft.com/office/powerpoint/2010/main" val="608625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5</a:t>
            </a:fld>
            <a:endParaRPr lang="zh-CN" altLang="en-US"/>
          </a:p>
        </p:txBody>
      </p:sp>
    </p:spTree>
    <p:extLst>
      <p:ext uri="{BB962C8B-B14F-4D97-AF65-F5344CB8AC3E}">
        <p14:creationId xmlns:p14="http://schemas.microsoft.com/office/powerpoint/2010/main" val="2522393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7</a:t>
            </a:fld>
            <a:endParaRPr lang="zh-CN" altLang="en-US"/>
          </a:p>
        </p:txBody>
      </p:sp>
    </p:spTree>
    <p:extLst>
      <p:ext uri="{BB962C8B-B14F-4D97-AF65-F5344CB8AC3E}">
        <p14:creationId xmlns:p14="http://schemas.microsoft.com/office/powerpoint/2010/main" val="3290807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8</a:t>
            </a:fld>
            <a:endParaRPr lang="zh-CN" altLang="en-US"/>
          </a:p>
        </p:txBody>
      </p:sp>
    </p:spTree>
    <p:extLst>
      <p:ext uri="{BB962C8B-B14F-4D97-AF65-F5344CB8AC3E}">
        <p14:creationId xmlns:p14="http://schemas.microsoft.com/office/powerpoint/2010/main" val="489870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9</a:t>
            </a:fld>
            <a:endParaRPr lang="zh-CN" altLang="en-US"/>
          </a:p>
        </p:txBody>
      </p:sp>
    </p:spTree>
    <p:extLst>
      <p:ext uri="{BB962C8B-B14F-4D97-AF65-F5344CB8AC3E}">
        <p14:creationId xmlns:p14="http://schemas.microsoft.com/office/powerpoint/2010/main" val="62042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98FB47-6F0B-4386-905F-A8FB1CF67953}" type="slidenum">
              <a:rPr lang="zh-CN" altLang="en-US" smtClean="0"/>
              <a:t>10</a:t>
            </a:fld>
            <a:endParaRPr lang="zh-CN" altLang="en-US"/>
          </a:p>
        </p:txBody>
      </p:sp>
    </p:spTree>
    <p:extLst>
      <p:ext uri="{BB962C8B-B14F-4D97-AF65-F5344CB8AC3E}">
        <p14:creationId xmlns:p14="http://schemas.microsoft.com/office/powerpoint/2010/main" val="73037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5BA92-6288-534E-902C-BE64C114A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806CDC-77F6-1137-0973-DB1086028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B312CE-D13F-127C-E9CA-3E6FD0EC7965}"/>
              </a:ext>
            </a:extLst>
          </p:cNvPr>
          <p:cNvSpPr>
            <a:spLocks noGrp="1"/>
          </p:cNvSpPr>
          <p:nvPr>
            <p:ph type="dt" sz="half" idx="10"/>
          </p:nvPr>
        </p:nvSpPr>
        <p:spPr/>
        <p:txBody>
          <a:bodyPr/>
          <a:lstStyle/>
          <a:p>
            <a:fld id="{A9F2B3E3-5BD3-4466-8DEC-CAB2EB2F24F1}"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68E63FA5-484C-3358-C9E6-2C4A57EB1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AD64E7-763C-356A-DA44-A3B5F0B60653}"/>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87084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EB516-BD4E-26C0-E678-191A6D4856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8484B7-52C0-A6BE-3E28-1AF268A25A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FC1768-E34D-9010-2BAF-9EAC642F0E1C}"/>
              </a:ext>
            </a:extLst>
          </p:cNvPr>
          <p:cNvSpPr>
            <a:spLocks noGrp="1"/>
          </p:cNvSpPr>
          <p:nvPr>
            <p:ph type="dt" sz="half" idx="10"/>
          </p:nvPr>
        </p:nvSpPr>
        <p:spPr/>
        <p:txBody>
          <a:bodyPr/>
          <a:lstStyle/>
          <a:p>
            <a:fld id="{A9F2B3E3-5BD3-4466-8DEC-CAB2EB2F24F1}"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181C9B1E-6F85-00CC-9ACC-90CC0CA1BC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D8C8E3-32AD-5D05-C21A-B0F61D1B32D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9226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81226D-5773-E132-36A9-4A004B805A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F12D29-1A82-3020-5617-9EA35B75D7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2E0EE6-25CE-5FC1-6EF9-4BBA7F68B08D}"/>
              </a:ext>
            </a:extLst>
          </p:cNvPr>
          <p:cNvSpPr>
            <a:spLocks noGrp="1"/>
          </p:cNvSpPr>
          <p:nvPr>
            <p:ph type="dt" sz="half" idx="10"/>
          </p:nvPr>
        </p:nvSpPr>
        <p:spPr/>
        <p:txBody>
          <a:bodyPr/>
          <a:lstStyle/>
          <a:p>
            <a:fld id="{A9F2B3E3-5BD3-4466-8DEC-CAB2EB2F24F1}"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87634FD1-4B89-2D14-38AA-3B03987A45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79470-4C33-AFEA-3654-7D0CE423329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25364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80B7A-C4B9-DC53-D6A6-22663922C9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136EF7-DAE6-9059-DEC2-1D886AD50C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148C87-E252-F363-7721-9DE4F68086AA}"/>
              </a:ext>
            </a:extLst>
          </p:cNvPr>
          <p:cNvSpPr>
            <a:spLocks noGrp="1"/>
          </p:cNvSpPr>
          <p:nvPr>
            <p:ph type="dt" sz="half" idx="10"/>
          </p:nvPr>
        </p:nvSpPr>
        <p:spPr/>
        <p:txBody>
          <a:bodyPr/>
          <a:lstStyle/>
          <a:p>
            <a:fld id="{A9F2B3E3-5BD3-4466-8DEC-CAB2EB2F24F1}"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A99B88E8-9EBF-7C30-A54B-737DDB4EFB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CA4BBE-4820-AB32-6034-7FE52DFC2632}"/>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01263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46811-485B-A35B-2C90-F6ACFBD1EA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6070DE-9085-A89E-4141-AD1412A7E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778B3F-85CB-2F96-B054-AF7FC9B668E4}"/>
              </a:ext>
            </a:extLst>
          </p:cNvPr>
          <p:cNvSpPr>
            <a:spLocks noGrp="1"/>
          </p:cNvSpPr>
          <p:nvPr>
            <p:ph type="dt" sz="half" idx="10"/>
          </p:nvPr>
        </p:nvSpPr>
        <p:spPr/>
        <p:txBody>
          <a:bodyPr/>
          <a:lstStyle/>
          <a:p>
            <a:fld id="{A9F2B3E3-5BD3-4466-8DEC-CAB2EB2F24F1}"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371A5D84-42AA-B208-5811-10F4287A47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28FAB-00F8-76A5-46EE-994BDC79CC1A}"/>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9086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11FB0-ABB3-1D5F-D679-9AC6D61E2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1D021F-C141-DED5-61EF-135538CFB8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B0C42D-0B20-9028-7276-E47D0C57DA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880D3A-9ADE-EF36-7177-2A2EF251A802}"/>
              </a:ext>
            </a:extLst>
          </p:cNvPr>
          <p:cNvSpPr>
            <a:spLocks noGrp="1"/>
          </p:cNvSpPr>
          <p:nvPr>
            <p:ph type="dt" sz="half" idx="10"/>
          </p:nvPr>
        </p:nvSpPr>
        <p:spPr/>
        <p:txBody>
          <a:bodyPr/>
          <a:lstStyle/>
          <a:p>
            <a:fld id="{A9F2B3E3-5BD3-4466-8DEC-CAB2EB2F24F1}" type="datetimeFigureOut">
              <a:rPr lang="zh-CN" altLang="en-US" smtClean="0"/>
              <a:t>2024/11/11</a:t>
            </a:fld>
            <a:endParaRPr lang="zh-CN" altLang="en-US"/>
          </a:p>
        </p:txBody>
      </p:sp>
      <p:sp>
        <p:nvSpPr>
          <p:cNvPr id="6" name="页脚占位符 5">
            <a:extLst>
              <a:ext uri="{FF2B5EF4-FFF2-40B4-BE49-F238E27FC236}">
                <a16:creationId xmlns:a16="http://schemas.microsoft.com/office/drawing/2014/main" id="{57C9DD49-B3E9-5E0D-F75B-00762C3824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9F9ECE-3943-A968-2C31-876C653EFCA4}"/>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74380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4CF3B-B76E-7ED0-78D7-98E70BFD11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EEC80A-6050-74F7-92E6-7630D36FD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C378AE-E76D-B62D-42D4-DE75678522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BCA0E2-22B0-1C88-FC33-D78470875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FCC38C-4BC9-A1C2-2950-67C45CB5FA2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3389D0-1610-0CAE-66C8-4B40C66372F3}"/>
              </a:ext>
            </a:extLst>
          </p:cNvPr>
          <p:cNvSpPr>
            <a:spLocks noGrp="1"/>
          </p:cNvSpPr>
          <p:nvPr>
            <p:ph type="dt" sz="half" idx="10"/>
          </p:nvPr>
        </p:nvSpPr>
        <p:spPr/>
        <p:txBody>
          <a:bodyPr/>
          <a:lstStyle/>
          <a:p>
            <a:fld id="{A9F2B3E3-5BD3-4466-8DEC-CAB2EB2F24F1}" type="datetimeFigureOut">
              <a:rPr lang="zh-CN" altLang="en-US" smtClean="0"/>
              <a:t>2024/11/11</a:t>
            </a:fld>
            <a:endParaRPr lang="zh-CN" altLang="en-US"/>
          </a:p>
        </p:txBody>
      </p:sp>
      <p:sp>
        <p:nvSpPr>
          <p:cNvPr id="8" name="页脚占位符 7">
            <a:extLst>
              <a:ext uri="{FF2B5EF4-FFF2-40B4-BE49-F238E27FC236}">
                <a16:creationId xmlns:a16="http://schemas.microsoft.com/office/drawing/2014/main" id="{5D07838A-6EC0-3A41-A2F2-2CC185D87B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69649D-0280-9459-AAD2-262863E5452C}"/>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2692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4785A-884E-D9D4-4553-7BC8DD36B5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2B7D2E-04BD-BBE8-AAD6-EF961675F1C9}"/>
              </a:ext>
            </a:extLst>
          </p:cNvPr>
          <p:cNvSpPr>
            <a:spLocks noGrp="1"/>
          </p:cNvSpPr>
          <p:nvPr>
            <p:ph type="dt" sz="half" idx="10"/>
          </p:nvPr>
        </p:nvSpPr>
        <p:spPr/>
        <p:txBody>
          <a:bodyPr/>
          <a:lstStyle/>
          <a:p>
            <a:fld id="{A9F2B3E3-5BD3-4466-8DEC-CAB2EB2F24F1}" type="datetimeFigureOut">
              <a:rPr lang="zh-CN" altLang="en-US" smtClean="0"/>
              <a:t>2024/11/11</a:t>
            </a:fld>
            <a:endParaRPr lang="zh-CN" altLang="en-US"/>
          </a:p>
        </p:txBody>
      </p:sp>
      <p:sp>
        <p:nvSpPr>
          <p:cNvPr id="4" name="页脚占位符 3">
            <a:extLst>
              <a:ext uri="{FF2B5EF4-FFF2-40B4-BE49-F238E27FC236}">
                <a16:creationId xmlns:a16="http://schemas.microsoft.com/office/drawing/2014/main" id="{197B46A5-75DE-70A9-447E-4C236C783E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27447D-9789-7987-0BB6-2F630D3C780B}"/>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45074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C098C8-2591-C2F3-A0ED-4C61F0AE7977}"/>
              </a:ext>
            </a:extLst>
          </p:cNvPr>
          <p:cNvSpPr>
            <a:spLocks noGrp="1"/>
          </p:cNvSpPr>
          <p:nvPr>
            <p:ph type="dt" sz="half" idx="10"/>
          </p:nvPr>
        </p:nvSpPr>
        <p:spPr/>
        <p:txBody>
          <a:bodyPr/>
          <a:lstStyle/>
          <a:p>
            <a:fld id="{A9F2B3E3-5BD3-4466-8DEC-CAB2EB2F24F1}" type="datetimeFigureOut">
              <a:rPr lang="zh-CN" altLang="en-US" smtClean="0"/>
              <a:t>2024/11/11</a:t>
            </a:fld>
            <a:endParaRPr lang="zh-CN" altLang="en-US"/>
          </a:p>
        </p:txBody>
      </p:sp>
      <p:sp>
        <p:nvSpPr>
          <p:cNvPr id="3" name="页脚占位符 2">
            <a:extLst>
              <a:ext uri="{FF2B5EF4-FFF2-40B4-BE49-F238E27FC236}">
                <a16:creationId xmlns:a16="http://schemas.microsoft.com/office/drawing/2014/main" id="{E35F1B89-F7F5-C2C3-B615-804AB378DE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9DBF25-8D6E-C092-F8C5-120F420CC500}"/>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85317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01C0F-2D2C-9299-9D7D-2A9D334A52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8AA467-AA0C-0E4E-2634-010ADC021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69DF2E-51E6-E4BC-2C61-224AF2A88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8A8B76-AA82-51BB-65FC-6A4C94371F03}"/>
              </a:ext>
            </a:extLst>
          </p:cNvPr>
          <p:cNvSpPr>
            <a:spLocks noGrp="1"/>
          </p:cNvSpPr>
          <p:nvPr>
            <p:ph type="dt" sz="half" idx="10"/>
          </p:nvPr>
        </p:nvSpPr>
        <p:spPr/>
        <p:txBody>
          <a:bodyPr/>
          <a:lstStyle/>
          <a:p>
            <a:fld id="{A9F2B3E3-5BD3-4466-8DEC-CAB2EB2F24F1}" type="datetimeFigureOut">
              <a:rPr lang="zh-CN" altLang="en-US" smtClean="0"/>
              <a:t>2024/11/11</a:t>
            </a:fld>
            <a:endParaRPr lang="zh-CN" altLang="en-US"/>
          </a:p>
        </p:txBody>
      </p:sp>
      <p:sp>
        <p:nvSpPr>
          <p:cNvPr id="6" name="页脚占位符 5">
            <a:extLst>
              <a:ext uri="{FF2B5EF4-FFF2-40B4-BE49-F238E27FC236}">
                <a16:creationId xmlns:a16="http://schemas.microsoft.com/office/drawing/2014/main" id="{245C983B-3242-1FD0-9CCE-CACE92DEA6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6A5AF-1B44-5522-1772-F3179F753146}"/>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416828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10B46-F541-1963-BD03-3B0F73381C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0ED926-F101-6D6E-4B45-6EE5F0391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E7DCAC-386D-23F0-B3B4-E57628EC6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BA289F-A1B3-388C-AF3B-0A968F3B3ED8}"/>
              </a:ext>
            </a:extLst>
          </p:cNvPr>
          <p:cNvSpPr>
            <a:spLocks noGrp="1"/>
          </p:cNvSpPr>
          <p:nvPr>
            <p:ph type="dt" sz="half" idx="10"/>
          </p:nvPr>
        </p:nvSpPr>
        <p:spPr/>
        <p:txBody>
          <a:bodyPr/>
          <a:lstStyle/>
          <a:p>
            <a:fld id="{A9F2B3E3-5BD3-4466-8DEC-CAB2EB2F24F1}" type="datetimeFigureOut">
              <a:rPr lang="zh-CN" altLang="en-US" smtClean="0"/>
              <a:t>2024/11/11</a:t>
            </a:fld>
            <a:endParaRPr lang="zh-CN" altLang="en-US"/>
          </a:p>
        </p:txBody>
      </p:sp>
      <p:sp>
        <p:nvSpPr>
          <p:cNvPr id="6" name="页脚占位符 5">
            <a:extLst>
              <a:ext uri="{FF2B5EF4-FFF2-40B4-BE49-F238E27FC236}">
                <a16:creationId xmlns:a16="http://schemas.microsoft.com/office/drawing/2014/main" id="{49E6AF3B-8A78-EEBC-4B6F-2128F20B62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935D2F-EBF4-439A-DDBA-8A3A04B317DF}"/>
              </a:ext>
            </a:extLst>
          </p:cNvPr>
          <p:cNvSpPr>
            <a:spLocks noGrp="1"/>
          </p:cNvSpPr>
          <p:nvPr>
            <p:ph type="sldNum" sz="quarter" idx="12"/>
          </p:nvPr>
        </p:nvSpPr>
        <p:spPr/>
        <p:txBody>
          <a:body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226685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A24A84-9C66-3CE7-246E-AAD68BE48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75BB5B-8533-2798-F36D-5EE458E21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7F8C5C-E616-A3E3-C79D-66E1D9A20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2B3E3-5BD3-4466-8DEC-CAB2EB2F24F1}"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45CE0799-EC38-EE88-0569-C067801F2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DD8ABD-AA59-9A15-81DB-7F7436D1D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AA836-4FF9-407F-8EF3-4C14D80B1EE2}" type="slidenum">
              <a:rPr lang="zh-CN" altLang="en-US" smtClean="0"/>
              <a:t>‹#›</a:t>
            </a:fld>
            <a:endParaRPr lang="zh-CN" altLang="en-US"/>
          </a:p>
        </p:txBody>
      </p:sp>
    </p:spTree>
    <p:extLst>
      <p:ext uri="{BB962C8B-B14F-4D97-AF65-F5344CB8AC3E}">
        <p14:creationId xmlns:p14="http://schemas.microsoft.com/office/powerpoint/2010/main" val="14444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1524000" y="2337361"/>
            <a:ext cx="9144000" cy="1323394"/>
          </a:xfrm>
        </p:spPr>
        <p:txBody>
          <a:bodyPr>
            <a:normAutofit/>
          </a:bodyPr>
          <a:lstStyle/>
          <a:p>
            <a:r>
              <a:rPr lang="zh-CN" altLang="en-US" dirty="0">
                <a:solidFill>
                  <a:schemeClr val="accent1"/>
                </a:solidFill>
                <a:latin typeface="微软雅黑" panose="020B0503020204020204" pitchFamily="34" charset="-122"/>
                <a:ea typeface="微软雅黑" panose="020B0503020204020204" pitchFamily="34" charset="-122"/>
              </a:rPr>
              <a:t>第八章 数据库完整性</a:t>
            </a:r>
          </a:p>
        </p:txBody>
      </p:sp>
      <p:sp>
        <p:nvSpPr>
          <p:cNvPr id="7" name="矩形 6">
            <a:extLst>
              <a:ext uri="{FF2B5EF4-FFF2-40B4-BE49-F238E27FC236}">
                <a16:creationId xmlns:a16="http://schemas.microsoft.com/office/drawing/2014/main" id="{279C40FE-97F9-0091-B1FB-1FF0AC8E52AA}"/>
              </a:ext>
            </a:extLst>
          </p:cNvPr>
          <p:cNvSpPr/>
          <p:nvPr/>
        </p:nvSpPr>
        <p:spPr>
          <a:xfrm flipV="1">
            <a:off x="9843924" y="760304"/>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890770" y="71604"/>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Tree>
    <p:extLst>
      <p:ext uri="{BB962C8B-B14F-4D97-AF65-F5344CB8AC3E}">
        <p14:creationId xmlns:p14="http://schemas.microsoft.com/office/powerpoint/2010/main" val="99498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87A499A-67A4-4E26-BCBD-1BD0820EA77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9E6C364-0F40-473E-B1E9-C09C545AD3B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3C961239-5EC3-40C0-BD2F-7ED7D4C4CF1A}"/>
              </a:ext>
            </a:extLst>
          </p:cNvPr>
          <p:cNvSpPr txBox="1">
            <a:spLocks noChangeArrowheads="1"/>
          </p:cNvSpPr>
          <p:nvPr/>
        </p:nvSpPr>
        <p:spPr>
          <a:xfrm>
            <a:off x="1037967" y="1314133"/>
            <a:ext cx="9638270" cy="44194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2] </a:t>
            </a:r>
            <a:r>
              <a:rPr lang="zh-CN" altLang="en-US" sz="2400" dirty="0">
                <a:latin typeface="Microsoft YaHei Light" panose="020B0502040204020203" pitchFamily="34" charset="-122"/>
                <a:ea typeface="Microsoft YaHei Light" panose="020B0502040204020203" pitchFamily="34" charset="-122"/>
              </a:rPr>
              <a:t>将</a:t>
            </a:r>
            <a:r>
              <a:rPr lang="en-US" altLang="zh-CN" sz="2400" dirty="0">
                <a:latin typeface="Microsoft YaHei Light" panose="020B0502040204020203" pitchFamily="34" charset="-122"/>
                <a:ea typeface="Microsoft YaHei Light" panose="020B0502040204020203" pitchFamily="34" charset="-122"/>
              </a:rPr>
              <a:t>SC</a:t>
            </a:r>
            <a:r>
              <a:rPr lang="zh-CN" altLang="en-US" sz="2400" dirty="0">
                <a:latin typeface="Microsoft YaHei Light" panose="020B0502040204020203" pitchFamily="34" charset="-122"/>
                <a:ea typeface="Microsoft YaHei Light" panose="020B0502040204020203" pitchFamily="34" charset="-122"/>
              </a:rPr>
              <a:t>表中的</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Cno</a:t>
            </a:r>
            <a:r>
              <a:rPr lang="zh-CN" altLang="en-US" sz="2400" dirty="0">
                <a:latin typeface="Microsoft YaHei Light" panose="020B0502040204020203" pitchFamily="34" charset="-122"/>
                <a:ea typeface="Microsoft YaHei Light" panose="020B0502040204020203" pitchFamily="34" charset="-122"/>
              </a:rPr>
              <a:t>属性组定义为码</a:t>
            </a:r>
          </a:p>
          <a:p>
            <a:pPr>
              <a:lnSpc>
                <a:spcPct val="14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CREATE TABLE SC</a:t>
            </a:r>
          </a:p>
          <a:p>
            <a:pPr>
              <a:lnSpc>
                <a:spcPct val="14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Sno</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9</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NOT NULL</a:t>
            </a:r>
            <a:r>
              <a:rPr lang="zh-CN" altLang="en-US" sz="2400" dirty="0">
                <a:latin typeface="Microsoft YaHei Light" panose="020B0502040204020203" pitchFamily="34" charset="-122"/>
                <a:ea typeface="Microsoft YaHei Light" panose="020B0502040204020203" pitchFamily="34" charset="-122"/>
              </a:rPr>
              <a:t>, </a:t>
            </a:r>
          </a:p>
          <a:p>
            <a:pPr>
              <a:lnSpc>
                <a:spcPct val="14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Cno</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4</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NOT NULL</a:t>
            </a:r>
            <a:r>
              <a:rPr lang="zh-CN" altLang="en-US" sz="2400" dirty="0">
                <a:latin typeface="Microsoft YaHei Light" panose="020B0502040204020203" pitchFamily="34" charset="-122"/>
                <a:ea typeface="Microsoft YaHei Light" panose="020B0502040204020203" pitchFamily="34" charset="-122"/>
              </a:rPr>
              <a:t>,  </a:t>
            </a:r>
          </a:p>
          <a:p>
            <a:pPr>
              <a:lnSpc>
                <a:spcPct val="14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Grade    SMALLINT</a:t>
            </a:r>
            <a:r>
              <a:rPr lang="zh-CN" altLang="en-US" sz="2400" dirty="0">
                <a:latin typeface="Microsoft YaHei Light" panose="020B0502040204020203" pitchFamily="34" charset="-122"/>
                <a:ea typeface="Microsoft YaHei Light" panose="020B0502040204020203" pitchFamily="34" charset="-122"/>
              </a:rPr>
              <a:t>,</a:t>
            </a:r>
          </a:p>
          <a:p>
            <a:pPr>
              <a:lnSpc>
                <a:spcPct val="14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PRIMARY KEY </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err="1">
                <a:solidFill>
                  <a:srgbClr val="FF00FF"/>
                </a:solidFill>
                <a:latin typeface="Microsoft YaHei Light" panose="020B0502040204020203" pitchFamily="34" charset="-122"/>
                <a:ea typeface="Microsoft YaHei Light" panose="020B0502040204020203" pitchFamily="34" charset="-122"/>
              </a:rPr>
              <a:t>Sno</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err="1">
                <a:solidFill>
                  <a:srgbClr val="FF00FF"/>
                </a:solidFill>
                <a:latin typeface="Microsoft YaHei Light" panose="020B0502040204020203" pitchFamily="34" charset="-122"/>
                <a:ea typeface="Microsoft YaHei Light" panose="020B0502040204020203" pitchFamily="34" charset="-122"/>
              </a:rPr>
              <a:t>Cno</a:t>
            </a:r>
            <a:r>
              <a:rPr lang="zh-CN" altLang="en-US" sz="2400" dirty="0">
                <a:solidFill>
                  <a:srgbClr val="FF00FF"/>
                </a:solidFill>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  /*</a:t>
            </a:r>
            <a:r>
              <a:rPr lang="zh-CN" altLang="en-US" sz="2400" dirty="0">
                <a:solidFill>
                  <a:srgbClr val="FF00FF"/>
                </a:solidFill>
                <a:latin typeface="Microsoft YaHei Light" panose="020B0502040204020203" pitchFamily="34" charset="-122"/>
                <a:ea typeface="Microsoft YaHei Light" panose="020B0502040204020203" pitchFamily="34" charset="-122"/>
              </a:rPr>
              <a:t>只能在表级定义主码*</a:t>
            </a:r>
            <a:r>
              <a:rPr lang="en-US" altLang="zh-CN" sz="2400" dirty="0">
                <a:solidFill>
                  <a:srgbClr val="FF00FF"/>
                </a:solidFill>
                <a:latin typeface="Microsoft YaHei Light" panose="020B0502040204020203" pitchFamily="34" charset="-122"/>
                <a:ea typeface="Microsoft YaHei Light" panose="020B0502040204020203" pitchFamily="34" charset="-122"/>
              </a:rPr>
              <a:t>/</a:t>
            </a:r>
          </a:p>
          <a:p>
            <a:pPr>
              <a:lnSpc>
                <a:spcPct val="14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a:t>
            </a:r>
          </a:p>
        </p:txBody>
      </p:sp>
      <p:sp>
        <p:nvSpPr>
          <p:cNvPr id="8" name="文本框 7">
            <a:extLst>
              <a:ext uri="{FF2B5EF4-FFF2-40B4-BE49-F238E27FC236}">
                <a16:creationId xmlns:a16="http://schemas.microsoft.com/office/drawing/2014/main" id="{049954CE-5587-4F45-A7D1-AA502B94E267}"/>
              </a:ext>
            </a:extLst>
          </p:cNvPr>
          <p:cNvSpPr txBox="1"/>
          <p:nvPr/>
        </p:nvSpPr>
        <p:spPr>
          <a:xfrm>
            <a:off x="383060" y="121423"/>
            <a:ext cx="2632452"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8.1 </a:t>
            </a:r>
            <a:r>
              <a:rPr lang="zh-CN" altLang="en-US" sz="2800" b="1" dirty="0">
                <a:latin typeface="微软雅黑" panose="020B0503020204020204" pitchFamily="34" charset="-122"/>
                <a:ea typeface="微软雅黑" panose="020B0503020204020204" pitchFamily="34" charset="-122"/>
              </a:rPr>
              <a:t>实体完整性</a:t>
            </a:r>
          </a:p>
        </p:txBody>
      </p:sp>
    </p:spTree>
    <p:extLst>
      <p:ext uri="{BB962C8B-B14F-4D97-AF65-F5344CB8AC3E}">
        <p14:creationId xmlns:p14="http://schemas.microsoft.com/office/powerpoint/2010/main" val="360158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98800BB-1DB1-4053-893E-78C5B0EC0B5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74CDD10-E453-441A-9187-A4BB3E6E170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5CD43EBB-1AD6-46D2-BC10-366CEC51CA18}"/>
              </a:ext>
            </a:extLst>
          </p:cNvPr>
          <p:cNvSpPr txBox="1">
            <a:spLocks noChangeArrowheads="1"/>
          </p:cNvSpPr>
          <p:nvPr/>
        </p:nvSpPr>
        <p:spPr>
          <a:xfrm>
            <a:off x="383060" y="2061967"/>
            <a:ext cx="11623312" cy="2513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80000"/>
              </a:lnSpc>
              <a:buNone/>
            </a:pPr>
            <a:r>
              <a:rPr lang="zh-CN" altLang="en-US" sz="2400" dirty="0">
                <a:latin typeface="Microsoft YaHei Light" panose="020B0502040204020203" pitchFamily="34" charset="-122"/>
                <a:ea typeface="Microsoft YaHei Light" panose="020B0502040204020203" pitchFamily="34" charset="-122"/>
              </a:rPr>
              <a:t>插入或对主码列进行更新操作时，关系数据库管理系统按照实体完整性规则自动进行检查。包括：</a:t>
            </a:r>
          </a:p>
          <a:p>
            <a:pPr lvl="1">
              <a:lnSpc>
                <a:spcPct val="120000"/>
              </a:lnSpc>
            </a:pPr>
            <a:r>
              <a:rPr lang="zh-CN" altLang="en-US" dirty="0">
                <a:latin typeface="Microsoft YaHei Light" panose="020B0502040204020203" pitchFamily="34" charset="-122"/>
                <a:ea typeface="Microsoft YaHei Light" panose="020B0502040204020203" pitchFamily="34" charset="-122"/>
              </a:rPr>
              <a:t>检查主码值是否唯一，如果不唯一则拒绝插入或修改</a:t>
            </a:r>
          </a:p>
          <a:p>
            <a:pPr lvl="1">
              <a:lnSpc>
                <a:spcPct val="120000"/>
              </a:lnSpc>
            </a:pPr>
            <a:r>
              <a:rPr lang="zh-CN" altLang="en-US" dirty="0">
                <a:latin typeface="Microsoft YaHei Light" panose="020B0502040204020203" pitchFamily="34" charset="-122"/>
                <a:ea typeface="Microsoft YaHei Light" panose="020B0502040204020203" pitchFamily="34" charset="-122"/>
              </a:rPr>
              <a:t>检查主码的各个属性是否为空，只要有一个为空就拒绝插入或修改</a:t>
            </a:r>
          </a:p>
          <a:p>
            <a:endParaRPr lang="en-US" altLang="zh-CN" sz="2400" dirty="0">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F0980E82-FCF7-47FF-99F4-C300FBF95546}"/>
              </a:ext>
            </a:extLst>
          </p:cNvPr>
          <p:cNvSpPr txBox="1"/>
          <p:nvPr/>
        </p:nvSpPr>
        <p:spPr>
          <a:xfrm>
            <a:off x="383060" y="121423"/>
            <a:ext cx="2632452"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8.1 </a:t>
            </a:r>
            <a:r>
              <a:rPr lang="zh-CN" altLang="en-US" sz="2800" b="1" dirty="0">
                <a:latin typeface="微软雅黑" panose="020B0503020204020204" pitchFamily="34" charset="-122"/>
                <a:ea typeface="微软雅黑" panose="020B0503020204020204" pitchFamily="34" charset="-122"/>
              </a:rPr>
              <a:t>实体完整性</a:t>
            </a:r>
          </a:p>
        </p:txBody>
      </p:sp>
      <p:sp>
        <p:nvSpPr>
          <p:cNvPr id="2" name="文本框 1">
            <a:extLst>
              <a:ext uri="{FF2B5EF4-FFF2-40B4-BE49-F238E27FC236}">
                <a16:creationId xmlns:a16="http://schemas.microsoft.com/office/drawing/2014/main" id="{EA62BC7E-4EE6-440E-8737-710F0A87A40D}"/>
              </a:ext>
            </a:extLst>
          </p:cNvPr>
          <p:cNvSpPr txBox="1"/>
          <p:nvPr/>
        </p:nvSpPr>
        <p:spPr>
          <a:xfrm>
            <a:off x="383060" y="1136583"/>
            <a:ext cx="4955203" cy="523220"/>
          </a:xfrm>
          <a:prstGeom prst="rect">
            <a:avLst/>
          </a:prstGeom>
          <a:noFill/>
        </p:spPr>
        <p:txBody>
          <a:bodyPr wrap="none" rtlCol="0">
            <a:spAutoFit/>
          </a:bodyPr>
          <a:lstStyle/>
          <a:p>
            <a:pPr marL="457200" indent="-457200">
              <a:buFont typeface="Wingdings" panose="05000000000000000000" pitchFamily="2" charset="2"/>
              <a:buChar char="Ø"/>
            </a:pPr>
            <a:r>
              <a:rPr lang="zh-CN" altLang="en-US" sz="2800" dirty="0">
                <a:solidFill>
                  <a:srgbClr val="00B050"/>
                </a:solidFill>
                <a:latin typeface="Microsoft YaHei Light" panose="020B0502040204020203" pitchFamily="34" charset="-122"/>
                <a:ea typeface="Microsoft YaHei Light" panose="020B0502040204020203" pitchFamily="34" charset="-122"/>
              </a:rPr>
              <a:t>实体完整性检查和违约处理</a:t>
            </a:r>
            <a:endParaRPr lang="zh-CN" altLang="en-US" sz="28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31124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8A27BAB-4488-4D45-BA1E-339CB6C3702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9A6A42B-F624-46F3-95AC-D0E8A623D97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Rectangle 3">
            <a:extLst>
              <a:ext uri="{FF2B5EF4-FFF2-40B4-BE49-F238E27FC236}">
                <a16:creationId xmlns:a16="http://schemas.microsoft.com/office/drawing/2014/main" id="{CB8E9939-7B53-47D2-B827-F4BB16BA34CA}"/>
              </a:ext>
            </a:extLst>
          </p:cNvPr>
          <p:cNvSpPr txBox="1">
            <a:spLocks noChangeArrowheads="1"/>
          </p:cNvSpPr>
          <p:nvPr/>
        </p:nvSpPr>
        <p:spPr>
          <a:xfrm>
            <a:off x="180975" y="981075"/>
            <a:ext cx="11792722" cy="1290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Microsoft YaHei Light" panose="020B0502040204020203" pitchFamily="34" charset="-122"/>
                <a:ea typeface="Microsoft YaHei Light" panose="020B0502040204020203" pitchFamily="34" charset="-122"/>
              </a:rPr>
              <a:t>检查记录中主码值是否唯一的一种方法是进行</a:t>
            </a:r>
            <a:r>
              <a:rPr lang="zh-CN" altLang="en-US" sz="2400" dirty="0">
                <a:solidFill>
                  <a:srgbClr val="FF00FF"/>
                </a:solidFill>
                <a:latin typeface="Microsoft YaHei Light" panose="020B0502040204020203" pitchFamily="34" charset="-122"/>
                <a:ea typeface="Microsoft YaHei Light" panose="020B0502040204020203" pitchFamily="34" charset="-122"/>
              </a:rPr>
              <a:t>全表扫描</a:t>
            </a:r>
            <a:endParaRPr lang="en-US" altLang="zh-CN" sz="2400" dirty="0">
              <a:solidFill>
                <a:srgbClr val="FF00FF"/>
              </a:solidFill>
              <a:latin typeface="Microsoft YaHei Light" panose="020B0502040204020203" pitchFamily="34" charset="-122"/>
              <a:ea typeface="Microsoft YaHei Light" panose="020B0502040204020203" pitchFamily="34" charset="-122"/>
            </a:endParaRPr>
          </a:p>
          <a:p>
            <a:pPr marL="742950" lvl="2" indent="-342900"/>
            <a:r>
              <a:rPr lang="zh-CN" altLang="en-US" sz="2400" dirty="0">
                <a:latin typeface="Microsoft YaHei Light" panose="020B0502040204020203" pitchFamily="34" charset="-122"/>
                <a:ea typeface="Microsoft YaHei Light" panose="020B0502040204020203" pitchFamily="34" charset="-122"/>
              </a:rPr>
              <a:t>依次判断表中每一条记录的主码值与将插入记录上的主码值（或者修改的新主码值）是否相同 </a:t>
            </a:r>
            <a:endParaRPr lang="zh-CN" altLang="en-US" sz="2400" dirty="0">
              <a:solidFill>
                <a:srgbClr val="FF00FF"/>
              </a:solidFill>
              <a:latin typeface="Microsoft YaHei Light" panose="020B0502040204020203" pitchFamily="34" charset="-122"/>
              <a:ea typeface="Microsoft YaHei Light" panose="020B0502040204020203" pitchFamily="34" charset="-122"/>
            </a:endParaRPr>
          </a:p>
        </p:txBody>
      </p:sp>
      <p:pic>
        <p:nvPicPr>
          <p:cNvPr id="10" name="Picture 4" descr="51">
            <a:extLst>
              <a:ext uri="{FF2B5EF4-FFF2-40B4-BE49-F238E27FC236}">
                <a16:creationId xmlns:a16="http://schemas.microsoft.com/office/drawing/2014/main" id="{0DCDB3EC-C2B4-4043-B7FA-B09F62760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1447" y="2331938"/>
            <a:ext cx="8489105" cy="414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a:extLst>
              <a:ext uri="{FF2B5EF4-FFF2-40B4-BE49-F238E27FC236}">
                <a16:creationId xmlns:a16="http://schemas.microsoft.com/office/drawing/2014/main" id="{9C4B4E2D-2AED-4DB6-B804-6961F50C2277}"/>
              </a:ext>
            </a:extLst>
          </p:cNvPr>
          <p:cNvSpPr txBox="1"/>
          <p:nvPr/>
        </p:nvSpPr>
        <p:spPr>
          <a:xfrm>
            <a:off x="383060" y="121423"/>
            <a:ext cx="2632452"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8.1 </a:t>
            </a:r>
            <a:r>
              <a:rPr lang="zh-CN" altLang="en-US" sz="2800" b="1" dirty="0">
                <a:latin typeface="微软雅黑" panose="020B0503020204020204" pitchFamily="34" charset="-122"/>
                <a:ea typeface="微软雅黑" panose="020B0503020204020204" pitchFamily="34" charset="-122"/>
              </a:rPr>
              <a:t>实体完整性</a:t>
            </a:r>
          </a:p>
        </p:txBody>
      </p:sp>
    </p:spTree>
    <p:extLst>
      <p:ext uri="{BB962C8B-B14F-4D97-AF65-F5344CB8AC3E}">
        <p14:creationId xmlns:p14="http://schemas.microsoft.com/office/powerpoint/2010/main" val="142623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7D1D404-3E55-4DA4-94CA-3AE8D70D393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EE57212-A545-4129-B810-A90468A4B5E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91C95017-AD39-402B-9485-BA5DDE6344C2}"/>
              </a:ext>
            </a:extLst>
          </p:cNvPr>
          <p:cNvSpPr txBox="1">
            <a:spLocks noChangeArrowheads="1"/>
          </p:cNvSpPr>
          <p:nvPr/>
        </p:nvSpPr>
        <p:spPr bwMode="auto">
          <a:xfrm>
            <a:off x="457200" y="981076"/>
            <a:ext cx="11306432" cy="20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800100" indent="-342900" eaLnBrk="0" hangingPunct="0">
              <a:defRPr>
                <a:solidFill>
                  <a:schemeClr val="tx1"/>
                </a:solidFill>
                <a:latin typeface="Arial" panose="020B0604020202020204" pitchFamily="34" charset="0"/>
                <a:ea typeface="宋体" panose="02010600030101010101" pitchFamily="2" charset="-122"/>
              </a:defRPr>
            </a:lvl2pPr>
            <a:lvl3pPr marL="742950" indent="-3429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20000"/>
              </a:spcBef>
              <a:buSzPct val="100000"/>
            </a:pPr>
            <a:r>
              <a:rPr lang="zh-CN" altLang="en-US" sz="2400" dirty="0">
                <a:latin typeface="Microsoft YaHei Light" panose="020B0502040204020203" pitchFamily="34" charset="-122"/>
                <a:ea typeface="Microsoft YaHei Light" panose="020B0502040204020203" pitchFamily="34" charset="-122"/>
              </a:rPr>
              <a:t>表扫描缺点</a:t>
            </a:r>
            <a:endParaRPr lang="en-US" altLang="zh-CN" sz="2400" dirty="0">
              <a:latin typeface="Microsoft YaHei Light" panose="020B0502040204020203" pitchFamily="34" charset="-122"/>
              <a:ea typeface="Microsoft YaHei Light" panose="020B0502040204020203" pitchFamily="34" charset="-122"/>
            </a:endParaRPr>
          </a:p>
          <a:p>
            <a:pPr lvl="1" eaLnBrk="1" hangingPunct="1">
              <a:lnSpc>
                <a:spcPct val="150000"/>
              </a:lnSpc>
              <a:spcBef>
                <a:spcPct val="20000"/>
              </a:spcBef>
              <a:buSzPct val="100000"/>
              <a:buFont typeface="Arial" panose="020B0604020202020204" pitchFamily="34" charset="0"/>
              <a:buChar char="•"/>
            </a:pPr>
            <a:r>
              <a:rPr lang="zh-CN" altLang="en-US" sz="2400" dirty="0">
                <a:latin typeface="Microsoft YaHei Light" panose="020B0502040204020203" pitchFamily="34" charset="-122"/>
                <a:ea typeface="Microsoft YaHei Light" panose="020B0502040204020203" pitchFamily="34" charset="-122"/>
              </a:rPr>
              <a:t>十分耗时</a:t>
            </a:r>
            <a:endParaRPr lang="en-US" altLang="zh-CN" sz="2400" dirty="0">
              <a:latin typeface="Microsoft YaHei Light" panose="020B0502040204020203" pitchFamily="34" charset="-122"/>
              <a:ea typeface="Microsoft YaHei Light" panose="020B0502040204020203" pitchFamily="34" charset="-122"/>
            </a:endParaRPr>
          </a:p>
          <a:p>
            <a:pPr marL="0" indent="0" eaLnBrk="1" hangingPunct="1">
              <a:lnSpc>
                <a:spcPct val="150000"/>
              </a:lnSpc>
              <a:spcBef>
                <a:spcPct val="20000"/>
              </a:spcBef>
              <a:buSzPct val="100000"/>
            </a:pPr>
            <a:r>
              <a:rPr lang="zh-CN" altLang="en-US" sz="2400" dirty="0">
                <a:latin typeface="Microsoft YaHei Light" panose="020B0502040204020203" pitchFamily="34" charset="-122"/>
                <a:ea typeface="Microsoft YaHei Light" panose="020B0502040204020203" pitchFamily="34" charset="-122"/>
              </a:rPr>
              <a:t>为避免对基本表进行全表扫描，</a:t>
            </a:r>
            <a:r>
              <a:rPr lang="en-US" altLang="zh-CN" sz="2400" dirty="0">
                <a:latin typeface="Microsoft YaHei Light" panose="020B0502040204020203" pitchFamily="34" charset="-122"/>
                <a:ea typeface="Microsoft YaHei Light" panose="020B0502040204020203" pitchFamily="34" charset="-122"/>
              </a:rPr>
              <a:t>RDBMS</a:t>
            </a:r>
            <a:r>
              <a:rPr lang="zh-CN" altLang="en-US" sz="2400" dirty="0">
                <a:latin typeface="Microsoft YaHei Light" panose="020B0502040204020203" pitchFamily="34" charset="-122"/>
                <a:ea typeface="Microsoft YaHei Light" panose="020B0502040204020203" pitchFamily="34" charset="-122"/>
              </a:rPr>
              <a:t>核心一般都在主码上自动建立一个</a:t>
            </a:r>
            <a:r>
              <a:rPr lang="zh-CN" altLang="en-US" sz="2400" dirty="0">
                <a:solidFill>
                  <a:srgbClr val="FF00FF"/>
                </a:solidFill>
                <a:latin typeface="Microsoft YaHei Light" panose="020B0502040204020203" pitchFamily="34" charset="-122"/>
                <a:ea typeface="Microsoft YaHei Light" panose="020B0502040204020203" pitchFamily="34" charset="-122"/>
              </a:rPr>
              <a:t>索引 </a:t>
            </a:r>
          </a:p>
        </p:txBody>
      </p:sp>
      <p:pic>
        <p:nvPicPr>
          <p:cNvPr id="11" name="Picture 6">
            <a:extLst>
              <a:ext uri="{FF2B5EF4-FFF2-40B4-BE49-F238E27FC236}">
                <a16:creationId xmlns:a16="http://schemas.microsoft.com/office/drawing/2014/main" id="{7F5131F0-D476-4C3B-9A43-B185ECB1F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3179410"/>
            <a:ext cx="5495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
            <a:extLst>
              <a:ext uri="{FF2B5EF4-FFF2-40B4-BE49-F238E27FC236}">
                <a16:creationId xmlns:a16="http://schemas.microsoft.com/office/drawing/2014/main" id="{4C6EDF29-615B-4F2E-9EB0-E6CF05F5DDA5}"/>
              </a:ext>
            </a:extLst>
          </p:cNvPr>
          <p:cNvSpPr txBox="1">
            <a:spLocks noChangeArrowheads="1"/>
          </p:cNvSpPr>
          <p:nvPr/>
        </p:nvSpPr>
        <p:spPr>
          <a:xfrm>
            <a:off x="6096001" y="3179409"/>
            <a:ext cx="5994164" cy="3632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lang="en-US" altLang="zh-CN" sz="2400" dirty="0">
                <a:solidFill>
                  <a:srgbClr val="FF00FF"/>
                </a:solidFill>
                <a:latin typeface="Microsoft YaHei Light" panose="020B0502040204020203" pitchFamily="34" charset="-122"/>
                <a:ea typeface="Microsoft YaHei Light" panose="020B0502040204020203" pitchFamily="34" charset="-122"/>
              </a:rPr>
              <a:t>B+</a:t>
            </a:r>
            <a:r>
              <a:rPr lang="zh-CN" altLang="en-US" sz="2400" dirty="0">
                <a:solidFill>
                  <a:srgbClr val="FF00FF"/>
                </a:solidFill>
                <a:latin typeface="Microsoft YaHei Light" panose="020B0502040204020203" pitchFamily="34" charset="-122"/>
                <a:ea typeface="Microsoft YaHei Light" panose="020B0502040204020203" pitchFamily="34" charset="-122"/>
              </a:rPr>
              <a:t>树索引</a:t>
            </a:r>
            <a:endParaRPr lang="en-US" altLang="zh-CN" sz="2400" dirty="0">
              <a:solidFill>
                <a:srgbClr val="FF00FF"/>
              </a:solidFill>
              <a:latin typeface="Microsoft YaHei Light" panose="020B0502040204020203" pitchFamily="34" charset="-122"/>
              <a:ea typeface="Microsoft YaHei Light" panose="020B0502040204020203" pitchFamily="34" charset="-122"/>
            </a:endParaRPr>
          </a:p>
          <a:p>
            <a:pPr lvl="1">
              <a:spcBef>
                <a:spcPct val="0"/>
              </a:spcBef>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例如，</a:t>
            </a:r>
            <a:endParaRPr lang="en-US" altLang="zh-CN" dirty="0">
              <a:latin typeface="Microsoft YaHei Light" panose="020B0502040204020203" pitchFamily="34" charset="-122"/>
              <a:ea typeface="Microsoft YaHei Light" panose="020B0502040204020203" pitchFamily="34" charset="-122"/>
            </a:endParaRPr>
          </a:p>
          <a:p>
            <a:pPr lvl="1">
              <a:spcBef>
                <a:spcPct val="0"/>
              </a:spcBef>
            </a:pPr>
            <a:r>
              <a:rPr lang="zh-CN" altLang="en-US" dirty="0">
                <a:latin typeface="Microsoft YaHei Light" panose="020B0502040204020203" pitchFamily="34" charset="-122"/>
                <a:ea typeface="Microsoft YaHei Light" panose="020B0502040204020203" pitchFamily="34" charset="-122"/>
              </a:rPr>
              <a:t>新插入记录的主码值是</a:t>
            </a:r>
            <a:r>
              <a:rPr lang="en-US" altLang="zh-CN" dirty="0">
                <a:latin typeface="Microsoft YaHei Light" panose="020B0502040204020203" pitchFamily="34" charset="-122"/>
                <a:ea typeface="Microsoft YaHei Light" panose="020B0502040204020203" pitchFamily="34" charset="-122"/>
              </a:rPr>
              <a:t>25</a:t>
            </a:r>
          </a:p>
          <a:p>
            <a:pPr lvl="2">
              <a:spcBef>
                <a:spcPct val="0"/>
              </a:spcBef>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通过主码索引，从</a:t>
            </a:r>
            <a:r>
              <a:rPr lang="en-US" altLang="zh-CN" sz="2400" dirty="0">
                <a:latin typeface="Microsoft YaHei Light" panose="020B0502040204020203" pitchFamily="34" charset="-122"/>
                <a:ea typeface="Microsoft YaHei Light" panose="020B0502040204020203" pitchFamily="34" charset="-122"/>
              </a:rPr>
              <a:t>B+</a:t>
            </a:r>
            <a:r>
              <a:rPr lang="zh-CN" altLang="en-US" sz="2400" dirty="0">
                <a:latin typeface="Microsoft YaHei Light" panose="020B0502040204020203" pitchFamily="34" charset="-122"/>
                <a:ea typeface="Microsoft YaHei Light" panose="020B0502040204020203" pitchFamily="34" charset="-122"/>
              </a:rPr>
              <a:t>树的根结点开始查找</a:t>
            </a:r>
          </a:p>
          <a:p>
            <a:pPr lvl="2">
              <a:spcBef>
                <a:spcPct val="0"/>
              </a:spcBef>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读取</a:t>
            </a:r>
            <a:r>
              <a:rPr lang="en-US" altLang="zh-CN" sz="2400" dirty="0">
                <a:latin typeface="Microsoft YaHei Light" panose="020B0502040204020203" pitchFamily="34" charset="-122"/>
                <a:ea typeface="Microsoft YaHei Light" panose="020B0502040204020203" pitchFamily="34" charset="-122"/>
              </a:rPr>
              <a:t>3</a:t>
            </a:r>
            <a:r>
              <a:rPr lang="zh-CN" altLang="en-US" sz="2400" dirty="0">
                <a:latin typeface="Microsoft YaHei Light" panose="020B0502040204020203" pitchFamily="34" charset="-122"/>
                <a:ea typeface="Microsoft YaHei Light" panose="020B0502040204020203" pitchFamily="34" charset="-122"/>
              </a:rPr>
              <a:t>个结点：根结点（</a:t>
            </a:r>
            <a:r>
              <a:rPr lang="en-US" altLang="zh-CN" sz="2400" dirty="0">
                <a:latin typeface="Microsoft YaHei Light" panose="020B0502040204020203" pitchFamily="34" charset="-122"/>
                <a:ea typeface="Microsoft YaHei Light" panose="020B0502040204020203" pitchFamily="34" charset="-122"/>
              </a:rPr>
              <a:t>51</a:t>
            </a:r>
            <a:r>
              <a:rPr lang="zh-CN" altLang="en-US" sz="2400" dirty="0">
                <a:latin typeface="Microsoft YaHei Light" panose="020B0502040204020203" pitchFamily="34" charset="-122"/>
                <a:ea typeface="Microsoft YaHei Light" panose="020B0502040204020203" pitchFamily="34" charset="-122"/>
              </a:rPr>
              <a:t>）、中间结点（</a:t>
            </a:r>
            <a:r>
              <a:rPr lang="en-US" altLang="zh-CN" sz="2400" dirty="0">
                <a:latin typeface="Microsoft YaHei Light" panose="020B0502040204020203" pitchFamily="34" charset="-122"/>
                <a:ea typeface="Microsoft YaHei Light" panose="020B0502040204020203" pitchFamily="34" charset="-122"/>
              </a:rPr>
              <a:t>12 30</a:t>
            </a:r>
            <a:r>
              <a:rPr lang="zh-CN" altLang="en-US" sz="2400" dirty="0">
                <a:latin typeface="Microsoft YaHei Light" panose="020B0502040204020203" pitchFamily="34" charset="-122"/>
                <a:ea typeface="Microsoft YaHei Light" panose="020B0502040204020203" pitchFamily="34" charset="-122"/>
              </a:rPr>
              <a:t>）、叶结点（</a:t>
            </a:r>
            <a:r>
              <a:rPr lang="en-US" altLang="zh-CN" sz="2400" dirty="0">
                <a:latin typeface="Microsoft YaHei Light" panose="020B0502040204020203" pitchFamily="34" charset="-122"/>
                <a:ea typeface="Microsoft YaHei Light" panose="020B0502040204020203" pitchFamily="34" charset="-122"/>
              </a:rPr>
              <a:t>15 20 25</a:t>
            </a:r>
            <a:r>
              <a:rPr lang="zh-CN" altLang="en-US" sz="2400" dirty="0">
                <a:latin typeface="Microsoft YaHei Light" panose="020B0502040204020203" pitchFamily="34" charset="-122"/>
                <a:ea typeface="Microsoft YaHei Light" panose="020B0502040204020203" pitchFamily="34" charset="-122"/>
              </a:rPr>
              <a:t>）</a:t>
            </a:r>
          </a:p>
          <a:p>
            <a:pPr lvl="2">
              <a:spcBef>
                <a:spcPct val="0"/>
              </a:spcBef>
              <a:buSzPct val="87000"/>
              <a:buFont typeface="Wingdings" panose="05000000000000000000" pitchFamily="2" charset="2"/>
              <a:buChar char="l"/>
            </a:pPr>
            <a:r>
              <a:rPr lang="zh-CN" altLang="en-US" sz="2400" dirty="0">
                <a:latin typeface="Microsoft YaHei Light" panose="020B0502040204020203" pitchFamily="34" charset="-122"/>
                <a:ea typeface="Microsoft YaHei Light" panose="020B0502040204020203" pitchFamily="34" charset="-122"/>
              </a:rPr>
              <a:t>该主码值已经存在，不能插入这条记录</a:t>
            </a:r>
            <a:endParaRPr lang="zh-CN" altLang="en-US" sz="2400" dirty="0">
              <a:solidFill>
                <a:srgbClr val="FF00FF"/>
              </a:solidFill>
              <a:latin typeface="Microsoft YaHei Light" panose="020B0502040204020203" pitchFamily="34" charset="-122"/>
              <a:ea typeface="Microsoft YaHei Light" panose="020B0502040204020203" pitchFamily="34" charset="-122"/>
            </a:endParaRPr>
          </a:p>
        </p:txBody>
      </p:sp>
      <p:sp>
        <p:nvSpPr>
          <p:cNvPr id="13" name="文本框 12">
            <a:extLst>
              <a:ext uri="{FF2B5EF4-FFF2-40B4-BE49-F238E27FC236}">
                <a16:creationId xmlns:a16="http://schemas.microsoft.com/office/drawing/2014/main" id="{73705830-CB75-4304-918B-EF9A4BA26F3A}"/>
              </a:ext>
            </a:extLst>
          </p:cNvPr>
          <p:cNvSpPr txBox="1"/>
          <p:nvPr/>
        </p:nvSpPr>
        <p:spPr>
          <a:xfrm>
            <a:off x="383060" y="121423"/>
            <a:ext cx="2632452"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8.1 </a:t>
            </a:r>
            <a:r>
              <a:rPr lang="zh-CN" altLang="en-US" sz="2800" b="1" dirty="0">
                <a:latin typeface="微软雅黑" panose="020B0503020204020204" pitchFamily="34" charset="-122"/>
                <a:ea typeface="微软雅黑" panose="020B0503020204020204" pitchFamily="34" charset="-122"/>
              </a:rPr>
              <a:t>实体完整性</a:t>
            </a:r>
          </a:p>
        </p:txBody>
      </p:sp>
    </p:spTree>
    <p:extLst>
      <p:ext uri="{BB962C8B-B14F-4D97-AF65-F5344CB8AC3E}">
        <p14:creationId xmlns:p14="http://schemas.microsoft.com/office/powerpoint/2010/main" val="193736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C929761-5935-44D5-AFA1-80768E85EDD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A99C276-142F-4191-952C-1B9FB0E8305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文本框 8">
            <a:extLst>
              <a:ext uri="{FF2B5EF4-FFF2-40B4-BE49-F238E27FC236}">
                <a16:creationId xmlns:a16="http://schemas.microsoft.com/office/drawing/2014/main" id="{63650C11-4A00-4BB0-A01D-DC572D1494A9}"/>
              </a:ext>
            </a:extLst>
          </p:cNvPr>
          <p:cNvSpPr txBox="1"/>
          <p:nvPr/>
        </p:nvSpPr>
        <p:spPr>
          <a:xfrm>
            <a:off x="163594" y="304622"/>
            <a:ext cx="2573140"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8.2 </a:t>
            </a:r>
            <a:r>
              <a:rPr lang="zh-CN" altLang="en-US" sz="2800" b="1" dirty="0">
                <a:latin typeface="Microsoft YaHei Light" panose="020B0502040204020203" pitchFamily="34" charset="-122"/>
                <a:ea typeface="Microsoft YaHei Light" panose="020B0502040204020203" pitchFamily="34" charset="-122"/>
              </a:rPr>
              <a:t>参照完整性</a:t>
            </a:r>
          </a:p>
        </p:txBody>
      </p:sp>
      <p:sp>
        <p:nvSpPr>
          <p:cNvPr id="10" name="Rectangle 3">
            <a:extLst>
              <a:ext uri="{FF2B5EF4-FFF2-40B4-BE49-F238E27FC236}">
                <a16:creationId xmlns:a16="http://schemas.microsoft.com/office/drawing/2014/main" id="{13AE42BF-709C-4747-AA50-5CD9AE5D51DB}"/>
              </a:ext>
            </a:extLst>
          </p:cNvPr>
          <p:cNvSpPr txBox="1">
            <a:spLocks noChangeArrowheads="1"/>
          </p:cNvSpPr>
          <p:nvPr/>
        </p:nvSpPr>
        <p:spPr>
          <a:xfrm>
            <a:off x="1005016" y="2166955"/>
            <a:ext cx="10181968" cy="2268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80000"/>
              </a:lnSpc>
              <a:buNone/>
            </a:pPr>
            <a:r>
              <a:rPr lang="zh-CN" altLang="en-US" sz="2400" dirty="0">
                <a:latin typeface="Microsoft YaHei Light" panose="020B0502040204020203" pitchFamily="34" charset="-122"/>
                <a:ea typeface="Microsoft YaHei Light" panose="020B0502040204020203" pitchFamily="34" charset="-122"/>
              </a:rPr>
              <a:t>关系模型的参照完整性定义</a:t>
            </a:r>
          </a:p>
          <a:p>
            <a:pPr lvl="1">
              <a:lnSpc>
                <a:spcPct val="180000"/>
              </a:lnSpc>
            </a:pPr>
            <a:r>
              <a:rPr lang="zh-CN" altLang="en-US" dirty="0">
                <a:latin typeface="Microsoft YaHei Light" panose="020B0502040204020203" pitchFamily="34" charset="-122"/>
                <a:ea typeface="Microsoft YaHei Light" panose="020B0502040204020203" pitchFamily="34" charset="-122"/>
              </a:rPr>
              <a:t>在</a:t>
            </a:r>
            <a:r>
              <a:rPr lang="en-US" altLang="zh-CN" dirty="0">
                <a:latin typeface="Microsoft YaHei Light" panose="020B0502040204020203" pitchFamily="34" charset="-122"/>
                <a:ea typeface="Microsoft YaHei Light" panose="020B0502040204020203" pitchFamily="34" charset="-122"/>
              </a:rPr>
              <a:t>CREATE  TABLE</a:t>
            </a:r>
            <a:r>
              <a:rPr lang="zh-CN" altLang="en-US" dirty="0">
                <a:latin typeface="Microsoft YaHei Light" panose="020B0502040204020203" pitchFamily="34" charset="-122"/>
                <a:ea typeface="Microsoft YaHei Light" panose="020B0502040204020203" pitchFamily="34" charset="-122"/>
              </a:rPr>
              <a:t>中用</a:t>
            </a:r>
            <a:r>
              <a:rPr lang="en-US" altLang="zh-CN" dirty="0">
                <a:solidFill>
                  <a:srgbClr val="FF00FF"/>
                </a:solidFill>
                <a:latin typeface="Microsoft YaHei Light" panose="020B0502040204020203" pitchFamily="34" charset="-122"/>
                <a:ea typeface="Microsoft YaHei Light" panose="020B0502040204020203" pitchFamily="34" charset="-122"/>
              </a:rPr>
              <a:t>FOREIGN KEY</a:t>
            </a:r>
            <a:r>
              <a:rPr lang="zh-CN" altLang="en-US" dirty="0">
                <a:latin typeface="Microsoft YaHei Light" panose="020B0502040204020203" pitchFamily="34" charset="-122"/>
                <a:ea typeface="Microsoft YaHei Light" panose="020B0502040204020203" pitchFamily="34" charset="-122"/>
              </a:rPr>
              <a:t>短语定义哪些列为外码</a:t>
            </a:r>
          </a:p>
          <a:p>
            <a:pPr lvl="1">
              <a:lnSpc>
                <a:spcPct val="180000"/>
              </a:lnSpc>
            </a:pPr>
            <a:r>
              <a:rPr lang="zh-CN" altLang="en-US" dirty="0">
                <a:latin typeface="Microsoft YaHei Light" panose="020B0502040204020203" pitchFamily="34" charset="-122"/>
                <a:ea typeface="Microsoft YaHei Light" panose="020B0502040204020203" pitchFamily="34" charset="-122"/>
              </a:rPr>
              <a:t>用</a:t>
            </a:r>
            <a:r>
              <a:rPr lang="en-US" altLang="zh-CN" dirty="0">
                <a:solidFill>
                  <a:srgbClr val="FF00FF"/>
                </a:solidFill>
                <a:latin typeface="Microsoft YaHei Light" panose="020B0502040204020203" pitchFamily="34" charset="-122"/>
                <a:ea typeface="Microsoft YaHei Light" panose="020B0502040204020203" pitchFamily="34" charset="-122"/>
              </a:rPr>
              <a:t>REFERENCES</a:t>
            </a:r>
            <a:r>
              <a:rPr lang="zh-CN" altLang="en-US" dirty="0">
                <a:latin typeface="Microsoft YaHei Light" panose="020B0502040204020203" pitchFamily="34" charset="-122"/>
                <a:ea typeface="Microsoft YaHei Light" panose="020B0502040204020203" pitchFamily="34" charset="-122"/>
              </a:rPr>
              <a:t>短语指明这些外码参照哪些表的主码 </a:t>
            </a:r>
          </a:p>
        </p:txBody>
      </p:sp>
      <p:sp>
        <p:nvSpPr>
          <p:cNvPr id="8" name="Rectangle 3">
            <a:extLst>
              <a:ext uri="{FF2B5EF4-FFF2-40B4-BE49-F238E27FC236}">
                <a16:creationId xmlns:a16="http://schemas.microsoft.com/office/drawing/2014/main" id="{592EE535-3974-430A-9DC3-744B929FCF5A}"/>
              </a:ext>
            </a:extLst>
          </p:cNvPr>
          <p:cNvSpPr txBox="1">
            <a:spLocks noChangeArrowheads="1"/>
          </p:cNvSpPr>
          <p:nvPr/>
        </p:nvSpPr>
        <p:spPr>
          <a:xfrm>
            <a:off x="748982" y="1268510"/>
            <a:ext cx="2686196" cy="888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90000"/>
              </a:lnSpc>
              <a:buFont typeface="Wingdings" panose="05000000000000000000" pitchFamily="2" charset="2"/>
              <a:buChar char="Ø"/>
              <a:defRPr/>
            </a:pPr>
            <a:r>
              <a:rPr lang="zh-CN" altLang="en-US" sz="2400" dirty="0">
                <a:solidFill>
                  <a:srgbClr val="00B050"/>
                </a:solidFill>
                <a:latin typeface="Microsoft YaHei Light" panose="020B0502040204020203" pitchFamily="34" charset="-122"/>
                <a:ea typeface="Microsoft YaHei Light" panose="020B0502040204020203" pitchFamily="34" charset="-122"/>
              </a:rPr>
              <a:t>参照完整性定义</a:t>
            </a:r>
          </a:p>
        </p:txBody>
      </p:sp>
    </p:spTree>
    <p:extLst>
      <p:ext uri="{BB962C8B-B14F-4D97-AF65-F5344CB8AC3E}">
        <p14:creationId xmlns:p14="http://schemas.microsoft.com/office/powerpoint/2010/main" val="1849587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EB5946-190A-4353-8368-F0691FF184C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A20C2CF-4475-4692-8058-9E52A41D055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4D4668D7-2C0D-472C-99E4-3CC6AE5E04B7}"/>
              </a:ext>
            </a:extLst>
          </p:cNvPr>
          <p:cNvSpPr txBox="1">
            <a:spLocks noChangeArrowheads="1"/>
          </p:cNvSpPr>
          <p:nvPr/>
        </p:nvSpPr>
        <p:spPr>
          <a:xfrm>
            <a:off x="568411" y="1367842"/>
            <a:ext cx="10812162" cy="54351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例如，关系</a:t>
            </a:r>
            <a:r>
              <a:rPr lang="en-US" altLang="zh-CN" sz="2000" dirty="0">
                <a:latin typeface="Microsoft YaHei Light" panose="020B0502040204020203" pitchFamily="34" charset="-122"/>
                <a:ea typeface="Microsoft YaHei Light" panose="020B0502040204020203" pitchFamily="34" charset="-122"/>
              </a:rPr>
              <a:t>SC</a:t>
            </a:r>
            <a:r>
              <a:rPr lang="zh-CN" altLang="en-US" sz="2000" dirty="0">
                <a:latin typeface="Microsoft YaHei Light" panose="020B0502040204020203" pitchFamily="34" charset="-122"/>
                <a:ea typeface="Microsoft YaHei Light" panose="020B0502040204020203" pitchFamily="34" charset="-122"/>
              </a:rPr>
              <a:t>中（</a:t>
            </a:r>
            <a:r>
              <a:rPr lang="en-US" altLang="zh-CN" sz="2000" dirty="0" err="1">
                <a:latin typeface="Microsoft YaHei Light" panose="020B0502040204020203" pitchFamily="34" charset="-122"/>
                <a:ea typeface="Microsoft YaHei Light" panose="020B0502040204020203" pitchFamily="34" charset="-122"/>
              </a:rPr>
              <a:t>Sno</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err="1">
                <a:latin typeface="Microsoft YaHei Light" panose="020B0502040204020203" pitchFamily="34" charset="-122"/>
                <a:ea typeface="Microsoft YaHei Light" panose="020B0502040204020203" pitchFamily="34" charset="-122"/>
              </a:rPr>
              <a:t>Cno</a:t>
            </a:r>
            <a:r>
              <a:rPr lang="zh-CN" altLang="en-US" sz="2000" dirty="0">
                <a:latin typeface="Microsoft YaHei Light" panose="020B0502040204020203" pitchFamily="34" charset="-122"/>
                <a:ea typeface="Microsoft YaHei Light" panose="020B0502040204020203" pitchFamily="34" charset="-122"/>
              </a:rPr>
              <a:t>）是主码。</a:t>
            </a:r>
            <a:r>
              <a:rPr lang="en-US" altLang="zh-CN" sz="2000" dirty="0" err="1">
                <a:latin typeface="Microsoft YaHei Light" panose="020B0502040204020203" pitchFamily="34" charset="-122"/>
                <a:ea typeface="Microsoft YaHei Light" panose="020B0502040204020203" pitchFamily="34" charset="-122"/>
              </a:rPr>
              <a:t>Sno</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err="1">
                <a:latin typeface="Microsoft YaHei Light" panose="020B0502040204020203" pitchFamily="34" charset="-122"/>
                <a:ea typeface="Microsoft YaHei Light" panose="020B0502040204020203" pitchFamily="34" charset="-122"/>
              </a:rPr>
              <a:t>Cno</a:t>
            </a:r>
            <a:r>
              <a:rPr lang="zh-CN" altLang="en-US" sz="2000" dirty="0">
                <a:latin typeface="Microsoft YaHei Light" panose="020B0502040204020203" pitchFamily="34" charset="-122"/>
                <a:ea typeface="Microsoft YaHei Light" panose="020B0502040204020203" pitchFamily="34" charset="-122"/>
              </a:rPr>
              <a:t>分别参照</a:t>
            </a:r>
            <a:r>
              <a:rPr lang="en-US" altLang="zh-CN" sz="2000" dirty="0">
                <a:latin typeface="Microsoft YaHei Light" panose="020B0502040204020203" pitchFamily="34" charset="-122"/>
                <a:ea typeface="Microsoft YaHei Light" panose="020B0502040204020203" pitchFamily="34" charset="-122"/>
              </a:rPr>
              <a:t>Student</a:t>
            </a:r>
            <a:r>
              <a:rPr lang="zh-CN" altLang="en-US" sz="2000" dirty="0">
                <a:latin typeface="Microsoft YaHei Light" panose="020B0502040204020203" pitchFamily="34" charset="-122"/>
                <a:ea typeface="Microsoft YaHei Light" panose="020B0502040204020203" pitchFamily="34" charset="-122"/>
              </a:rPr>
              <a:t>表</a:t>
            </a:r>
            <a:endParaRPr lang="en-US" altLang="zh-CN" sz="20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的主码和</a:t>
            </a:r>
            <a:r>
              <a:rPr lang="en-US" altLang="zh-CN" sz="2000" dirty="0">
                <a:latin typeface="Microsoft YaHei Light" panose="020B0502040204020203" pitchFamily="34" charset="-122"/>
                <a:ea typeface="Microsoft YaHei Light" panose="020B0502040204020203" pitchFamily="34" charset="-122"/>
              </a:rPr>
              <a:t>Course</a:t>
            </a:r>
            <a:r>
              <a:rPr lang="zh-CN" altLang="en-US" sz="2000" dirty="0">
                <a:latin typeface="Microsoft YaHei Light" panose="020B0502040204020203" pitchFamily="34" charset="-122"/>
                <a:ea typeface="Microsoft YaHei Light" panose="020B0502040204020203" pitchFamily="34" charset="-122"/>
              </a:rPr>
              <a:t>表的主码 </a:t>
            </a:r>
          </a:p>
          <a:p>
            <a:pPr>
              <a:lnSpc>
                <a:spcPct val="150000"/>
              </a:lnSpc>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a:t>
            </a:r>
            <a:r>
              <a:rPr lang="zh-CN" altLang="en-US" sz="2000" dirty="0">
                <a:latin typeface="Microsoft YaHei Light" panose="020B0502040204020203" pitchFamily="34" charset="-122"/>
                <a:ea typeface="Microsoft YaHei Light" panose="020B0502040204020203" pitchFamily="34" charset="-122"/>
              </a:rPr>
              <a:t>例</a:t>
            </a:r>
            <a:r>
              <a:rPr lang="en-US" altLang="zh-CN" sz="2000" dirty="0">
                <a:latin typeface="Microsoft YaHei Light" panose="020B0502040204020203" pitchFamily="34" charset="-122"/>
                <a:ea typeface="Microsoft YaHei Light" panose="020B0502040204020203" pitchFamily="34" charset="-122"/>
              </a:rPr>
              <a:t>3]</a:t>
            </a:r>
            <a:r>
              <a:rPr lang="zh-CN" altLang="en-US" sz="2000" dirty="0">
                <a:latin typeface="Microsoft YaHei Light" panose="020B0502040204020203" pitchFamily="34" charset="-122"/>
                <a:ea typeface="Microsoft YaHei Light" panose="020B0502040204020203" pitchFamily="34" charset="-122"/>
              </a:rPr>
              <a:t>定义</a:t>
            </a:r>
            <a:r>
              <a:rPr lang="en-US" altLang="zh-CN" sz="2000" dirty="0">
                <a:latin typeface="Microsoft YaHei Light" panose="020B0502040204020203" pitchFamily="34" charset="-122"/>
                <a:ea typeface="Microsoft YaHei Light" panose="020B0502040204020203" pitchFamily="34" charset="-122"/>
              </a:rPr>
              <a:t>SC</a:t>
            </a:r>
            <a:r>
              <a:rPr lang="zh-CN" altLang="en-US" sz="2000" dirty="0">
                <a:latin typeface="Microsoft YaHei Light" panose="020B0502040204020203" pitchFamily="34" charset="-122"/>
                <a:ea typeface="Microsoft YaHei Light" panose="020B0502040204020203" pitchFamily="34" charset="-122"/>
              </a:rPr>
              <a:t>中的参照完整性</a:t>
            </a:r>
          </a:p>
          <a:p>
            <a:pPr>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         </a:t>
            </a:r>
            <a:r>
              <a:rPr lang="en-US" altLang="zh-CN" sz="2000" dirty="0">
                <a:latin typeface="Microsoft YaHei Light" panose="020B0502040204020203" pitchFamily="34" charset="-122"/>
                <a:ea typeface="Microsoft YaHei Light" panose="020B0502040204020203" pitchFamily="34" charset="-122"/>
              </a:rPr>
              <a:t>CREATE TABLE SC</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  </a:t>
            </a:r>
            <a:r>
              <a:rPr lang="en-US" altLang="zh-CN" sz="2000" dirty="0" err="1">
                <a:latin typeface="Microsoft YaHei Light" panose="020B0502040204020203" pitchFamily="34" charset="-122"/>
                <a:ea typeface="Microsoft YaHei Light" panose="020B0502040204020203" pitchFamily="34" charset="-122"/>
              </a:rPr>
              <a:t>Sno</a:t>
            </a:r>
            <a:r>
              <a:rPr lang="en-US" altLang="zh-CN" sz="2000" dirty="0">
                <a:latin typeface="Microsoft YaHei Light" panose="020B0502040204020203" pitchFamily="34" charset="-122"/>
                <a:ea typeface="Microsoft YaHei Light" panose="020B0502040204020203" pitchFamily="34" charset="-122"/>
              </a:rPr>
              <a:t>    CHAR</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9</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  NOT NULL</a:t>
            </a:r>
            <a:r>
              <a:rPr lang="zh-CN" altLang="en-US" sz="20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            </a:t>
            </a:r>
            <a:r>
              <a:rPr lang="en-US" altLang="zh-CN" sz="2000" dirty="0" err="1">
                <a:latin typeface="Microsoft YaHei Light" panose="020B0502040204020203" pitchFamily="34" charset="-122"/>
                <a:ea typeface="Microsoft YaHei Light" panose="020B0502040204020203" pitchFamily="34" charset="-122"/>
              </a:rPr>
              <a:t>Cno</a:t>
            </a:r>
            <a:r>
              <a:rPr lang="en-US" altLang="zh-CN" sz="2000" dirty="0">
                <a:latin typeface="Microsoft YaHei Light" panose="020B0502040204020203" pitchFamily="34" charset="-122"/>
                <a:ea typeface="Microsoft YaHei Light" panose="020B0502040204020203" pitchFamily="34" charset="-122"/>
              </a:rPr>
              <a:t>     CHAR</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4</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  NOT NULL</a:t>
            </a:r>
            <a:r>
              <a:rPr lang="zh-CN" altLang="en-US" sz="20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            </a:t>
            </a:r>
            <a:r>
              <a:rPr lang="en-US" altLang="zh-CN" sz="2000" dirty="0">
                <a:latin typeface="Microsoft YaHei Light" panose="020B0502040204020203" pitchFamily="34" charset="-122"/>
                <a:ea typeface="Microsoft YaHei Light" panose="020B0502040204020203" pitchFamily="34" charset="-122"/>
              </a:rPr>
              <a:t>Grade    SMALLINT</a:t>
            </a:r>
            <a:r>
              <a:rPr lang="zh-CN" altLang="en-US" sz="20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            </a:t>
            </a:r>
            <a:r>
              <a:rPr lang="en-US" altLang="zh-CN" sz="2000" dirty="0">
                <a:solidFill>
                  <a:srgbClr val="FF00FF"/>
                </a:solidFill>
                <a:latin typeface="Microsoft YaHei Light" panose="020B0502040204020203" pitchFamily="34" charset="-122"/>
                <a:ea typeface="Microsoft YaHei Light" panose="020B0502040204020203" pitchFamily="34" charset="-122"/>
              </a:rPr>
              <a:t>PRIMARY KEY </a:t>
            </a:r>
            <a:r>
              <a:rPr lang="zh-CN" altLang="en-US" sz="2000" dirty="0">
                <a:solidFill>
                  <a:srgbClr val="FF00FF"/>
                </a:solidFill>
                <a:latin typeface="Microsoft YaHei Light" panose="020B0502040204020203" pitchFamily="34" charset="-122"/>
                <a:ea typeface="Microsoft YaHei Light" panose="020B0502040204020203" pitchFamily="34" charset="-122"/>
              </a:rPr>
              <a:t>(</a:t>
            </a:r>
            <a:r>
              <a:rPr lang="en-US" altLang="zh-CN" sz="2000" dirty="0" err="1">
                <a:solidFill>
                  <a:srgbClr val="FF00FF"/>
                </a:solidFill>
                <a:latin typeface="Microsoft YaHei Light" panose="020B0502040204020203" pitchFamily="34" charset="-122"/>
                <a:ea typeface="Microsoft YaHei Light" panose="020B0502040204020203" pitchFamily="34" charset="-122"/>
              </a:rPr>
              <a:t>Sno</a:t>
            </a:r>
            <a:r>
              <a:rPr lang="zh-CN" altLang="en-US" sz="2000" dirty="0">
                <a:solidFill>
                  <a:srgbClr val="FF00FF"/>
                </a:solidFill>
                <a:latin typeface="Microsoft YaHei Light" panose="020B0502040204020203" pitchFamily="34" charset="-122"/>
                <a:ea typeface="Microsoft YaHei Light" panose="020B0502040204020203" pitchFamily="34" charset="-122"/>
              </a:rPr>
              <a:t>, </a:t>
            </a:r>
            <a:r>
              <a:rPr lang="en-US" altLang="zh-CN" sz="2000" dirty="0" err="1">
                <a:solidFill>
                  <a:srgbClr val="FF00FF"/>
                </a:solidFill>
                <a:latin typeface="Microsoft YaHei Light" panose="020B0502040204020203" pitchFamily="34" charset="-122"/>
                <a:ea typeface="Microsoft YaHei Light" panose="020B0502040204020203" pitchFamily="34" charset="-122"/>
              </a:rPr>
              <a:t>Cno</a:t>
            </a:r>
            <a:r>
              <a:rPr lang="zh-CN" altLang="en-US" sz="2000" dirty="0">
                <a:solidFill>
                  <a:srgbClr val="FF00FF"/>
                </a:solidFill>
                <a:latin typeface="Microsoft YaHei Light" panose="020B0502040204020203" pitchFamily="34" charset="-122"/>
                <a:ea typeface="Microsoft YaHei Light" panose="020B0502040204020203" pitchFamily="34" charset="-122"/>
              </a:rPr>
              <a:t>)</a:t>
            </a:r>
            <a:r>
              <a:rPr lang="zh-CN" altLang="en-US" sz="2000" dirty="0">
                <a:latin typeface="Microsoft YaHei Light" panose="020B0502040204020203" pitchFamily="34" charset="-122"/>
                <a:ea typeface="Microsoft YaHei Light" panose="020B0502040204020203" pitchFamily="34" charset="-122"/>
              </a:rPr>
              <a:t>,   </a:t>
            </a:r>
            <a:r>
              <a:rPr lang="en-US" altLang="zh-CN" sz="2000" dirty="0">
                <a:solidFill>
                  <a:srgbClr val="FF00FF"/>
                </a:solidFill>
                <a:latin typeface="Microsoft YaHei Light" panose="020B0502040204020203" pitchFamily="34" charset="-122"/>
                <a:ea typeface="Microsoft YaHei Light" panose="020B0502040204020203" pitchFamily="34" charset="-122"/>
              </a:rPr>
              <a:t>/*</a:t>
            </a:r>
            <a:r>
              <a:rPr lang="zh-CN" altLang="en-US" sz="2000" dirty="0">
                <a:solidFill>
                  <a:srgbClr val="FF00FF"/>
                </a:solidFill>
                <a:latin typeface="Microsoft YaHei Light" panose="020B0502040204020203" pitchFamily="34" charset="-122"/>
                <a:ea typeface="Microsoft YaHei Light" panose="020B0502040204020203" pitchFamily="34" charset="-122"/>
              </a:rPr>
              <a:t>在表级定义实体完整性*</a:t>
            </a:r>
            <a:r>
              <a:rPr lang="en-US" altLang="zh-CN" sz="2000" dirty="0">
                <a:solidFill>
                  <a:srgbClr val="FF00FF"/>
                </a:solidFill>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   </a:t>
            </a:r>
            <a:r>
              <a:rPr lang="en-US" altLang="zh-CN" sz="2000" dirty="0">
                <a:solidFill>
                  <a:srgbClr val="72BE2C"/>
                </a:solidFill>
                <a:latin typeface="Microsoft YaHei Light" panose="020B0502040204020203" pitchFamily="34" charset="-122"/>
                <a:ea typeface="Microsoft YaHei Light" panose="020B0502040204020203" pitchFamily="34" charset="-122"/>
              </a:rPr>
              <a:t>FOREIGN KEY </a:t>
            </a:r>
            <a:r>
              <a:rPr lang="zh-CN" altLang="en-US" sz="2000" dirty="0">
                <a:solidFill>
                  <a:srgbClr val="72BE2C"/>
                </a:solidFill>
                <a:latin typeface="Microsoft YaHei Light" panose="020B0502040204020203" pitchFamily="34" charset="-122"/>
                <a:ea typeface="Microsoft YaHei Light" panose="020B0502040204020203" pitchFamily="34" charset="-122"/>
              </a:rPr>
              <a:t>(</a:t>
            </a:r>
            <a:r>
              <a:rPr lang="en-US" altLang="zh-CN" sz="2000" dirty="0" err="1">
                <a:solidFill>
                  <a:srgbClr val="72BE2C"/>
                </a:solidFill>
                <a:latin typeface="Microsoft YaHei Light" panose="020B0502040204020203" pitchFamily="34" charset="-122"/>
                <a:ea typeface="Microsoft YaHei Light" panose="020B0502040204020203" pitchFamily="34" charset="-122"/>
              </a:rPr>
              <a:t>Sno</a:t>
            </a:r>
            <a:r>
              <a:rPr lang="zh-CN" altLang="en-US" sz="2000" dirty="0">
                <a:solidFill>
                  <a:srgbClr val="72BE2C"/>
                </a:solidFill>
                <a:latin typeface="Microsoft YaHei Light" panose="020B0502040204020203" pitchFamily="34" charset="-122"/>
                <a:ea typeface="Microsoft YaHei Light" panose="020B0502040204020203" pitchFamily="34" charset="-122"/>
              </a:rPr>
              <a:t>)</a:t>
            </a:r>
            <a:r>
              <a:rPr lang="en-US" altLang="zh-CN" sz="2000" dirty="0">
                <a:solidFill>
                  <a:srgbClr val="72BE2C"/>
                </a:solidFill>
                <a:latin typeface="Microsoft YaHei Light" panose="020B0502040204020203" pitchFamily="34" charset="-122"/>
                <a:ea typeface="Microsoft YaHei Light" panose="020B0502040204020203" pitchFamily="34" charset="-122"/>
              </a:rPr>
              <a:t> REFERENCES Student</a:t>
            </a:r>
            <a:r>
              <a:rPr lang="zh-CN" altLang="en-US" sz="2000" dirty="0">
                <a:solidFill>
                  <a:srgbClr val="72BE2C"/>
                </a:solidFill>
                <a:latin typeface="Microsoft YaHei Light" panose="020B0502040204020203" pitchFamily="34" charset="-122"/>
                <a:ea typeface="Microsoft YaHei Light" panose="020B0502040204020203" pitchFamily="34" charset="-122"/>
              </a:rPr>
              <a:t>(</a:t>
            </a:r>
            <a:r>
              <a:rPr lang="en-US" altLang="zh-CN" sz="2000" dirty="0" err="1">
                <a:solidFill>
                  <a:srgbClr val="72BE2C"/>
                </a:solidFill>
                <a:latin typeface="Microsoft YaHei Light" panose="020B0502040204020203" pitchFamily="34" charset="-122"/>
                <a:ea typeface="Microsoft YaHei Light" panose="020B0502040204020203" pitchFamily="34" charset="-122"/>
              </a:rPr>
              <a:t>Sno</a:t>
            </a:r>
            <a:r>
              <a:rPr lang="zh-CN" altLang="en-US" sz="2000" dirty="0">
                <a:solidFill>
                  <a:srgbClr val="72BE2C"/>
                </a:solidFill>
                <a:latin typeface="Microsoft YaHei Light" panose="020B0502040204020203" pitchFamily="34" charset="-122"/>
                <a:ea typeface="Microsoft YaHei Light" panose="020B0502040204020203" pitchFamily="34" charset="-122"/>
              </a:rPr>
              <a:t>)</a:t>
            </a:r>
            <a:r>
              <a:rPr lang="zh-CN" altLang="en-US" sz="20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                  </a:t>
            </a:r>
            <a:r>
              <a:rPr lang="en-US" altLang="zh-CN" sz="2000" dirty="0">
                <a:latin typeface="Microsoft YaHei Light" panose="020B0502040204020203" pitchFamily="34" charset="-122"/>
                <a:ea typeface="Microsoft YaHei Light" panose="020B0502040204020203" pitchFamily="34" charset="-122"/>
              </a:rPr>
              <a:t>/*</a:t>
            </a:r>
            <a:r>
              <a:rPr lang="zh-CN" altLang="en-US" sz="2000" dirty="0">
                <a:latin typeface="Microsoft YaHei Light" panose="020B0502040204020203" pitchFamily="34" charset="-122"/>
                <a:ea typeface="Microsoft YaHei Light" panose="020B0502040204020203" pitchFamily="34" charset="-122"/>
              </a:rPr>
              <a:t>在表级定义参照完整性*</a:t>
            </a:r>
            <a:r>
              <a:rPr lang="en-US" altLang="zh-CN" sz="20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   </a:t>
            </a:r>
            <a:r>
              <a:rPr lang="en-US" altLang="zh-CN" sz="2000" dirty="0">
                <a:solidFill>
                  <a:srgbClr val="72BE2C"/>
                </a:solidFill>
                <a:latin typeface="Microsoft YaHei Light" panose="020B0502040204020203" pitchFamily="34" charset="-122"/>
                <a:ea typeface="Microsoft YaHei Light" panose="020B0502040204020203" pitchFamily="34" charset="-122"/>
              </a:rPr>
              <a:t>FOREIGN KEY </a:t>
            </a:r>
            <a:r>
              <a:rPr lang="zh-CN" altLang="en-US" sz="2000" dirty="0">
                <a:solidFill>
                  <a:srgbClr val="72BE2C"/>
                </a:solidFill>
                <a:latin typeface="Microsoft YaHei Light" panose="020B0502040204020203" pitchFamily="34" charset="-122"/>
                <a:ea typeface="Microsoft YaHei Light" panose="020B0502040204020203" pitchFamily="34" charset="-122"/>
              </a:rPr>
              <a:t>(</a:t>
            </a:r>
            <a:r>
              <a:rPr lang="en-US" altLang="zh-CN" sz="2000" dirty="0" err="1">
                <a:solidFill>
                  <a:srgbClr val="72BE2C"/>
                </a:solidFill>
                <a:latin typeface="Microsoft YaHei Light" panose="020B0502040204020203" pitchFamily="34" charset="-122"/>
                <a:ea typeface="Microsoft YaHei Light" panose="020B0502040204020203" pitchFamily="34" charset="-122"/>
              </a:rPr>
              <a:t>Cno</a:t>
            </a:r>
            <a:r>
              <a:rPr lang="zh-CN" altLang="en-US" sz="2000" dirty="0">
                <a:solidFill>
                  <a:srgbClr val="72BE2C"/>
                </a:solidFill>
                <a:latin typeface="Microsoft YaHei Light" panose="020B0502040204020203" pitchFamily="34" charset="-122"/>
                <a:ea typeface="Microsoft YaHei Light" panose="020B0502040204020203" pitchFamily="34" charset="-122"/>
              </a:rPr>
              <a:t>)</a:t>
            </a:r>
            <a:r>
              <a:rPr lang="en-US" altLang="zh-CN" sz="2000" dirty="0">
                <a:solidFill>
                  <a:srgbClr val="72BE2C"/>
                </a:solidFill>
                <a:latin typeface="Microsoft YaHei Light" panose="020B0502040204020203" pitchFamily="34" charset="-122"/>
                <a:ea typeface="Microsoft YaHei Light" panose="020B0502040204020203" pitchFamily="34" charset="-122"/>
              </a:rPr>
              <a:t> REFERENCES Course</a:t>
            </a:r>
            <a:r>
              <a:rPr lang="zh-CN" altLang="en-US" sz="2000" dirty="0">
                <a:solidFill>
                  <a:srgbClr val="72BE2C"/>
                </a:solidFill>
                <a:latin typeface="Microsoft YaHei Light" panose="020B0502040204020203" pitchFamily="34" charset="-122"/>
                <a:ea typeface="Microsoft YaHei Light" panose="020B0502040204020203" pitchFamily="34" charset="-122"/>
              </a:rPr>
              <a:t>(</a:t>
            </a:r>
            <a:r>
              <a:rPr lang="en-US" altLang="zh-CN" sz="2000" dirty="0" err="1">
                <a:solidFill>
                  <a:srgbClr val="72BE2C"/>
                </a:solidFill>
                <a:latin typeface="Microsoft YaHei Light" panose="020B0502040204020203" pitchFamily="34" charset="-122"/>
                <a:ea typeface="Microsoft YaHei Light" panose="020B0502040204020203" pitchFamily="34" charset="-122"/>
              </a:rPr>
              <a:t>Cno</a:t>
            </a:r>
            <a:r>
              <a:rPr lang="zh-CN" altLang="en-US" sz="2000" dirty="0">
                <a:solidFill>
                  <a:srgbClr val="72BE2C"/>
                </a:solidFill>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     </a:t>
            </a:r>
            <a:r>
              <a:rPr lang="en-US" altLang="zh-CN" sz="2000" dirty="0">
                <a:latin typeface="Microsoft YaHei Light" panose="020B0502040204020203" pitchFamily="34" charset="-122"/>
                <a:ea typeface="Microsoft YaHei Light" panose="020B0502040204020203" pitchFamily="34" charset="-122"/>
              </a:rPr>
              <a:t>/*</a:t>
            </a:r>
            <a:r>
              <a:rPr lang="zh-CN" altLang="en-US" sz="2000" dirty="0">
                <a:latin typeface="Microsoft YaHei Light" panose="020B0502040204020203" pitchFamily="34" charset="-122"/>
                <a:ea typeface="Microsoft YaHei Light" panose="020B0502040204020203" pitchFamily="34" charset="-122"/>
              </a:rPr>
              <a:t>在表级定义参照完整性*</a:t>
            </a:r>
            <a:r>
              <a:rPr lang="en-US" altLang="zh-CN" sz="20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       )</a:t>
            </a:r>
            <a:r>
              <a:rPr lang="en-US" altLang="zh-CN" sz="2000" dirty="0">
                <a:latin typeface="Microsoft YaHei Light" panose="020B0502040204020203" pitchFamily="34" charset="-122"/>
                <a:ea typeface="Microsoft YaHei Light" panose="020B0502040204020203" pitchFamily="34" charset="-122"/>
              </a:rPr>
              <a:t>;</a:t>
            </a:r>
          </a:p>
        </p:txBody>
      </p:sp>
      <p:sp>
        <p:nvSpPr>
          <p:cNvPr id="8" name="文本框 7">
            <a:extLst>
              <a:ext uri="{FF2B5EF4-FFF2-40B4-BE49-F238E27FC236}">
                <a16:creationId xmlns:a16="http://schemas.microsoft.com/office/drawing/2014/main" id="{5A3D68E4-3008-420F-BB05-B144D9DEA7F8}"/>
              </a:ext>
            </a:extLst>
          </p:cNvPr>
          <p:cNvSpPr txBox="1"/>
          <p:nvPr/>
        </p:nvSpPr>
        <p:spPr>
          <a:xfrm>
            <a:off x="163594" y="304622"/>
            <a:ext cx="2573140"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8.2 </a:t>
            </a:r>
            <a:r>
              <a:rPr lang="zh-CN" altLang="en-US" sz="2800" b="1" dirty="0">
                <a:latin typeface="Microsoft YaHei Light" panose="020B0502040204020203" pitchFamily="34" charset="-122"/>
                <a:ea typeface="Microsoft YaHei Light" panose="020B0502040204020203" pitchFamily="34" charset="-122"/>
              </a:rPr>
              <a:t>参照完整性</a:t>
            </a:r>
          </a:p>
        </p:txBody>
      </p:sp>
    </p:spTree>
    <p:extLst>
      <p:ext uri="{BB962C8B-B14F-4D97-AF65-F5344CB8AC3E}">
        <p14:creationId xmlns:p14="http://schemas.microsoft.com/office/powerpoint/2010/main" val="69574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18EC6D8-C7FD-4658-888A-12C022C52E8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06FE9FE-92CC-4077-AF36-0AABE7A7D97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46AF3608-4689-4699-A422-E644312BAA4A}"/>
              </a:ext>
            </a:extLst>
          </p:cNvPr>
          <p:cNvSpPr txBox="1">
            <a:spLocks noChangeArrowheads="1"/>
          </p:cNvSpPr>
          <p:nvPr/>
        </p:nvSpPr>
        <p:spPr>
          <a:xfrm>
            <a:off x="663575" y="2374189"/>
            <a:ext cx="11195222" cy="1541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pPr>
            <a:r>
              <a:rPr lang="zh-CN" altLang="en-US" sz="2400" dirty="0">
                <a:latin typeface="Microsoft YaHei Light" panose="020B0502040204020203" pitchFamily="34" charset="-122"/>
                <a:ea typeface="Microsoft YaHei Light" panose="020B0502040204020203" pitchFamily="34" charset="-122"/>
              </a:rPr>
              <a:t>一个参照完整性将两个表中的相应元组联系起来</a:t>
            </a:r>
          </a:p>
          <a:p>
            <a:pPr>
              <a:lnSpc>
                <a:spcPct val="180000"/>
              </a:lnSpc>
            </a:pPr>
            <a:r>
              <a:rPr lang="zh-CN" altLang="en-US" sz="2400" dirty="0">
                <a:latin typeface="Microsoft YaHei Light" panose="020B0502040204020203" pitchFamily="34" charset="-122"/>
                <a:ea typeface="Microsoft YaHei Light" panose="020B0502040204020203" pitchFamily="34" charset="-122"/>
              </a:rPr>
              <a:t>对被参照表和参照表进行增删改操作时有可能破坏参照完整性，必须进行检查 </a:t>
            </a:r>
          </a:p>
        </p:txBody>
      </p:sp>
      <p:sp>
        <p:nvSpPr>
          <p:cNvPr id="8" name="文本框 7">
            <a:extLst>
              <a:ext uri="{FF2B5EF4-FFF2-40B4-BE49-F238E27FC236}">
                <a16:creationId xmlns:a16="http://schemas.microsoft.com/office/drawing/2014/main" id="{0252602E-393A-4F53-8E63-054A95BD560B}"/>
              </a:ext>
            </a:extLst>
          </p:cNvPr>
          <p:cNvSpPr txBox="1"/>
          <p:nvPr/>
        </p:nvSpPr>
        <p:spPr>
          <a:xfrm>
            <a:off x="163594" y="304622"/>
            <a:ext cx="2573140"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8.2 </a:t>
            </a:r>
            <a:r>
              <a:rPr lang="zh-CN" altLang="en-US" sz="2800" b="1" dirty="0">
                <a:latin typeface="Microsoft YaHei Light" panose="020B0502040204020203" pitchFamily="34" charset="-122"/>
                <a:ea typeface="Microsoft YaHei Light" panose="020B0502040204020203" pitchFamily="34" charset="-122"/>
              </a:rPr>
              <a:t>参照完整性</a:t>
            </a:r>
          </a:p>
        </p:txBody>
      </p:sp>
      <p:sp>
        <p:nvSpPr>
          <p:cNvPr id="6" name="Rectangle 3">
            <a:extLst>
              <a:ext uri="{FF2B5EF4-FFF2-40B4-BE49-F238E27FC236}">
                <a16:creationId xmlns:a16="http://schemas.microsoft.com/office/drawing/2014/main" id="{4F480BCA-417B-4ECA-9953-8AA9904522F5}"/>
              </a:ext>
            </a:extLst>
          </p:cNvPr>
          <p:cNvSpPr txBox="1">
            <a:spLocks noChangeArrowheads="1"/>
          </p:cNvSpPr>
          <p:nvPr/>
        </p:nvSpPr>
        <p:spPr>
          <a:xfrm>
            <a:off x="663575" y="1339851"/>
            <a:ext cx="7430101" cy="983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90000"/>
              </a:lnSpc>
              <a:buFont typeface="Wingdings" panose="05000000000000000000" pitchFamily="2" charset="2"/>
              <a:buChar char="Ø"/>
              <a:defRPr/>
            </a:pPr>
            <a:r>
              <a:rPr lang="zh-CN" altLang="en-US" dirty="0">
                <a:solidFill>
                  <a:srgbClr val="00B050"/>
                </a:solidFill>
              </a:rPr>
              <a:t>参照完整性检查和违约处理</a:t>
            </a:r>
          </a:p>
          <a:p>
            <a:pPr>
              <a:defRPr/>
            </a:pPr>
            <a:endParaRPr lang="en-US" dirty="0">
              <a:solidFill>
                <a:srgbClr val="3333FF"/>
              </a:solidFill>
            </a:endParaRPr>
          </a:p>
        </p:txBody>
      </p:sp>
    </p:spTree>
    <p:extLst>
      <p:ext uri="{BB962C8B-B14F-4D97-AF65-F5344CB8AC3E}">
        <p14:creationId xmlns:p14="http://schemas.microsoft.com/office/powerpoint/2010/main" val="263884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4C5DA6B-C478-45F3-969C-634987BEA54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02036CE-572E-4412-B021-9C5A82E0F28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AA986429-9A89-44C5-A22D-5790C7DFD12B}"/>
              </a:ext>
            </a:extLst>
          </p:cNvPr>
          <p:cNvSpPr txBox="1">
            <a:spLocks noChangeArrowheads="1"/>
          </p:cNvSpPr>
          <p:nvPr/>
        </p:nvSpPr>
        <p:spPr>
          <a:xfrm>
            <a:off x="473504" y="1437160"/>
            <a:ext cx="11055350" cy="4568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ct val="0"/>
              </a:spcBef>
              <a:buNone/>
            </a:pPr>
            <a:r>
              <a:rPr lang="zh-CN" altLang="en-US" sz="2400" dirty="0">
                <a:latin typeface="Microsoft YaHei Light" panose="020B0502040204020203" pitchFamily="34" charset="-122"/>
                <a:ea typeface="Microsoft YaHei Light" panose="020B0502040204020203" pitchFamily="34" charset="-122"/>
              </a:rPr>
              <a:t>例如，对表</a:t>
            </a:r>
            <a:r>
              <a:rPr lang="en-US" altLang="zh-CN" sz="2400" dirty="0">
                <a:latin typeface="Microsoft YaHei Light" panose="020B0502040204020203" pitchFamily="34" charset="-122"/>
                <a:ea typeface="Microsoft YaHei Light" panose="020B0502040204020203" pitchFamily="34" charset="-122"/>
              </a:rPr>
              <a:t>SC</a:t>
            </a:r>
            <a:r>
              <a:rPr lang="zh-CN" altLang="en-US" sz="2400" dirty="0">
                <a:latin typeface="Microsoft YaHei Light" panose="020B0502040204020203" pitchFamily="34" charset="-122"/>
                <a:ea typeface="Microsoft YaHei Light" panose="020B0502040204020203" pitchFamily="34" charset="-122"/>
              </a:rPr>
              <a:t>和</a:t>
            </a:r>
            <a:r>
              <a:rPr lang="en-US" altLang="zh-CN" sz="2400" dirty="0">
                <a:latin typeface="Microsoft YaHei Light" panose="020B0502040204020203" pitchFamily="34" charset="-122"/>
                <a:ea typeface="Microsoft YaHei Light" panose="020B0502040204020203" pitchFamily="34" charset="-122"/>
              </a:rPr>
              <a:t>Student</a:t>
            </a:r>
            <a:r>
              <a:rPr lang="zh-CN" altLang="en-US" sz="2400" dirty="0">
                <a:latin typeface="Microsoft YaHei Light" panose="020B0502040204020203" pitchFamily="34" charset="-122"/>
                <a:ea typeface="Microsoft YaHei Light" panose="020B0502040204020203" pitchFamily="34" charset="-122"/>
              </a:rPr>
              <a:t>有四种可能破坏参照完整性的情况 :</a:t>
            </a:r>
          </a:p>
          <a:p>
            <a:pPr lvl="1">
              <a:lnSpc>
                <a:spcPct val="130000"/>
              </a:lnSpc>
              <a:spcBef>
                <a:spcPct val="0"/>
              </a:spcBef>
            </a:pPr>
            <a:r>
              <a:rPr lang="en-US" altLang="zh-CN" dirty="0">
                <a:solidFill>
                  <a:srgbClr val="FF00FF"/>
                </a:solidFill>
                <a:latin typeface="Microsoft YaHei Light" panose="020B0502040204020203" pitchFamily="34" charset="-122"/>
                <a:ea typeface="Microsoft YaHei Light" panose="020B0502040204020203" pitchFamily="34" charset="-122"/>
              </a:rPr>
              <a:t>SC</a:t>
            </a:r>
            <a:r>
              <a:rPr lang="zh-CN" altLang="en-US" dirty="0">
                <a:solidFill>
                  <a:srgbClr val="FF00FF"/>
                </a:solidFill>
                <a:latin typeface="Microsoft YaHei Light" panose="020B0502040204020203" pitchFamily="34" charset="-122"/>
                <a:ea typeface="Microsoft YaHei Light" panose="020B0502040204020203" pitchFamily="34" charset="-122"/>
              </a:rPr>
              <a:t>表中增加一个元组</a:t>
            </a:r>
            <a:r>
              <a:rPr lang="zh-CN" altLang="en-US" dirty="0">
                <a:latin typeface="Microsoft YaHei Light" panose="020B0502040204020203" pitchFamily="34" charset="-122"/>
                <a:ea typeface="Microsoft YaHei Light" panose="020B0502040204020203" pitchFamily="34" charset="-122"/>
              </a:rPr>
              <a:t>，该元组的</a:t>
            </a:r>
            <a:r>
              <a:rPr lang="en-US" altLang="zh-CN" dirty="0" err="1">
                <a:latin typeface="Microsoft YaHei Light" panose="020B0502040204020203" pitchFamily="34" charset="-122"/>
                <a:ea typeface="Microsoft YaHei Light" panose="020B0502040204020203" pitchFamily="34" charset="-122"/>
              </a:rPr>
              <a:t>Sno</a:t>
            </a:r>
            <a:r>
              <a:rPr lang="zh-CN" altLang="en-US" dirty="0">
                <a:latin typeface="Microsoft YaHei Light" panose="020B0502040204020203" pitchFamily="34" charset="-122"/>
                <a:ea typeface="Microsoft YaHei Light" panose="020B0502040204020203" pitchFamily="34" charset="-122"/>
              </a:rPr>
              <a:t>属性的值在表</a:t>
            </a:r>
            <a:r>
              <a:rPr lang="en-US" altLang="zh-CN" dirty="0">
                <a:latin typeface="Microsoft YaHei Light" panose="020B0502040204020203" pitchFamily="34" charset="-122"/>
                <a:ea typeface="Microsoft YaHei Light" panose="020B0502040204020203" pitchFamily="34" charset="-122"/>
              </a:rPr>
              <a:t>Student</a:t>
            </a:r>
            <a:r>
              <a:rPr lang="zh-CN" altLang="en-US" dirty="0">
                <a:latin typeface="Microsoft YaHei Light" panose="020B0502040204020203" pitchFamily="34" charset="-122"/>
                <a:ea typeface="Microsoft YaHei Light" panose="020B0502040204020203" pitchFamily="34" charset="-122"/>
              </a:rPr>
              <a:t>中找不到一个元组，其</a:t>
            </a:r>
            <a:r>
              <a:rPr lang="en-US" altLang="zh-CN" dirty="0" err="1">
                <a:latin typeface="Microsoft YaHei Light" panose="020B0502040204020203" pitchFamily="34" charset="-122"/>
                <a:ea typeface="Microsoft YaHei Light" panose="020B0502040204020203" pitchFamily="34" charset="-122"/>
              </a:rPr>
              <a:t>Sno</a:t>
            </a:r>
            <a:r>
              <a:rPr lang="zh-CN" altLang="en-US" dirty="0">
                <a:latin typeface="Microsoft YaHei Light" panose="020B0502040204020203" pitchFamily="34" charset="-122"/>
                <a:ea typeface="Microsoft YaHei Light" panose="020B0502040204020203" pitchFamily="34" charset="-122"/>
              </a:rPr>
              <a:t>属性的值与之相等。</a:t>
            </a:r>
          </a:p>
          <a:p>
            <a:pPr lvl="1">
              <a:lnSpc>
                <a:spcPct val="130000"/>
              </a:lnSpc>
              <a:spcBef>
                <a:spcPct val="0"/>
              </a:spcBef>
            </a:pPr>
            <a:r>
              <a:rPr lang="zh-CN" altLang="en-US" dirty="0">
                <a:solidFill>
                  <a:srgbClr val="FF00FF"/>
                </a:solidFill>
                <a:latin typeface="Microsoft YaHei Light" panose="020B0502040204020203" pitchFamily="34" charset="-122"/>
                <a:ea typeface="Microsoft YaHei Light" panose="020B0502040204020203" pitchFamily="34" charset="-122"/>
              </a:rPr>
              <a:t>修改</a:t>
            </a:r>
            <a:r>
              <a:rPr lang="en-US" altLang="zh-CN" dirty="0">
                <a:solidFill>
                  <a:srgbClr val="FF00FF"/>
                </a:solidFill>
                <a:latin typeface="Microsoft YaHei Light" panose="020B0502040204020203" pitchFamily="34" charset="-122"/>
                <a:ea typeface="Microsoft YaHei Light" panose="020B0502040204020203" pitchFamily="34" charset="-122"/>
              </a:rPr>
              <a:t>SC</a:t>
            </a:r>
            <a:r>
              <a:rPr lang="zh-CN" altLang="en-US" dirty="0">
                <a:solidFill>
                  <a:srgbClr val="FF00FF"/>
                </a:solidFill>
                <a:latin typeface="Microsoft YaHei Light" panose="020B0502040204020203" pitchFamily="34" charset="-122"/>
                <a:ea typeface="Microsoft YaHei Light" panose="020B0502040204020203" pitchFamily="34" charset="-122"/>
              </a:rPr>
              <a:t>表中的一个元组</a:t>
            </a:r>
            <a:r>
              <a:rPr lang="zh-CN" altLang="en-US" dirty="0">
                <a:latin typeface="Microsoft YaHei Light" panose="020B0502040204020203" pitchFamily="34" charset="-122"/>
                <a:ea typeface="Microsoft YaHei Light" panose="020B0502040204020203" pitchFamily="34" charset="-122"/>
              </a:rPr>
              <a:t>，修改后该元组的</a:t>
            </a:r>
            <a:r>
              <a:rPr lang="en-US" altLang="zh-CN" dirty="0" err="1">
                <a:latin typeface="Microsoft YaHei Light" panose="020B0502040204020203" pitchFamily="34" charset="-122"/>
                <a:ea typeface="Microsoft YaHei Light" panose="020B0502040204020203" pitchFamily="34" charset="-122"/>
              </a:rPr>
              <a:t>Sno</a:t>
            </a:r>
            <a:r>
              <a:rPr lang="zh-CN" altLang="en-US" dirty="0">
                <a:latin typeface="Microsoft YaHei Light" panose="020B0502040204020203" pitchFamily="34" charset="-122"/>
                <a:ea typeface="Microsoft YaHei Light" panose="020B0502040204020203" pitchFamily="34" charset="-122"/>
              </a:rPr>
              <a:t>属性的值在表</a:t>
            </a:r>
            <a:r>
              <a:rPr lang="en-US" altLang="zh-CN" dirty="0">
                <a:latin typeface="Microsoft YaHei Light" panose="020B0502040204020203" pitchFamily="34" charset="-122"/>
                <a:ea typeface="Microsoft YaHei Light" panose="020B0502040204020203" pitchFamily="34" charset="-122"/>
              </a:rPr>
              <a:t>Student</a:t>
            </a:r>
            <a:r>
              <a:rPr lang="zh-CN" altLang="en-US" dirty="0">
                <a:latin typeface="Microsoft YaHei Light" panose="020B0502040204020203" pitchFamily="34" charset="-122"/>
                <a:ea typeface="Microsoft YaHei Light" panose="020B0502040204020203" pitchFamily="34" charset="-122"/>
              </a:rPr>
              <a:t>中找不到一个元组，其</a:t>
            </a:r>
            <a:r>
              <a:rPr lang="en-US" altLang="zh-CN" dirty="0" err="1">
                <a:latin typeface="Microsoft YaHei Light" panose="020B0502040204020203" pitchFamily="34" charset="-122"/>
                <a:ea typeface="Microsoft YaHei Light" panose="020B0502040204020203" pitchFamily="34" charset="-122"/>
              </a:rPr>
              <a:t>Sno</a:t>
            </a:r>
            <a:r>
              <a:rPr lang="zh-CN" altLang="en-US" dirty="0">
                <a:latin typeface="Microsoft YaHei Light" panose="020B0502040204020203" pitchFamily="34" charset="-122"/>
                <a:ea typeface="Microsoft YaHei Light" panose="020B0502040204020203" pitchFamily="34" charset="-122"/>
              </a:rPr>
              <a:t>属性的值与之相等。</a:t>
            </a:r>
            <a:endParaRPr lang="en-US" altLang="zh-CN" dirty="0">
              <a:latin typeface="Microsoft YaHei Light" panose="020B0502040204020203" pitchFamily="34" charset="-122"/>
              <a:ea typeface="Microsoft YaHei Light" panose="020B0502040204020203" pitchFamily="34" charset="-122"/>
            </a:endParaRPr>
          </a:p>
          <a:p>
            <a:pPr lvl="1">
              <a:lnSpc>
                <a:spcPct val="130000"/>
              </a:lnSpc>
              <a:spcBef>
                <a:spcPct val="0"/>
              </a:spcBef>
            </a:pPr>
            <a:r>
              <a:rPr lang="zh-CN" altLang="en-US" dirty="0">
                <a:solidFill>
                  <a:srgbClr val="FF00FF"/>
                </a:solidFill>
                <a:latin typeface="Microsoft YaHei Light" panose="020B0502040204020203" pitchFamily="34" charset="-122"/>
                <a:ea typeface="Microsoft YaHei Light" panose="020B0502040204020203" pitchFamily="34" charset="-122"/>
              </a:rPr>
              <a:t>从</a:t>
            </a:r>
            <a:r>
              <a:rPr lang="en-US" altLang="zh-CN" dirty="0">
                <a:solidFill>
                  <a:srgbClr val="FF00FF"/>
                </a:solidFill>
                <a:latin typeface="Microsoft YaHei Light" panose="020B0502040204020203" pitchFamily="34" charset="-122"/>
                <a:ea typeface="Microsoft YaHei Light" panose="020B0502040204020203" pitchFamily="34" charset="-122"/>
              </a:rPr>
              <a:t>Student</a:t>
            </a:r>
            <a:r>
              <a:rPr lang="zh-CN" altLang="en-US" dirty="0">
                <a:solidFill>
                  <a:srgbClr val="FF00FF"/>
                </a:solidFill>
                <a:latin typeface="Microsoft YaHei Light" panose="020B0502040204020203" pitchFamily="34" charset="-122"/>
                <a:ea typeface="Microsoft YaHei Light" panose="020B0502040204020203" pitchFamily="34" charset="-122"/>
              </a:rPr>
              <a:t>表中删除一个元组</a:t>
            </a:r>
            <a:r>
              <a:rPr lang="zh-CN" altLang="en-US" dirty="0">
                <a:latin typeface="Microsoft YaHei Light" panose="020B0502040204020203" pitchFamily="34" charset="-122"/>
                <a:ea typeface="Microsoft YaHei Light" panose="020B0502040204020203" pitchFamily="34" charset="-122"/>
              </a:rPr>
              <a:t>，造成</a:t>
            </a:r>
            <a:r>
              <a:rPr lang="en-US" altLang="zh-CN" dirty="0">
                <a:latin typeface="Microsoft YaHei Light" panose="020B0502040204020203" pitchFamily="34" charset="-122"/>
                <a:ea typeface="Microsoft YaHei Light" panose="020B0502040204020203" pitchFamily="34" charset="-122"/>
              </a:rPr>
              <a:t>SC</a:t>
            </a:r>
            <a:r>
              <a:rPr lang="zh-CN" altLang="en-US" dirty="0">
                <a:latin typeface="Microsoft YaHei Light" panose="020B0502040204020203" pitchFamily="34" charset="-122"/>
                <a:ea typeface="Microsoft YaHei Light" panose="020B0502040204020203" pitchFamily="34" charset="-122"/>
              </a:rPr>
              <a:t>表中某些元组的</a:t>
            </a:r>
            <a:r>
              <a:rPr lang="en-US" altLang="zh-CN" dirty="0" err="1">
                <a:latin typeface="Microsoft YaHei Light" panose="020B0502040204020203" pitchFamily="34" charset="-122"/>
                <a:ea typeface="Microsoft YaHei Light" panose="020B0502040204020203" pitchFamily="34" charset="-122"/>
              </a:rPr>
              <a:t>Sno</a:t>
            </a:r>
            <a:r>
              <a:rPr lang="zh-CN" altLang="en-US" dirty="0">
                <a:latin typeface="Microsoft YaHei Light" panose="020B0502040204020203" pitchFamily="34" charset="-122"/>
                <a:ea typeface="Microsoft YaHei Light" panose="020B0502040204020203" pitchFamily="34" charset="-122"/>
              </a:rPr>
              <a:t>属性的值在表</a:t>
            </a:r>
            <a:r>
              <a:rPr lang="en-US" altLang="zh-CN" dirty="0">
                <a:latin typeface="Microsoft YaHei Light" panose="020B0502040204020203" pitchFamily="34" charset="-122"/>
                <a:ea typeface="Microsoft YaHei Light" panose="020B0502040204020203" pitchFamily="34" charset="-122"/>
              </a:rPr>
              <a:t>Student</a:t>
            </a:r>
            <a:r>
              <a:rPr lang="zh-CN" altLang="en-US" dirty="0">
                <a:latin typeface="Microsoft YaHei Light" panose="020B0502040204020203" pitchFamily="34" charset="-122"/>
                <a:ea typeface="Microsoft YaHei Light" panose="020B0502040204020203" pitchFamily="34" charset="-122"/>
              </a:rPr>
              <a:t>中找不到一个元组，其</a:t>
            </a:r>
            <a:r>
              <a:rPr lang="en-US" altLang="zh-CN" dirty="0" err="1">
                <a:latin typeface="Microsoft YaHei Light" panose="020B0502040204020203" pitchFamily="34" charset="-122"/>
                <a:ea typeface="Microsoft YaHei Light" panose="020B0502040204020203" pitchFamily="34" charset="-122"/>
              </a:rPr>
              <a:t>Sno</a:t>
            </a:r>
            <a:r>
              <a:rPr lang="zh-CN" altLang="en-US" dirty="0">
                <a:latin typeface="Microsoft YaHei Light" panose="020B0502040204020203" pitchFamily="34" charset="-122"/>
                <a:ea typeface="Microsoft YaHei Light" panose="020B0502040204020203" pitchFamily="34" charset="-122"/>
              </a:rPr>
              <a:t>属性的值与之相等。</a:t>
            </a:r>
          </a:p>
          <a:p>
            <a:pPr lvl="1">
              <a:lnSpc>
                <a:spcPct val="130000"/>
              </a:lnSpc>
              <a:spcBef>
                <a:spcPct val="0"/>
              </a:spcBef>
            </a:pPr>
            <a:r>
              <a:rPr lang="zh-CN" altLang="en-US" dirty="0">
                <a:solidFill>
                  <a:srgbClr val="FF00FF"/>
                </a:solidFill>
                <a:latin typeface="Microsoft YaHei Light" panose="020B0502040204020203" pitchFamily="34" charset="-122"/>
                <a:ea typeface="Microsoft YaHei Light" panose="020B0502040204020203" pitchFamily="34" charset="-122"/>
              </a:rPr>
              <a:t>修改</a:t>
            </a:r>
            <a:r>
              <a:rPr lang="en-US" altLang="zh-CN" dirty="0">
                <a:solidFill>
                  <a:srgbClr val="FF00FF"/>
                </a:solidFill>
                <a:latin typeface="Microsoft YaHei Light" panose="020B0502040204020203" pitchFamily="34" charset="-122"/>
                <a:ea typeface="Microsoft YaHei Light" panose="020B0502040204020203" pitchFamily="34" charset="-122"/>
              </a:rPr>
              <a:t>Student</a:t>
            </a:r>
            <a:r>
              <a:rPr lang="zh-CN" altLang="en-US" dirty="0">
                <a:solidFill>
                  <a:srgbClr val="FF00FF"/>
                </a:solidFill>
                <a:latin typeface="Microsoft YaHei Light" panose="020B0502040204020203" pitchFamily="34" charset="-122"/>
                <a:ea typeface="Microsoft YaHei Light" panose="020B0502040204020203" pitchFamily="34" charset="-122"/>
              </a:rPr>
              <a:t>表中一个元组的</a:t>
            </a:r>
            <a:r>
              <a:rPr lang="en-US" altLang="zh-CN" dirty="0" err="1">
                <a:solidFill>
                  <a:srgbClr val="FF00FF"/>
                </a:solidFill>
                <a:latin typeface="Microsoft YaHei Light" panose="020B0502040204020203" pitchFamily="34" charset="-122"/>
                <a:ea typeface="Microsoft YaHei Light" panose="020B0502040204020203" pitchFamily="34" charset="-122"/>
              </a:rPr>
              <a:t>Sno</a:t>
            </a:r>
            <a:r>
              <a:rPr lang="zh-CN" altLang="en-US" dirty="0">
                <a:solidFill>
                  <a:srgbClr val="FF00FF"/>
                </a:solidFill>
                <a:latin typeface="Microsoft YaHei Light" panose="020B0502040204020203" pitchFamily="34" charset="-122"/>
                <a:ea typeface="Microsoft YaHei Light" panose="020B0502040204020203" pitchFamily="34" charset="-122"/>
              </a:rPr>
              <a:t>属性</a:t>
            </a:r>
            <a:r>
              <a:rPr lang="zh-CN" altLang="en-US" dirty="0">
                <a:latin typeface="Microsoft YaHei Light" panose="020B0502040204020203" pitchFamily="34" charset="-122"/>
                <a:ea typeface="Microsoft YaHei Light" panose="020B0502040204020203" pitchFamily="34" charset="-122"/>
              </a:rPr>
              <a:t>，造成</a:t>
            </a:r>
            <a:r>
              <a:rPr lang="en-US" altLang="zh-CN" dirty="0">
                <a:latin typeface="Microsoft YaHei Light" panose="020B0502040204020203" pitchFamily="34" charset="-122"/>
                <a:ea typeface="Microsoft YaHei Light" panose="020B0502040204020203" pitchFamily="34" charset="-122"/>
              </a:rPr>
              <a:t>SC</a:t>
            </a:r>
            <a:r>
              <a:rPr lang="zh-CN" altLang="en-US" dirty="0">
                <a:latin typeface="Microsoft YaHei Light" panose="020B0502040204020203" pitchFamily="34" charset="-122"/>
                <a:ea typeface="Microsoft YaHei Light" panose="020B0502040204020203" pitchFamily="34" charset="-122"/>
              </a:rPr>
              <a:t>表中某些元组的</a:t>
            </a:r>
            <a:r>
              <a:rPr lang="en-US" altLang="zh-CN" dirty="0" err="1">
                <a:latin typeface="Microsoft YaHei Light" panose="020B0502040204020203" pitchFamily="34" charset="-122"/>
                <a:ea typeface="Microsoft YaHei Light" panose="020B0502040204020203" pitchFamily="34" charset="-122"/>
              </a:rPr>
              <a:t>Sno</a:t>
            </a:r>
            <a:r>
              <a:rPr lang="zh-CN" altLang="en-US" dirty="0">
                <a:latin typeface="Microsoft YaHei Light" panose="020B0502040204020203" pitchFamily="34" charset="-122"/>
                <a:ea typeface="Microsoft YaHei Light" panose="020B0502040204020203" pitchFamily="34" charset="-122"/>
              </a:rPr>
              <a:t>属性的值在表</a:t>
            </a:r>
            <a:r>
              <a:rPr lang="en-US" altLang="zh-CN" dirty="0">
                <a:latin typeface="Microsoft YaHei Light" panose="020B0502040204020203" pitchFamily="34" charset="-122"/>
                <a:ea typeface="Microsoft YaHei Light" panose="020B0502040204020203" pitchFamily="34" charset="-122"/>
              </a:rPr>
              <a:t>Student</a:t>
            </a:r>
            <a:r>
              <a:rPr lang="zh-CN" altLang="en-US" dirty="0">
                <a:latin typeface="Microsoft YaHei Light" panose="020B0502040204020203" pitchFamily="34" charset="-122"/>
                <a:ea typeface="Microsoft YaHei Light" panose="020B0502040204020203" pitchFamily="34" charset="-122"/>
              </a:rPr>
              <a:t>中找不到一个元组，其</a:t>
            </a:r>
            <a:r>
              <a:rPr lang="en-US" altLang="zh-CN" dirty="0" err="1">
                <a:latin typeface="Microsoft YaHei Light" panose="020B0502040204020203" pitchFamily="34" charset="-122"/>
                <a:ea typeface="Microsoft YaHei Light" panose="020B0502040204020203" pitchFamily="34" charset="-122"/>
              </a:rPr>
              <a:t>Sno</a:t>
            </a:r>
            <a:r>
              <a:rPr lang="zh-CN" altLang="en-US" dirty="0">
                <a:latin typeface="Microsoft YaHei Light" panose="020B0502040204020203" pitchFamily="34" charset="-122"/>
                <a:ea typeface="Microsoft YaHei Light" panose="020B0502040204020203" pitchFamily="34" charset="-122"/>
              </a:rPr>
              <a:t>属性的值与之相等 。</a:t>
            </a:r>
          </a:p>
          <a:p>
            <a:pPr marL="457200" lvl="1" indent="0">
              <a:lnSpc>
                <a:spcPct val="130000"/>
              </a:lnSpc>
              <a:spcBef>
                <a:spcPct val="0"/>
              </a:spcBef>
              <a:buNone/>
            </a:pPr>
            <a:endParaRPr lang="zh-CN" altLang="en-US"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0AF4C978-BFA0-410F-9E9F-6149EA64267C}"/>
              </a:ext>
            </a:extLst>
          </p:cNvPr>
          <p:cNvSpPr txBox="1"/>
          <p:nvPr/>
        </p:nvSpPr>
        <p:spPr>
          <a:xfrm>
            <a:off x="163594" y="304622"/>
            <a:ext cx="2573140"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8.2 </a:t>
            </a:r>
            <a:r>
              <a:rPr lang="zh-CN" altLang="en-US" sz="2800" b="1" dirty="0">
                <a:latin typeface="Microsoft YaHei Light" panose="020B0502040204020203" pitchFamily="34" charset="-122"/>
                <a:ea typeface="Microsoft YaHei Light" panose="020B0502040204020203" pitchFamily="34" charset="-122"/>
              </a:rPr>
              <a:t>参照完整性</a:t>
            </a:r>
          </a:p>
        </p:txBody>
      </p:sp>
    </p:spTree>
    <p:extLst>
      <p:ext uri="{BB962C8B-B14F-4D97-AF65-F5344CB8AC3E}">
        <p14:creationId xmlns:p14="http://schemas.microsoft.com/office/powerpoint/2010/main" val="181953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F775991-41A9-48A7-AF48-08557A5606B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1224B99-9BE2-491B-9475-0331D1F7667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graphicFrame>
        <p:nvGraphicFramePr>
          <p:cNvPr id="9" name="Group 8">
            <a:extLst>
              <a:ext uri="{FF2B5EF4-FFF2-40B4-BE49-F238E27FC236}">
                <a16:creationId xmlns:a16="http://schemas.microsoft.com/office/drawing/2014/main" id="{8AECDBC5-D5C0-43AD-90FA-D06F4D5546CF}"/>
              </a:ext>
            </a:extLst>
          </p:cNvPr>
          <p:cNvGraphicFramePr>
            <a:graphicFrameLocks noGrp="1"/>
          </p:cNvGraphicFramePr>
          <p:nvPr>
            <p:extLst>
              <p:ext uri="{D42A27DB-BD31-4B8C-83A1-F6EECF244321}">
                <p14:modId xmlns:p14="http://schemas.microsoft.com/office/powerpoint/2010/main" val="1560368704"/>
              </p:ext>
            </p:extLst>
          </p:nvPr>
        </p:nvGraphicFramePr>
        <p:xfrm>
          <a:off x="1218553" y="2163248"/>
          <a:ext cx="8632825" cy="3652838"/>
        </p:xfrm>
        <a:graphic>
          <a:graphicData uri="http://schemas.openxmlformats.org/drawingml/2006/table">
            <a:tbl>
              <a:tblPr/>
              <a:tblGrid>
                <a:gridCol w="3137102">
                  <a:extLst>
                    <a:ext uri="{9D8B030D-6E8A-4147-A177-3AD203B41FA5}">
                      <a16:colId xmlns:a16="http://schemas.microsoft.com/office/drawing/2014/main" val="20000"/>
                    </a:ext>
                  </a:extLst>
                </a:gridCol>
                <a:gridCol w="2638328">
                  <a:extLst>
                    <a:ext uri="{9D8B030D-6E8A-4147-A177-3AD203B41FA5}">
                      <a16:colId xmlns:a16="http://schemas.microsoft.com/office/drawing/2014/main" val="20001"/>
                    </a:ext>
                  </a:extLst>
                </a:gridCol>
                <a:gridCol w="2857395">
                  <a:extLst>
                    <a:ext uri="{9D8B030D-6E8A-4147-A177-3AD203B41FA5}">
                      <a16:colId xmlns:a16="http://schemas.microsoft.com/office/drawing/2014/main" val="20002"/>
                    </a:ext>
                  </a:extLst>
                </a:gridCol>
              </a:tblGrid>
              <a:tr h="887567">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被参照表（例如</a:t>
                      </a:r>
                      <a:r>
                        <a:rPr kumimoji="0" lang="en-US" sz="2000" b="1" i="0" u="none" strike="noStrike" cap="none" normalizeH="0" baseline="0" dirty="0">
                          <a:ln>
                            <a:noFill/>
                          </a:ln>
                          <a:solidFill>
                            <a:schemeClr val="tx1"/>
                          </a:solidFill>
                          <a:effectLst/>
                          <a:latin typeface="Times New Roman" pitchFamily="18" charset="0"/>
                          <a:ea typeface="宋体" pitchFamily="2" charset="-122"/>
                        </a:rPr>
                        <a:t>Student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参照表（例如</a:t>
                      </a:r>
                      <a:r>
                        <a:rPr kumimoji="0" lang="en-US" sz="2000" b="1" i="0" u="none" strike="noStrike" cap="none" normalizeH="0" baseline="0">
                          <a:ln>
                            <a:noFill/>
                          </a:ln>
                          <a:solidFill>
                            <a:schemeClr val="tx1"/>
                          </a:solidFill>
                          <a:effectLst/>
                          <a:latin typeface="Times New Roman" pitchFamily="18" charset="0"/>
                          <a:ea typeface="宋体" pitchFamily="2" charset="-122"/>
                        </a:rPr>
                        <a:t>SC</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违约处理</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3996">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Times New Roman" pitchFamily="18" charset="0"/>
                          <a:ea typeface="宋体" pitchFamily="2" charset="-122"/>
                        </a:rPr>
                        <a:t>可能破坏参照完整性</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Times New Roman" pitchFamily="18" charset="0"/>
                          <a:ea typeface="宋体" pitchFamily="2" charset="-122"/>
                        </a:rPr>
                        <a:t>    </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插入元组</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a:ln>
                            <a:noFill/>
                          </a:ln>
                          <a:solidFill>
                            <a:schemeClr val="tx1"/>
                          </a:solidFill>
                          <a:effectLst/>
                          <a:latin typeface="Times New Roman" pitchFamily="18" charset="0"/>
                          <a:ea typeface="宋体" pitchFamily="2" charset="-122"/>
                        </a:rPr>
                        <a:t>拒绝</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81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a:ln>
                            <a:noFill/>
                          </a:ln>
                          <a:solidFill>
                            <a:schemeClr val="tx1"/>
                          </a:solidFill>
                          <a:effectLst/>
                          <a:latin typeface="Times New Roman" pitchFamily="18" charset="0"/>
                          <a:ea typeface="宋体" pitchFamily="2" charset="-122"/>
                        </a:rPr>
                        <a:t>可能破坏参照完整性</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修改外码值</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dirty="0">
                          <a:ln>
                            <a:noFill/>
                          </a:ln>
                          <a:solidFill>
                            <a:schemeClr val="tx1"/>
                          </a:solidFill>
                          <a:effectLst/>
                          <a:latin typeface="Times New Roman" pitchFamily="18" charset="0"/>
                          <a:ea typeface="宋体" pitchFamily="2" charset="-122"/>
                        </a:rPr>
                        <a:t>拒绝</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2301">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a:ln>
                            <a:noFill/>
                          </a:ln>
                          <a:solidFill>
                            <a:schemeClr val="tx1"/>
                          </a:solidFill>
                          <a:effectLst/>
                          <a:latin typeface="Times New Roman" pitchFamily="18" charset="0"/>
                          <a:ea typeface="宋体" pitchFamily="2" charset="-122"/>
                        </a:rPr>
                        <a:t>删除元组</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2000" b="1" i="0" u="none" strike="noStrike" cap="none" normalizeH="0" baseline="0" dirty="0">
                          <a:ln>
                            <a:noFill/>
                          </a:ln>
                          <a:solidFill>
                            <a:schemeClr val="tx1"/>
                          </a:solidFill>
                          <a:effectLst/>
                          <a:latin typeface="Times New Roman" pitchFamily="18" charset="0"/>
                          <a:ea typeface="宋体" pitchFamily="2" charset="-122"/>
                        </a:rPr>
                        <a:t>  </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可能破坏参照完整性</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拒绝</a:t>
                      </a:r>
                      <a:r>
                        <a:rPr kumimoji="0" lang="en-US" sz="20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级连删除</a:t>
                      </a:r>
                      <a:r>
                        <a:rPr kumimoji="0" lang="en-US" sz="20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设置为空值</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162">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2000" b="1" i="0" u="none" strike="noStrike" cap="none" normalizeH="0" baseline="0">
                          <a:ln>
                            <a:noFill/>
                          </a:ln>
                          <a:solidFill>
                            <a:schemeClr val="tx1"/>
                          </a:solidFill>
                          <a:effectLst/>
                          <a:latin typeface="Times New Roman" pitchFamily="18" charset="0"/>
                          <a:ea typeface="宋体" pitchFamily="2" charset="-122"/>
                        </a:rPr>
                        <a:t>修改主码值</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 可能破坏参照完整性</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拒绝</a:t>
                      </a:r>
                      <a:r>
                        <a:rPr kumimoji="0" lang="en-US" sz="20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级连修改</a:t>
                      </a:r>
                      <a:r>
                        <a:rPr kumimoji="0" lang="en-US" sz="20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设置为空值</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Rectangle 8">
            <a:extLst>
              <a:ext uri="{FF2B5EF4-FFF2-40B4-BE49-F238E27FC236}">
                <a16:creationId xmlns:a16="http://schemas.microsoft.com/office/drawing/2014/main" id="{99558F89-4AF2-42A3-9925-6820371E451F}"/>
              </a:ext>
            </a:extLst>
          </p:cNvPr>
          <p:cNvSpPr>
            <a:spLocks noChangeArrowheads="1"/>
          </p:cNvSpPr>
          <p:nvPr/>
        </p:nvSpPr>
        <p:spPr bwMode="auto">
          <a:xfrm>
            <a:off x="2267271" y="1407104"/>
            <a:ext cx="6080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latin typeface="Microsoft YaHei Light" panose="020B0502040204020203" pitchFamily="34" charset="-122"/>
                <a:ea typeface="Microsoft YaHei Light" panose="020B0502040204020203" pitchFamily="34" charset="-122"/>
              </a:rPr>
              <a:t>表</a:t>
            </a:r>
            <a:r>
              <a:rPr lang="en-US" altLang="zh-CN" sz="2400" b="1" dirty="0">
                <a:latin typeface="Microsoft YaHei Light" panose="020B0502040204020203" pitchFamily="34" charset="-122"/>
                <a:ea typeface="Microsoft YaHei Light" panose="020B0502040204020203" pitchFamily="34" charset="-122"/>
              </a:rPr>
              <a:t>1 </a:t>
            </a:r>
            <a:r>
              <a:rPr lang="zh-CN" altLang="en-US" sz="2400" b="1" dirty="0">
                <a:latin typeface="Microsoft YaHei Light" panose="020B0502040204020203" pitchFamily="34" charset="-122"/>
                <a:ea typeface="Microsoft YaHei Light" panose="020B0502040204020203" pitchFamily="34" charset="-122"/>
              </a:rPr>
              <a:t>可能破坏参照完整性的情况及违约处理</a:t>
            </a:r>
          </a:p>
        </p:txBody>
      </p:sp>
      <p:sp>
        <p:nvSpPr>
          <p:cNvPr id="11" name="文本框 10">
            <a:extLst>
              <a:ext uri="{FF2B5EF4-FFF2-40B4-BE49-F238E27FC236}">
                <a16:creationId xmlns:a16="http://schemas.microsoft.com/office/drawing/2014/main" id="{8654C313-AE0D-4CDF-A73D-2B4DC494201A}"/>
              </a:ext>
            </a:extLst>
          </p:cNvPr>
          <p:cNvSpPr txBox="1"/>
          <p:nvPr/>
        </p:nvSpPr>
        <p:spPr>
          <a:xfrm>
            <a:off x="163594" y="304622"/>
            <a:ext cx="2573140"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8.2 </a:t>
            </a:r>
            <a:r>
              <a:rPr lang="zh-CN" altLang="en-US" sz="2800" b="1" dirty="0">
                <a:latin typeface="Microsoft YaHei Light" panose="020B0502040204020203" pitchFamily="34" charset="-122"/>
                <a:ea typeface="Microsoft YaHei Light" panose="020B0502040204020203" pitchFamily="34" charset="-122"/>
              </a:rPr>
              <a:t>参照完整性</a:t>
            </a:r>
          </a:p>
        </p:txBody>
      </p:sp>
    </p:spTree>
    <p:extLst>
      <p:ext uri="{BB962C8B-B14F-4D97-AF65-F5344CB8AC3E}">
        <p14:creationId xmlns:p14="http://schemas.microsoft.com/office/powerpoint/2010/main" val="1518591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7652442-94BC-42A6-93F5-07F53ABD596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BDA77A8-180D-4D9F-A61A-08D66FA0012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354BECFC-9B60-4AFB-8C4B-3FA8B42BD973}"/>
              </a:ext>
            </a:extLst>
          </p:cNvPr>
          <p:cNvSpPr txBox="1">
            <a:spLocks noChangeArrowheads="1"/>
          </p:cNvSpPr>
          <p:nvPr/>
        </p:nvSpPr>
        <p:spPr>
          <a:xfrm>
            <a:off x="458787" y="1177019"/>
            <a:ext cx="11297783" cy="5400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2400" dirty="0">
                <a:latin typeface="Microsoft YaHei Light" panose="020B0502040204020203" pitchFamily="34" charset="-122"/>
                <a:ea typeface="Microsoft YaHei Light" panose="020B0502040204020203" pitchFamily="34" charset="-122"/>
              </a:rPr>
              <a:t>参照完整性违约处理</a:t>
            </a:r>
          </a:p>
          <a:p>
            <a:pPr lvl="1">
              <a:lnSpc>
                <a:spcPct val="150000"/>
              </a:lnSpc>
              <a:spcBef>
                <a:spcPct val="0"/>
              </a:spcBef>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1</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拒绝</a:t>
            </a:r>
            <a:r>
              <a:rPr lang="en-US" altLang="zh-CN" dirty="0">
                <a:latin typeface="Microsoft YaHei Light" panose="020B0502040204020203" pitchFamily="34" charset="-122"/>
                <a:ea typeface="Microsoft YaHei Light" panose="020B0502040204020203" pitchFamily="34" charset="-122"/>
              </a:rPr>
              <a:t>（NO ACTION）</a:t>
            </a:r>
            <a:r>
              <a:rPr lang="zh-CN" altLang="en-US" dirty="0">
                <a:latin typeface="Microsoft YaHei Light" panose="020B0502040204020203" pitchFamily="34" charset="-122"/>
                <a:ea typeface="Microsoft YaHei Light" panose="020B0502040204020203" pitchFamily="34" charset="-122"/>
              </a:rPr>
              <a:t>执行</a:t>
            </a: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不允许该操作执行。该策略一般设置为默认策略</a:t>
            </a:r>
          </a:p>
          <a:p>
            <a:pPr lvl="1">
              <a:lnSpc>
                <a:spcPct val="150000"/>
              </a:lnSpc>
              <a:spcBef>
                <a:spcPct val="0"/>
              </a:spcBef>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2</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级联</a:t>
            </a:r>
            <a:r>
              <a:rPr lang="en-US" altLang="zh-CN" dirty="0">
                <a:latin typeface="Microsoft YaHei Light" panose="020B0502040204020203" pitchFamily="34" charset="-122"/>
                <a:ea typeface="Microsoft YaHei Light" panose="020B0502040204020203" pitchFamily="34" charset="-122"/>
              </a:rPr>
              <a:t>（CASCADE）</a:t>
            </a:r>
            <a:r>
              <a:rPr lang="zh-CN" altLang="en-US" dirty="0">
                <a:latin typeface="Microsoft YaHei Light" panose="020B0502040204020203" pitchFamily="34" charset="-122"/>
                <a:ea typeface="Microsoft YaHei Light" panose="020B0502040204020203" pitchFamily="34" charset="-122"/>
              </a:rPr>
              <a:t>操作</a:t>
            </a: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当删除或修改被参照表</a:t>
            </a:r>
            <a:r>
              <a:rPr lang="en-US" altLang="zh-CN" sz="2400" dirty="0">
                <a:latin typeface="Microsoft YaHei Light" panose="020B0502040204020203" pitchFamily="34" charset="-122"/>
                <a:ea typeface="Microsoft YaHei Light" panose="020B0502040204020203" pitchFamily="34" charset="-122"/>
              </a:rPr>
              <a:t>（Student）</a:t>
            </a:r>
            <a:r>
              <a:rPr lang="zh-CN" altLang="en-US" sz="2400" dirty="0">
                <a:latin typeface="Microsoft YaHei Light" panose="020B0502040204020203" pitchFamily="34" charset="-122"/>
                <a:ea typeface="Microsoft YaHei Light" panose="020B0502040204020203" pitchFamily="34" charset="-122"/>
              </a:rPr>
              <a:t>的一个元组造成了与参照表</a:t>
            </a:r>
            <a:r>
              <a:rPr lang="en-US" altLang="zh-CN" sz="2400" dirty="0">
                <a:latin typeface="Microsoft YaHei Light" panose="020B0502040204020203" pitchFamily="34" charset="-122"/>
                <a:ea typeface="Microsoft YaHei Light" panose="020B0502040204020203" pitchFamily="34" charset="-122"/>
              </a:rPr>
              <a:t>（SC）</a:t>
            </a:r>
            <a:r>
              <a:rPr lang="zh-CN" altLang="en-US" sz="2400" dirty="0">
                <a:latin typeface="Microsoft YaHei Light" panose="020B0502040204020203" pitchFamily="34" charset="-122"/>
                <a:ea typeface="Microsoft YaHei Light" panose="020B0502040204020203" pitchFamily="34" charset="-122"/>
              </a:rPr>
              <a:t>的不一致，则删除或修改参照表中的所有造成不一致的元组</a:t>
            </a:r>
          </a:p>
          <a:p>
            <a:pPr lvl="1">
              <a:lnSpc>
                <a:spcPct val="150000"/>
              </a:lnSpc>
              <a:spcBef>
                <a:spcPct val="0"/>
              </a:spcBef>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3</a:t>
            </a:r>
            <a:r>
              <a:rPr lang="zh-CN" altLang="en-US" dirty="0">
                <a:latin typeface="Microsoft YaHei Light" panose="020B0502040204020203" pitchFamily="34" charset="-122"/>
                <a:ea typeface="Microsoft YaHei Light" panose="020B0502040204020203" pitchFamily="34" charset="-122"/>
              </a:rPr>
              <a:t>）设置为空值（</a:t>
            </a:r>
            <a:r>
              <a:rPr lang="en-US" altLang="zh-CN" dirty="0">
                <a:latin typeface="Microsoft YaHei Light" panose="020B0502040204020203" pitchFamily="34" charset="-122"/>
                <a:ea typeface="Microsoft YaHei Light" panose="020B0502040204020203" pitchFamily="34" charset="-122"/>
              </a:rPr>
              <a:t>SET-NULL</a:t>
            </a:r>
            <a:r>
              <a:rPr lang="zh-CN" altLang="en-US" dirty="0">
                <a:latin typeface="Microsoft YaHei Light" panose="020B0502040204020203" pitchFamily="34" charset="-122"/>
                <a:ea typeface="Microsoft YaHei Light" panose="020B0502040204020203" pitchFamily="34" charset="-122"/>
              </a:rPr>
              <a:t>）</a:t>
            </a: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当删除或修改被参照表的一个元组时造成了不一致，则将参照表中的所有造成不一致的元组的对应属性设置为空值。</a:t>
            </a:r>
          </a:p>
        </p:txBody>
      </p:sp>
      <p:sp>
        <p:nvSpPr>
          <p:cNvPr id="9" name="文本框 8">
            <a:extLst>
              <a:ext uri="{FF2B5EF4-FFF2-40B4-BE49-F238E27FC236}">
                <a16:creationId xmlns:a16="http://schemas.microsoft.com/office/drawing/2014/main" id="{B75F5F4C-15B1-489D-9E05-8A395E5EEADB}"/>
              </a:ext>
            </a:extLst>
          </p:cNvPr>
          <p:cNvSpPr txBox="1"/>
          <p:nvPr/>
        </p:nvSpPr>
        <p:spPr>
          <a:xfrm>
            <a:off x="163594" y="304622"/>
            <a:ext cx="2573140"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8.2 </a:t>
            </a:r>
            <a:r>
              <a:rPr lang="zh-CN" altLang="en-US" sz="2800" b="1" dirty="0">
                <a:latin typeface="Microsoft YaHei Light" panose="020B0502040204020203" pitchFamily="34" charset="-122"/>
                <a:ea typeface="Microsoft YaHei Light" panose="020B0502040204020203" pitchFamily="34" charset="-122"/>
              </a:rPr>
              <a:t>参照完整性</a:t>
            </a:r>
          </a:p>
        </p:txBody>
      </p:sp>
    </p:spTree>
    <p:extLst>
      <p:ext uri="{BB962C8B-B14F-4D97-AF65-F5344CB8AC3E}">
        <p14:creationId xmlns:p14="http://schemas.microsoft.com/office/powerpoint/2010/main" val="226841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50588-817F-AF43-99E9-E62F0492BE6E}"/>
              </a:ext>
            </a:extLst>
          </p:cNvPr>
          <p:cNvSpPr>
            <a:spLocks noGrp="1"/>
          </p:cNvSpPr>
          <p:nvPr>
            <p:ph type="ctrTitle"/>
          </p:nvPr>
        </p:nvSpPr>
        <p:spPr>
          <a:xfrm>
            <a:off x="803856" y="1096148"/>
            <a:ext cx="2342967" cy="642904"/>
          </a:xfrm>
        </p:spPr>
        <p:txBody>
          <a:bodyPr>
            <a:normAutofit/>
          </a:bodyPr>
          <a:lstStyle/>
          <a:p>
            <a:r>
              <a:rPr lang="zh-CN" altLang="en-US" sz="3200" dirty="0">
                <a:solidFill>
                  <a:schemeClr val="tx2"/>
                </a:solidFill>
                <a:latin typeface="微软雅黑" panose="020B0503020204020204" pitchFamily="34" charset="-122"/>
                <a:ea typeface="微软雅黑" panose="020B0503020204020204" pitchFamily="34" charset="-122"/>
              </a:rPr>
              <a:t>学习内容</a:t>
            </a:r>
          </a:p>
        </p:txBody>
      </p:sp>
      <p:sp>
        <p:nvSpPr>
          <p:cNvPr id="7" name="矩形 6">
            <a:extLst>
              <a:ext uri="{FF2B5EF4-FFF2-40B4-BE49-F238E27FC236}">
                <a16:creationId xmlns:a16="http://schemas.microsoft.com/office/drawing/2014/main" id="{279C40FE-97F9-0091-B1FB-1FF0AC8E52A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96469C7-221B-9562-05AA-618D40367E4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906D83F0-7C8E-4025-844E-8513F13103AB}"/>
              </a:ext>
            </a:extLst>
          </p:cNvPr>
          <p:cNvSpPr txBox="1">
            <a:spLocks noChangeArrowheads="1"/>
          </p:cNvSpPr>
          <p:nvPr/>
        </p:nvSpPr>
        <p:spPr>
          <a:xfrm>
            <a:off x="3730634" y="1504051"/>
            <a:ext cx="4001116" cy="48226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dirty="0"/>
              <a:t>实体完整性</a:t>
            </a:r>
          </a:p>
          <a:p>
            <a:pPr>
              <a:lnSpc>
                <a:spcPct val="130000"/>
              </a:lnSpc>
            </a:pPr>
            <a:r>
              <a:rPr lang="zh-CN" altLang="en-US" dirty="0"/>
              <a:t>参照完整性</a:t>
            </a:r>
          </a:p>
          <a:p>
            <a:pPr>
              <a:lnSpc>
                <a:spcPct val="130000"/>
              </a:lnSpc>
            </a:pPr>
            <a:r>
              <a:rPr lang="zh-CN" altLang="en-US" dirty="0"/>
              <a:t>用户定义的完整性</a:t>
            </a:r>
          </a:p>
          <a:p>
            <a:pPr>
              <a:lnSpc>
                <a:spcPct val="130000"/>
              </a:lnSpc>
            </a:pPr>
            <a:r>
              <a:rPr lang="zh-CN" altLang="en-US" dirty="0"/>
              <a:t>完整性约束命名字句</a:t>
            </a:r>
          </a:p>
          <a:p>
            <a:pPr>
              <a:lnSpc>
                <a:spcPct val="130000"/>
              </a:lnSpc>
            </a:pPr>
            <a:r>
              <a:rPr lang="zh-CN" altLang="en-US" dirty="0"/>
              <a:t>断言</a:t>
            </a:r>
            <a:endParaRPr lang="en-US" altLang="zh-CN" dirty="0"/>
          </a:p>
          <a:p>
            <a:pPr>
              <a:lnSpc>
                <a:spcPct val="130000"/>
              </a:lnSpc>
            </a:pPr>
            <a:r>
              <a:rPr lang="zh-CN" altLang="en-US" dirty="0"/>
              <a:t>触发器</a:t>
            </a:r>
            <a:endParaRPr lang="en-US" altLang="zh-CN" dirty="0"/>
          </a:p>
          <a:p>
            <a:pPr>
              <a:lnSpc>
                <a:spcPct val="130000"/>
              </a:lnSpc>
            </a:pPr>
            <a:r>
              <a:rPr lang="zh-CN" altLang="en-US" dirty="0"/>
              <a:t>小结</a:t>
            </a:r>
          </a:p>
          <a:p>
            <a:endParaRPr lang="en-US" altLang="zh-CN" dirty="0"/>
          </a:p>
        </p:txBody>
      </p:sp>
    </p:spTree>
    <p:extLst>
      <p:ext uri="{BB962C8B-B14F-4D97-AF65-F5344CB8AC3E}">
        <p14:creationId xmlns:p14="http://schemas.microsoft.com/office/powerpoint/2010/main" val="2613070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A772FFD-5C65-40E3-8C20-12E47103AA7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C4225B8-C1D4-410F-88FC-2609842D1ED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0" name="Rectangle 3">
            <a:extLst>
              <a:ext uri="{FF2B5EF4-FFF2-40B4-BE49-F238E27FC236}">
                <a16:creationId xmlns:a16="http://schemas.microsoft.com/office/drawing/2014/main" id="{F4007FCB-0B13-4EDF-9230-06E0C95B07DA}"/>
              </a:ext>
            </a:extLst>
          </p:cNvPr>
          <p:cNvSpPr txBox="1">
            <a:spLocks noChangeArrowheads="1"/>
          </p:cNvSpPr>
          <p:nvPr/>
        </p:nvSpPr>
        <p:spPr>
          <a:xfrm>
            <a:off x="250824" y="1212850"/>
            <a:ext cx="11636375" cy="4956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例如，有下面</a:t>
            </a:r>
            <a:r>
              <a:rPr lang="en-US" altLang="zh-CN" dirty="0">
                <a:latin typeface="Microsoft YaHei Light" panose="020B0502040204020203" pitchFamily="34" charset="-122"/>
                <a:ea typeface="Microsoft YaHei Light" panose="020B0502040204020203" pitchFamily="34" charset="-122"/>
              </a:rPr>
              <a:t>2</a:t>
            </a:r>
            <a:r>
              <a:rPr lang="zh-CN" altLang="en-US" dirty="0">
                <a:latin typeface="Microsoft YaHei Light" panose="020B0502040204020203" pitchFamily="34" charset="-122"/>
                <a:ea typeface="Microsoft YaHei Light" panose="020B0502040204020203" pitchFamily="34" charset="-122"/>
              </a:rPr>
              <a:t>个关系</a:t>
            </a:r>
          </a:p>
          <a:p>
            <a:pPr lvl="1">
              <a:lnSpc>
                <a:spcPct val="15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学生（</a:t>
            </a:r>
            <a:r>
              <a:rPr lang="zh-CN" altLang="en-US" u="sng" dirty="0">
                <a:latin typeface="Microsoft YaHei Light" panose="020B0502040204020203" pitchFamily="34" charset="-122"/>
                <a:ea typeface="Microsoft YaHei Light" panose="020B0502040204020203" pitchFamily="34" charset="-122"/>
              </a:rPr>
              <a:t>学号</a:t>
            </a:r>
            <a:r>
              <a:rPr lang="zh-CN" altLang="en-US" dirty="0">
                <a:latin typeface="Microsoft YaHei Light" panose="020B0502040204020203" pitchFamily="34" charset="-122"/>
                <a:ea typeface="Microsoft YaHei Light" panose="020B0502040204020203" pitchFamily="34" charset="-122"/>
              </a:rPr>
              <a:t>，姓名，性别，专业号，年龄）</a:t>
            </a:r>
          </a:p>
          <a:p>
            <a:pPr lvl="1">
              <a:lnSpc>
                <a:spcPct val="15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专业（</a:t>
            </a:r>
            <a:r>
              <a:rPr lang="zh-CN" altLang="en-US" u="sng" dirty="0">
                <a:latin typeface="Microsoft YaHei Light" panose="020B0502040204020203" pitchFamily="34" charset="-122"/>
                <a:ea typeface="Microsoft YaHei Light" panose="020B0502040204020203" pitchFamily="34" charset="-122"/>
              </a:rPr>
              <a:t>专业号</a:t>
            </a:r>
            <a:r>
              <a:rPr lang="zh-CN" altLang="en-US" dirty="0">
                <a:latin typeface="Microsoft YaHei Light" panose="020B0502040204020203" pitchFamily="34" charset="-122"/>
                <a:ea typeface="Microsoft YaHei Light" panose="020B0502040204020203" pitchFamily="34" charset="-122"/>
              </a:rPr>
              <a:t>，专业名）</a:t>
            </a:r>
          </a:p>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rPr>
              <a:t>假设专业表中某个元组被删除，专业号为</a:t>
            </a:r>
            <a:r>
              <a:rPr lang="en-US" altLang="zh-CN" sz="2400" dirty="0">
                <a:latin typeface="Microsoft YaHei Light" panose="020B0502040204020203" pitchFamily="34" charset="-122"/>
                <a:ea typeface="Microsoft YaHei Light" panose="020B0502040204020203" pitchFamily="34" charset="-122"/>
              </a:rPr>
              <a:t>12</a:t>
            </a:r>
          </a:p>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rPr>
              <a:t>按照设置为空值的策略，就要把学生表中专业号</a:t>
            </a:r>
            <a:r>
              <a:rPr lang="en-US" altLang="zh-CN" sz="2400" dirty="0">
                <a:latin typeface="Microsoft YaHei Light" panose="020B0502040204020203" pitchFamily="34" charset="-122"/>
                <a:ea typeface="Microsoft YaHei Light" panose="020B0502040204020203" pitchFamily="34" charset="-122"/>
              </a:rPr>
              <a:t>=12</a:t>
            </a:r>
            <a:r>
              <a:rPr lang="zh-CN" altLang="en-US" sz="2400" dirty="0">
                <a:latin typeface="Microsoft YaHei Light" panose="020B0502040204020203" pitchFamily="34" charset="-122"/>
                <a:ea typeface="Microsoft YaHei Light" panose="020B0502040204020203" pitchFamily="34" charset="-122"/>
              </a:rPr>
              <a:t>的所有元组的专业号设置为空值</a:t>
            </a:r>
          </a:p>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rPr>
              <a:t>对应语义：某个专业删除了，该专业的所有学生专业未定，等待重新分配专业 </a:t>
            </a:r>
            <a:endParaRPr lang="en-US" altLang="zh-CN" sz="2400" dirty="0">
              <a:latin typeface="Microsoft YaHei Light" panose="020B0502040204020203" pitchFamily="34" charset="-122"/>
              <a:ea typeface="Microsoft YaHei Light" panose="020B0502040204020203" pitchFamily="34" charset="-122"/>
            </a:endParaRPr>
          </a:p>
          <a:p>
            <a:pPr lvl="2">
              <a:lnSpc>
                <a:spcPct val="150000"/>
              </a:lnSpc>
              <a:buSzPct val="85000"/>
              <a:buFont typeface="Wingdings" panose="05000000000000000000" pitchFamily="2" charset="2"/>
              <a:buChar char="n"/>
            </a:pPr>
            <a:endParaRPr lang="zh-CN" altLang="en-US" sz="2400" dirty="0">
              <a:latin typeface="Microsoft YaHei Light" panose="020B0502040204020203" pitchFamily="34" charset="-122"/>
              <a:ea typeface="Microsoft YaHei Light" panose="020B0502040204020203" pitchFamily="34" charset="-122"/>
            </a:endParaRPr>
          </a:p>
        </p:txBody>
      </p:sp>
      <p:sp>
        <p:nvSpPr>
          <p:cNvPr id="6" name="文本框 5">
            <a:extLst>
              <a:ext uri="{FF2B5EF4-FFF2-40B4-BE49-F238E27FC236}">
                <a16:creationId xmlns:a16="http://schemas.microsoft.com/office/drawing/2014/main" id="{8B2FE8E3-91A0-4FB6-9736-F756922183AA}"/>
              </a:ext>
            </a:extLst>
          </p:cNvPr>
          <p:cNvSpPr txBox="1"/>
          <p:nvPr/>
        </p:nvSpPr>
        <p:spPr>
          <a:xfrm>
            <a:off x="163594" y="304622"/>
            <a:ext cx="2573140"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8.2 </a:t>
            </a:r>
            <a:r>
              <a:rPr lang="zh-CN" altLang="en-US" sz="2800" b="1" dirty="0">
                <a:latin typeface="Microsoft YaHei Light" panose="020B0502040204020203" pitchFamily="34" charset="-122"/>
                <a:ea typeface="Microsoft YaHei Light" panose="020B0502040204020203" pitchFamily="34" charset="-122"/>
              </a:rPr>
              <a:t>参照完整性</a:t>
            </a:r>
          </a:p>
        </p:txBody>
      </p:sp>
    </p:spTree>
    <p:extLst>
      <p:ext uri="{BB962C8B-B14F-4D97-AF65-F5344CB8AC3E}">
        <p14:creationId xmlns:p14="http://schemas.microsoft.com/office/powerpoint/2010/main" val="3170948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12122D1-6301-45B6-AC55-B3893487E7A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1E9BCB1-1D9D-4A8D-8C0B-AC614317C9D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9" name="文本框 8">
            <a:extLst>
              <a:ext uri="{FF2B5EF4-FFF2-40B4-BE49-F238E27FC236}">
                <a16:creationId xmlns:a16="http://schemas.microsoft.com/office/drawing/2014/main" id="{85A815AB-E48F-4D57-BECE-B33D769E07CF}"/>
              </a:ext>
            </a:extLst>
          </p:cNvPr>
          <p:cNvSpPr txBox="1"/>
          <p:nvPr/>
        </p:nvSpPr>
        <p:spPr>
          <a:xfrm>
            <a:off x="163594" y="252370"/>
            <a:ext cx="2573140"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8.2 </a:t>
            </a:r>
            <a:r>
              <a:rPr lang="zh-CN" altLang="en-US" sz="2800" b="1" dirty="0">
                <a:latin typeface="Microsoft YaHei Light" panose="020B0502040204020203" pitchFamily="34" charset="-122"/>
                <a:ea typeface="Microsoft YaHei Light" panose="020B0502040204020203" pitchFamily="34" charset="-122"/>
              </a:rPr>
              <a:t>参照完整性</a:t>
            </a:r>
          </a:p>
        </p:txBody>
      </p:sp>
      <p:sp>
        <p:nvSpPr>
          <p:cNvPr id="10" name="Rectangle 3">
            <a:extLst>
              <a:ext uri="{FF2B5EF4-FFF2-40B4-BE49-F238E27FC236}">
                <a16:creationId xmlns:a16="http://schemas.microsoft.com/office/drawing/2014/main" id="{74DF6BEF-60F4-4B77-917F-912D6F2F22BC}"/>
              </a:ext>
            </a:extLst>
          </p:cNvPr>
          <p:cNvSpPr txBox="1">
            <a:spLocks noChangeArrowheads="1"/>
          </p:cNvSpPr>
          <p:nvPr/>
        </p:nvSpPr>
        <p:spPr>
          <a:xfrm>
            <a:off x="2736734" y="768625"/>
            <a:ext cx="8530046" cy="6089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a:t>
            </a:r>
            <a:r>
              <a:rPr lang="zh-CN" altLang="en-US" sz="2000" dirty="0">
                <a:latin typeface="Microsoft YaHei Light" panose="020B0502040204020203" pitchFamily="34" charset="-122"/>
                <a:ea typeface="Microsoft YaHei Light" panose="020B0502040204020203" pitchFamily="34" charset="-122"/>
              </a:rPr>
              <a:t>例</a:t>
            </a:r>
            <a:r>
              <a:rPr lang="en-US" altLang="zh-CN" sz="2000" dirty="0">
                <a:latin typeface="Microsoft YaHei Light" panose="020B0502040204020203" pitchFamily="34" charset="-122"/>
                <a:ea typeface="Microsoft YaHei Light" panose="020B0502040204020203" pitchFamily="34" charset="-122"/>
              </a:rPr>
              <a:t>4]</a:t>
            </a:r>
            <a:r>
              <a:rPr lang="zh-CN" altLang="en-US" sz="2000" dirty="0">
                <a:latin typeface="Microsoft YaHei Light" panose="020B0502040204020203" pitchFamily="34" charset="-122"/>
                <a:ea typeface="Microsoft YaHei Light" panose="020B0502040204020203" pitchFamily="34" charset="-122"/>
              </a:rPr>
              <a:t>  显式说明参照完整性的违约处理示例</a:t>
            </a:r>
          </a:p>
          <a:p>
            <a:pPr>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       </a:t>
            </a:r>
            <a:r>
              <a:rPr lang="en-US" altLang="zh-CN" sz="2000" dirty="0">
                <a:latin typeface="Microsoft YaHei Light" panose="020B0502040204020203" pitchFamily="34" charset="-122"/>
                <a:ea typeface="Microsoft YaHei Light" panose="020B0502040204020203" pitchFamily="34" charset="-122"/>
              </a:rPr>
              <a:t>CREATE TABLE SC</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  </a:t>
            </a:r>
            <a:r>
              <a:rPr lang="en-US" altLang="zh-CN" sz="2000" dirty="0" err="1">
                <a:latin typeface="Microsoft YaHei Light" panose="020B0502040204020203" pitchFamily="34" charset="-122"/>
                <a:ea typeface="Microsoft YaHei Light" panose="020B0502040204020203" pitchFamily="34" charset="-122"/>
              </a:rPr>
              <a:t>Sno</a:t>
            </a:r>
            <a:r>
              <a:rPr lang="en-US" altLang="zh-CN" sz="2000" dirty="0">
                <a:latin typeface="Microsoft YaHei Light" panose="020B0502040204020203" pitchFamily="34" charset="-122"/>
                <a:ea typeface="Microsoft YaHei Light" panose="020B0502040204020203" pitchFamily="34" charset="-122"/>
              </a:rPr>
              <a:t>   CHAR</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9</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  NOT NULL</a:t>
            </a:r>
            <a:r>
              <a:rPr lang="zh-CN" altLang="en-US" sz="20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           </a:t>
            </a:r>
            <a:r>
              <a:rPr lang="en-US" altLang="zh-CN" sz="2000" dirty="0" err="1">
                <a:latin typeface="Microsoft YaHei Light" panose="020B0502040204020203" pitchFamily="34" charset="-122"/>
                <a:ea typeface="Microsoft YaHei Light" panose="020B0502040204020203" pitchFamily="34" charset="-122"/>
              </a:rPr>
              <a:t>Cno</a:t>
            </a:r>
            <a:r>
              <a:rPr lang="en-US" altLang="zh-CN" sz="2000" dirty="0">
                <a:latin typeface="Microsoft YaHei Light" panose="020B0502040204020203" pitchFamily="34" charset="-122"/>
                <a:ea typeface="Microsoft YaHei Light" panose="020B0502040204020203" pitchFamily="34" charset="-122"/>
              </a:rPr>
              <a:t>   CHAR</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4</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  NOT NULL</a:t>
            </a:r>
            <a:r>
              <a:rPr lang="zh-CN" altLang="en-US" sz="20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           </a:t>
            </a:r>
            <a:r>
              <a:rPr lang="en-US" altLang="zh-CN" sz="2000" dirty="0">
                <a:latin typeface="Microsoft YaHei Light" panose="020B0502040204020203" pitchFamily="34" charset="-122"/>
                <a:ea typeface="Microsoft YaHei Light" panose="020B0502040204020203" pitchFamily="34" charset="-122"/>
              </a:rPr>
              <a:t>Grade  SMALLINT</a:t>
            </a:r>
            <a:r>
              <a:rPr lang="zh-CN" altLang="en-US" sz="20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           </a:t>
            </a:r>
            <a:r>
              <a:rPr lang="en-US" altLang="zh-CN" sz="2000" dirty="0">
                <a:latin typeface="Microsoft YaHei Light" panose="020B0502040204020203" pitchFamily="34" charset="-122"/>
                <a:ea typeface="Microsoft YaHei Light" panose="020B0502040204020203" pitchFamily="34" charset="-122"/>
              </a:rPr>
              <a:t>PRIMARY KEY</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err="1">
                <a:latin typeface="Microsoft YaHei Light" panose="020B0502040204020203" pitchFamily="34" charset="-122"/>
                <a:ea typeface="Microsoft YaHei Light" panose="020B0502040204020203" pitchFamily="34" charset="-122"/>
              </a:rPr>
              <a:t>Sno</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err="1">
                <a:latin typeface="Microsoft YaHei Light" panose="020B0502040204020203" pitchFamily="34" charset="-122"/>
                <a:ea typeface="Microsoft YaHei Light" panose="020B0502040204020203" pitchFamily="34" charset="-122"/>
              </a:rPr>
              <a:t>Cno</a:t>
            </a:r>
            <a:r>
              <a:rPr lang="zh-CN" altLang="en-US" sz="20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zh-CN" altLang="en-US" sz="2000" dirty="0">
                <a:latin typeface="Microsoft YaHei Light" panose="020B0502040204020203" pitchFamily="34" charset="-122"/>
                <a:ea typeface="Microsoft YaHei Light" panose="020B0502040204020203" pitchFamily="34" charset="-122"/>
              </a:rPr>
              <a:t>           </a:t>
            </a:r>
            <a:r>
              <a:rPr lang="en-US" altLang="zh-CN" sz="2000" dirty="0">
                <a:latin typeface="Microsoft YaHei Light" panose="020B0502040204020203" pitchFamily="34" charset="-122"/>
                <a:ea typeface="Microsoft YaHei Light" panose="020B0502040204020203" pitchFamily="34" charset="-122"/>
              </a:rPr>
              <a:t>FOREIGN KEY </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err="1">
                <a:latin typeface="Microsoft YaHei Light" panose="020B0502040204020203" pitchFamily="34" charset="-122"/>
                <a:ea typeface="Microsoft YaHei Light" panose="020B0502040204020203" pitchFamily="34" charset="-122"/>
              </a:rPr>
              <a:t>Sno</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 REFERENCES Student</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err="1">
                <a:latin typeface="Microsoft YaHei Light" panose="020B0502040204020203" pitchFamily="34" charset="-122"/>
                <a:ea typeface="Microsoft YaHei Light" panose="020B0502040204020203" pitchFamily="34" charset="-122"/>
              </a:rPr>
              <a:t>Sno</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ON DELETE CASCADE        /*</a:t>
            </a:r>
            <a:r>
              <a:rPr lang="zh-CN" altLang="en-US" sz="2000" dirty="0">
                <a:solidFill>
                  <a:srgbClr val="FF00FF"/>
                </a:solidFill>
                <a:latin typeface="Microsoft YaHei Light" panose="020B0502040204020203" pitchFamily="34" charset="-122"/>
                <a:ea typeface="Microsoft YaHei Light" panose="020B0502040204020203" pitchFamily="34" charset="-122"/>
              </a:rPr>
              <a:t>级联删除</a:t>
            </a:r>
            <a:r>
              <a:rPr lang="en-US" altLang="zh-CN" sz="2000" dirty="0">
                <a:latin typeface="Microsoft YaHei Light" panose="020B0502040204020203" pitchFamily="34" charset="-122"/>
                <a:ea typeface="Microsoft YaHei Light" panose="020B0502040204020203" pitchFamily="34" charset="-122"/>
              </a:rPr>
              <a:t>SC</a:t>
            </a:r>
            <a:r>
              <a:rPr lang="zh-CN" altLang="en-US" sz="2000" dirty="0">
                <a:latin typeface="Microsoft YaHei Light" panose="020B0502040204020203" pitchFamily="34" charset="-122"/>
                <a:ea typeface="Microsoft YaHei Light" panose="020B0502040204020203" pitchFamily="34" charset="-122"/>
              </a:rPr>
              <a:t>表中相应的元组*</a:t>
            </a:r>
            <a:r>
              <a:rPr lang="en-US" altLang="zh-CN" sz="20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ON UPDATE CASCADE</a:t>
            </a:r>
            <a:r>
              <a:rPr lang="zh-CN" altLang="en-US" sz="2000" dirty="0">
                <a:latin typeface="Microsoft YaHei Light" panose="020B0502040204020203" pitchFamily="34" charset="-122"/>
                <a:ea typeface="Microsoft YaHei Light" panose="020B0502040204020203" pitchFamily="34" charset="-122"/>
              </a:rPr>
              <a:t>,      </a:t>
            </a:r>
            <a:r>
              <a:rPr lang="en-US" altLang="zh-CN" sz="2000" dirty="0">
                <a:latin typeface="Microsoft YaHei Light" panose="020B0502040204020203" pitchFamily="34" charset="-122"/>
                <a:ea typeface="Microsoft YaHei Light" panose="020B0502040204020203" pitchFamily="34" charset="-122"/>
              </a:rPr>
              <a:t>/*</a:t>
            </a:r>
            <a:r>
              <a:rPr lang="zh-CN" altLang="en-US" sz="2000" dirty="0">
                <a:solidFill>
                  <a:srgbClr val="FF00FF"/>
                </a:solidFill>
                <a:latin typeface="Microsoft YaHei Light" panose="020B0502040204020203" pitchFamily="34" charset="-122"/>
                <a:ea typeface="Microsoft YaHei Light" panose="020B0502040204020203" pitchFamily="34" charset="-122"/>
              </a:rPr>
              <a:t>级联更新</a:t>
            </a:r>
            <a:r>
              <a:rPr lang="en-US" altLang="zh-CN" sz="2000" dirty="0">
                <a:latin typeface="Microsoft YaHei Light" panose="020B0502040204020203" pitchFamily="34" charset="-122"/>
                <a:ea typeface="Microsoft YaHei Light" panose="020B0502040204020203" pitchFamily="34" charset="-122"/>
              </a:rPr>
              <a:t>SC</a:t>
            </a:r>
            <a:r>
              <a:rPr lang="zh-CN" altLang="en-US" sz="2000" dirty="0">
                <a:latin typeface="Microsoft YaHei Light" panose="020B0502040204020203" pitchFamily="34" charset="-122"/>
                <a:ea typeface="Microsoft YaHei Light" panose="020B0502040204020203" pitchFamily="34" charset="-122"/>
              </a:rPr>
              <a:t>表中相应的元组*</a:t>
            </a:r>
            <a:r>
              <a:rPr lang="en-US" altLang="zh-CN" sz="20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  </a:t>
            </a:r>
            <a:r>
              <a:rPr lang="en-US" altLang="zh-CN" sz="2000" dirty="0">
                <a:latin typeface="Microsoft YaHei Light" panose="020B0502040204020203" pitchFamily="34" charset="-122"/>
                <a:ea typeface="Microsoft YaHei Light" panose="020B0502040204020203" pitchFamily="34" charset="-122"/>
              </a:rPr>
              <a:t>FOREIGN KEY </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err="1">
                <a:latin typeface="Microsoft YaHei Light" panose="020B0502040204020203" pitchFamily="34" charset="-122"/>
                <a:ea typeface="Microsoft YaHei Light" panose="020B0502040204020203" pitchFamily="34" charset="-122"/>
              </a:rPr>
              <a:t>Cno</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 REFERENCES Course</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err="1">
                <a:latin typeface="Microsoft YaHei Light" panose="020B0502040204020203" pitchFamily="34" charset="-122"/>
                <a:ea typeface="Microsoft YaHei Light" panose="020B0502040204020203" pitchFamily="34" charset="-122"/>
              </a:rPr>
              <a:t>Cno</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ON DELETE NO ACTION 	</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当删除</a:t>
            </a:r>
            <a:r>
              <a:rPr lang="en-US" altLang="zh-CN" sz="2000" dirty="0">
                <a:latin typeface="Microsoft YaHei Light" panose="020B0502040204020203" pitchFamily="34" charset="-122"/>
                <a:ea typeface="Microsoft YaHei Light" panose="020B0502040204020203" pitchFamily="34" charset="-122"/>
              </a:rPr>
              <a:t>course </a:t>
            </a:r>
            <a:r>
              <a:rPr lang="zh-CN" altLang="en-US" sz="2000" dirty="0">
                <a:latin typeface="Microsoft YaHei Light" panose="020B0502040204020203" pitchFamily="34" charset="-122"/>
                <a:ea typeface="Microsoft YaHei Light" panose="020B0502040204020203" pitchFamily="34" charset="-122"/>
              </a:rPr>
              <a:t>表中的元组造成了与</a:t>
            </a:r>
            <a:r>
              <a:rPr lang="en-US" altLang="zh-CN" sz="2000" dirty="0">
                <a:latin typeface="Microsoft YaHei Light" panose="020B0502040204020203" pitchFamily="34" charset="-122"/>
                <a:ea typeface="Microsoft YaHei Light" panose="020B0502040204020203" pitchFamily="34" charset="-122"/>
              </a:rPr>
              <a:t>SC</a:t>
            </a:r>
            <a:r>
              <a:rPr lang="zh-CN" altLang="en-US" sz="2000" dirty="0">
                <a:latin typeface="Microsoft YaHei Light" panose="020B0502040204020203" pitchFamily="34" charset="-122"/>
                <a:ea typeface="Microsoft YaHei Light" panose="020B0502040204020203" pitchFamily="34" charset="-122"/>
              </a:rPr>
              <a:t>表不一致时</a:t>
            </a:r>
            <a:r>
              <a:rPr lang="zh-CN" altLang="en-US" sz="2000" dirty="0">
                <a:solidFill>
                  <a:srgbClr val="FF00FF"/>
                </a:solidFill>
                <a:latin typeface="Microsoft YaHei Light" panose="020B0502040204020203" pitchFamily="34" charset="-122"/>
                <a:ea typeface="Microsoft YaHei Light" panose="020B0502040204020203" pitchFamily="34" charset="-122"/>
              </a:rPr>
              <a:t>拒绝删除</a:t>
            </a:r>
            <a:r>
              <a:rPr lang="zh-CN" altLang="en-US" sz="2000" dirty="0">
                <a:latin typeface="Microsoft YaHei Light" panose="020B0502040204020203" pitchFamily="34" charset="-122"/>
                <a:ea typeface="Microsoft YaHei Light" panose="020B0502040204020203" pitchFamily="34" charset="-122"/>
              </a:rPr>
              <a:t>*</a:t>
            </a:r>
            <a:r>
              <a:rPr lang="en-US" altLang="zh-CN" sz="20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ON UPDATE CASCADE   </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当更新</a:t>
            </a:r>
            <a:r>
              <a:rPr lang="en-US" altLang="zh-CN" sz="2000" dirty="0">
                <a:latin typeface="Microsoft YaHei Light" panose="020B0502040204020203" pitchFamily="34" charset="-122"/>
                <a:ea typeface="Microsoft YaHei Light" panose="020B0502040204020203" pitchFamily="34" charset="-122"/>
              </a:rPr>
              <a:t>course</a:t>
            </a:r>
            <a:r>
              <a:rPr lang="zh-CN" altLang="en-US" sz="2000" dirty="0">
                <a:latin typeface="Microsoft YaHei Light" panose="020B0502040204020203" pitchFamily="34" charset="-122"/>
                <a:ea typeface="Microsoft YaHei Light" panose="020B0502040204020203" pitchFamily="34" charset="-122"/>
              </a:rPr>
              <a:t>表中的</a:t>
            </a:r>
            <a:r>
              <a:rPr lang="en-US" altLang="zh-CN" sz="2000" dirty="0" err="1">
                <a:latin typeface="Microsoft YaHei Light" panose="020B0502040204020203" pitchFamily="34" charset="-122"/>
                <a:ea typeface="Microsoft YaHei Light" panose="020B0502040204020203" pitchFamily="34" charset="-122"/>
              </a:rPr>
              <a:t>cno</a:t>
            </a:r>
            <a:r>
              <a:rPr lang="zh-CN" altLang="en-US" sz="2000" dirty="0">
                <a:latin typeface="Microsoft YaHei Light" panose="020B0502040204020203" pitchFamily="34" charset="-122"/>
                <a:ea typeface="Microsoft YaHei Light" panose="020B0502040204020203" pitchFamily="34" charset="-122"/>
              </a:rPr>
              <a:t>时，</a:t>
            </a:r>
            <a:r>
              <a:rPr lang="zh-CN" altLang="en-US" sz="2000" dirty="0">
                <a:solidFill>
                  <a:srgbClr val="FF00FF"/>
                </a:solidFill>
                <a:latin typeface="Microsoft YaHei Light" panose="020B0502040204020203" pitchFamily="34" charset="-122"/>
                <a:ea typeface="Microsoft YaHei Light" panose="020B0502040204020203" pitchFamily="34" charset="-122"/>
              </a:rPr>
              <a:t>级联更新</a:t>
            </a:r>
            <a:r>
              <a:rPr lang="en-US" altLang="zh-CN" sz="2000" dirty="0">
                <a:latin typeface="Microsoft YaHei Light" panose="020B0502040204020203" pitchFamily="34" charset="-122"/>
                <a:ea typeface="Microsoft YaHei Light" panose="020B0502040204020203" pitchFamily="34" charset="-122"/>
              </a:rPr>
              <a:t>SC</a:t>
            </a:r>
            <a:r>
              <a:rPr lang="zh-CN" altLang="en-US" sz="2000" dirty="0">
                <a:latin typeface="Microsoft YaHei Light" panose="020B0502040204020203" pitchFamily="34" charset="-122"/>
                <a:ea typeface="Microsoft YaHei Light" panose="020B0502040204020203" pitchFamily="34" charset="-122"/>
              </a:rPr>
              <a:t>表中相应的元组*</a:t>
            </a:r>
            <a:r>
              <a:rPr lang="en-US" altLang="zh-CN" sz="20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000" dirty="0">
                <a:latin typeface="Microsoft YaHei Light" panose="020B0502040204020203" pitchFamily="34" charset="-122"/>
                <a:ea typeface="Microsoft YaHei Light" panose="020B0502040204020203" pitchFamily="34" charset="-122"/>
              </a:rPr>
              <a:t>        </a:t>
            </a:r>
            <a:r>
              <a:rPr lang="zh-CN" altLang="en-US" sz="2000" dirty="0">
                <a:latin typeface="Microsoft YaHei Light" panose="020B0502040204020203" pitchFamily="34" charset="-122"/>
                <a:ea typeface="Microsoft YaHei Light" panose="020B0502040204020203" pitchFamily="34" charset="-122"/>
              </a:rPr>
              <a:t>   );</a:t>
            </a:r>
          </a:p>
        </p:txBody>
      </p:sp>
    </p:spTree>
    <p:extLst>
      <p:ext uri="{BB962C8B-B14F-4D97-AF65-F5344CB8AC3E}">
        <p14:creationId xmlns:p14="http://schemas.microsoft.com/office/powerpoint/2010/main" val="1631738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068FA1E-2D44-40B2-970F-747E9A461D1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15582A12-3D20-4039-ADB4-0FA44320852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1D54702F-FC12-458C-8E05-4AB1474A064E}"/>
              </a:ext>
            </a:extLst>
          </p:cNvPr>
          <p:cNvSpPr txBox="1">
            <a:spLocks noChangeArrowheads="1"/>
          </p:cNvSpPr>
          <p:nvPr/>
        </p:nvSpPr>
        <p:spPr>
          <a:xfrm>
            <a:off x="653143" y="1157101"/>
            <a:ext cx="11260183" cy="2631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用户定义的完整性是：针对</a:t>
            </a:r>
            <a:r>
              <a:rPr lang="zh-CN" altLang="en-US" sz="2400" dirty="0">
                <a:solidFill>
                  <a:srgbClr val="FF00FF"/>
                </a:solidFill>
                <a:latin typeface="Microsoft YaHei Light" panose="020B0502040204020203" pitchFamily="34" charset="-122"/>
                <a:ea typeface="Microsoft YaHei Light" panose="020B0502040204020203" pitchFamily="34" charset="-122"/>
              </a:rPr>
              <a:t>某一具体应用</a:t>
            </a:r>
            <a:r>
              <a:rPr lang="zh-CN" altLang="en-US" sz="2400" dirty="0">
                <a:latin typeface="Microsoft YaHei Light" panose="020B0502040204020203" pitchFamily="34" charset="-122"/>
                <a:ea typeface="Microsoft YaHei Light" panose="020B0502040204020203" pitchFamily="34" charset="-122"/>
              </a:rPr>
              <a:t>的数据必须满足的语义要求 </a:t>
            </a:r>
          </a:p>
          <a:p>
            <a:pPr>
              <a:lnSpc>
                <a:spcPct val="170000"/>
              </a:lnSpc>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关系数据库管理系统提供了定义和检验用户定义完整性的机制，不必由应用程序承担</a:t>
            </a:r>
          </a:p>
        </p:txBody>
      </p:sp>
      <p:sp>
        <p:nvSpPr>
          <p:cNvPr id="8" name="文本框 7">
            <a:extLst>
              <a:ext uri="{FF2B5EF4-FFF2-40B4-BE49-F238E27FC236}">
                <a16:creationId xmlns:a16="http://schemas.microsoft.com/office/drawing/2014/main" id="{0F602F38-0D6B-4FB9-8028-BBC4DFAC575A}"/>
              </a:ext>
            </a:extLst>
          </p:cNvPr>
          <p:cNvSpPr txBox="1"/>
          <p:nvPr/>
        </p:nvSpPr>
        <p:spPr>
          <a:xfrm>
            <a:off x="163594" y="147866"/>
            <a:ext cx="3291286"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8.3 </a:t>
            </a:r>
            <a:r>
              <a:rPr lang="zh-CN" altLang="en-US" sz="2800" b="1" dirty="0">
                <a:latin typeface="Microsoft YaHei Light" panose="020B0502040204020203" pitchFamily="34" charset="-122"/>
                <a:ea typeface="Microsoft YaHei Light" panose="020B0502040204020203" pitchFamily="34" charset="-122"/>
              </a:rPr>
              <a:t>用户定义完整性</a:t>
            </a:r>
          </a:p>
        </p:txBody>
      </p:sp>
      <p:sp>
        <p:nvSpPr>
          <p:cNvPr id="9" name="Rectangle 3">
            <a:extLst>
              <a:ext uri="{FF2B5EF4-FFF2-40B4-BE49-F238E27FC236}">
                <a16:creationId xmlns:a16="http://schemas.microsoft.com/office/drawing/2014/main" id="{17617361-9DA6-4C71-B915-3E46BD9A9F4E}"/>
              </a:ext>
            </a:extLst>
          </p:cNvPr>
          <p:cNvSpPr txBox="1">
            <a:spLocks noChangeArrowheads="1"/>
          </p:cNvSpPr>
          <p:nvPr/>
        </p:nvSpPr>
        <p:spPr>
          <a:xfrm>
            <a:off x="1482104" y="3221987"/>
            <a:ext cx="8229600" cy="1978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90000"/>
              </a:lnSpc>
              <a:defRPr/>
            </a:pPr>
            <a:r>
              <a:rPr lang="zh-CN" altLang="en-US" sz="2400" dirty="0">
                <a:latin typeface="Microsoft YaHei Light" panose="020B0502040204020203" pitchFamily="34" charset="-122"/>
                <a:ea typeface="Microsoft YaHei Light" panose="020B0502040204020203" pitchFamily="34" charset="-122"/>
              </a:rPr>
              <a:t>属性上的约束条件</a:t>
            </a:r>
            <a:endParaRPr lang="en-US" altLang="zh-CN" sz="2400" dirty="0">
              <a:latin typeface="Microsoft YaHei Light" panose="020B0502040204020203" pitchFamily="34" charset="-122"/>
              <a:ea typeface="Microsoft YaHei Light" panose="020B0502040204020203" pitchFamily="34" charset="-122"/>
            </a:endParaRPr>
          </a:p>
          <a:p>
            <a:pPr>
              <a:lnSpc>
                <a:spcPct val="190000"/>
              </a:lnSpc>
              <a:defRPr/>
            </a:pPr>
            <a:r>
              <a:rPr lang="zh-CN" altLang="en-US" sz="2400" dirty="0">
                <a:latin typeface="Microsoft YaHei Light" panose="020B0502040204020203" pitchFamily="34" charset="-122"/>
                <a:ea typeface="Microsoft YaHei Light" panose="020B0502040204020203" pitchFamily="34" charset="-122"/>
              </a:rPr>
              <a:t>元组上的约束条件 </a:t>
            </a:r>
          </a:p>
          <a:p>
            <a:pPr marL="0" indent="0">
              <a:buNone/>
              <a:defRPr/>
            </a:pPr>
            <a:endParaRPr lang="en-US" sz="2400"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48743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20BA8FB-D97A-4B16-BD51-0F485A52524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C353CD7-E6DA-40BD-B09A-CF7280B7391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A8BDBBF0-6345-47C9-9437-B545BD7F04A8}"/>
              </a:ext>
            </a:extLst>
          </p:cNvPr>
          <p:cNvSpPr txBox="1">
            <a:spLocks noChangeArrowheads="1"/>
          </p:cNvSpPr>
          <p:nvPr/>
        </p:nvSpPr>
        <p:spPr>
          <a:xfrm>
            <a:off x="966650" y="2283186"/>
            <a:ext cx="9744891" cy="29251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Microsoft YaHei Light" panose="020B0502040204020203" pitchFamily="34" charset="-122"/>
                <a:ea typeface="Microsoft YaHei Light" panose="020B0502040204020203" pitchFamily="34" charset="-122"/>
              </a:rPr>
              <a:t>CREATE TABLE</a:t>
            </a:r>
            <a:r>
              <a:rPr lang="zh-CN" altLang="en-US" sz="2400" dirty="0">
                <a:latin typeface="Microsoft YaHei Light" panose="020B0502040204020203" pitchFamily="34" charset="-122"/>
                <a:ea typeface="Microsoft YaHei Light" panose="020B0502040204020203" pitchFamily="34" charset="-122"/>
              </a:rPr>
              <a:t>时</a:t>
            </a:r>
            <a:r>
              <a:rPr lang="zh-CN" altLang="en-US" sz="2400" dirty="0">
                <a:solidFill>
                  <a:srgbClr val="FF00FF"/>
                </a:solidFill>
                <a:latin typeface="Microsoft YaHei Light" panose="020B0502040204020203" pitchFamily="34" charset="-122"/>
                <a:ea typeface="Microsoft YaHei Light" panose="020B0502040204020203" pitchFamily="34" charset="-122"/>
              </a:rPr>
              <a:t>定义属性上的约束条件</a:t>
            </a:r>
            <a:endParaRPr lang="zh-CN" altLang="en-US" sz="2400" dirty="0">
              <a:latin typeface="Microsoft YaHei Light" panose="020B0502040204020203" pitchFamily="34" charset="-122"/>
              <a:ea typeface="Microsoft YaHei Light" panose="020B0502040204020203" pitchFamily="34" charset="-122"/>
            </a:endParaRPr>
          </a:p>
          <a:p>
            <a:pPr lvl="1">
              <a:lnSpc>
                <a:spcPct val="150000"/>
              </a:lnSpc>
            </a:pPr>
            <a:r>
              <a:rPr lang="zh-CN" altLang="en-US" dirty="0">
                <a:latin typeface="Microsoft YaHei Light" panose="020B0502040204020203" pitchFamily="34" charset="-122"/>
                <a:ea typeface="Microsoft YaHei Light" panose="020B0502040204020203" pitchFamily="34" charset="-122"/>
              </a:rPr>
              <a:t>列值非空（</a:t>
            </a:r>
            <a:r>
              <a:rPr lang="en-US" altLang="zh-CN" dirty="0">
                <a:latin typeface="Microsoft YaHei Light" panose="020B0502040204020203" pitchFamily="34" charset="-122"/>
                <a:ea typeface="Microsoft YaHei Light" panose="020B0502040204020203" pitchFamily="34" charset="-122"/>
              </a:rPr>
              <a:t>NOT NULL</a:t>
            </a:r>
            <a:r>
              <a:rPr lang="zh-CN" altLang="en-US" dirty="0">
                <a:latin typeface="Microsoft YaHei Light" panose="020B0502040204020203" pitchFamily="34" charset="-122"/>
                <a:ea typeface="Microsoft YaHei Light" panose="020B0502040204020203" pitchFamily="34" charset="-122"/>
              </a:rPr>
              <a:t>）</a:t>
            </a:r>
          </a:p>
          <a:p>
            <a:pPr lvl="1">
              <a:lnSpc>
                <a:spcPct val="150000"/>
              </a:lnSpc>
            </a:pPr>
            <a:r>
              <a:rPr lang="zh-CN" altLang="en-US" dirty="0">
                <a:latin typeface="Microsoft YaHei Light" panose="020B0502040204020203" pitchFamily="34" charset="-122"/>
                <a:ea typeface="Microsoft YaHei Light" panose="020B0502040204020203" pitchFamily="34" charset="-122"/>
              </a:rPr>
              <a:t>列值唯一（</a:t>
            </a:r>
            <a:r>
              <a:rPr lang="en-US" altLang="zh-CN" dirty="0">
                <a:latin typeface="Microsoft YaHei Light" panose="020B0502040204020203" pitchFamily="34" charset="-122"/>
                <a:ea typeface="Microsoft YaHei Light" panose="020B0502040204020203" pitchFamily="34" charset="-122"/>
              </a:rPr>
              <a:t>UNIQUE</a:t>
            </a:r>
            <a:r>
              <a:rPr lang="zh-CN" altLang="en-US" dirty="0">
                <a:latin typeface="Microsoft YaHei Light" panose="020B0502040204020203" pitchFamily="34" charset="-122"/>
                <a:ea typeface="Microsoft YaHei Light" panose="020B0502040204020203" pitchFamily="34" charset="-122"/>
              </a:rPr>
              <a:t>）</a:t>
            </a:r>
          </a:p>
          <a:p>
            <a:pPr lvl="1">
              <a:lnSpc>
                <a:spcPct val="150000"/>
              </a:lnSpc>
            </a:pPr>
            <a:r>
              <a:rPr lang="zh-CN" altLang="en-US" dirty="0">
                <a:latin typeface="Microsoft YaHei Light" panose="020B0502040204020203" pitchFamily="34" charset="-122"/>
                <a:ea typeface="Microsoft YaHei Light" panose="020B0502040204020203" pitchFamily="34" charset="-122"/>
              </a:rPr>
              <a:t>检查列值是否满足一个条件表达式（</a:t>
            </a:r>
            <a:r>
              <a:rPr lang="en-US" altLang="zh-CN" dirty="0">
                <a:latin typeface="Microsoft YaHei Light" panose="020B0502040204020203" pitchFamily="34" charset="-122"/>
                <a:ea typeface="Microsoft YaHei Light" panose="020B0502040204020203" pitchFamily="34" charset="-122"/>
              </a:rPr>
              <a:t>CHECK</a:t>
            </a:r>
            <a:r>
              <a:rPr lang="zh-CN" altLang="en-US" dirty="0">
                <a:latin typeface="Microsoft YaHei Light" panose="020B0502040204020203" pitchFamily="34" charset="-122"/>
                <a:ea typeface="Microsoft YaHei Light" panose="020B0502040204020203" pitchFamily="34" charset="-122"/>
              </a:rPr>
              <a:t>）</a:t>
            </a:r>
          </a:p>
        </p:txBody>
      </p:sp>
      <p:sp>
        <p:nvSpPr>
          <p:cNvPr id="8" name="文本框 7">
            <a:extLst>
              <a:ext uri="{FF2B5EF4-FFF2-40B4-BE49-F238E27FC236}">
                <a16:creationId xmlns:a16="http://schemas.microsoft.com/office/drawing/2014/main" id="{1E262808-7FF0-4A40-8DC2-4B4B1D9B7F30}"/>
              </a:ext>
            </a:extLst>
          </p:cNvPr>
          <p:cNvSpPr txBox="1"/>
          <p:nvPr/>
        </p:nvSpPr>
        <p:spPr>
          <a:xfrm>
            <a:off x="163594" y="95614"/>
            <a:ext cx="3291286"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8.3 </a:t>
            </a:r>
            <a:r>
              <a:rPr lang="zh-CN" altLang="en-US" sz="2800" b="1" dirty="0">
                <a:latin typeface="Microsoft YaHei Light" panose="020B0502040204020203" pitchFamily="34" charset="-122"/>
                <a:ea typeface="Microsoft YaHei Light" panose="020B0502040204020203" pitchFamily="34" charset="-122"/>
              </a:rPr>
              <a:t>用户定义完整性</a:t>
            </a:r>
          </a:p>
        </p:txBody>
      </p:sp>
      <p:sp>
        <p:nvSpPr>
          <p:cNvPr id="9" name="Rectangle 2">
            <a:extLst>
              <a:ext uri="{FF2B5EF4-FFF2-40B4-BE49-F238E27FC236}">
                <a16:creationId xmlns:a16="http://schemas.microsoft.com/office/drawing/2014/main" id="{5552F053-4359-47FD-B159-0ECF05F8ACC3}"/>
              </a:ext>
            </a:extLst>
          </p:cNvPr>
          <p:cNvSpPr txBox="1">
            <a:spLocks noChangeArrowheads="1"/>
          </p:cNvSpPr>
          <p:nvPr/>
        </p:nvSpPr>
        <p:spPr>
          <a:xfrm>
            <a:off x="496387" y="1156061"/>
            <a:ext cx="8229600" cy="1127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a:t>1. </a:t>
            </a:r>
            <a:r>
              <a:rPr lang="zh-CN" altLang="en-US" sz="3600"/>
              <a:t>属性上约束条件的定义</a:t>
            </a:r>
            <a:endParaRPr lang="zh-CN" altLang="en-US" sz="3600" dirty="0"/>
          </a:p>
        </p:txBody>
      </p:sp>
    </p:spTree>
    <p:extLst>
      <p:ext uri="{BB962C8B-B14F-4D97-AF65-F5344CB8AC3E}">
        <p14:creationId xmlns:p14="http://schemas.microsoft.com/office/powerpoint/2010/main" val="4007197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F74483B-A5FD-4421-BA44-192BACCA8754}"/>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73C14E1-0A19-443F-90EA-C5D2080CA7D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880FC5BD-C8C0-42A3-9177-DC1738B9C992}"/>
              </a:ext>
            </a:extLst>
          </p:cNvPr>
          <p:cNvSpPr txBox="1">
            <a:spLocks noChangeArrowheads="1"/>
          </p:cNvSpPr>
          <p:nvPr/>
        </p:nvSpPr>
        <p:spPr>
          <a:xfrm>
            <a:off x="457199" y="1125538"/>
            <a:ext cx="11573691" cy="56410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不允许取空值 </a:t>
            </a: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5]</a:t>
            </a:r>
            <a:r>
              <a:rPr lang="zh-CN" altLang="en-US" sz="2400" dirty="0">
                <a:latin typeface="Microsoft YaHei Light" panose="020B0502040204020203" pitchFamily="34" charset="-122"/>
                <a:ea typeface="Microsoft YaHei Light" panose="020B0502040204020203" pitchFamily="34" charset="-122"/>
              </a:rPr>
              <a:t>  在定义</a:t>
            </a:r>
            <a:r>
              <a:rPr lang="en-US" altLang="zh-CN" sz="2400" dirty="0">
                <a:latin typeface="Microsoft YaHei Light" panose="020B0502040204020203" pitchFamily="34" charset="-122"/>
                <a:ea typeface="Microsoft YaHei Light" panose="020B0502040204020203" pitchFamily="34" charset="-122"/>
              </a:rPr>
              <a:t>SC</a:t>
            </a:r>
            <a:r>
              <a:rPr lang="zh-CN" altLang="en-US" sz="2400" dirty="0">
                <a:latin typeface="Microsoft YaHei Light" panose="020B0502040204020203" pitchFamily="34" charset="-122"/>
                <a:ea typeface="Microsoft YaHei Light" panose="020B0502040204020203" pitchFamily="34" charset="-122"/>
              </a:rPr>
              <a:t>表时，说明</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Cno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Grade</a:t>
            </a:r>
            <a:r>
              <a:rPr lang="zh-CN" altLang="en-US" sz="2400" dirty="0">
                <a:latin typeface="Microsoft YaHei Light" panose="020B0502040204020203" pitchFamily="34" charset="-122"/>
                <a:ea typeface="Microsoft YaHei Light" panose="020B0502040204020203" pitchFamily="34" charset="-122"/>
              </a:rPr>
              <a:t>属性不允许取空值。</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CREATE TABLE SC</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Sno</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9</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NOT NULL</a:t>
            </a:r>
            <a:r>
              <a:rPr lang="zh-CN" altLang="en-US" sz="24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Cno</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4</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NOT NULL</a:t>
            </a:r>
            <a:r>
              <a:rPr lang="zh-CN" altLang="en-US" sz="24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Grade  SMALLINT </a:t>
            </a:r>
            <a:r>
              <a:rPr lang="en-US" altLang="zh-CN" sz="2400" dirty="0">
                <a:solidFill>
                  <a:srgbClr val="FF00FF"/>
                </a:solidFill>
                <a:latin typeface="Microsoft YaHei Light" panose="020B0502040204020203" pitchFamily="34" charset="-122"/>
                <a:ea typeface="Microsoft YaHei Light" panose="020B0502040204020203" pitchFamily="34" charset="-122"/>
              </a:rPr>
              <a:t>NOT NULL</a:t>
            </a:r>
            <a:r>
              <a:rPr lang="zh-CN" altLang="en-US" sz="24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PRIMARY KEY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Cno</a:t>
            </a:r>
            <a:r>
              <a:rPr lang="zh-CN" altLang="en-US" sz="24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如果在表级定义实体完整性，隐含了</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Cno</a:t>
            </a:r>
            <a:r>
              <a:rPr lang="zh-CN" altLang="en-US" sz="2400" dirty="0">
                <a:latin typeface="Microsoft YaHei Light" panose="020B0502040204020203" pitchFamily="34" charset="-122"/>
                <a:ea typeface="Microsoft YaHei Light" panose="020B0502040204020203" pitchFamily="34" charset="-122"/>
              </a:rPr>
              <a:t>不允许取空值，则在  </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列级不允许取空值的定义 可以不写 * </a:t>
            </a:r>
            <a:r>
              <a:rPr lang="en-US" altLang="zh-CN" sz="24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 </a:t>
            </a:r>
          </a:p>
        </p:txBody>
      </p:sp>
      <p:sp>
        <p:nvSpPr>
          <p:cNvPr id="8" name="文本框 7">
            <a:extLst>
              <a:ext uri="{FF2B5EF4-FFF2-40B4-BE49-F238E27FC236}">
                <a16:creationId xmlns:a16="http://schemas.microsoft.com/office/drawing/2014/main" id="{6C91E16F-BAC2-4B85-B040-14D5D4621E1C}"/>
              </a:ext>
            </a:extLst>
          </p:cNvPr>
          <p:cNvSpPr txBox="1"/>
          <p:nvPr/>
        </p:nvSpPr>
        <p:spPr>
          <a:xfrm>
            <a:off x="163594" y="95614"/>
            <a:ext cx="3291286"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8.3 </a:t>
            </a:r>
            <a:r>
              <a:rPr lang="zh-CN" altLang="en-US" sz="2800" b="1" dirty="0">
                <a:latin typeface="Microsoft YaHei Light" panose="020B0502040204020203" pitchFamily="34" charset="-122"/>
                <a:ea typeface="Microsoft YaHei Light" panose="020B0502040204020203" pitchFamily="34" charset="-122"/>
              </a:rPr>
              <a:t>用户定义完整性</a:t>
            </a:r>
          </a:p>
        </p:txBody>
      </p:sp>
    </p:spTree>
    <p:extLst>
      <p:ext uri="{BB962C8B-B14F-4D97-AF65-F5344CB8AC3E}">
        <p14:creationId xmlns:p14="http://schemas.microsoft.com/office/powerpoint/2010/main" val="3200236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1335DA-53DB-46CE-BB44-7C24D3B369D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D1943EA-8B74-487F-B921-304F9991074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8E4CCA81-8F7B-44D9-8325-5871AEE7B2BA}"/>
              </a:ext>
            </a:extLst>
          </p:cNvPr>
          <p:cNvSpPr txBox="1">
            <a:spLocks noChangeArrowheads="1"/>
          </p:cNvSpPr>
          <p:nvPr/>
        </p:nvSpPr>
        <p:spPr>
          <a:xfrm>
            <a:off x="457200" y="1023205"/>
            <a:ext cx="11700112" cy="5530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列值唯一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6]</a:t>
            </a:r>
            <a:r>
              <a:rPr lang="zh-CN" altLang="en-US" sz="2400" dirty="0">
                <a:latin typeface="Microsoft YaHei Light" panose="020B0502040204020203" pitchFamily="34" charset="-122"/>
                <a:ea typeface="Microsoft YaHei Light" panose="020B0502040204020203" pitchFamily="34" charset="-122"/>
              </a:rPr>
              <a:t>建立部门表</a:t>
            </a:r>
            <a:r>
              <a:rPr lang="en-US" altLang="zh-CN" sz="2400" dirty="0">
                <a:latin typeface="Microsoft YaHei Light" panose="020B0502040204020203" pitchFamily="34" charset="-122"/>
                <a:ea typeface="Microsoft YaHei Light" panose="020B0502040204020203" pitchFamily="34" charset="-122"/>
              </a:rPr>
              <a:t>DEPT</a:t>
            </a:r>
            <a:r>
              <a:rPr lang="zh-CN" altLang="en-US" sz="2400" dirty="0">
                <a:latin typeface="Microsoft YaHei Light" panose="020B0502040204020203" pitchFamily="34" charset="-122"/>
                <a:ea typeface="Microsoft YaHei Light" panose="020B0502040204020203" pitchFamily="34" charset="-122"/>
              </a:rPr>
              <a:t>，要求部门名称</a:t>
            </a:r>
            <a:r>
              <a:rPr lang="en-US" altLang="zh-CN" sz="2400" dirty="0" err="1">
                <a:latin typeface="Microsoft YaHei Light" panose="020B0502040204020203" pitchFamily="34" charset="-122"/>
                <a:ea typeface="Microsoft YaHei Light" panose="020B0502040204020203" pitchFamily="34" charset="-122"/>
              </a:rPr>
              <a:t>Dname</a:t>
            </a:r>
            <a:r>
              <a:rPr lang="zh-CN" altLang="en-US" sz="2400" dirty="0">
                <a:latin typeface="Microsoft YaHei Light" panose="020B0502040204020203" pitchFamily="34" charset="-122"/>
                <a:ea typeface="Microsoft YaHei Light" panose="020B0502040204020203" pitchFamily="34" charset="-122"/>
              </a:rPr>
              <a:t>列取值唯一，部门编号</a:t>
            </a:r>
            <a:r>
              <a:rPr lang="en-US" altLang="zh-CN" sz="2400" dirty="0" err="1">
                <a:latin typeface="Microsoft YaHei Light" panose="020B0502040204020203" pitchFamily="34" charset="-122"/>
                <a:ea typeface="Microsoft YaHei Light" panose="020B0502040204020203" pitchFamily="34" charset="-122"/>
              </a:rPr>
              <a:t>Deptno</a:t>
            </a:r>
            <a:r>
              <a:rPr lang="zh-CN" altLang="en-US" sz="2400" dirty="0">
                <a:latin typeface="Microsoft YaHei Light" panose="020B0502040204020203" pitchFamily="34" charset="-122"/>
                <a:ea typeface="Microsoft YaHei Light" panose="020B0502040204020203" pitchFamily="34" charset="-122"/>
              </a:rPr>
              <a:t>列为主码</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CREATE TABLE DEPT</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Deptno</a:t>
            </a:r>
            <a:r>
              <a:rPr lang="en-US" altLang="zh-CN" sz="2400" dirty="0">
                <a:latin typeface="Microsoft YaHei Light" panose="020B0502040204020203" pitchFamily="34" charset="-122"/>
                <a:ea typeface="Microsoft YaHei Light" panose="020B0502040204020203" pitchFamily="34" charset="-122"/>
              </a:rPr>
              <a:t>  NUMERIC</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Dname</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9</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UNIQUE NOT NULL</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要求</a:t>
            </a:r>
            <a:r>
              <a:rPr lang="en-US" altLang="zh-CN" sz="2400" dirty="0" err="1">
                <a:latin typeface="Microsoft YaHei Light" panose="020B0502040204020203" pitchFamily="34" charset="-122"/>
                <a:ea typeface="Microsoft YaHei Light" panose="020B0502040204020203" pitchFamily="34" charset="-122"/>
              </a:rPr>
              <a:t>Dname</a:t>
            </a:r>
            <a:r>
              <a:rPr lang="zh-CN" altLang="en-US" sz="2400" dirty="0">
                <a:latin typeface="Microsoft YaHei Light" panose="020B0502040204020203" pitchFamily="34" charset="-122"/>
                <a:ea typeface="Microsoft YaHei Light" panose="020B0502040204020203" pitchFamily="34" charset="-122"/>
              </a:rPr>
              <a:t>列值唯一</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 并且不能取空值*</a:t>
            </a:r>
            <a:r>
              <a:rPr lang="en-US" altLang="zh-CN" sz="2400" dirty="0">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Location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10</a:t>
            </a:r>
            <a:r>
              <a:rPr lang="zh-CN" altLang="en-US" sz="2400" dirty="0">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PRIMARY KEY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Deptno</a:t>
            </a:r>
            <a:r>
              <a:rPr lang="zh-CN" altLang="en-US" sz="2400" dirty="0">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p>
        </p:txBody>
      </p:sp>
      <p:sp>
        <p:nvSpPr>
          <p:cNvPr id="8" name="文本框 7">
            <a:extLst>
              <a:ext uri="{FF2B5EF4-FFF2-40B4-BE49-F238E27FC236}">
                <a16:creationId xmlns:a16="http://schemas.microsoft.com/office/drawing/2014/main" id="{665CFC30-1B5D-43CD-8B8D-D469F0E3C0E3}"/>
              </a:ext>
            </a:extLst>
          </p:cNvPr>
          <p:cNvSpPr txBox="1"/>
          <p:nvPr/>
        </p:nvSpPr>
        <p:spPr>
          <a:xfrm>
            <a:off x="163594" y="95614"/>
            <a:ext cx="3291286"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8.3 </a:t>
            </a:r>
            <a:r>
              <a:rPr lang="zh-CN" altLang="en-US" sz="2800" b="1" dirty="0">
                <a:latin typeface="Microsoft YaHei Light" panose="020B0502040204020203" pitchFamily="34" charset="-122"/>
                <a:ea typeface="Microsoft YaHei Light" panose="020B0502040204020203" pitchFamily="34" charset="-122"/>
              </a:rPr>
              <a:t>用户定义完整性</a:t>
            </a:r>
          </a:p>
        </p:txBody>
      </p:sp>
    </p:spTree>
    <p:extLst>
      <p:ext uri="{BB962C8B-B14F-4D97-AF65-F5344CB8AC3E}">
        <p14:creationId xmlns:p14="http://schemas.microsoft.com/office/powerpoint/2010/main" val="3113875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7917D8-3D0A-4C33-B277-ABD9447FB44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1EA6551-4249-456E-A1CE-DF66F2E407B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FFBB0471-B94B-4BAD-88A7-73081225C6FB}"/>
              </a:ext>
            </a:extLst>
          </p:cNvPr>
          <p:cNvSpPr txBox="1">
            <a:spLocks noChangeArrowheads="1"/>
          </p:cNvSpPr>
          <p:nvPr/>
        </p:nvSpPr>
        <p:spPr>
          <a:xfrm>
            <a:off x="457200" y="977716"/>
            <a:ext cx="11547566" cy="5749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（3）</a:t>
            </a:r>
            <a:r>
              <a:rPr lang="zh-CN" altLang="en-US" sz="2400" dirty="0">
                <a:latin typeface="Microsoft YaHei Light" panose="020B0502040204020203" pitchFamily="34" charset="-122"/>
                <a:ea typeface="Microsoft YaHei Light" panose="020B0502040204020203" pitchFamily="34" charset="-122"/>
              </a:rPr>
              <a:t>用</a:t>
            </a:r>
            <a:r>
              <a:rPr lang="en-US" altLang="zh-CN" sz="2400" dirty="0">
                <a:latin typeface="Microsoft YaHei Light" panose="020B0502040204020203" pitchFamily="34" charset="-122"/>
                <a:ea typeface="Microsoft YaHei Light" panose="020B0502040204020203" pitchFamily="34" charset="-122"/>
              </a:rPr>
              <a:t>CHECK</a:t>
            </a:r>
            <a:r>
              <a:rPr lang="zh-CN" altLang="en-US" sz="2400" dirty="0">
                <a:latin typeface="Microsoft YaHei Light" panose="020B0502040204020203" pitchFamily="34" charset="-122"/>
                <a:ea typeface="Microsoft YaHei Light" panose="020B0502040204020203" pitchFamily="34" charset="-122"/>
              </a:rPr>
              <a:t>短语指定列值应该满足的条件</a:t>
            </a:r>
            <a:endParaRPr lang="en-US" altLang="zh-CN" sz="2400" dirty="0">
              <a:latin typeface="Microsoft YaHei Light" panose="020B0502040204020203" pitchFamily="34" charset="-122"/>
              <a:ea typeface="Microsoft YaHei Light" panose="020B0502040204020203" pitchFamily="34" charset="-122"/>
            </a:endParaRPr>
          </a:p>
          <a:p>
            <a:pPr>
              <a:lnSpc>
                <a:spcPct val="80000"/>
              </a:lnSpc>
              <a:buFont typeface="Wingdings" panose="05000000000000000000" pitchFamily="2" charset="2"/>
              <a:buNone/>
            </a:pPr>
            <a:endParaRPr lang="zh-CN" altLang="en-US" sz="2400" dirty="0">
              <a:latin typeface="Microsoft YaHei Light" panose="020B0502040204020203" pitchFamily="34" charset="-122"/>
              <a:ea typeface="Microsoft YaHei Light" panose="020B0502040204020203" pitchFamily="34" charset="-122"/>
            </a:endParaRPr>
          </a:p>
          <a:p>
            <a:pPr>
              <a:lnSpc>
                <a:spcPct val="8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7]</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Student</a:t>
            </a:r>
            <a:r>
              <a:rPr lang="zh-CN" altLang="en-US" sz="2400" dirty="0">
                <a:latin typeface="Microsoft YaHei Light" panose="020B0502040204020203" pitchFamily="34" charset="-122"/>
                <a:ea typeface="Microsoft YaHei Light" panose="020B0502040204020203" pitchFamily="34" charset="-122"/>
              </a:rPr>
              <a:t>表的</a:t>
            </a:r>
            <a:r>
              <a:rPr lang="en-US" altLang="zh-CN" sz="2400" dirty="0" err="1">
                <a:latin typeface="Microsoft YaHei Light" panose="020B0502040204020203" pitchFamily="34" charset="-122"/>
                <a:ea typeface="Microsoft YaHei Light" panose="020B0502040204020203" pitchFamily="34" charset="-122"/>
              </a:rPr>
              <a:t>Ssex</a:t>
            </a:r>
            <a:r>
              <a:rPr lang="zh-CN" altLang="en-US" sz="2400" dirty="0">
                <a:latin typeface="Microsoft YaHei Light" panose="020B0502040204020203" pitchFamily="34" charset="-122"/>
                <a:ea typeface="Microsoft YaHei Light" panose="020B0502040204020203" pitchFamily="34" charset="-122"/>
              </a:rPr>
              <a:t>只允许取“男”或“女”。</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CREATE TABLE Student</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Sno</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9</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PRIMARY KEY</a:t>
            </a:r>
            <a:r>
              <a:rPr lang="zh-CN" altLang="en-US" sz="2400" dirty="0">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Sname</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8</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NOT NULL</a:t>
            </a:r>
            <a:r>
              <a:rPr lang="zh-CN" altLang="en-US" sz="2400" dirty="0">
                <a:latin typeface="Microsoft YaHei Light" panose="020B0502040204020203" pitchFamily="34" charset="-122"/>
                <a:ea typeface="Microsoft YaHei Light" panose="020B0502040204020203" pitchFamily="34" charset="-122"/>
              </a:rPr>
              <a:t>,                     </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Ssex</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CHECK （</a:t>
            </a:r>
            <a:r>
              <a:rPr lang="en-US" altLang="zh-CN" sz="2400" dirty="0" err="1">
                <a:solidFill>
                  <a:srgbClr val="FF00FF"/>
                </a:solidFill>
                <a:latin typeface="Microsoft YaHei Light" panose="020B0502040204020203" pitchFamily="34" charset="-122"/>
                <a:ea typeface="Microsoft YaHei Light" panose="020B0502040204020203" pitchFamily="34" charset="-122"/>
              </a:rPr>
              <a:t>Ssex</a:t>
            </a:r>
            <a:r>
              <a:rPr lang="en-US" altLang="zh-CN" sz="2400" dirty="0">
                <a:solidFill>
                  <a:srgbClr val="FF00FF"/>
                </a:solidFill>
                <a:latin typeface="Microsoft YaHei Light" panose="020B0502040204020203" pitchFamily="34" charset="-122"/>
                <a:ea typeface="Microsoft YaHei Light" panose="020B0502040204020203" pitchFamily="34" charset="-122"/>
              </a:rPr>
              <a:t> IN （‘</a:t>
            </a:r>
            <a:r>
              <a:rPr lang="zh-CN" altLang="en-US" sz="2400" dirty="0">
                <a:solidFill>
                  <a:srgbClr val="FF00FF"/>
                </a:solidFill>
                <a:latin typeface="Microsoft YaHei Light" panose="020B0502040204020203" pitchFamily="34" charset="-122"/>
                <a:ea typeface="Microsoft YaHei Light" panose="020B0502040204020203" pitchFamily="34" charset="-122"/>
              </a:rPr>
              <a:t>男</a:t>
            </a:r>
            <a:r>
              <a:rPr lang="en-US" altLang="zh-CN" sz="2400" dirty="0">
                <a:solidFill>
                  <a:srgbClr val="FF00FF"/>
                </a:solidFill>
                <a:latin typeface="Microsoft YaHei Light" panose="020B0502040204020203" pitchFamily="34" charset="-122"/>
                <a:ea typeface="Microsoft YaHei Light" panose="020B0502040204020203" pitchFamily="34" charset="-122"/>
              </a:rPr>
              <a:t>’,’</a:t>
            </a:r>
            <a:r>
              <a:rPr lang="zh-CN" altLang="en-US" sz="2400" dirty="0">
                <a:solidFill>
                  <a:srgbClr val="FF00FF"/>
                </a:solidFill>
                <a:latin typeface="Microsoft YaHei Light" panose="020B0502040204020203" pitchFamily="34" charset="-122"/>
                <a:ea typeface="Microsoft YaHei Light" panose="020B0502040204020203" pitchFamily="34" charset="-122"/>
              </a:rPr>
              <a:t>女</a:t>
            </a:r>
            <a:r>
              <a:rPr lang="en-US" altLang="zh-CN" sz="2400" dirty="0">
                <a:solidFill>
                  <a:srgbClr val="FF00FF"/>
                </a:solidFill>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           </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性别属性</a:t>
            </a:r>
            <a:r>
              <a:rPr lang="en-US" altLang="zh-CN" sz="2400" dirty="0" err="1">
                <a:latin typeface="Microsoft YaHei Light" panose="020B0502040204020203" pitchFamily="34" charset="-122"/>
                <a:ea typeface="Microsoft YaHei Light" panose="020B0502040204020203" pitchFamily="34" charset="-122"/>
              </a:rPr>
              <a:t>Ssex</a:t>
            </a:r>
            <a:r>
              <a:rPr lang="zh-CN" altLang="en-US" sz="2400" dirty="0">
                <a:latin typeface="Microsoft YaHei Light" panose="020B0502040204020203" pitchFamily="34" charset="-122"/>
                <a:ea typeface="Microsoft YaHei Light" panose="020B0502040204020203" pitchFamily="34" charset="-122"/>
              </a:rPr>
              <a:t>只允许取</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男</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或</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女</a:t>
            </a:r>
            <a:r>
              <a:rPr lang="en-US" altLang="zh-CN" sz="2400" dirty="0">
                <a:latin typeface="Microsoft YaHei Light" panose="020B0502040204020203" pitchFamily="34" charset="-122"/>
                <a:ea typeface="Microsoft YaHei Light" panose="020B0502040204020203" pitchFamily="34" charset="-122"/>
              </a:rPr>
              <a:t>' */</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Sage  SMALLINT</a:t>
            </a:r>
            <a:r>
              <a:rPr lang="zh-CN" altLang="en-US" sz="2400" dirty="0">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Sdept</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20</a:t>
            </a:r>
            <a:r>
              <a:rPr lang="zh-CN" altLang="en-US" sz="2400" dirty="0">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a:t>
            </a:r>
          </a:p>
        </p:txBody>
      </p:sp>
      <p:sp>
        <p:nvSpPr>
          <p:cNvPr id="8" name="文本框 7">
            <a:extLst>
              <a:ext uri="{FF2B5EF4-FFF2-40B4-BE49-F238E27FC236}">
                <a16:creationId xmlns:a16="http://schemas.microsoft.com/office/drawing/2014/main" id="{41D42B59-1B36-4459-90EE-9D6578CFEF3F}"/>
              </a:ext>
            </a:extLst>
          </p:cNvPr>
          <p:cNvSpPr txBox="1"/>
          <p:nvPr/>
        </p:nvSpPr>
        <p:spPr>
          <a:xfrm>
            <a:off x="163594" y="95614"/>
            <a:ext cx="3291286"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8.3 </a:t>
            </a:r>
            <a:r>
              <a:rPr lang="zh-CN" altLang="en-US" sz="2800" b="1" dirty="0">
                <a:latin typeface="Microsoft YaHei Light" panose="020B0502040204020203" pitchFamily="34" charset="-122"/>
                <a:ea typeface="Microsoft YaHei Light" panose="020B0502040204020203" pitchFamily="34" charset="-122"/>
              </a:rPr>
              <a:t>用户定义完整性</a:t>
            </a:r>
          </a:p>
        </p:txBody>
      </p:sp>
    </p:spTree>
    <p:extLst>
      <p:ext uri="{BB962C8B-B14F-4D97-AF65-F5344CB8AC3E}">
        <p14:creationId xmlns:p14="http://schemas.microsoft.com/office/powerpoint/2010/main" val="2513236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4D40A89-C7A5-46CF-BE7A-DFEDFCCABCD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6E80762-0B0B-479B-AD78-6C24FA3E8D9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47C98AAA-E995-4FC1-868E-B535BA57D514}"/>
              </a:ext>
            </a:extLst>
          </p:cNvPr>
          <p:cNvSpPr txBox="1">
            <a:spLocks noChangeArrowheads="1"/>
          </p:cNvSpPr>
          <p:nvPr/>
        </p:nvSpPr>
        <p:spPr bwMode="auto">
          <a:xfrm>
            <a:off x="323850" y="1339850"/>
            <a:ext cx="11262904" cy="4984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8]  SC</a:t>
            </a:r>
            <a:r>
              <a:rPr lang="zh-CN" altLang="en-US" sz="2400" dirty="0">
                <a:latin typeface="Microsoft YaHei Light" panose="020B0502040204020203" pitchFamily="34" charset="-122"/>
                <a:ea typeface="Microsoft YaHei Light" panose="020B0502040204020203" pitchFamily="34" charset="-122"/>
              </a:rPr>
              <a:t>表的</a:t>
            </a:r>
            <a:r>
              <a:rPr lang="en-US" altLang="zh-CN" sz="2400" dirty="0">
                <a:latin typeface="Microsoft YaHei Light" panose="020B0502040204020203" pitchFamily="34" charset="-122"/>
                <a:ea typeface="Microsoft YaHei Light" panose="020B0502040204020203" pitchFamily="34" charset="-122"/>
              </a:rPr>
              <a:t>Grade</a:t>
            </a:r>
            <a:r>
              <a:rPr lang="zh-CN" altLang="en-US" sz="2400" dirty="0">
                <a:latin typeface="Microsoft YaHei Light" panose="020B0502040204020203" pitchFamily="34" charset="-122"/>
                <a:ea typeface="Microsoft YaHei Light" panose="020B0502040204020203" pitchFamily="34" charset="-122"/>
              </a:rPr>
              <a:t>的值应该在</a:t>
            </a:r>
            <a:r>
              <a:rPr lang="en-US" altLang="zh-CN" sz="2400" dirty="0">
                <a:latin typeface="Microsoft YaHei Light" panose="020B0502040204020203" pitchFamily="34" charset="-122"/>
                <a:ea typeface="Microsoft YaHei Light" panose="020B0502040204020203" pitchFamily="34" charset="-122"/>
              </a:rPr>
              <a:t>0</a:t>
            </a:r>
            <a:r>
              <a:rPr lang="zh-CN" altLang="en-US" sz="2400" dirty="0">
                <a:latin typeface="Microsoft YaHei Light" panose="020B0502040204020203" pitchFamily="34" charset="-122"/>
                <a:ea typeface="Microsoft YaHei Light" panose="020B0502040204020203" pitchFamily="34" charset="-122"/>
              </a:rPr>
              <a:t>和</a:t>
            </a:r>
            <a:r>
              <a:rPr lang="en-US" altLang="zh-CN" sz="2400" dirty="0">
                <a:latin typeface="Microsoft YaHei Light" panose="020B0502040204020203" pitchFamily="34" charset="-122"/>
                <a:ea typeface="Microsoft YaHei Light" panose="020B0502040204020203" pitchFamily="34" charset="-122"/>
              </a:rPr>
              <a:t>100</a:t>
            </a:r>
            <a:r>
              <a:rPr lang="zh-CN" altLang="en-US" sz="2400" dirty="0">
                <a:latin typeface="Microsoft YaHei Light" panose="020B0502040204020203" pitchFamily="34" charset="-122"/>
                <a:ea typeface="Microsoft YaHei Light" panose="020B0502040204020203" pitchFamily="34" charset="-122"/>
              </a:rPr>
              <a:t>之间。</a:t>
            </a:r>
          </a:p>
          <a:p>
            <a:pPr eaLnBrk="1" hangingPunct="1">
              <a:lnSpc>
                <a:spcPct val="120000"/>
              </a:lnSpc>
            </a:pPr>
            <a:r>
              <a:rPr lang="en-US" altLang="zh-CN" sz="2400" dirty="0">
                <a:latin typeface="Microsoft YaHei Light" panose="020B0502040204020203" pitchFamily="34" charset="-122"/>
                <a:ea typeface="Microsoft YaHei Light" panose="020B0502040204020203" pitchFamily="34" charset="-122"/>
              </a:rPr>
              <a:t>   CREATE TABLE  SC</a:t>
            </a:r>
            <a:endParaRPr lang="zh-CN" altLang="en-US" sz="2400" dirty="0">
              <a:latin typeface="Microsoft YaHei Light" panose="020B0502040204020203" pitchFamily="34" charset="-122"/>
              <a:ea typeface="Microsoft YaHei Light" panose="020B0502040204020203" pitchFamily="34" charset="-122"/>
            </a:endParaRPr>
          </a:p>
          <a:p>
            <a:pPr eaLnBrk="1" hangingPunct="1">
              <a:lnSpc>
                <a:spcPct val="12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Sno</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9</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a:t>
            </a:r>
          </a:p>
          <a:p>
            <a:pPr eaLnBrk="1" hangingPunct="1">
              <a:lnSpc>
                <a:spcPct val="12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Cno</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4</a:t>
            </a:r>
            <a:r>
              <a:rPr lang="zh-CN" altLang="en-US" sz="2400" dirty="0">
                <a:latin typeface="Microsoft YaHei Light" panose="020B0502040204020203" pitchFamily="34" charset="-122"/>
                <a:ea typeface="Microsoft YaHei Light" panose="020B0502040204020203" pitchFamily="34" charset="-122"/>
              </a:rPr>
              <a:t>),</a:t>
            </a:r>
          </a:p>
          <a:p>
            <a:pPr eaLnBrk="1" hangingPunct="1">
              <a:lnSpc>
                <a:spcPct val="120000"/>
              </a:lnSpc>
            </a:pPr>
            <a:r>
              <a:rPr lang="en-US" altLang="zh-CN" sz="2400" dirty="0">
                <a:latin typeface="Microsoft YaHei Light" panose="020B0502040204020203" pitchFamily="34" charset="-122"/>
                <a:ea typeface="Microsoft YaHei Light" panose="020B0502040204020203" pitchFamily="34" charset="-122"/>
              </a:rPr>
              <a:t>	Grade   SMALLINT </a:t>
            </a:r>
            <a:r>
              <a:rPr lang="en-US" altLang="zh-CN" sz="2400" dirty="0">
                <a:solidFill>
                  <a:srgbClr val="FF00FF"/>
                </a:solidFill>
                <a:latin typeface="Microsoft YaHei Light" panose="020B0502040204020203" pitchFamily="34" charset="-122"/>
                <a:ea typeface="Microsoft YaHei Light" panose="020B0502040204020203" pitchFamily="34" charset="-122"/>
              </a:rPr>
              <a:t>CHECK </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a:solidFill>
                  <a:srgbClr val="FF00FF"/>
                </a:solidFill>
                <a:latin typeface="Microsoft YaHei Light" panose="020B0502040204020203" pitchFamily="34" charset="-122"/>
                <a:ea typeface="Microsoft YaHei Light" panose="020B0502040204020203" pitchFamily="34" charset="-122"/>
              </a:rPr>
              <a:t>Grade&gt;=0 AND Grade &lt;=100</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/*Grade</a:t>
            </a:r>
            <a:r>
              <a:rPr lang="zh-CN" altLang="en-US" sz="2400" dirty="0">
                <a:latin typeface="Microsoft YaHei Light" panose="020B0502040204020203" pitchFamily="34" charset="-122"/>
                <a:ea typeface="Microsoft YaHei Light" panose="020B0502040204020203" pitchFamily="34" charset="-122"/>
              </a:rPr>
              <a:t>取值范围是</a:t>
            </a:r>
            <a:r>
              <a:rPr lang="en-US" altLang="zh-CN" sz="2400" dirty="0">
                <a:latin typeface="Microsoft YaHei Light" panose="020B0502040204020203" pitchFamily="34" charset="-122"/>
                <a:ea typeface="Microsoft YaHei Light" panose="020B0502040204020203" pitchFamily="34" charset="-122"/>
              </a:rPr>
              <a:t>0</a:t>
            </a:r>
            <a:r>
              <a:rPr lang="zh-CN" altLang="en-US" sz="2400" dirty="0">
                <a:latin typeface="Microsoft YaHei Light" panose="020B0502040204020203" pitchFamily="34" charset="-122"/>
                <a:ea typeface="Microsoft YaHei Light" panose="020B0502040204020203" pitchFamily="34" charset="-122"/>
              </a:rPr>
              <a:t>到</a:t>
            </a:r>
            <a:r>
              <a:rPr lang="en-US" altLang="zh-CN" sz="2400" dirty="0">
                <a:latin typeface="Microsoft YaHei Light" panose="020B0502040204020203" pitchFamily="34" charset="-122"/>
                <a:ea typeface="Microsoft YaHei Light" panose="020B0502040204020203" pitchFamily="34" charset="-122"/>
              </a:rPr>
              <a:t>100*/</a:t>
            </a:r>
            <a:endParaRPr lang="zh-CN" altLang="en-US" sz="2400" dirty="0">
              <a:latin typeface="Microsoft YaHei Light" panose="020B0502040204020203" pitchFamily="34" charset="-122"/>
              <a:ea typeface="Microsoft YaHei Light" panose="020B0502040204020203" pitchFamily="34" charset="-122"/>
            </a:endParaRPr>
          </a:p>
          <a:p>
            <a:pPr eaLnBrk="1" hangingPunct="1">
              <a:lnSpc>
                <a:spcPct val="12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PRIMARY KEY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Cno</a:t>
            </a:r>
            <a:r>
              <a:rPr lang="zh-CN" altLang="en-US" sz="2400" dirty="0">
                <a:latin typeface="Microsoft YaHei Light" panose="020B0502040204020203" pitchFamily="34" charset="-122"/>
                <a:ea typeface="Microsoft YaHei Light" panose="020B0502040204020203" pitchFamily="34" charset="-122"/>
              </a:rPr>
              <a:t>),</a:t>
            </a:r>
          </a:p>
          <a:p>
            <a:pPr eaLnBrk="1" hangingPunct="1">
              <a:lnSpc>
                <a:spcPct val="12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FOREIGN KEY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REFERENCES Student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a:t>
            </a:r>
          </a:p>
          <a:p>
            <a:pPr eaLnBrk="1" hangingPunct="1">
              <a:lnSpc>
                <a:spcPct val="12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FOREIGN KEY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Cno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REFERENCES Course</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Cno</a:t>
            </a:r>
            <a:r>
              <a:rPr lang="zh-CN" altLang="en-US" sz="2400" dirty="0">
                <a:latin typeface="Microsoft YaHei Light" panose="020B0502040204020203" pitchFamily="34" charset="-122"/>
                <a:ea typeface="Microsoft YaHei Light" panose="020B0502040204020203" pitchFamily="34" charset="-122"/>
              </a:rPr>
              <a:t>)</a:t>
            </a:r>
          </a:p>
          <a:p>
            <a:pPr eaLnBrk="1" hangingPunct="1">
              <a:lnSpc>
                <a:spcPct val="120000"/>
              </a:lnSpc>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a:t>
            </a:r>
            <a:endParaRPr lang="zh-CN" altLang="en-US" sz="2400" dirty="0">
              <a:latin typeface="Microsoft YaHei Light" panose="020B0502040204020203" pitchFamily="34" charset="-122"/>
              <a:ea typeface="Microsoft YaHei Light" panose="020B0502040204020203" pitchFamily="34" charset="-122"/>
            </a:endParaRPr>
          </a:p>
          <a:p>
            <a:pPr eaLnBrk="1" hangingPunct="1">
              <a:lnSpc>
                <a:spcPct val="120000"/>
              </a:lnSpc>
              <a:spcBef>
                <a:spcPct val="20000"/>
              </a:spcBef>
              <a:buSzPct val="100000"/>
              <a:buFont typeface="Wingdings" panose="05000000000000000000" pitchFamily="2" charset="2"/>
              <a:buNone/>
            </a:pPr>
            <a:endParaRPr lang="en-US" altLang="zh-CN" sz="2400"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244D8E6B-75AC-4A38-8630-FAB14A12DAEA}"/>
              </a:ext>
            </a:extLst>
          </p:cNvPr>
          <p:cNvSpPr txBox="1"/>
          <p:nvPr/>
        </p:nvSpPr>
        <p:spPr>
          <a:xfrm>
            <a:off x="163594" y="95614"/>
            <a:ext cx="3291286"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8.3 </a:t>
            </a:r>
            <a:r>
              <a:rPr lang="zh-CN" altLang="en-US" sz="2800" b="1" dirty="0">
                <a:latin typeface="Microsoft YaHei Light" panose="020B0502040204020203" pitchFamily="34" charset="-122"/>
                <a:ea typeface="Microsoft YaHei Light" panose="020B0502040204020203" pitchFamily="34" charset="-122"/>
              </a:rPr>
              <a:t>用户定义完整性</a:t>
            </a:r>
          </a:p>
        </p:txBody>
      </p:sp>
    </p:spTree>
    <p:extLst>
      <p:ext uri="{BB962C8B-B14F-4D97-AF65-F5344CB8AC3E}">
        <p14:creationId xmlns:p14="http://schemas.microsoft.com/office/powerpoint/2010/main" val="3970539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A683653-E428-4BF1-8085-1D426FA8E3E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4C1CCA4-91DD-4A8B-A20B-CFE82888142D}"/>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29B8904-CC6B-4710-B51B-1EBBC58BD8BC}"/>
              </a:ext>
            </a:extLst>
          </p:cNvPr>
          <p:cNvSpPr txBox="1">
            <a:spLocks noChangeArrowheads="1"/>
          </p:cNvSpPr>
          <p:nvPr/>
        </p:nvSpPr>
        <p:spPr>
          <a:xfrm>
            <a:off x="457200" y="1339851"/>
            <a:ext cx="11495314" cy="2788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2400" dirty="0">
                <a:latin typeface="Microsoft YaHei Light" panose="020B0502040204020203" pitchFamily="34" charset="-122"/>
                <a:ea typeface="Microsoft YaHei Light" panose="020B0502040204020203" pitchFamily="34" charset="-122"/>
              </a:rPr>
              <a:t>属性上的约束条件检查和违约处理</a:t>
            </a:r>
            <a:endParaRPr lang="en-US" altLang="zh-CN" sz="2400" dirty="0">
              <a:latin typeface="Microsoft YaHei Light" panose="020B0502040204020203" pitchFamily="34" charset="-122"/>
              <a:ea typeface="Microsoft YaHei Light" panose="020B0502040204020203" pitchFamily="34" charset="-122"/>
            </a:endParaRPr>
          </a:p>
          <a:p>
            <a:pPr marL="0" indent="0">
              <a:lnSpc>
                <a:spcPct val="150000"/>
              </a:lnSpc>
              <a:spcBef>
                <a:spcPct val="0"/>
              </a:spcBef>
              <a:buNone/>
            </a:pPr>
            <a:endParaRPr lang="en-US" altLang="zh-CN" sz="2400" dirty="0">
              <a:latin typeface="Microsoft YaHei Light" panose="020B0502040204020203" pitchFamily="34" charset="-122"/>
              <a:ea typeface="Microsoft YaHei Light" panose="020B0502040204020203" pitchFamily="34" charset="-122"/>
            </a:endParaRPr>
          </a:p>
          <a:p>
            <a:pPr lvl="1">
              <a:lnSpc>
                <a:spcPct val="150000"/>
              </a:lnSpc>
              <a:spcBef>
                <a:spcPct val="0"/>
              </a:spcBef>
              <a:buSzPct val="85000"/>
            </a:pPr>
            <a:r>
              <a:rPr lang="zh-CN" altLang="en-US" dirty="0">
                <a:latin typeface="Microsoft YaHei Light" panose="020B0502040204020203" pitchFamily="34" charset="-122"/>
                <a:ea typeface="Microsoft YaHei Light" panose="020B0502040204020203" pitchFamily="34" charset="-122"/>
              </a:rPr>
              <a:t>插入元组或修改属性的值时，关系数据库管理系统检查属性上的约束条件是否被满足</a:t>
            </a:r>
          </a:p>
          <a:p>
            <a:pPr lvl="1">
              <a:lnSpc>
                <a:spcPct val="150000"/>
              </a:lnSpc>
              <a:spcBef>
                <a:spcPct val="0"/>
              </a:spcBef>
              <a:buSzPct val="85000"/>
            </a:pPr>
            <a:r>
              <a:rPr lang="zh-CN" altLang="en-US" dirty="0">
                <a:latin typeface="Microsoft YaHei Light" panose="020B0502040204020203" pitchFamily="34" charset="-122"/>
                <a:ea typeface="Microsoft YaHei Light" panose="020B0502040204020203" pitchFamily="34" charset="-122"/>
              </a:rPr>
              <a:t>如果不满足则操作被拒绝执行 </a:t>
            </a:r>
          </a:p>
        </p:txBody>
      </p:sp>
      <p:sp>
        <p:nvSpPr>
          <p:cNvPr id="9" name="文本框 8">
            <a:extLst>
              <a:ext uri="{FF2B5EF4-FFF2-40B4-BE49-F238E27FC236}">
                <a16:creationId xmlns:a16="http://schemas.microsoft.com/office/drawing/2014/main" id="{6F40E30C-B982-48FA-A3CF-0D430F64B8B5}"/>
              </a:ext>
            </a:extLst>
          </p:cNvPr>
          <p:cNvSpPr txBox="1"/>
          <p:nvPr/>
        </p:nvSpPr>
        <p:spPr>
          <a:xfrm>
            <a:off x="163594" y="95614"/>
            <a:ext cx="3291286"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8.3 </a:t>
            </a:r>
            <a:r>
              <a:rPr lang="zh-CN" altLang="en-US" sz="2800" b="1" dirty="0">
                <a:latin typeface="Microsoft YaHei Light" panose="020B0502040204020203" pitchFamily="34" charset="-122"/>
                <a:ea typeface="Microsoft YaHei Light" panose="020B0502040204020203" pitchFamily="34" charset="-122"/>
              </a:rPr>
              <a:t>用户定义完整性</a:t>
            </a:r>
          </a:p>
        </p:txBody>
      </p:sp>
    </p:spTree>
    <p:extLst>
      <p:ext uri="{BB962C8B-B14F-4D97-AF65-F5344CB8AC3E}">
        <p14:creationId xmlns:p14="http://schemas.microsoft.com/office/powerpoint/2010/main" val="1591603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164AD2E-2F37-447F-8D7E-A32C6AB0B38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6E48A8D7-D8B1-43D3-AF90-506A8E47E69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011CABB1-1B66-4B65-AD53-A04175B06C28}"/>
              </a:ext>
            </a:extLst>
          </p:cNvPr>
          <p:cNvSpPr txBox="1">
            <a:spLocks noChangeArrowheads="1"/>
          </p:cNvSpPr>
          <p:nvPr/>
        </p:nvSpPr>
        <p:spPr>
          <a:xfrm>
            <a:off x="509451" y="1767016"/>
            <a:ext cx="11364686" cy="1983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zh-CN" altLang="en-US" sz="2400" dirty="0">
                <a:latin typeface="Microsoft YaHei Light" panose="020B0502040204020203" pitchFamily="34" charset="-122"/>
                <a:ea typeface="Microsoft YaHei Light" panose="020B0502040204020203" pitchFamily="34" charset="-122"/>
              </a:rPr>
              <a:t>在</a:t>
            </a:r>
            <a:r>
              <a:rPr lang="en-US" altLang="zh-CN" sz="2400" dirty="0">
                <a:latin typeface="Microsoft YaHei Light" panose="020B0502040204020203" pitchFamily="34" charset="-122"/>
                <a:ea typeface="Microsoft YaHei Light" panose="020B0502040204020203" pitchFamily="34" charset="-122"/>
              </a:rPr>
              <a:t>CREATE TABLE</a:t>
            </a:r>
            <a:r>
              <a:rPr lang="zh-CN" altLang="en-US" sz="2400" dirty="0">
                <a:latin typeface="Microsoft YaHei Light" panose="020B0502040204020203" pitchFamily="34" charset="-122"/>
                <a:ea typeface="Microsoft YaHei Light" panose="020B0502040204020203" pitchFamily="34" charset="-122"/>
              </a:rPr>
              <a:t>时可以用</a:t>
            </a:r>
            <a:r>
              <a:rPr lang="en-US" altLang="zh-CN" sz="2400" dirty="0">
                <a:solidFill>
                  <a:srgbClr val="FF00FF"/>
                </a:solidFill>
                <a:latin typeface="Microsoft YaHei Light" panose="020B0502040204020203" pitchFamily="34" charset="-122"/>
                <a:ea typeface="Microsoft YaHei Light" panose="020B0502040204020203" pitchFamily="34" charset="-122"/>
              </a:rPr>
              <a:t>CHECK</a:t>
            </a:r>
            <a:r>
              <a:rPr lang="zh-CN" altLang="en-US" sz="2400" dirty="0">
                <a:latin typeface="Microsoft YaHei Light" panose="020B0502040204020203" pitchFamily="34" charset="-122"/>
                <a:ea typeface="Microsoft YaHei Light" panose="020B0502040204020203" pitchFamily="34" charset="-122"/>
              </a:rPr>
              <a:t>短语定义元组上的约束条件，即</a:t>
            </a:r>
            <a:r>
              <a:rPr lang="zh-CN" altLang="en-US" sz="2400" dirty="0">
                <a:solidFill>
                  <a:srgbClr val="FF00FF"/>
                </a:solidFill>
                <a:latin typeface="Microsoft YaHei Light" panose="020B0502040204020203" pitchFamily="34" charset="-122"/>
                <a:ea typeface="Microsoft YaHei Light" panose="020B0502040204020203" pitchFamily="34" charset="-122"/>
              </a:rPr>
              <a:t>元组级的限制</a:t>
            </a:r>
          </a:p>
          <a:p>
            <a:pPr>
              <a:lnSpc>
                <a:spcPct val="170000"/>
              </a:lnSpc>
            </a:pPr>
            <a:r>
              <a:rPr lang="zh-CN" altLang="en-US" sz="2400" dirty="0">
                <a:latin typeface="Microsoft YaHei Light" panose="020B0502040204020203" pitchFamily="34" charset="-122"/>
                <a:ea typeface="Microsoft YaHei Light" panose="020B0502040204020203" pitchFamily="34" charset="-122"/>
              </a:rPr>
              <a:t>同属性值限制相比，元组级的限制可以设置不同属性之间的取值的相互约束条件 </a:t>
            </a:r>
          </a:p>
        </p:txBody>
      </p:sp>
      <p:sp>
        <p:nvSpPr>
          <p:cNvPr id="8" name="Rectangle 2">
            <a:extLst>
              <a:ext uri="{FF2B5EF4-FFF2-40B4-BE49-F238E27FC236}">
                <a16:creationId xmlns:a16="http://schemas.microsoft.com/office/drawing/2014/main" id="{F5E41761-F0A1-4243-B3A7-52999F7B6894}"/>
              </a:ext>
            </a:extLst>
          </p:cNvPr>
          <p:cNvSpPr txBox="1">
            <a:spLocks noChangeArrowheads="1"/>
          </p:cNvSpPr>
          <p:nvPr/>
        </p:nvSpPr>
        <p:spPr>
          <a:xfrm>
            <a:off x="509451" y="888996"/>
            <a:ext cx="6235337" cy="8780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220000"/>
              </a:lnSpc>
              <a:buFont typeface="Wingdings" panose="05000000000000000000" pitchFamily="2" charset="2"/>
              <a:buChar char="Ø"/>
            </a:pPr>
            <a:r>
              <a:rPr lang="en-US" altLang="zh-CN" sz="2800" dirty="0">
                <a:solidFill>
                  <a:srgbClr val="00B050"/>
                </a:solidFill>
                <a:latin typeface="Microsoft YaHei Light" panose="020B0502040204020203" pitchFamily="34" charset="-122"/>
                <a:ea typeface="Microsoft YaHei Light" panose="020B0502040204020203" pitchFamily="34" charset="-122"/>
              </a:rPr>
              <a:t> </a:t>
            </a:r>
            <a:r>
              <a:rPr lang="zh-CN" altLang="en-US" sz="2800" dirty="0">
                <a:solidFill>
                  <a:srgbClr val="00B050"/>
                </a:solidFill>
                <a:latin typeface="Microsoft YaHei Light" panose="020B0502040204020203" pitchFamily="34" charset="-122"/>
                <a:ea typeface="Microsoft YaHei Light" panose="020B0502040204020203" pitchFamily="34" charset="-122"/>
              </a:rPr>
              <a:t>元组上的约束条件</a:t>
            </a:r>
            <a:endParaRPr lang="en-US" altLang="zh-CN" sz="2800" dirty="0">
              <a:solidFill>
                <a:srgbClr val="00B050"/>
              </a:solidFill>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7C01D393-64C6-4B26-9C36-27BCBDE3E6AC}"/>
              </a:ext>
            </a:extLst>
          </p:cNvPr>
          <p:cNvSpPr txBox="1"/>
          <p:nvPr/>
        </p:nvSpPr>
        <p:spPr>
          <a:xfrm>
            <a:off x="163594" y="95614"/>
            <a:ext cx="3291286"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8.3 </a:t>
            </a:r>
            <a:r>
              <a:rPr lang="zh-CN" altLang="en-US" sz="2800" b="1" dirty="0">
                <a:latin typeface="Microsoft YaHei Light" panose="020B0502040204020203" pitchFamily="34" charset="-122"/>
                <a:ea typeface="Microsoft YaHei Light" panose="020B0502040204020203" pitchFamily="34" charset="-122"/>
              </a:rPr>
              <a:t>用户定义完整性</a:t>
            </a:r>
          </a:p>
        </p:txBody>
      </p:sp>
    </p:spTree>
    <p:extLst>
      <p:ext uri="{BB962C8B-B14F-4D97-AF65-F5344CB8AC3E}">
        <p14:creationId xmlns:p14="http://schemas.microsoft.com/office/powerpoint/2010/main" val="260310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93FB109-354E-4FC2-9AD2-6CF87323EB8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9BB40F9-0891-48BB-978D-29D2CFFED37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 name="文本框 1">
            <a:extLst>
              <a:ext uri="{FF2B5EF4-FFF2-40B4-BE49-F238E27FC236}">
                <a16:creationId xmlns:a16="http://schemas.microsoft.com/office/drawing/2014/main" id="{4E0C13DC-3987-4BC4-9EC1-98F25D9548BB}"/>
              </a:ext>
            </a:extLst>
          </p:cNvPr>
          <p:cNvSpPr txBox="1"/>
          <p:nvPr/>
        </p:nvSpPr>
        <p:spPr>
          <a:xfrm>
            <a:off x="383060" y="121423"/>
            <a:ext cx="902811"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引言</a:t>
            </a:r>
          </a:p>
        </p:txBody>
      </p:sp>
      <p:sp>
        <p:nvSpPr>
          <p:cNvPr id="7" name="Rectangle 3">
            <a:extLst>
              <a:ext uri="{FF2B5EF4-FFF2-40B4-BE49-F238E27FC236}">
                <a16:creationId xmlns:a16="http://schemas.microsoft.com/office/drawing/2014/main" id="{BDA434F2-7D8D-4B7D-B47F-5E02081E4FA1}"/>
              </a:ext>
            </a:extLst>
          </p:cNvPr>
          <p:cNvSpPr txBox="1">
            <a:spLocks noChangeArrowheads="1"/>
          </p:cNvSpPr>
          <p:nvPr/>
        </p:nvSpPr>
        <p:spPr>
          <a:xfrm>
            <a:off x="483323" y="711558"/>
            <a:ext cx="11434354" cy="6146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2400" dirty="0">
                <a:latin typeface="Microsoft YaHei Light" panose="020B0502040204020203" pitchFamily="34" charset="-122"/>
                <a:ea typeface="Microsoft YaHei Light" panose="020B0502040204020203" pitchFamily="34" charset="-122"/>
              </a:rPr>
              <a:t>数据库的完整性</a:t>
            </a:r>
          </a:p>
          <a:p>
            <a:pPr lvl="1">
              <a:lnSpc>
                <a:spcPct val="150000"/>
              </a:lnSpc>
              <a:spcBef>
                <a:spcPct val="0"/>
              </a:spcBef>
            </a:pPr>
            <a:r>
              <a:rPr lang="zh-CN" altLang="en-US" b="1" dirty="0">
                <a:latin typeface="Microsoft YaHei Light" panose="020B0502040204020203" pitchFamily="34" charset="-122"/>
                <a:ea typeface="Microsoft YaHei Light" panose="020B0502040204020203" pitchFamily="34" charset="-122"/>
              </a:rPr>
              <a:t>数据的正确性</a:t>
            </a:r>
            <a:endParaRPr lang="en-US" altLang="zh-CN" b="1" dirty="0">
              <a:latin typeface="Microsoft YaHei Light" panose="020B0502040204020203" pitchFamily="34" charset="-122"/>
              <a:ea typeface="Microsoft YaHei Light" panose="020B0502040204020203" pitchFamily="34" charset="-122"/>
            </a:endParaRP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是指数据是符合现实世界语义，反映了当前实际状况的</a:t>
            </a:r>
          </a:p>
          <a:p>
            <a:pPr lvl="1">
              <a:lnSpc>
                <a:spcPct val="150000"/>
              </a:lnSpc>
              <a:spcBef>
                <a:spcPct val="0"/>
              </a:spcBef>
            </a:pPr>
            <a:r>
              <a:rPr lang="zh-CN" altLang="en-US" b="1" dirty="0">
                <a:latin typeface="Microsoft YaHei Light" panose="020B0502040204020203" pitchFamily="34" charset="-122"/>
                <a:ea typeface="Microsoft YaHei Light" panose="020B0502040204020203" pitchFamily="34" charset="-122"/>
              </a:rPr>
              <a:t>数据的相容性</a:t>
            </a:r>
            <a:endParaRPr lang="en-US" altLang="zh-CN" b="1" dirty="0">
              <a:latin typeface="Microsoft YaHei Light" panose="020B0502040204020203" pitchFamily="34" charset="-122"/>
              <a:ea typeface="Microsoft YaHei Light" panose="020B0502040204020203" pitchFamily="34" charset="-122"/>
            </a:endParaRP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是指数据库同一对象在不同关系表中的数据是符合逻辑的</a:t>
            </a:r>
            <a:endParaRPr lang="en-US" altLang="zh-CN" sz="2400" dirty="0">
              <a:latin typeface="Microsoft YaHei Light" panose="020B0502040204020203" pitchFamily="34" charset="-122"/>
              <a:ea typeface="Microsoft YaHei Light" panose="020B0502040204020203" pitchFamily="34" charset="-122"/>
            </a:endParaRPr>
          </a:p>
          <a:p>
            <a:pPr lvl="1">
              <a:lnSpc>
                <a:spcPct val="150000"/>
              </a:lnSpc>
              <a:spcBef>
                <a:spcPct val="0"/>
              </a:spcBef>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例如，</a:t>
            </a:r>
            <a:endParaRPr lang="en-US" altLang="zh-CN" dirty="0">
              <a:latin typeface="Microsoft YaHei Light" panose="020B0502040204020203" pitchFamily="34" charset="-122"/>
              <a:ea typeface="Microsoft YaHei Light" panose="020B0502040204020203" pitchFamily="34" charset="-122"/>
            </a:endParaRP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学生的学号必须唯一</a:t>
            </a:r>
            <a:endParaRPr lang="en-US" altLang="zh-CN" sz="2400" dirty="0">
              <a:latin typeface="Microsoft YaHei Light" panose="020B0502040204020203" pitchFamily="34" charset="-122"/>
              <a:ea typeface="Microsoft YaHei Light" panose="020B0502040204020203" pitchFamily="34" charset="-122"/>
            </a:endParaRP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性别只能是男或女</a:t>
            </a:r>
            <a:endParaRPr lang="en-US" altLang="zh-CN" sz="2400" dirty="0">
              <a:latin typeface="Microsoft YaHei Light" panose="020B0502040204020203" pitchFamily="34" charset="-122"/>
              <a:ea typeface="Microsoft YaHei Light" panose="020B0502040204020203" pitchFamily="34" charset="-122"/>
            </a:endParaRP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本科学生年龄的取值范围为</a:t>
            </a:r>
            <a:r>
              <a:rPr lang="en-US" altLang="zh-CN" sz="2400" dirty="0">
                <a:latin typeface="Microsoft YaHei Light" panose="020B0502040204020203" pitchFamily="34" charset="-122"/>
                <a:ea typeface="Microsoft YaHei Light" panose="020B0502040204020203" pitchFamily="34" charset="-122"/>
              </a:rPr>
              <a:t>14~50</a:t>
            </a:r>
            <a:r>
              <a:rPr lang="zh-CN" altLang="en-US" sz="2400" dirty="0">
                <a:latin typeface="Microsoft YaHei Light" panose="020B0502040204020203" pitchFamily="34" charset="-122"/>
                <a:ea typeface="Microsoft YaHei Light" panose="020B0502040204020203" pitchFamily="34" charset="-122"/>
              </a:rPr>
              <a:t>的整数</a:t>
            </a:r>
            <a:endParaRPr lang="en-US" altLang="zh-CN" sz="2400" dirty="0">
              <a:latin typeface="Microsoft YaHei Light" panose="020B0502040204020203" pitchFamily="34" charset="-122"/>
              <a:ea typeface="Microsoft YaHei Light" panose="020B0502040204020203" pitchFamily="34" charset="-122"/>
            </a:endParaRP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学生所选的课程必须是学校开设的课程，学生所在的院系必须是学校已成立的院系等</a:t>
            </a:r>
          </a:p>
        </p:txBody>
      </p:sp>
    </p:spTree>
    <p:extLst>
      <p:ext uri="{BB962C8B-B14F-4D97-AF65-F5344CB8AC3E}">
        <p14:creationId xmlns:p14="http://schemas.microsoft.com/office/powerpoint/2010/main" val="2599693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8B300E3-DC7D-4AD3-8938-95A18EE14C3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58D0A5D-4596-444D-8D46-4B787AF29DC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582CBB5B-34A3-44CF-93C4-0956677AB28B}"/>
              </a:ext>
            </a:extLst>
          </p:cNvPr>
          <p:cNvSpPr txBox="1">
            <a:spLocks noChangeArrowheads="1"/>
          </p:cNvSpPr>
          <p:nvPr/>
        </p:nvSpPr>
        <p:spPr>
          <a:xfrm>
            <a:off x="457200" y="981074"/>
            <a:ext cx="10776857" cy="5876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9]</a:t>
            </a:r>
            <a:r>
              <a:rPr lang="zh-CN" altLang="en-US" sz="2400" dirty="0">
                <a:latin typeface="Microsoft YaHei Light" panose="020B0502040204020203" pitchFamily="34" charset="-122"/>
                <a:ea typeface="Microsoft YaHei Light" panose="020B0502040204020203" pitchFamily="34" charset="-122"/>
              </a:rPr>
              <a:t>当学生的性别是男时，其名字不能以</a:t>
            </a:r>
            <a:r>
              <a:rPr lang="en-US" altLang="zh-CN" sz="2400" dirty="0">
                <a:latin typeface="Microsoft YaHei Light" panose="020B0502040204020203" pitchFamily="34" charset="-122"/>
                <a:ea typeface="Microsoft YaHei Light" panose="020B0502040204020203" pitchFamily="34" charset="-122"/>
              </a:rPr>
              <a:t>Ms.</a:t>
            </a:r>
            <a:r>
              <a:rPr lang="zh-CN" altLang="en-US" sz="2400" dirty="0">
                <a:latin typeface="Microsoft YaHei Light" panose="020B0502040204020203" pitchFamily="34" charset="-122"/>
                <a:ea typeface="Microsoft YaHei Light" panose="020B0502040204020203" pitchFamily="34" charset="-122"/>
              </a:rPr>
              <a:t>打头。</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CREATE TABLE Student</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Sno</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9</a:t>
            </a:r>
            <a:r>
              <a:rPr lang="zh-CN" altLang="en-US" sz="24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Sname</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8</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NOT NULL</a:t>
            </a:r>
            <a:r>
              <a:rPr lang="zh-CN" altLang="en-US" sz="24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Ssex</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Sage   SMALLINT</a:t>
            </a:r>
            <a:r>
              <a:rPr lang="zh-CN" altLang="en-US" sz="24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Sdept</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20</a:t>
            </a:r>
            <a:r>
              <a:rPr lang="zh-CN" altLang="en-US" sz="24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PRIMARY KEY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CHECK </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err="1">
                <a:solidFill>
                  <a:srgbClr val="FF00FF"/>
                </a:solidFill>
                <a:latin typeface="Microsoft YaHei Light" panose="020B0502040204020203" pitchFamily="34" charset="-122"/>
                <a:ea typeface="Microsoft YaHei Light" panose="020B0502040204020203" pitchFamily="34" charset="-122"/>
              </a:rPr>
              <a:t>Ssex</a:t>
            </a:r>
            <a:r>
              <a:rPr lang="en-US" altLang="zh-CN" sz="2400" dirty="0">
                <a:solidFill>
                  <a:srgbClr val="FF00FF"/>
                </a:solidFill>
                <a:latin typeface="Microsoft YaHei Light" panose="020B0502040204020203" pitchFamily="34" charset="-122"/>
                <a:ea typeface="Microsoft YaHei Light" panose="020B0502040204020203" pitchFamily="34" charset="-122"/>
              </a:rPr>
              <a:t>='</a:t>
            </a:r>
            <a:r>
              <a:rPr lang="zh-CN" altLang="en-US" sz="2400" dirty="0">
                <a:solidFill>
                  <a:srgbClr val="FF00FF"/>
                </a:solidFill>
                <a:latin typeface="Microsoft YaHei Light" panose="020B0502040204020203" pitchFamily="34" charset="-122"/>
                <a:ea typeface="Microsoft YaHei Light" panose="020B0502040204020203" pitchFamily="34" charset="-122"/>
              </a:rPr>
              <a:t>女</a:t>
            </a:r>
            <a:r>
              <a:rPr lang="en-US" altLang="zh-CN" sz="2400" dirty="0">
                <a:solidFill>
                  <a:srgbClr val="FF00FF"/>
                </a:solidFill>
                <a:latin typeface="Microsoft YaHei Light" panose="020B0502040204020203" pitchFamily="34" charset="-122"/>
                <a:ea typeface="Microsoft YaHei Light" panose="020B0502040204020203" pitchFamily="34" charset="-122"/>
              </a:rPr>
              <a:t>' OR </a:t>
            </a:r>
            <a:r>
              <a:rPr lang="en-US" altLang="zh-CN" sz="2400" dirty="0" err="1">
                <a:solidFill>
                  <a:srgbClr val="FF00FF"/>
                </a:solidFill>
                <a:latin typeface="Microsoft YaHei Light" panose="020B0502040204020203" pitchFamily="34" charset="-122"/>
                <a:ea typeface="Microsoft YaHei Light" panose="020B0502040204020203" pitchFamily="34" charset="-122"/>
              </a:rPr>
              <a:t>Sname</a:t>
            </a:r>
            <a:r>
              <a:rPr lang="en-US" altLang="zh-CN" sz="2400" dirty="0">
                <a:solidFill>
                  <a:srgbClr val="FF00FF"/>
                </a:solidFill>
                <a:latin typeface="Microsoft YaHei Light" panose="020B0502040204020203" pitchFamily="34" charset="-122"/>
                <a:ea typeface="Microsoft YaHei Light" panose="020B0502040204020203" pitchFamily="34" charset="-122"/>
              </a:rPr>
              <a:t> NOT LIKE 'Ms.%'</a:t>
            </a:r>
            <a:r>
              <a:rPr lang="zh-CN" altLang="en-US" sz="2400" dirty="0">
                <a:solidFill>
                  <a:srgbClr val="FF00FF"/>
                </a:solidFill>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定义了元组中</a:t>
            </a:r>
            <a:r>
              <a:rPr lang="en-US" altLang="zh-CN" sz="2400" dirty="0" err="1">
                <a:latin typeface="Microsoft YaHei Light" panose="020B0502040204020203" pitchFamily="34" charset="-122"/>
                <a:ea typeface="Microsoft YaHei Light" panose="020B0502040204020203" pitchFamily="34" charset="-122"/>
              </a:rPr>
              <a:t>Sname</a:t>
            </a:r>
            <a:r>
              <a:rPr lang="zh-CN" altLang="en-US" sz="2400" dirty="0">
                <a:latin typeface="Microsoft YaHei Light" panose="020B0502040204020203" pitchFamily="34" charset="-122"/>
                <a:ea typeface="Microsoft YaHei Light" panose="020B0502040204020203" pitchFamily="34" charset="-122"/>
              </a:rPr>
              <a:t>和 </a:t>
            </a:r>
            <a:r>
              <a:rPr lang="en-US" altLang="zh-CN" sz="2400" dirty="0" err="1">
                <a:latin typeface="Microsoft YaHei Light" panose="020B0502040204020203" pitchFamily="34" charset="-122"/>
                <a:ea typeface="Microsoft YaHei Light" panose="020B0502040204020203" pitchFamily="34" charset="-122"/>
              </a:rPr>
              <a:t>Ssex</a:t>
            </a:r>
            <a:r>
              <a:rPr lang="zh-CN" altLang="en-US" sz="2400" dirty="0">
                <a:latin typeface="Microsoft YaHei Light" panose="020B0502040204020203" pitchFamily="34" charset="-122"/>
                <a:ea typeface="Microsoft YaHei Light" panose="020B0502040204020203" pitchFamily="34" charset="-122"/>
              </a:rPr>
              <a:t>两个属性值之间的约束条件*</a:t>
            </a:r>
            <a:r>
              <a:rPr lang="en-US" altLang="zh-CN" sz="24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p>
          <a:p>
            <a:pPr lvl="1">
              <a:buFont typeface="Wingdings" panose="05000000000000000000" pitchFamily="2" charset="2"/>
              <a:buChar char="Ø"/>
            </a:pPr>
            <a:r>
              <a:rPr lang="zh-CN" altLang="en-US" dirty="0">
                <a:latin typeface="Microsoft YaHei Light" panose="020B0502040204020203" pitchFamily="34" charset="-122"/>
                <a:ea typeface="Microsoft YaHei Light" panose="020B0502040204020203" pitchFamily="34" charset="-122"/>
              </a:rPr>
              <a:t>性别是女性的元组都能通过该项检查，因为</a:t>
            </a:r>
            <a:r>
              <a:rPr lang="en-US" altLang="zh-CN" dirty="0" err="1">
                <a:latin typeface="Microsoft YaHei Light" panose="020B0502040204020203" pitchFamily="34" charset="-122"/>
                <a:ea typeface="Microsoft YaHei Light" panose="020B0502040204020203" pitchFamily="34" charset="-122"/>
              </a:rPr>
              <a:t>Ssex</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女’成立;</a:t>
            </a:r>
          </a:p>
          <a:p>
            <a:pPr lvl="1">
              <a:buFont typeface="Wingdings" panose="05000000000000000000" pitchFamily="2" charset="2"/>
              <a:buChar char="Ø"/>
            </a:pPr>
            <a:r>
              <a:rPr lang="zh-CN" altLang="en-US" dirty="0">
                <a:latin typeface="Microsoft YaHei Light" panose="020B0502040204020203" pitchFamily="34" charset="-122"/>
                <a:ea typeface="Microsoft YaHei Light" panose="020B0502040204020203" pitchFamily="34" charset="-122"/>
              </a:rPr>
              <a:t>当性别是男性时，要通过检查则名字一定不能以</a:t>
            </a:r>
            <a:r>
              <a:rPr lang="en-US" altLang="zh-CN" dirty="0">
                <a:latin typeface="Microsoft YaHei Light" panose="020B0502040204020203" pitchFamily="34" charset="-122"/>
                <a:ea typeface="Microsoft YaHei Light" panose="020B0502040204020203" pitchFamily="34" charset="-122"/>
              </a:rPr>
              <a:t>Ms.</a:t>
            </a:r>
            <a:r>
              <a:rPr lang="zh-CN" altLang="en-US" dirty="0">
                <a:latin typeface="Microsoft YaHei Light" panose="020B0502040204020203" pitchFamily="34" charset="-122"/>
                <a:ea typeface="Microsoft YaHei Light" panose="020B0502040204020203" pitchFamily="34" charset="-122"/>
              </a:rPr>
              <a:t>打头</a:t>
            </a:r>
          </a:p>
        </p:txBody>
      </p:sp>
      <p:sp>
        <p:nvSpPr>
          <p:cNvPr id="8" name="文本框 7">
            <a:extLst>
              <a:ext uri="{FF2B5EF4-FFF2-40B4-BE49-F238E27FC236}">
                <a16:creationId xmlns:a16="http://schemas.microsoft.com/office/drawing/2014/main" id="{22ED1285-B719-4FD3-9490-48AF033B15CC}"/>
              </a:ext>
            </a:extLst>
          </p:cNvPr>
          <p:cNvSpPr txBox="1"/>
          <p:nvPr/>
        </p:nvSpPr>
        <p:spPr>
          <a:xfrm>
            <a:off x="163594" y="95614"/>
            <a:ext cx="3291286"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8.3 </a:t>
            </a:r>
            <a:r>
              <a:rPr lang="zh-CN" altLang="en-US" sz="2800" b="1" dirty="0">
                <a:latin typeface="Microsoft YaHei Light" panose="020B0502040204020203" pitchFamily="34" charset="-122"/>
                <a:ea typeface="Microsoft YaHei Light" panose="020B0502040204020203" pitchFamily="34" charset="-122"/>
              </a:rPr>
              <a:t>用户定义完整性</a:t>
            </a:r>
          </a:p>
        </p:txBody>
      </p:sp>
    </p:spTree>
    <p:extLst>
      <p:ext uri="{BB962C8B-B14F-4D97-AF65-F5344CB8AC3E}">
        <p14:creationId xmlns:p14="http://schemas.microsoft.com/office/powerpoint/2010/main" val="129148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11A4E5B-05A4-4BFD-BE67-43853BC5683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CE5EFDF-4DDB-47A9-B42C-DB7C4936906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DBDFB9BC-1DCF-48C0-8657-5DA79C3620B8}"/>
              </a:ext>
            </a:extLst>
          </p:cNvPr>
          <p:cNvSpPr txBox="1">
            <a:spLocks noChangeArrowheads="1"/>
          </p:cNvSpPr>
          <p:nvPr/>
        </p:nvSpPr>
        <p:spPr>
          <a:xfrm>
            <a:off x="457199" y="1196976"/>
            <a:ext cx="11443063" cy="3486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80000"/>
              </a:lnSpc>
            </a:pPr>
            <a:r>
              <a:rPr lang="zh-CN" altLang="en-US" sz="2400">
                <a:latin typeface="Microsoft YaHei Light" panose="020B0502040204020203" pitchFamily="34" charset="-122"/>
                <a:ea typeface="Microsoft YaHei Light" panose="020B0502040204020203" pitchFamily="34" charset="-122"/>
              </a:rPr>
              <a:t>元组上的约束条件检查和违约处理</a:t>
            </a:r>
            <a:endParaRPr lang="en-US" altLang="zh-CN" sz="2400">
              <a:latin typeface="Microsoft YaHei Light" panose="020B0502040204020203" pitchFamily="34" charset="-122"/>
              <a:ea typeface="Microsoft YaHei Light" panose="020B0502040204020203" pitchFamily="34" charset="-122"/>
            </a:endParaRPr>
          </a:p>
          <a:p>
            <a:pPr lvl="1">
              <a:lnSpc>
                <a:spcPct val="180000"/>
              </a:lnSpc>
              <a:buSzPct val="85000"/>
            </a:pPr>
            <a:r>
              <a:rPr lang="zh-CN" altLang="en-US">
                <a:latin typeface="Microsoft YaHei Light" panose="020B0502040204020203" pitchFamily="34" charset="-122"/>
                <a:ea typeface="Microsoft YaHei Light" panose="020B0502040204020203" pitchFamily="34" charset="-122"/>
              </a:rPr>
              <a:t>插入元组或修改属性的值时，关系数据库管理系统检查元组上的约束条件是否被满足</a:t>
            </a:r>
          </a:p>
          <a:p>
            <a:pPr lvl="1">
              <a:lnSpc>
                <a:spcPct val="180000"/>
              </a:lnSpc>
              <a:buSzPct val="85000"/>
            </a:pPr>
            <a:r>
              <a:rPr lang="zh-CN" altLang="en-US">
                <a:latin typeface="Microsoft YaHei Light" panose="020B0502040204020203" pitchFamily="34" charset="-122"/>
                <a:ea typeface="Microsoft YaHei Light" panose="020B0502040204020203" pitchFamily="34" charset="-122"/>
              </a:rPr>
              <a:t>如果不满足则操作被拒绝执行 </a:t>
            </a:r>
            <a:endParaRPr lang="zh-CN" altLang="en-US" dirty="0">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9E212395-64F5-4634-B83E-E5B973F4C95E}"/>
              </a:ext>
            </a:extLst>
          </p:cNvPr>
          <p:cNvSpPr txBox="1"/>
          <p:nvPr/>
        </p:nvSpPr>
        <p:spPr>
          <a:xfrm>
            <a:off x="163594" y="95614"/>
            <a:ext cx="3291286"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8.3 </a:t>
            </a:r>
            <a:r>
              <a:rPr lang="zh-CN" altLang="en-US" sz="2800" b="1" dirty="0">
                <a:latin typeface="Microsoft YaHei Light" panose="020B0502040204020203" pitchFamily="34" charset="-122"/>
                <a:ea typeface="Microsoft YaHei Light" panose="020B0502040204020203" pitchFamily="34" charset="-122"/>
              </a:rPr>
              <a:t>用户定义完整性</a:t>
            </a:r>
          </a:p>
        </p:txBody>
      </p:sp>
    </p:spTree>
    <p:extLst>
      <p:ext uri="{BB962C8B-B14F-4D97-AF65-F5344CB8AC3E}">
        <p14:creationId xmlns:p14="http://schemas.microsoft.com/office/powerpoint/2010/main" val="952986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9A3AD71-E917-4313-9BDA-FE27C30258CC}"/>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0276B84-B5AB-423F-A560-5211D3D49326}"/>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文本框 6">
            <a:extLst>
              <a:ext uri="{FF2B5EF4-FFF2-40B4-BE49-F238E27FC236}">
                <a16:creationId xmlns:a16="http://schemas.microsoft.com/office/drawing/2014/main" id="{78709767-C6C3-4C9D-B6AE-DEFDE5D689DC}"/>
              </a:ext>
            </a:extLst>
          </p:cNvPr>
          <p:cNvSpPr txBox="1"/>
          <p:nvPr/>
        </p:nvSpPr>
        <p:spPr>
          <a:xfrm>
            <a:off x="163594" y="252371"/>
            <a:ext cx="4015843"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8.4 </a:t>
            </a:r>
            <a:r>
              <a:rPr lang="zh-CN" altLang="en-US" sz="2800" b="1" dirty="0">
                <a:latin typeface="Microsoft YaHei Light" panose="020B0502040204020203" pitchFamily="34" charset="-122"/>
                <a:ea typeface="Microsoft YaHei Light" panose="020B0502040204020203" pitchFamily="34" charset="-122"/>
              </a:rPr>
              <a:t>完整性约束命名子句</a:t>
            </a:r>
          </a:p>
        </p:txBody>
      </p:sp>
      <p:sp>
        <p:nvSpPr>
          <p:cNvPr id="8" name="Rectangle 3">
            <a:extLst>
              <a:ext uri="{FF2B5EF4-FFF2-40B4-BE49-F238E27FC236}">
                <a16:creationId xmlns:a16="http://schemas.microsoft.com/office/drawing/2014/main" id="{3D33515A-A199-4845-A11C-1F4895CBB87A}"/>
              </a:ext>
            </a:extLst>
          </p:cNvPr>
          <p:cNvSpPr txBox="1">
            <a:spLocks noChangeArrowheads="1"/>
          </p:cNvSpPr>
          <p:nvPr/>
        </p:nvSpPr>
        <p:spPr>
          <a:xfrm>
            <a:off x="457199" y="1339851"/>
            <a:ext cx="11482251" cy="2598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完整性约束命名子句</a:t>
            </a:r>
            <a:endParaRPr lang="en-US" altLang="zh-CN" sz="2400" dirty="0">
              <a:latin typeface="Microsoft YaHei Light" panose="020B0502040204020203" pitchFamily="34" charset="-122"/>
              <a:ea typeface="Microsoft YaHei Light" panose="020B0502040204020203" pitchFamily="34" charset="-122"/>
            </a:endParaRPr>
          </a:p>
          <a:p>
            <a:pPr lvl="1">
              <a:lnSpc>
                <a:spcPct val="150000"/>
              </a:lnSpc>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CONSTRAINT &lt;</a:t>
            </a:r>
            <a:r>
              <a:rPr lang="zh-CN" altLang="en-US" dirty="0">
                <a:latin typeface="Microsoft YaHei Light" panose="020B0502040204020203" pitchFamily="34" charset="-122"/>
                <a:ea typeface="Microsoft YaHei Light" panose="020B0502040204020203" pitchFamily="34" charset="-122"/>
              </a:rPr>
              <a:t>完整性约束条件名</a:t>
            </a:r>
            <a:r>
              <a:rPr lang="en-US" altLang="zh-CN" dirty="0">
                <a:latin typeface="Microsoft YaHei Light" panose="020B0502040204020203" pitchFamily="34" charset="-122"/>
                <a:ea typeface="Microsoft YaHei Light" panose="020B0502040204020203" pitchFamily="34" charset="-122"/>
              </a:rPr>
              <a:t>&gt;&lt;</a:t>
            </a:r>
            <a:r>
              <a:rPr lang="zh-CN" altLang="en-US" dirty="0">
                <a:latin typeface="Microsoft YaHei Light" panose="020B0502040204020203" pitchFamily="34" charset="-122"/>
                <a:ea typeface="Microsoft YaHei Light" panose="020B0502040204020203" pitchFamily="34" charset="-122"/>
              </a:rPr>
              <a:t>完整性约束条件</a:t>
            </a:r>
            <a:r>
              <a:rPr lang="en-US" altLang="zh-CN" dirty="0">
                <a:latin typeface="Microsoft YaHei Light" panose="020B0502040204020203" pitchFamily="34" charset="-122"/>
                <a:ea typeface="Microsoft YaHei Light" panose="020B0502040204020203" pitchFamily="34" charset="-122"/>
              </a:rPr>
              <a:t>&gt;</a:t>
            </a:r>
          </a:p>
          <a:p>
            <a:pPr lvl="1">
              <a:lnSpc>
                <a:spcPct val="150000"/>
              </a:lnSpc>
              <a:buSzPct val="85000"/>
            </a:pPr>
            <a:r>
              <a:rPr lang="en-US" altLang="zh-CN" dirty="0">
                <a:latin typeface="Microsoft YaHei Light" panose="020B0502040204020203" pitchFamily="34" charset="-122"/>
                <a:ea typeface="Microsoft YaHei Light" panose="020B0502040204020203" pitchFamily="34" charset="-122"/>
              </a:rPr>
              <a:t>&lt;</a:t>
            </a:r>
            <a:r>
              <a:rPr lang="zh-CN" altLang="en-US" dirty="0">
                <a:latin typeface="Microsoft YaHei Light" panose="020B0502040204020203" pitchFamily="34" charset="-122"/>
                <a:ea typeface="Microsoft YaHei Light" panose="020B0502040204020203" pitchFamily="34" charset="-122"/>
              </a:rPr>
              <a:t>完整性约束条件</a:t>
            </a:r>
            <a:r>
              <a:rPr lang="en-US" altLang="zh-CN" dirty="0">
                <a:latin typeface="Microsoft YaHei Light" panose="020B0502040204020203" pitchFamily="34" charset="-122"/>
                <a:ea typeface="Microsoft YaHei Light" panose="020B0502040204020203" pitchFamily="34" charset="-122"/>
              </a:rPr>
              <a:t>&gt;</a:t>
            </a:r>
            <a:r>
              <a:rPr lang="zh-CN" altLang="en-US" dirty="0">
                <a:latin typeface="Microsoft YaHei Light" panose="020B0502040204020203" pitchFamily="34" charset="-122"/>
                <a:ea typeface="Microsoft YaHei Light" panose="020B0502040204020203" pitchFamily="34" charset="-122"/>
              </a:rPr>
              <a:t>包括</a:t>
            </a:r>
            <a:r>
              <a:rPr lang="en-US" altLang="zh-CN" dirty="0">
                <a:latin typeface="Microsoft YaHei Light" panose="020B0502040204020203" pitchFamily="34" charset="-122"/>
                <a:ea typeface="Microsoft YaHei Light" panose="020B0502040204020203" pitchFamily="34" charset="-122"/>
              </a:rPr>
              <a:t>NOT NULL</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UNIQUE</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PRIMARY KEY</a:t>
            </a:r>
            <a:r>
              <a:rPr lang="zh-CN" altLang="en-US" dirty="0">
                <a:latin typeface="Microsoft YaHei Light" panose="020B0502040204020203" pitchFamily="34" charset="-122"/>
                <a:ea typeface="Microsoft YaHei Light" panose="020B0502040204020203" pitchFamily="34" charset="-122"/>
              </a:rPr>
              <a:t>短语、</a:t>
            </a:r>
            <a:r>
              <a:rPr lang="en-US" altLang="zh-CN" dirty="0">
                <a:latin typeface="Microsoft YaHei Light" panose="020B0502040204020203" pitchFamily="34" charset="-122"/>
                <a:ea typeface="Microsoft YaHei Light" panose="020B0502040204020203" pitchFamily="34" charset="-122"/>
              </a:rPr>
              <a:t>FOREIGN KEY</a:t>
            </a:r>
            <a:r>
              <a:rPr lang="zh-CN" altLang="en-US" dirty="0">
                <a:latin typeface="Microsoft YaHei Light" panose="020B0502040204020203" pitchFamily="34" charset="-122"/>
                <a:ea typeface="Microsoft YaHei Light" panose="020B0502040204020203" pitchFamily="34" charset="-122"/>
              </a:rPr>
              <a:t>短语、</a:t>
            </a:r>
            <a:r>
              <a:rPr lang="en-US" altLang="zh-CN" dirty="0">
                <a:latin typeface="Microsoft YaHei Light" panose="020B0502040204020203" pitchFamily="34" charset="-122"/>
                <a:ea typeface="Microsoft YaHei Light" panose="020B0502040204020203" pitchFamily="34" charset="-122"/>
              </a:rPr>
              <a:t>CHECK</a:t>
            </a:r>
            <a:r>
              <a:rPr lang="zh-CN" altLang="en-US" dirty="0">
                <a:latin typeface="Microsoft YaHei Light" panose="020B0502040204020203" pitchFamily="34" charset="-122"/>
                <a:ea typeface="Microsoft YaHei Light" panose="020B0502040204020203" pitchFamily="34" charset="-122"/>
              </a:rPr>
              <a:t>短语等</a:t>
            </a:r>
            <a:endParaRPr lang="en-US" altLang="zh-CN"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679904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D461889-292C-4F5D-A98D-99F430137CA9}"/>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34A789A-1002-4C0D-BAE5-3EC95CCB10EE}"/>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0E6473DE-0618-46E5-9C68-4593A8FB2A28}"/>
              </a:ext>
            </a:extLst>
          </p:cNvPr>
          <p:cNvSpPr txBox="1">
            <a:spLocks noChangeArrowheads="1"/>
          </p:cNvSpPr>
          <p:nvPr/>
        </p:nvSpPr>
        <p:spPr>
          <a:xfrm>
            <a:off x="85725" y="1027112"/>
            <a:ext cx="11827601" cy="52976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10]</a:t>
            </a:r>
            <a:r>
              <a:rPr lang="zh-CN" altLang="en-US" sz="2400" dirty="0">
                <a:latin typeface="Microsoft YaHei Light" panose="020B0502040204020203" pitchFamily="34" charset="-122"/>
                <a:ea typeface="Microsoft YaHei Light" panose="020B0502040204020203" pitchFamily="34" charset="-122"/>
              </a:rPr>
              <a:t>建立学生登记表</a:t>
            </a:r>
            <a:r>
              <a:rPr lang="en-US" altLang="zh-CN" sz="2400" dirty="0">
                <a:latin typeface="Microsoft YaHei Light" panose="020B0502040204020203" pitchFamily="34" charset="-122"/>
                <a:ea typeface="Microsoft YaHei Light" panose="020B0502040204020203" pitchFamily="34" charset="-122"/>
              </a:rPr>
              <a:t>Student</a:t>
            </a:r>
            <a:r>
              <a:rPr lang="zh-CN" altLang="en-US" sz="2400" dirty="0">
                <a:latin typeface="Microsoft YaHei Light" panose="020B0502040204020203" pitchFamily="34" charset="-122"/>
                <a:ea typeface="Microsoft YaHei Light" panose="020B0502040204020203" pitchFamily="34" charset="-122"/>
              </a:rPr>
              <a:t>，要求学号在</a:t>
            </a:r>
            <a:r>
              <a:rPr lang="en-US" altLang="zh-CN" sz="2400" dirty="0">
                <a:latin typeface="Microsoft YaHei Light" panose="020B0502040204020203" pitchFamily="34" charset="-122"/>
                <a:ea typeface="Microsoft YaHei Light" panose="020B0502040204020203" pitchFamily="34" charset="-122"/>
              </a:rPr>
              <a:t>90000~99999</a:t>
            </a:r>
            <a:r>
              <a:rPr lang="zh-CN" altLang="en-US" sz="2400" dirty="0">
                <a:latin typeface="Microsoft YaHei Light" panose="020B0502040204020203" pitchFamily="34" charset="-122"/>
                <a:ea typeface="Microsoft YaHei Light" panose="020B0502040204020203" pitchFamily="34" charset="-122"/>
              </a:rPr>
              <a:t>之间，姓名不能取空值，年龄小于</a:t>
            </a:r>
            <a:r>
              <a:rPr lang="en-US" altLang="zh-CN" sz="2400" dirty="0">
                <a:latin typeface="Microsoft YaHei Light" panose="020B0502040204020203" pitchFamily="34" charset="-122"/>
                <a:ea typeface="Microsoft YaHei Light" panose="020B0502040204020203" pitchFamily="34" charset="-122"/>
              </a:rPr>
              <a:t>30</a:t>
            </a:r>
            <a:r>
              <a:rPr lang="zh-CN" altLang="en-US" sz="2400" dirty="0">
                <a:latin typeface="Microsoft YaHei Light" panose="020B0502040204020203" pitchFamily="34" charset="-122"/>
                <a:ea typeface="Microsoft YaHei Light" panose="020B0502040204020203" pitchFamily="34" charset="-122"/>
              </a:rPr>
              <a:t>，性别只能是“男”或“女”。</a:t>
            </a:r>
          </a:p>
          <a:p>
            <a:pPr>
              <a:spcBef>
                <a:spcPct val="0"/>
              </a:spcBef>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CREATE TABLE Student</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Sno</a:t>
            </a:r>
            <a:r>
              <a:rPr lang="en-US" altLang="zh-CN" sz="2400" dirty="0">
                <a:latin typeface="Microsoft YaHei Light" panose="020B0502040204020203" pitchFamily="34" charset="-122"/>
                <a:ea typeface="Microsoft YaHei Light" panose="020B0502040204020203" pitchFamily="34" charset="-122"/>
              </a:rPr>
              <a:t>  NUMERIC</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6</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CONSTRAINT C1 CHECK </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err="1">
                <a:solidFill>
                  <a:srgbClr val="FF00FF"/>
                </a:solidFill>
                <a:latin typeface="Microsoft YaHei Light" panose="020B0502040204020203" pitchFamily="34" charset="-122"/>
                <a:ea typeface="Microsoft YaHei Light" panose="020B0502040204020203" pitchFamily="34" charset="-122"/>
              </a:rPr>
              <a:t>Sno</a:t>
            </a:r>
            <a:r>
              <a:rPr lang="en-US" altLang="zh-CN" sz="2400" dirty="0">
                <a:solidFill>
                  <a:srgbClr val="FF00FF"/>
                </a:solidFill>
                <a:latin typeface="Microsoft YaHei Light" panose="020B0502040204020203" pitchFamily="34" charset="-122"/>
                <a:ea typeface="Microsoft YaHei Light" panose="020B0502040204020203" pitchFamily="34" charset="-122"/>
              </a:rPr>
              <a:t> BETWEEN 90000 AND 99999</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Sname</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20</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CONSTRAINT C2 NOT NULL</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Sage  NUMERIC</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3</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CONSTRAINT C3 CHECK </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a:solidFill>
                  <a:srgbClr val="FF00FF"/>
                </a:solidFill>
                <a:latin typeface="Microsoft YaHei Light" panose="020B0502040204020203" pitchFamily="34" charset="-122"/>
                <a:ea typeface="Microsoft YaHei Light" panose="020B0502040204020203" pitchFamily="34" charset="-122"/>
              </a:rPr>
              <a:t>Sage &lt; 30</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Ssex</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CONSTRAINT C4 CHECK </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err="1">
                <a:solidFill>
                  <a:srgbClr val="FF00FF"/>
                </a:solidFill>
                <a:latin typeface="Microsoft YaHei Light" panose="020B0502040204020203" pitchFamily="34" charset="-122"/>
                <a:ea typeface="Microsoft YaHei Light" panose="020B0502040204020203" pitchFamily="34" charset="-122"/>
              </a:rPr>
              <a:t>Ssex</a:t>
            </a:r>
            <a:r>
              <a:rPr lang="en-US" altLang="zh-CN" sz="2400" dirty="0">
                <a:solidFill>
                  <a:srgbClr val="FF00FF"/>
                </a:solidFill>
                <a:latin typeface="Microsoft YaHei Light" panose="020B0502040204020203" pitchFamily="34" charset="-122"/>
                <a:ea typeface="Microsoft YaHei Light" panose="020B0502040204020203" pitchFamily="34" charset="-122"/>
              </a:rPr>
              <a:t> IN </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a:solidFill>
                  <a:srgbClr val="FF00FF"/>
                </a:solidFill>
                <a:latin typeface="Microsoft YaHei Light" panose="020B0502040204020203" pitchFamily="34" charset="-122"/>
                <a:ea typeface="Microsoft YaHei Light" panose="020B0502040204020203" pitchFamily="34" charset="-122"/>
              </a:rPr>
              <a:t> ‘</a:t>
            </a:r>
            <a:r>
              <a:rPr lang="zh-CN" altLang="en-US" sz="2400" dirty="0">
                <a:solidFill>
                  <a:srgbClr val="FF00FF"/>
                </a:solidFill>
                <a:latin typeface="Microsoft YaHei Light" panose="020B0502040204020203" pitchFamily="34" charset="-122"/>
                <a:ea typeface="Microsoft YaHei Light" panose="020B0502040204020203" pitchFamily="34" charset="-122"/>
              </a:rPr>
              <a:t>男</a:t>
            </a:r>
            <a:r>
              <a:rPr lang="en-US" altLang="zh-CN" sz="2400" dirty="0">
                <a:solidFill>
                  <a:srgbClr val="FF00FF"/>
                </a:solidFill>
                <a:latin typeface="Microsoft YaHei Light" panose="020B0502040204020203" pitchFamily="34" charset="-122"/>
                <a:ea typeface="Microsoft YaHei Light" panose="020B0502040204020203" pitchFamily="34" charset="-122"/>
              </a:rPr>
              <a:t>’,'</a:t>
            </a:r>
            <a:r>
              <a:rPr lang="zh-CN" altLang="en-US" sz="2400" dirty="0">
                <a:solidFill>
                  <a:srgbClr val="FF00FF"/>
                </a:solidFill>
                <a:latin typeface="Microsoft YaHei Light" panose="020B0502040204020203" pitchFamily="34" charset="-122"/>
                <a:ea typeface="Microsoft YaHei Light" panose="020B0502040204020203" pitchFamily="34" charset="-122"/>
              </a:rPr>
              <a:t>女</a:t>
            </a:r>
            <a:r>
              <a:rPr lang="en-US" altLang="zh-CN" sz="2400" dirty="0">
                <a:solidFill>
                  <a:srgbClr val="FF00FF"/>
                </a:solidFill>
                <a:latin typeface="Microsoft YaHei Light" panose="020B0502040204020203" pitchFamily="34" charset="-122"/>
                <a:ea typeface="Microsoft YaHei Light" panose="020B0502040204020203" pitchFamily="34" charset="-122"/>
              </a:rPr>
              <a:t>'</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zh-CN" altLang="en-US" sz="2400" dirty="0">
                <a:solidFill>
                  <a:srgbClr val="FF66FF"/>
                </a:solidFill>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zh-CN" altLang="en-US" sz="2400" dirty="0">
                <a:solidFill>
                  <a:srgbClr val="FF66FF"/>
                </a:solidFill>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CONSTRAINT </a:t>
            </a:r>
            <a:r>
              <a:rPr lang="en-US" altLang="zh-CN" sz="2400" dirty="0" err="1">
                <a:solidFill>
                  <a:srgbClr val="FF00FF"/>
                </a:solidFill>
                <a:latin typeface="Microsoft YaHei Light" panose="020B0502040204020203" pitchFamily="34" charset="-122"/>
                <a:ea typeface="Microsoft YaHei Light" panose="020B0502040204020203" pitchFamily="34" charset="-122"/>
              </a:rPr>
              <a:t>StudentKey</a:t>
            </a:r>
            <a:r>
              <a:rPr lang="en-US" altLang="zh-CN" sz="2400" dirty="0">
                <a:solidFill>
                  <a:srgbClr val="FF00FF"/>
                </a:solidFill>
                <a:latin typeface="Microsoft YaHei Light" panose="020B0502040204020203" pitchFamily="34" charset="-122"/>
                <a:ea typeface="Microsoft YaHei Light" panose="020B0502040204020203" pitchFamily="34" charset="-122"/>
              </a:rPr>
              <a:t> PRIMARY KEY</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err="1">
                <a:solidFill>
                  <a:srgbClr val="FF00FF"/>
                </a:solidFill>
                <a:latin typeface="Microsoft YaHei Light" panose="020B0502040204020203" pitchFamily="34" charset="-122"/>
                <a:ea typeface="Microsoft YaHei Light" panose="020B0502040204020203" pitchFamily="34" charset="-122"/>
              </a:rPr>
              <a:t>Sno</a:t>
            </a:r>
            <a:r>
              <a:rPr lang="zh-CN" altLang="en-US" sz="2400" dirty="0">
                <a:solidFill>
                  <a:srgbClr val="FF00FF"/>
                </a:solidFill>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p>
          <a:p>
            <a:pPr lvl="1">
              <a:spcBef>
                <a:spcPct val="0"/>
              </a:spcBef>
              <a:buFont typeface="Wingdings" panose="05000000000000000000" pitchFamily="2" charset="2"/>
              <a:buChar char="ü"/>
            </a:pPr>
            <a:r>
              <a:rPr lang="zh-CN" altLang="en-US" dirty="0">
                <a:latin typeface="Microsoft YaHei Light" panose="020B0502040204020203" pitchFamily="34" charset="-122"/>
                <a:ea typeface="Microsoft YaHei Light" panose="020B0502040204020203" pitchFamily="34" charset="-122"/>
              </a:rPr>
              <a:t>在</a:t>
            </a:r>
            <a:r>
              <a:rPr lang="en-US" altLang="zh-CN" dirty="0">
                <a:latin typeface="Microsoft YaHei Light" panose="020B0502040204020203" pitchFamily="34" charset="-122"/>
                <a:ea typeface="Microsoft YaHei Light" panose="020B0502040204020203" pitchFamily="34" charset="-122"/>
              </a:rPr>
              <a:t>Student</a:t>
            </a:r>
            <a:r>
              <a:rPr lang="zh-CN" altLang="en-US" dirty="0">
                <a:latin typeface="Microsoft YaHei Light" panose="020B0502040204020203" pitchFamily="34" charset="-122"/>
                <a:ea typeface="Microsoft YaHei Light" panose="020B0502040204020203" pitchFamily="34" charset="-122"/>
              </a:rPr>
              <a:t>表上建立了</a:t>
            </a:r>
            <a:r>
              <a:rPr lang="en-US" altLang="zh-CN" dirty="0">
                <a:latin typeface="Microsoft YaHei Light" panose="020B0502040204020203" pitchFamily="34" charset="-122"/>
                <a:ea typeface="Microsoft YaHei Light" panose="020B0502040204020203" pitchFamily="34" charset="-122"/>
              </a:rPr>
              <a:t>5</a:t>
            </a:r>
            <a:r>
              <a:rPr lang="zh-CN" altLang="en-US" dirty="0">
                <a:latin typeface="Microsoft YaHei Light" panose="020B0502040204020203" pitchFamily="34" charset="-122"/>
                <a:ea typeface="Microsoft YaHei Light" panose="020B0502040204020203" pitchFamily="34" charset="-122"/>
              </a:rPr>
              <a:t>个约束条件，包括主码约束（命名为</a:t>
            </a:r>
            <a:r>
              <a:rPr lang="en-US" altLang="zh-CN" dirty="0" err="1">
                <a:latin typeface="Microsoft YaHei Light" panose="020B0502040204020203" pitchFamily="34" charset="-122"/>
                <a:ea typeface="Microsoft YaHei Light" panose="020B0502040204020203" pitchFamily="34" charset="-122"/>
              </a:rPr>
              <a:t>StudentKey</a:t>
            </a:r>
            <a:r>
              <a:rPr lang="zh-CN" altLang="en-US" dirty="0">
                <a:latin typeface="Microsoft YaHei Light" panose="020B0502040204020203" pitchFamily="34" charset="-122"/>
                <a:ea typeface="Microsoft YaHei Light" panose="020B0502040204020203" pitchFamily="34" charset="-122"/>
              </a:rPr>
              <a:t>）以及</a:t>
            </a:r>
            <a:r>
              <a:rPr lang="en-US" altLang="zh-CN" dirty="0">
                <a:latin typeface="Microsoft YaHei Light" panose="020B0502040204020203" pitchFamily="34" charset="-122"/>
                <a:ea typeface="Microsoft YaHei Light" panose="020B0502040204020203" pitchFamily="34" charset="-122"/>
              </a:rPr>
              <a:t>C1</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C2</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C3</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C4</a:t>
            </a:r>
            <a:r>
              <a:rPr lang="zh-CN" altLang="en-US" dirty="0">
                <a:latin typeface="Microsoft YaHei Light" panose="020B0502040204020203" pitchFamily="34" charset="-122"/>
                <a:ea typeface="Microsoft YaHei Light" panose="020B0502040204020203" pitchFamily="34" charset="-122"/>
              </a:rPr>
              <a:t>四个列级约束。</a:t>
            </a:r>
          </a:p>
        </p:txBody>
      </p:sp>
      <p:sp>
        <p:nvSpPr>
          <p:cNvPr id="8" name="文本框 7">
            <a:extLst>
              <a:ext uri="{FF2B5EF4-FFF2-40B4-BE49-F238E27FC236}">
                <a16:creationId xmlns:a16="http://schemas.microsoft.com/office/drawing/2014/main" id="{BF4A1457-1564-4425-B585-3EC4B3B93961}"/>
              </a:ext>
            </a:extLst>
          </p:cNvPr>
          <p:cNvSpPr txBox="1"/>
          <p:nvPr/>
        </p:nvSpPr>
        <p:spPr>
          <a:xfrm>
            <a:off x="163594" y="252371"/>
            <a:ext cx="4015843"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8.4 </a:t>
            </a:r>
            <a:r>
              <a:rPr lang="zh-CN" altLang="en-US" sz="2800" b="1" dirty="0">
                <a:latin typeface="Microsoft YaHei Light" panose="020B0502040204020203" pitchFamily="34" charset="-122"/>
                <a:ea typeface="Microsoft YaHei Light" panose="020B0502040204020203" pitchFamily="34" charset="-122"/>
              </a:rPr>
              <a:t>完整性约束命名子句</a:t>
            </a:r>
          </a:p>
        </p:txBody>
      </p:sp>
    </p:spTree>
    <p:extLst>
      <p:ext uri="{BB962C8B-B14F-4D97-AF65-F5344CB8AC3E}">
        <p14:creationId xmlns:p14="http://schemas.microsoft.com/office/powerpoint/2010/main" val="572908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D78CC2A-8B3D-4D74-A0D0-3D006191580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38719ADC-8C9A-4C10-95E2-44909FC29ADA}"/>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023454C2-2F09-44FB-982B-CEF5B4B8E2E9}"/>
              </a:ext>
            </a:extLst>
          </p:cNvPr>
          <p:cNvSpPr txBox="1">
            <a:spLocks noChangeArrowheads="1"/>
          </p:cNvSpPr>
          <p:nvPr/>
        </p:nvSpPr>
        <p:spPr>
          <a:xfrm>
            <a:off x="1394234" y="1098550"/>
            <a:ext cx="9603280" cy="5283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11]</a:t>
            </a:r>
            <a:r>
              <a:rPr lang="zh-CN" altLang="en-US" sz="2400" dirty="0">
                <a:latin typeface="Microsoft YaHei Light" panose="020B0502040204020203" pitchFamily="34" charset="-122"/>
                <a:ea typeface="Microsoft YaHei Light" panose="020B0502040204020203" pitchFamily="34" charset="-122"/>
              </a:rPr>
              <a:t>建立教师表</a:t>
            </a:r>
            <a:r>
              <a:rPr lang="en-US" altLang="zh-CN" sz="2400" dirty="0">
                <a:latin typeface="Microsoft YaHei Light" panose="020B0502040204020203" pitchFamily="34" charset="-122"/>
                <a:ea typeface="Microsoft YaHei Light" panose="020B0502040204020203" pitchFamily="34" charset="-122"/>
              </a:rPr>
              <a:t>TEACHER</a:t>
            </a:r>
            <a:r>
              <a:rPr lang="zh-CN" altLang="en-US" sz="2400" dirty="0">
                <a:latin typeface="Microsoft YaHei Light" panose="020B0502040204020203" pitchFamily="34" charset="-122"/>
                <a:ea typeface="Microsoft YaHei Light" panose="020B0502040204020203" pitchFamily="34" charset="-122"/>
              </a:rPr>
              <a:t>，要求每个教师的应发工资不低于</a:t>
            </a:r>
            <a:r>
              <a:rPr lang="en-US" altLang="zh-CN" sz="2400" dirty="0">
                <a:latin typeface="Microsoft YaHei Light" panose="020B0502040204020203" pitchFamily="34" charset="-122"/>
                <a:ea typeface="Microsoft YaHei Light" panose="020B0502040204020203" pitchFamily="34" charset="-122"/>
              </a:rPr>
              <a:t>3000</a:t>
            </a:r>
            <a:r>
              <a:rPr lang="zh-CN" altLang="en-US" sz="2400" dirty="0">
                <a:latin typeface="Microsoft YaHei Light" panose="020B0502040204020203" pitchFamily="34" charset="-122"/>
                <a:ea typeface="Microsoft YaHei Light" panose="020B0502040204020203" pitchFamily="34" charset="-122"/>
              </a:rPr>
              <a:t>元。</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应发工资是工资列</a:t>
            </a:r>
            <a:r>
              <a:rPr lang="en-US" altLang="zh-CN" sz="2400" dirty="0">
                <a:latin typeface="Microsoft YaHei Light" panose="020B0502040204020203" pitchFamily="34" charset="-122"/>
                <a:ea typeface="Microsoft YaHei Light" panose="020B0502040204020203" pitchFamily="34" charset="-122"/>
              </a:rPr>
              <a:t>Sal</a:t>
            </a:r>
            <a:r>
              <a:rPr lang="zh-CN" altLang="en-US" sz="2400" dirty="0">
                <a:latin typeface="Microsoft YaHei Light" panose="020B0502040204020203" pitchFamily="34" charset="-122"/>
                <a:ea typeface="Microsoft YaHei Light" panose="020B0502040204020203" pitchFamily="34" charset="-122"/>
              </a:rPr>
              <a:t>与扣除项</a:t>
            </a:r>
            <a:r>
              <a:rPr lang="en-US" altLang="zh-CN" sz="2400" dirty="0">
                <a:latin typeface="Microsoft YaHei Light" panose="020B0502040204020203" pitchFamily="34" charset="-122"/>
                <a:ea typeface="Microsoft YaHei Light" panose="020B0502040204020203" pitchFamily="34" charset="-122"/>
              </a:rPr>
              <a:t>Deduct</a:t>
            </a:r>
            <a:r>
              <a:rPr lang="zh-CN" altLang="en-US" sz="2400" dirty="0">
                <a:latin typeface="Microsoft YaHei Light" panose="020B0502040204020203" pitchFamily="34" charset="-122"/>
                <a:ea typeface="Microsoft YaHei Light" panose="020B0502040204020203" pitchFamily="34" charset="-122"/>
              </a:rPr>
              <a:t>之和。</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CREATE TABLE TEACHER</a:t>
            </a:r>
            <a:endParaRPr lang="zh-CN" altLang="en-US" sz="2400" dirty="0">
              <a:latin typeface="Microsoft YaHei Light" panose="020B0502040204020203" pitchFamily="34" charset="-122"/>
              <a:ea typeface="Microsoft YaHei Light" panose="020B0502040204020203" pitchFamily="34" charset="-122"/>
            </a:endParaRP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Eno    NUMERIC</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4</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PRIMARY KEY    /*</a:t>
            </a:r>
            <a:r>
              <a:rPr lang="zh-CN" altLang="en-US" sz="2400" dirty="0">
                <a:latin typeface="Microsoft YaHei Light" panose="020B0502040204020203" pitchFamily="34" charset="-122"/>
                <a:ea typeface="Microsoft YaHei Light" panose="020B0502040204020203" pitchFamily="34" charset="-122"/>
              </a:rPr>
              <a:t>在列级定义主码</a:t>
            </a:r>
            <a:r>
              <a:rPr lang="en-US" altLang="zh-CN" sz="2400" dirty="0">
                <a:latin typeface="Microsoft YaHei Light" panose="020B0502040204020203" pitchFamily="34" charset="-122"/>
                <a:ea typeface="Microsoft YaHei Light" panose="020B0502040204020203" pitchFamily="34" charset="-122"/>
              </a:rPr>
              <a:t>*/</a:t>
            </a:r>
            <a:endParaRPr lang="zh-CN" altLang="en-US" sz="2400" dirty="0">
              <a:latin typeface="Microsoft YaHei Light" panose="020B0502040204020203" pitchFamily="34" charset="-122"/>
              <a:ea typeface="Microsoft YaHei Light" panose="020B0502040204020203" pitchFamily="34" charset="-122"/>
            </a:endParaRP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Ename</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10</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Job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8</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Sal     NUMERIC</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7</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Deduct  NUMERIC</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7</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Deptno</a:t>
            </a:r>
            <a:r>
              <a:rPr lang="en-US" altLang="zh-CN" sz="2400" dirty="0">
                <a:latin typeface="Microsoft YaHei Light" panose="020B0502040204020203" pitchFamily="34" charset="-122"/>
                <a:ea typeface="Microsoft YaHei Light" panose="020B0502040204020203" pitchFamily="34" charset="-122"/>
              </a:rPr>
              <a:t>  NUMERIC</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CONSTRAINT </a:t>
            </a:r>
            <a:r>
              <a:rPr lang="en-US" altLang="zh-CN" sz="2400" dirty="0" err="1">
                <a:latin typeface="Microsoft YaHei Light" panose="020B0502040204020203" pitchFamily="34" charset="-122"/>
                <a:ea typeface="Microsoft YaHei Light" panose="020B0502040204020203" pitchFamily="34" charset="-122"/>
              </a:rPr>
              <a:t>TEACHERFKey</a:t>
            </a:r>
            <a:r>
              <a:rPr lang="en-US" altLang="zh-CN" sz="2400" dirty="0">
                <a:latin typeface="Microsoft YaHei Light" panose="020B0502040204020203" pitchFamily="34" charset="-122"/>
                <a:ea typeface="Microsoft YaHei Light" panose="020B0502040204020203" pitchFamily="34" charset="-122"/>
              </a:rPr>
              <a:t> FOREIGN KEY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Deptno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REFERENCES DEPT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Deptno</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CONSTRAINT C1 CHECK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Sal + Deduct &gt;= 3000</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a:t>
            </a:r>
            <a:endParaRPr lang="zh-CN" altLang="en-US" sz="2400" dirty="0">
              <a:latin typeface="Microsoft YaHei Light" panose="020B0502040204020203" pitchFamily="34" charset="-122"/>
              <a:ea typeface="Microsoft YaHei Light" panose="020B0502040204020203" pitchFamily="34" charset="-122"/>
            </a:endParaRP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endParaRPr lang="zh-CN" altLang="en-US" sz="2400" dirty="0">
              <a:latin typeface="Microsoft YaHei Light" panose="020B0502040204020203" pitchFamily="34" charset="-122"/>
              <a:ea typeface="Microsoft YaHei Light" panose="020B0502040204020203" pitchFamily="34" charset="-122"/>
            </a:endParaRPr>
          </a:p>
        </p:txBody>
      </p:sp>
      <p:sp>
        <p:nvSpPr>
          <p:cNvPr id="9" name="文本框 8">
            <a:extLst>
              <a:ext uri="{FF2B5EF4-FFF2-40B4-BE49-F238E27FC236}">
                <a16:creationId xmlns:a16="http://schemas.microsoft.com/office/drawing/2014/main" id="{ED7C42E8-80A0-4435-A59D-80BE4F0E56B1}"/>
              </a:ext>
            </a:extLst>
          </p:cNvPr>
          <p:cNvSpPr txBox="1"/>
          <p:nvPr/>
        </p:nvSpPr>
        <p:spPr>
          <a:xfrm>
            <a:off x="163594" y="252371"/>
            <a:ext cx="4015843"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8.4 </a:t>
            </a:r>
            <a:r>
              <a:rPr lang="zh-CN" altLang="en-US" sz="2800" b="1" dirty="0">
                <a:latin typeface="Microsoft YaHei Light" panose="020B0502040204020203" pitchFamily="34" charset="-122"/>
                <a:ea typeface="Microsoft YaHei Light" panose="020B0502040204020203" pitchFamily="34" charset="-122"/>
              </a:rPr>
              <a:t>完整性约束命名子句</a:t>
            </a:r>
          </a:p>
        </p:txBody>
      </p:sp>
    </p:spTree>
    <p:extLst>
      <p:ext uri="{BB962C8B-B14F-4D97-AF65-F5344CB8AC3E}">
        <p14:creationId xmlns:p14="http://schemas.microsoft.com/office/powerpoint/2010/main" val="2122673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FB0D63E-0A11-4341-A8D0-467C4F827DEA}"/>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19D1D058-6701-4FF7-8248-A7626043C1B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1E60FF61-6DB4-458C-AC39-BF7AE2699707}"/>
              </a:ext>
            </a:extLst>
          </p:cNvPr>
          <p:cNvSpPr txBox="1">
            <a:spLocks noChangeArrowheads="1"/>
          </p:cNvSpPr>
          <p:nvPr/>
        </p:nvSpPr>
        <p:spPr>
          <a:xfrm>
            <a:off x="457199" y="1196975"/>
            <a:ext cx="8974183" cy="4854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2. </a:t>
            </a:r>
            <a:r>
              <a:rPr lang="zh-CN" altLang="en-US" sz="2400" dirty="0">
                <a:latin typeface="Microsoft YaHei Light" panose="020B0502040204020203" pitchFamily="34" charset="-122"/>
                <a:ea typeface="Microsoft YaHei Light" panose="020B0502040204020203" pitchFamily="34" charset="-122"/>
              </a:rPr>
              <a:t>修改表中的完整性限制</a:t>
            </a:r>
          </a:p>
          <a:p>
            <a:pPr lvl="1">
              <a:lnSpc>
                <a:spcPct val="150000"/>
              </a:lnSpc>
            </a:pPr>
            <a:r>
              <a:rPr lang="zh-CN" altLang="en-US" dirty="0">
                <a:latin typeface="Microsoft YaHei Light" panose="020B0502040204020203" pitchFamily="34" charset="-122"/>
                <a:ea typeface="Microsoft YaHei Light" panose="020B0502040204020203" pitchFamily="34" charset="-122"/>
              </a:rPr>
              <a:t>使用</a:t>
            </a:r>
            <a:r>
              <a:rPr lang="en-US" altLang="zh-CN" dirty="0">
                <a:latin typeface="Microsoft YaHei Light" panose="020B0502040204020203" pitchFamily="34" charset="-122"/>
                <a:ea typeface="Microsoft YaHei Light" panose="020B0502040204020203" pitchFamily="34" charset="-122"/>
              </a:rPr>
              <a:t>ALTER TABLE</a:t>
            </a:r>
            <a:r>
              <a:rPr lang="zh-CN" altLang="en-US" dirty="0">
                <a:latin typeface="Microsoft YaHei Light" panose="020B0502040204020203" pitchFamily="34" charset="-122"/>
                <a:ea typeface="Microsoft YaHei Light" panose="020B0502040204020203" pitchFamily="34" charset="-122"/>
              </a:rPr>
              <a:t>语句修改表中的完整性限制</a:t>
            </a:r>
            <a:endParaRPr lang="en-US" altLang="zh-CN" dirty="0">
              <a:latin typeface="Microsoft YaHei Light" panose="020B0502040204020203" pitchFamily="34" charset="-122"/>
              <a:ea typeface="Microsoft YaHei Light" panose="020B0502040204020203" pitchFamily="34" charset="-122"/>
            </a:endParaRPr>
          </a:p>
          <a:p>
            <a:pPr lvl="1">
              <a:lnSpc>
                <a:spcPct val="150000"/>
              </a:lnSpc>
            </a:pPr>
            <a:endParaRPr lang="en-US" altLang="zh-CN"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12]</a:t>
            </a:r>
            <a:r>
              <a:rPr lang="zh-CN" altLang="en-US" sz="2400" dirty="0">
                <a:latin typeface="Microsoft YaHei Light" panose="020B0502040204020203" pitchFamily="34" charset="-122"/>
                <a:ea typeface="Microsoft YaHei Light" panose="020B0502040204020203" pitchFamily="34" charset="-122"/>
              </a:rPr>
              <a:t>去掉例</a:t>
            </a:r>
            <a:r>
              <a:rPr lang="en-US" altLang="zh-CN" sz="2400" dirty="0">
                <a:latin typeface="Microsoft YaHei Light" panose="020B0502040204020203" pitchFamily="34" charset="-122"/>
                <a:ea typeface="Microsoft YaHei Light" panose="020B0502040204020203" pitchFamily="34" charset="-122"/>
              </a:rPr>
              <a:t>10 Student</a:t>
            </a:r>
            <a:r>
              <a:rPr lang="zh-CN" altLang="en-US" sz="2400" dirty="0">
                <a:latin typeface="Microsoft YaHei Light" panose="020B0502040204020203" pitchFamily="34" charset="-122"/>
                <a:ea typeface="Microsoft YaHei Light" panose="020B0502040204020203" pitchFamily="34" charset="-122"/>
              </a:rPr>
              <a:t>表中对性别的限制。</a:t>
            </a: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ALTER TABLE Student </a:t>
            </a:r>
            <a:endParaRPr lang="zh-CN" altLang="en-US" sz="2400" dirty="0">
              <a:latin typeface="Microsoft YaHei Light" panose="020B0502040204020203" pitchFamily="34" charset="-122"/>
              <a:ea typeface="Microsoft YaHei Light" panose="020B0502040204020203" pitchFamily="34" charset="-122"/>
            </a:endParaRP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DROP CONSTRAINT C4</a:t>
            </a:r>
            <a:r>
              <a:rPr lang="en-US" altLang="zh-CN" sz="2400" dirty="0">
                <a:latin typeface="Microsoft YaHei Light" panose="020B0502040204020203" pitchFamily="34" charset="-122"/>
                <a:ea typeface="Microsoft YaHei Light" panose="020B0502040204020203" pitchFamily="34" charset="-122"/>
              </a:rPr>
              <a:t>;</a:t>
            </a:r>
            <a:endParaRPr lang="zh-CN" altLang="en-US" sz="2400" dirty="0">
              <a:latin typeface="Microsoft YaHei Light" panose="020B0502040204020203" pitchFamily="34" charset="-122"/>
              <a:ea typeface="Microsoft YaHei Light" panose="020B0502040204020203" pitchFamily="34" charset="-122"/>
            </a:endParaRPr>
          </a:p>
          <a:p>
            <a:pPr lvl="1">
              <a:lnSpc>
                <a:spcPct val="150000"/>
              </a:lnSpc>
            </a:pPr>
            <a:endParaRPr lang="zh-CN" altLang="en-US"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2C2AA8E5-B6B8-4766-9143-365E7BCFDDE7}"/>
              </a:ext>
            </a:extLst>
          </p:cNvPr>
          <p:cNvSpPr txBox="1"/>
          <p:nvPr/>
        </p:nvSpPr>
        <p:spPr>
          <a:xfrm>
            <a:off x="163594" y="252371"/>
            <a:ext cx="4015843"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8.4 </a:t>
            </a:r>
            <a:r>
              <a:rPr lang="zh-CN" altLang="en-US" sz="2800" b="1" dirty="0">
                <a:latin typeface="Microsoft YaHei Light" panose="020B0502040204020203" pitchFamily="34" charset="-122"/>
                <a:ea typeface="Microsoft YaHei Light" panose="020B0502040204020203" pitchFamily="34" charset="-122"/>
              </a:rPr>
              <a:t>完整性约束命名子句</a:t>
            </a:r>
          </a:p>
        </p:txBody>
      </p:sp>
    </p:spTree>
    <p:extLst>
      <p:ext uri="{BB962C8B-B14F-4D97-AF65-F5344CB8AC3E}">
        <p14:creationId xmlns:p14="http://schemas.microsoft.com/office/powerpoint/2010/main" val="164801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D477B01-052C-4812-BC1E-C10EF6B222C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9F7C193-5F90-47C6-9F55-B83C6F87B63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3D30BA8E-E911-4A2A-B4FC-1E155DAE19E9}"/>
              </a:ext>
            </a:extLst>
          </p:cNvPr>
          <p:cNvSpPr txBox="1">
            <a:spLocks noChangeArrowheads="1"/>
          </p:cNvSpPr>
          <p:nvPr/>
        </p:nvSpPr>
        <p:spPr>
          <a:xfrm>
            <a:off x="182881" y="784314"/>
            <a:ext cx="11900263" cy="5689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13]</a:t>
            </a:r>
            <a:r>
              <a:rPr lang="zh-CN" altLang="en-US" sz="2400" dirty="0">
                <a:latin typeface="Microsoft YaHei Light" panose="020B0502040204020203" pitchFamily="34" charset="-122"/>
                <a:ea typeface="Microsoft YaHei Light" panose="020B0502040204020203" pitchFamily="34" charset="-122"/>
              </a:rPr>
              <a:t>  修改表</a:t>
            </a:r>
            <a:r>
              <a:rPr lang="en-US" altLang="zh-CN" sz="2400" dirty="0">
                <a:latin typeface="Microsoft YaHei Light" panose="020B0502040204020203" pitchFamily="34" charset="-122"/>
                <a:ea typeface="Microsoft YaHei Light" panose="020B0502040204020203" pitchFamily="34" charset="-122"/>
              </a:rPr>
              <a:t>Student</a:t>
            </a:r>
            <a:r>
              <a:rPr lang="zh-CN" altLang="en-US" sz="2400" dirty="0">
                <a:latin typeface="Microsoft YaHei Light" panose="020B0502040204020203" pitchFamily="34" charset="-122"/>
                <a:ea typeface="Microsoft YaHei Light" panose="020B0502040204020203" pitchFamily="34" charset="-122"/>
              </a:rPr>
              <a:t>中的约束条件，要求学号改为在</a:t>
            </a:r>
            <a:r>
              <a:rPr lang="en-US" altLang="zh-CN" sz="2400" dirty="0">
                <a:latin typeface="Microsoft YaHei Light" panose="020B0502040204020203" pitchFamily="34" charset="-122"/>
                <a:ea typeface="Microsoft YaHei Light" panose="020B0502040204020203" pitchFamily="34" charset="-122"/>
              </a:rPr>
              <a:t>900000~999999</a:t>
            </a:r>
            <a:r>
              <a:rPr lang="zh-CN" altLang="en-US" sz="2400" dirty="0">
                <a:latin typeface="Microsoft YaHei Light" panose="020B0502040204020203" pitchFamily="34" charset="-122"/>
                <a:ea typeface="Microsoft YaHei Light" panose="020B0502040204020203" pitchFamily="34" charset="-122"/>
              </a:rPr>
              <a:t>之间，年龄由小于</a:t>
            </a:r>
            <a:r>
              <a:rPr lang="en-US" altLang="zh-CN" sz="2400" dirty="0">
                <a:latin typeface="Microsoft YaHei Light" panose="020B0502040204020203" pitchFamily="34" charset="-122"/>
                <a:ea typeface="Microsoft YaHei Light" panose="020B0502040204020203" pitchFamily="34" charset="-122"/>
              </a:rPr>
              <a:t>30</a:t>
            </a:r>
            <a:r>
              <a:rPr lang="zh-CN" altLang="en-US" sz="2400" dirty="0">
                <a:latin typeface="Microsoft YaHei Light" panose="020B0502040204020203" pitchFamily="34" charset="-122"/>
                <a:ea typeface="Microsoft YaHei Light" panose="020B0502040204020203" pitchFamily="34" charset="-122"/>
              </a:rPr>
              <a:t>改为小于</a:t>
            </a:r>
            <a:r>
              <a:rPr lang="en-US" altLang="zh-CN" sz="2400" dirty="0">
                <a:latin typeface="Microsoft YaHei Light" panose="020B0502040204020203" pitchFamily="34" charset="-122"/>
                <a:ea typeface="Microsoft YaHei Light" panose="020B0502040204020203" pitchFamily="34" charset="-122"/>
              </a:rPr>
              <a:t>40</a:t>
            </a:r>
          </a:p>
          <a:p>
            <a:pPr lvl="1">
              <a:lnSpc>
                <a:spcPct val="120000"/>
              </a:lnSpc>
            </a:pPr>
            <a:r>
              <a:rPr lang="zh-CN" altLang="en-US" dirty="0">
                <a:solidFill>
                  <a:srgbClr val="3333FF"/>
                </a:solidFill>
                <a:latin typeface="Microsoft YaHei Light" panose="020B0502040204020203" pitchFamily="34" charset="-122"/>
                <a:ea typeface="Microsoft YaHei Light" panose="020B0502040204020203" pitchFamily="34" charset="-122"/>
              </a:rPr>
              <a:t>可以先删除原来的约束条件，再增加新的约束条件</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solidFill>
                  <a:srgbClr val="72BE2C"/>
                </a:solidFill>
                <a:latin typeface="Microsoft YaHei Light" panose="020B0502040204020203" pitchFamily="34" charset="-122"/>
                <a:ea typeface="Microsoft YaHei Light" panose="020B0502040204020203" pitchFamily="34" charset="-122"/>
              </a:rPr>
              <a:t>ALTER TABLE Student</a:t>
            </a:r>
          </a:p>
          <a:p>
            <a:pPr>
              <a:lnSpc>
                <a:spcPct val="120000"/>
              </a:lnSpc>
              <a:buFont typeface="Wingdings" panose="05000000000000000000" pitchFamily="2" charset="2"/>
              <a:buNone/>
            </a:pPr>
            <a:r>
              <a:rPr lang="en-US" altLang="zh-CN" sz="2400" dirty="0">
                <a:solidFill>
                  <a:srgbClr val="72BE2C"/>
                </a:solidFill>
                <a:latin typeface="Microsoft YaHei Light" panose="020B0502040204020203" pitchFamily="34" charset="-122"/>
                <a:ea typeface="Microsoft YaHei Light" panose="020B0502040204020203" pitchFamily="34" charset="-122"/>
              </a:rPr>
              <a:t>        DROP CONSTRAINT C1;</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ALTER TABLE Student</a:t>
            </a:r>
          </a:p>
          <a:p>
            <a:pPr>
              <a:lnSpc>
                <a:spcPct val="120000"/>
              </a:lnSpc>
              <a:buFont typeface="Wingdings" panose="05000000000000000000" pitchFamily="2" charset="2"/>
              <a:buNone/>
            </a:pPr>
            <a:r>
              <a:rPr lang="en-US" altLang="zh-CN" sz="2400" dirty="0">
                <a:solidFill>
                  <a:srgbClr val="FF00FF"/>
                </a:solidFill>
                <a:latin typeface="Microsoft YaHei Light" panose="020B0502040204020203" pitchFamily="34" charset="-122"/>
                <a:ea typeface="Microsoft YaHei Light" panose="020B0502040204020203" pitchFamily="34" charset="-122"/>
              </a:rPr>
              <a:t>        ADD CONSTRAINT C1 CHECK </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err="1">
                <a:solidFill>
                  <a:srgbClr val="FF00FF"/>
                </a:solidFill>
                <a:latin typeface="Microsoft YaHei Light" panose="020B0502040204020203" pitchFamily="34" charset="-122"/>
                <a:ea typeface="Microsoft YaHei Light" panose="020B0502040204020203" pitchFamily="34" charset="-122"/>
              </a:rPr>
              <a:t>Sno</a:t>
            </a:r>
            <a:r>
              <a:rPr lang="en-US" altLang="zh-CN" sz="2400" dirty="0">
                <a:solidFill>
                  <a:srgbClr val="FF00FF"/>
                </a:solidFill>
                <a:latin typeface="Microsoft YaHei Light" panose="020B0502040204020203" pitchFamily="34" charset="-122"/>
                <a:ea typeface="Microsoft YaHei Light" panose="020B0502040204020203" pitchFamily="34" charset="-122"/>
              </a:rPr>
              <a:t> BETWEEN 900000 AND 999999</a:t>
            </a:r>
            <a:r>
              <a:rPr lang="zh-CN" altLang="en-US" sz="2400" dirty="0">
                <a:solidFill>
                  <a:srgbClr val="FF00FF"/>
                </a:solidFill>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solidFill>
                  <a:srgbClr val="72BE2C"/>
                </a:solidFill>
                <a:latin typeface="Microsoft YaHei Light" panose="020B0502040204020203" pitchFamily="34" charset="-122"/>
                <a:ea typeface="Microsoft YaHei Light" panose="020B0502040204020203" pitchFamily="34" charset="-122"/>
              </a:rPr>
              <a:t>ALTER TABLE Student</a:t>
            </a:r>
          </a:p>
          <a:p>
            <a:pPr>
              <a:lnSpc>
                <a:spcPct val="120000"/>
              </a:lnSpc>
              <a:buFont typeface="Wingdings" panose="05000000000000000000" pitchFamily="2" charset="2"/>
              <a:buNone/>
            </a:pPr>
            <a:r>
              <a:rPr lang="en-US" altLang="zh-CN" sz="2400" dirty="0">
                <a:solidFill>
                  <a:srgbClr val="72BE2C"/>
                </a:solidFill>
                <a:latin typeface="Microsoft YaHei Light" panose="020B0502040204020203" pitchFamily="34" charset="-122"/>
                <a:ea typeface="Microsoft YaHei Light" panose="020B0502040204020203" pitchFamily="34" charset="-122"/>
              </a:rPr>
              <a:t>        DROP CONSTRAINT C3;</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ALTER TABLE Student</a:t>
            </a:r>
          </a:p>
          <a:p>
            <a:pPr>
              <a:lnSpc>
                <a:spcPct val="120000"/>
              </a:lnSpc>
              <a:buFont typeface="Wingdings" panose="05000000000000000000" pitchFamily="2" charset="2"/>
              <a:buNone/>
            </a:pPr>
            <a:r>
              <a:rPr lang="en-US" altLang="zh-CN" sz="2400" dirty="0">
                <a:solidFill>
                  <a:srgbClr val="FF00FF"/>
                </a:solidFill>
                <a:latin typeface="Microsoft YaHei Light" panose="020B0502040204020203" pitchFamily="34" charset="-122"/>
                <a:ea typeface="Microsoft YaHei Light" panose="020B0502040204020203" pitchFamily="34" charset="-122"/>
              </a:rPr>
              <a:t>        ADD CONSTRAINT C3 CHECK</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a:solidFill>
                  <a:srgbClr val="FF00FF"/>
                </a:solidFill>
                <a:latin typeface="Microsoft YaHei Light" panose="020B0502040204020203" pitchFamily="34" charset="-122"/>
                <a:ea typeface="Microsoft YaHei Light" panose="020B0502040204020203" pitchFamily="34" charset="-122"/>
              </a:rPr>
              <a:t>Sage &lt; 40</a:t>
            </a:r>
            <a:r>
              <a:rPr lang="zh-CN" altLang="en-US" sz="2400" dirty="0">
                <a:solidFill>
                  <a:srgbClr val="FF00FF"/>
                </a:solidFill>
                <a:latin typeface="Microsoft YaHei Light" panose="020B0502040204020203" pitchFamily="34" charset="-122"/>
                <a:ea typeface="Microsoft YaHei Light" panose="020B0502040204020203" pitchFamily="34" charset="-122"/>
              </a:rPr>
              <a:t>);</a:t>
            </a:r>
          </a:p>
        </p:txBody>
      </p:sp>
      <p:sp>
        <p:nvSpPr>
          <p:cNvPr id="8" name="文本框 7">
            <a:extLst>
              <a:ext uri="{FF2B5EF4-FFF2-40B4-BE49-F238E27FC236}">
                <a16:creationId xmlns:a16="http://schemas.microsoft.com/office/drawing/2014/main" id="{AF7EC438-EA35-401D-AA5D-FC31EE78C095}"/>
              </a:ext>
            </a:extLst>
          </p:cNvPr>
          <p:cNvSpPr txBox="1"/>
          <p:nvPr/>
        </p:nvSpPr>
        <p:spPr>
          <a:xfrm>
            <a:off x="163594" y="252371"/>
            <a:ext cx="4015843"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8.4 </a:t>
            </a:r>
            <a:r>
              <a:rPr lang="zh-CN" altLang="en-US" sz="2800" b="1" dirty="0">
                <a:latin typeface="Microsoft YaHei Light" panose="020B0502040204020203" pitchFamily="34" charset="-122"/>
                <a:ea typeface="Microsoft YaHei Light" panose="020B0502040204020203" pitchFamily="34" charset="-122"/>
              </a:rPr>
              <a:t>完整性约束命名子句</a:t>
            </a:r>
          </a:p>
        </p:txBody>
      </p:sp>
    </p:spTree>
    <p:extLst>
      <p:ext uri="{BB962C8B-B14F-4D97-AF65-F5344CB8AC3E}">
        <p14:creationId xmlns:p14="http://schemas.microsoft.com/office/powerpoint/2010/main" val="813828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DC4980-B04E-4CBC-A03E-808C0400F53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3C0A1F-63EB-4F01-9145-42FCFBA99A1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6A6A8B74-5F8B-4B8B-8885-955169A48DE5}"/>
              </a:ext>
            </a:extLst>
          </p:cNvPr>
          <p:cNvSpPr txBox="1"/>
          <p:nvPr/>
        </p:nvSpPr>
        <p:spPr>
          <a:xfrm>
            <a:off x="163594" y="200120"/>
            <a:ext cx="149592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8.5 </a:t>
            </a:r>
            <a:r>
              <a:rPr lang="zh-CN" altLang="en-US" sz="2800" b="1" dirty="0">
                <a:latin typeface="Microsoft YaHei Light" panose="020B0502040204020203" pitchFamily="34" charset="-122"/>
                <a:ea typeface="Microsoft YaHei Light" panose="020B0502040204020203" pitchFamily="34" charset="-122"/>
              </a:rPr>
              <a:t>断言</a:t>
            </a:r>
          </a:p>
        </p:txBody>
      </p:sp>
      <p:sp>
        <p:nvSpPr>
          <p:cNvPr id="6" name="内容占位符 2">
            <a:extLst>
              <a:ext uri="{FF2B5EF4-FFF2-40B4-BE49-F238E27FC236}">
                <a16:creationId xmlns:a16="http://schemas.microsoft.com/office/drawing/2014/main" id="{917C336A-886F-4CE8-B480-9AE32FABEB62}"/>
              </a:ext>
            </a:extLst>
          </p:cNvPr>
          <p:cNvSpPr txBox="1">
            <a:spLocks/>
          </p:cNvSpPr>
          <p:nvPr/>
        </p:nvSpPr>
        <p:spPr>
          <a:xfrm>
            <a:off x="613954" y="1657079"/>
            <a:ext cx="11325497" cy="2797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中，可以使用 </a:t>
            </a:r>
            <a:r>
              <a:rPr lang="en-US" altLang="zh-CN" sz="2400" dirty="0">
                <a:latin typeface="Microsoft YaHei Light" panose="020B0502040204020203" pitchFamily="34" charset="-122"/>
                <a:ea typeface="Microsoft YaHei Light" panose="020B0502040204020203" pitchFamily="34" charset="-122"/>
              </a:rPr>
              <a:t>CREATE ASSERTION</a:t>
            </a:r>
            <a:r>
              <a:rPr lang="zh-CN" altLang="en-US" sz="2400" dirty="0">
                <a:latin typeface="Microsoft YaHei Light" panose="020B0502040204020203" pitchFamily="34" charset="-122"/>
                <a:ea typeface="Microsoft YaHei Light" panose="020B0502040204020203" pitchFamily="34" charset="-122"/>
              </a:rPr>
              <a:t>语句，通过声明性断言来指定更具一般性的约束。</a:t>
            </a:r>
          </a:p>
          <a:p>
            <a:pPr>
              <a:lnSpc>
                <a:spcPct val="120000"/>
              </a:lnSpc>
            </a:pPr>
            <a:r>
              <a:rPr lang="zh-CN" altLang="en-US" sz="2400" dirty="0">
                <a:latin typeface="Microsoft YaHei Light" panose="020B0502040204020203" pitchFamily="34" charset="-122"/>
                <a:ea typeface="Microsoft YaHei Light" panose="020B0502040204020203" pitchFamily="34" charset="-122"/>
              </a:rPr>
              <a:t>可以定义涉及多个表的或聚集操作的比较复杂的完整性约束。</a:t>
            </a:r>
          </a:p>
          <a:p>
            <a:pPr>
              <a:lnSpc>
                <a:spcPct val="120000"/>
              </a:lnSpc>
            </a:pPr>
            <a:r>
              <a:rPr lang="zh-CN" altLang="en-US" sz="2400" dirty="0">
                <a:latin typeface="Microsoft YaHei Light" panose="020B0502040204020203" pitchFamily="34" charset="-122"/>
                <a:ea typeface="Microsoft YaHei Light" panose="020B0502040204020203" pitchFamily="34" charset="-122"/>
              </a:rPr>
              <a:t>断言创建以后，任何对断言中所涉及的关系的操作都会触发关系数据库管理系统对断言的检查，任何使断言不为真值的操作都会被拒绝执行</a:t>
            </a:r>
          </a:p>
        </p:txBody>
      </p:sp>
    </p:spTree>
    <p:extLst>
      <p:ext uri="{BB962C8B-B14F-4D97-AF65-F5344CB8AC3E}">
        <p14:creationId xmlns:p14="http://schemas.microsoft.com/office/powerpoint/2010/main" val="2212444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477A52B-F917-446E-86EF-45096268DEA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A61027C-EFB1-4623-ABFA-39F255E40DD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内容占位符 2">
            <a:extLst>
              <a:ext uri="{FF2B5EF4-FFF2-40B4-BE49-F238E27FC236}">
                <a16:creationId xmlns:a16="http://schemas.microsoft.com/office/drawing/2014/main" id="{9A38A973-8BB3-4BEA-919B-720CB4A67584}"/>
              </a:ext>
            </a:extLst>
          </p:cNvPr>
          <p:cNvSpPr txBox="1">
            <a:spLocks noChangeArrowheads="1"/>
          </p:cNvSpPr>
          <p:nvPr/>
        </p:nvSpPr>
        <p:spPr bwMode="auto">
          <a:xfrm>
            <a:off x="285750" y="981075"/>
            <a:ext cx="11301004" cy="564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SzPct val="100000"/>
            </a:pPr>
            <a:r>
              <a:rPr lang="en-US" altLang="zh-CN" sz="2400" dirty="0">
                <a:latin typeface="Microsoft YaHei Light" panose="020B0502040204020203" pitchFamily="34" charset="-122"/>
                <a:ea typeface="Microsoft YaHei Light" panose="020B0502040204020203" pitchFamily="34" charset="-122"/>
              </a:rPr>
              <a:t>1. </a:t>
            </a:r>
            <a:r>
              <a:rPr lang="zh-CN" altLang="en-US" sz="2400" dirty="0">
                <a:latin typeface="Microsoft YaHei Light" panose="020B0502040204020203" pitchFamily="34" charset="-122"/>
                <a:ea typeface="Microsoft YaHei Light" panose="020B0502040204020203" pitchFamily="34" charset="-122"/>
              </a:rPr>
              <a:t>创建断言的语句格式</a:t>
            </a:r>
          </a:p>
          <a:p>
            <a:pPr lvl="1" eaLnBrk="1" hangingPunct="1">
              <a:spcBef>
                <a:spcPct val="20000"/>
              </a:spcBef>
              <a:buSzPct val="100000"/>
              <a:buFont typeface="Wingdings" panose="05000000000000000000" pitchFamily="2" charset="2"/>
              <a:buChar char="n"/>
            </a:pPr>
            <a:r>
              <a:rPr lang="en-US" altLang="zh-CN" sz="2400" dirty="0">
                <a:latin typeface="Microsoft YaHei Light" panose="020B0502040204020203" pitchFamily="34" charset="-122"/>
                <a:ea typeface="Microsoft YaHei Light" panose="020B0502040204020203" pitchFamily="34" charset="-122"/>
              </a:rPr>
              <a:t>CREATE ASSERTION&lt;</a:t>
            </a:r>
            <a:r>
              <a:rPr lang="zh-CN" altLang="en-US" sz="2400" dirty="0">
                <a:latin typeface="Microsoft YaHei Light" panose="020B0502040204020203" pitchFamily="34" charset="-122"/>
                <a:ea typeface="Microsoft YaHei Light" panose="020B0502040204020203" pitchFamily="34" charset="-122"/>
              </a:rPr>
              <a:t>断言名</a:t>
            </a:r>
            <a:r>
              <a:rPr lang="en-US" altLang="zh-CN" sz="2400" dirty="0">
                <a:latin typeface="Microsoft YaHei Light" panose="020B0502040204020203" pitchFamily="34" charset="-122"/>
                <a:ea typeface="Microsoft YaHei Light" panose="020B0502040204020203" pitchFamily="34" charset="-122"/>
              </a:rPr>
              <a:t>&gt;&lt;CHECK </a:t>
            </a:r>
            <a:r>
              <a:rPr lang="zh-CN" altLang="en-US" sz="2400" dirty="0">
                <a:latin typeface="Microsoft YaHei Light" panose="020B0502040204020203" pitchFamily="34" charset="-122"/>
                <a:ea typeface="Microsoft YaHei Light" panose="020B0502040204020203" pitchFamily="34" charset="-122"/>
              </a:rPr>
              <a:t>子句</a:t>
            </a:r>
            <a:r>
              <a:rPr lang="en-US" altLang="zh-CN" sz="2400" dirty="0">
                <a:latin typeface="Microsoft YaHei Light" panose="020B0502040204020203" pitchFamily="34" charset="-122"/>
                <a:ea typeface="Microsoft YaHei Light" panose="020B0502040204020203" pitchFamily="34" charset="-122"/>
              </a:rPr>
              <a:t>&gt;</a:t>
            </a:r>
          </a:p>
          <a:p>
            <a:pPr lvl="1" eaLnBrk="1" hangingPunct="1">
              <a:spcBef>
                <a:spcPct val="20000"/>
              </a:spcBef>
              <a:buSzPct val="100000"/>
              <a:buFont typeface="Wingdings" panose="05000000000000000000" pitchFamily="2" charset="2"/>
              <a:buChar char="n"/>
            </a:pPr>
            <a:r>
              <a:rPr lang="zh-CN" altLang="en-US" sz="2400" dirty="0">
                <a:latin typeface="Microsoft YaHei Light" panose="020B0502040204020203" pitchFamily="34" charset="-122"/>
                <a:ea typeface="Microsoft YaHei Light" panose="020B0502040204020203" pitchFamily="34" charset="-122"/>
              </a:rPr>
              <a:t>每个断言都被赋予一个名字，</a:t>
            </a:r>
            <a:r>
              <a:rPr lang="en-US" altLang="zh-CN" sz="2400" dirty="0">
                <a:latin typeface="Microsoft YaHei Light" panose="020B0502040204020203" pitchFamily="34" charset="-122"/>
                <a:ea typeface="Microsoft YaHei Light" panose="020B0502040204020203" pitchFamily="34" charset="-122"/>
              </a:rPr>
              <a:t>&lt;CHECK </a:t>
            </a:r>
            <a:r>
              <a:rPr lang="zh-CN" altLang="en-US" sz="2400" dirty="0">
                <a:latin typeface="Microsoft YaHei Light" panose="020B0502040204020203" pitchFamily="34" charset="-122"/>
                <a:ea typeface="Microsoft YaHei Light" panose="020B0502040204020203" pitchFamily="34" charset="-122"/>
              </a:rPr>
              <a:t>子句</a:t>
            </a:r>
            <a:r>
              <a:rPr lang="en-US" altLang="zh-CN" sz="2400" dirty="0">
                <a:latin typeface="Microsoft YaHei Light" panose="020B0502040204020203" pitchFamily="34" charset="-122"/>
                <a:ea typeface="Microsoft YaHei Light" panose="020B0502040204020203" pitchFamily="34" charset="-122"/>
              </a:rPr>
              <a:t>&gt;</a:t>
            </a:r>
            <a:r>
              <a:rPr lang="zh-CN" altLang="en-US" sz="2400" dirty="0">
                <a:latin typeface="Microsoft YaHei Light" panose="020B0502040204020203" pitchFamily="34" charset="-122"/>
                <a:ea typeface="Microsoft YaHei Light" panose="020B0502040204020203" pitchFamily="34" charset="-122"/>
              </a:rPr>
              <a:t>中的约束条件与</a:t>
            </a:r>
            <a:r>
              <a:rPr lang="en-US" altLang="zh-CN" sz="2400" dirty="0">
                <a:latin typeface="Microsoft YaHei Light" panose="020B0502040204020203" pitchFamily="34" charset="-122"/>
                <a:ea typeface="Microsoft YaHei Light" panose="020B0502040204020203" pitchFamily="34" charset="-122"/>
              </a:rPr>
              <a:t>WHERE</a:t>
            </a:r>
            <a:r>
              <a:rPr lang="zh-CN" altLang="en-US" sz="2400" dirty="0">
                <a:latin typeface="Microsoft YaHei Light" panose="020B0502040204020203" pitchFamily="34" charset="-122"/>
                <a:ea typeface="Microsoft YaHei Light" panose="020B0502040204020203" pitchFamily="34" charset="-122"/>
              </a:rPr>
              <a:t>子句的条件表达式类似。</a:t>
            </a:r>
          </a:p>
          <a:p>
            <a:pPr lvl="1" eaLnBrk="1" hangingPunct="1">
              <a:spcBef>
                <a:spcPct val="20000"/>
              </a:spcBef>
              <a:buSzPct val="100000"/>
              <a:buFont typeface="Wingdings" panose="05000000000000000000" pitchFamily="2" charset="2"/>
              <a:buNone/>
            </a:pPr>
            <a:endParaRPr lang="en-US" altLang="zh-CN" sz="2400" dirty="0">
              <a:latin typeface="Microsoft YaHei Light" panose="020B0502040204020203" pitchFamily="34" charset="-122"/>
              <a:ea typeface="Microsoft YaHei Light" panose="020B0502040204020203" pitchFamily="34" charset="-122"/>
            </a:endParaRPr>
          </a:p>
          <a:p>
            <a:pPr lvl="1" eaLnBrk="1" hangingPunct="1">
              <a:spcBef>
                <a:spcPct val="20000"/>
              </a:spcBef>
              <a:buSzPct val="100000"/>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14] </a:t>
            </a:r>
            <a:r>
              <a:rPr lang="zh-CN" altLang="en-US" sz="2400" dirty="0">
                <a:latin typeface="Microsoft YaHei Light" panose="020B0502040204020203" pitchFamily="34" charset="-122"/>
                <a:ea typeface="Microsoft YaHei Light" panose="020B0502040204020203" pitchFamily="34" charset="-122"/>
              </a:rPr>
              <a:t>限制数据库课程最多</a:t>
            </a:r>
            <a:r>
              <a:rPr lang="en-US" altLang="zh-CN" sz="2400" dirty="0">
                <a:latin typeface="Microsoft YaHei Light" panose="020B0502040204020203" pitchFamily="34" charset="-122"/>
                <a:ea typeface="Microsoft YaHei Light" panose="020B0502040204020203" pitchFamily="34" charset="-122"/>
              </a:rPr>
              <a:t>60</a:t>
            </a:r>
            <a:r>
              <a:rPr lang="zh-CN" altLang="en-US" sz="2400" dirty="0">
                <a:latin typeface="Microsoft YaHei Light" panose="020B0502040204020203" pitchFamily="34" charset="-122"/>
                <a:ea typeface="Microsoft YaHei Light" panose="020B0502040204020203" pitchFamily="34" charset="-122"/>
              </a:rPr>
              <a:t>名学生选修</a:t>
            </a:r>
            <a:endParaRPr lang="en-US" altLang="zh-CN" sz="2400" dirty="0">
              <a:latin typeface="Microsoft YaHei Light" panose="020B0502040204020203" pitchFamily="34" charset="-122"/>
              <a:ea typeface="Microsoft YaHei Light" panose="020B0502040204020203" pitchFamily="34" charset="-122"/>
            </a:endParaRPr>
          </a:p>
          <a:p>
            <a:pPr lvl="1" eaLnBrk="1" hangingPunct="1">
              <a:spcBef>
                <a:spcPct val="20000"/>
              </a:spcBef>
              <a:buSzPct val="100000"/>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CREATE ASSERTION ASSE_SC_DB_NUM</a:t>
            </a:r>
          </a:p>
          <a:p>
            <a:pPr lvl="1" eaLnBrk="1" hangingPunct="1">
              <a:spcBef>
                <a:spcPct val="20000"/>
              </a:spcBef>
              <a:buSzPct val="100000"/>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CHECK</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60 &gt;=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select</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count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a:t>
            </a:r>
          </a:p>
          <a:p>
            <a:pPr lvl="1" eaLnBrk="1" hangingPunct="1">
              <a:spcBef>
                <a:spcPct val="20000"/>
              </a:spcBef>
              <a:buSzPct val="100000"/>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此断言的谓词涉及聚集操作</a:t>
            </a:r>
            <a:r>
              <a:rPr lang="en-US" altLang="zh-CN" sz="2400" dirty="0">
                <a:latin typeface="Microsoft YaHei Light" panose="020B0502040204020203" pitchFamily="34" charset="-122"/>
                <a:ea typeface="Microsoft YaHei Light" panose="020B0502040204020203" pitchFamily="34" charset="-122"/>
              </a:rPr>
              <a:t>count</a:t>
            </a:r>
            <a:r>
              <a:rPr lang="zh-CN" altLang="en-US" sz="2400" dirty="0">
                <a:latin typeface="Microsoft YaHei Light" panose="020B0502040204020203" pitchFamily="34" charset="-122"/>
                <a:ea typeface="Microsoft YaHei Light" panose="020B0502040204020203" pitchFamily="34" charset="-122"/>
              </a:rPr>
              <a:t>的</a:t>
            </a: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语句*</a:t>
            </a:r>
            <a:r>
              <a:rPr lang="en-US" altLang="zh-CN" sz="2400" dirty="0">
                <a:latin typeface="Microsoft YaHei Light" panose="020B0502040204020203" pitchFamily="34" charset="-122"/>
                <a:ea typeface="Microsoft YaHei Light" panose="020B0502040204020203" pitchFamily="34" charset="-122"/>
              </a:rPr>
              <a:t>/</a:t>
            </a:r>
          </a:p>
          <a:p>
            <a:pPr lvl="1" eaLnBrk="1" hangingPunct="1">
              <a:spcBef>
                <a:spcPct val="20000"/>
              </a:spcBef>
              <a:buSzPct val="100000"/>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From </a:t>
            </a:r>
            <a:r>
              <a:rPr lang="en-US" altLang="zh-CN" sz="2400" dirty="0" err="1">
                <a:latin typeface="Microsoft YaHei Light" panose="020B0502040204020203" pitchFamily="34" charset="-122"/>
                <a:ea typeface="Microsoft YaHei Light" panose="020B0502040204020203" pitchFamily="34" charset="-122"/>
              </a:rPr>
              <a:t>Course,SC</a:t>
            </a:r>
            <a:endParaRPr lang="en-US" altLang="zh-CN" sz="2400" dirty="0">
              <a:latin typeface="Microsoft YaHei Light" panose="020B0502040204020203" pitchFamily="34" charset="-122"/>
              <a:ea typeface="Microsoft YaHei Light" panose="020B0502040204020203" pitchFamily="34" charset="-122"/>
            </a:endParaRPr>
          </a:p>
          <a:p>
            <a:pPr lvl="1" eaLnBrk="1" hangingPunct="1">
              <a:spcBef>
                <a:spcPct val="20000"/>
              </a:spcBef>
              <a:buSzPct val="100000"/>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Where </a:t>
            </a:r>
            <a:r>
              <a:rPr lang="en-US" altLang="zh-CN" sz="2400" dirty="0" err="1">
                <a:latin typeface="Microsoft YaHei Light" panose="020B0502040204020203" pitchFamily="34" charset="-122"/>
                <a:ea typeface="Microsoft YaHei Light" panose="020B0502040204020203" pitchFamily="34" charset="-122"/>
              </a:rPr>
              <a:t>SC.Cno</a:t>
            </a:r>
            <a:r>
              <a:rPr lang="en-US" altLang="zh-CN"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Course.Cno</a:t>
            </a:r>
            <a:r>
              <a:rPr lang="en-US" altLang="zh-CN" sz="2400" dirty="0">
                <a:latin typeface="Microsoft YaHei Light" panose="020B0502040204020203" pitchFamily="34" charset="-122"/>
                <a:ea typeface="Microsoft YaHei Light" panose="020B0502040204020203" pitchFamily="34" charset="-122"/>
              </a:rPr>
              <a:t> and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Course.Cname</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'数据库')</a:t>
            </a:r>
          </a:p>
          <a:p>
            <a:pPr lvl="1" eaLnBrk="1" hangingPunct="1">
              <a:spcBef>
                <a:spcPct val="20000"/>
              </a:spcBef>
              <a:buSzPct val="100000"/>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a:t>
            </a:r>
          </a:p>
        </p:txBody>
      </p:sp>
      <p:sp>
        <p:nvSpPr>
          <p:cNvPr id="7" name="文本框 6">
            <a:extLst>
              <a:ext uri="{FF2B5EF4-FFF2-40B4-BE49-F238E27FC236}">
                <a16:creationId xmlns:a16="http://schemas.microsoft.com/office/drawing/2014/main" id="{A56BD3DE-FFCF-47F8-A5AB-F3626FE6F2E3}"/>
              </a:ext>
            </a:extLst>
          </p:cNvPr>
          <p:cNvSpPr txBox="1"/>
          <p:nvPr/>
        </p:nvSpPr>
        <p:spPr>
          <a:xfrm>
            <a:off x="163594" y="200120"/>
            <a:ext cx="149592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8.5 </a:t>
            </a:r>
            <a:r>
              <a:rPr lang="zh-CN" altLang="en-US" sz="2800" b="1" dirty="0">
                <a:latin typeface="Microsoft YaHei Light" panose="020B0502040204020203" pitchFamily="34" charset="-122"/>
                <a:ea typeface="Microsoft YaHei Light" panose="020B0502040204020203" pitchFamily="34" charset="-122"/>
              </a:rPr>
              <a:t>断言</a:t>
            </a:r>
          </a:p>
        </p:txBody>
      </p:sp>
    </p:spTree>
    <p:extLst>
      <p:ext uri="{BB962C8B-B14F-4D97-AF65-F5344CB8AC3E}">
        <p14:creationId xmlns:p14="http://schemas.microsoft.com/office/powerpoint/2010/main" val="1811366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248BA93-E31D-4BF7-91F9-B962A0A49CEB}"/>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35F09F8-372B-4881-8127-34B5F81BAFD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内容占位符 2">
            <a:extLst>
              <a:ext uri="{FF2B5EF4-FFF2-40B4-BE49-F238E27FC236}">
                <a16:creationId xmlns:a16="http://schemas.microsoft.com/office/drawing/2014/main" id="{18CDC958-9F3D-4AE8-B3B8-B89A5B5EE0CF}"/>
              </a:ext>
            </a:extLst>
          </p:cNvPr>
          <p:cNvSpPr txBox="1">
            <a:spLocks/>
          </p:cNvSpPr>
          <p:nvPr/>
        </p:nvSpPr>
        <p:spPr>
          <a:xfrm>
            <a:off x="352424" y="1289050"/>
            <a:ext cx="11508649" cy="48545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15]</a:t>
            </a:r>
            <a:r>
              <a:rPr lang="zh-CN" altLang="en-US" sz="2400" dirty="0">
                <a:latin typeface="Microsoft YaHei Light" panose="020B0502040204020203" pitchFamily="34" charset="-122"/>
                <a:ea typeface="Microsoft YaHei Light" panose="020B0502040204020203" pitchFamily="34" charset="-122"/>
              </a:rPr>
              <a:t>限制每一门课程最多</a:t>
            </a:r>
            <a:r>
              <a:rPr lang="en-US" altLang="zh-CN" sz="2400" dirty="0">
                <a:latin typeface="Microsoft YaHei Light" panose="020B0502040204020203" pitchFamily="34" charset="-122"/>
                <a:ea typeface="Microsoft YaHei Light" panose="020B0502040204020203" pitchFamily="34" charset="-122"/>
              </a:rPr>
              <a:t>60</a:t>
            </a:r>
            <a:r>
              <a:rPr lang="zh-CN" altLang="en-US" sz="2400" dirty="0">
                <a:latin typeface="Microsoft YaHei Light" panose="020B0502040204020203" pitchFamily="34" charset="-122"/>
                <a:ea typeface="Microsoft YaHei Light" panose="020B0502040204020203" pitchFamily="34" charset="-122"/>
              </a:rPr>
              <a:t>名学生选修</a:t>
            </a: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endParaRPr lang="en-US" altLang="zh-CN" sz="240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CREATE ASSERTION ASSE_SC_CNUM1</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CHECK</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60 &gt;= ALL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SELECT count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FROM SC </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GROUP by </a:t>
            </a:r>
            <a:r>
              <a:rPr lang="en-US" altLang="zh-CN" sz="2400" dirty="0" err="1">
                <a:latin typeface="Microsoft YaHei Light" panose="020B0502040204020203" pitchFamily="34" charset="-122"/>
                <a:ea typeface="Microsoft YaHei Light" panose="020B0502040204020203" pitchFamily="34" charset="-122"/>
              </a:rPr>
              <a:t>cno</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a:t>
            </a:r>
          </a:p>
          <a:p>
            <a:pPr>
              <a:lnSpc>
                <a:spcPct val="15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此断言的谓词，涉及聚集操作</a:t>
            </a:r>
            <a:r>
              <a:rPr lang="en-US" altLang="zh-CN" sz="2400" dirty="0">
                <a:latin typeface="Microsoft YaHei Light" panose="020B0502040204020203" pitchFamily="34" charset="-122"/>
                <a:ea typeface="Microsoft YaHei Light" panose="020B0502040204020203" pitchFamily="34" charset="-122"/>
              </a:rPr>
              <a:t>count </a:t>
            </a:r>
            <a:r>
              <a:rPr lang="zh-CN" altLang="en-US" sz="2400" dirty="0">
                <a:latin typeface="Microsoft YaHei Light" panose="020B0502040204020203" pitchFamily="34" charset="-122"/>
                <a:ea typeface="Microsoft YaHei Light" panose="020B0502040204020203" pitchFamily="34" charset="-122"/>
              </a:rPr>
              <a:t>和分组函数</a:t>
            </a:r>
            <a:r>
              <a:rPr lang="en-US" altLang="zh-CN" sz="2400" dirty="0">
                <a:latin typeface="Microsoft YaHei Light" panose="020B0502040204020203" pitchFamily="34" charset="-122"/>
                <a:ea typeface="Microsoft YaHei Light" panose="020B0502040204020203" pitchFamily="34" charset="-122"/>
              </a:rPr>
              <a:t>group by </a:t>
            </a:r>
            <a:r>
              <a:rPr lang="zh-CN" altLang="en-US" sz="2400" dirty="0">
                <a:latin typeface="Microsoft YaHei Light" panose="020B0502040204020203" pitchFamily="34" charset="-122"/>
                <a:ea typeface="Microsoft YaHei Light" panose="020B0502040204020203" pitchFamily="34" charset="-122"/>
              </a:rPr>
              <a:t>的</a:t>
            </a: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语句*</a:t>
            </a:r>
            <a:r>
              <a:rPr lang="en-US" altLang="zh-CN" sz="2400" dirty="0">
                <a:latin typeface="Microsoft YaHei Light" panose="020B0502040204020203" pitchFamily="34" charset="-122"/>
                <a:ea typeface="Microsoft YaHei Light" panose="020B0502040204020203" pitchFamily="34" charset="-122"/>
              </a:rPr>
              <a:t>/</a:t>
            </a:r>
          </a:p>
          <a:p>
            <a:pPr>
              <a:lnSpc>
                <a:spcPct val="15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endParaRPr lang="zh-CN" altLang="en-US" sz="2400"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EB8D04FD-2CD8-435A-B29D-CD150536AC8D}"/>
              </a:ext>
            </a:extLst>
          </p:cNvPr>
          <p:cNvSpPr txBox="1"/>
          <p:nvPr/>
        </p:nvSpPr>
        <p:spPr>
          <a:xfrm>
            <a:off x="163594" y="200120"/>
            <a:ext cx="149592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8.5 </a:t>
            </a:r>
            <a:r>
              <a:rPr lang="zh-CN" altLang="en-US" sz="2800" b="1" dirty="0">
                <a:latin typeface="Microsoft YaHei Light" panose="020B0502040204020203" pitchFamily="34" charset="-122"/>
                <a:ea typeface="Microsoft YaHei Light" panose="020B0502040204020203" pitchFamily="34" charset="-122"/>
              </a:rPr>
              <a:t>断言</a:t>
            </a:r>
          </a:p>
        </p:txBody>
      </p:sp>
    </p:spTree>
    <p:extLst>
      <p:ext uri="{BB962C8B-B14F-4D97-AF65-F5344CB8AC3E}">
        <p14:creationId xmlns:p14="http://schemas.microsoft.com/office/powerpoint/2010/main" val="61264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93FB109-354E-4FC2-9AD2-6CF87323EB8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9BB40F9-0891-48BB-978D-29D2CFFED37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4B4FE0D1-20EC-4A8E-B1E4-9B776F3ED9F0}"/>
              </a:ext>
            </a:extLst>
          </p:cNvPr>
          <p:cNvSpPr txBox="1"/>
          <p:nvPr/>
        </p:nvSpPr>
        <p:spPr>
          <a:xfrm>
            <a:off x="383060" y="121423"/>
            <a:ext cx="902811"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引言</a:t>
            </a:r>
          </a:p>
        </p:txBody>
      </p:sp>
      <p:sp>
        <p:nvSpPr>
          <p:cNvPr id="8" name="Rectangle 3">
            <a:extLst>
              <a:ext uri="{FF2B5EF4-FFF2-40B4-BE49-F238E27FC236}">
                <a16:creationId xmlns:a16="http://schemas.microsoft.com/office/drawing/2014/main" id="{32684621-A3B5-4559-A64D-59B4DEF87B9C}"/>
              </a:ext>
            </a:extLst>
          </p:cNvPr>
          <p:cNvSpPr txBox="1">
            <a:spLocks noChangeArrowheads="1"/>
          </p:cNvSpPr>
          <p:nvPr/>
        </p:nvSpPr>
        <p:spPr>
          <a:xfrm>
            <a:off x="167093" y="1256168"/>
            <a:ext cx="11833463" cy="4217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2400" dirty="0">
                <a:latin typeface="Microsoft YaHei Light" panose="020B0502040204020203" pitchFamily="34" charset="-122"/>
                <a:ea typeface="Microsoft YaHei Light" panose="020B0502040204020203" pitchFamily="34" charset="-122"/>
              </a:rPr>
              <a:t>数据的完整性和安全性是两个不同概念</a:t>
            </a:r>
          </a:p>
          <a:p>
            <a:pPr lvl="1">
              <a:lnSpc>
                <a:spcPct val="150000"/>
              </a:lnSpc>
              <a:spcBef>
                <a:spcPct val="0"/>
              </a:spcBef>
            </a:pPr>
            <a:r>
              <a:rPr lang="zh-CN" altLang="en-US" dirty="0">
                <a:latin typeface="Microsoft YaHei Light" panose="020B0502040204020203" pitchFamily="34" charset="-122"/>
                <a:ea typeface="Microsoft YaHei Light" panose="020B0502040204020203" pitchFamily="34" charset="-122"/>
              </a:rPr>
              <a:t>数据的完整性</a:t>
            </a: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防止数据库中存在不符合语义的数据，也就是防止数据库中存在不正确的数据</a:t>
            </a: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防范对象：不合语义的、不正确的数据</a:t>
            </a:r>
          </a:p>
          <a:p>
            <a:pPr lvl="1">
              <a:lnSpc>
                <a:spcPct val="150000"/>
              </a:lnSpc>
              <a:spcBef>
                <a:spcPct val="0"/>
              </a:spcBef>
            </a:pPr>
            <a:r>
              <a:rPr lang="zh-CN" altLang="en-US" dirty="0">
                <a:latin typeface="Microsoft YaHei Light" panose="020B0502040204020203" pitchFamily="34" charset="-122"/>
                <a:ea typeface="Microsoft YaHei Light" panose="020B0502040204020203" pitchFamily="34" charset="-122"/>
              </a:rPr>
              <a:t>数据的安全性</a:t>
            </a: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保护数据库 防止恶意的破坏和非法的存取</a:t>
            </a:r>
          </a:p>
          <a:p>
            <a:pPr marL="914400" lvl="2" indent="0">
              <a:lnSpc>
                <a:spcPct val="150000"/>
              </a:lnSpc>
              <a:spcBef>
                <a:spcPct val="0"/>
              </a:spcBef>
              <a:buSzPct val="87000"/>
              <a:buNone/>
            </a:pPr>
            <a:r>
              <a:rPr lang="zh-CN" altLang="en-US" sz="2400" dirty="0">
                <a:latin typeface="Microsoft YaHei Light" panose="020B0502040204020203" pitchFamily="34" charset="-122"/>
                <a:ea typeface="Microsoft YaHei Light" panose="020B0502040204020203" pitchFamily="34" charset="-122"/>
              </a:rPr>
              <a:t>防范对象：非法用户和非法操作</a:t>
            </a:r>
          </a:p>
        </p:txBody>
      </p:sp>
    </p:spTree>
    <p:extLst>
      <p:ext uri="{BB962C8B-B14F-4D97-AF65-F5344CB8AC3E}">
        <p14:creationId xmlns:p14="http://schemas.microsoft.com/office/powerpoint/2010/main" val="3387541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0F08082-F87A-44AD-BF86-86E3516E62B6}"/>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60E7C3A-5FB4-46C6-8C54-6841A263881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内容占位符 2">
            <a:extLst>
              <a:ext uri="{FF2B5EF4-FFF2-40B4-BE49-F238E27FC236}">
                <a16:creationId xmlns:a16="http://schemas.microsoft.com/office/drawing/2014/main" id="{55870D28-84E2-4DD6-9F57-35D60A6C90D5}"/>
              </a:ext>
            </a:extLst>
          </p:cNvPr>
          <p:cNvSpPr txBox="1">
            <a:spLocks/>
          </p:cNvSpPr>
          <p:nvPr/>
        </p:nvSpPr>
        <p:spPr>
          <a:xfrm>
            <a:off x="457200" y="1098550"/>
            <a:ext cx="9394178" cy="5454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16]</a:t>
            </a:r>
            <a:r>
              <a:rPr lang="zh-CN" altLang="en-US" sz="2400" dirty="0">
                <a:latin typeface="Microsoft YaHei Light" panose="020B0502040204020203" pitchFamily="34" charset="-122"/>
                <a:ea typeface="Microsoft YaHei Light" panose="020B0502040204020203" pitchFamily="34" charset="-122"/>
              </a:rPr>
              <a:t>限制每个学期每一门课程最多</a:t>
            </a:r>
            <a:r>
              <a:rPr lang="en-US" altLang="zh-CN" sz="2400" dirty="0">
                <a:latin typeface="Microsoft YaHei Light" panose="020B0502040204020203" pitchFamily="34" charset="-122"/>
                <a:ea typeface="Microsoft YaHei Light" panose="020B0502040204020203" pitchFamily="34" charset="-122"/>
              </a:rPr>
              <a:t>60</a:t>
            </a:r>
            <a:r>
              <a:rPr lang="zh-CN" altLang="en-US" sz="2400" dirty="0">
                <a:latin typeface="Microsoft YaHei Light" panose="020B0502040204020203" pitchFamily="34" charset="-122"/>
                <a:ea typeface="Microsoft YaHei Light" panose="020B0502040204020203" pitchFamily="34" charset="-122"/>
              </a:rPr>
              <a:t>名学生选修</a:t>
            </a:r>
            <a:endParaRPr lang="en-US" altLang="zh-CN" sz="240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首先需要修改</a:t>
            </a:r>
            <a:r>
              <a:rPr lang="en-US" altLang="zh-CN" sz="2400" dirty="0">
                <a:latin typeface="Microsoft YaHei Light" panose="020B0502040204020203" pitchFamily="34" charset="-122"/>
                <a:ea typeface="Microsoft YaHei Light" panose="020B0502040204020203" pitchFamily="34" charset="-122"/>
              </a:rPr>
              <a:t>SC</a:t>
            </a:r>
            <a:r>
              <a:rPr lang="zh-CN" altLang="en-US" sz="2400" dirty="0">
                <a:latin typeface="Microsoft YaHei Light" panose="020B0502040204020203" pitchFamily="34" charset="-122"/>
                <a:ea typeface="Microsoft YaHei Light" panose="020B0502040204020203" pitchFamily="34" charset="-122"/>
              </a:rPr>
              <a:t>表的模式，增加一个“学期（</a:t>
            </a:r>
            <a:r>
              <a:rPr lang="en-US" altLang="zh-CN" sz="2400" dirty="0">
                <a:latin typeface="Microsoft YaHei Light" panose="020B0502040204020203" pitchFamily="34" charset="-122"/>
                <a:ea typeface="Microsoft YaHei Light" panose="020B0502040204020203" pitchFamily="34" charset="-122"/>
              </a:rPr>
              <a:t>TERM</a:t>
            </a:r>
            <a:r>
              <a:rPr lang="zh-CN" altLang="en-US" sz="2400" dirty="0">
                <a:latin typeface="Microsoft YaHei Light" panose="020B0502040204020203" pitchFamily="34" charset="-122"/>
                <a:ea typeface="Microsoft YaHei Light" panose="020B0502040204020203" pitchFamily="34" charset="-122"/>
              </a:rPr>
              <a:t>）”属性</a:t>
            </a:r>
            <a:endParaRPr lang="en-US" altLang="zh-CN" sz="240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ALTER TABLE SC ADD TERM DATE;</a:t>
            </a:r>
            <a:br>
              <a:rPr lang="en-US" altLang="zh-CN" sz="2400" dirty="0">
                <a:latin typeface="Microsoft YaHei Light" panose="020B0502040204020203" pitchFamily="34" charset="-122"/>
                <a:ea typeface="Microsoft YaHei Light" panose="020B0502040204020203" pitchFamily="34" charset="-122"/>
              </a:rPr>
            </a:br>
            <a:endParaRPr lang="zh-CN" altLang="en-US" sz="240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然后，定义断言：</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CREATE ASSERTION ASSE_SC_CNUM2</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CHECK</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60 &gt;= ALL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SELECT count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a:t>
            </a:r>
            <a:br>
              <a:rPr lang="en-US" altLang="zh-CN" sz="2400" dirty="0">
                <a:latin typeface="Microsoft YaHei Light" panose="020B0502040204020203" pitchFamily="34" charset="-122"/>
                <a:ea typeface="Microsoft YaHei Light" panose="020B0502040204020203" pitchFamily="34" charset="-122"/>
              </a:rPr>
            </a:b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FROM SC</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GROUP by </a:t>
            </a:r>
            <a:r>
              <a:rPr lang="en-US" altLang="zh-CN" sz="2400" dirty="0" err="1">
                <a:latin typeface="Microsoft YaHei Light" panose="020B0502040204020203" pitchFamily="34" charset="-122"/>
                <a:ea typeface="Microsoft YaHei Light" panose="020B0502040204020203" pitchFamily="34" charset="-122"/>
              </a:rPr>
              <a:t>cno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TERM</a:t>
            </a:r>
            <a:r>
              <a:rPr lang="zh-CN" altLang="en-US" sz="2400" dirty="0">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a:t>
            </a:r>
            <a:endParaRPr lang="zh-CN" altLang="en-US" sz="2400" dirty="0">
              <a:latin typeface="Microsoft YaHei Light" panose="020B0502040204020203" pitchFamily="34" charset="-122"/>
              <a:ea typeface="Microsoft YaHei Light" panose="020B0502040204020203" pitchFamily="34" charset="-122"/>
            </a:endParaRPr>
          </a:p>
        </p:txBody>
      </p:sp>
      <p:sp>
        <p:nvSpPr>
          <p:cNvPr id="8" name="文本框 7">
            <a:extLst>
              <a:ext uri="{FF2B5EF4-FFF2-40B4-BE49-F238E27FC236}">
                <a16:creationId xmlns:a16="http://schemas.microsoft.com/office/drawing/2014/main" id="{577A8C57-9C17-49D1-AB30-47E9FDE94BF8}"/>
              </a:ext>
            </a:extLst>
          </p:cNvPr>
          <p:cNvSpPr txBox="1"/>
          <p:nvPr/>
        </p:nvSpPr>
        <p:spPr>
          <a:xfrm>
            <a:off x="163594" y="200120"/>
            <a:ext cx="149592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8.5 </a:t>
            </a:r>
            <a:r>
              <a:rPr lang="zh-CN" altLang="en-US" sz="2800" b="1" dirty="0">
                <a:latin typeface="Microsoft YaHei Light" panose="020B0502040204020203" pitchFamily="34" charset="-122"/>
                <a:ea typeface="Microsoft YaHei Light" panose="020B0502040204020203" pitchFamily="34" charset="-122"/>
              </a:rPr>
              <a:t>断言</a:t>
            </a:r>
          </a:p>
        </p:txBody>
      </p:sp>
    </p:spTree>
    <p:extLst>
      <p:ext uri="{BB962C8B-B14F-4D97-AF65-F5344CB8AC3E}">
        <p14:creationId xmlns:p14="http://schemas.microsoft.com/office/powerpoint/2010/main" val="1090202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8BA802C-83A3-4223-8D50-BCB41B0D574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72B3937-9B2F-48C3-9ADC-4FBC1C2CFD0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内容占位符 2">
            <a:extLst>
              <a:ext uri="{FF2B5EF4-FFF2-40B4-BE49-F238E27FC236}">
                <a16:creationId xmlns:a16="http://schemas.microsoft.com/office/drawing/2014/main" id="{FBB935BE-8637-4149-ACCB-85CC3C6D3F6F}"/>
              </a:ext>
            </a:extLst>
          </p:cNvPr>
          <p:cNvSpPr txBox="1">
            <a:spLocks/>
          </p:cNvSpPr>
          <p:nvPr/>
        </p:nvSpPr>
        <p:spPr>
          <a:xfrm>
            <a:off x="457199" y="1098551"/>
            <a:ext cx="11560629" cy="3055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None/>
            </a:pPr>
            <a:r>
              <a:rPr lang="en-US" altLang="zh-CN" sz="2400">
                <a:latin typeface="Microsoft YaHei Light" panose="020B0502040204020203" pitchFamily="34" charset="-122"/>
                <a:ea typeface="Microsoft YaHei Light" panose="020B0502040204020203" pitchFamily="34" charset="-122"/>
              </a:rPr>
              <a:t>2. </a:t>
            </a:r>
            <a:r>
              <a:rPr lang="zh-CN" altLang="en-US" sz="2400">
                <a:latin typeface="Microsoft YaHei Light" panose="020B0502040204020203" pitchFamily="34" charset="-122"/>
                <a:ea typeface="Microsoft YaHei Light" panose="020B0502040204020203" pitchFamily="34" charset="-122"/>
              </a:rPr>
              <a:t>删除断言的语句格式为</a:t>
            </a:r>
          </a:p>
          <a:p>
            <a:pPr lvl="1">
              <a:lnSpc>
                <a:spcPct val="150000"/>
              </a:lnSpc>
            </a:pPr>
            <a:r>
              <a:rPr lang="en-US" altLang="zh-CN">
                <a:latin typeface="Microsoft YaHei Light" panose="020B0502040204020203" pitchFamily="34" charset="-122"/>
                <a:ea typeface="Microsoft YaHei Light" panose="020B0502040204020203" pitchFamily="34" charset="-122"/>
              </a:rPr>
              <a:t>DROP ASSERTION &lt;</a:t>
            </a:r>
            <a:r>
              <a:rPr lang="zh-CN" altLang="en-US">
                <a:latin typeface="Microsoft YaHei Light" panose="020B0502040204020203" pitchFamily="34" charset="-122"/>
                <a:ea typeface="Microsoft YaHei Light" panose="020B0502040204020203" pitchFamily="34" charset="-122"/>
              </a:rPr>
              <a:t>断言名</a:t>
            </a:r>
            <a:r>
              <a:rPr lang="en-US" altLang="zh-CN">
                <a:latin typeface="Microsoft YaHei Light" panose="020B0502040204020203" pitchFamily="34" charset="-122"/>
                <a:ea typeface="Microsoft YaHei Light" panose="020B0502040204020203" pitchFamily="34" charset="-122"/>
              </a:rPr>
              <a:t>&gt;</a:t>
            </a:r>
            <a:r>
              <a:rPr lang="zh-CN" altLang="en-US">
                <a:latin typeface="Microsoft YaHei Light" panose="020B0502040204020203" pitchFamily="34" charset="-122"/>
                <a:ea typeface="Microsoft YaHei Light" panose="020B0502040204020203" pitchFamily="34" charset="-122"/>
              </a:rPr>
              <a:t>;</a:t>
            </a:r>
          </a:p>
          <a:p>
            <a:pPr lvl="1">
              <a:lnSpc>
                <a:spcPct val="150000"/>
              </a:lnSpc>
            </a:pPr>
            <a:r>
              <a:rPr lang="zh-CN" altLang="en-US">
                <a:latin typeface="Microsoft YaHei Light" panose="020B0502040204020203" pitchFamily="34" charset="-122"/>
                <a:ea typeface="Microsoft YaHei Light" panose="020B0502040204020203" pitchFamily="34" charset="-122"/>
              </a:rPr>
              <a:t>如果断言很复杂，则系统在检测和维护断言的开销较高，这是在使用断言时应该注意的</a:t>
            </a:r>
            <a:endParaRPr lang="zh-CN" altLang="en-US" dirty="0">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4A3B0249-243B-4CCC-AAE2-39BC045CEC28}"/>
              </a:ext>
            </a:extLst>
          </p:cNvPr>
          <p:cNvSpPr txBox="1"/>
          <p:nvPr/>
        </p:nvSpPr>
        <p:spPr>
          <a:xfrm>
            <a:off x="163594" y="200120"/>
            <a:ext cx="1495922" cy="523220"/>
          </a:xfrm>
          <a:prstGeom prst="rect">
            <a:avLst/>
          </a:prstGeom>
          <a:noFill/>
        </p:spPr>
        <p:txBody>
          <a:bodyPr wrap="none" rtlCol="0">
            <a:spAutoFit/>
          </a:bodyPr>
          <a:lstStyle/>
          <a:p>
            <a:r>
              <a:rPr lang="en-US" altLang="zh-CN" sz="2800" b="1" dirty="0">
                <a:latin typeface="Microsoft YaHei Light" panose="020B0502040204020203" pitchFamily="34" charset="-122"/>
                <a:ea typeface="Microsoft YaHei Light" panose="020B0502040204020203" pitchFamily="34" charset="-122"/>
              </a:rPr>
              <a:t>8.5 </a:t>
            </a:r>
            <a:r>
              <a:rPr lang="zh-CN" altLang="en-US" sz="2800" b="1" dirty="0">
                <a:latin typeface="Microsoft YaHei Light" panose="020B0502040204020203" pitchFamily="34" charset="-122"/>
                <a:ea typeface="Microsoft YaHei Light" panose="020B0502040204020203" pitchFamily="34" charset="-122"/>
              </a:rPr>
              <a:t>断言</a:t>
            </a:r>
          </a:p>
        </p:txBody>
      </p:sp>
    </p:spTree>
    <p:extLst>
      <p:ext uri="{BB962C8B-B14F-4D97-AF65-F5344CB8AC3E}">
        <p14:creationId xmlns:p14="http://schemas.microsoft.com/office/powerpoint/2010/main" val="783705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B17109B-93BB-4400-AB69-D5570F826BD7}"/>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428B4AE-8FF9-425F-BF72-A183FAF00B5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9DD6426B-87E9-41C7-9B3F-C6AF27FEDB44}"/>
              </a:ext>
            </a:extLst>
          </p:cNvPr>
          <p:cNvSpPr txBox="1">
            <a:spLocks noChangeArrowheads="1"/>
          </p:cNvSpPr>
          <p:nvPr/>
        </p:nvSpPr>
        <p:spPr>
          <a:xfrm>
            <a:off x="658085" y="1103295"/>
            <a:ext cx="11299371" cy="2518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CN" altLang="en-US" sz="2400" dirty="0">
                <a:latin typeface="Microsoft YaHei Light" panose="020B0502040204020203" pitchFamily="34" charset="-122"/>
                <a:ea typeface="Microsoft YaHei Light" panose="020B0502040204020203" pitchFamily="34" charset="-122"/>
              </a:rPr>
              <a:t>触发器（</a:t>
            </a:r>
            <a:r>
              <a:rPr lang="en-US" altLang="zh-CN" sz="2400" dirty="0">
                <a:latin typeface="Microsoft YaHei Light" panose="020B0502040204020203" pitchFamily="34" charset="-122"/>
                <a:ea typeface="Microsoft YaHei Light" panose="020B0502040204020203" pitchFamily="34" charset="-122"/>
              </a:rPr>
              <a:t>Trigger</a:t>
            </a:r>
            <a:r>
              <a:rPr lang="zh-CN" altLang="en-US" sz="2400" dirty="0">
                <a:latin typeface="Microsoft YaHei Light" panose="020B0502040204020203" pitchFamily="34" charset="-122"/>
                <a:ea typeface="Microsoft YaHei Light" panose="020B0502040204020203" pitchFamily="34" charset="-122"/>
              </a:rPr>
              <a:t>）是用户定义在关系表上的一类由</a:t>
            </a:r>
            <a:r>
              <a:rPr lang="zh-CN" altLang="en-US" sz="2400" dirty="0">
                <a:solidFill>
                  <a:srgbClr val="FF00FF"/>
                </a:solidFill>
                <a:latin typeface="Microsoft YaHei Light" panose="020B0502040204020203" pitchFamily="34" charset="-122"/>
                <a:ea typeface="Microsoft YaHei Light" panose="020B0502040204020203" pitchFamily="34" charset="-122"/>
              </a:rPr>
              <a:t>事件驱动</a:t>
            </a:r>
            <a:r>
              <a:rPr lang="zh-CN" altLang="en-US" sz="2400" dirty="0">
                <a:latin typeface="Microsoft YaHei Light" panose="020B0502040204020203" pitchFamily="34" charset="-122"/>
                <a:ea typeface="Microsoft YaHei Light" panose="020B0502040204020203" pitchFamily="34" charset="-122"/>
              </a:rPr>
              <a:t>的特殊过程</a:t>
            </a:r>
          </a:p>
          <a:p>
            <a:pPr lvl="1">
              <a:lnSpc>
                <a:spcPct val="120000"/>
              </a:lnSpc>
            </a:pPr>
            <a:r>
              <a:rPr lang="zh-CN" altLang="en-US" dirty="0">
                <a:latin typeface="Microsoft YaHei Light" panose="020B0502040204020203" pitchFamily="34" charset="-122"/>
                <a:ea typeface="Microsoft YaHei Light" panose="020B0502040204020203" pitchFamily="34" charset="-122"/>
              </a:rPr>
              <a:t> 触发器保存在数据库服务器中</a:t>
            </a:r>
            <a:endParaRPr lang="en-US" altLang="zh-CN" dirty="0">
              <a:latin typeface="Microsoft YaHei Light" panose="020B0502040204020203" pitchFamily="34" charset="-122"/>
              <a:ea typeface="Microsoft YaHei Light" panose="020B0502040204020203" pitchFamily="34" charset="-122"/>
            </a:endParaRPr>
          </a:p>
          <a:p>
            <a:pPr lvl="1">
              <a:lnSpc>
                <a:spcPct val="120000"/>
              </a:lnSpc>
            </a:pPr>
            <a:r>
              <a:rPr lang="zh-CN" altLang="en-US" dirty="0">
                <a:latin typeface="Microsoft YaHei Light" panose="020B0502040204020203" pitchFamily="34" charset="-122"/>
                <a:ea typeface="Microsoft YaHei Light" panose="020B0502040204020203" pitchFamily="34" charset="-122"/>
              </a:rPr>
              <a:t>任何用户对表的增、删、改操作均由服务器自动激活相应的触发器</a:t>
            </a:r>
          </a:p>
          <a:p>
            <a:pPr lvl="1">
              <a:lnSpc>
                <a:spcPct val="120000"/>
              </a:lnSpc>
            </a:pPr>
            <a:r>
              <a:rPr lang="zh-CN" altLang="en-US" dirty="0">
                <a:latin typeface="Microsoft YaHei Light" panose="020B0502040204020203" pitchFamily="34" charset="-122"/>
                <a:ea typeface="Microsoft YaHei Light" panose="020B0502040204020203" pitchFamily="34" charset="-122"/>
              </a:rPr>
              <a:t>触发器可以实施更为复杂的检查和操作，具有更精细和更强大的数据控制能力 </a:t>
            </a:r>
          </a:p>
        </p:txBody>
      </p:sp>
      <p:sp>
        <p:nvSpPr>
          <p:cNvPr id="7" name="文本框 6">
            <a:extLst>
              <a:ext uri="{FF2B5EF4-FFF2-40B4-BE49-F238E27FC236}">
                <a16:creationId xmlns:a16="http://schemas.microsoft.com/office/drawing/2014/main" id="{F3B1E472-85E1-4CC6-92FD-6D931A3E41DF}"/>
              </a:ext>
            </a:extLst>
          </p:cNvPr>
          <p:cNvSpPr txBox="1"/>
          <p:nvPr/>
        </p:nvSpPr>
        <p:spPr>
          <a:xfrm>
            <a:off x="163594" y="147868"/>
            <a:ext cx="2030966" cy="523220"/>
          </a:xfrm>
          <a:prstGeom prst="rect">
            <a:avLst/>
          </a:prstGeom>
          <a:noFill/>
        </p:spPr>
        <p:txBody>
          <a:bodyPr wrap="square" rtlCol="0">
            <a:spAutoFit/>
          </a:bodyPr>
          <a:lstStyle/>
          <a:p>
            <a:r>
              <a:rPr lang="en-US" altLang="zh-CN" sz="2800" b="1" dirty="0">
                <a:latin typeface="Microsoft YaHei Light" panose="020B0502040204020203" pitchFamily="34" charset="-122"/>
                <a:ea typeface="Microsoft YaHei Light" panose="020B0502040204020203" pitchFamily="34" charset="-122"/>
              </a:rPr>
              <a:t>8.6 </a:t>
            </a:r>
            <a:r>
              <a:rPr lang="zh-CN" altLang="en-US" sz="2800" b="1" dirty="0">
                <a:latin typeface="Microsoft YaHei Light" panose="020B0502040204020203" pitchFamily="34" charset="-122"/>
                <a:ea typeface="Microsoft YaHei Light" panose="020B0502040204020203" pitchFamily="34" charset="-122"/>
              </a:rPr>
              <a:t>触发器</a:t>
            </a:r>
          </a:p>
        </p:txBody>
      </p:sp>
    </p:spTree>
    <p:extLst>
      <p:ext uri="{BB962C8B-B14F-4D97-AF65-F5344CB8AC3E}">
        <p14:creationId xmlns:p14="http://schemas.microsoft.com/office/powerpoint/2010/main" val="650539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77E59E6-339E-4962-9975-075421AFBE1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F0D63AC-035D-4533-A9F6-52DBFD11DE2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2AA45F58-125B-4033-97C7-1CE1570DB3DF}"/>
              </a:ext>
            </a:extLst>
          </p:cNvPr>
          <p:cNvSpPr txBox="1"/>
          <p:nvPr/>
        </p:nvSpPr>
        <p:spPr>
          <a:xfrm>
            <a:off x="751422" y="866325"/>
            <a:ext cx="1723549" cy="461665"/>
          </a:xfrm>
          <a:prstGeom prst="rect">
            <a:avLst/>
          </a:prstGeom>
          <a:noFill/>
        </p:spPr>
        <p:txBody>
          <a:bodyPr wrap="none" rtlCol="0">
            <a:spAutoFit/>
          </a:bodyPr>
          <a:lstStyle/>
          <a:p>
            <a:r>
              <a:rPr lang="zh-CN" altLang="en-US" sz="2400" dirty="0">
                <a:latin typeface="Microsoft YaHei Light" panose="020B0502040204020203" pitchFamily="34" charset="-122"/>
                <a:ea typeface="Microsoft YaHei Light" panose="020B0502040204020203" pitchFamily="34" charset="-122"/>
              </a:rPr>
              <a:t>定义触发器</a:t>
            </a:r>
          </a:p>
        </p:txBody>
      </p:sp>
      <p:sp>
        <p:nvSpPr>
          <p:cNvPr id="6" name="Rectangle 3">
            <a:extLst>
              <a:ext uri="{FF2B5EF4-FFF2-40B4-BE49-F238E27FC236}">
                <a16:creationId xmlns:a16="http://schemas.microsoft.com/office/drawing/2014/main" id="{6D1F4CB7-9CFE-4986-958D-F13CA4F8732C}"/>
              </a:ext>
            </a:extLst>
          </p:cNvPr>
          <p:cNvSpPr txBox="1">
            <a:spLocks noChangeArrowheads="1"/>
          </p:cNvSpPr>
          <p:nvPr/>
        </p:nvSpPr>
        <p:spPr>
          <a:xfrm>
            <a:off x="751422" y="1373548"/>
            <a:ext cx="11534503" cy="54844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lang="en-US" altLang="zh-CN" sz="2400" dirty="0">
                <a:latin typeface="Microsoft YaHei Light" panose="020B0502040204020203" pitchFamily="34" charset="-122"/>
                <a:ea typeface="Microsoft YaHei Light" panose="020B0502040204020203" pitchFamily="34" charset="-122"/>
              </a:rPr>
              <a:t>CREATE TRIGGER</a:t>
            </a:r>
            <a:r>
              <a:rPr lang="zh-CN" altLang="en-US" sz="2400" dirty="0">
                <a:latin typeface="Microsoft YaHei Light" panose="020B0502040204020203" pitchFamily="34" charset="-122"/>
                <a:ea typeface="Microsoft YaHei Light" panose="020B0502040204020203" pitchFamily="34" charset="-122"/>
              </a:rPr>
              <a:t>语法格式</a:t>
            </a:r>
          </a:p>
          <a:p>
            <a:pPr>
              <a:lnSpc>
                <a:spcPct val="14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CREATE TRIGGER &lt;</a:t>
            </a:r>
            <a:r>
              <a:rPr lang="zh-CN" altLang="en-US" sz="2400" dirty="0">
                <a:latin typeface="Microsoft YaHei Light" panose="020B0502040204020203" pitchFamily="34" charset="-122"/>
                <a:ea typeface="Microsoft YaHei Light" panose="020B0502040204020203" pitchFamily="34" charset="-122"/>
              </a:rPr>
              <a:t>触发器名</a:t>
            </a:r>
            <a:r>
              <a:rPr lang="en-US" altLang="zh-CN" sz="2400" dirty="0">
                <a:latin typeface="Microsoft YaHei Light" panose="020B0502040204020203" pitchFamily="34" charset="-122"/>
                <a:ea typeface="Microsoft YaHei Light" panose="020B0502040204020203" pitchFamily="34" charset="-122"/>
              </a:rPr>
              <a:t>&gt;  </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{BEFORE | AFTER} &lt;</a:t>
            </a:r>
            <a:r>
              <a:rPr lang="zh-CN" altLang="en-US" sz="2400" dirty="0">
                <a:latin typeface="Microsoft YaHei Light" panose="020B0502040204020203" pitchFamily="34" charset="-122"/>
                <a:ea typeface="Microsoft YaHei Light" panose="020B0502040204020203" pitchFamily="34" charset="-122"/>
              </a:rPr>
              <a:t>触发事件</a:t>
            </a:r>
            <a:r>
              <a:rPr lang="en-US" altLang="zh-CN" sz="2400" dirty="0">
                <a:latin typeface="Microsoft YaHei Light" panose="020B0502040204020203" pitchFamily="34" charset="-122"/>
                <a:ea typeface="Microsoft YaHei Light" panose="020B0502040204020203" pitchFamily="34" charset="-122"/>
              </a:rPr>
              <a:t>&gt; ON &lt;</a:t>
            </a:r>
            <a:r>
              <a:rPr lang="zh-CN" altLang="en-US" sz="2400" dirty="0">
                <a:latin typeface="Microsoft YaHei Light" panose="020B0502040204020203" pitchFamily="34" charset="-122"/>
                <a:ea typeface="Microsoft YaHei Light" panose="020B0502040204020203" pitchFamily="34" charset="-122"/>
              </a:rPr>
              <a:t>表名</a:t>
            </a:r>
            <a:r>
              <a:rPr lang="en-US" altLang="zh-CN" sz="2400" dirty="0">
                <a:latin typeface="Microsoft YaHei Light" panose="020B0502040204020203" pitchFamily="34" charset="-122"/>
                <a:ea typeface="Microsoft YaHei Light" panose="020B0502040204020203" pitchFamily="34" charset="-122"/>
              </a:rPr>
              <a:t>&gt;</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REFERENCING NEW|OLD ROW AS&lt;</a:t>
            </a:r>
            <a:r>
              <a:rPr lang="zh-CN" altLang="en-US" sz="2400" dirty="0">
                <a:latin typeface="Microsoft YaHei Light" panose="020B0502040204020203" pitchFamily="34" charset="-122"/>
                <a:ea typeface="Microsoft YaHei Light" panose="020B0502040204020203" pitchFamily="34" charset="-122"/>
              </a:rPr>
              <a:t>变量</a:t>
            </a:r>
            <a:r>
              <a:rPr lang="en-US" altLang="zh-CN" sz="2400" dirty="0">
                <a:latin typeface="Microsoft YaHei Light" panose="020B0502040204020203" pitchFamily="34" charset="-122"/>
                <a:ea typeface="Microsoft YaHei Light" panose="020B0502040204020203" pitchFamily="34" charset="-122"/>
              </a:rPr>
              <a:t>&gt;</a:t>
            </a:r>
            <a:endParaRPr lang="zh-CN" altLang="en-US" sz="240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FOR EACH  {ROW | STATEMENT}</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[WHEN &lt;</a:t>
            </a:r>
            <a:r>
              <a:rPr lang="zh-CN" altLang="en-US" sz="2400" dirty="0">
                <a:latin typeface="Microsoft YaHei Light" panose="020B0502040204020203" pitchFamily="34" charset="-122"/>
                <a:ea typeface="Microsoft YaHei Light" panose="020B0502040204020203" pitchFamily="34" charset="-122"/>
              </a:rPr>
              <a:t>触发条件</a:t>
            </a:r>
            <a:r>
              <a:rPr lang="en-US" altLang="zh-CN" sz="2400" dirty="0">
                <a:latin typeface="Microsoft YaHei Light" panose="020B0502040204020203" pitchFamily="34" charset="-122"/>
                <a:ea typeface="Microsoft YaHei Light" panose="020B0502040204020203" pitchFamily="34" charset="-122"/>
              </a:rPr>
              <a:t>&gt;]&lt;</a:t>
            </a:r>
            <a:r>
              <a:rPr lang="zh-CN" altLang="en-US" sz="2400" dirty="0">
                <a:latin typeface="Microsoft YaHei Light" panose="020B0502040204020203" pitchFamily="34" charset="-122"/>
                <a:ea typeface="Microsoft YaHei Light" panose="020B0502040204020203" pitchFamily="34" charset="-122"/>
              </a:rPr>
              <a:t>触发动作体</a:t>
            </a:r>
            <a:r>
              <a:rPr lang="en-US" altLang="zh-CN" sz="2400" dirty="0">
                <a:latin typeface="Microsoft YaHei Light" panose="020B0502040204020203" pitchFamily="34" charset="-122"/>
                <a:ea typeface="Microsoft YaHei Light" panose="020B0502040204020203" pitchFamily="34" charset="-122"/>
              </a:rPr>
              <a:t>&gt;</a:t>
            </a:r>
          </a:p>
          <a:p>
            <a:pPr>
              <a:lnSpc>
                <a:spcPct val="20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触发器又叫做事件</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条件</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动作（</a:t>
            </a:r>
            <a:r>
              <a:rPr lang="en-US" altLang="zh-CN" sz="2400" dirty="0">
                <a:latin typeface="Microsoft YaHei Light" panose="020B0502040204020203" pitchFamily="34" charset="-122"/>
                <a:ea typeface="Microsoft YaHei Light" panose="020B0502040204020203" pitchFamily="34" charset="-122"/>
              </a:rPr>
              <a:t>event-condition-action</a:t>
            </a:r>
            <a:r>
              <a:rPr lang="zh-CN" altLang="en-US" sz="2400" dirty="0">
                <a:latin typeface="Microsoft YaHei Light" panose="020B0502040204020203" pitchFamily="34" charset="-122"/>
                <a:ea typeface="Microsoft YaHei Light" panose="020B0502040204020203" pitchFamily="34" charset="-122"/>
              </a:rPr>
              <a:t>）规则。</a:t>
            </a:r>
            <a:endParaRPr lang="en-US" altLang="zh-CN" sz="240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当特定的系统事件发生时，对规则的条件进行检查，如果条件成立则执行规则中的动作，否则不执行该动作。规则中的动作体可以很复杂，通常是一段</a:t>
            </a: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存储过程。</a:t>
            </a:r>
            <a:endParaRPr lang="en-US" altLang="zh-CN" sz="2400" dirty="0">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F3CEB495-6AC8-408E-96CE-A3CC34137CE6}"/>
              </a:ext>
            </a:extLst>
          </p:cNvPr>
          <p:cNvSpPr txBox="1"/>
          <p:nvPr/>
        </p:nvSpPr>
        <p:spPr>
          <a:xfrm>
            <a:off x="163594" y="95616"/>
            <a:ext cx="2030966" cy="523220"/>
          </a:xfrm>
          <a:prstGeom prst="rect">
            <a:avLst/>
          </a:prstGeom>
          <a:noFill/>
        </p:spPr>
        <p:txBody>
          <a:bodyPr wrap="square" rtlCol="0">
            <a:spAutoFit/>
          </a:bodyPr>
          <a:lstStyle/>
          <a:p>
            <a:r>
              <a:rPr lang="en-US" altLang="zh-CN" sz="2800" b="1" dirty="0">
                <a:latin typeface="Microsoft YaHei Light" panose="020B0502040204020203" pitchFamily="34" charset="-122"/>
                <a:ea typeface="Microsoft YaHei Light" panose="020B0502040204020203" pitchFamily="34" charset="-122"/>
              </a:rPr>
              <a:t>8.6 </a:t>
            </a:r>
            <a:r>
              <a:rPr lang="zh-CN" altLang="en-US" sz="2800" b="1" dirty="0">
                <a:latin typeface="Microsoft YaHei Light" panose="020B0502040204020203" pitchFamily="34" charset="-122"/>
                <a:ea typeface="Microsoft YaHei Light" panose="020B0502040204020203" pitchFamily="34" charset="-122"/>
              </a:rPr>
              <a:t>触发器</a:t>
            </a:r>
          </a:p>
        </p:txBody>
      </p:sp>
    </p:spTree>
    <p:extLst>
      <p:ext uri="{BB962C8B-B14F-4D97-AF65-F5344CB8AC3E}">
        <p14:creationId xmlns:p14="http://schemas.microsoft.com/office/powerpoint/2010/main" val="1736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F54708A-227F-4344-9305-8ECC2B441AD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3765AF0-8252-4E39-ABBA-52D534A49E24}"/>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8BC4AF5A-E935-43C1-BEC8-1BD2BF85B19F}"/>
              </a:ext>
            </a:extLst>
          </p:cNvPr>
          <p:cNvSpPr txBox="1">
            <a:spLocks noChangeArrowheads="1"/>
          </p:cNvSpPr>
          <p:nvPr/>
        </p:nvSpPr>
        <p:spPr>
          <a:xfrm>
            <a:off x="367936" y="792624"/>
            <a:ext cx="11456127" cy="60653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400" dirty="0">
                <a:latin typeface="Microsoft YaHei Light" panose="020B0502040204020203" pitchFamily="34" charset="-122"/>
                <a:ea typeface="Microsoft YaHei Light" panose="020B0502040204020203" pitchFamily="34" charset="-122"/>
              </a:rPr>
              <a:t>定义触发器的语法说明</a:t>
            </a:r>
            <a:endParaRPr lang="en-US" altLang="zh-CN" sz="2400" dirty="0">
              <a:latin typeface="Microsoft YaHei Light" panose="020B0502040204020203" pitchFamily="34" charset="-122"/>
              <a:ea typeface="Microsoft YaHei Light" panose="020B0502040204020203" pitchFamily="34" charset="-122"/>
            </a:endParaRPr>
          </a:p>
          <a:p>
            <a:pPr lvl="1">
              <a:lnSpc>
                <a:spcPct val="15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1</a:t>
            </a:r>
            <a:r>
              <a:rPr lang="zh-CN" altLang="en-US" dirty="0">
                <a:latin typeface="Microsoft YaHei Light" panose="020B0502040204020203" pitchFamily="34" charset="-122"/>
                <a:ea typeface="Microsoft YaHei Light" panose="020B0502040204020203" pitchFamily="34" charset="-122"/>
              </a:rPr>
              <a:t>）表的</a:t>
            </a:r>
            <a:r>
              <a:rPr lang="zh-CN" altLang="en-US" dirty="0">
                <a:solidFill>
                  <a:srgbClr val="FF00FF"/>
                </a:solidFill>
                <a:latin typeface="Microsoft YaHei Light" panose="020B0502040204020203" pitchFamily="34" charset="-122"/>
                <a:ea typeface="Microsoft YaHei Light" panose="020B0502040204020203" pitchFamily="34" charset="-122"/>
              </a:rPr>
              <a:t>拥有者</a:t>
            </a:r>
            <a:r>
              <a:rPr lang="zh-CN" altLang="en-US" dirty="0">
                <a:latin typeface="Microsoft YaHei Light" panose="020B0502040204020203" pitchFamily="34" charset="-122"/>
                <a:ea typeface="Microsoft YaHei Light" panose="020B0502040204020203" pitchFamily="34" charset="-122"/>
              </a:rPr>
              <a:t>才可以在表上创建触发器</a:t>
            </a:r>
          </a:p>
          <a:p>
            <a:pPr lvl="1">
              <a:lnSpc>
                <a:spcPct val="15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2</a:t>
            </a:r>
            <a:r>
              <a:rPr lang="zh-CN" altLang="en-US" dirty="0">
                <a:latin typeface="Microsoft YaHei Light" panose="020B0502040204020203" pitchFamily="34" charset="-122"/>
                <a:ea typeface="Microsoft YaHei Light" panose="020B0502040204020203" pitchFamily="34" charset="-122"/>
              </a:rPr>
              <a:t>）触发器名</a:t>
            </a:r>
          </a:p>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rPr>
              <a:t>触发器名可以包含模式名，也可以不包含模式名</a:t>
            </a:r>
          </a:p>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rPr>
              <a:t>同一模式下，触发器名必须是唯一的</a:t>
            </a:r>
          </a:p>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rPr>
              <a:t>触发器名和表名必须在同一模式下</a:t>
            </a:r>
          </a:p>
          <a:p>
            <a:pPr lvl="1">
              <a:lnSpc>
                <a:spcPct val="15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3</a:t>
            </a:r>
            <a:r>
              <a:rPr lang="zh-CN" altLang="en-US" dirty="0">
                <a:latin typeface="Microsoft YaHei Light" panose="020B0502040204020203" pitchFamily="34" charset="-122"/>
                <a:ea typeface="Microsoft YaHei Light" panose="020B0502040204020203" pitchFamily="34" charset="-122"/>
              </a:rPr>
              <a:t>）表名</a:t>
            </a:r>
          </a:p>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rPr>
              <a:t>触发器只能定义在基本表上，不能定义在视图上</a:t>
            </a:r>
            <a:endParaRPr lang="en-US" altLang="zh-CN" sz="2400" dirty="0">
              <a:latin typeface="Microsoft YaHei Light" panose="020B0502040204020203" pitchFamily="34" charset="-122"/>
              <a:ea typeface="Microsoft YaHei Light" panose="020B0502040204020203" pitchFamily="34" charset="-122"/>
            </a:endParaRPr>
          </a:p>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rPr>
              <a:t>当基本表的数据发生变化时，将激活定义在该表上相应触</a:t>
            </a:r>
            <a:endParaRPr lang="en-US" altLang="zh-CN" sz="2400" dirty="0">
              <a:latin typeface="Microsoft YaHei Light" panose="020B0502040204020203" pitchFamily="34" charset="-122"/>
              <a:ea typeface="Microsoft YaHei Light" panose="020B0502040204020203" pitchFamily="34" charset="-122"/>
            </a:endParaRPr>
          </a:p>
          <a:p>
            <a:pPr lvl="2">
              <a:lnSpc>
                <a:spcPct val="150000"/>
              </a:lnSpc>
              <a:buSzPct val="87000"/>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发事件的触发器</a:t>
            </a:r>
          </a:p>
        </p:txBody>
      </p:sp>
      <p:sp>
        <p:nvSpPr>
          <p:cNvPr id="7" name="文本框 6">
            <a:extLst>
              <a:ext uri="{FF2B5EF4-FFF2-40B4-BE49-F238E27FC236}">
                <a16:creationId xmlns:a16="http://schemas.microsoft.com/office/drawing/2014/main" id="{5D149939-BE4A-4D1D-886F-F956A50F9DAA}"/>
              </a:ext>
            </a:extLst>
          </p:cNvPr>
          <p:cNvSpPr txBox="1"/>
          <p:nvPr/>
        </p:nvSpPr>
        <p:spPr>
          <a:xfrm>
            <a:off x="163594" y="95616"/>
            <a:ext cx="2030966" cy="523220"/>
          </a:xfrm>
          <a:prstGeom prst="rect">
            <a:avLst/>
          </a:prstGeom>
          <a:noFill/>
        </p:spPr>
        <p:txBody>
          <a:bodyPr wrap="square" rtlCol="0">
            <a:spAutoFit/>
          </a:bodyPr>
          <a:lstStyle/>
          <a:p>
            <a:r>
              <a:rPr lang="en-US" altLang="zh-CN" sz="2800" b="1" dirty="0">
                <a:latin typeface="Microsoft YaHei Light" panose="020B0502040204020203" pitchFamily="34" charset="-122"/>
                <a:ea typeface="Microsoft YaHei Light" panose="020B0502040204020203" pitchFamily="34" charset="-122"/>
              </a:rPr>
              <a:t>8.6 </a:t>
            </a:r>
            <a:r>
              <a:rPr lang="zh-CN" altLang="en-US" sz="2800" b="1" dirty="0">
                <a:latin typeface="Microsoft YaHei Light" panose="020B0502040204020203" pitchFamily="34" charset="-122"/>
                <a:ea typeface="Microsoft YaHei Light" panose="020B0502040204020203" pitchFamily="34" charset="-122"/>
              </a:rPr>
              <a:t>触发器</a:t>
            </a:r>
          </a:p>
        </p:txBody>
      </p:sp>
    </p:spTree>
    <p:extLst>
      <p:ext uri="{BB962C8B-B14F-4D97-AF65-F5344CB8AC3E}">
        <p14:creationId xmlns:p14="http://schemas.microsoft.com/office/powerpoint/2010/main" val="3868227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4659D58-AB98-4DF4-A1DD-A735AD5BE1F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D30B912-78A4-440B-94E3-1848C3C11CA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920AB7A3-9D21-4279-9235-E9B4097D651B}"/>
              </a:ext>
            </a:extLst>
          </p:cNvPr>
          <p:cNvSpPr txBox="1">
            <a:spLocks noChangeArrowheads="1"/>
          </p:cNvSpPr>
          <p:nvPr/>
        </p:nvSpPr>
        <p:spPr>
          <a:xfrm>
            <a:off x="457199" y="1098550"/>
            <a:ext cx="11077303" cy="5226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4</a:t>
            </a:r>
            <a:r>
              <a:rPr lang="zh-CN" altLang="en-US" dirty="0">
                <a:latin typeface="Microsoft YaHei Light" panose="020B0502040204020203" pitchFamily="34" charset="-122"/>
                <a:ea typeface="Microsoft YaHei Light" panose="020B0502040204020203" pitchFamily="34" charset="-122"/>
              </a:rPr>
              <a:t>）触发事件</a:t>
            </a:r>
          </a:p>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rPr>
              <a:t>触发事件可以是</a:t>
            </a:r>
            <a:r>
              <a:rPr lang="en-US" altLang="zh-CN" sz="2400" dirty="0">
                <a:latin typeface="Microsoft YaHei Light" panose="020B0502040204020203" pitchFamily="34" charset="-122"/>
                <a:ea typeface="Microsoft YaHei Light" panose="020B0502040204020203" pitchFamily="34" charset="-122"/>
              </a:rPr>
              <a:t>INSERT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DELETE</a:t>
            </a:r>
            <a:r>
              <a:rPr lang="zh-CN" altLang="en-US" sz="2400" dirty="0">
                <a:latin typeface="Microsoft YaHei Light" panose="020B0502040204020203" pitchFamily="34" charset="-122"/>
                <a:ea typeface="Microsoft YaHei Light" panose="020B0502040204020203" pitchFamily="34" charset="-122"/>
              </a:rPr>
              <a:t>或</a:t>
            </a:r>
            <a:r>
              <a:rPr lang="en-US" altLang="zh-CN" sz="2400" dirty="0">
                <a:latin typeface="Microsoft YaHei Light" panose="020B0502040204020203" pitchFamily="34" charset="-122"/>
                <a:ea typeface="Microsoft YaHei Light" panose="020B0502040204020203" pitchFamily="34" charset="-122"/>
              </a:rPr>
              <a:t>UPDATE</a:t>
            </a:r>
          </a:p>
          <a:p>
            <a:pPr lvl="2">
              <a:lnSpc>
                <a:spcPct val="150000"/>
              </a:lnSpc>
              <a:buSzPct val="87000"/>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rPr>
              <a:t>   也可以是这几个事件的组合</a:t>
            </a:r>
          </a:p>
          <a:p>
            <a:pPr lvl="2">
              <a:lnSpc>
                <a:spcPct val="150000"/>
              </a:lnSpc>
              <a:buSzPct val="87000"/>
            </a:pPr>
            <a:r>
              <a:rPr lang="zh-CN" altLang="en-US" sz="2400" dirty="0">
                <a:latin typeface="Microsoft YaHei Light" panose="020B0502040204020203" pitchFamily="34" charset="-122"/>
                <a:ea typeface="Microsoft YaHei Light" panose="020B0502040204020203" pitchFamily="34" charset="-122"/>
              </a:rPr>
              <a:t>还可以</a:t>
            </a:r>
            <a:r>
              <a:rPr lang="en-US" altLang="zh-CN" sz="2400" dirty="0">
                <a:latin typeface="Microsoft YaHei Light" panose="020B0502040204020203" pitchFamily="34" charset="-122"/>
                <a:ea typeface="Microsoft YaHei Light" panose="020B0502040204020203" pitchFamily="34" charset="-122"/>
              </a:rPr>
              <a:t>UPDATE OF&lt;</a:t>
            </a:r>
            <a:r>
              <a:rPr lang="zh-CN" altLang="en-US" sz="2400" dirty="0">
                <a:latin typeface="Microsoft YaHei Light" panose="020B0502040204020203" pitchFamily="34" charset="-122"/>
                <a:ea typeface="Microsoft YaHei Light" panose="020B0502040204020203" pitchFamily="34" charset="-122"/>
              </a:rPr>
              <a:t>触发列，</a:t>
            </a:r>
            <a:r>
              <a:rPr lang="en-US" altLang="zh-CN" sz="2400" dirty="0">
                <a:latin typeface="Microsoft YaHei Light" panose="020B0502040204020203" pitchFamily="34" charset="-122"/>
                <a:ea typeface="Microsoft YaHei Light" panose="020B0502040204020203" pitchFamily="34" charset="-122"/>
              </a:rPr>
              <a:t>...&gt;</a:t>
            </a:r>
            <a:r>
              <a:rPr lang="zh-CN" altLang="en-US" sz="2400" dirty="0">
                <a:latin typeface="Microsoft YaHei Light" panose="020B0502040204020203" pitchFamily="34" charset="-122"/>
                <a:ea typeface="Microsoft YaHei Light" panose="020B0502040204020203" pitchFamily="34" charset="-122"/>
              </a:rPr>
              <a:t>，即进一步指明修改哪些列时激活触发器</a:t>
            </a:r>
            <a:endParaRPr lang="en-US" altLang="en-US" sz="2400" dirty="0">
              <a:latin typeface="Microsoft YaHei Light" panose="020B0502040204020203" pitchFamily="34" charset="-122"/>
              <a:ea typeface="Microsoft YaHei Light" panose="020B0502040204020203" pitchFamily="34" charset="-122"/>
            </a:endParaRPr>
          </a:p>
          <a:p>
            <a:pPr lvl="2">
              <a:lnSpc>
                <a:spcPct val="150000"/>
              </a:lnSpc>
              <a:buSzPct val="87000"/>
            </a:pPr>
            <a:r>
              <a:rPr lang="en-US" altLang="zh-CN" sz="2400" dirty="0">
                <a:latin typeface="Microsoft YaHei Light" panose="020B0502040204020203" pitchFamily="34" charset="-122"/>
                <a:ea typeface="Microsoft YaHei Light" panose="020B0502040204020203" pitchFamily="34" charset="-122"/>
              </a:rPr>
              <a:t>AFTER/BEFORE</a:t>
            </a:r>
            <a:r>
              <a:rPr lang="zh-CN" altLang="en-US" sz="2400" dirty="0">
                <a:latin typeface="Microsoft YaHei Light" panose="020B0502040204020203" pitchFamily="34" charset="-122"/>
                <a:ea typeface="Microsoft YaHei Light" panose="020B0502040204020203" pitchFamily="34" charset="-122"/>
              </a:rPr>
              <a:t>是触发的时机</a:t>
            </a:r>
            <a:endParaRPr lang="en-US" altLang="en-US" sz="2400" dirty="0">
              <a:latin typeface="Microsoft YaHei Light" panose="020B0502040204020203" pitchFamily="34" charset="-122"/>
              <a:ea typeface="Microsoft YaHei Light" panose="020B0502040204020203" pitchFamily="34" charset="-122"/>
            </a:endParaRPr>
          </a:p>
          <a:p>
            <a:pPr lvl="3">
              <a:lnSpc>
                <a:spcPct val="150000"/>
              </a:lnSpc>
              <a:buFont typeface="Wingdings" panose="05000000000000000000" pitchFamily="2" charset="2"/>
              <a:buChar char="ü"/>
            </a:pPr>
            <a:r>
              <a:rPr lang="en-US" altLang="zh-CN" sz="2400" dirty="0">
                <a:latin typeface="Microsoft YaHei Light" panose="020B0502040204020203" pitchFamily="34" charset="-122"/>
                <a:ea typeface="Microsoft YaHei Light" panose="020B0502040204020203" pitchFamily="34" charset="-122"/>
              </a:rPr>
              <a:t>AFTER</a:t>
            </a:r>
            <a:r>
              <a:rPr lang="zh-CN" altLang="en-US" sz="2400" dirty="0">
                <a:latin typeface="Microsoft YaHei Light" panose="020B0502040204020203" pitchFamily="34" charset="-122"/>
                <a:ea typeface="Microsoft YaHei Light" panose="020B0502040204020203" pitchFamily="34" charset="-122"/>
              </a:rPr>
              <a:t>表示在触发事件的操作执行之后激活触发器</a:t>
            </a:r>
            <a:endParaRPr lang="en-US" altLang="zh-CN" sz="2400" dirty="0">
              <a:latin typeface="Microsoft YaHei Light" panose="020B0502040204020203" pitchFamily="34" charset="-122"/>
              <a:ea typeface="Microsoft YaHei Light" panose="020B0502040204020203" pitchFamily="34" charset="-122"/>
            </a:endParaRPr>
          </a:p>
          <a:p>
            <a:pPr lvl="3">
              <a:lnSpc>
                <a:spcPct val="150000"/>
              </a:lnSpc>
              <a:buFont typeface="Wingdings" panose="05000000000000000000" pitchFamily="2" charset="2"/>
              <a:buChar char="ü"/>
            </a:pPr>
            <a:r>
              <a:rPr lang="en-US" altLang="zh-CN" sz="2400" dirty="0">
                <a:latin typeface="Microsoft YaHei Light" panose="020B0502040204020203" pitchFamily="34" charset="-122"/>
                <a:ea typeface="Microsoft YaHei Light" panose="020B0502040204020203" pitchFamily="34" charset="-122"/>
              </a:rPr>
              <a:t>BEFORE</a:t>
            </a:r>
            <a:r>
              <a:rPr lang="zh-CN" altLang="en-US" sz="2400" dirty="0">
                <a:latin typeface="Microsoft YaHei Light" panose="020B0502040204020203" pitchFamily="34" charset="-122"/>
                <a:ea typeface="Microsoft YaHei Light" panose="020B0502040204020203" pitchFamily="34" charset="-122"/>
              </a:rPr>
              <a:t>表示在触发事件的操作执行之前激活触发器</a:t>
            </a:r>
          </a:p>
        </p:txBody>
      </p:sp>
      <p:sp>
        <p:nvSpPr>
          <p:cNvPr id="7" name="文本框 6">
            <a:extLst>
              <a:ext uri="{FF2B5EF4-FFF2-40B4-BE49-F238E27FC236}">
                <a16:creationId xmlns:a16="http://schemas.microsoft.com/office/drawing/2014/main" id="{6E6F78AC-47A3-4D90-9CBB-72775A523065}"/>
              </a:ext>
            </a:extLst>
          </p:cNvPr>
          <p:cNvSpPr txBox="1"/>
          <p:nvPr/>
        </p:nvSpPr>
        <p:spPr>
          <a:xfrm>
            <a:off x="163594" y="95616"/>
            <a:ext cx="2030966" cy="523220"/>
          </a:xfrm>
          <a:prstGeom prst="rect">
            <a:avLst/>
          </a:prstGeom>
          <a:noFill/>
        </p:spPr>
        <p:txBody>
          <a:bodyPr wrap="square" rtlCol="0">
            <a:spAutoFit/>
          </a:bodyPr>
          <a:lstStyle/>
          <a:p>
            <a:r>
              <a:rPr lang="en-US" altLang="zh-CN" sz="2800" b="1" dirty="0">
                <a:latin typeface="Microsoft YaHei Light" panose="020B0502040204020203" pitchFamily="34" charset="-122"/>
                <a:ea typeface="Microsoft YaHei Light" panose="020B0502040204020203" pitchFamily="34" charset="-122"/>
              </a:rPr>
              <a:t>8.6 </a:t>
            </a:r>
            <a:r>
              <a:rPr lang="zh-CN" altLang="en-US" sz="2800" b="1" dirty="0">
                <a:latin typeface="Microsoft YaHei Light" panose="020B0502040204020203" pitchFamily="34" charset="-122"/>
                <a:ea typeface="Microsoft YaHei Light" panose="020B0502040204020203" pitchFamily="34" charset="-122"/>
              </a:rPr>
              <a:t>触发器</a:t>
            </a:r>
          </a:p>
        </p:txBody>
      </p:sp>
    </p:spTree>
    <p:extLst>
      <p:ext uri="{BB962C8B-B14F-4D97-AF65-F5344CB8AC3E}">
        <p14:creationId xmlns:p14="http://schemas.microsoft.com/office/powerpoint/2010/main" val="1002261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B35C627-49FF-4E01-91F6-C640BA28707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43F2541-D3AC-481D-AD7F-431D35ECA61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12" name="Rectangle 3">
            <a:extLst>
              <a:ext uri="{FF2B5EF4-FFF2-40B4-BE49-F238E27FC236}">
                <a16:creationId xmlns:a16="http://schemas.microsoft.com/office/drawing/2014/main" id="{1E9B57FE-9736-4D90-BAE6-DE740B51817C}"/>
              </a:ext>
            </a:extLst>
          </p:cNvPr>
          <p:cNvSpPr txBox="1">
            <a:spLocks noChangeArrowheads="1"/>
          </p:cNvSpPr>
          <p:nvPr/>
        </p:nvSpPr>
        <p:spPr>
          <a:xfrm>
            <a:off x="191588" y="981075"/>
            <a:ext cx="11808823" cy="5188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spcBef>
                <a:spcPct val="0"/>
              </a:spcBef>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5</a:t>
            </a:r>
            <a:r>
              <a:rPr lang="zh-CN" altLang="en-US" dirty="0">
                <a:latin typeface="Microsoft YaHei Light" panose="020B0502040204020203" pitchFamily="34" charset="-122"/>
                <a:ea typeface="Microsoft YaHei Light" panose="020B0502040204020203" pitchFamily="34" charset="-122"/>
              </a:rPr>
              <a:t>）触发器类型</a:t>
            </a:r>
          </a:p>
          <a:p>
            <a:pPr lvl="2">
              <a:lnSpc>
                <a:spcPct val="120000"/>
              </a:lnSpc>
              <a:spcBef>
                <a:spcPct val="0"/>
              </a:spcBef>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行级触发器（</a:t>
            </a:r>
            <a:r>
              <a:rPr lang="en-US" altLang="zh-CN" sz="2400" dirty="0">
                <a:latin typeface="Microsoft YaHei Light" panose="020B0502040204020203" pitchFamily="34" charset="-122"/>
                <a:ea typeface="Microsoft YaHei Light" panose="020B0502040204020203" pitchFamily="34" charset="-122"/>
              </a:rPr>
              <a:t>FOR EACH ROW</a:t>
            </a:r>
            <a:r>
              <a:rPr lang="zh-CN" altLang="en-US" sz="2400" dirty="0">
                <a:latin typeface="Microsoft YaHei Light" panose="020B0502040204020203" pitchFamily="34" charset="-122"/>
                <a:ea typeface="Microsoft YaHei Light" panose="020B0502040204020203" pitchFamily="34" charset="-122"/>
              </a:rPr>
              <a:t>）</a:t>
            </a:r>
          </a:p>
          <a:p>
            <a:pPr lvl="2">
              <a:lnSpc>
                <a:spcPct val="120000"/>
              </a:lnSpc>
              <a:spcBef>
                <a:spcPct val="0"/>
              </a:spcBef>
              <a:buFont typeface="Wingdings" panose="05000000000000000000" pitchFamily="2" charset="2"/>
              <a:buChar char="Ø"/>
            </a:pPr>
            <a:r>
              <a:rPr lang="zh-CN" altLang="en-US" sz="2400" dirty="0">
                <a:latin typeface="Microsoft YaHei Light" panose="020B0502040204020203" pitchFamily="34" charset="-122"/>
                <a:ea typeface="Microsoft YaHei Light" panose="020B0502040204020203" pitchFamily="34" charset="-122"/>
              </a:rPr>
              <a:t>语句级触发器（</a:t>
            </a:r>
            <a:r>
              <a:rPr lang="en-US" altLang="zh-CN" sz="2400" dirty="0">
                <a:latin typeface="Microsoft YaHei Light" panose="020B0502040204020203" pitchFamily="34" charset="-122"/>
                <a:ea typeface="Microsoft YaHei Light" panose="020B0502040204020203" pitchFamily="34" charset="-122"/>
              </a:rPr>
              <a:t>FOR EACH STATEMENT</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a:p>
            <a:pPr lvl="1">
              <a:lnSpc>
                <a:spcPct val="120000"/>
              </a:lnSpc>
              <a:spcBef>
                <a:spcPct val="0"/>
              </a:spcBef>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a:t>
            </a:r>
            <a:endParaRPr lang="en-US" altLang="zh-CN" dirty="0">
              <a:latin typeface="Microsoft YaHei Light" panose="020B0502040204020203" pitchFamily="34" charset="-122"/>
              <a:ea typeface="Microsoft YaHei Light" panose="020B0502040204020203" pitchFamily="34" charset="-122"/>
            </a:endParaRPr>
          </a:p>
          <a:p>
            <a:pPr lvl="1">
              <a:lnSpc>
                <a:spcPct val="120000"/>
              </a:lnSpc>
              <a:spcBef>
                <a:spcPct val="0"/>
              </a:spcBef>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a:t>
            </a:r>
            <a:r>
              <a:rPr lang="zh-CN" altLang="en-US" dirty="0">
                <a:latin typeface="Microsoft YaHei Light" panose="020B0502040204020203" pitchFamily="34" charset="-122"/>
                <a:ea typeface="Microsoft YaHei Light" panose="020B0502040204020203" pitchFamily="34" charset="-122"/>
              </a:rPr>
              <a:t>例如</a:t>
            </a: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在例</a:t>
            </a:r>
            <a:r>
              <a:rPr lang="en-US" altLang="zh-CN" dirty="0">
                <a:latin typeface="Microsoft YaHei Light" panose="020B0502040204020203" pitchFamily="34" charset="-122"/>
                <a:ea typeface="Microsoft YaHei Light" panose="020B0502040204020203" pitchFamily="34" charset="-122"/>
              </a:rPr>
              <a:t>11</a:t>
            </a:r>
            <a:r>
              <a:rPr lang="zh-CN" altLang="en-US" dirty="0">
                <a:latin typeface="Microsoft YaHei Light" panose="020B0502040204020203" pitchFamily="34" charset="-122"/>
                <a:ea typeface="Microsoft YaHei Light" panose="020B0502040204020203" pitchFamily="34" charset="-122"/>
              </a:rPr>
              <a:t>的</a:t>
            </a:r>
            <a:r>
              <a:rPr lang="en-US" altLang="zh-CN" dirty="0">
                <a:latin typeface="Microsoft YaHei Light" panose="020B0502040204020203" pitchFamily="34" charset="-122"/>
                <a:ea typeface="Microsoft YaHei Light" panose="020B0502040204020203" pitchFamily="34" charset="-122"/>
              </a:rPr>
              <a:t>TEACHER</a:t>
            </a:r>
            <a:r>
              <a:rPr lang="zh-CN" altLang="en-US" dirty="0">
                <a:latin typeface="Microsoft YaHei Light" panose="020B0502040204020203" pitchFamily="34" charset="-122"/>
                <a:ea typeface="Microsoft YaHei Light" panose="020B0502040204020203" pitchFamily="34" charset="-122"/>
              </a:rPr>
              <a:t>表上创建一个</a:t>
            </a:r>
            <a:r>
              <a:rPr lang="en-US" altLang="zh-CN" dirty="0">
                <a:latin typeface="Microsoft YaHei Light" panose="020B0502040204020203" pitchFamily="34" charset="-122"/>
                <a:ea typeface="Microsoft YaHei Light" panose="020B0502040204020203" pitchFamily="34" charset="-122"/>
              </a:rPr>
              <a:t>AFTER UPDATE</a:t>
            </a:r>
            <a:r>
              <a:rPr lang="zh-CN" altLang="en-US" dirty="0">
                <a:latin typeface="Microsoft YaHei Light" panose="020B0502040204020203" pitchFamily="34" charset="-122"/>
                <a:ea typeface="Microsoft YaHei Light" panose="020B0502040204020203" pitchFamily="34" charset="-122"/>
              </a:rPr>
              <a:t>触发器，触发事件是</a:t>
            </a:r>
            <a:r>
              <a:rPr lang="en-US" altLang="zh-CN" dirty="0">
                <a:latin typeface="Microsoft YaHei Light" panose="020B0502040204020203" pitchFamily="34" charset="-122"/>
                <a:ea typeface="Microsoft YaHei Light" panose="020B0502040204020203" pitchFamily="34" charset="-122"/>
              </a:rPr>
              <a:t>UPDATE</a:t>
            </a:r>
            <a:r>
              <a:rPr lang="zh-CN" altLang="en-US" dirty="0">
                <a:latin typeface="Microsoft YaHei Light" panose="020B0502040204020203" pitchFamily="34" charset="-122"/>
                <a:ea typeface="Microsoft YaHei Light" panose="020B0502040204020203" pitchFamily="34" charset="-122"/>
              </a:rPr>
              <a:t>语句：</a:t>
            </a:r>
          </a:p>
          <a:p>
            <a:pPr lvl="1">
              <a:lnSpc>
                <a:spcPct val="120000"/>
              </a:lnSpc>
              <a:spcBef>
                <a:spcPct val="0"/>
              </a:spcBef>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            UPDATE TEACHER SET </a:t>
            </a:r>
            <a:r>
              <a:rPr lang="en-US" altLang="zh-CN" dirty="0" err="1">
                <a:latin typeface="Microsoft YaHei Light" panose="020B0502040204020203" pitchFamily="34" charset="-122"/>
                <a:ea typeface="Microsoft YaHei Light" panose="020B0502040204020203" pitchFamily="34" charset="-122"/>
              </a:rPr>
              <a:t>Deptno</a:t>
            </a:r>
            <a:r>
              <a:rPr lang="en-US" altLang="zh-CN" dirty="0">
                <a:latin typeface="Microsoft YaHei Light" panose="020B0502040204020203" pitchFamily="34" charset="-122"/>
                <a:ea typeface="Microsoft YaHei Light" panose="020B0502040204020203" pitchFamily="34" charset="-122"/>
              </a:rPr>
              <a:t>=5;</a:t>
            </a:r>
          </a:p>
          <a:p>
            <a:pPr lvl="1">
              <a:lnSpc>
                <a:spcPct val="120000"/>
              </a:lnSpc>
              <a:spcBef>
                <a:spcPct val="0"/>
              </a:spcBef>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    假设表</a:t>
            </a:r>
            <a:r>
              <a:rPr lang="en-US" altLang="zh-CN" dirty="0">
                <a:latin typeface="Microsoft YaHei Light" panose="020B0502040204020203" pitchFamily="34" charset="-122"/>
                <a:ea typeface="Microsoft YaHei Light" panose="020B0502040204020203" pitchFamily="34" charset="-122"/>
              </a:rPr>
              <a:t>TEACHER</a:t>
            </a:r>
            <a:r>
              <a:rPr lang="zh-CN" altLang="en-US" dirty="0">
                <a:latin typeface="Microsoft YaHei Light" panose="020B0502040204020203" pitchFamily="34" charset="-122"/>
                <a:ea typeface="Microsoft YaHei Light" panose="020B0502040204020203" pitchFamily="34" charset="-122"/>
              </a:rPr>
              <a:t>有</a:t>
            </a:r>
            <a:r>
              <a:rPr lang="en-US" altLang="zh-CN" dirty="0">
                <a:latin typeface="Microsoft YaHei Light" panose="020B0502040204020203" pitchFamily="34" charset="-122"/>
                <a:ea typeface="Microsoft YaHei Light" panose="020B0502040204020203" pitchFamily="34" charset="-122"/>
              </a:rPr>
              <a:t>1000</a:t>
            </a:r>
            <a:r>
              <a:rPr lang="zh-CN" altLang="en-US" dirty="0">
                <a:latin typeface="Microsoft YaHei Light" panose="020B0502040204020203" pitchFamily="34" charset="-122"/>
                <a:ea typeface="Microsoft YaHei Light" panose="020B0502040204020203" pitchFamily="34" charset="-122"/>
              </a:rPr>
              <a:t>行</a:t>
            </a:r>
            <a:endParaRPr lang="en-US" altLang="zh-CN" dirty="0">
              <a:latin typeface="Microsoft YaHei Light" panose="020B0502040204020203" pitchFamily="34" charset="-122"/>
              <a:ea typeface="Microsoft YaHei Light" panose="020B0502040204020203" pitchFamily="34" charset="-122"/>
            </a:endParaRPr>
          </a:p>
          <a:p>
            <a:pPr lvl="2">
              <a:lnSpc>
                <a:spcPct val="120000"/>
              </a:lnSpc>
              <a:spcBef>
                <a:spcPct val="0"/>
              </a:spcBef>
              <a:buFont typeface="Arial" panose="020B0604020202020204" pitchFamily="34" charset="0"/>
              <a:buNone/>
            </a:pPr>
            <a:r>
              <a:rPr lang="en-US" altLang="zh-CN" sz="2400" dirty="0">
                <a:latin typeface="Microsoft YaHei Light" panose="020B0502040204020203" pitchFamily="34" charset="-122"/>
                <a:ea typeface="Microsoft YaHei Light" panose="020B0502040204020203" pitchFamily="34" charset="-122"/>
              </a:rPr>
              <a:t>  </a:t>
            </a:r>
          </a:p>
          <a:p>
            <a:pPr lvl="2">
              <a:lnSpc>
                <a:spcPct val="120000"/>
              </a:lnSpc>
              <a:spcBef>
                <a:spcPct val="0"/>
              </a:spcBef>
            </a:pPr>
            <a:r>
              <a:rPr lang="zh-CN" altLang="en-US" sz="2400" dirty="0">
                <a:latin typeface="Microsoft YaHei Light" panose="020B0502040204020203" pitchFamily="34" charset="-122"/>
                <a:ea typeface="Microsoft YaHei Light" panose="020B0502040204020203" pitchFamily="34" charset="-122"/>
              </a:rPr>
              <a:t>如果是语句级触发器，那么执行完该语句后，触发动作只发生一次</a:t>
            </a:r>
          </a:p>
          <a:p>
            <a:pPr lvl="2">
              <a:lnSpc>
                <a:spcPct val="120000"/>
              </a:lnSpc>
              <a:spcBef>
                <a:spcPct val="0"/>
              </a:spcBef>
              <a:buSzPct val="87000"/>
            </a:pPr>
            <a:r>
              <a:rPr lang="zh-CN" altLang="en-US" sz="2400" dirty="0">
                <a:latin typeface="Microsoft YaHei Light" panose="020B0502040204020203" pitchFamily="34" charset="-122"/>
                <a:ea typeface="Microsoft YaHei Light" panose="020B0502040204020203" pitchFamily="34" charset="-122"/>
              </a:rPr>
              <a:t>如果是</a:t>
            </a:r>
            <a:r>
              <a:rPr lang="zh-CN" altLang="en-US" sz="2400" dirty="0">
                <a:solidFill>
                  <a:srgbClr val="FF00FF"/>
                </a:solidFill>
                <a:latin typeface="Microsoft YaHei Light" panose="020B0502040204020203" pitchFamily="34" charset="-122"/>
                <a:ea typeface="Microsoft YaHei Light" panose="020B0502040204020203" pitchFamily="34" charset="-122"/>
              </a:rPr>
              <a:t>行级</a:t>
            </a:r>
            <a:r>
              <a:rPr lang="zh-CN" altLang="en-US" sz="2400" dirty="0">
                <a:latin typeface="Microsoft YaHei Light" panose="020B0502040204020203" pitchFamily="34" charset="-122"/>
                <a:ea typeface="Microsoft YaHei Light" panose="020B0502040204020203" pitchFamily="34" charset="-122"/>
              </a:rPr>
              <a:t>触发器，触发动作将执行</a:t>
            </a:r>
            <a:r>
              <a:rPr lang="en-US" altLang="zh-CN" sz="2400" dirty="0">
                <a:latin typeface="Microsoft YaHei Light" panose="020B0502040204020203" pitchFamily="34" charset="-122"/>
                <a:ea typeface="Microsoft YaHei Light" panose="020B0502040204020203" pitchFamily="34" charset="-122"/>
              </a:rPr>
              <a:t>1000</a:t>
            </a:r>
            <a:r>
              <a:rPr lang="zh-CN" altLang="en-US" sz="2400" dirty="0">
                <a:latin typeface="Microsoft YaHei Light" panose="020B0502040204020203" pitchFamily="34" charset="-122"/>
                <a:ea typeface="Microsoft YaHei Light" panose="020B0502040204020203" pitchFamily="34" charset="-122"/>
              </a:rPr>
              <a:t>次</a:t>
            </a:r>
            <a:endParaRPr lang="en-US" altLang="zh-CN" sz="2400" dirty="0">
              <a:latin typeface="Microsoft YaHei Light" panose="020B0502040204020203" pitchFamily="34" charset="-122"/>
              <a:ea typeface="Microsoft YaHei Light" panose="020B0502040204020203" pitchFamily="34" charset="-122"/>
            </a:endParaRPr>
          </a:p>
        </p:txBody>
      </p:sp>
      <p:sp>
        <p:nvSpPr>
          <p:cNvPr id="13" name="文本框 12">
            <a:extLst>
              <a:ext uri="{FF2B5EF4-FFF2-40B4-BE49-F238E27FC236}">
                <a16:creationId xmlns:a16="http://schemas.microsoft.com/office/drawing/2014/main" id="{6B2243E0-42CD-4192-914C-86FDFC12D046}"/>
              </a:ext>
            </a:extLst>
          </p:cNvPr>
          <p:cNvSpPr txBox="1"/>
          <p:nvPr/>
        </p:nvSpPr>
        <p:spPr>
          <a:xfrm>
            <a:off x="163594" y="95616"/>
            <a:ext cx="2030966" cy="523220"/>
          </a:xfrm>
          <a:prstGeom prst="rect">
            <a:avLst/>
          </a:prstGeom>
          <a:noFill/>
        </p:spPr>
        <p:txBody>
          <a:bodyPr wrap="square" rtlCol="0">
            <a:spAutoFit/>
          </a:bodyPr>
          <a:lstStyle/>
          <a:p>
            <a:r>
              <a:rPr lang="en-US" altLang="zh-CN" sz="2800" b="1" dirty="0">
                <a:latin typeface="Microsoft YaHei Light" panose="020B0502040204020203" pitchFamily="34" charset="-122"/>
                <a:ea typeface="Microsoft YaHei Light" panose="020B0502040204020203" pitchFamily="34" charset="-122"/>
              </a:rPr>
              <a:t>8.6 </a:t>
            </a:r>
            <a:r>
              <a:rPr lang="zh-CN" altLang="en-US" sz="2800" b="1" dirty="0">
                <a:latin typeface="Microsoft YaHei Light" panose="020B0502040204020203" pitchFamily="34" charset="-122"/>
                <a:ea typeface="Microsoft YaHei Light" panose="020B0502040204020203" pitchFamily="34" charset="-122"/>
              </a:rPr>
              <a:t>触发器</a:t>
            </a:r>
          </a:p>
        </p:txBody>
      </p:sp>
    </p:spTree>
    <p:extLst>
      <p:ext uri="{BB962C8B-B14F-4D97-AF65-F5344CB8AC3E}">
        <p14:creationId xmlns:p14="http://schemas.microsoft.com/office/powerpoint/2010/main" val="3237493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83E691E-9FFA-4046-9358-BA08ACB78FD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3DA7395-754A-4C29-B737-F82EB562198F}"/>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B71B5DDA-4529-4370-9A96-867C7AA39087}"/>
              </a:ext>
            </a:extLst>
          </p:cNvPr>
          <p:cNvSpPr txBox="1">
            <a:spLocks noChangeArrowheads="1"/>
          </p:cNvSpPr>
          <p:nvPr/>
        </p:nvSpPr>
        <p:spPr>
          <a:xfrm>
            <a:off x="400594" y="1032218"/>
            <a:ext cx="11390811" cy="21675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buSzPct val="85000"/>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6</a:t>
            </a:r>
            <a:r>
              <a:rPr lang="zh-CN" altLang="en-US" sz="2400" dirty="0">
                <a:latin typeface="Microsoft YaHei Light" panose="020B0502040204020203" pitchFamily="34" charset="-122"/>
                <a:ea typeface="Microsoft YaHei Light" panose="020B0502040204020203" pitchFamily="34" charset="-122"/>
              </a:rPr>
              <a:t>）触发条件</a:t>
            </a:r>
          </a:p>
          <a:p>
            <a:pPr lvl="1">
              <a:lnSpc>
                <a:spcPct val="120000"/>
              </a:lnSpc>
              <a:buSzPct val="87000"/>
            </a:pPr>
            <a:r>
              <a:rPr lang="zh-CN" altLang="en-US" dirty="0">
                <a:latin typeface="Microsoft YaHei Light" panose="020B0502040204020203" pitchFamily="34" charset="-122"/>
                <a:ea typeface="Microsoft YaHei Light" panose="020B0502040204020203" pitchFamily="34" charset="-122"/>
              </a:rPr>
              <a:t>触发器被激活时，只有当触发条件为真时触发动作体才执行;否则触发动作体不执行。</a:t>
            </a:r>
          </a:p>
          <a:p>
            <a:pPr lvl="1">
              <a:lnSpc>
                <a:spcPct val="120000"/>
              </a:lnSpc>
              <a:buSzPct val="87000"/>
            </a:pPr>
            <a:r>
              <a:rPr lang="zh-CN" altLang="en-US" dirty="0">
                <a:latin typeface="Microsoft YaHei Light" panose="020B0502040204020203" pitchFamily="34" charset="-122"/>
                <a:ea typeface="Microsoft YaHei Light" panose="020B0502040204020203" pitchFamily="34" charset="-122"/>
              </a:rPr>
              <a:t>如果省略</a:t>
            </a:r>
            <a:r>
              <a:rPr lang="en-US" altLang="zh-CN" dirty="0">
                <a:latin typeface="Microsoft YaHei Light" panose="020B0502040204020203" pitchFamily="34" charset="-122"/>
                <a:ea typeface="Microsoft YaHei Light" panose="020B0502040204020203" pitchFamily="34" charset="-122"/>
              </a:rPr>
              <a:t>WHEN</a:t>
            </a:r>
            <a:r>
              <a:rPr lang="zh-CN" altLang="en-US" dirty="0">
                <a:latin typeface="Microsoft YaHei Light" panose="020B0502040204020203" pitchFamily="34" charset="-122"/>
                <a:ea typeface="Microsoft YaHei Light" panose="020B0502040204020203" pitchFamily="34" charset="-122"/>
              </a:rPr>
              <a:t>触发条件，则触发动作体在触发器激活后立即执行</a:t>
            </a:r>
          </a:p>
        </p:txBody>
      </p:sp>
      <p:sp>
        <p:nvSpPr>
          <p:cNvPr id="8" name="文本框 7">
            <a:extLst>
              <a:ext uri="{FF2B5EF4-FFF2-40B4-BE49-F238E27FC236}">
                <a16:creationId xmlns:a16="http://schemas.microsoft.com/office/drawing/2014/main" id="{0951A1CB-150B-4D38-82A2-D51D35078C5A}"/>
              </a:ext>
            </a:extLst>
          </p:cNvPr>
          <p:cNvSpPr txBox="1"/>
          <p:nvPr/>
        </p:nvSpPr>
        <p:spPr>
          <a:xfrm>
            <a:off x="163594" y="95616"/>
            <a:ext cx="2030966" cy="523220"/>
          </a:xfrm>
          <a:prstGeom prst="rect">
            <a:avLst/>
          </a:prstGeom>
          <a:noFill/>
        </p:spPr>
        <p:txBody>
          <a:bodyPr wrap="square" rtlCol="0">
            <a:spAutoFit/>
          </a:bodyPr>
          <a:lstStyle/>
          <a:p>
            <a:r>
              <a:rPr lang="en-US" altLang="zh-CN" sz="2800" b="1" dirty="0">
                <a:latin typeface="Microsoft YaHei Light" panose="020B0502040204020203" pitchFamily="34" charset="-122"/>
                <a:ea typeface="Microsoft YaHei Light" panose="020B0502040204020203" pitchFamily="34" charset="-122"/>
              </a:rPr>
              <a:t>8.6 </a:t>
            </a:r>
            <a:r>
              <a:rPr lang="zh-CN" altLang="en-US" sz="2800" b="1" dirty="0">
                <a:latin typeface="Microsoft YaHei Light" panose="020B0502040204020203" pitchFamily="34" charset="-122"/>
                <a:ea typeface="Microsoft YaHei Light" panose="020B0502040204020203" pitchFamily="34" charset="-122"/>
              </a:rPr>
              <a:t>触发器</a:t>
            </a:r>
          </a:p>
        </p:txBody>
      </p:sp>
    </p:spTree>
    <p:extLst>
      <p:ext uri="{BB962C8B-B14F-4D97-AF65-F5344CB8AC3E}">
        <p14:creationId xmlns:p14="http://schemas.microsoft.com/office/powerpoint/2010/main" val="1448468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42685F1-62DD-4885-B624-54CA9D1ECFBF}"/>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06F7C22-3403-408B-BEFD-20011BF7E67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19991475-2B17-4E5F-B78B-E40488F08438}"/>
              </a:ext>
            </a:extLst>
          </p:cNvPr>
          <p:cNvSpPr txBox="1">
            <a:spLocks noChangeArrowheads="1"/>
          </p:cNvSpPr>
          <p:nvPr/>
        </p:nvSpPr>
        <p:spPr>
          <a:xfrm>
            <a:off x="457199" y="1156062"/>
            <a:ext cx="11560629" cy="46177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85000"/>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7</a:t>
            </a:r>
            <a:r>
              <a:rPr lang="zh-CN" altLang="en-US" sz="2400" dirty="0">
                <a:latin typeface="Microsoft YaHei Light" panose="020B0502040204020203" pitchFamily="34" charset="-122"/>
                <a:ea typeface="Microsoft YaHei Light" panose="020B0502040204020203" pitchFamily="34" charset="-122"/>
              </a:rPr>
              <a:t>）触发动作体</a:t>
            </a:r>
          </a:p>
          <a:p>
            <a:pPr lvl="1">
              <a:lnSpc>
                <a:spcPct val="120000"/>
              </a:lnSpc>
              <a:buSzPct val="87000"/>
            </a:pPr>
            <a:r>
              <a:rPr lang="zh-CN" altLang="en-US" dirty="0">
                <a:latin typeface="Microsoft YaHei Light" panose="020B0502040204020203" pitchFamily="34" charset="-122"/>
                <a:ea typeface="Microsoft YaHei Light" panose="020B0502040204020203" pitchFamily="34" charset="-122"/>
              </a:rPr>
              <a:t>触发动作体可以是一个匿名</a:t>
            </a:r>
            <a:r>
              <a:rPr lang="en-US" altLang="zh-CN" dirty="0">
                <a:latin typeface="Microsoft YaHei Light" panose="020B0502040204020203" pitchFamily="34" charset="-122"/>
                <a:ea typeface="Microsoft YaHei Light" panose="020B0502040204020203" pitchFamily="34" charset="-122"/>
              </a:rPr>
              <a:t>PL/SQL</a:t>
            </a:r>
            <a:r>
              <a:rPr lang="zh-CN" altLang="en-US" dirty="0">
                <a:latin typeface="Microsoft YaHei Light" panose="020B0502040204020203" pitchFamily="34" charset="-122"/>
                <a:ea typeface="Microsoft YaHei Light" panose="020B0502040204020203" pitchFamily="34" charset="-122"/>
              </a:rPr>
              <a:t>过程块，也可以是对已创建存储过程的调用</a:t>
            </a:r>
          </a:p>
          <a:p>
            <a:pPr lvl="1">
              <a:lnSpc>
                <a:spcPct val="120000"/>
              </a:lnSpc>
              <a:buSzPct val="87000"/>
            </a:pPr>
            <a:r>
              <a:rPr lang="zh-CN" altLang="en-US" dirty="0">
                <a:latin typeface="Microsoft YaHei Light" panose="020B0502040204020203" pitchFamily="34" charset="-122"/>
                <a:ea typeface="Microsoft YaHei Light" panose="020B0502040204020203" pitchFamily="34" charset="-122"/>
              </a:rPr>
              <a:t>如果是行级触发器，用户都可以在过程体中使用</a:t>
            </a:r>
            <a:r>
              <a:rPr lang="en-US" altLang="zh-CN" dirty="0">
                <a:latin typeface="Microsoft YaHei Light" panose="020B0502040204020203" pitchFamily="34" charset="-122"/>
                <a:ea typeface="Microsoft YaHei Light" panose="020B0502040204020203" pitchFamily="34" charset="-122"/>
              </a:rPr>
              <a:t>NEW</a:t>
            </a:r>
            <a:r>
              <a:rPr lang="zh-CN" altLang="en-US" dirty="0">
                <a:latin typeface="Microsoft YaHei Light" panose="020B0502040204020203" pitchFamily="34" charset="-122"/>
                <a:ea typeface="Microsoft YaHei Light" panose="020B0502040204020203" pitchFamily="34" charset="-122"/>
              </a:rPr>
              <a:t>和</a:t>
            </a:r>
            <a:r>
              <a:rPr lang="en-US" altLang="zh-CN" dirty="0">
                <a:latin typeface="Microsoft YaHei Light" panose="020B0502040204020203" pitchFamily="34" charset="-122"/>
                <a:ea typeface="Microsoft YaHei Light" panose="020B0502040204020203" pitchFamily="34" charset="-122"/>
              </a:rPr>
              <a:t>OLD</a:t>
            </a:r>
            <a:r>
              <a:rPr lang="zh-CN" altLang="en-US" dirty="0">
                <a:latin typeface="Microsoft YaHei Light" panose="020B0502040204020203" pitchFamily="34" charset="-122"/>
                <a:ea typeface="Microsoft YaHei Light" panose="020B0502040204020203" pitchFamily="34" charset="-122"/>
              </a:rPr>
              <a:t>引用事件之后的新值和事件之前的旧值</a:t>
            </a:r>
          </a:p>
          <a:p>
            <a:pPr lvl="1">
              <a:lnSpc>
                <a:spcPct val="120000"/>
              </a:lnSpc>
              <a:buSzPct val="87000"/>
            </a:pPr>
            <a:r>
              <a:rPr lang="zh-CN" altLang="en-US" dirty="0">
                <a:latin typeface="Microsoft YaHei Light" panose="020B0502040204020203" pitchFamily="34" charset="-122"/>
                <a:ea typeface="Microsoft YaHei Light" panose="020B0502040204020203" pitchFamily="34" charset="-122"/>
              </a:rPr>
              <a:t>如果是语句级触发器，则不能在触发动作体中使用</a:t>
            </a:r>
            <a:r>
              <a:rPr lang="en-US" altLang="zh-CN" dirty="0">
                <a:latin typeface="Microsoft YaHei Light" panose="020B0502040204020203" pitchFamily="34" charset="-122"/>
                <a:ea typeface="Microsoft YaHei Light" panose="020B0502040204020203" pitchFamily="34" charset="-122"/>
              </a:rPr>
              <a:t>NEW</a:t>
            </a:r>
            <a:r>
              <a:rPr lang="zh-CN" altLang="en-US" dirty="0">
                <a:latin typeface="Microsoft YaHei Light" panose="020B0502040204020203" pitchFamily="34" charset="-122"/>
                <a:ea typeface="Microsoft YaHei Light" panose="020B0502040204020203" pitchFamily="34" charset="-122"/>
              </a:rPr>
              <a:t>或</a:t>
            </a:r>
            <a:r>
              <a:rPr lang="en-US" altLang="zh-CN" dirty="0">
                <a:latin typeface="Microsoft YaHei Light" panose="020B0502040204020203" pitchFamily="34" charset="-122"/>
                <a:ea typeface="Microsoft YaHei Light" panose="020B0502040204020203" pitchFamily="34" charset="-122"/>
              </a:rPr>
              <a:t>OLD</a:t>
            </a:r>
            <a:r>
              <a:rPr lang="zh-CN" altLang="en-US" dirty="0">
                <a:latin typeface="Microsoft YaHei Light" panose="020B0502040204020203" pitchFamily="34" charset="-122"/>
                <a:ea typeface="Microsoft YaHei Light" panose="020B0502040204020203" pitchFamily="34" charset="-122"/>
              </a:rPr>
              <a:t>进行引用</a:t>
            </a:r>
          </a:p>
          <a:p>
            <a:pPr lvl="1">
              <a:lnSpc>
                <a:spcPct val="120000"/>
              </a:lnSpc>
              <a:buSzPct val="87000"/>
            </a:pPr>
            <a:r>
              <a:rPr lang="zh-CN" altLang="en-US" dirty="0">
                <a:latin typeface="Microsoft YaHei Light" panose="020B0502040204020203" pitchFamily="34" charset="-122"/>
                <a:ea typeface="Microsoft YaHei Light" panose="020B0502040204020203" pitchFamily="34" charset="-122"/>
              </a:rPr>
              <a:t>如果触发动作体执行失败，激活触发器的事件就会终止执行，触发器的目标表或触发器可能影响的其他对象不发生任何变化 </a:t>
            </a:r>
          </a:p>
          <a:p>
            <a:pPr lvl="1">
              <a:buFont typeface="Wingdings" panose="05000000000000000000" pitchFamily="2" charset="2"/>
              <a:buNone/>
            </a:pPr>
            <a:r>
              <a:rPr lang="zh-CN" altLang="en-US" dirty="0">
                <a:latin typeface="Microsoft YaHei Light" panose="020B0502040204020203" pitchFamily="34" charset="-122"/>
                <a:ea typeface="Microsoft YaHei Light" panose="020B0502040204020203" pitchFamily="34" charset="-122"/>
              </a:rPr>
              <a:t>注意：不同的</a:t>
            </a:r>
            <a:r>
              <a:rPr lang="en-US" altLang="zh-CN" dirty="0">
                <a:latin typeface="Microsoft YaHei Light" panose="020B0502040204020203" pitchFamily="34" charset="-122"/>
                <a:ea typeface="Microsoft YaHei Light" panose="020B0502040204020203" pitchFamily="34" charset="-122"/>
              </a:rPr>
              <a:t>RDBMS</a:t>
            </a:r>
            <a:r>
              <a:rPr lang="zh-CN" altLang="en-US" dirty="0">
                <a:latin typeface="Microsoft YaHei Light" panose="020B0502040204020203" pitchFamily="34" charset="-122"/>
                <a:ea typeface="Microsoft YaHei Light" panose="020B0502040204020203" pitchFamily="34" charset="-122"/>
              </a:rPr>
              <a:t>产品触发器语法各部相同</a:t>
            </a:r>
            <a:endParaRPr lang="en-US" altLang="zh-CN" dirty="0">
              <a:latin typeface="Microsoft YaHei Light" panose="020B0502040204020203" pitchFamily="34" charset="-122"/>
              <a:ea typeface="Microsoft YaHei Light" panose="020B0502040204020203" pitchFamily="34" charset="-122"/>
            </a:endParaRPr>
          </a:p>
        </p:txBody>
      </p:sp>
      <p:sp>
        <p:nvSpPr>
          <p:cNvPr id="7" name="文本框 6">
            <a:extLst>
              <a:ext uri="{FF2B5EF4-FFF2-40B4-BE49-F238E27FC236}">
                <a16:creationId xmlns:a16="http://schemas.microsoft.com/office/drawing/2014/main" id="{0087794D-ED88-423A-83E0-AC0A2EFF7E47}"/>
              </a:ext>
            </a:extLst>
          </p:cNvPr>
          <p:cNvSpPr txBox="1"/>
          <p:nvPr/>
        </p:nvSpPr>
        <p:spPr>
          <a:xfrm>
            <a:off x="163594" y="95616"/>
            <a:ext cx="2030966" cy="523220"/>
          </a:xfrm>
          <a:prstGeom prst="rect">
            <a:avLst/>
          </a:prstGeom>
          <a:noFill/>
        </p:spPr>
        <p:txBody>
          <a:bodyPr wrap="square" rtlCol="0">
            <a:spAutoFit/>
          </a:bodyPr>
          <a:lstStyle/>
          <a:p>
            <a:r>
              <a:rPr lang="en-US" altLang="zh-CN" sz="2800" b="1" dirty="0">
                <a:latin typeface="Microsoft YaHei Light" panose="020B0502040204020203" pitchFamily="34" charset="-122"/>
                <a:ea typeface="Microsoft YaHei Light" panose="020B0502040204020203" pitchFamily="34" charset="-122"/>
              </a:rPr>
              <a:t>8.6 </a:t>
            </a:r>
            <a:r>
              <a:rPr lang="zh-CN" altLang="en-US" sz="2800" b="1" dirty="0">
                <a:latin typeface="Microsoft YaHei Light" panose="020B0502040204020203" pitchFamily="34" charset="-122"/>
                <a:ea typeface="Microsoft YaHei Light" panose="020B0502040204020203" pitchFamily="34" charset="-122"/>
              </a:rPr>
              <a:t>触发器</a:t>
            </a:r>
          </a:p>
        </p:txBody>
      </p:sp>
    </p:spTree>
    <p:extLst>
      <p:ext uri="{BB962C8B-B14F-4D97-AF65-F5344CB8AC3E}">
        <p14:creationId xmlns:p14="http://schemas.microsoft.com/office/powerpoint/2010/main" val="1181008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7CB057E-E8E9-41B7-9ACB-D21568FAD38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FA699A4-9837-4E53-9C4B-8D3627938FF1}"/>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Rectangle 3">
            <a:extLst>
              <a:ext uri="{FF2B5EF4-FFF2-40B4-BE49-F238E27FC236}">
                <a16:creationId xmlns:a16="http://schemas.microsoft.com/office/drawing/2014/main" id="{F5C54CDE-1A81-412D-A1A7-4426FCE00482}"/>
              </a:ext>
            </a:extLst>
          </p:cNvPr>
          <p:cNvSpPr txBox="1">
            <a:spLocks noChangeArrowheads="1"/>
          </p:cNvSpPr>
          <p:nvPr/>
        </p:nvSpPr>
        <p:spPr>
          <a:xfrm>
            <a:off x="460738" y="1058683"/>
            <a:ext cx="11270524" cy="5211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17]</a:t>
            </a:r>
            <a:r>
              <a:rPr lang="zh-CN" altLang="en-US" sz="2400" dirty="0">
                <a:latin typeface="Microsoft YaHei Light" panose="020B0502040204020203" pitchFamily="34" charset="-122"/>
                <a:ea typeface="Microsoft YaHei Light" panose="020B0502040204020203" pitchFamily="34" charset="-122"/>
              </a:rPr>
              <a:t>当对表</a:t>
            </a:r>
            <a:r>
              <a:rPr lang="en-US" altLang="zh-CN" sz="2400" dirty="0">
                <a:latin typeface="Microsoft YaHei Light" panose="020B0502040204020203" pitchFamily="34" charset="-122"/>
                <a:ea typeface="Microsoft YaHei Light" panose="020B0502040204020203" pitchFamily="34" charset="-122"/>
              </a:rPr>
              <a:t>SC</a:t>
            </a:r>
            <a:r>
              <a:rPr lang="zh-CN" altLang="en-US" sz="2400" dirty="0">
                <a:latin typeface="Microsoft YaHei Light" panose="020B0502040204020203" pitchFamily="34" charset="-122"/>
                <a:ea typeface="Microsoft YaHei Light" panose="020B0502040204020203" pitchFamily="34" charset="-122"/>
              </a:rPr>
              <a:t>的</a:t>
            </a:r>
            <a:r>
              <a:rPr lang="en-US" altLang="zh-CN" sz="2400" dirty="0">
                <a:latin typeface="Microsoft YaHei Light" panose="020B0502040204020203" pitchFamily="34" charset="-122"/>
                <a:ea typeface="Microsoft YaHei Light" panose="020B0502040204020203" pitchFamily="34" charset="-122"/>
              </a:rPr>
              <a:t>Grade</a:t>
            </a:r>
            <a:r>
              <a:rPr lang="zh-CN" altLang="en-US" sz="2400" dirty="0">
                <a:latin typeface="Microsoft YaHei Light" panose="020B0502040204020203" pitchFamily="34" charset="-122"/>
                <a:ea typeface="Microsoft YaHei Light" panose="020B0502040204020203" pitchFamily="34" charset="-122"/>
              </a:rPr>
              <a:t>属性进行修改时，若分数增加了</a:t>
            </a:r>
            <a:r>
              <a:rPr lang="en-US" altLang="zh-CN" sz="2400" dirty="0">
                <a:latin typeface="Microsoft YaHei Light" panose="020B0502040204020203" pitchFamily="34" charset="-122"/>
                <a:ea typeface="Microsoft YaHei Light" panose="020B0502040204020203" pitchFamily="34" charset="-122"/>
              </a:rPr>
              <a:t>10%</a:t>
            </a:r>
            <a:r>
              <a:rPr lang="zh-CN" altLang="en-US" sz="2400" dirty="0">
                <a:latin typeface="Microsoft YaHei Light" panose="020B0502040204020203" pitchFamily="34" charset="-122"/>
                <a:ea typeface="Microsoft YaHei Light" panose="020B0502040204020203" pitchFamily="34" charset="-122"/>
              </a:rPr>
              <a:t>则将此次操作记录到下面表中：</a:t>
            </a:r>
            <a:endParaRPr lang="en-US" altLang="zh-CN" sz="240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SC_U</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Cno</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Oldgrade</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Newgrade</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其中</a:t>
            </a:r>
            <a:r>
              <a:rPr lang="en-US" altLang="zh-CN" sz="2400" dirty="0" err="1">
                <a:latin typeface="Microsoft YaHei Light" panose="020B0502040204020203" pitchFamily="34" charset="-122"/>
                <a:ea typeface="Microsoft YaHei Light" panose="020B0502040204020203" pitchFamily="34" charset="-122"/>
              </a:rPr>
              <a:t>Oldgrade</a:t>
            </a:r>
            <a:r>
              <a:rPr lang="zh-CN" altLang="en-US" sz="2400" dirty="0">
                <a:latin typeface="Microsoft YaHei Light" panose="020B0502040204020203" pitchFamily="34" charset="-122"/>
                <a:ea typeface="Microsoft YaHei Light" panose="020B0502040204020203" pitchFamily="34" charset="-122"/>
              </a:rPr>
              <a:t>是修改前的分数，</a:t>
            </a:r>
            <a:r>
              <a:rPr lang="en-US" altLang="zh-CN" sz="2400" dirty="0" err="1">
                <a:latin typeface="Microsoft YaHei Light" panose="020B0502040204020203" pitchFamily="34" charset="-122"/>
                <a:ea typeface="Microsoft YaHei Light" panose="020B0502040204020203" pitchFamily="34" charset="-122"/>
              </a:rPr>
              <a:t>Newgrade</a:t>
            </a:r>
            <a:r>
              <a:rPr lang="zh-CN" altLang="en-US" sz="2400" dirty="0">
                <a:latin typeface="Microsoft YaHei Light" panose="020B0502040204020203" pitchFamily="34" charset="-122"/>
                <a:ea typeface="Microsoft YaHei Light" panose="020B0502040204020203" pitchFamily="34" charset="-122"/>
              </a:rPr>
              <a:t>是修改后的分数。</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CREATE TRIGGER  SC_T		</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AFTER UPDATE OF Grade ON SC</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REFERENCING</a:t>
            </a:r>
            <a:endParaRPr lang="zh-CN" altLang="en-US" sz="2400" dirty="0">
              <a:latin typeface="Microsoft YaHei Light" panose="020B0502040204020203" pitchFamily="34" charset="-122"/>
              <a:ea typeface="Microsoft YaHei Light" panose="020B0502040204020203" pitchFamily="34" charset="-122"/>
            </a:endParaRP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OLD row  AS  </a:t>
            </a:r>
            <a:r>
              <a:rPr lang="en-US" altLang="zh-CN" sz="2400" dirty="0" err="1">
                <a:latin typeface="Microsoft YaHei Light" panose="020B0502040204020203" pitchFamily="34" charset="-122"/>
                <a:ea typeface="Microsoft YaHei Light" panose="020B0502040204020203" pitchFamily="34" charset="-122"/>
              </a:rPr>
              <a:t>OldTuple</a:t>
            </a:r>
            <a:r>
              <a:rPr lang="en-US" altLang="zh-CN" sz="2400" dirty="0">
                <a:latin typeface="Microsoft YaHei Light" panose="020B0502040204020203" pitchFamily="34" charset="-122"/>
                <a:ea typeface="Microsoft YaHei Light" panose="020B0502040204020203" pitchFamily="34" charset="-122"/>
              </a:rPr>
              <a:t>,</a:t>
            </a:r>
            <a:endParaRPr lang="zh-CN" altLang="en-US" sz="2400" dirty="0">
              <a:latin typeface="Microsoft YaHei Light" panose="020B0502040204020203" pitchFamily="34" charset="-122"/>
              <a:ea typeface="Microsoft YaHei Light" panose="020B0502040204020203" pitchFamily="34" charset="-122"/>
            </a:endParaRP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NEW row AS  </a:t>
            </a:r>
            <a:r>
              <a:rPr lang="en-US" altLang="zh-CN" sz="2400" dirty="0" err="1">
                <a:latin typeface="Microsoft YaHei Light" panose="020B0502040204020203" pitchFamily="34" charset="-122"/>
                <a:ea typeface="Microsoft YaHei Light" panose="020B0502040204020203" pitchFamily="34" charset="-122"/>
              </a:rPr>
              <a:t>NewTuple</a:t>
            </a:r>
            <a:endParaRPr lang="zh-CN" altLang="en-US" sz="2400" dirty="0">
              <a:latin typeface="Microsoft YaHei Light" panose="020B0502040204020203" pitchFamily="34" charset="-122"/>
              <a:ea typeface="Microsoft YaHei Light" panose="020B0502040204020203" pitchFamily="34" charset="-122"/>
            </a:endParaRP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FOR EACH ROW 	</a:t>
            </a:r>
            <a:endParaRPr lang="zh-CN" altLang="en-US" sz="2400" dirty="0">
              <a:latin typeface="Microsoft YaHei Light" panose="020B0502040204020203" pitchFamily="34" charset="-122"/>
              <a:ea typeface="Microsoft YaHei Light" panose="020B0502040204020203" pitchFamily="34" charset="-122"/>
            </a:endParaRP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WHEN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NewTuple.Grade</a:t>
            </a:r>
            <a:r>
              <a:rPr lang="en-US" altLang="zh-CN" sz="2400" dirty="0">
                <a:latin typeface="Microsoft YaHei Light" panose="020B0502040204020203" pitchFamily="34" charset="-122"/>
                <a:ea typeface="Microsoft YaHei Light" panose="020B0502040204020203" pitchFamily="34" charset="-122"/>
              </a:rPr>
              <a:t> &gt;= 1.1*</a:t>
            </a:r>
            <a:r>
              <a:rPr lang="en-US" altLang="zh-CN" sz="2400" dirty="0" err="1">
                <a:latin typeface="Microsoft YaHei Light" panose="020B0502040204020203" pitchFamily="34" charset="-122"/>
                <a:ea typeface="Microsoft YaHei Light" panose="020B0502040204020203" pitchFamily="34" charset="-122"/>
              </a:rPr>
              <a:t>OldTuple.Grade</a:t>
            </a:r>
            <a:r>
              <a:rPr lang="zh-CN" altLang="en-US" sz="2400" dirty="0">
                <a:latin typeface="Microsoft YaHei Light" panose="020B0502040204020203" pitchFamily="34" charset="-122"/>
                <a:ea typeface="Microsoft YaHei Light" panose="020B0502040204020203" pitchFamily="34" charset="-122"/>
              </a:rPr>
              <a:t>)</a:t>
            </a:r>
          </a:p>
          <a:p>
            <a:pPr>
              <a:spcBef>
                <a:spcPct val="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INSERT INTO SC_U</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Sno,Cno,OldGrade,NewGrade</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a:t>
            </a:r>
          </a:p>
          <a:p>
            <a:pPr lvl="1">
              <a:spcBef>
                <a:spcPct val="0"/>
              </a:spcBef>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VALUES</a:t>
            </a:r>
            <a:r>
              <a:rPr lang="zh-CN" altLang="en-US" dirty="0">
                <a:latin typeface="Microsoft YaHei Light" panose="020B0502040204020203" pitchFamily="34" charset="-122"/>
                <a:ea typeface="Microsoft YaHei Light" panose="020B0502040204020203" pitchFamily="34" charset="-122"/>
              </a:rPr>
              <a:t>(</a:t>
            </a:r>
            <a:r>
              <a:rPr lang="en-US" altLang="zh-CN" dirty="0" err="1">
                <a:latin typeface="Microsoft YaHei Light" panose="020B0502040204020203" pitchFamily="34" charset="-122"/>
                <a:ea typeface="Microsoft YaHei Light" panose="020B0502040204020203" pitchFamily="34" charset="-122"/>
              </a:rPr>
              <a:t>OldTuple.Sno,OldTuple.Cno,OldTuple.Grade,NewTuple.Grade</a:t>
            </a:r>
            <a:r>
              <a:rPr lang="zh-CN" altLang="en-US" dirty="0">
                <a:latin typeface="Microsoft YaHei Light" panose="020B0502040204020203" pitchFamily="34" charset="-122"/>
                <a:ea typeface="Microsoft YaHei Light" panose="020B0502040204020203" pitchFamily="34" charset="-122"/>
              </a:rPr>
              <a:t>)</a:t>
            </a:r>
          </a:p>
        </p:txBody>
      </p:sp>
      <p:sp>
        <p:nvSpPr>
          <p:cNvPr id="7" name="文本框 6">
            <a:extLst>
              <a:ext uri="{FF2B5EF4-FFF2-40B4-BE49-F238E27FC236}">
                <a16:creationId xmlns:a16="http://schemas.microsoft.com/office/drawing/2014/main" id="{0D0A34A9-7E7A-4F76-8648-A23C8FE93652}"/>
              </a:ext>
            </a:extLst>
          </p:cNvPr>
          <p:cNvSpPr txBox="1"/>
          <p:nvPr/>
        </p:nvSpPr>
        <p:spPr>
          <a:xfrm>
            <a:off x="163594" y="95616"/>
            <a:ext cx="2030966" cy="523220"/>
          </a:xfrm>
          <a:prstGeom prst="rect">
            <a:avLst/>
          </a:prstGeom>
          <a:noFill/>
        </p:spPr>
        <p:txBody>
          <a:bodyPr wrap="square" rtlCol="0">
            <a:spAutoFit/>
          </a:bodyPr>
          <a:lstStyle/>
          <a:p>
            <a:r>
              <a:rPr lang="en-US" altLang="zh-CN" sz="2800" b="1" dirty="0">
                <a:latin typeface="Microsoft YaHei Light" panose="020B0502040204020203" pitchFamily="34" charset="-122"/>
                <a:ea typeface="Microsoft YaHei Light" panose="020B0502040204020203" pitchFamily="34" charset="-122"/>
              </a:rPr>
              <a:t>8.6 </a:t>
            </a:r>
            <a:r>
              <a:rPr lang="zh-CN" altLang="en-US" sz="2800" b="1" dirty="0">
                <a:latin typeface="Microsoft YaHei Light" panose="020B0502040204020203" pitchFamily="34" charset="-122"/>
                <a:ea typeface="Microsoft YaHei Light" panose="020B0502040204020203" pitchFamily="34" charset="-122"/>
              </a:rPr>
              <a:t>触发器</a:t>
            </a:r>
          </a:p>
        </p:txBody>
      </p:sp>
    </p:spTree>
    <p:extLst>
      <p:ext uri="{BB962C8B-B14F-4D97-AF65-F5344CB8AC3E}">
        <p14:creationId xmlns:p14="http://schemas.microsoft.com/office/powerpoint/2010/main" val="1966383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F188639-C06D-405C-9A66-E2563DD2C1D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5B653DB-84AC-4880-83F6-2DA85DA2D9FB}"/>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文本框 7">
            <a:extLst>
              <a:ext uri="{FF2B5EF4-FFF2-40B4-BE49-F238E27FC236}">
                <a16:creationId xmlns:a16="http://schemas.microsoft.com/office/drawing/2014/main" id="{134D3084-8D25-4925-BE3D-FE217F284D24}"/>
              </a:ext>
            </a:extLst>
          </p:cNvPr>
          <p:cNvSpPr txBox="1"/>
          <p:nvPr/>
        </p:nvSpPr>
        <p:spPr>
          <a:xfrm>
            <a:off x="383060" y="121423"/>
            <a:ext cx="902811"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引言</a:t>
            </a:r>
          </a:p>
        </p:txBody>
      </p:sp>
      <p:sp>
        <p:nvSpPr>
          <p:cNvPr id="9" name="Rectangle 3">
            <a:extLst>
              <a:ext uri="{FF2B5EF4-FFF2-40B4-BE49-F238E27FC236}">
                <a16:creationId xmlns:a16="http://schemas.microsoft.com/office/drawing/2014/main" id="{4A1511A8-5BD8-4B3C-BE0A-AA6565082A25}"/>
              </a:ext>
            </a:extLst>
          </p:cNvPr>
          <p:cNvSpPr txBox="1">
            <a:spLocks noChangeArrowheads="1"/>
          </p:cNvSpPr>
          <p:nvPr/>
        </p:nvSpPr>
        <p:spPr>
          <a:xfrm>
            <a:off x="250371" y="1570387"/>
            <a:ext cx="11691257" cy="43237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ct val="0"/>
              </a:spcBef>
              <a:buNone/>
            </a:pPr>
            <a:r>
              <a:rPr lang="zh-CN" altLang="en-US" sz="2400" dirty="0">
                <a:latin typeface="Microsoft YaHei Light" panose="020B0502040204020203" pitchFamily="34" charset="-122"/>
                <a:ea typeface="Microsoft YaHei Light" panose="020B0502040204020203" pitchFamily="34" charset="-122"/>
              </a:rPr>
              <a:t>为维护数据库的完整性，数据库管理系统必须：</a:t>
            </a:r>
          </a:p>
          <a:p>
            <a:pPr lvl="1">
              <a:lnSpc>
                <a:spcPct val="150000"/>
              </a:lnSpc>
              <a:spcBef>
                <a:spcPct val="0"/>
              </a:spcBef>
              <a:buFont typeface="Wingdings" panose="05000000000000000000" pitchFamily="2" charset="2"/>
              <a:buNone/>
            </a:pPr>
            <a:r>
              <a:rPr lang="en-US" altLang="zh-CN" dirty="0">
                <a:latin typeface="Microsoft YaHei Light" panose="020B0502040204020203" pitchFamily="34" charset="-122"/>
                <a:ea typeface="Microsoft YaHei Light" panose="020B0502040204020203" pitchFamily="34" charset="-122"/>
              </a:rPr>
              <a:t>1.</a:t>
            </a:r>
            <a:r>
              <a:rPr lang="zh-CN" altLang="en-US" dirty="0">
                <a:latin typeface="Microsoft YaHei Light" panose="020B0502040204020203" pitchFamily="34" charset="-122"/>
                <a:ea typeface="Microsoft YaHei Light" panose="020B0502040204020203" pitchFamily="34" charset="-122"/>
              </a:rPr>
              <a:t>提供定义完整性约束条件的机制</a:t>
            </a:r>
            <a:endParaRPr lang="en-US" altLang="zh-CN" dirty="0">
              <a:latin typeface="Microsoft YaHei Light" panose="020B0502040204020203" pitchFamily="34" charset="-122"/>
              <a:ea typeface="Microsoft YaHei Light" panose="020B0502040204020203" pitchFamily="34" charset="-122"/>
            </a:endParaRPr>
          </a:p>
          <a:p>
            <a:pPr lvl="2">
              <a:lnSpc>
                <a:spcPct val="150000"/>
              </a:lnSpc>
              <a:spcBef>
                <a:spcPct val="0"/>
              </a:spcBef>
              <a:buSzPct val="87000"/>
            </a:pPr>
            <a:r>
              <a:rPr lang="zh-CN" altLang="en-US" sz="2400" dirty="0">
                <a:latin typeface="Microsoft YaHei Light" panose="020B0502040204020203" pitchFamily="34" charset="-122"/>
                <a:ea typeface="Microsoft YaHei Light" panose="020B0502040204020203" pitchFamily="34" charset="-122"/>
              </a:rPr>
              <a:t>完整性约束条件也称为完整性规则，是数据库中的数据必须满足的语义约束条件</a:t>
            </a:r>
          </a:p>
          <a:p>
            <a:pPr lvl="2">
              <a:lnSpc>
                <a:spcPct val="150000"/>
              </a:lnSpc>
              <a:spcBef>
                <a:spcPct val="0"/>
              </a:spcBef>
              <a:buSzPct val="87000"/>
            </a:pP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标准使用了一系列概念来描述完整性，包括关系模型的实体完整性、参照完整性和用户定义完整性</a:t>
            </a:r>
          </a:p>
          <a:p>
            <a:pPr lvl="2">
              <a:lnSpc>
                <a:spcPct val="150000"/>
              </a:lnSpc>
              <a:spcBef>
                <a:spcPct val="0"/>
              </a:spcBef>
              <a:buSzPct val="87000"/>
            </a:pPr>
            <a:r>
              <a:rPr lang="zh-CN" altLang="en-US" sz="2400" dirty="0">
                <a:latin typeface="Microsoft YaHei Light" panose="020B0502040204020203" pitchFamily="34" charset="-122"/>
                <a:ea typeface="Microsoft YaHei Light" panose="020B0502040204020203" pitchFamily="34" charset="-122"/>
              </a:rPr>
              <a:t>这些完整性一般由</a:t>
            </a: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的数据定义语言语句来实现 </a:t>
            </a:r>
          </a:p>
          <a:p>
            <a:pPr lvl="1">
              <a:lnSpc>
                <a:spcPct val="250000"/>
              </a:lnSpc>
            </a:pPr>
            <a:endParaRPr lang="zh-CN" altLang="en-US"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1387860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995D30FA-575A-4B01-9CF1-3CB1560BC4F0}"/>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28E4481-294D-468E-AB01-641B619B20C2}"/>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22" name="Rectangle 3">
            <a:extLst>
              <a:ext uri="{FF2B5EF4-FFF2-40B4-BE49-F238E27FC236}">
                <a16:creationId xmlns:a16="http://schemas.microsoft.com/office/drawing/2014/main" id="{00863875-8721-4B10-8286-C7E8B6C7A690}"/>
              </a:ext>
            </a:extLst>
          </p:cNvPr>
          <p:cNvSpPr txBox="1">
            <a:spLocks noChangeArrowheads="1"/>
          </p:cNvSpPr>
          <p:nvPr/>
        </p:nvSpPr>
        <p:spPr>
          <a:xfrm>
            <a:off x="457199" y="1227137"/>
            <a:ext cx="11234057" cy="5434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18] </a:t>
            </a:r>
            <a:r>
              <a:rPr lang="zh-CN" altLang="en-US" sz="2400" dirty="0">
                <a:latin typeface="Microsoft YaHei Light" panose="020B0502040204020203" pitchFamily="34" charset="-122"/>
                <a:ea typeface="Microsoft YaHei Light" panose="020B0502040204020203" pitchFamily="34" charset="-122"/>
              </a:rPr>
              <a:t>将每次对表</a:t>
            </a:r>
            <a:r>
              <a:rPr lang="en-US" altLang="zh-CN" sz="2400" dirty="0">
                <a:latin typeface="Microsoft YaHei Light" panose="020B0502040204020203" pitchFamily="34" charset="-122"/>
                <a:ea typeface="Microsoft YaHei Light" panose="020B0502040204020203" pitchFamily="34" charset="-122"/>
              </a:rPr>
              <a:t>Student</a:t>
            </a:r>
            <a:r>
              <a:rPr lang="zh-CN" altLang="en-US" sz="2400" dirty="0">
                <a:latin typeface="Microsoft YaHei Light" panose="020B0502040204020203" pitchFamily="34" charset="-122"/>
                <a:ea typeface="Microsoft YaHei Light" panose="020B0502040204020203" pitchFamily="34" charset="-122"/>
              </a:rPr>
              <a:t>的插入操作所增加的学生个数记录到表</a:t>
            </a:r>
            <a:r>
              <a:rPr lang="en-US" altLang="zh-CN" sz="2400" dirty="0" err="1">
                <a:latin typeface="Microsoft YaHei Light" panose="020B0502040204020203" pitchFamily="34" charset="-122"/>
                <a:ea typeface="Microsoft YaHei Light" panose="020B0502040204020203" pitchFamily="34" charset="-122"/>
              </a:rPr>
              <a:t>StudentInsertLog</a:t>
            </a:r>
            <a:r>
              <a:rPr lang="zh-CN" altLang="en-US" sz="2400" dirty="0">
                <a:latin typeface="Microsoft YaHei Light" panose="020B0502040204020203" pitchFamily="34" charset="-122"/>
                <a:ea typeface="Microsoft YaHei Light" panose="020B0502040204020203" pitchFamily="34" charset="-122"/>
              </a:rPr>
              <a:t>中。</a:t>
            </a:r>
          </a:p>
          <a:p>
            <a:pPr>
              <a:buFont typeface="Wingdings" panose="05000000000000000000" pitchFamily="2" charset="2"/>
              <a:buNone/>
            </a:pPr>
            <a:endParaRPr lang="en-US" altLang="zh-CN"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CREATE TRIGGER </a:t>
            </a:r>
            <a:r>
              <a:rPr lang="en-US" altLang="zh-CN" sz="2400" dirty="0" err="1">
                <a:latin typeface="Microsoft YaHei Light" panose="020B0502040204020203" pitchFamily="34" charset="-122"/>
                <a:ea typeface="Microsoft YaHei Light" panose="020B0502040204020203" pitchFamily="34" charset="-122"/>
              </a:rPr>
              <a:t>Student_Count</a:t>
            </a:r>
            <a:endParaRPr lang="zh-CN" altLang="en-US"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AFTER INSERT ON Student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指明触发器激活的时间是在执行</a:t>
            </a:r>
            <a:r>
              <a:rPr lang="en-US" altLang="zh-CN" sz="2400" dirty="0">
                <a:latin typeface="Microsoft YaHei Light" panose="020B0502040204020203" pitchFamily="34" charset="-122"/>
                <a:ea typeface="Microsoft YaHei Light" panose="020B0502040204020203" pitchFamily="34" charset="-122"/>
              </a:rPr>
              <a:t>INSERT</a:t>
            </a:r>
            <a:r>
              <a:rPr lang="zh-CN" altLang="en-US" sz="2400" dirty="0">
                <a:latin typeface="Microsoft YaHei Light" panose="020B0502040204020203" pitchFamily="34" charset="-122"/>
                <a:ea typeface="Microsoft YaHei Light" panose="020B0502040204020203" pitchFamily="34" charset="-122"/>
              </a:rPr>
              <a:t>后</a:t>
            </a:r>
            <a:r>
              <a:rPr lang="en-US" altLang="zh-CN" sz="24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REFERENCING</a:t>
            </a:r>
            <a:endParaRPr lang="zh-CN" altLang="en-US"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NEW TABLE AS DELTA</a:t>
            </a:r>
            <a:endParaRPr lang="zh-CN" altLang="en-US"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FOR EACH STATEMENT  </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语句级触发器</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即执行完</a:t>
            </a:r>
            <a:r>
              <a:rPr lang="en-US" altLang="zh-CN" sz="2400" dirty="0">
                <a:latin typeface="Microsoft YaHei Light" panose="020B0502040204020203" pitchFamily="34" charset="-122"/>
                <a:ea typeface="Microsoft YaHei Light" panose="020B0502040204020203" pitchFamily="34" charset="-122"/>
              </a:rPr>
              <a:t>INSERT</a:t>
            </a:r>
            <a:r>
              <a:rPr lang="zh-CN" altLang="en-US" sz="2400" dirty="0">
                <a:latin typeface="Microsoft YaHei Light" panose="020B0502040204020203" pitchFamily="34" charset="-122"/>
                <a:ea typeface="Microsoft YaHei Light" panose="020B0502040204020203" pitchFamily="34" charset="-122"/>
              </a:rPr>
              <a:t>语句后下面的触发动作体才执行一次</a:t>
            </a:r>
            <a:r>
              <a:rPr lang="en-US" altLang="zh-CN" sz="2400" dirty="0">
                <a:latin typeface="Microsoft YaHei Light" panose="020B0502040204020203" pitchFamily="34" charset="-122"/>
                <a:ea typeface="Microsoft YaHei Light" panose="020B0502040204020203" pitchFamily="34" charset="-122"/>
              </a:rPr>
              <a:t>*/</a:t>
            </a:r>
            <a:endParaRPr lang="zh-CN" altLang="en-US" sz="2400" dirty="0">
              <a:latin typeface="Microsoft YaHei Light" panose="020B0502040204020203" pitchFamily="34" charset="-122"/>
              <a:ea typeface="Microsoft YaHei Light" panose="020B0502040204020203" pitchFamily="34" charset="-122"/>
            </a:endParaRP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INSERT INTO </a:t>
            </a:r>
            <a:r>
              <a:rPr lang="en-US" altLang="zh-CN" sz="2400" dirty="0" err="1">
                <a:latin typeface="Microsoft YaHei Light" panose="020B0502040204020203" pitchFamily="34" charset="-122"/>
                <a:ea typeface="Microsoft YaHei Light" panose="020B0502040204020203" pitchFamily="34" charset="-122"/>
              </a:rPr>
              <a:t>StudentInsertLog</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Numbers</a:t>
            </a:r>
            <a:r>
              <a:rPr lang="zh-CN" altLang="en-US" sz="24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SELECT COUNT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FROM DELTA</a:t>
            </a:r>
            <a:endParaRPr lang="zh-CN" altLang="en-US" sz="2400" dirty="0">
              <a:latin typeface="Microsoft YaHei Light" panose="020B0502040204020203" pitchFamily="34" charset="-122"/>
              <a:ea typeface="Microsoft YaHei Light" panose="020B0502040204020203" pitchFamily="34" charset="-122"/>
            </a:endParaRPr>
          </a:p>
          <a:p>
            <a:pPr>
              <a:lnSpc>
                <a:spcPct val="130000"/>
              </a:lnSpc>
              <a:buFont typeface="Wingdings" panose="05000000000000000000" pitchFamily="2" charset="2"/>
              <a:buNone/>
            </a:pPr>
            <a:endParaRPr lang="en-US" altLang="zh-CN" sz="2400" dirty="0">
              <a:latin typeface="Microsoft YaHei Light" panose="020B0502040204020203" pitchFamily="34" charset="-122"/>
              <a:ea typeface="Microsoft YaHei Light" panose="020B0502040204020203" pitchFamily="34" charset="-122"/>
            </a:endParaRPr>
          </a:p>
        </p:txBody>
      </p:sp>
      <p:sp>
        <p:nvSpPr>
          <p:cNvPr id="23" name="文本框 22">
            <a:extLst>
              <a:ext uri="{FF2B5EF4-FFF2-40B4-BE49-F238E27FC236}">
                <a16:creationId xmlns:a16="http://schemas.microsoft.com/office/drawing/2014/main" id="{910D0B1F-FA1A-4705-AA20-C8F03EB2C6B8}"/>
              </a:ext>
            </a:extLst>
          </p:cNvPr>
          <p:cNvSpPr txBox="1"/>
          <p:nvPr/>
        </p:nvSpPr>
        <p:spPr>
          <a:xfrm>
            <a:off x="163594" y="95616"/>
            <a:ext cx="2030966" cy="523220"/>
          </a:xfrm>
          <a:prstGeom prst="rect">
            <a:avLst/>
          </a:prstGeom>
          <a:noFill/>
        </p:spPr>
        <p:txBody>
          <a:bodyPr wrap="square" rtlCol="0">
            <a:spAutoFit/>
          </a:bodyPr>
          <a:lstStyle/>
          <a:p>
            <a:r>
              <a:rPr lang="en-US" altLang="zh-CN" sz="2800" b="1" dirty="0">
                <a:latin typeface="Microsoft YaHei Light" panose="020B0502040204020203" pitchFamily="34" charset="-122"/>
                <a:ea typeface="Microsoft YaHei Light" panose="020B0502040204020203" pitchFamily="34" charset="-122"/>
              </a:rPr>
              <a:t>8.6 </a:t>
            </a:r>
            <a:r>
              <a:rPr lang="zh-CN" altLang="en-US" sz="2800" b="1" dirty="0">
                <a:latin typeface="Microsoft YaHei Light" panose="020B0502040204020203" pitchFamily="34" charset="-122"/>
                <a:ea typeface="Microsoft YaHei Light" panose="020B0502040204020203" pitchFamily="34" charset="-122"/>
              </a:rPr>
              <a:t>触发器</a:t>
            </a:r>
          </a:p>
        </p:txBody>
      </p:sp>
    </p:spTree>
    <p:extLst>
      <p:ext uri="{BB962C8B-B14F-4D97-AF65-F5344CB8AC3E}">
        <p14:creationId xmlns:p14="http://schemas.microsoft.com/office/powerpoint/2010/main" val="37561002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2183D48-9B7C-4CAB-BEAC-FC484E3E9935}"/>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78CF7E5-767F-4A84-9523-F724F0A18749}"/>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A2E00BD3-B383-4B7F-834D-038B9FA3C3AF}"/>
              </a:ext>
            </a:extLst>
          </p:cNvPr>
          <p:cNvSpPr txBox="1">
            <a:spLocks noChangeArrowheads="1"/>
          </p:cNvSpPr>
          <p:nvPr/>
        </p:nvSpPr>
        <p:spPr>
          <a:xfrm>
            <a:off x="457199" y="1122363"/>
            <a:ext cx="11469189" cy="5487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19] </a:t>
            </a:r>
            <a:r>
              <a:rPr lang="zh-CN" altLang="en-US" sz="2400" dirty="0">
                <a:latin typeface="Microsoft YaHei Light" panose="020B0502040204020203" pitchFamily="34" charset="-122"/>
                <a:ea typeface="Microsoft YaHei Light" panose="020B0502040204020203" pitchFamily="34" charset="-122"/>
              </a:rPr>
              <a:t>定义一个</a:t>
            </a:r>
            <a:r>
              <a:rPr lang="en-US" altLang="zh-CN" sz="2400" dirty="0">
                <a:latin typeface="Microsoft YaHei Light" panose="020B0502040204020203" pitchFamily="34" charset="-122"/>
                <a:ea typeface="Microsoft YaHei Light" panose="020B0502040204020203" pitchFamily="34" charset="-122"/>
              </a:rPr>
              <a:t>BEFORE</a:t>
            </a:r>
            <a:r>
              <a:rPr lang="zh-CN" altLang="en-US" sz="2400" dirty="0">
                <a:latin typeface="Microsoft YaHei Light" panose="020B0502040204020203" pitchFamily="34" charset="-122"/>
                <a:ea typeface="Microsoft YaHei Light" panose="020B0502040204020203" pitchFamily="34" charset="-122"/>
              </a:rPr>
              <a:t>行级触发器，为教师表</a:t>
            </a:r>
            <a:r>
              <a:rPr lang="en-US" altLang="zh-CN" sz="2400" dirty="0">
                <a:latin typeface="Microsoft YaHei Light" panose="020B0502040204020203" pitchFamily="34" charset="-122"/>
                <a:ea typeface="Microsoft YaHei Light" panose="020B0502040204020203" pitchFamily="34" charset="-122"/>
              </a:rPr>
              <a:t>Teacher</a:t>
            </a:r>
            <a:r>
              <a:rPr lang="zh-CN" altLang="en-US" sz="2400" dirty="0">
                <a:latin typeface="Microsoft YaHei Light" panose="020B0502040204020203" pitchFamily="34" charset="-122"/>
                <a:ea typeface="Microsoft YaHei Light" panose="020B0502040204020203" pitchFamily="34" charset="-122"/>
              </a:rPr>
              <a:t>定义完整性规则“教授的工资不得低于</a:t>
            </a:r>
            <a:r>
              <a:rPr lang="en-US" altLang="zh-CN" sz="2400" dirty="0">
                <a:latin typeface="Microsoft YaHei Light" panose="020B0502040204020203" pitchFamily="34" charset="-122"/>
                <a:ea typeface="Microsoft YaHei Light" panose="020B0502040204020203" pitchFamily="34" charset="-122"/>
              </a:rPr>
              <a:t>4000</a:t>
            </a:r>
            <a:r>
              <a:rPr lang="zh-CN" altLang="en-US" sz="2400" dirty="0">
                <a:latin typeface="Microsoft YaHei Light" panose="020B0502040204020203" pitchFamily="34" charset="-122"/>
                <a:ea typeface="Microsoft YaHei Light" panose="020B0502040204020203" pitchFamily="34" charset="-122"/>
              </a:rPr>
              <a:t>元，如果低于</a:t>
            </a:r>
            <a:r>
              <a:rPr lang="en-US" altLang="zh-CN" sz="2400" dirty="0">
                <a:latin typeface="Microsoft YaHei Light" panose="020B0502040204020203" pitchFamily="34" charset="-122"/>
                <a:ea typeface="Microsoft YaHei Light" panose="020B0502040204020203" pitchFamily="34" charset="-122"/>
              </a:rPr>
              <a:t>4000</a:t>
            </a:r>
            <a:r>
              <a:rPr lang="zh-CN" altLang="en-US" sz="2400" dirty="0">
                <a:latin typeface="Microsoft YaHei Light" panose="020B0502040204020203" pitchFamily="34" charset="-122"/>
                <a:ea typeface="Microsoft YaHei Light" panose="020B0502040204020203" pitchFamily="34" charset="-122"/>
              </a:rPr>
              <a:t>元，自动改为</a:t>
            </a:r>
            <a:r>
              <a:rPr lang="en-US" altLang="zh-CN" sz="2400" dirty="0">
                <a:latin typeface="Microsoft YaHei Light" panose="020B0502040204020203" pitchFamily="34" charset="-122"/>
                <a:ea typeface="Microsoft YaHei Light" panose="020B0502040204020203" pitchFamily="34" charset="-122"/>
              </a:rPr>
              <a:t>4000</a:t>
            </a:r>
            <a:r>
              <a:rPr lang="zh-CN" altLang="en-US" sz="2400" dirty="0">
                <a:latin typeface="Microsoft YaHei Light" panose="020B0502040204020203" pitchFamily="34" charset="-122"/>
                <a:ea typeface="Microsoft YaHei Light" panose="020B0502040204020203" pitchFamily="34" charset="-122"/>
              </a:rPr>
              <a:t>元”。</a:t>
            </a:r>
          </a:p>
          <a:p>
            <a:pPr>
              <a:lnSpc>
                <a:spcPct val="8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p>
          <a:p>
            <a:pPr>
              <a:lnSpc>
                <a:spcPct val="8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CREATE TRIGGER </a:t>
            </a:r>
            <a:r>
              <a:rPr lang="en-US" altLang="zh-CN" sz="2400" dirty="0" err="1">
                <a:latin typeface="Microsoft YaHei Light" panose="020B0502040204020203" pitchFamily="34" charset="-122"/>
                <a:ea typeface="Microsoft YaHei Light" panose="020B0502040204020203" pitchFamily="34" charset="-122"/>
              </a:rPr>
              <a:t>Insert_Or_Update_Sal</a:t>
            </a:r>
            <a:r>
              <a:rPr lang="en-US" altLang="zh-CN" sz="2400" dirty="0">
                <a:latin typeface="Microsoft YaHei Light" panose="020B0502040204020203" pitchFamily="34" charset="-122"/>
                <a:ea typeface="Microsoft YaHei Light" panose="020B0502040204020203" pitchFamily="34" charset="-122"/>
              </a:rPr>
              <a:t> </a:t>
            </a:r>
          </a:p>
          <a:p>
            <a:pPr>
              <a:lnSpc>
                <a:spcPct val="8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BEFORE </a:t>
            </a:r>
            <a:r>
              <a:rPr lang="en-US" altLang="zh-CN" sz="2400" dirty="0">
                <a:solidFill>
                  <a:srgbClr val="72BE2C"/>
                </a:solidFill>
                <a:latin typeface="Microsoft YaHei Light" panose="020B0502040204020203" pitchFamily="34" charset="-122"/>
                <a:ea typeface="Microsoft YaHei Light" panose="020B0502040204020203" pitchFamily="34" charset="-122"/>
              </a:rPr>
              <a:t>INSERT OR UPDATE</a:t>
            </a:r>
            <a:r>
              <a:rPr lang="en-US" altLang="zh-CN" sz="2400" dirty="0">
                <a:latin typeface="Microsoft YaHei Light" panose="020B0502040204020203" pitchFamily="34" charset="-122"/>
                <a:ea typeface="Microsoft YaHei Light" panose="020B0502040204020203" pitchFamily="34" charset="-122"/>
              </a:rPr>
              <a:t> ON Teacher  </a:t>
            </a:r>
          </a:p>
          <a:p>
            <a:pPr>
              <a:lnSpc>
                <a:spcPct val="8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触发事件是插入或更新操作*</a:t>
            </a:r>
            <a:r>
              <a:rPr lang="en-US" altLang="zh-CN" sz="2400" dirty="0">
                <a:latin typeface="Microsoft YaHei Light" panose="020B0502040204020203" pitchFamily="34" charset="-122"/>
                <a:ea typeface="Microsoft YaHei Light" panose="020B0502040204020203" pitchFamily="34" charset="-122"/>
              </a:rPr>
              <a:t>/</a:t>
            </a:r>
          </a:p>
          <a:p>
            <a:pPr>
              <a:lnSpc>
                <a:spcPct val="8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FOR </a:t>
            </a:r>
            <a:r>
              <a:rPr lang="en-US" altLang="zh-CN" sz="2400" dirty="0">
                <a:solidFill>
                  <a:srgbClr val="72BE2C"/>
                </a:solidFill>
                <a:latin typeface="Microsoft YaHei Light" panose="020B0502040204020203" pitchFamily="34" charset="-122"/>
                <a:ea typeface="Microsoft YaHei Light" panose="020B0502040204020203" pitchFamily="34" charset="-122"/>
              </a:rPr>
              <a:t>EACH ROW</a:t>
            </a: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行级触发器*</a:t>
            </a:r>
            <a:r>
              <a:rPr lang="en-US" altLang="zh-CN" sz="2400" dirty="0">
                <a:latin typeface="Microsoft YaHei Light" panose="020B0502040204020203" pitchFamily="34" charset="-122"/>
                <a:ea typeface="Microsoft YaHei Light" panose="020B0502040204020203" pitchFamily="34" charset="-122"/>
              </a:rPr>
              <a:t>/</a:t>
            </a:r>
          </a:p>
          <a:p>
            <a:pPr>
              <a:lnSpc>
                <a:spcPct val="8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BEGIN                             /*</a:t>
            </a:r>
            <a:r>
              <a:rPr lang="zh-CN" altLang="en-US" sz="2400" dirty="0">
                <a:latin typeface="Microsoft YaHei Light" panose="020B0502040204020203" pitchFamily="34" charset="-122"/>
                <a:ea typeface="Microsoft YaHei Light" panose="020B0502040204020203" pitchFamily="34" charset="-122"/>
              </a:rPr>
              <a:t>定义触发动作体，是</a:t>
            </a:r>
            <a:r>
              <a:rPr lang="en-US" altLang="zh-CN" sz="2400" dirty="0">
                <a:latin typeface="Microsoft YaHei Light" panose="020B0502040204020203" pitchFamily="34" charset="-122"/>
                <a:ea typeface="Microsoft YaHei Light" panose="020B0502040204020203" pitchFamily="34" charset="-122"/>
              </a:rPr>
              <a:t>PL/SQL</a:t>
            </a:r>
            <a:r>
              <a:rPr lang="zh-CN" altLang="en-US" sz="2400" dirty="0">
                <a:latin typeface="Microsoft YaHei Light" panose="020B0502040204020203" pitchFamily="34" charset="-122"/>
                <a:ea typeface="Microsoft YaHei Light" panose="020B0502040204020203" pitchFamily="34" charset="-122"/>
              </a:rPr>
              <a:t>过程块*</a:t>
            </a:r>
            <a:r>
              <a:rPr lang="en-US" altLang="zh-CN" sz="2400" dirty="0">
                <a:latin typeface="Microsoft YaHei Light" panose="020B0502040204020203" pitchFamily="34" charset="-122"/>
                <a:ea typeface="Microsoft YaHei Light" panose="020B0502040204020203" pitchFamily="34" charset="-122"/>
              </a:rPr>
              <a:t>/</a:t>
            </a:r>
          </a:p>
          <a:p>
            <a:pPr>
              <a:lnSpc>
                <a:spcPct val="8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IF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new.Job</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教授</a:t>
            </a: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AND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err="1">
                <a:latin typeface="Microsoft YaHei Light" panose="020B0502040204020203" pitchFamily="34" charset="-122"/>
                <a:ea typeface="Microsoft YaHei Light" panose="020B0502040204020203" pitchFamily="34" charset="-122"/>
              </a:rPr>
              <a:t>new.Sal</a:t>
            </a:r>
            <a:r>
              <a:rPr lang="en-US" altLang="zh-CN" sz="2400" dirty="0">
                <a:latin typeface="Microsoft YaHei Light" panose="020B0502040204020203" pitchFamily="34" charset="-122"/>
                <a:ea typeface="Microsoft YaHei Light" panose="020B0502040204020203" pitchFamily="34" charset="-122"/>
              </a:rPr>
              <a:t> &lt; 4000</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a:t>
            </a:r>
          </a:p>
          <a:p>
            <a:pPr>
              <a:lnSpc>
                <a:spcPct val="8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THEN  </a:t>
            </a:r>
            <a:r>
              <a:rPr lang="en-US" altLang="zh-CN" sz="2400" dirty="0" err="1">
                <a:latin typeface="Microsoft YaHei Light" panose="020B0502040204020203" pitchFamily="34" charset="-122"/>
                <a:ea typeface="Microsoft YaHei Light" panose="020B0502040204020203" pitchFamily="34" charset="-122"/>
              </a:rPr>
              <a:t>new.Sal</a:t>
            </a:r>
            <a:r>
              <a:rPr lang="en-US" altLang="zh-CN" sz="2400" dirty="0">
                <a:latin typeface="Microsoft YaHei Light" panose="020B0502040204020203" pitchFamily="34" charset="-122"/>
                <a:ea typeface="Microsoft YaHei Light" panose="020B0502040204020203" pitchFamily="34" charset="-122"/>
              </a:rPr>
              <a:t> :=4000;                </a:t>
            </a:r>
          </a:p>
          <a:p>
            <a:pPr>
              <a:lnSpc>
                <a:spcPct val="8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END IF;</a:t>
            </a:r>
          </a:p>
          <a:p>
            <a:pPr>
              <a:lnSpc>
                <a:spcPct val="8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END;                               	</a:t>
            </a:r>
          </a:p>
        </p:txBody>
      </p:sp>
      <p:sp>
        <p:nvSpPr>
          <p:cNvPr id="8" name="文本框 7">
            <a:extLst>
              <a:ext uri="{FF2B5EF4-FFF2-40B4-BE49-F238E27FC236}">
                <a16:creationId xmlns:a16="http://schemas.microsoft.com/office/drawing/2014/main" id="{3BA3868C-D4D3-4F64-87E1-DFDF47B7FE26}"/>
              </a:ext>
            </a:extLst>
          </p:cNvPr>
          <p:cNvSpPr txBox="1"/>
          <p:nvPr/>
        </p:nvSpPr>
        <p:spPr>
          <a:xfrm>
            <a:off x="163594" y="95616"/>
            <a:ext cx="2030966" cy="523220"/>
          </a:xfrm>
          <a:prstGeom prst="rect">
            <a:avLst/>
          </a:prstGeom>
          <a:noFill/>
        </p:spPr>
        <p:txBody>
          <a:bodyPr wrap="square" rtlCol="0">
            <a:spAutoFit/>
          </a:bodyPr>
          <a:lstStyle/>
          <a:p>
            <a:r>
              <a:rPr lang="en-US" altLang="zh-CN" sz="2800" b="1" dirty="0">
                <a:latin typeface="Microsoft YaHei Light" panose="020B0502040204020203" pitchFamily="34" charset="-122"/>
                <a:ea typeface="Microsoft YaHei Light" panose="020B0502040204020203" pitchFamily="34" charset="-122"/>
              </a:rPr>
              <a:t>8.6 </a:t>
            </a:r>
            <a:r>
              <a:rPr lang="zh-CN" altLang="en-US" sz="2800" b="1" dirty="0">
                <a:latin typeface="Microsoft YaHei Light" panose="020B0502040204020203" pitchFamily="34" charset="-122"/>
                <a:ea typeface="Microsoft YaHei Light" panose="020B0502040204020203" pitchFamily="34" charset="-122"/>
              </a:rPr>
              <a:t>触发器</a:t>
            </a:r>
          </a:p>
        </p:txBody>
      </p:sp>
    </p:spTree>
    <p:extLst>
      <p:ext uri="{BB962C8B-B14F-4D97-AF65-F5344CB8AC3E}">
        <p14:creationId xmlns:p14="http://schemas.microsoft.com/office/powerpoint/2010/main" val="17986060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429F399-44FE-49E4-B4A2-E90A22CF9162}"/>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2FC34DD-BC13-48B3-986C-7BC5C8C5996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6" name="文本框 5">
            <a:extLst>
              <a:ext uri="{FF2B5EF4-FFF2-40B4-BE49-F238E27FC236}">
                <a16:creationId xmlns:a16="http://schemas.microsoft.com/office/drawing/2014/main" id="{C24A9868-51F3-49FF-BC08-82E0101E652B}"/>
              </a:ext>
            </a:extLst>
          </p:cNvPr>
          <p:cNvSpPr txBox="1"/>
          <p:nvPr/>
        </p:nvSpPr>
        <p:spPr>
          <a:xfrm>
            <a:off x="862147" y="1153708"/>
            <a:ext cx="1980029" cy="523220"/>
          </a:xfrm>
          <a:prstGeom prst="rect">
            <a:avLst/>
          </a:prstGeom>
          <a:noFill/>
        </p:spPr>
        <p:txBody>
          <a:bodyPr wrap="none" rtlCol="0">
            <a:spAutoFit/>
          </a:bodyPr>
          <a:lstStyle/>
          <a:p>
            <a:r>
              <a:rPr lang="zh-CN" altLang="en-US" sz="2800" b="1" dirty="0">
                <a:latin typeface="Microsoft YaHei Light" panose="020B0502040204020203" pitchFamily="34" charset="-122"/>
                <a:ea typeface="Microsoft YaHei Light" panose="020B0502040204020203" pitchFamily="34" charset="-122"/>
              </a:rPr>
              <a:t>激活触发器</a:t>
            </a:r>
          </a:p>
        </p:txBody>
      </p:sp>
      <p:sp>
        <p:nvSpPr>
          <p:cNvPr id="7" name="Rectangle 3">
            <a:extLst>
              <a:ext uri="{FF2B5EF4-FFF2-40B4-BE49-F238E27FC236}">
                <a16:creationId xmlns:a16="http://schemas.microsoft.com/office/drawing/2014/main" id="{D1842A24-B81F-4E05-AFDE-F82B816E05A6}"/>
              </a:ext>
            </a:extLst>
          </p:cNvPr>
          <p:cNvSpPr txBox="1">
            <a:spLocks noChangeArrowheads="1"/>
          </p:cNvSpPr>
          <p:nvPr/>
        </p:nvSpPr>
        <p:spPr>
          <a:xfrm>
            <a:off x="862147" y="2294440"/>
            <a:ext cx="11116491" cy="3270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sz="2400" dirty="0">
                <a:latin typeface="Microsoft YaHei Light" panose="020B0502040204020203" pitchFamily="34" charset="-122"/>
                <a:ea typeface="Microsoft YaHei Light" panose="020B0502040204020203" pitchFamily="34" charset="-122"/>
              </a:rPr>
              <a:t>触发器的执行，是由</a:t>
            </a:r>
            <a:r>
              <a:rPr lang="zh-CN" altLang="en-US" sz="2400" dirty="0">
                <a:solidFill>
                  <a:srgbClr val="FF00FF"/>
                </a:solidFill>
                <a:latin typeface="Microsoft YaHei Light" panose="020B0502040204020203" pitchFamily="34" charset="-122"/>
                <a:ea typeface="Microsoft YaHei Light" panose="020B0502040204020203" pitchFamily="34" charset="-122"/>
              </a:rPr>
              <a:t>触发事件激活</a:t>
            </a:r>
            <a:r>
              <a:rPr lang="zh-CN" altLang="en-US" sz="2400" dirty="0">
                <a:latin typeface="Microsoft YaHei Light" panose="020B0502040204020203" pitchFamily="34" charset="-122"/>
                <a:ea typeface="Microsoft YaHei Light" panose="020B0502040204020203" pitchFamily="34" charset="-122"/>
              </a:rPr>
              <a:t>的，并由数据库服务器自动执行</a:t>
            </a:r>
          </a:p>
          <a:p>
            <a:pPr>
              <a:lnSpc>
                <a:spcPct val="130000"/>
              </a:lnSpc>
            </a:pPr>
            <a:r>
              <a:rPr lang="zh-CN" altLang="en-US" sz="2400" dirty="0">
                <a:latin typeface="Microsoft YaHei Light" panose="020B0502040204020203" pitchFamily="34" charset="-122"/>
                <a:ea typeface="Microsoft YaHei Light" panose="020B0502040204020203" pitchFamily="34" charset="-122"/>
              </a:rPr>
              <a:t>一个数据表上可能定义了</a:t>
            </a:r>
            <a:r>
              <a:rPr lang="zh-CN" altLang="en-US" sz="2400" dirty="0">
                <a:solidFill>
                  <a:srgbClr val="FF00FF"/>
                </a:solidFill>
                <a:latin typeface="Microsoft YaHei Light" panose="020B0502040204020203" pitchFamily="34" charset="-122"/>
                <a:ea typeface="Microsoft YaHei Light" panose="020B0502040204020203" pitchFamily="34" charset="-122"/>
              </a:rPr>
              <a:t>多个触发器</a:t>
            </a:r>
            <a:r>
              <a:rPr lang="zh-CN" altLang="en-US" sz="2400" dirty="0">
                <a:latin typeface="Microsoft YaHei Light" panose="020B0502040204020203" pitchFamily="34" charset="-122"/>
                <a:ea typeface="Microsoft YaHei Light" panose="020B0502040204020203" pitchFamily="34" charset="-122"/>
              </a:rPr>
              <a:t>，遵循如下的执行顺序</a:t>
            </a:r>
            <a:r>
              <a:rPr lang="en-US" altLang="zh-CN" sz="2400" dirty="0">
                <a:latin typeface="Microsoft YaHei Light" panose="020B0502040204020203" pitchFamily="34" charset="-122"/>
                <a:ea typeface="Microsoft YaHei Light" panose="020B0502040204020203" pitchFamily="34" charset="-122"/>
              </a:rPr>
              <a:t>:</a:t>
            </a:r>
            <a:endParaRPr lang="zh-CN" altLang="en-US" sz="2400" dirty="0">
              <a:latin typeface="Microsoft YaHei Light" panose="020B0502040204020203" pitchFamily="34" charset="-122"/>
              <a:ea typeface="Microsoft YaHei Light" panose="020B0502040204020203" pitchFamily="34" charset="-122"/>
            </a:endParaRPr>
          </a:p>
          <a:p>
            <a:pPr lvl="2">
              <a:lnSpc>
                <a:spcPct val="13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 执行该表上的</a:t>
            </a:r>
            <a:r>
              <a:rPr lang="en-US" altLang="zh-CN" sz="2400" dirty="0">
                <a:latin typeface="Microsoft YaHei Light" panose="020B0502040204020203" pitchFamily="34" charset="-122"/>
                <a:ea typeface="Microsoft YaHei Light" panose="020B0502040204020203" pitchFamily="34" charset="-122"/>
              </a:rPr>
              <a:t>BEFORE</a:t>
            </a:r>
            <a:r>
              <a:rPr lang="zh-CN" altLang="en-US" sz="2400" dirty="0">
                <a:latin typeface="Microsoft YaHei Light" panose="020B0502040204020203" pitchFamily="34" charset="-122"/>
                <a:ea typeface="Microsoft YaHei Light" panose="020B0502040204020203" pitchFamily="34" charset="-122"/>
              </a:rPr>
              <a:t>触发器;</a:t>
            </a:r>
          </a:p>
          <a:p>
            <a:pPr lvl="2">
              <a:lnSpc>
                <a:spcPct val="13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 激活触发器的</a:t>
            </a:r>
            <a:r>
              <a:rPr lang="en-US" altLang="zh-CN" sz="2400" dirty="0">
                <a:latin typeface="Microsoft YaHei Light" panose="020B0502040204020203" pitchFamily="34" charset="-122"/>
                <a:ea typeface="Microsoft YaHei Light" panose="020B0502040204020203" pitchFamily="34" charset="-122"/>
              </a:rPr>
              <a:t>SQL</a:t>
            </a:r>
            <a:r>
              <a:rPr lang="zh-CN" altLang="en-US" sz="2400" dirty="0">
                <a:latin typeface="Microsoft YaHei Light" panose="020B0502040204020203" pitchFamily="34" charset="-122"/>
                <a:ea typeface="Microsoft YaHei Light" panose="020B0502040204020203" pitchFamily="34" charset="-122"/>
              </a:rPr>
              <a:t>语句;</a:t>
            </a:r>
          </a:p>
          <a:p>
            <a:pPr lvl="2">
              <a:lnSpc>
                <a:spcPct val="130000"/>
              </a:lnSpc>
              <a:buFont typeface="Arial" panose="020B0604020202020204" pitchFamily="34" charset="0"/>
              <a:buNone/>
            </a:pP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3</a:t>
            </a:r>
            <a:r>
              <a:rPr lang="zh-CN" altLang="en-US" sz="2400" dirty="0">
                <a:latin typeface="Microsoft YaHei Light" panose="020B0502040204020203" pitchFamily="34" charset="-122"/>
                <a:ea typeface="Microsoft YaHei Light" panose="020B0502040204020203" pitchFamily="34" charset="-122"/>
              </a:rPr>
              <a:t>） 执行该表上的</a:t>
            </a:r>
            <a:r>
              <a:rPr lang="en-US" altLang="zh-CN" sz="2400" dirty="0">
                <a:latin typeface="Microsoft YaHei Light" panose="020B0502040204020203" pitchFamily="34" charset="-122"/>
                <a:ea typeface="Microsoft YaHei Light" panose="020B0502040204020203" pitchFamily="34" charset="-122"/>
              </a:rPr>
              <a:t>AFTER</a:t>
            </a:r>
            <a:r>
              <a:rPr lang="zh-CN" altLang="en-US" sz="2400" dirty="0">
                <a:latin typeface="Microsoft YaHei Light" panose="020B0502040204020203" pitchFamily="34" charset="-122"/>
                <a:ea typeface="Microsoft YaHei Light" panose="020B0502040204020203" pitchFamily="34" charset="-122"/>
              </a:rPr>
              <a:t>触发器。</a:t>
            </a:r>
          </a:p>
        </p:txBody>
      </p:sp>
      <p:sp>
        <p:nvSpPr>
          <p:cNvPr id="8" name="文本框 7">
            <a:extLst>
              <a:ext uri="{FF2B5EF4-FFF2-40B4-BE49-F238E27FC236}">
                <a16:creationId xmlns:a16="http://schemas.microsoft.com/office/drawing/2014/main" id="{FA4A83EB-4758-473A-8E9B-252BE50BED03}"/>
              </a:ext>
            </a:extLst>
          </p:cNvPr>
          <p:cNvSpPr txBox="1"/>
          <p:nvPr/>
        </p:nvSpPr>
        <p:spPr>
          <a:xfrm>
            <a:off x="163594" y="95616"/>
            <a:ext cx="2030966" cy="523220"/>
          </a:xfrm>
          <a:prstGeom prst="rect">
            <a:avLst/>
          </a:prstGeom>
          <a:noFill/>
        </p:spPr>
        <p:txBody>
          <a:bodyPr wrap="square" rtlCol="0">
            <a:spAutoFit/>
          </a:bodyPr>
          <a:lstStyle/>
          <a:p>
            <a:r>
              <a:rPr lang="en-US" altLang="zh-CN" sz="2800" b="1" dirty="0">
                <a:latin typeface="Microsoft YaHei Light" panose="020B0502040204020203" pitchFamily="34" charset="-122"/>
                <a:ea typeface="Microsoft YaHei Light" panose="020B0502040204020203" pitchFamily="34" charset="-122"/>
              </a:rPr>
              <a:t>8.6 </a:t>
            </a:r>
            <a:r>
              <a:rPr lang="zh-CN" altLang="en-US" sz="2800" b="1" dirty="0">
                <a:latin typeface="Microsoft YaHei Light" panose="020B0502040204020203" pitchFamily="34" charset="-122"/>
                <a:ea typeface="Microsoft YaHei Light" panose="020B0502040204020203" pitchFamily="34" charset="-122"/>
              </a:rPr>
              <a:t>触发器</a:t>
            </a:r>
          </a:p>
        </p:txBody>
      </p:sp>
    </p:spTree>
    <p:extLst>
      <p:ext uri="{BB962C8B-B14F-4D97-AF65-F5344CB8AC3E}">
        <p14:creationId xmlns:p14="http://schemas.microsoft.com/office/powerpoint/2010/main" val="25987175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F41C357-BB6A-435F-9F82-101ABE8EC60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C647954-7DB1-4564-9492-B37A6F4AABD0}"/>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5" name="文本框 4">
            <a:extLst>
              <a:ext uri="{FF2B5EF4-FFF2-40B4-BE49-F238E27FC236}">
                <a16:creationId xmlns:a16="http://schemas.microsoft.com/office/drawing/2014/main" id="{70C52831-3C3A-455A-95BE-3ED83BBBD2C1}"/>
              </a:ext>
            </a:extLst>
          </p:cNvPr>
          <p:cNvSpPr txBox="1"/>
          <p:nvPr/>
        </p:nvSpPr>
        <p:spPr>
          <a:xfrm>
            <a:off x="792626" y="1343759"/>
            <a:ext cx="1980029" cy="523220"/>
          </a:xfrm>
          <a:prstGeom prst="rect">
            <a:avLst/>
          </a:prstGeom>
          <a:noFill/>
        </p:spPr>
        <p:txBody>
          <a:bodyPr wrap="none" rtlCol="0">
            <a:spAutoFit/>
          </a:bodyPr>
          <a:lstStyle/>
          <a:p>
            <a:r>
              <a:rPr lang="zh-CN" altLang="en-US" sz="2800" b="1" dirty="0">
                <a:latin typeface="Microsoft YaHei Light" panose="020B0502040204020203" pitchFamily="34" charset="-122"/>
                <a:ea typeface="Microsoft YaHei Light" panose="020B0502040204020203" pitchFamily="34" charset="-122"/>
              </a:rPr>
              <a:t>删除触发器</a:t>
            </a:r>
          </a:p>
        </p:txBody>
      </p:sp>
      <p:sp>
        <p:nvSpPr>
          <p:cNvPr id="6" name="Rectangle 3">
            <a:extLst>
              <a:ext uri="{FF2B5EF4-FFF2-40B4-BE49-F238E27FC236}">
                <a16:creationId xmlns:a16="http://schemas.microsoft.com/office/drawing/2014/main" id="{8E686BD0-9961-4D6D-95DB-F23FBEB86897}"/>
              </a:ext>
            </a:extLst>
          </p:cNvPr>
          <p:cNvSpPr txBox="1">
            <a:spLocks noChangeArrowheads="1"/>
          </p:cNvSpPr>
          <p:nvPr/>
        </p:nvSpPr>
        <p:spPr>
          <a:xfrm>
            <a:off x="635872" y="2136685"/>
            <a:ext cx="11521440" cy="2350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pPr>
            <a:r>
              <a:rPr lang="zh-CN" altLang="en-US" sz="2400">
                <a:latin typeface="Microsoft YaHei Light" panose="020B0502040204020203" pitchFamily="34" charset="-122"/>
                <a:ea typeface="Microsoft YaHei Light" panose="020B0502040204020203" pitchFamily="34" charset="-122"/>
              </a:rPr>
              <a:t>删除触发器的</a:t>
            </a:r>
            <a:r>
              <a:rPr lang="en-US" altLang="zh-CN" sz="2400">
                <a:latin typeface="Microsoft YaHei Light" panose="020B0502040204020203" pitchFamily="34" charset="-122"/>
                <a:ea typeface="Microsoft YaHei Light" panose="020B0502040204020203" pitchFamily="34" charset="-122"/>
              </a:rPr>
              <a:t>SQL</a:t>
            </a:r>
            <a:r>
              <a:rPr lang="zh-CN" altLang="en-US" sz="2400">
                <a:latin typeface="Microsoft YaHei Light" panose="020B0502040204020203" pitchFamily="34" charset="-122"/>
                <a:ea typeface="Microsoft YaHei Light" panose="020B0502040204020203" pitchFamily="34" charset="-122"/>
              </a:rPr>
              <a:t>语法：</a:t>
            </a:r>
          </a:p>
          <a:p>
            <a:pPr>
              <a:lnSpc>
                <a:spcPct val="160000"/>
              </a:lnSpc>
              <a:buFont typeface="Wingdings" panose="05000000000000000000" pitchFamily="2" charset="2"/>
              <a:buNone/>
            </a:pPr>
            <a:r>
              <a:rPr lang="zh-CN" altLang="en-US" sz="2400">
                <a:latin typeface="Microsoft YaHei Light" panose="020B0502040204020203" pitchFamily="34" charset="-122"/>
                <a:ea typeface="Microsoft YaHei Light" panose="020B0502040204020203" pitchFamily="34" charset="-122"/>
              </a:rPr>
              <a:t>     </a:t>
            </a:r>
            <a:r>
              <a:rPr lang="en-US" altLang="zh-CN" sz="2400">
                <a:latin typeface="Microsoft YaHei Light" panose="020B0502040204020203" pitchFamily="34" charset="-122"/>
                <a:ea typeface="Microsoft YaHei Light" panose="020B0502040204020203" pitchFamily="34" charset="-122"/>
              </a:rPr>
              <a:t>DROP TRIGGER &lt;</a:t>
            </a:r>
            <a:r>
              <a:rPr lang="zh-CN" altLang="en-US" sz="2400">
                <a:latin typeface="Microsoft YaHei Light" panose="020B0502040204020203" pitchFamily="34" charset="-122"/>
                <a:ea typeface="Microsoft YaHei Light" panose="020B0502040204020203" pitchFamily="34" charset="-122"/>
              </a:rPr>
              <a:t>触发器名</a:t>
            </a:r>
            <a:r>
              <a:rPr lang="en-US" altLang="zh-CN" sz="2400">
                <a:latin typeface="Microsoft YaHei Light" panose="020B0502040204020203" pitchFamily="34" charset="-122"/>
                <a:ea typeface="Microsoft YaHei Light" panose="020B0502040204020203" pitchFamily="34" charset="-122"/>
              </a:rPr>
              <a:t>&gt; ON &lt;</a:t>
            </a:r>
            <a:r>
              <a:rPr lang="zh-CN" altLang="en-US" sz="2400">
                <a:latin typeface="Microsoft YaHei Light" panose="020B0502040204020203" pitchFamily="34" charset="-122"/>
                <a:ea typeface="Microsoft YaHei Light" panose="020B0502040204020203" pitchFamily="34" charset="-122"/>
              </a:rPr>
              <a:t>表名</a:t>
            </a:r>
            <a:r>
              <a:rPr lang="en-US" altLang="zh-CN" sz="2400">
                <a:latin typeface="Microsoft YaHei Light" panose="020B0502040204020203" pitchFamily="34" charset="-122"/>
                <a:ea typeface="Microsoft YaHei Light" panose="020B0502040204020203" pitchFamily="34" charset="-122"/>
              </a:rPr>
              <a:t>&gt;;</a:t>
            </a:r>
          </a:p>
          <a:p>
            <a:pPr>
              <a:lnSpc>
                <a:spcPct val="160000"/>
              </a:lnSpc>
            </a:pPr>
            <a:r>
              <a:rPr lang="zh-CN" altLang="en-US" sz="2400">
                <a:latin typeface="Microsoft YaHei Light" panose="020B0502040204020203" pitchFamily="34" charset="-122"/>
                <a:ea typeface="Microsoft YaHei Light" panose="020B0502040204020203" pitchFamily="34" charset="-122"/>
              </a:rPr>
              <a:t>触发器必须是一个已经创建的触发器，并且只能由具有相应权限的用户删除。</a:t>
            </a:r>
          </a:p>
        </p:txBody>
      </p:sp>
      <p:sp>
        <p:nvSpPr>
          <p:cNvPr id="7" name="文本框 6">
            <a:extLst>
              <a:ext uri="{FF2B5EF4-FFF2-40B4-BE49-F238E27FC236}">
                <a16:creationId xmlns:a16="http://schemas.microsoft.com/office/drawing/2014/main" id="{C2A45C4B-82DC-415F-89AB-4D91FDFD61DA}"/>
              </a:ext>
            </a:extLst>
          </p:cNvPr>
          <p:cNvSpPr txBox="1"/>
          <p:nvPr/>
        </p:nvSpPr>
        <p:spPr>
          <a:xfrm>
            <a:off x="163594" y="95616"/>
            <a:ext cx="2030966" cy="523220"/>
          </a:xfrm>
          <a:prstGeom prst="rect">
            <a:avLst/>
          </a:prstGeom>
          <a:noFill/>
        </p:spPr>
        <p:txBody>
          <a:bodyPr wrap="square" rtlCol="0">
            <a:spAutoFit/>
          </a:bodyPr>
          <a:lstStyle/>
          <a:p>
            <a:r>
              <a:rPr lang="en-US" altLang="zh-CN" sz="2800" b="1" dirty="0">
                <a:latin typeface="Microsoft YaHei Light" panose="020B0502040204020203" pitchFamily="34" charset="-122"/>
                <a:ea typeface="Microsoft YaHei Light" panose="020B0502040204020203" pitchFamily="34" charset="-122"/>
              </a:rPr>
              <a:t>8.6 </a:t>
            </a:r>
            <a:r>
              <a:rPr lang="zh-CN" altLang="en-US" sz="2800" b="1" dirty="0">
                <a:latin typeface="Microsoft YaHei Light" panose="020B0502040204020203" pitchFamily="34" charset="-122"/>
                <a:ea typeface="Microsoft YaHei Light" panose="020B0502040204020203" pitchFamily="34" charset="-122"/>
              </a:rPr>
              <a:t>触发器</a:t>
            </a:r>
          </a:p>
        </p:txBody>
      </p:sp>
    </p:spTree>
    <p:extLst>
      <p:ext uri="{BB962C8B-B14F-4D97-AF65-F5344CB8AC3E}">
        <p14:creationId xmlns:p14="http://schemas.microsoft.com/office/powerpoint/2010/main" val="28771205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72AADEE-60EC-4708-A585-E93A7E38A0BB}"/>
              </a:ext>
            </a:extLst>
          </p:cNvPr>
          <p:cNvSpPr txBox="1"/>
          <p:nvPr/>
        </p:nvSpPr>
        <p:spPr>
          <a:xfrm>
            <a:off x="420129" y="0"/>
            <a:ext cx="1453978" cy="747256"/>
          </a:xfrm>
          <a:prstGeom prst="rect">
            <a:avLst/>
          </a:prstGeom>
          <a:noFill/>
        </p:spPr>
        <p:txBody>
          <a:bodyPr wrap="square" rtlCol="0">
            <a:spAutoFit/>
          </a:bodyPr>
          <a:lstStyle/>
          <a:p>
            <a:pPr>
              <a:lnSpc>
                <a:spcPct val="150000"/>
              </a:lnSpc>
            </a:pPr>
            <a:r>
              <a:rPr lang="zh-CN" altLang="en-US" sz="3200" dirty="0">
                <a:latin typeface="Microsoft YaHei Light" panose="020B0502040204020203" pitchFamily="34" charset="-122"/>
                <a:ea typeface="Microsoft YaHei Light" panose="020B0502040204020203" pitchFamily="34" charset="-122"/>
              </a:rPr>
              <a:t>总结</a:t>
            </a:r>
          </a:p>
        </p:txBody>
      </p:sp>
      <p:sp>
        <p:nvSpPr>
          <p:cNvPr id="6" name="矩形 5">
            <a:extLst>
              <a:ext uri="{FF2B5EF4-FFF2-40B4-BE49-F238E27FC236}">
                <a16:creationId xmlns:a16="http://schemas.microsoft.com/office/drawing/2014/main" id="{823FC1C2-BD24-469A-A514-40E119A9E67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2245098-CB63-4E9D-8EB5-D5F6C0C03A47}"/>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C9585699-3C55-4BB1-BD52-A64688D284DA}"/>
              </a:ext>
            </a:extLst>
          </p:cNvPr>
          <p:cNvSpPr txBox="1">
            <a:spLocks noChangeArrowheads="1"/>
          </p:cNvSpPr>
          <p:nvPr/>
        </p:nvSpPr>
        <p:spPr>
          <a:xfrm>
            <a:off x="3792418" y="1017695"/>
            <a:ext cx="4001116" cy="48226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CN" altLang="en-US" dirty="0"/>
              <a:t>实体完整性</a:t>
            </a:r>
          </a:p>
          <a:p>
            <a:pPr>
              <a:lnSpc>
                <a:spcPct val="130000"/>
              </a:lnSpc>
            </a:pPr>
            <a:r>
              <a:rPr lang="zh-CN" altLang="en-US" dirty="0"/>
              <a:t>参照完整性</a:t>
            </a:r>
          </a:p>
          <a:p>
            <a:pPr>
              <a:lnSpc>
                <a:spcPct val="130000"/>
              </a:lnSpc>
            </a:pPr>
            <a:r>
              <a:rPr lang="zh-CN" altLang="en-US" dirty="0"/>
              <a:t>用户定义的完整性</a:t>
            </a:r>
          </a:p>
          <a:p>
            <a:pPr>
              <a:lnSpc>
                <a:spcPct val="130000"/>
              </a:lnSpc>
            </a:pPr>
            <a:r>
              <a:rPr lang="zh-CN" altLang="en-US" dirty="0"/>
              <a:t>完整性约束命名字句</a:t>
            </a:r>
          </a:p>
          <a:p>
            <a:pPr>
              <a:lnSpc>
                <a:spcPct val="130000"/>
              </a:lnSpc>
            </a:pPr>
            <a:r>
              <a:rPr lang="zh-CN" altLang="en-US" dirty="0"/>
              <a:t>断言</a:t>
            </a:r>
            <a:endParaRPr lang="en-US" altLang="zh-CN" dirty="0"/>
          </a:p>
          <a:p>
            <a:pPr>
              <a:lnSpc>
                <a:spcPct val="130000"/>
              </a:lnSpc>
            </a:pPr>
            <a:r>
              <a:rPr lang="zh-CN" altLang="en-US" dirty="0"/>
              <a:t>触发器</a:t>
            </a:r>
            <a:endParaRPr lang="en-US" altLang="zh-CN" dirty="0"/>
          </a:p>
        </p:txBody>
      </p:sp>
    </p:spTree>
    <p:extLst>
      <p:ext uri="{BB962C8B-B14F-4D97-AF65-F5344CB8AC3E}">
        <p14:creationId xmlns:p14="http://schemas.microsoft.com/office/powerpoint/2010/main" val="155711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324CBC9-52C1-42DF-800F-6C21948638B1}"/>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54237C5-253E-4088-ABD0-D6BA5D3D22A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FA2ACC96-0E97-49AF-A46B-5F78E3A08F35}"/>
              </a:ext>
            </a:extLst>
          </p:cNvPr>
          <p:cNvSpPr txBox="1">
            <a:spLocks noChangeArrowheads="1"/>
          </p:cNvSpPr>
          <p:nvPr/>
        </p:nvSpPr>
        <p:spPr bwMode="auto">
          <a:xfrm>
            <a:off x="109957" y="905418"/>
            <a:ext cx="11997927" cy="2356765"/>
          </a:xfrm>
          <a:prstGeom prst="rect">
            <a:avLst/>
          </a:prstGeom>
          <a:noFill/>
          <a:ln w="9525">
            <a:noFill/>
            <a:miter lim="800000"/>
            <a:headEnd/>
            <a:tailEnd/>
          </a:ln>
        </p:spPr>
        <p:txBody>
          <a:bodyPr/>
          <a:lstStyle/>
          <a:p>
            <a:pPr lvl="1">
              <a:lnSpc>
                <a:spcPct val="150000"/>
              </a:lnSpc>
              <a:defRPr/>
            </a:pP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提供完整性检查的方法</a:t>
            </a:r>
          </a:p>
          <a:p>
            <a:pPr marL="1257300" lvl="2" indent="-342900" eaLnBrk="0" hangingPunct="0">
              <a:lnSpc>
                <a:spcPct val="150000"/>
              </a:lnSpc>
              <a:buSzPct val="87000"/>
              <a:buFont typeface="Arial" panose="020B0604020202020204" pitchFamily="34" charset="0"/>
              <a:buChar char="•"/>
              <a:defRPr/>
            </a:pPr>
            <a:r>
              <a:rPr lang="zh-CN" altLang="en-US" sz="2400" dirty="0">
                <a:latin typeface="Microsoft YaHei Light" panose="020B0502040204020203" pitchFamily="34" charset="-122"/>
                <a:ea typeface="Microsoft YaHei Light" panose="020B0502040204020203" pitchFamily="34" charset="-122"/>
              </a:rPr>
              <a:t>数据库管理系统中检查数据是否满足完整性约束条件的机制称为完整性检查。</a:t>
            </a:r>
          </a:p>
          <a:p>
            <a:pPr marL="1257300" lvl="2" indent="-342900" eaLnBrk="0" hangingPunct="0">
              <a:lnSpc>
                <a:spcPct val="150000"/>
              </a:lnSpc>
              <a:buSzPct val="87000"/>
              <a:buFont typeface="Arial" panose="020B0604020202020204" pitchFamily="34" charset="0"/>
              <a:buChar char="•"/>
              <a:defRPr/>
            </a:pPr>
            <a:r>
              <a:rPr lang="zh-CN" altLang="en-US" sz="2400" dirty="0">
                <a:latin typeface="Microsoft YaHei Light" panose="020B0502040204020203" pitchFamily="34" charset="-122"/>
                <a:ea typeface="Microsoft YaHei Light" panose="020B0502040204020203" pitchFamily="34" charset="-122"/>
              </a:rPr>
              <a:t>一般在</a:t>
            </a:r>
            <a:r>
              <a:rPr lang="en-US" altLang="zh-CN" sz="2400" dirty="0">
                <a:latin typeface="Microsoft YaHei Light" panose="020B0502040204020203" pitchFamily="34" charset="-122"/>
                <a:ea typeface="Microsoft YaHei Light" panose="020B0502040204020203" pitchFamily="34" charset="-122"/>
              </a:rPr>
              <a:t>INSERT</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UPDATE</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DELETE</a:t>
            </a:r>
            <a:r>
              <a:rPr lang="zh-CN" altLang="en-US" sz="2400" dirty="0">
                <a:latin typeface="Microsoft YaHei Light" panose="020B0502040204020203" pitchFamily="34" charset="-122"/>
                <a:ea typeface="Microsoft YaHei Light" panose="020B0502040204020203" pitchFamily="34" charset="-122"/>
              </a:rPr>
              <a:t>语句执行后开始检查，也可以在事务提交时检查 </a:t>
            </a:r>
          </a:p>
        </p:txBody>
      </p:sp>
      <p:sp>
        <p:nvSpPr>
          <p:cNvPr id="6" name="文本框 5">
            <a:extLst>
              <a:ext uri="{FF2B5EF4-FFF2-40B4-BE49-F238E27FC236}">
                <a16:creationId xmlns:a16="http://schemas.microsoft.com/office/drawing/2014/main" id="{EE01156D-3AC9-4B11-A781-EB478A78211C}"/>
              </a:ext>
            </a:extLst>
          </p:cNvPr>
          <p:cNvSpPr txBox="1"/>
          <p:nvPr/>
        </p:nvSpPr>
        <p:spPr>
          <a:xfrm>
            <a:off x="383060" y="121423"/>
            <a:ext cx="902811"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引言</a:t>
            </a:r>
          </a:p>
        </p:txBody>
      </p:sp>
      <p:sp>
        <p:nvSpPr>
          <p:cNvPr id="9" name="Rectangle 3">
            <a:extLst>
              <a:ext uri="{FF2B5EF4-FFF2-40B4-BE49-F238E27FC236}">
                <a16:creationId xmlns:a16="http://schemas.microsoft.com/office/drawing/2014/main" id="{9A000DC4-CCA2-45BE-94FF-91BA4AAE0DEE}"/>
              </a:ext>
            </a:extLst>
          </p:cNvPr>
          <p:cNvSpPr txBox="1">
            <a:spLocks noChangeArrowheads="1"/>
          </p:cNvSpPr>
          <p:nvPr/>
        </p:nvSpPr>
        <p:spPr bwMode="auto">
          <a:xfrm>
            <a:off x="122314" y="3908127"/>
            <a:ext cx="11764886" cy="2356766"/>
          </a:xfrm>
          <a:prstGeom prst="rect">
            <a:avLst/>
          </a:prstGeom>
          <a:noFill/>
          <a:ln w="9525">
            <a:noFill/>
            <a:miter lim="800000"/>
            <a:headEnd/>
            <a:tailEnd/>
          </a:ln>
        </p:spPr>
        <p:txBody>
          <a:bodyPr/>
          <a:lstStyle/>
          <a:p>
            <a:pPr lvl="1">
              <a:lnSpc>
                <a:spcPct val="150000"/>
              </a:lnSpc>
              <a:defRPr/>
            </a:pPr>
            <a:r>
              <a:rPr lang="en-US" altLang="zh-CN" sz="2400" dirty="0">
                <a:latin typeface="Microsoft YaHei Light" panose="020B0502040204020203" pitchFamily="34" charset="-122"/>
                <a:ea typeface="Microsoft YaHei Light" panose="020B0502040204020203" pitchFamily="34" charset="-122"/>
              </a:rPr>
              <a:t>3.</a:t>
            </a:r>
            <a:r>
              <a:rPr lang="zh-CN" altLang="en-US" sz="2400" dirty="0">
                <a:latin typeface="Microsoft YaHei Light" panose="020B0502040204020203" pitchFamily="34" charset="-122"/>
                <a:ea typeface="Microsoft YaHei Light" panose="020B0502040204020203" pitchFamily="34" charset="-122"/>
              </a:rPr>
              <a:t>违约处理 </a:t>
            </a:r>
          </a:p>
          <a:p>
            <a:pPr lvl="2" eaLnBrk="0" hangingPunct="0">
              <a:lnSpc>
                <a:spcPct val="150000"/>
              </a:lnSpc>
              <a:buSzPct val="87000"/>
              <a:defRPr/>
            </a:pPr>
            <a:r>
              <a:rPr lang="zh-CN" altLang="en-US" sz="2400" dirty="0">
                <a:latin typeface="Microsoft YaHei Light" panose="020B0502040204020203" pitchFamily="34" charset="-122"/>
                <a:ea typeface="Microsoft YaHei Light" panose="020B0502040204020203" pitchFamily="34" charset="-122"/>
              </a:rPr>
              <a:t>数据库管理系统若发现用户的操作违背了完整性约束条件，就采取一定的动作</a:t>
            </a:r>
          </a:p>
          <a:p>
            <a:pPr marL="1714500" lvl="3" indent="-342900">
              <a:lnSpc>
                <a:spcPct val="150000"/>
              </a:lnSpc>
              <a:buFont typeface="Arial" panose="020B0604020202020204" pitchFamily="34" charset="0"/>
              <a:buChar char="•"/>
              <a:defRPr/>
            </a:pPr>
            <a:r>
              <a:rPr lang="zh-CN" altLang="en-US" sz="2400" dirty="0">
                <a:latin typeface="Microsoft YaHei Light" panose="020B0502040204020203" pitchFamily="34" charset="-122"/>
                <a:ea typeface="Microsoft YaHei Light" panose="020B0502040204020203" pitchFamily="34" charset="-122"/>
              </a:rPr>
              <a:t>拒绝</a:t>
            </a:r>
            <a:r>
              <a:rPr 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NO ACTION</a:t>
            </a:r>
            <a:r>
              <a:rPr lang="en-US"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执行该操作</a:t>
            </a:r>
          </a:p>
          <a:p>
            <a:pPr marL="1714500" lvl="3" indent="-342900">
              <a:lnSpc>
                <a:spcPct val="150000"/>
              </a:lnSpc>
              <a:buFont typeface="Arial" panose="020B0604020202020204" pitchFamily="34" charset="0"/>
              <a:buChar char="•"/>
              <a:defRPr/>
            </a:pPr>
            <a:r>
              <a:rPr lang="zh-CN" altLang="en-US" sz="2400" dirty="0">
                <a:latin typeface="Microsoft YaHei Light" panose="020B0502040204020203" pitchFamily="34" charset="-122"/>
                <a:ea typeface="Microsoft YaHei Light" panose="020B0502040204020203" pitchFamily="34" charset="-122"/>
              </a:rPr>
              <a:t>级连</a:t>
            </a:r>
            <a:r>
              <a:rPr 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CASCADE</a:t>
            </a:r>
            <a:r>
              <a:rPr lang="en-US"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执行其他操作</a:t>
            </a:r>
          </a:p>
        </p:txBody>
      </p:sp>
    </p:spTree>
    <p:extLst>
      <p:ext uri="{BB962C8B-B14F-4D97-AF65-F5344CB8AC3E}">
        <p14:creationId xmlns:p14="http://schemas.microsoft.com/office/powerpoint/2010/main" val="28906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781DFEA-0275-449A-B5C8-71D10877B923}"/>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41E6562-6F59-4367-A86E-D5788C39B025}"/>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27261E64-607A-4C15-AB45-F7E5E559DFBF}"/>
              </a:ext>
            </a:extLst>
          </p:cNvPr>
          <p:cNvSpPr txBox="1">
            <a:spLocks noChangeArrowheads="1"/>
          </p:cNvSpPr>
          <p:nvPr/>
        </p:nvSpPr>
        <p:spPr>
          <a:xfrm>
            <a:off x="1185390" y="2237621"/>
            <a:ext cx="8974183" cy="4342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None/>
            </a:pPr>
            <a:r>
              <a:rPr lang="zh-CN" altLang="en-US" sz="2400" dirty="0">
                <a:latin typeface="Microsoft YaHei Light" panose="020B0502040204020203" pitchFamily="34" charset="-122"/>
                <a:ea typeface="Microsoft YaHei Light" panose="020B0502040204020203" pitchFamily="34" charset="-122"/>
              </a:rPr>
              <a:t>关系模型的实体完整性</a:t>
            </a:r>
          </a:p>
          <a:p>
            <a:pPr lvl="1">
              <a:lnSpc>
                <a:spcPct val="140000"/>
              </a:lnSpc>
            </a:pPr>
            <a:r>
              <a:rPr lang="en-US" altLang="zh-CN" dirty="0">
                <a:latin typeface="Microsoft YaHei Light" panose="020B0502040204020203" pitchFamily="34" charset="-122"/>
                <a:ea typeface="Microsoft YaHei Light" panose="020B0502040204020203" pitchFamily="34" charset="-122"/>
              </a:rPr>
              <a:t>CREATE  TABLE</a:t>
            </a:r>
            <a:r>
              <a:rPr lang="zh-CN" altLang="en-US" dirty="0">
                <a:latin typeface="Microsoft YaHei Light" panose="020B0502040204020203" pitchFamily="34" charset="-122"/>
                <a:ea typeface="Microsoft YaHei Light" panose="020B0502040204020203" pitchFamily="34" charset="-122"/>
              </a:rPr>
              <a:t>中用</a:t>
            </a:r>
            <a:r>
              <a:rPr lang="en-US" altLang="zh-CN" dirty="0">
                <a:latin typeface="Microsoft YaHei Light" panose="020B0502040204020203" pitchFamily="34" charset="-122"/>
                <a:ea typeface="Microsoft YaHei Light" panose="020B0502040204020203" pitchFamily="34" charset="-122"/>
              </a:rPr>
              <a:t>PRIMARY KEY</a:t>
            </a:r>
            <a:r>
              <a:rPr lang="zh-CN" altLang="en-US" dirty="0">
                <a:latin typeface="Microsoft YaHei Light" panose="020B0502040204020203" pitchFamily="34" charset="-122"/>
                <a:ea typeface="Microsoft YaHei Light" panose="020B0502040204020203" pitchFamily="34" charset="-122"/>
              </a:rPr>
              <a:t>定义</a:t>
            </a:r>
          </a:p>
          <a:p>
            <a:pPr marL="0" indent="0">
              <a:lnSpc>
                <a:spcPct val="140000"/>
              </a:lnSpc>
              <a:buNone/>
            </a:pPr>
            <a:r>
              <a:rPr lang="zh-CN" altLang="en-US" sz="2400" dirty="0">
                <a:latin typeface="Microsoft YaHei Light" panose="020B0502040204020203" pitchFamily="34" charset="-122"/>
                <a:ea typeface="Microsoft YaHei Light" panose="020B0502040204020203" pitchFamily="34" charset="-122"/>
              </a:rPr>
              <a:t>单属性构成的码有两种说明方法 </a:t>
            </a:r>
          </a:p>
          <a:p>
            <a:pPr lvl="1">
              <a:lnSpc>
                <a:spcPct val="140000"/>
              </a:lnSpc>
            </a:pPr>
            <a:r>
              <a:rPr lang="zh-CN" altLang="en-US" dirty="0">
                <a:latin typeface="Microsoft YaHei Light" panose="020B0502040204020203" pitchFamily="34" charset="-122"/>
                <a:ea typeface="Microsoft YaHei Light" panose="020B0502040204020203" pitchFamily="34" charset="-122"/>
              </a:rPr>
              <a:t>定义为列级约束条件</a:t>
            </a:r>
          </a:p>
          <a:p>
            <a:pPr lvl="1">
              <a:lnSpc>
                <a:spcPct val="140000"/>
              </a:lnSpc>
            </a:pPr>
            <a:r>
              <a:rPr lang="zh-CN" altLang="en-US" dirty="0">
                <a:latin typeface="Microsoft YaHei Light" panose="020B0502040204020203" pitchFamily="34" charset="-122"/>
                <a:ea typeface="Microsoft YaHei Light" panose="020B0502040204020203" pitchFamily="34" charset="-122"/>
              </a:rPr>
              <a:t>定义为表级约束条件</a:t>
            </a:r>
          </a:p>
          <a:p>
            <a:pPr marL="0" indent="0">
              <a:lnSpc>
                <a:spcPct val="140000"/>
              </a:lnSpc>
              <a:buNone/>
            </a:pPr>
            <a:r>
              <a:rPr lang="zh-CN" altLang="en-US" sz="2400" dirty="0">
                <a:latin typeface="Microsoft YaHei Light" panose="020B0502040204020203" pitchFamily="34" charset="-122"/>
                <a:ea typeface="Microsoft YaHei Light" panose="020B0502040204020203" pitchFamily="34" charset="-122"/>
              </a:rPr>
              <a:t>对多个属性构成的码只有一种说明方法</a:t>
            </a:r>
          </a:p>
          <a:p>
            <a:pPr lvl="1">
              <a:lnSpc>
                <a:spcPct val="140000"/>
              </a:lnSpc>
            </a:pPr>
            <a:r>
              <a:rPr lang="zh-CN" altLang="en-US" dirty="0">
                <a:latin typeface="Microsoft YaHei Light" panose="020B0502040204020203" pitchFamily="34" charset="-122"/>
                <a:ea typeface="Microsoft YaHei Light" panose="020B0502040204020203" pitchFamily="34" charset="-122"/>
              </a:rPr>
              <a:t>定义为表级约束条件 </a:t>
            </a:r>
          </a:p>
        </p:txBody>
      </p:sp>
      <p:sp>
        <p:nvSpPr>
          <p:cNvPr id="8" name="文本框 7">
            <a:extLst>
              <a:ext uri="{FF2B5EF4-FFF2-40B4-BE49-F238E27FC236}">
                <a16:creationId xmlns:a16="http://schemas.microsoft.com/office/drawing/2014/main" id="{463BBFBC-AD48-4E27-9E86-D4C66225AD1B}"/>
              </a:ext>
            </a:extLst>
          </p:cNvPr>
          <p:cNvSpPr txBox="1"/>
          <p:nvPr/>
        </p:nvSpPr>
        <p:spPr>
          <a:xfrm>
            <a:off x="383060" y="121423"/>
            <a:ext cx="2632452"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8.1 </a:t>
            </a:r>
            <a:r>
              <a:rPr lang="zh-CN" altLang="en-US" sz="2800" b="1" dirty="0">
                <a:latin typeface="微软雅黑" panose="020B0503020204020204" pitchFamily="34" charset="-122"/>
                <a:ea typeface="微软雅黑" panose="020B0503020204020204" pitchFamily="34" charset="-122"/>
              </a:rPr>
              <a:t>实体完整性</a:t>
            </a:r>
          </a:p>
        </p:txBody>
      </p:sp>
      <p:sp>
        <p:nvSpPr>
          <p:cNvPr id="6" name="Rectangle 3">
            <a:extLst>
              <a:ext uri="{FF2B5EF4-FFF2-40B4-BE49-F238E27FC236}">
                <a16:creationId xmlns:a16="http://schemas.microsoft.com/office/drawing/2014/main" id="{5EE10688-1DA0-4FB0-95CC-CE152C0B2F52}"/>
              </a:ext>
            </a:extLst>
          </p:cNvPr>
          <p:cNvSpPr txBox="1">
            <a:spLocks noChangeArrowheads="1"/>
          </p:cNvSpPr>
          <p:nvPr/>
        </p:nvSpPr>
        <p:spPr>
          <a:xfrm>
            <a:off x="663575" y="980200"/>
            <a:ext cx="3871356" cy="972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90000"/>
              </a:lnSpc>
              <a:buFont typeface="Wingdings" panose="05000000000000000000" pitchFamily="2" charset="2"/>
              <a:buChar char="Ø"/>
            </a:pPr>
            <a:r>
              <a:rPr lang="zh-CN" altLang="en-US" dirty="0">
                <a:solidFill>
                  <a:srgbClr val="00B050"/>
                </a:solidFill>
                <a:latin typeface="Microsoft YaHei Light" panose="020B0502040204020203" pitchFamily="34" charset="-122"/>
                <a:ea typeface="Microsoft YaHei Light" panose="020B0502040204020203" pitchFamily="34" charset="-122"/>
              </a:rPr>
              <a:t>实体完整性定义</a:t>
            </a:r>
          </a:p>
        </p:txBody>
      </p:sp>
    </p:spTree>
    <p:extLst>
      <p:ext uri="{BB962C8B-B14F-4D97-AF65-F5344CB8AC3E}">
        <p14:creationId xmlns:p14="http://schemas.microsoft.com/office/powerpoint/2010/main" val="334242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3FB479B-E7D3-4140-9B33-E08A7B6B730D}"/>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6EE991F-7866-4789-B171-819E15472B33}"/>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8" name="Rectangle 3">
            <a:extLst>
              <a:ext uri="{FF2B5EF4-FFF2-40B4-BE49-F238E27FC236}">
                <a16:creationId xmlns:a16="http://schemas.microsoft.com/office/drawing/2014/main" id="{BF918172-8F15-4092-8378-11CFE04EB6ED}"/>
              </a:ext>
            </a:extLst>
          </p:cNvPr>
          <p:cNvSpPr txBox="1">
            <a:spLocks noChangeArrowheads="1"/>
          </p:cNvSpPr>
          <p:nvPr/>
        </p:nvSpPr>
        <p:spPr>
          <a:xfrm>
            <a:off x="1075038" y="1228639"/>
            <a:ext cx="8229600" cy="53080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a:t>
            </a:r>
            <a:r>
              <a:rPr lang="zh-CN" altLang="en-US" sz="2400" dirty="0">
                <a:latin typeface="Microsoft YaHei Light" panose="020B0502040204020203" pitchFamily="34" charset="-122"/>
                <a:ea typeface="Microsoft YaHei Light" panose="020B0502040204020203" pitchFamily="34" charset="-122"/>
              </a:rPr>
              <a:t>例</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 将</a:t>
            </a:r>
            <a:r>
              <a:rPr lang="en-US" altLang="zh-CN" sz="2400" dirty="0">
                <a:latin typeface="Microsoft YaHei Light" panose="020B0502040204020203" pitchFamily="34" charset="-122"/>
                <a:ea typeface="Microsoft YaHei Light" panose="020B0502040204020203" pitchFamily="34" charset="-122"/>
              </a:rPr>
              <a:t>Student</a:t>
            </a:r>
            <a:r>
              <a:rPr lang="zh-CN" altLang="en-US" sz="2400" dirty="0">
                <a:latin typeface="Microsoft YaHei Light" panose="020B0502040204020203" pitchFamily="34" charset="-122"/>
                <a:ea typeface="Microsoft YaHei Light" panose="020B0502040204020203" pitchFamily="34" charset="-122"/>
              </a:rPr>
              <a:t>表中的</a:t>
            </a:r>
            <a:r>
              <a:rPr lang="en-US" altLang="zh-CN" sz="2400" dirty="0" err="1">
                <a:latin typeface="Microsoft YaHei Light" panose="020B0502040204020203" pitchFamily="34" charset="-122"/>
                <a:ea typeface="Microsoft YaHei Light" panose="020B0502040204020203" pitchFamily="34" charset="-122"/>
              </a:rPr>
              <a:t>Sno</a:t>
            </a:r>
            <a:r>
              <a:rPr lang="zh-CN" altLang="en-US" sz="2400" dirty="0">
                <a:latin typeface="Microsoft YaHei Light" panose="020B0502040204020203" pitchFamily="34" charset="-122"/>
                <a:ea typeface="Microsoft YaHei Light" panose="020B0502040204020203" pitchFamily="34" charset="-122"/>
              </a:rPr>
              <a:t>属性定义为码</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（1）</a:t>
            </a:r>
            <a:r>
              <a:rPr lang="zh-CN" altLang="en-US" sz="2400" dirty="0">
                <a:latin typeface="Microsoft YaHei Light" panose="020B0502040204020203" pitchFamily="34" charset="-122"/>
                <a:ea typeface="Microsoft YaHei Light" panose="020B0502040204020203" pitchFamily="34" charset="-122"/>
              </a:rPr>
              <a:t>在列级定义主码              </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CREATE TABLE Student</a:t>
            </a: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solidFill>
                  <a:srgbClr val="FF00FF"/>
                </a:solidFill>
                <a:latin typeface="Microsoft YaHei Light" panose="020B0502040204020203" pitchFamily="34" charset="-122"/>
                <a:ea typeface="Microsoft YaHei Light" panose="020B0502040204020203" pitchFamily="34" charset="-122"/>
              </a:rPr>
              <a:t>Sno</a:t>
            </a:r>
            <a:r>
              <a:rPr lang="en-US" altLang="zh-CN" sz="2400" dirty="0">
                <a:solidFill>
                  <a:srgbClr val="FF00FF"/>
                </a:solidFill>
                <a:latin typeface="Microsoft YaHei Light" panose="020B0502040204020203" pitchFamily="34" charset="-122"/>
                <a:ea typeface="Microsoft YaHei Light" panose="020B0502040204020203" pitchFamily="34" charset="-122"/>
              </a:rPr>
              <a:t>  CHAR</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a:solidFill>
                  <a:srgbClr val="FF00FF"/>
                </a:solidFill>
                <a:latin typeface="Microsoft YaHei Light" panose="020B0502040204020203" pitchFamily="34" charset="-122"/>
                <a:ea typeface="Microsoft YaHei Light" panose="020B0502040204020203" pitchFamily="34" charset="-122"/>
              </a:rPr>
              <a:t>9</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a:solidFill>
                  <a:srgbClr val="FF00FF"/>
                </a:solidFill>
                <a:latin typeface="Microsoft YaHei Light" panose="020B0502040204020203" pitchFamily="34" charset="-122"/>
                <a:ea typeface="Microsoft YaHei Light" panose="020B0502040204020203" pitchFamily="34" charset="-122"/>
              </a:rPr>
              <a:t>  PRIMARY KEY</a:t>
            </a:r>
            <a:r>
              <a:rPr lang="zh-CN" altLang="en-US" sz="2400" dirty="0">
                <a:solidFill>
                  <a:srgbClr val="FF00FF"/>
                </a:solidFill>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Sname</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20</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NOT NULL</a:t>
            </a:r>
            <a:r>
              <a:rPr lang="zh-CN" altLang="en-US" sz="2400" dirty="0">
                <a:latin typeface="Microsoft YaHei Light" panose="020B0502040204020203" pitchFamily="34" charset="-122"/>
                <a:ea typeface="Microsoft YaHei Light" panose="020B0502040204020203" pitchFamily="34" charset="-122"/>
              </a:rPr>
              <a:t>,     </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Ssex</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Sage  SMALLINT</a:t>
            </a:r>
            <a:r>
              <a:rPr lang="zh-CN" altLang="en-US" sz="2400" dirty="0">
                <a:latin typeface="Microsoft YaHei Light" panose="020B0502040204020203" pitchFamily="34" charset="-122"/>
                <a:ea typeface="Microsoft YaHei Light" panose="020B0502040204020203" pitchFamily="34" charset="-122"/>
              </a:rPr>
              <a:t>,</a:t>
            </a:r>
          </a:p>
          <a:p>
            <a:pPr>
              <a:lnSpc>
                <a:spcPct val="120000"/>
              </a:lnSpc>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Sdept</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20</a:t>
            </a:r>
            <a:r>
              <a:rPr lang="zh-CN" altLang="en-US" sz="2400" dirty="0">
                <a:latin typeface="Microsoft YaHei Light" panose="020B0502040204020203" pitchFamily="34" charset="-122"/>
                <a:ea typeface="Microsoft YaHei Light" panose="020B0502040204020203" pitchFamily="34" charset="-122"/>
              </a:rPr>
              <a:t>)</a:t>
            </a:r>
            <a:endParaRPr lang="en-US" altLang="zh-CN" sz="2400" dirty="0">
              <a:latin typeface="Microsoft YaHei Light" panose="020B0502040204020203" pitchFamily="34" charset="-122"/>
              <a:ea typeface="Microsoft YaHei Light" panose="020B0502040204020203" pitchFamily="34" charset="-122"/>
            </a:endParaRPr>
          </a:p>
          <a:p>
            <a:pPr>
              <a:lnSpc>
                <a:spcPct val="120000"/>
              </a:lnSpc>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a:t>
            </a:r>
          </a:p>
        </p:txBody>
      </p:sp>
      <p:sp>
        <p:nvSpPr>
          <p:cNvPr id="9" name="文本框 8">
            <a:extLst>
              <a:ext uri="{FF2B5EF4-FFF2-40B4-BE49-F238E27FC236}">
                <a16:creationId xmlns:a16="http://schemas.microsoft.com/office/drawing/2014/main" id="{095FEEE5-F223-4C34-A9C1-0E8DBE7F64B0}"/>
              </a:ext>
            </a:extLst>
          </p:cNvPr>
          <p:cNvSpPr txBox="1"/>
          <p:nvPr/>
        </p:nvSpPr>
        <p:spPr>
          <a:xfrm>
            <a:off x="383060" y="121423"/>
            <a:ext cx="2632452"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8.1 </a:t>
            </a:r>
            <a:r>
              <a:rPr lang="zh-CN" altLang="en-US" sz="2800" b="1" dirty="0">
                <a:latin typeface="微软雅黑" panose="020B0503020204020204" pitchFamily="34" charset="-122"/>
                <a:ea typeface="微软雅黑" panose="020B0503020204020204" pitchFamily="34" charset="-122"/>
              </a:rPr>
              <a:t>实体完整性</a:t>
            </a:r>
          </a:p>
        </p:txBody>
      </p:sp>
    </p:spTree>
    <p:extLst>
      <p:ext uri="{BB962C8B-B14F-4D97-AF65-F5344CB8AC3E}">
        <p14:creationId xmlns:p14="http://schemas.microsoft.com/office/powerpoint/2010/main" val="68255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4905E04-20E6-4F33-9F4C-866883E9254E}"/>
              </a:ext>
            </a:extLst>
          </p:cNvPr>
          <p:cNvSpPr/>
          <p:nvPr/>
        </p:nvSpPr>
        <p:spPr>
          <a:xfrm flipV="1">
            <a:off x="9851378" y="688700"/>
            <a:ext cx="2342967"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C63624E-8EC0-4DCD-AB44-BAFD2BD02208}"/>
              </a:ext>
            </a:extLst>
          </p:cNvPr>
          <p:cNvSpPr txBox="1"/>
          <p:nvPr/>
        </p:nvSpPr>
        <p:spPr>
          <a:xfrm>
            <a:off x="9920802" y="0"/>
            <a:ext cx="2236510" cy="584775"/>
          </a:xfrm>
          <a:prstGeom prst="rect">
            <a:avLst/>
          </a:prstGeom>
          <a:noFill/>
        </p:spPr>
        <p:txBody>
          <a:bodyPr wrap="none" rtlCol="0">
            <a:spAutoFit/>
          </a:bodyPr>
          <a:lstStyle/>
          <a:p>
            <a:r>
              <a:rPr lang="zh-CN" alt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数据库系统</a:t>
            </a:r>
          </a:p>
        </p:txBody>
      </p:sp>
      <p:sp>
        <p:nvSpPr>
          <p:cNvPr id="7" name="Rectangle 3">
            <a:extLst>
              <a:ext uri="{FF2B5EF4-FFF2-40B4-BE49-F238E27FC236}">
                <a16:creationId xmlns:a16="http://schemas.microsoft.com/office/drawing/2014/main" id="{05CA91FA-8402-4167-8A43-C254EB0B843A}"/>
              </a:ext>
            </a:extLst>
          </p:cNvPr>
          <p:cNvSpPr txBox="1">
            <a:spLocks noChangeArrowheads="1"/>
          </p:cNvSpPr>
          <p:nvPr/>
        </p:nvSpPr>
        <p:spPr>
          <a:xfrm>
            <a:off x="885997" y="1519109"/>
            <a:ext cx="8229600" cy="4214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在表级定义主码</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CREATE TABLE Student</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Sno</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9</a:t>
            </a:r>
            <a:r>
              <a:rPr lang="zh-CN" altLang="en-US" sz="2400" dirty="0">
                <a:latin typeface="Microsoft YaHei Light" panose="020B0502040204020203" pitchFamily="34" charset="-122"/>
                <a:ea typeface="Microsoft YaHei Light" panose="020B0502040204020203" pitchFamily="34" charset="-122"/>
              </a:rPr>
              <a:t>),  </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Sname</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20</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 NOT NULL</a:t>
            </a:r>
            <a:r>
              <a:rPr lang="zh-CN" altLang="en-US" sz="24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Ssex</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a:t>
            </a:r>
            <a:r>
              <a:rPr lang="zh-CN" altLang="en-US" sz="24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Sage  SMALLINT</a:t>
            </a:r>
            <a:r>
              <a:rPr lang="zh-CN" altLang="en-US" sz="24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err="1">
                <a:latin typeface="Microsoft YaHei Light" panose="020B0502040204020203" pitchFamily="34" charset="-122"/>
                <a:ea typeface="Microsoft YaHei Light" panose="020B0502040204020203" pitchFamily="34" charset="-122"/>
              </a:rPr>
              <a:t>Sdept</a:t>
            </a:r>
            <a:r>
              <a:rPr lang="en-US" altLang="zh-CN" sz="2400" dirty="0">
                <a:latin typeface="Microsoft YaHei Light" panose="020B0502040204020203" pitchFamily="34" charset="-122"/>
                <a:ea typeface="Microsoft YaHei Light" panose="020B0502040204020203" pitchFamily="34" charset="-122"/>
              </a:rPr>
              <a:t>  CHAR</a:t>
            </a:r>
            <a:r>
              <a:rPr lang="zh-CN" altLang="en-US"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20</a:t>
            </a:r>
            <a:r>
              <a:rPr lang="zh-CN" altLang="en-US" sz="2400" dirty="0">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zh-CN" altLang="en-US" sz="2400" dirty="0">
                <a:latin typeface="Microsoft YaHei Light" panose="020B0502040204020203" pitchFamily="34" charset="-122"/>
                <a:ea typeface="Microsoft YaHei Light" panose="020B0502040204020203" pitchFamily="34" charset="-122"/>
              </a:rPr>
              <a:t>           </a:t>
            </a:r>
            <a:r>
              <a:rPr lang="en-US" altLang="zh-CN" sz="2400" dirty="0">
                <a:solidFill>
                  <a:srgbClr val="FF00FF"/>
                </a:solidFill>
                <a:latin typeface="Microsoft YaHei Light" panose="020B0502040204020203" pitchFamily="34" charset="-122"/>
                <a:ea typeface="Microsoft YaHei Light" panose="020B0502040204020203" pitchFamily="34" charset="-122"/>
              </a:rPr>
              <a:t>PRIMARY KEY </a:t>
            </a:r>
            <a:r>
              <a:rPr lang="zh-CN" altLang="en-US" sz="2400" dirty="0">
                <a:solidFill>
                  <a:srgbClr val="FF00FF"/>
                </a:solidFill>
                <a:latin typeface="Microsoft YaHei Light" panose="020B0502040204020203" pitchFamily="34" charset="-122"/>
                <a:ea typeface="Microsoft YaHei Light" panose="020B0502040204020203" pitchFamily="34" charset="-122"/>
              </a:rPr>
              <a:t>(</a:t>
            </a:r>
            <a:r>
              <a:rPr lang="en-US" altLang="zh-CN" sz="2400" dirty="0" err="1">
                <a:solidFill>
                  <a:srgbClr val="FF00FF"/>
                </a:solidFill>
                <a:latin typeface="Microsoft YaHei Light" panose="020B0502040204020203" pitchFamily="34" charset="-122"/>
                <a:ea typeface="Microsoft YaHei Light" panose="020B0502040204020203" pitchFamily="34" charset="-122"/>
              </a:rPr>
              <a:t>Sno</a:t>
            </a:r>
            <a:r>
              <a:rPr lang="zh-CN" altLang="en-US" sz="2400" dirty="0">
                <a:solidFill>
                  <a:srgbClr val="FF00FF"/>
                </a:solidFill>
                <a:latin typeface="Microsoft YaHei Light" panose="020B0502040204020203" pitchFamily="34" charset="-122"/>
                <a:ea typeface="Microsoft YaHei Light" panose="020B0502040204020203" pitchFamily="34" charset="-122"/>
              </a:rPr>
              <a:t>)</a:t>
            </a:r>
          </a:p>
          <a:p>
            <a:pPr>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en-US" sz="2400" dirty="0">
                <a:latin typeface="Microsoft YaHei Light" panose="020B0502040204020203" pitchFamily="34" charset="-122"/>
                <a:ea typeface="Microsoft YaHei Light" panose="020B0502040204020203" pitchFamily="34" charset="-122"/>
              </a:rPr>
              <a:t>   )</a:t>
            </a:r>
            <a:r>
              <a:rPr lang="en-US" altLang="zh-CN" sz="2400" dirty="0">
                <a:latin typeface="Microsoft YaHei Light" panose="020B0502040204020203" pitchFamily="34" charset="-122"/>
                <a:ea typeface="Microsoft YaHei Light" panose="020B0502040204020203" pitchFamily="34" charset="-122"/>
              </a:rPr>
              <a:t>; </a:t>
            </a:r>
          </a:p>
        </p:txBody>
      </p:sp>
      <p:sp>
        <p:nvSpPr>
          <p:cNvPr id="8" name="文本框 7">
            <a:extLst>
              <a:ext uri="{FF2B5EF4-FFF2-40B4-BE49-F238E27FC236}">
                <a16:creationId xmlns:a16="http://schemas.microsoft.com/office/drawing/2014/main" id="{88A1E1F8-244C-4CE8-B2C9-4C61D265A0C5}"/>
              </a:ext>
            </a:extLst>
          </p:cNvPr>
          <p:cNvSpPr txBox="1"/>
          <p:nvPr/>
        </p:nvSpPr>
        <p:spPr>
          <a:xfrm>
            <a:off x="383060" y="121423"/>
            <a:ext cx="2632452"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8.1 </a:t>
            </a:r>
            <a:r>
              <a:rPr lang="zh-CN" altLang="en-US" sz="2800" b="1" dirty="0">
                <a:latin typeface="微软雅黑" panose="020B0503020204020204" pitchFamily="34" charset="-122"/>
                <a:ea typeface="微软雅黑" panose="020B0503020204020204" pitchFamily="34" charset="-122"/>
              </a:rPr>
              <a:t>实体完整性</a:t>
            </a:r>
          </a:p>
        </p:txBody>
      </p:sp>
    </p:spTree>
    <p:extLst>
      <p:ext uri="{BB962C8B-B14F-4D97-AF65-F5344CB8AC3E}">
        <p14:creationId xmlns:p14="http://schemas.microsoft.com/office/powerpoint/2010/main" val="13411028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6380</TotalTime>
  <Words>4409</Words>
  <Application>Microsoft Office PowerPoint</Application>
  <PresentationFormat>宽屏</PresentationFormat>
  <Paragraphs>527</Paragraphs>
  <Slides>54</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Microsoft YaHei Light</vt:lpstr>
      <vt:lpstr>等线</vt:lpstr>
      <vt:lpstr>等线 Light</vt:lpstr>
      <vt:lpstr>宋体</vt:lpstr>
      <vt:lpstr>微软雅黑</vt:lpstr>
      <vt:lpstr>Arial</vt:lpstr>
      <vt:lpstr>Times New Roman</vt:lpstr>
      <vt:lpstr>Wingdings</vt:lpstr>
      <vt:lpstr>Office 主题​​</vt:lpstr>
      <vt:lpstr>第八章 数据库完整性</vt:lpstr>
      <vt:lpstr>学习内容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知识图谱的表示</dc:title>
  <dc:creator>Tong Wei</dc:creator>
  <cp:lastModifiedBy>dell</cp:lastModifiedBy>
  <cp:revision>412</cp:revision>
  <dcterms:created xsi:type="dcterms:W3CDTF">2023-03-03T05:31:41Z</dcterms:created>
  <dcterms:modified xsi:type="dcterms:W3CDTF">2024-11-11T03:48:05Z</dcterms:modified>
</cp:coreProperties>
</file>