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622" r:id="rId4"/>
    <p:sldId id="528" r:id="rId5"/>
    <p:sldId id="530" r:id="rId6"/>
    <p:sldId id="532" r:id="rId7"/>
    <p:sldId id="533" r:id="rId8"/>
    <p:sldId id="534" r:id="rId9"/>
    <p:sldId id="536" r:id="rId10"/>
    <p:sldId id="538" r:id="rId11"/>
    <p:sldId id="540" r:id="rId12"/>
    <p:sldId id="541" r:id="rId13"/>
    <p:sldId id="542" r:id="rId14"/>
    <p:sldId id="543" r:id="rId15"/>
    <p:sldId id="544" r:id="rId16"/>
    <p:sldId id="545" r:id="rId17"/>
    <p:sldId id="546" r:id="rId18"/>
    <p:sldId id="547" r:id="rId19"/>
    <p:sldId id="548" r:id="rId20"/>
    <p:sldId id="550" r:id="rId21"/>
    <p:sldId id="551" r:id="rId22"/>
    <p:sldId id="552" r:id="rId23"/>
    <p:sldId id="553" r:id="rId24"/>
    <p:sldId id="554" r:id="rId25"/>
    <p:sldId id="555" r:id="rId26"/>
    <p:sldId id="556" r:id="rId27"/>
    <p:sldId id="557" r:id="rId28"/>
    <p:sldId id="558" r:id="rId29"/>
    <p:sldId id="559" r:id="rId30"/>
    <p:sldId id="621" r:id="rId31"/>
    <p:sldId id="560" r:id="rId32"/>
    <p:sldId id="561" r:id="rId33"/>
    <p:sldId id="562" r:id="rId34"/>
    <p:sldId id="563" r:id="rId35"/>
    <p:sldId id="564" r:id="rId36"/>
    <p:sldId id="565" r:id="rId37"/>
    <p:sldId id="566" r:id="rId38"/>
    <p:sldId id="568" r:id="rId39"/>
    <p:sldId id="570" r:id="rId40"/>
    <p:sldId id="571" r:id="rId41"/>
    <p:sldId id="572" r:id="rId42"/>
    <p:sldId id="573" r:id="rId43"/>
    <p:sldId id="574" r:id="rId44"/>
    <p:sldId id="575" r:id="rId45"/>
    <p:sldId id="577" r:id="rId46"/>
    <p:sldId id="578" r:id="rId47"/>
    <p:sldId id="580" r:id="rId48"/>
    <p:sldId id="581" r:id="rId49"/>
    <p:sldId id="582" r:id="rId50"/>
    <p:sldId id="584" r:id="rId51"/>
    <p:sldId id="585" r:id="rId52"/>
    <p:sldId id="587" r:id="rId53"/>
    <p:sldId id="589" r:id="rId54"/>
    <p:sldId id="590" r:id="rId55"/>
    <p:sldId id="591" r:id="rId56"/>
    <p:sldId id="592" r:id="rId57"/>
    <p:sldId id="593" r:id="rId58"/>
    <p:sldId id="595" r:id="rId59"/>
    <p:sldId id="597" r:id="rId60"/>
    <p:sldId id="599" r:id="rId61"/>
    <p:sldId id="601" r:id="rId62"/>
    <p:sldId id="603" r:id="rId63"/>
    <p:sldId id="604" r:id="rId64"/>
    <p:sldId id="605" r:id="rId65"/>
    <p:sldId id="606" r:id="rId66"/>
    <p:sldId id="608" r:id="rId67"/>
    <p:sldId id="609" r:id="rId68"/>
    <p:sldId id="610" r:id="rId69"/>
    <p:sldId id="611" r:id="rId70"/>
    <p:sldId id="612" r:id="rId71"/>
    <p:sldId id="613" r:id="rId72"/>
    <p:sldId id="614" r:id="rId73"/>
    <p:sldId id="616"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84254" autoAdjust="0"/>
  </p:normalViewPr>
  <p:slideViewPr>
    <p:cSldViewPr snapToGrid="0">
      <p:cViewPr varScale="1">
        <p:scale>
          <a:sx n="73" d="100"/>
          <a:sy n="73" d="100"/>
        </p:scale>
        <p:origin x="96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111445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a:t>
            </a:fld>
            <a:endParaRPr lang="zh-CN" altLang="en-US"/>
          </a:p>
        </p:txBody>
      </p:sp>
    </p:spTree>
    <p:extLst>
      <p:ext uri="{BB962C8B-B14F-4D97-AF65-F5344CB8AC3E}">
        <p14:creationId xmlns:p14="http://schemas.microsoft.com/office/powerpoint/2010/main" val="317677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4</a:t>
            </a:fld>
            <a:endParaRPr lang="zh-CN" altLang="en-US"/>
          </a:p>
        </p:txBody>
      </p:sp>
    </p:spTree>
    <p:extLst>
      <p:ext uri="{BB962C8B-B14F-4D97-AF65-F5344CB8AC3E}">
        <p14:creationId xmlns:p14="http://schemas.microsoft.com/office/powerpoint/2010/main" val="253885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2024/11/20</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991358"/>
          </a:xfrm>
        </p:spPr>
        <p:txBody>
          <a:bodyPr>
            <a:normAutofit/>
          </a:bodyPr>
          <a:lstStyle/>
          <a:p>
            <a:r>
              <a:rPr lang="zh-CN" altLang="en-US" dirty="0">
                <a:solidFill>
                  <a:schemeClr val="accent1"/>
                </a:solidFill>
                <a:latin typeface="微软雅黑" panose="020B0503020204020204" pitchFamily="34" charset="-122"/>
                <a:ea typeface="微软雅黑" panose="020B0503020204020204" pitchFamily="34" charset="-122"/>
              </a:rPr>
              <a:t>第九章 关系数据理论</a:t>
            </a: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075C4A51-30CA-4BE3-9392-5376B32552CA}"/>
              </a:ext>
            </a:extLst>
          </p:cNvPr>
          <p:cNvSpPr>
            <a:spLocks noGrp="1" noChangeArrowheads="1"/>
          </p:cNvSpPr>
          <p:nvPr>
            <p:ph idx="1"/>
          </p:nvPr>
        </p:nvSpPr>
        <p:spPr>
          <a:xfrm>
            <a:off x="1046921" y="1764473"/>
            <a:ext cx="9140687" cy="1565136"/>
          </a:xfrm>
        </p:spPr>
        <p:txBody>
          <a:bodyPr>
            <a:normAutofit lnSpcReduction="10000"/>
          </a:bodyPr>
          <a:lstStyle/>
          <a:p>
            <a:pPr marL="0" indent="0" algn="l">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3</a:t>
            </a:r>
            <a:r>
              <a:rPr lang="zh-CN" altLang="en-US" sz="2400" dirty="0">
                <a:latin typeface="Microsoft YaHei Light" panose="020B0502040204020203" pitchFamily="34" charset="-122"/>
                <a:ea typeface="Microsoft YaHei Light" panose="020B0502040204020203" pitchFamily="34" charset="-122"/>
                <a:sym typeface="Calibri" pitchFamily="34" charset="0"/>
              </a:rPr>
              <a:t>）插入异常（</a:t>
            </a:r>
            <a:r>
              <a:rPr lang="en-US" altLang="zh-CN" sz="2400" dirty="0">
                <a:latin typeface="Microsoft YaHei Light" panose="020B0502040204020203" pitchFamily="34" charset="-122"/>
                <a:ea typeface="Microsoft YaHei Light" panose="020B0502040204020203" pitchFamily="34" charset="-122"/>
                <a:sym typeface="Calibri" pitchFamily="34" charset="0"/>
              </a:rPr>
              <a:t>Insertion Anomalies</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lvl="1" algn="l">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如果一个系刚成立，尚无学生，则无法把这个系及其系主任的信息存入数据库。</a:t>
            </a:r>
          </a:p>
          <a:p>
            <a:pPr marL="342900" indent="-342900" algn="l"/>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内容占位符 5">
            <a:extLst>
              <a:ext uri="{FF2B5EF4-FFF2-40B4-BE49-F238E27FC236}">
                <a16:creationId xmlns:a16="http://schemas.microsoft.com/office/drawing/2014/main" id="{8CCD37D3-329D-4BC5-93F9-E7350C8B6136}"/>
              </a:ext>
            </a:extLst>
          </p:cNvPr>
          <p:cNvSpPr txBox="1">
            <a:spLocks/>
          </p:cNvSpPr>
          <p:nvPr/>
        </p:nvSpPr>
        <p:spPr>
          <a:xfrm>
            <a:off x="1046921" y="3528392"/>
            <a:ext cx="9273208" cy="1840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400">
                <a:latin typeface="Microsoft YaHei Light" panose="020B0502040204020203" pitchFamily="34" charset="-122"/>
                <a:ea typeface="Microsoft YaHei Light" panose="020B0502040204020203" pitchFamily="34" charset="-122"/>
                <a:sym typeface="Calibri" pitchFamily="34" charset="0"/>
              </a:rPr>
              <a:t>（</a:t>
            </a:r>
            <a:r>
              <a:rPr lang="en-US" altLang="zh-CN" sz="2400">
                <a:latin typeface="Microsoft YaHei Light" panose="020B0502040204020203" pitchFamily="34" charset="-122"/>
                <a:ea typeface="Microsoft YaHei Light" panose="020B0502040204020203" pitchFamily="34" charset="-122"/>
                <a:sym typeface="Calibri" pitchFamily="34" charset="0"/>
              </a:rPr>
              <a:t>4</a:t>
            </a:r>
            <a:r>
              <a:rPr lang="zh-CN" altLang="en-US" sz="2400">
                <a:latin typeface="Microsoft YaHei Light" panose="020B0502040204020203" pitchFamily="34" charset="-122"/>
                <a:ea typeface="Microsoft YaHei Light" panose="020B0502040204020203" pitchFamily="34" charset="-122"/>
                <a:sym typeface="Calibri" pitchFamily="34" charset="0"/>
              </a:rPr>
              <a:t>）删除异常（</a:t>
            </a:r>
            <a:r>
              <a:rPr lang="en-US" altLang="zh-CN" sz="2400">
                <a:latin typeface="Microsoft YaHei Light" panose="020B0502040204020203" pitchFamily="34" charset="-122"/>
                <a:ea typeface="Microsoft YaHei Light" panose="020B0502040204020203" pitchFamily="34" charset="-122"/>
                <a:sym typeface="Calibri" pitchFamily="34" charset="0"/>
              </a:rPr>
              <a:t>Deletion Anomalies</a:t>
            </a:r>
            <a:r>
              <a:rPr lang="zh-CN" altLang="en-US" sz="2400">
                <a:latin typeface="Microsoft YaHei Light" panose="020B0502040204020203" pitchFamily="34" charset="-122"/>
                <a:ea typeface="Microsoft YaHei Light" panose="020B0502040204020203" pitchFamily="34" charset="-122"/>
                <a:sym typeface="Calibri" pitchFamily="34" charset="0"/>
              </a:rPr>
              <a:t>）</a:t>
            </a:r>
          </a:p>
          <a:p>
            <a:pPr lvl="1">
              <a:lnSpc>
                <a:spcPct val="150000"/>
              </a:lnSpc>
            </a:pPr>
            <a:r>
              <a:rPr lang="zh-CN" altLang="en-US">
                <a:latin typeface="Microsoft YaHei Light" panose="020B0502040204020203" pitchFamily="34" charset="-122"/>
                <a:ea typeface="Microsoft YaHei Light" panose="020B0502040204020203" pitchFamily="34" charset="-122"/>
                <a:sym typeface="Calibri" pitchFamily="34" charset="0"/>
              </a:rPr>
              <a:t>如果某个系的学生全部毕业了， 则在删除该系学生信息的同时，把这个系及其系主任的信息也丢掉了。</a:t>
            </a:r>
            <a:endParaRPr lang="zh-CN" altLang="en-US">
              <a:latin typeface="Microsoft YaHei Light" panose="020B0502040204020203" pitchFamily="34" charset="-122"/>
              <a:ea typeface="Microsoft YaHei Light" panose="020B0502040204020203" pitchFamily="34" charset="-122"/>
            </a:endParaRPr>
          </a:p>
          <a:p>
            <a:endParaRPr lang="zh-CN" altLang="en-US" sz="2400" dirty="0">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CD499975-6C34-475D-8BEC-1DD2BEA0544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B2A903B-6A28-49CC-AC68-040F53250E8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C2D0034A-232B-407A-96A9-579533E2BA17}"/>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2099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DB2D68BB-82B7-43D6-8783-65533861E395}"/>
              </a:ext>
            </a:extLst>
          </p:cNvPr>
          <p:cNvSpPr>
            <a:spLocks noGrp="1" noChangeArrowheads="1"/>
          </p:cNvSpPr>
          <p:nvPr>
            <p:ph idx="1"/>
          </p:nvPr>
        </p:nvSpPr>
        <p:spPr>
          <a:xfrm>
            <a:off x="1104693" y="1265168"/>
            <a:ext cx="9982614" cy="4638675"/>
          </a:xfrm>
        </p:spPr>
        <p:txBody>
          <a:bodyPr>
            <a:normAutofit/>
          </a:bodyPr>
          <a:lstStyle/>
          <a:p>
            <a:pPr algn="l">
              <a:lnSpc>
                <a:spcPct val="150000"/>
              </a:lnSpc>
              <a:spcBef>
                <a:spcPts val="0"/>
              </a:spcBef>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结论</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50000"/>
              </a:lnSpc>
              <a:spcBef>
                <a:spcPts val="0"/>
              </a:spcBef>
            </a:pPr>
            <a:r>
              <a:rPr lang="en-US" altLang="zh-CN" dirty="0">
                <a:latin typeface="Microsoft YaHei Light" panose="020B0502040204020203" pitchFamily="34" charset="-122"/>
                <a:ea typeface="Microsoft YaHei Light" panose="020B0502040204020203" pitchFamily="34" charset="-122"/>
                <a:sym typeface="Calibri" pitchFamily="34" charset="0"/>
              </a:rPr>
              <a:t>Student</a:t>
            </a:r>
            <a:r>
              <a:rPr lang="zh-CN" altLang="en-US" dirty="0">
                <a:latin typeface="Microsoft YaHei Light" panose="020B0502040204020203" pitchFamily="34" charset="-122"/>
                <a:ea typeface="Microsoft YaHei Light" panose="020B0502040204020203" pitchFamily="34" charset="-122"/>
                <a:sym typeface="Calibri" pitchFamily="34" charset="0"/>
              </a:rPr>
              <a:t>关系模式不是一个好的模式。</a:t>
            </a:r>
          </a:p>
          <a:p>
            <a:pPr lvl="1">
              <a:lnSpc>
                <a:spcPct val="150000"/>
              </a:lnSpc>
              <a:spcBef>
                <a:spcPts val="0"/>
              </a:spcBef>
            </a:pPr>
            <a:r>
              <a:rPr lang="zh-CN" altLang="en-US" dirty="0">
                <a:latin typeface="Microsoft YaHei Light" panose="020B0502040204020203" pitchFamily="34" charset="-122"/>
                <a:ea typeface="Microsoft YaHei Light" panose="020B0502040204020203" pitchFamily="34" charset="-122"/>
                <a:sym typeface="Calibri" pitchFamily="34" charset="0"/>
              </a:rPr>
              <a:t>一个</a:t>
            </a:r>
            <a:r>
              <a:rPr lang="zh-CN" altLang="en-US" dirty="0">
                <a:latin typeface="Microsoft YaHei Light" panose="020B0502040204020203" pitchFamily="34" charset="-122"/>
                <a:ea typeface="Microsoft YaHei Light" panose="020B0502040204020203" pitchFamily="34" charset="-122"/>
                <a:sym typeface="宋体" pitchFamily="2" charset="-122"/>
              </a:rPr>
              <a:t>“</a:t>
            </a:r>
            <a:r>
              <a:rPr lang="zh-CN" altLang="en-US" dirty="0">
                <a:latin typeface="Microsoft YaHei Light" panose="020B0502040204020203" pitchFamily="34" charset="-122"/>
                <a:ea typeface="Microsoft YaHei Light" panose="020B0502040204020203" pitchFamily="34" charset="-122"/>
                <a:sym typeface="Calibri" pitchFamily="34" charset="0"/>
              </a:rPr>
              <a:t>好</a:t>
            </a:r>
            <a:r>
              <a:rPr lang="zh-CN" altLang="en-US" dirty="0">
                <a:latin typeface="Microsoft YaHei Light" panose="020B0502040204020203" pitchFamily="34" charset="-122"/>
                <a:ea typeface="Microsoft YaHei Light" panose="020B0502040204020203" pitchFamily="34" charset="-122"/>
                <a:sym typeface="宋体" pitchFamily="2" charset="-122"/>
              </a:rPr>
              <a:t>”</a:t>
            </a:r>
            <a:r>
              <a:rPr lang="zh-CN" altLang="en-US" dirty="0">
                <a:latin typeface="Microsoft YaHei Light" panose="020B0502040204020203" pitchFamily="34" charset="-122"/>
                <a:ea typeface="Microsoft YaHei Light" panose="020B0502040204020203" pitchFamily="34" charset="-122"/>
                <a:sym typeface="Calibri" pitchFamily="34" charset="0"/>
              </a:rPr>
              <a:t>的模式应当不会发生插入异常、删除异常和更新异常，数据冗余应尽可能少。</a:t>
            </a:r>
            <a:endParaRPr lang="en-US" dirty="0">
              <a:latin typeface="Microsoft YaHei Light" panose="020B0502040204020203" pitchFamily="34" charset="-122"/>
              <a:ea typeface="Microsoft YaHei Light" panose="020B0502040204020203" pitchFamily="34" charset="-122"/>
              <a:sym typeface="Calibri" pitchFamily="34" charset="0"/>
            </a:endParaRPr>
          </a:p>
          <a:p>
            <a:pPr algn="l">
              <a:lnSpc>
                <a:spcPct val="150000"/>
              </a:lnSpc>
              <a:spcBef>
                <a:spcPts val="0"/>
              </a:spcBef>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原因</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spcBef>
                <a:spcPts val="0"/>
              </a:spcBef>
            </a:pPr>
            <a:r>
              <a:rPr lang="zh-CN" altLang="en-US" dirty="0">
                <a:latin typeface="Microsoft YaHei Light" panose="020B0502040204020203" pitchFamily="34" charset="-122"/>
                <a:ea typeface="Microsoft YaHei Light" panose="020B0502040204020203" pitchFamily="34" charset="-122"/>
                <a:sym typeface="Calibri" pitchFamily="34" charset="0"/>
              </a:rPr>
              <a:t>由存在于模式中的某些数据依赖引起的。</a:t>
            </a:r>
          </a:p>
          <a:p>
            <a:pPr algn="l">
              <a:lnSpc>
                <a:spcPct val="150000"/>
              </a:lnSpc>
              <a:spcBef>
                <a:spcPts val="0"/>
              </a:spcBef>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解决方法</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spcBef>
                <a:spcPts val="0"/>
              </a:spcBef>
            </a:pPr>
            <a:r>
              <a:rPr lang="zh-CN" altLang="en-US" dirty="0">
                <a:latin typeface="Microsoft YaHei Light" panose="020B0502040204020203" pitchFamily="34" charset="-122"/>
                <a:ea typeface="Microsoft YaHei Light" panose="020B0502040204020203" pitchFamily="34" charset="-122"/>
                <a:sym typeface="Calibri" pitchFamily="34" charset="0"/>
              </a:rPr>
              <a:t>用规范化理论改造关系模式来消除其中不合适的数据依赖</a:t>
            </a:r>
          </a:p>
        </p:txBody>
      </p:sp>
      <p:sp>
        <p:nvSpPr>
          <p:cNvPr id="3" name="矩形 2">
            <a:extLst>
              <a:ext uri="{FF2B5EF4-FFF2-40B4-BE49-F238E27FC236}">
                <a16:creationId xmlns:a16="http://schemas.microsoft.com/office/drawing/2014/main" id="{A4FA03D9-E4F2-490A-93F9-73E591D845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B050E6B-1894-499B-8ECB-AC3871C00C8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3BF4EFFF-7B13-4B42-BA55-04EFED91408C}"/>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8671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3B76214D-E07F-4ACC-A208-78E842678022}"/>
              </a:ext>
            </a:extLst>
          </p:cNvPr>
          <p:cNvSpPr>
            <a:spLocks noGrp="1" noChangeArrowheads="1"/>
          </p:cNvSpPr>
          <p:nvPr>
            <p:ph idx="1"/>
          </p:nvPr>
        </p:nvSpPr>
        <p:spPr>
          <a:xfrm>
            <a:off x="574813" y="1869868"/>
            <a:ext cx="11042374" cy="3118264"/>
          </a:xfrm>
        </p:spPr>
        <p:txBody>
          <a:bodyPr>
            <a:normAutofit/>
          </a:body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把这个单一的模式分成三个关系模式：</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50000"/>
              </a:lnSpc>
            </a:pPr>
            <a:r>
              <a:rPr lang="en-US" altLang="zh-CN" dirty="0">
                <a:latin typeface="Microsoft YaHei Light" panose="020B0502040204020203" pitchFamily="34" charset="-122"/>
                <a:ea typeface="Microsoft YaHei Light" panose="020B0502040204020203" pitchFamily="34" charset="-122"/>
                <a:sym typeface="Calibri" pitchFamily="34" charset="0"/>
              </a:rPr>
              <a:t>S(</a:t>
            </a:r>
            <a:r>
              <a:rPr lang="en-US" altLang="zh-CN" dirty="0" err="1">
                <a:latin typeface="Microsoft YaHei Light" panose="020B0502040204020203" pitchFamily="34" charset="-122"/>
                <a:ea typeface="Microsoft YaHei Light" panose="020B0502040204020203" pitchFamily="34" charset="-122"/>
                <a:sym typeface="Calibri" pitchFamily="34" charset="0"/>
              </a:rPr>
              <a:t>Sno,Sdept,Sno</a:t>
            </a:r>
            <a:r>
              <a:rPr lang="en-US" altLang="zh-CN" dirty="0">
                <a:latin typeface="Microsoft YaHei Light" panose="020B0502040204020203" pitchFamily="34" charset="-122"/>
                <a:ea typeface="Microsoft YaHei Light" panose="020B0502040204020203" pitchFamily="34" charset="-122"/>
                <a:sym typeface="Calibri" pitchFamily="34" charset="0"/>
              </a:rPr>
              <a:t> → </a:t>
            </a:r>
            <a:r>
              <a:rPr lang="en-US" altLang="zh-CN" dirty="0" err="1">
                <a:latin typeface="Microsoft YaHei Light" panose="020B0502040204020203" pitchFamily="34" charset="-122"/>
                <a:ea typeface="Microsoft YaHei Light" panose="020B0502040204020203" pitchFamily="34" charset="-122"/>
                <a:sym typeface="Calibri" pitchFamily="34" charset="0"/>
              </a:rPr>
              <a:t>Sdept</a:t>
            </a:r>
            <a:r>
              <a:rPr lang="en-US" altLang="zh-CN" dirty="0">
                <a:latin typeface="Microsoft YaHei Light" panose="020B0502040204020203" pitchFamily="34" charset="-122"/>
                <a:ea typeface="Microsoft YaHei Light" panose="020B0502040204020203" pitchFamily="34" charset="-122"/>
                <a:sym typeface="Calibri" pitchFamily="34" charset="0"/>
              </a:rPr>
              <a:t>);</a:t>
            </a:r>
            <a:endParaRPr lang="zh-CN" altLang="en-US"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50000"/>
              </a:lnSpc>
            </a:pPr>
            <a:r>
              <a:rPr lang="en-US" altLang="zh-CN" dirty="0">
                <a:latin typeface="Microsoft YaHei Light" panose="020B0502040204020203" pitchFamily="34" charset="-122"/>
                <a:ea typeface="Microsoft YaHei Light" panose="020B0502040204020203" pitchFamily="34" charset="-122"/>
                <a:sym typeface="Calibri" pitchFamily="34" charset="0"/>
              </a:rPr>
              <a:t>SC(</a:t>
            </a:r>
            <a:r>
              <a:rPr lang="en-US" altLang="zh-CN" dirty="0" err="1">
                <a:latin typeface="Microsoft YaHei Light" panose="020B0502040204020203" pitchFamily="34" charset="-122"/>
                <a:ea typeface="Microsoft YaHei Light" panose="020B0502040204020203" pitchFamily="34" charset="-122"/>
                <a:sym typeface="Calibri" pitchFamily="34" charset="0"/>
              </a:rPr>
              <a:t>Sno,Cno,Grade</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dirty="0" err="1">
                <a:latin typeface="Microsoft YaHei Light" panose="020B0502040204020203" pitchFamily="34" charset="-122"/>
                <a:ea typeface="Microsoft YaHei Light" panose="020B0502040204020203" pitchFamily="34" charset="-122"/>
                <a:sym typeface="Calibri" pitchFamily="34" charset="0"/>
              </a:rPr>
              <a:t>Sno,Cno</a:t>
            </a:r>
            <a:r>
              <a:rPr lang="en-US" altLang="zh-CN" dirty="0">
                <a:latin typeface="Microsoft YaHei Light" panose="020B0502040204020203" pitchFamily="34" charset="-122"/>
                <a:ea typeface="Microsoft YaHei Light" panose="020B0502040204020203" pitchFamily="34" charset="-122"/>
                <a:sym typeface="Calibri" pitchFamily="34" charset="0"/>
              </a:rPr>
              <a:t>) → Grade);</a:t>
            </a:r>
            <a:endParaRPr lang="zh-CN" altLang="en-US"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50000"/>
              </a:lnSpc>
            </a:pPr>
            <a:r>
              <a:rPr lang="en-US" altLang="zh-CN" dirty="0">
                <a:latin typeface="Microsoft YaHei Light" panose="020B0502040204020203" pitchFamily="34" charset="-122"/>
                <a:ea typeface="Microsoft YaHei Light" panose="020B0502040204020203" pitchFamily="34" charset="-122"/>
                <a:sym typeface="Calibri" pitchFamily="34" charset="0"/>
              </a:rPr>
              <a:t>DEPT(</a:t>
            </a:r>
            <a:r>
              <a:rPr lang="en-US" altLang="zh-CN" dirty="0" err="1">
                <a:latin typeface="Microsoft YaHei Light" panose="020B0502040204020203" pitchFamily="34" charset="-122"/>
                <a:ea typeface="Microsoft YaHei Light" panose="020B0502040204020203" pitchFamily="34" charset="-122"/>
                <a:sym typeface="Calibri" pitchFamily="34" charset="0"/>
              </a:rPr>
              <a:t>Sdept,Mname,Sdept</a:t>
            </a:r>
            <a:r>
              <a:rPr lang="en-US" altLang="zh-CN" dirty="0">
                <a:latin typeface="Microsoft YaHei Light" panose="020B0502040204020203" pitchFamily="34" charset="-122"/>
                <a:ea typeface="Microsoft YaHei Light" panose="020B0502040204020203" pitchFamily="34" charset="-122"/>
                <a:sym typeface="Calibri" pitchFamily="34" charset="0"/>
              </a:rPr>
              <a:t> → </a:t>
            </a:r>
            <a:r>
              <a:rPr lang="en-US" altLang="zh-CN" dirty="0" err="1">
                <a:latin typeface="Microsoft YaHei Light" panose="020B0502040204020203" pitchFamily="34" charset="-122"/>
                <a:ea typeface="Microsoft YaHei Light" panose="020B0502040204020203" pitchFamily="34" charset="-122"/>
                <a:sym typeface="Calibri" pitchFamily="34" charset="0"/>
              </a:rPr>
              <a:t>Mname</a:t>
            </a:r>
            <a:r>
              <a:rPr lang="en-US" altLang="zh-CN" dirty="0">
                <a:latin typeface="Microsoft YaHei Light" panose="020B0502040204020203" pitchFamily="34" charset="-122"/>
                <a:ea typeface="Microsoft YaHei Light" panose="020B0502040204020203" pitchFamily="34" charset="-122"/>
                <a:sym typeface="Calibri" pitchFamily="34" charset="0"/>
              </a:rPr>
              <a:t>);</a:t>
            </a:r>
            <a:endParaRPr lang="zh-CN" altLang="en-US" dirty="0">
              <a:latin typeface="Microsoft YaHei Light" panose="020B0502040204020203" pitchFamily="34" charset="-122"/>
              <a:ea typeface="Microsoft YaHei Light" panose="020B0502040204020203" pitchFamily="34" charset="-122"/>
              <a:sym typeface="Calibri" pitchFamily="34" charset="0"/>
            </a:endParaRPr>
          </a:p>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这三个模式都不会发生插入异常、删除异常的问题，数据的冗余也得到了控制。</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737253E0-A10A-4A48-8DA3-79F54A6C3E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E60F43-E509-4360-8819-8F7EB144E6E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2C3D7D48-D87B-46FA-8B87-E3E85BBC819A}"/>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1067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C8E58BC-2637-476E-90F0-DE3FF1685088}"/>
              </a:ext>
            </a:extLst>
          </p:cNvPr>
          <p:cNvSpPr>
            <a:spLocks noGrp="1" noChangeArrowheads="1"/>
          </p:cNvSpPr>
          <p:nvPr>
            <p:ph idx="1"/>
          </p:nvPr>
        </p:nvSpPr>
        <p:spPr>
          <a:xfrm>
            <a:off x="318052" y="2214495"/>
            <a:ext cx="11555896" cy="2052154"/>
          </a:xfrm>
        </p:spPr>
        <p:txBody>
          <a:bodyPr>
            <a:normAutofit/>
          </a:bodyPr>
          <a:lstStyle/>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1  </a:t>
            </a:r>
            <a:r>
              <a:rPr lang="zh-CN" altLang="en-US" sz="2400" dirty="0">
                <a:latin typeface="Microsoft YaHei Light" panose="020B0502040204020203" pitchFamily="34" charset="-122"/>
                <a:ea typeface="Microsoft YaHei Light" panose="020B0502040204020203" pitchFamily="34" charset="-122"/>
                <a:sym typeface="Calibri" pitchFamily="34" charset="0"/>
              </a:rPr>
              <a:t>设</a:t>
            </a:r>
            <a:r>
              <a:rPr lang="en-US" altLang="zh-CN" sz="2400" i="1" dirty="0">
                <a:latin typeface="Microsoft YaHei Light" panose="020B0502040204020203" pitchFamily="34" charset="-122"/>
                <a:ea typeface="Microsoft YaHei Light" panose="020B0502040204020203" pitchFamily="34" charset="-122"/>
                <a:sym typeface="Calibri" pitchFamily="34" charset="0"/>
              </a:rPr>
              <a:t>R(U)</a:t>
            </a:r>
            <a:r>
              <a:rPr lang="zh-CN" altLang="en-US" sz="2400" dirty="0">
                <a:latin typeface="Microsoft YaHei Light" panose="020B0502040204020203" pitchFamily="34" charset="-122"/>
                <a:ea typeface="Microsoft YaHei Light" panose="020B0502040204020203" pitchFamily="34" charset="-122"/>
                <a:sym typeface="Calibri" pitchFamily="34" charset="0"/>
              </a:rPr>
              <a:t>是一个属性集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上的关系模式，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zh-CN" altLang="en-US" sz="2400" dirty="0">
                <a:latin typeface="Microsoft YaHei Light" panose="020B0502040204020203" pitchFamily="34" charset="-122"/>
                <a:ea typeface="Microsoft YaHei Light" panose="020B0502040204020203" pitchFamily="34" charset="-122"/>
                <a:sym typeface="Calibri" pitchFamily="34" charset="0"/>
              </a:rPr>
              <a:t>和</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U </a:t>
            </a:r>
            <a:r>
              <a:rPr lang="zh-CN" altLang="en-US" sz="2400" dirty="0">
                <a:latin typeface="Microsoft YaHei Light" panose="020B0502040204020203" pitchFamily="34" charset="-122"/>
                <a:ea typeface="Microsoft YaHei Light" panose="020B0502040204020203" pitchFamily="34" charset="-122"/>
                <a:sym typeface="Calibri" pitchFamily="34" charset="0"/>
              </a:rPr>
              <a:t>的子集。若对于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R(U) </a:t>
            </a:r>
            <a:r>
              <a:rPr lang="zh-CN" altLang="en-US" sz="2400" dirty="0">
                <a:latin typeface="Microsoft YaHei Light" panose="020B0502040204020203" pitchFamily="34" charset="-122"/>
                <a:ea typeface="Microsoft YaHei Light" panose="020B0502040204020203" pitchFamily="34" charset="-122"/>
                <a:sym typeface="Calibri" pitchFamily="34" charset="0"/>
              </a:rPr>
              <a:t>的任意一个可能的关系</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 中不可能存在两个元组在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上的属性值相等， 而在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上的属性值不等， 则称“</a:t>
            </a:r>
            <a:r>
              <a:rPr lang="en-US" altLang="zh-CN" sz="2400" i="1" dirty="0">
                <a:solidFill>
                  <a:srgbClr val="FF00FF"/>
                </a:solidFill>
                <a:latin typeface="Microsoft YaHei Light" panose="020B0502040204020203" pitchFamily="34" charset="-122"/>
                <a:ea typeface="Microsoft YaHei Light" panose="020B0502040204020203" pitchFamily="34" charset="-122"/>
                <a:sym typeface="Calibri" pitchFamily="34" charset="0"/>
              </a:rPr>
              <a:t>X </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函数确定</a:t>
            </a:r>
            <a:r>
              <a:rPr lang="en-US" altLang="zh-CN" sz="2400" i="1" dirty="0">
                <a:solidFill>
                  <a:srgbClr val="FF00FF"/>
                </a:solidFill>
                <a:latin typeface="Microsoft YaHei Light" panose="020B0502040204020203" pitchFamily="34" charset="-122"/>
                <a:ea typeface="Microsoft YaHei Light" panose="020B0502040204020203" pitchFamily="34" charset="-122"/>
                <a:sym typeface="Calibri" pitchFamily="34" charset="0"/>
              </a:rPr>
              <a:t>Y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或“</a:t>
            </a:r>
            <a:r>
              <a:rPr lang="en-US" altLang="zh-CN" sz="2400" i="1" dirty="0">
                <a:solidFill>
                  <a:srgbClr val="FF00FF"/>
                </a:solidFill>
                <a:latin typeface="Microsoft YaHei Light" panose="020B0502040204020203" pitchFamily="34" charset="-122"/>
                <a:ea typeface="Microsoft YaHei Light" panose="020B0502040204020203" pitchFamily="34" charset="-122"/>
                <a:sym typeface="Calibri" pitchFamily="34" charset="0"/>
              </a:rPr>
              <a:t>Y </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函数依赖于</a:t>
            </a:r>
            <a:r>
              <a:rPr lang="en-US" altLang="zh-CN" sz="2400" i="1" dirty="0">
                <a:solidFill>
                  <a:srgbClr val="FF00FF"/>
                </a:solidFill>
                <a:latin typeface="Microsoft YaHei Light" panose="020B0502040204020203" pitchFamily="34" charset="-122"/>
                <a:ea typeface="Microsoft YaHei Light" panose="020B0502040204020203" pitchFamily="34" charset="-122"/>
                <a:sym typeface="Calibri" pitchFamily="34" charset="0"/>
              </a:rPr>
              <a:t>X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，记作</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CAC2B708-476A-45CB-86B7-1E81B136008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5D7FFE-DBE5-4958-95DE-8417E45496B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AAB02339-6217-4CF9-BE9E-C75713EFB1A2}"/>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88A7180A-572A-487E-88D3-9FEE0DF44DEB}"/>
              </a:ext>
            </a:extLst>
          </p:cNvPr>
          <p:cNvSpPr txBox="1"/>
          <p:nvPr/>
        </p:nvSpPr>
        <p:spPr>
          <a:xfrm>
            <a:off x="775252" y="1232452"/>
            <a:ext cx="1261884" cy="523220"/>
          </a:xfrm>
          <a:prstGeom prst="rect">
            <a:avLst/>
          </a:prstGeom>
          <a:noFill/>
        </p:spPr>
        <p:txBody>
          <a:bodyPr wrap="none" rtlCol="0">
            <a:spAutoFit/>
          </a:bodyPr>
          <a:lstStyle/>
          <a:p>
            <a:r>
              <a:rPr lang="zh-CN" altLang="en-US" sz="2800" dirty="0">
                <a:solidFill>
                  <a:srgbClr val="00B050"/>
                </a:solidFill>
                <a:latin typeface="Microsoft YaHei Light" panose="020B0502040204020203" pitchFamily="34" charset="-122"/>
                <a:ea typeface="Microsoft YaHei Light" panose="020B0502040204020203" pitchFamily="34" charset="-122"/>
              </a:rPr>
              <a:t>规范化</a:t>
            </a:r>
          </a:p>
        </p:txBody>
      </p:sp>
    </p:spTree>
    <p:extLst>
      <p:ext uri="{BB962C8B-B14F-4D97-AF65-F5344CB8AC3E}">
        <p14:creationId xmlns:p14="http://schemas.microsoft.com/office/powerpoint/2010/main" val="250515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a:extLst>
              <a:ext uri="{FF2B5EF4-FFF2-40B4-BE49-F238E27FC236}">
                <a16:creationId xmlns:a16="http://schemas.microsoft.com/office/drawing/2014/main" id="{3DF074E6-567B-4750-9C33-8A0D64C93BB6}"/>
              </a:ext>
            </a:extLst>
          </p:cNvPr>
          <p:cNvSpPr txBox="1">
            <a:spLocks noChangeArrowheads="1"/>
          </p:cNvSpPr>
          <p:nvPr/>
        </p:nvSpPr>
        <p:spPr bwMode="auto">
          <a:xfrm>
            <a:off x="844826" y="1366592"/>
            <a:ext cx="8686800" cy="3715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SzPct val="100000"/>
              <a:buFont typeface="Wingdings" pitchFamily="2" charset="2"/>
              <a:buNone/>
              <a:defRPr sz="2800" b="1">
                <a:solidFill>
                  <a:schemeClr val="tx1"/>
                </a:solidFill>
                <a:latin typeface="+mn-lt"/>
                <a:ea typeface="+mn-ea"/>
                <a:cs typeface="+mn-cs"/>
              </a:defRPr>
            </a:lvl1pPr>
            <a:lvl2pPr marL="457200" indent="0" algn="ctr" rtl="0" eaLnBrk="0" fontAlgn="base" hangingPunct="0">
              <a:spcBef>
                <a:spcPct val="20000"/>
              </a:spcBef>
              <a:spcAft>
                <a:spcPct val="0"/>
              </a:spcAft>
              <a:buSzPct val="100000"/>
              <a:buFont typeface="Wingdings" pitchFamily="2" charset="2"/>
              <a:buNone/>
              <a:defRPr sz="2400" b="1">
                <a:solidFill>
                  <a:schemeClr val="tx1"/>
                </a:solidFill>
                <a:latin typeface="+mn-lt"/>
                <a:ea typeface="+mn-ea"/>
              </a:defRPr>
            </a:lvl2pPr>
            <a:lvl3pPr marL="914400" indent="0" algn="ctr" rtl="0" eaLnBrk="0" fontAlgn="base" hangingPunct="0">
              <a:spcBef>
                <a:spcPct val="20000"/>
              </a:spcBef>
              <a:spcAft>
                <a:spcPct val="0"/>
              </a:spcAft>
              <a:buFont typeface="Arial" pitchFamily="34" charset="0"/>
              <a:buNone/>
              <a:defRPr sz="2200" b="1">
                <a:solidFill>
                  <a:schemeClr val="tx1"/>
                </a:solidFill>
                <a:latin typeface="+mn-lt"/>
                <a:ea typeface="+mn-ea"/>
              </a:defRPr>
            </a:lvl3pPr>
            <a:lvl4pPr marL="1371600" indent="0" algn="ctr" rtl="0" eaLnBrk="0" fontAlgn="base" hangingPunct="0">
              <a:spcBef>
                <a:spcPct val="20000"/>
              </a:spcBef>
              <a:spcAft>
                <a:spcPct val="0"/>
              </a:spcAft>
              <a:buFont typeface="Arial" pitchFamily="34" charset="0"/>
              <a:buNone/>
              <a:defRPr b="1">
                <a:solidFill>
                  <a:schemeClr val="tx1"/>
                </a:solidFill>
                <a:latin typeface="+mn-lt"/>
                <a:ea typeface="+mn-ea"/>
              </a:defRPr>
            </a:lvl4pPr>
            <a:lvl5pPr marL="1828800" indent="0" algn="ctr" rtl="0" eaLnBrk="0" fontAlgn="base" hangingPunct="0">
              <a:spcBef>
                <a:spcPct val="20000"/>
              </a:spcBef>
              <a:spcAft>
                <a:spcPct val="0"/>
              </a:spcAft>
              <a:buFont typeface="Arial" pitchFamily="34" charset="0"/>
              <a:buNone/>
              <a:defRPr b="1">
                <a:solidFill>
                  <a:schemeClr val="tx1"/>
                </a:solidFill>
                <a:latin typeface="+mn-lt"/>
                <a:ea typeface="+mn-ea"/>
              </a:defRPr>
            </a:lvl5pPr>
            <a:lvl6pPr marL="2286000" indent="0" algn="ctr" rtl="0" eaLnBrk="0" fontAlgn="base" hangingPunct="0">
              <a:spcBef>
                <a:spcPct val="20000"/>
              </a:spcBef>
              <a:spcAft>
                <a:spcPct val="0"/>
              </a:spcAft>
              <a:buFont typeface="Arial" pitchFamily="34" charset="0"/>
              <a:buNone/>
              <a:defRPr b="1">
                <a:solidFill>
                  <a:schemeClr val="tx1"/>
                </a:solidFill>
                <a:latin typeface="+mn-lt"/>
                <a:ea typeface="+mn-ea"/>
              </a:defRPr>
            </a:lvl6pPr>
            <a:lvl7pPr marL="2743200" indent="0" algn="ctr" rtl="0" eaLnBrk="0" fontAlgn="base" hangingPunct="0">
              <a:spcBef>
                <a:spcPct val="20000"/>
              </a:spcBef>
              <a:spcAft>
                <a:spcPct val="0"/>
              </a:spcAft>
              <a:buFont typeface="Arial" pitchFamily="34" charset="0"/>
              <a:buNone/>
              <a:defRPr b="1">
                <a:solidFill>
                  <a:schemeClr val="tx1"/>
                </a:solidFill>
                <a:latin typeface="+mn-lt"/>
                <a:ea typeface="+mn-ea"/>
              </a:defRPr>
            </a:lvl7pPr>
            <a:lvl8pPr marL="3200400" indent="0" algn="ctr" rtl="0" eaLnBrk="0" fontAlgn="base" hangingPunct="0">
              <a:spcBef>
                <a:spcPct val="20000"/>
              </a:spcBef>
              <a:spcAft>
                <a:spcPct val="0"/>
              </a:spcAft>
              <a:buFont typeface="Arial" pitchFamily="34" charset="0"/>
              <a:buNone/>
              <a:defRPr b="1">
                <a:solidFill>
                  <a:schemeClr val="tx1"/>
                </a:solidFill>
                <a:latin typeface="+mn-lt"/>
                <a:ea typeface="+mn-ea"/>
              </a:defRPr>
            </a:lvl8pPr>
            <a:lvl9pPr marL="3657600" indent="0" algn="ctr" rtl="0" eaLnBrk="0" fontAlgn="base" hangingPunct="0">
              <a:spcBef>
                <a:spcPct val="20000"/>
              </a:spcBef>
              <a:spcAft>
                <a:spcPct val="0"/>
              </a:spcAft>
              <a:buFont typeface="Arial" pitchFamily="34" charset="0"/>
              <a:buNone/>
              <a:defRPr b="1">
                <a:solidFill>
                  <a:schemeClr val="tx1"/>
                </a:solidFill>
                <a:latin typeface="+mn-lt"/>
                <a:ea typeface="+mn-ea"/>
              </a:defRPr>
            </a:lvl9pPr>
          </a:lstStyle>
          <a:p>
            <a:pPr marL="57150" marR="0" lvl="0" algn="l" defTabSz="914400" rtl="0" eaLnBrk="0" fontAlgn="base" latinLnBrk="0" hangingPunct="0">
              <a:lnSpc>
                <a:spcPct val="120000"/>
              </a:lnSpc>
              <a:spcBef>
                <a:spcPct val="20000"/>
              </a:spcBef>
              <a:spcAft>
                <a:spcPct val="0"/>
              </a:spcAft>
              <a:buClrTx/>
              <a:buSzPct val="100000"/>
              <a:tabLst/>
              <a:defRPr/>
            </a:pP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[例</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2</a:t>
            </a: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Student(</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Sno</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Sname</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Ssex</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Sage,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Sdept</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a:t>
            </a:r>
          </a:p>
          <a:p>
            <a:pPr marL="57150" marR="0" lvl="0" indent="0" algn="l" defTabSz="914400" rtl="0" eaLnBrk="0" fontAlgn="base" latinLnBrk="0" hangingPunct="0">
              <a:lnSpc>
                <a:spcPct val="120000"/>
              </a:lnSpc>
              <a:spcBef>
                <a:spcPct val="20000"/>
              </a:spcBef>
              <a:spcAft>
                <a:spcPct val="0"/>
              </a:spcAft>
              <a:buClrTx/>
              <a:buSzPct val="100000"/>
              <a:buFont typeface="Wingdings" pitchFamily="2" charset="2"/>
              <a:buNone/>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a:t>
            </a: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假设不允许重名，则有</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a:t>
            </a:r>
          </a:p>
          <a:p>
            <a:pPr marL="57150" marR="0" lvl="0" indent="0" algn="l" defTabSz="914400" rtl="0" eaLnBrk="0" fontAlgn="base" latinLnBrk="0" hangingPunct="0">
              <a:lnSpc>
                <a:spcPct val="110000"/>
              </a:lnSpc>
              <a:spcBef>
                <a:spcPct val="20000"/>
              </a:spcBef>
              <a:spcAft>
                <a:spcPct val="0"/>
              </a:spcAft>
              <a:buClrTx/>
              <a:buSzPct val="100000"/>
              <a:buFont typeface="Wingdings" pitchFamily="2" charset="2"/>
              <a:buNone/>
              <a:tabLst/>
              <a:defRPr/>
            </a:pPr>
            <a:r>
              <a:rPr kumimoji="0" lang="en-US"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Sno</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Ssex</a:t>
            </a: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Sno</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 Sage</a:t>
            </a:r>
            <a:endParaRPr kumimoji="0" lang="zh-CN" altLang="en-US" sz="2400" b="0" i="0" u="none" strike="noStrike" kern="0" cap="none" spc="0" normalizeH="0" baseline="0" noProof="0" dirty="0">
              <a:ln>
                <a:noFill/>
              </a:ln>
              <a:solidFill>
                <a:srgbClr val="000000"/>
              </a:solidFill>
              <a:effectLst/>
              <a:uLnTx/>
              <a:uFillTx/>
              <a:latin typeface="Arial"/>
              <a:ea typeface="宋体"/>
              <a:cs typeface="+mn-cs"/>
            </a:endParaRPr>
          </a:p>
          <a:p>
            <a:pPr marL="57150" marR="0" lvl="0" indent="0" algn="l" defTabSz="914400" rtl="0" eaLnBrk="0" fontAlgn="base" latinLnBrk="0" hangingPunct="0">
              <a:lnSpc>
                <a:spcPct val="110000"/>
              </a:lnSpc>
              <a:spcBef>
                <a:spcPct val="20000"/>
              </a:spcBef>
              <a:spcAft>
                <a:spcPct val="0"/>
              </a:spcAft>
              <a:buClrTx/>
              <a:buSzPct val="100000"/>
              <a:buFont typeface="Wingdings" pitchFamily="2" charset="2"/>
              <a:buNone/>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Sno</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Sdept</a:t>
            </a: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Sno</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Sname</a:t>
            </a:r>
            <a:endParaRPr kumimoji="0" lang="en-US" altLang="zh-CN" sz="2400" b="0" i="0" u="none" strike="noStrike" kern="0" cap="none" spc="0" normalizeH="0" baseline="0" noProof="0" dirty="0">
              <a:ln>
                <a:noFill/>
              </a:ln>
              <a:solidFill>
                <a:srgbClr val="000000"/>
              </a:solidFill>
              <a:effectLst/>
              <a:uLnTx/>
              <a:uFillTx/>
              <a:latin typeface="Arial"/>
              <a:ea typeface="宋体"/>
              <a:cs typeface="+mn-cs"/>
            </a:endParaRPr>
          </a:p>
          <a:p>
            <a:pPr marL="57150" marR="0" lvl="0" indent="0" algn="l" defTabSz="914400" rtl="0" eaLnBrk="0" fontAlgn="base" latinLnBrk="0" hangingPunct="0">
              <a:lnSpc>
                <a:spcPct val="110000"/>
              </a:lnSpc>
              <a:spcBef>
                <a:spcPct val="20000"/>
              </a:spcBef>
              <a:spcAft>
                <a:spcPct val="0"/>
              </a:spcAft>
              <a:buClrTx/>
              <a:buSzPct val="100000"/>
              <a:buFont typeface="Wingdings" pitchFamily="2" charset="2"/>
              <a:buNone/>
              <a:tabLst/>
              <a:defRPr/>
            </a:pPr>
            <a:r>
              <a:rPr kumimoji="0" lang="en-US"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Sname</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Ssex</a:t>
            </a:r>
            <a:r>
              <a:rPr kumimoji="0" lang="zh-CN" altLang="en-US"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Sname</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 Sage</a:t>
            </a:r>
            <a:endParaRPr kumimoji="0" lang="zh-CN" altLang="en-US" sz="2400" b="0" i="0" u="none" strike="noStrike" kern="0" cap="none" spc="0" normalizeH="0" baseline="0" noProof="0" dirty="0">
              <a:ln>
                <a:noFill/>
              </a:ln>
              <a:solidFill>
                <a:srgbClr val="000000"/>
              </a:solidFill>
              <a:effectLst/>
              <a:uLnTx/>
              <a:uFillTx/>
              <a:latin typeface="Arial"/>
              <a:ea typeface="宋体"/>
              <a:cs typeface="+mn-cs"/>
            </a:endParaRPr>
          </a:p>
          <a:p>
            <a:pPr marL="57150" marR="0" lvl="0" indent="0" algn="l" defTabSz="914400" rtl="0" eaLnBrk="0" fontAlgn="base" latinLnBrk="0" hangingPunct="0">
              <a:lnSpc>
                <a:spcPct val="110000"/>
              </a:lnSpc>
              <a:spcBef>
                <a:spcPct val="20000"/>
              </a:spcBef>
              <a:spcAft>
                <a:spcPct val="0"/>
              </a:spcAft>
              <a:buClrTx/>
              <a:buSzPct val="100000"/>
              <a:buFont typeface="Wingdings" pitchFamily="2" charset="2"/>
              <a:buNone/>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Sname</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 </a:t>
            </a:r>
            <a:r>
              <a:rPr kumimoji="0" lang="en-US" altLang="zh-CN" sz="2400" b="0" i="0" u="none" strike="noStrike" kern="0" cap="none" spc="0" normalizeH="0" baseline="0" noProof="0" dirty="0" err="1">
                <a:ln>
                  <a:noFill/>
                </a:ln>
                <a:solidFill>
                  <a:srgbClr val="000000"/>
                </a:solidFill>
                <a:effectLst/>
                <a:uLnTx/>
                <a:uFillTx/>
                <a:latin typeface="Arial"/>
                <a:ea typeface="宋体"/>
                <a:cs typeface="+mn-cs"/>
              </a:rPr>
              <a:t>Sdept</a:t>
            </a:r>
            <a:endParaRPr kumimoji="0" lang="en-US" altLang="zh-CN" sz="2400" b="0" i="0" u="none" strike="noStrike" kern="0" cap="none" spc="0" normalizeH="0" baseline="0" noProof="0" dirty="0">
              <a:ln>
                <a:noFill/>
              </a:ln>
              <a:solidFill>
                <a:srgbClr val="000000"/>
              </a:solidFill>
              <a:effectLst/>
              <a:uLnTx/>
              <a:uFillTx/>
              <a:latin typeface="Arial"/>
              <a:ea typeface="宋体"/>
              <a:cs typeface="+mn-cs"/>
            </a:endParaRPr>
          </a:p>
          <a:p>
            <a:pPr marL="457200" marR="0" lvl="1" indent="0" algn="l" defTabSz="914400" rtl="0" eaLnBrk="0" fontAlgn="base" latinLnBrk="0" hangingPunct="0">
              <a:lnSpc>
                <a:spcPct val="110000"/>
              </a:lnSpc>
              <a:spcBef>
                <a:spcPct val="20000"/>
              </a:spcBef>
              <a:spcAft>
                <a:spcPct val="0"/>
              </a:spcAft>
              <a:buClrTx/>
              <a:buSzPct val="100000"/>
              <a:buFont typeface="Wingdings" pitchFamily="2" charset="2"/>
              <a:buNone/>
              <a:tabLst/>
              <a:defRPr/>
            </a:pPr>
            <a:r>
              <a:rPr kumimoji="0" lang="zh-CN" altLang="en-US" b="0" i="0" u="none" strike="noStrike" kern="0" cap="none" spc="0" normalizeH="0" baseline="0" noProof="0" dirty="0">
                <a:ln>
                  <a:noFill/>
                </a:ln>
                <a:solidFill>
                  <a:srgbClr val="000000"/>
                </a:solidFill>
                <a:effectLst/>
                <a:uLnTx/>
                <a:uFillTx/>
                <a:latin typeface="Arial"/>
                <a:ea typeface="宋体"/>
              </a:rPr>
              <a:t>但</a:t>
            </a:r>
            <a:r>
              <a:rPr kumimoji="0" lang="en-US" altLang="zh-CN" b="0" i="0" u="none" strike="noStrike" kern="0" cap="none" spc="0" normalizeH="0" baseline="0" noProof="0" dirty="0" err="1">
                <a:ln>
                  <a:noFill/>
                </a:ln>
                <a:solidFill>
                  <a:srgbClr val="000000"/>
                </a:solidFill>
                <a:effectLst/>
                <a:uLnTx/>
                <a:uFillTx/>
                <a:latin typeface="Arial"/>
                <a:ea typeface="宋体"/>
              </a:rPr>
              <a:t>Ssex</a:t>
            </a:r>
            <a:r>
              <a:rPr kumimoji="0" lang="en-US" altLang="zh-CN" b="0" i="0" u="none" strike="noStrike" kern="0" cap="none" spc="0" normalizeH="0" baseline="0" noProof="0" dirty="0">
                <a:ln>
                  <a:noFill/>
                </a:ln>
                <a:solidFill>
                  <a:srgbClr val="000000"/>
                </a:solidFill>
                <a:effectLst/>
                <a:uLnTx/>
                <a:uFillTx/>
                <a:latin typeface="Arial"/>
                <a:ea typeface="宋体"/>
              </a:rPr>
              <a:t> </a:t>
            </a:r>
            <a:r>
              <a:rPr kumimoji="0" lang="en-US" altLang="zh-CN" b="0" i="0" u="none" strike="noStrike" kern="0" cap="none" spc="0" normalizeH="0" baseline="0" noProof="0" dirty="0">
                <a:ln>
                  <a:noFill/>
                </a:ln>
                <a:solidFill>
                  <a:srgbClr val="000000"/>
                </a:solidFill>
                <a:effectLst/>
                <a:uLnTx/>
                <a:uFillTx/>
                <a:latin typeface="宋体" pitchFamily="2" charset="-122"/>
                <a:ea typeface="宋体"/>
                <a:sym typeface="宋体" pitchFamily="2" charset="-122"/>
              </a:rPr>
              <a:t>→</a:t>
            </a:r>
            <a:r>
              <a:rPr kumimoji="0" lang="en-US" altLang="zh-CN" b="0" i="0" u="none" strike="noStrike" kern="0" cap="none" spc="0" normalizeH="0" baseline="0" noProof="0" dirty="0">
                <a:ln>
                  <a:noFill/>
                </a:ln>
                <a:solidFill>
                  <a:srgbClr val="000000"/>
                </a:solidFill>
                <a:effectLst/>
                <a:uLnTx/>
                <a:uFillTx/>
                <a:latin typeface="Arial"/>
                <a:ea typeface="宋体"/>
              </a:rPr>
              <a:t>Sage, </a:t>
            </a:r>
            <a:r>
              <a:rPr kumimoji="0" lang="en-US" altLang="zh-CN" b="0" i="0" u="none" strike="noStrike" kern="0" cap="none" spc="0" normalizeH="0" baseline="0" noProof="0" dirty="0" err="1">
                <a:ln>
                  <a:noFill/>
                </a:ln>
                <a:solidFill>
                  <a:srgbClr val="000000"/>
                </a:solidFill>
                <a:effectLst/>
                <a:uLnTx/>
                <a:uFillTx/>
                <a:latin typeface="Arial"/>
                <a:ea typeface="宋体"/>
              </a:rPr>
              <a:t>Ssex</a:t>
            </a:r>
            <a:r>
              <a:rPr kumimoji="0" lang="en-US" altLang="zh-CN" b="0" i="0" u="none" strike="noStrike" kern="0" cap="none" spc="0" normalizeH="0" baseline="0" noProof="0" dirty="0">
                <a:ln>
                  <a:noFill/>
                </a:ln>
                <a:solidFill>
                  <a:srgbClr val="000000"/>
                </a:solidFill>
                <a:effectLst/>
                <a:uLnTx/>
                <a:uFillTx/>
                <a:latin typeface="宋体" pitchFamily="2" charset="-122"/>
                <a:ea typeface="宋体"/>
                <a:sym typeface="宋体" pitchFamily="2" charset="-122"/>
              </a:rPr>
              <a:t>→</a:t>
            </a:r>
            <a:r>
              <a:rPr kumimoji="0" lang="en-US" altLang="zh-CN" b="0" i="0" u="none" strike="noStrike" kern="0" cap="none" spc="0" normalizeH="0" baseline="0" noProof="0" dirty="0">
                <a:ln>
                  <a:noFill/>
                </a:ln>
                <a:solidFill>
                  <a:srgbClr val="000000"/>
                </a:solidFill>
                <a:effectLst/>
                <a:uLnTx/>
                <a:uFillTx/>
                <a:latin typeface="Arial"/>
                <a:ea typeface="宋体"/>
              </a:rPr>
              <a:t> </a:t>
            </a:r>
            <a:r>
              <a:rPr kumimoji="0" lang="en-US" altLang="zh-CN" b="0" i="0" u="none" strike="noStrike" kern="0" cap="none" spc="0" normalizeH="0" baseline="0" noProof="0" dirty="0" err="1">
                <a:ln>
                  <a:noFill/>
                </a:ln>
                <a:solidFill>
                  <a:srgbClr val="000000"/>
                </a:solidFill>
                <a:effectLst/>
                <a:uLnTx/>
                <a:uFillTx/>
                <a:latin typeface="Arial"/>
                <a:ea typeface="宋体"/>
              </a:rPr>
              <a:t>Sdept</a:t>
            </a:r>
            <a:endParaRPr kumimoji="0" lang="en-US" altLang="zh-CN" b="0" i="0" u="none" strike="noStrike" kern="0" cap="none" spc="0" normalizeH="0" baseline="0" noProof="0" dirty="0">
              <a:ln>
                <a:noFill/>
              </a:ln>
              <a:solidFill>
                <a:srgbClr val="000000"/>
              </a:solidFill>
              <a:effectLst/>
              <a:uLnTx/>
              <a:uFillTx/>
              <a:latin typeface="Arial"/>
              <a:ea typeface="宋体"/>
            </a:endParaRPr>
          </a:p>
        </p:txBody>
      </p:sp>
      <p:grpSp>
        <p:nvGrpSpPr>
          <p:cNvPr id="4" name="Group 4">
            <a:extLst>
              <a:ext uri="{FF2B5EF4-FFF2-40B4-BE49-F238E27FC236}">
                <a16:creationId xmlns:a16="http://schemas.microsoft.com/office/drawing/2014/main" id="{95588042-0E04-47D1-89C3-C319C45D98FF}"/>
              </a:ext>
            </a:extLst>
          </p:cNvPr>
          <p:cNvGrpSpPr>
            <a:grpSpLocks/>
          </p:cNvGrpSpPr>
          <p:nvPr/>
        </p:nvGrpSpPr>
        <p:grpSpPr bwMode="auto">
          <a:xfrm>
            <a:off x="2217393" y="5553449"/>
            <a:ext cx="7085634" cy="979488"/>
            <a:chOff x="0" y="0"/>
            <a:chExt cx="11224" cy="1542"/>
          </a:xfrm>
        </p:grpSpPr>
        <p:sp>
          <p:nvSpPr>
            <p:cNvPr id="5" name="Text Box 1030">
              <a:extLst>
                <a:ext uri="{FF2B5EF4-FFF2-40B4-BE49-F238E27FC236}">
                  <a16:creationId xmlns:a16="http://schemas.microsoft.com/office/drawing/2014/main" id="{6506935E-BA56-49EC-9345-184B98EDA5E6}"/>
                </a:ext>
              </a:extLst>
            </p:cNvPr>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6" name="Line 1029">
              <a:extLst>
                <a:ext uri="{FF2B5EF4-FFF2-40B4-BE49-F238E27FC236}">
                  <a16:creationId xmlns:a16="http://schemas.microsoft.com/office/drawing/2014/main" id="{2E2D1537-81D6-4E53-ADE5-F775DD115B3B}"/>
                </a:ext>
              </a:extLst>
            </p:cNvPr>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7" name="矩形 6">
            <a:extLst>
              <a:ext uri="{FF2B5EF4-FFF2-40B4-BE49-F238E27FC236}">
                <a16:creationId xmlns:a16="http://schemas.microsoft.com/office/drawing/2014/main" id="{D9C9E89E-4A32-436D-99F5-B982CF85E76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A5CF882-12FB-4CD2-8442-DDE8CEBACA2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文本框 8">
            <a:extLst>
              <a:ext uri="{FF2B5EF4-FFF2-40B4-BE49-F238E27FC236}">
                <a16:creationId xmlns:a16="http://schemas.microsoft.com/office/drawing/2014/main" id="{4DE6A5B5-0B69-4C06-AAC9-CA5941D64CA5}"/>
              </a:ext>
            </a:extLst>
          </p:cNvPr>
          <p:cNvSpPr txBox="1"/>
          <p:nvPr/>
        </p:nvSpPr>
        <p:spPr>
          <a:xfrm>
            <a:off x="203653" y="8723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765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3263AD4D-2C64-4DB9-AD7E-0B483B55BC1A}"/>
              </a:ext>
            </a:extLst>
          </p:cNvPr>
          <p:cNvSpPr>
            <a:spLocks noGrp="1" noChangeArrowheads="1"/>
          </p:cNvSpPr>
          <p:nvPr>
            <p:ph idx="1"/>
          </p:nvPr>
        </p:nvSpPr>
        <p:spPr>
          <a:xfrm>
            <a:off x="457200" y="1388022"/>
            <a:ext cx="8229600" cy="680002"/>
          </a:xfrm>
        </p:spPr>
        <p:txBody>
          <a:bodyPr/>
          <a:lstStyle/>
          <a:p>
            <a:pPr marL="0" indent="0" algn="l">
              <a:buNone/>
            </a:pPr>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Sname</a:t>
            </a:r>
            <a:endParaRPr lang="zh-CN" altLang="en-US" dirty="0">
              <a:solidFill>
                <a:srgbClr val="C00000"/>
              </a:solidFill>
            </a:endParaRPr>
          </a:p>
        </p:txBody>
      </p:sp>
      <p:graphicFrame>
        <p:nvGraphicFramePr>
          <p:cNvPr id="3" name="Group 8">
            <a:extLst>
              <a:ext uri="{FF2B5EF4-FFF2-40B4-BE49-F238E27FC236}">
                <a16:creationId xmlns:a16="http://schemas.microsoft.com/office/drawing/2014/main" id="{EE7BE130-9EA7-4670-803F-12B4347124B0}"/>
              </a:ext>
            </a:extLst>
          </p:cNvPr>
          <p:cNvGraphicFramePr>
            <a:graphicFrameLocks noGrp="1"/>
          </p:cNvGraphicFramePr>
          <p:nvPr>
            <p:extLst>
              <p:ext uri="{D42A27DB-BD31-4B8C-83A1-F6EECF244321}">
                <p14:modId xmlns:p14="http://schemas.microsoft.com/office/powerpoint/2010/main" val="1686430991"/>
              </p:ext>
            </p:extLst>
          </p:nvPr>
        </p:nvGraphicFramePr>
        <p:xfrm>
          <a:off x="942153" y="2110111"/>
          <a:ext cx="7632700" cy="3395843"/>
        </p:xfrm>
        <a:graphic>
          <a:graphicData uri="http://schemas.openxmlformats.org/drawingml/2006/table">
            <a:tbl>
              <a:tblPr/>
              <a:tblGrid>
                <a:gridCol w="158432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AutoShape 81">
            <a:extLst>
              <a:ext uri="{FF2B5EF4-FFF2-40B4-BE49-F238E27FC236}">
                <a16:creationId xmlns:a16="http://schemas.microsoft.com/office/drawing/2014/main" id="{5E29DE02-4E98-4E26-A32F-FFB2344E1779}"/>
              </a:ext>
            </a:extLst>
          </p:cNvPr>
          <p:cNvSpPr>
            <a:spLocks/>
          </p:cNvSpPr>
          <p:nvPr/>
        </p:nvSpPr>
        <p:spPr bwMode="auto">
          <a:xfrm>
            <a:off x="900113" y="5613528"/>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dirty="0">
                <a:latin typeface="Times New Roman" pitchFamily="18" charset="0"/>
              </a:rPr>
              <a:t>函数依赖不是指关系模式</a:t>
            </a:r>
            <a:r>
              <a:rPr lang="en-US" altLang="zh-CN" sz="2400" b="1" dirty="0">
                <a:latin typeface="Times New Roman" pitchFamily="18" charset="0"/>
              </a:rPr>
              <a:t>R</a:t>
            </a:r>
            <a:r>
              <a:rPr lang="zh-CN" altLang="en-US" sz="2400" b="1" dirty="0">
                <a:latin typeface="Times New Roman" pitchFamily="18" charset="0"/>
              </a:rPr>
              <a:t>的某个或某些关系实例满足的约束条件，而是指</a:t>
            </a:r>
            <a:r>
              <a:rPr lang="en-US" altLang="zh-CN" sz="2400" b="1" dirty="0">
                <a:latin typeface="Times New Roman" pitchFamily="18" charset="0"/>
              </a:rPr>
              <a:t>R</a:t>
            </a:r>
            <a:r>
              <a:rPr lang="zh-CN" altLang="en-US" sz="2400" b="1" dirty="0">
                <a:latin typeface="Times New Roman" pitchFamily="18" charset="0"/>
              </a:rPr>
              <a:t>的所有关系实例均要满足的约束条件。</a:t>
            </a:r>
            <a:endParaRPr lang="zh-CN" altLang="en-US" dirty="0"/>
          </a:p>
        </p:txBody>
      </p:sp>
      <p:sp>
        <p:nvSpPr>
          <p:cNvPr id="5" name="矩形 4">
            <a:extLst>
              <a:ext uri="{FF2B5EF4-FFF2-40B4-BE49-F238E27FC236}">
                <a16:creationId xmlns:a16="http://schemas.microsoft.com/office/drawing/2014/main" id="{966F128C-5031-4AD2-A05E-839BF5A9680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B6AD99-7C3D-44BD-B7E4-B66C94BC2DB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C9DBCBD3-2A3C-4C1B-85E2-9A9C370A0914}"/>
              </a:ext>
            </a:extLst>
          </p:cNvPr>
          <p:cNvSpPr txBox="1"/>
          <p:nvPr/>
        </p:nvSpPr>
        <p:spPr>
          <a:xfrm>
            <a:off x="203653" y="8723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787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5">
            <a:extLst>
              <a:ext uri="{FF2B5EF4-FFF2-40B4-BE49-F238E27FC236}">
                <a16:creationId xmlns:a16="http://schemas.microsoft.com/office/drawing/2014/main" id="{79B2321F-557F-45A7-997B-7FE68D0C72CA}"/>
              </a:ext>
            </a:extLst>
          </p:cNvPr>
          <p:cNvSpPr>
            <a:spLocks noGrp="1"/>
          </p:cNvSpPr>
          <p:nvPr>
            <p:ph idx="1"/>
          </p:nvPr>
        </p:nvSpPr>
        <p:spPr>
          <a:xfrm>
            <a:off x="904461" y="2069111"/>
            <a:ext cx="10158248" cy="1115524"/>
          </a:xfrm>
        </p:spPr>
        <p:txBody>
          <a:bodyPr>
            <a:normAutofit/>
          </a:bodyPr>
          <a:lstStyle/>
          <a:p>
            <a:pPr>
              <a:lnSpc>
                <a:spcPct val="120000"/>
              </a:lnSpc>
            </a:pPr>
            <a:r>
              <a:rPr lang="zh-CN" altLang="en-US" sz="2400" dirty="0">
                <a:latin typeface="Microsoft YaHei Light" panose="020B0502040204020203" pitchFamily="34" charset="-122"/>
                <a:ea typeface="Microsoft YaHei Light" panose="020B0502040204020203" pitchFamily="34" charset="-122"/>
                <a:sym typeface="Calibri" pitchFamily="34" charset="0"/>
              </a:rPr>
              <a:t>函数依赖是语义范畴的概念，只能根据数据的语义来确定一个函数依赖。</a:t>
            </a:r>
          </a:p>
          <a:p>
            <a:pPr lvl="1">
              <a:lnSpc>
                <a:spcPct val="120000"/>
              </a:lnSpc>
            </a:pPr>
            <a:r>
              <a:rPr lang="zh-CN" altLang="en-US" dirty="0">
                <a:latin typeface="Microsoft YaHei Light" panose="020B0502040204020203" pitchFamily="34" charset="-122"/>
                <a:ea typeface="Microsoft YaHei Light" panose="020B0502040204020203" pitchFamily="34" charset="-122"/>
                <a:sym typeface="Calibri" pitchFamily="34" charset="0"/>
              </a:rPr>
              <a:t>例如“姓名→年龄”这个函数依赖只有在不允许有同名人的条件下成立</a:t>
            </a:r>
            <a:endParaRPr lang="en-US"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Rectangle 3">
            <a:extLst>
              <a:ext uri="{FF2B5EF4-FFF2-40B4-BE49-F238E27FC236}">
                <a16:creationId xmlns:a16="http://schemas.microsoft.com/office/drawing/2014/main" id="{F04345EC-E1A9-4412-A66A-39EF35FE2748}"/>
              </a:ext>
            </a:extLst>
          </p:cNvPr>
          <p:cNvSpPr txBox="1">
            <a:spLocks noChangeArrowheads="1"/>
          </p:cNvSpPr>
          <p:nvPr/>
        </p:nvSpPr>
        <p:spPr>
          <a:xfrm>
            <a:off x="904461" y="3309779"/>
            <a:ext cx="8229600" cy="1388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，但</a:t>
            </a:r>
            <a:r>
              <a:rPr lang="en-US" altLang="zh-CN" sz="2400" i="1" dirty="0">
                <a:sym typeface="Calibri" pitchFamily="34" charset="0"/>
              </a:rPr>
              <a:t>Y </a:t>
            </a:r>
            <a:r>
              <a:rPr lang="en-US" altLang="zh-CN" sz="2400" dirty="0">
                <a:sym typeface="Calibri" pitchFamily="34" charset="0"/>
              </a:rPr>
              <a:t>⊈</a:t>
            </a:r>
            <a:r>
              <a:rPr lang="en-US" altLang="zh-CN" sz="2400" i="1" dirty="0">
                <a:sym typeface="Calibri" pitchFamily="34" charset="0"/>
              </a:rPr>
              <a:t>X </a:t>
            </a:r>
            <a:r>
              <a:rPr lang="zh-CN" altLang="en-US" sz="2400" dirty="0">
                <a:sym typeface="Calibri" pitchFamily="34" charset="0"/>
              </a:rPr>
              <a:t>则称</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是</a:t>
            </a:r>
            <a:r>
              <a:rPr lang="zh-CN" altLang="en-US" sz="2400" dirty="0">
                <a:solidFill>
                  <a:srgbClr val="FF00FF"/>
                </a:solidFill>
                <a:sym typeface="Calibri" pitchFamily="34" charset="0"/>
              </a:rPr>
              <a:t>非平凡的函数依赖</a:t>
            </a:r>
            <a:r>
              <a:rPr lang="zh-CN" altLang="en-US" sz="2400" dirty="0">
                <a:sym typeface="Calibri" pitchFamily="34" charset="0"/>
              </a:rPr>
              <a:t>。</a:t>
            </a:r>
          </a:p>
          <a:p>
            <a:pPr>
              <a:lnSpc>
                <a:spcPct val="150000"/>
              </a:lnSpc>
              <a:buFont typeface="Wingdings" panose="05000000000000000000" pitchFamily="2" charset="2"/>
              <a:buChar char="Ø"/>
            </a:pP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，但</a:t>
            </a:r>
            <a:r>
              <a:rPr lang="en-US" altLang="zh-CN" sz="2400" i="1" dirty="0">
                <a:sym typeface="Calibri" pitchFamily="34" charset="0"/>
              </a:rPr>
              <a:t>Y </a:t>
            </a:r>
            <a:r>
              <a:rPr lang="en-US" altLang="zh-CN" sz="2400" dirty="0">
                <a:sym typeface="Calibri" pitchFamily="34" charset="0"/>
              </a:rPr>
              <a:t>⊆</a:t>
            </a:r>
            <a:r>
              <a:rPr lang="en-US" altLang="zh-CN" sz="2400" i="1" dirty="0">
                <a:sym typeface="Calibri" pitchFamily="34" charset="0"/>
              </a:rPr>
              <a:t>X</a:t>
            </a:r>
            <a:r>
              <a:rPr lang="en-US" altLang="zh-CN" sz="2400" dirty="0">
                <a:sym typeface="Calibri" pitchFamily="34" charset="0"/>
              </a:rPr>
              <a:t> </a:t>
            </a:r>
            <a:r>
              <a:rPr lang="zh-CN" altLang="en-US" sz="2400" dirty="0">
                <a:sym typeface="Calibri" pitchFamily="34" charset="0"/>
              </a:rPr>
              <a:t>则称</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是</a:t>
            </a:r>
            <a:r>
              <a:rPr lang="zh-CN" altLang="en-US" sz="2400" dirty="0">
                <a:solidFill>
                  <a:srgbClr val="FF00FF"/>
                </a:solidFill>
                <a:sym typeface="Calibri" pitchFamily="34" charset="0"/>
              </a:rPr>
              <a:t>平凡的函数依赖</a:t>
            </a:r>
            <a:r>
              <a:rPr lang="zh-CN" altLang="en-US" sz="2400" dirty="0">
                <a:sym typeface="Calibri" pitchFamily="34" charset="0"/>
              </a:rPr>
              <a:t>。</a:t>
            </a:r>
          </a:p>
        </p:txBody>
      </p:sp>
      <p:sp>
        <p:nvSpPr>
          <p:cNvPr id="4" name="文本框 3">
            <a:extLst>
              <a:ext uri="{FF2B5EF4-FFF2-40B4-BE49-F238E27FC236}">
                <a16:creationId xmlns:a16="http://schemas.microsoft.com/office/drawing/2014/main" id="{D42E4AD9-6974-468F-8C0B-70BD964A6FD3}"/>
              </a:ext>
            </a:extLst>
          </p:cNvPr>
          <p:cNvSpPr>
            <a:spLocks noChangeArrowheads="1"/>
          </p:cNvSpPr>
          <p:nvPr/>
        </p:nvSpPr>
        <p:spPr bwMode="auto">
          <a:xfrm>
            <a:off x="1048497" y="5018146"/>
            <a:ext cx="9870175" cy="830997"/>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wrap="square">
            <a:spAutoFit/>
          </a:bodyPr>
          <a:lstStyle/>
          <a:p>
            <a:pPr>
              <a:buSzPct val="100000"/>
            </a:pPr>
            <a:r>
              <a:rPr lang="zh-CN" altLang="en-US" sz="2400" b="1" dirty="0">
                <a:solidFill>
                  <a:srgbClr val="000000"/>
                </a:solidFill>
                <a:latin typeface="宋体" pitchFamily="2" charset="-122"/>
                <a:sym typeface="宋体" pitchFamily="2" charset="-122"/>
              </a:rPr>
              <a:t>对于任一关系模式，平凡函数依赖都是必然成立的，它不反映新的语义。</a:t>
            </a:r>
            <a:endParaRPr lang="en-US" sz="2400" b="1" dirty="0">
              <a:solidFill>
                <a:srgbClr val="000000"/>
              </a:solidFill>
              <a:latin typeface="宋体" pitchFamily="2" charset="-122"/>
              <a:sym typeface="宋体" pitchFamily="2" charset="-122"/>
            </a:endParaRPr>
          </a:p>
          <a:p>
            <a:pPr>
              <a:buSzPct val="100000"/>
            </a:pPr>
            <a:r>
              <a:rPr lang="zh-CN" altLang="en-US" sz="2400" b="1" dirty="0">
                <a:solidFill>
                  <a:srgbClr val="000000"/>
                </a:solidFill>
                <a:latin typeface="宋体" pitchFamily="2" charset="-122"/>
                <a:sym typeface="宋体" pitchFamily="2" charset="-122"/>
              </a:rPr>
              <a:t>若不特别声明， 我们总是讨论非平凡函数依赖。</a:t>
            </a:r>
            <a:endParaRPr lang="zh-CN" altLang="en-US" dirty="0">
              <a:solidFill>
                <a:srgbClr val="000000"/>
              </a:solidFill>
              <a:sym typeface="Arial" pitchFamily="34" charset="0"/>
            </a:endParaRPr>
          </a:p>
        </p:txBody>
      </p:sp>
      <p:sp>
        <p:nvSpPr>
          <p:cNvPr id="5" name="矩形 4">
            <a:extLst>
              <a:ext uri="{FF2B5EF4-FFF2-40B4-BE49-F238E27FC236}">
                <a16:creationId xmlns:a16="http://schemas.microsoft.com/office/drawing/2014/main" id="{6220E72E-23FB-49AF-8647-191C9DC789F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44A80A-1ED9-4A1E-9385-353FC956C1B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89C8360F-D9CD-4E32-95CF-A0FF80F4CE9A}"/>
              </a:ext>
            </a:extLst>
          </p:cNvPr>
          <p:cNvSpPr txBox="1"/>
          <p:nvPr/>
        </p:nvSpPr>
        <p:spPr>
          <a:xfrm>
            <a:off x="203653" y="8723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2107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042A33F2-1BBE-4E8D-9129-91171303CA67}"/>
              </a:ext>
            </a:extLst>
          </p:cNvPr>
          <p:cNvSpPr>
            <a:spLocks noGrp="1" noChangeArrowheads="1"/>
          </p:cNvSpPr>
          <p:nvPr>
            <p:ph idx="1"/>
          </p:nvPr>
        </p:nvSpPr>
        <p:spPr>
          <a:xfrm>
            <a:off x="457199" y="1602611"/>
            <a:ext cx="10913165" cy="1701523"/>
          </a:xfrm>
        </p:spPr>
        <p:txBody>
          <a:bodyPr>
            <a:normAutofit/>
          </a:bodyPr>
          <a:lstStyle/>
          <a:p>
            <a:pPr algn="l">
              <a:lnSpc>
                <a:spcPct val="10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称为这个函数依赖的</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决定因素</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Determinant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algn="l">
              <a:lnSpc>
                <a:spcPct val="100000"/>
              </a:lnSpc>
            </a:pP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，则记作</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a:lnSpc>
                <a:spcPct val="100000"/>
              </a:lnSpc>
            </a:pP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不函数依赖于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，则记作</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Rectangle 3">
            <a:extLst>
              <a:ext uri="{FF2B5EF4-FFF2-40B4-BE49-F238E27FC236}">
                <a16:creationId xmlns:a16="http://schemas.microsoft.com/office/drawing/2014/main" id="{430893E1-81D3-48FF-9577-253C83635A32}"/>
              </a:ext>
            </a:extLst>
          </p:cNvPr>
          <p:cNvSpPr txBox="1">
            <a:spLocks noChangeArrowheads="1"/>
          </p:cNvSpPr>
          <p:nvPr/>
        </p:nvSpPr>
        <p:spPr>
          <a:xfrm>
            <a:off x="457199" y="3575804"/>
            <a:ext cx="11539331" cy="2186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2  </a:t>
            </a:r>
            <a:r>
              <a:rPr lang="zh-CN" altLang="en-US" sz="2400" dirty="0">
                <a:latin typeface="Microsoft YaHei Light" panose="020B0502040204020203" pitchFamily="34" charset="-122"/>
                <a:ea typeface="Microsoft YaHei Light" panose="020B0502040204020203" pitchFamily="34" charset="-122"/>
                <a:sym typeface="Calibri" pitchFamily="34" charset="0"/>
              </a:rPr>
              <a:t>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R(U) </a:t>
            </a:r>
            <a:r>
              <a:rPr lang="zh-CN" altLang="en-US" sz="2400" dirty="0">
                <a:latin typeface="Microsoft YaHei Light" panose="020B0502040204020203" pitchFamily="34" charset="-122"/>
                <a:ea typeface="Microsoft YaHei Light" panose="020B0502040204020203" pitchFamily="34" charset="-122"/>
                <a:sym typeface="Calibri" pitchFamily="34" charset="0"/>
              </a:rPr>
              <a:t>中，如果</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，并且对于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zh-CN" altLang="en-US" sz="2400" dirty="0">
                <a:latin typeface="Microsoft YaHei Light" panose="020B0502040204020203" pitchFamily="34" charset="-122"/>
                <a:ea typeface="Microsoft YaHei Light" panose="020B0502040204020203" pitchFamily="34" charset="-122"/>
                <a:sym typeface="Calibri" pitchFamily="34" charset="0"/>
              </a:rPr>
              <a:t>的任何一个真子集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 都有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 Y</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则称</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对</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完全函数依赖</a:t>
            </a:r>
            <a:r>
              <a:rPr lang="zh-CN" altLang="en-US" sz="2400" dirty="0">
                <a:latin typeface="Microsoft YaHei Light" panose="020B0502040204020203" pitchFamily="34" charset="-122"/>
                <a:ea typeface="Microsoft YaHei Light" panose="020B0502040204020203" pitchFamily="34" charset="-122"/>
                <a:sym typeface="Calibri" pitchFamily="34" charset="0"/>
              </a:rPr>
              <a:t>，记作</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，但</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不完全函数依赖于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，则称</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对</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部分函数依赖</a:t>
            </a:r>
            <a:r>
              <a:rPr lang="zh-CN" altLang="en-US" sz="2400" dirty="0">
                <a:latin typeface="Microsoft YaHei Light" panose="020B0502040204020203" pitchFamily="34" charset="-122"/>
                <a:ea typeface="Microsoft YaHei Light" panose="020B0502040204020203" pitchFamily="34" charset="-122"/>
                <a:sym typeface="Calibri" pitchFamily="34" charset="0"/>
              </a:rPr>
              <a:t>，记作</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 </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p>
        </p:txBody>
      </p:sp>
      <p:sp>
        <p:nvSpPr>
          <p:cNvPr id="4" name="矩形 3">
            <a:extLst>
              <a:ext uri="{FF2B5EF4-FFF2-40B4-BE49-F238E27FC236}">
                <a16:creationId xmlns:a16="http://schemas.microsoft.com/office/drawing/2014/main" id="{9F7359F6-1ADA-4FFE-8449-95D717323DB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9F9654-58B6-44E8-8EC0-BDE0BD26B13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BC76D14B-B651-42EC-9026-0FF44CBA2DA7}"/>
              </a:ext>
            </a:extLst>
          </p:cNvPr>
          <p:cNvSpPr txBox="1"/>
          <p:nvPr/>
        </p:nvSpPr>
        <p:spPr>
          <a:xfrm>
            <a:off x="203653" y="8723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1134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a:extLst>
              <a:ext uri="{FF2B5EF4-FFF2-40B4-BE49-F238E27FC236}">
                <a16:creationId xmlns:a16="http://schemas.microsoft.com/office/drawing/2014/main" id="{66A490DC-F052-4652-AFA3-AB5E62D6E277}"/>
              </a:ext>
            </a:extLst>
          </p:cNvPr>
          <p:cNvSpPr txBox="1">
            <a:spLocks noChangeArrowheads="1"/>
          </p:cNvSpPr>
          <p:nvPr/>
        </p:nvSpPr>
        <p:spPr bwMode="auto">
          <a:xfrm>
            <a:off x="610972" y="1331735"/>
            <a:ext cx="8120270" cy="2248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SzPct val="100000"/>
              <a:buFont typeface="Wingdings" pitchFamily="2" charset="2"/>
              <a:buNone/>
              <a:defRPr sz="2800" b="1">
                <a:solidFill>
                  <a:schemeClr val="tx1"/>
                </a:solidFill>
                <a:latin typeface="+mn-lt"/>
                <a:ea typeface="+mn-ea"/>
                <a:cs typeface="+mn-cs"/>
              </a:defRPr>
            </a:lvl1pPr>
            <a:lvl2pPr marL="457200" indent="0" algn="ctr" rtl="0" eaLnBrk="0" fontAlgn="base" hangingPunct="0">
              <a:spcBef>
                <a:spcPct val="20000"/>
              </a:spcBef>
              <a:spcAft>
                <a:spcPct val="0"/>
              </a:spcAft>
              <a:buSzPct val="100000"/>
              <a:buFont typeface="Wingdings" pitchFamily="2" charset="2"/>
              <a:buNone/>
              <a:defRPr sz="2400" b="1">
                <a:solidFill>
                  <a:schemeClr val="tx1"/>
                </a:solidFill>
                <a:latin typeface="+mn-lt"/>
                <a:ea typeface="+mn-ea"/>
              </a:defRPr>
            </a:lvl2pPr>
            <a:lvl3pPr marL="914400" indent="0" algn="ctr" rtl="0" eaLnBrk="0" fontAlgn="base" hangingPunct="0">
              <a:spcBef>
                <a:spcPct val="20000"/>
              </a:spcBef>
              <a:spcAft>
                <a:spcPct val="0"/>
              </a:spcAft>
              <a:buFont typeface="Arial" pitchFamily="34" charset="0"/>
              <a:buNone/>
              <a:defRPr sz="2200" b="1">
                <a:solidFill>
                  <a:schemeClr val="tx1"/>
                </a:solidFill>
                <a:latin typeface="+mn-lt"/>
                <a:ea typeface="+mn-ea"/>
              </a:defRPr>
            </a:lvl3pPr>
            <a:lvl4pPr marL="1371600" indent="0" algn="ctr" rtl="0" eaLnBrk="0" fontAlgn="base" hangingPunct="0">
              <a:spcBef>
                <a:spcPct val="20000"/>
              </a:spcBef>
              <a:spcAft>
                <a:spcPct val="0"/>
              </a:spcAft>
              <a:buFont typeface="Arial" pitchFamily="34" charset="0"/>
              <a:buNone/>
              <a:defRPr b="1">
                <a:solidFill>
                  <a:schemeClr val="tx1"/>
                </a:solidFill>
                <a:latin typeface="+mn-lt"/>
                <a:ea typeface="+mn-ea"/>
              </a:defRPr>
            </a:lvl4pPr>
            <a:lvl5pPr marL="1828800" indent="0" algn="ctr" rtl="0" eaLnBrk="0" fontAlgn="base" hangingPunct="0">
              <a:spcBef>
                <a:spcPct val="20000"/>
              </a:spcBef>
              <a:spcAft>
                <a:spcPct val="0"/>
              </a:spcAft>
              <a:buFont typeface="Arial" pitchFamily="34" charset="0"/>
              <a:buNone/>
              <a:defRPr b="1">
                <a:solidFill>
                  <a:schemeClr val="tx1"/>
                </a:solidFill>
                <a:latin typeface="+mn-lt"/>
                <a:ea typeface="+mn-ea"/>
              </a:defRPr>
            </a:lvl5pPr>
            <a:lvl6pPr marL="2286000" indent="0" algn="ctr" rtl="0" eaLnBrk="0" fontAlgn="base" hangingPunct="0">
              <a:spcBef>
                <a:spcPct val="20000"/>
              </a:spcBef>
              <a:spcAft>
                <a:spcPct val="0"/>
              </a:spcAft>
              <a:buFont typeface="Arial" pitchFamily="34" charset="0"/>
              <a:buNone/>
              <a:defRPr b="1">
                <a:solidFill>
                  <a:schemeClr val="tx1"/>
                </a:solidFill>
                <a:latin typeface="+mn-lt"/>
                <a:ea typeface="+mn-ea"/>
              </a:defRPr>
            </a:lvl6pPr>
            <a:lvl7pPr marL="2743200" indent="0" algn="ctr" rtl="0" eaLnBrk="0" fontAlgn="base" hangingPunct="0">
              <a:spcBef>
                <a:spcPct val="20000"/>
              </a:spcBef>
              <a:spcAft>
                <a:spcPct val="0"/>
              </a:spcAft>
              <a:buFont typeface="Arial" pitchFamily="34" charset="0"/>
              <a:buNone/>
              <a:defRPr b="1">
                <a:solidFill>
                  <a:schemeClr val="tx1"/>
                </a:solidFill>
                <a:latin typeface="+mn-lt"/>
                <a:ea typeface="+mn-ea"/>
              </a:defRPr>
            </a:lvl7pPr>
            <a:lvl8pPr marL="3200400" indent="0" algn="ctr" rtl="0" eaLnBrk="0" fontAlgn="base" hangingPunct="0">
              <a:spcBef>
                <a:spcPct val="20000"/>
              </a:spcBef>
              <a:spcAft>
                <a:spcPct val="0"/>
              </a:spcAft>
              <a:buFont typeface="Arial" pitchFamily="34" charset="0"/>
              <a:buNone/>
              <a:defRPr b="1">
                <a:solidFill>
                  <a:schemeClr val="tx1"/>
                </a:solidFill>
                <a:latin typeface="+mn-lt"/>
                <a:ea typeface="+mn-ea"/>
              </a:defRPr>
            </a:lvl8pPr>
            <a:lvl9pPr marL="3657600" indent="0" algn="ctr" rtl="0" eaLnBrk="0" fontAlgn="base" hangingPunct="0">
              <a:spcBef>
                <a:spcPct val="20000"/>
              </a:spcBef>
              <a:spcAft>
                <a:spcPct val="0"/>
              </a:spcAft>
              <a:buFont typeface="Arial" pitchFamily="34" charset="0"/>
              <a:buNone/>
              <a:defRPr b="1">
                <a:solidFill>
                  <a:schemeClr val="tx1"/>
                </a:solidFill>
                <a:latin typeface="+mn-lt"/>
                <a:ea typeface="+mn-ea"/>
              </a:defRPr>
            </a:lvl9pPr>
          </a:lstStyle>
          <a:p>
            <a:pPr marR="0" lvl="0" algn="l" defTabSz="914400" rtl="0" eaLnBrk="0" fontAlgn="base" latinLnBrk="0" hangingPunct="0">
              <a:spcBef>
                <a:spcPct val="20000"/>
              </a:spcBef>
              <a:spcAft>
                <a:spcPct val="0"/>
              </a:spcAft>
              <a:buClrTx/>
              <a:buSzPct val="100000"/>
              <a:tabLst/>
              <a:defRPr/>
            </a:pP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例</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3] </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在关系</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SC(</a:t>
            </a: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Sno</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Cno</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Grade)</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中，有：</a:t>
            </a:r>
          </a:p>
          <a:p>
            <a:pPr marR="0" lvl="1" algn="l" defTabSz="914400" rtl="0" eaLnBrk="0" fontAlgn="base" latinLnBrk="0" hangingPunct="0">
              <a:spcBef>
                <a:spcPct val="20000"/>
              </a:spcBef>
              <a:spcAft>
                <a:spcPct val="0"/>
              </a:spcAft>
              <a:buClrTx/>
              <a:buSzPct val="100000"/>
              <a:tabLst/>
              <a:defRPr/>
            </a:pP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由于：</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Sno</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 Grade</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Cno</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 Grade</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p>
          <a:p>
            <a:pPr marL="342900" marR="0" lvl="0" indent="-342900" algn="l" defTabSz="914400" rtl="0" eaLnBrk="0" fontAlgn="base" latinLnBrk="0" hangingPunct="0">
              <a:spcBef>
                <a:spcPct val="20000"/>
              </a:spcBef>
              <a:spcAft>
                <a:spcPct val="0"/>
              </a:spcAft>
              <a:buClrTx/>
              <a:buSzPct val="100000"/>
              <a:buFont typeface="Wingdings"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lang="en-US" altLang="zh-CN" sz="2400" b="0" kern="0" dirty="0">
                <a:solidFill>
                  <a:srgbClr val="000000"/>
                </a:solidFill>
                <a:latin typeface="Microsoft YaHei Light" panose="020B0502040204020203" pitchFamily="34" charset="-122"/>
                <a:ea typeface="Microsoft YaHei Light" panose="020B0502040204020203" pitchFamily="34" charset="-122"/>
                <a:sym typeface="Calibri" pitchFamily="34" charset="0"/>
              </a:rPr>
              <a:t> </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因此：</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Sno</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Cno</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Grade</a:t>
            </a:r>
            <a:endPar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endParaRPr>
          </a:p>
          <a:p>
            <a:pPr marL="742950" marR="0" lvl="1" indent="-285750" algn="l" defTabSz="914400" rtl="0" eaLnBrk="0" fontAlgn="base" latinLnBrk="0" hangingPunct="0">
              <a:spcBef>
                <a:spcPct val="20000"/>
              </a:spcBef>
              <a:spcAft>
                <a:spcPct val="0"/>
              </a:spcAft>
              <a:buClrTx/>
              <a:buSzPct val="100000"/>
              <a:buFont typeface="Wingdings" pitchFamily="2" charset="2"/>
              <a:buNone/>
              <a:tabLst/>
              <a:defRPr/>
            </a:pPr>
            <a:r>
              <a:rPr kumimoji="0" 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Sno</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Cno</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Sno</a:t>
            </a:r>
            <a:endPar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endParaRPr>
          </a:p>
          <a:p>
            <a:pPr marL="742950" marR="0" lvl="1" indent="-285750" algn="l" defTabSz="914400" rtl="0" eaLnBrk="0" fontAlgn="base" latinLnBrk="0" hangingPunct="0">
              <a:spcBef>
                <a:spcPct val="20000"/>
              </a:spcBef>
              <a:spcAft>
                <a:spcPct val="0"/>
              </a:spcAft>
              <a:buClrTx/>
              <a:buSzPct val="100000"/>
              <a:buFont typeface="Wingdings" pitchFamily="2" charset="2"/>
              <a:buNone/>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Sno</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Cno</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Cno</a:t>
            </a:r>
            <a:endPar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endParaRPr>
          </a:p>
        </p:txBody>
      </p:sp>
      <p:sp>
        <p:nvSpPr>
          <p:cNvPr id="5" name="Rectangle 3">
            <a:extLst>
              <a:ext uri="{FF2B5EF4-FFF2-40B4-BE49-F238E27FC236}">
                <a16:creationId xmlns:a16="http://schemas.microsoft.com/office/drawing/2014/main" id="{1BFE2597-373F-4A60-8500-C3DDFD7FEDBA}"/>
              </a:ext>
            </a:extLst>
          </p:cNvPr>
          <p:cNvSpPr txBox="1">
            <a:spLocks noChangeArrowheads="1"/>
          </p:cNvSpPr>
          <p:nvPr/>
        </p:nvSpPr>
        <p:spPr bwMode="auto">
          <a:xfrm>
            <a:off x="430925" y="3579911"/>
            <a:ext cx="11346946" cy="30184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SzPct val="100000"/>
              <a:buFont typeface="Wingdings" pitchFamily="2" charset="2"/>
              <a:buNone/>
              <a:defRPr sz="2800" b="1">
                <a:solidFill>
                  <a:schemeClr val="tx1"/>
                </a:solidFill>
                <a:latin typeface="+mn-lt"/>
                <a:ea typeface="+mn-ea"/>
                <a:cs typeface="+mn-cs"/>
              </a:defRPr>
            </a:lvl1pPr>
            <a:lvl2pPr marL="457200" indent="0" algn="ctr" rtl="0" eaLnBrk="0" fontAlgn="base" hangingPunct="0">
              <a:spcBef>
                <a:spcPct val="20000"/>
              </a:spcBef>
              <a:spcAft>
                <a:spcPct val="0"/>
              </a:spcAft>
              <a:buSzPct val="100000"/>
              <a:buFont typeface="Wingdings" pitchFamily="2" charset="2"/>
              <a:buNone/>
              <a:defRPr sz="2400" b="1">
                <a:solidFill>
                  <a:schemeClr val="tx1"/>
                </a:solidFill>
                <a:latin typeface="+mn-lt"/>
                <a:ea typeface="+mn-ea"/>
              </a:defRPr>
            </a:lvl2pPr>
            <a:lvl3pPr marL="914400" indent="0" algn="ctr" rtl="0" eaLnBrk="0" fontAlgn="base" hangingPunct="0">
              <a:spcBef>
                <a:spcPct val="20000"/>
              </a:spcBef>
              <a:spcAft>
                <a:spcPct val="0"/>
              </a:spcAft>
              <a:buFont typeface="Arial" pitchFamily="34" charset="0"/>
              <a:buNone/>
              <a:defRPr sz="2200" b="1">
                <a:solidFill>
                  <a:schemeClr val="tx1"/>
                </a:solidFill>
                <a:latin typeface="+mn-lt"/>
                <a:ea typeface="+mn-ea"/>
              </a:defRPr>
            </a:lvl3pPr>
            <a:lvl4pPr marL="1371600" indent="0" algn="ctr" rtl="0" eaLnBrk="0" fontAlgn="base" hangingPunct="0">
              <a:spcBef>
                <a:spcPct val="20000"/>
              </a:spcBef>
              <a:spcAft>
                <a:spcPct val="0"/>
              </a:spcAft>
              <a:buFont typeface="Arial" pitchFamily="34" charset="0"/>
              <a:buNone/>
              <a:defRPr b="1">
                <a:solidFill>
                  <a:schemeClr val="tx1"/>
                </a:solidFill>
                <a:latin typeface="+mn-lt"/>
                <a:ea typeface="+mn-ea"/>
              </a:defRPr>
            </a:lvl4pPr>
            <a:lvl5pPr marL="1828800" indent="0" algn="ctr" rtl="0" eaLnBrk="0" fontAlgn="base" hangingPunct="0">
              <a:spcBef>
                <a:spcPct val="20000"/>
              </a:spcBef>
              <a:spcAft>
                <a:spcPct val="0"/>
              </a:spcAft>
              <a:buFont typeface="Arial" pitchFamily="34" charset="0"/>
              <a:buNone/>
              <a:defRPr b="1">
                <a:solidFill>
                  <a:schemeClr val="tx1"/>
                </a:solidFill>
                <a:latin typeface="+mn-lt"/>
                <a:ea typeface="+mn-ea"/>
              </a:defRPr>
            </a:lvl5pPr>
            <a:lvl6pPr marL="2286000" indent="0" algn="ctr" rtl="0" eaLnBrk="0" fontAlgn="base" hangingPunct="0">
              <a:spcBef>
                <a:spcPct val="20000"/>
              </a:spcBef>
              <a:spcAft>
                <a:spcPct val="0"/>
              </a:spcAft>
              <a:buFont typeface="Arial" pitchFamily="34" charset="0"/>
              <a:buNone/>
              <a:defRPr b="1">
                <a:solidFill>
                  <a:schemeClr val="tx1"/>
                </a:solidFill>
                <a:latin typeface="+mn-lt"/>
                <a:ea typeface="+mn-ea"/>
              </a:defRPr>
            </a:lvl6pPr>
            <a:lvl7pPr marL="2743200" indent="0" algn="ctr" rtl="0" eaLnBrk="0" fontAlgn="base" hangingPunct="0">
              <a:spcBef>
                <a:spcPct val="20000"/>
              </a:spcBef>
              <a:spcAft>
                <a:spcPct val="0"/>
              </a:spcAft>
              <a:buFont typeface="Arial" pitchFamily="34" charset="0"/>
              <a:buNone/>
              <a:defRPr b="1">
                <a:solidFill>
                  <a:schemeClr val="tx1"/>
                </a:solidFill>
                <a:latin typeface="+mn-lt"/>
                <a:ea typeface="+mn-ea"/>
              </a:defRPr>
            </a:lvl7pPr>
            <a:lvl8pPr marL="3200400" indent="0" algn="ctr" rtl="0" eaLnBrk="0" fontAlgn="base" hangingPunct="0">
              <a:spcBef>
                <a:spcPct val="20000"/>
              </a:spcBef>
              <a:spcAft>
                <a:spcPct val="0"/>
              </a:spcAft>
              <a:buFont typeface="Arial" pitchFamily="34" charset="0"/>
              <a:buNone/>
              <a:defRPr b="1">
                <a:solidFill>
                  <a:schemeClr val="tx1"/>
                </a:solidFill>
                <a:latin typeface="+mn-lt"/>
                <a:ea typeface="+mn-ea"/>
              </a:defRPr>
            </a:lvl8pPr>
            <a:lvl9pPr marL="3657600" indent="0" algn="ctr" rtl="0" eaLnBrk="0" fontAlgn="base" hangingPunct="0">
              <a:spcBef>
                <a:spcPct val="20000"/>
              </a:spcBef>
              <a:spcAft>
                <a:spcPct val="0"/>
              </a:spcAft>
              <a:buFont typeface="Arial" pitchFamily="34" charset="0"/>
              <a:buNone/>
              <a:defRPr b="1">
                <a:solidFill>
                  <a:schemeClr val="tx1"/>
                </a:solidFill>
                <a:latin typeface="+mn-lt"/>
                <a:ea typeface="+mn-ea"/>
              </a:defRPr>
            </a:lvl9pPr>
          </a:lstStyle>
          <a:p>
            <a:pPr marL="342900" marR="0" lvl="0" indent="-342900" algn="l" defTabSz="914400" rtl="0" eaLnBrk="0" fontAlgn="base" latinLnBrk="0" hangingPunct="0">
              <a:spcBef>
                <a:spcPct val="20000"/>
              </a:spcBef>
              <a:spcAft>
                <a:spcPct val="0"/>
              </a:spcAft>
              <a:buClrTx/>
              <a:buSzPct val="100000"/>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定义</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3  </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在</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R(U)</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，如果</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X</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Y </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Y </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X </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Y </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X</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Y</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Z</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Z </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Y</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则称</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Z </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对</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X </a:t>
            </a:r>
            <a:r>
              <a:rPr kumimoji="0" lang="zh-CN" altLang="en-US" sz="2400" b="0" i="0" u="none" strike="noStrike" kern="0" cap="none" spc="0" normalizeH="0" baseline="0" noProof="0" dirty="0">
                <a:ln>
                  <a:noFill/>
                </a:ln>
                <a:solidFill>
                  <a:srgbClr val="FF00FF"/>
                </a:solidFill>
                <a:effectLst/>
                <a:uLnTx/>
                <a:uFillTx/>
                <a:latin typeface="Microsoft YaHei Light" panose="020B0502040204020203" pitchFamily="34" charset="-122"/>
                <a:ea typeface="Microsoft YaHei Light" panose="020B0502040204020203" pitchFamily="34" charset="-122"/>
                <a:sym typeface="Calibri" pitchFamily="34" charset="0"/>
              </a:rPr>
              <a:t>传递函数依赖</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(transitive functional dependency)</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。记为：</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X</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 → </a:t>
            </a:r>
            <a:r>
              <a:rPr kumimoji="0" lang="en-US" altLang="zh-CN" sz="2400"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Z</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Calibri" pitchFamily="34" charset="0"/>
              </a:rPr>
              <a:t>。</a:t>
            </a:r>
          </a:p>
          <a:p>
            <a:pPr marL="800100" marR="0" lvl="1" indent="-342900" algn="l" defTabSz="914400" rtl="0" eaLnBrk="0" fontAlgn="base" latinLnBrk="0" hangingPunct="0">
              <a:spcBef>
                <a:spcPct val="20000"/>
              </a:spcBef>
              <a:spcAft>
                <a:spcPct val="0"/>
              </a:spcAft>
              <a:buClrTx/>
              <a:buSzPct val="100000"/>
              <a:buFont typeface="Arial" panose="020B0604020202020204" pitchFamily="34" charset="0"/>
              <a:buChar char="•"/>
              <a:tabLst/>
              <a:defRPr/>
            </a:pP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注</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 </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如果</a:t>
            </a:r>
            <a:r>
              <a:rPr kumimoji="0" lang="en-US" altLang="zh-CN"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Y</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a:t>
            </a:r>
            <a:r>
              <a:rPr kumimoji="0" lang="en-US" altLang="zh-CN"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X</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 </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即</a:t>
            </a:r>
            <a:r>
              <a:rPr kumimoji="0" lang="en-US" altLang="zh-CN"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X</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a:t>
            </a:r>
            <a:r>
              <a:rPr kumimoji="0" lang="en-US" altLang="zh-CN"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Y</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，则</a:t>
            </a:r>
            <a:r>
              <a:rPr kumimoji="0" lang="en-US" altLang="zh-CN"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Z</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直接依赖于</a:t>
            </a:r>
            <a:r>
              <a:rPr kumimoji="0" lang="en-US" altLang="zh-CN" b="0" i="1"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X</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，而不是传递函数依赖。</a:t>
            </a:r>
          </a:p>
          <a:p>
            <a:pPr marR="0" lvl="1" algn="l" defTabSz="914400" rtl="0" eaLnBrk="0" fontAlgn="base" latinLnBrk="0" hangingPunct="0">
              <a:spcBef>
                <a:spcPct val="20000"/>
              </a:spcBef>
              <a:spcAft>
                <a:spcPct val="0"/>
              </a:spcAft>
              <a:buClrTx/>
              <a:buSzPct val="100000"/>
              <a:tabLst/>
              <a:defRPr/>
            </a:pP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例</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4] </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在关系</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Std(</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Sno</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 </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Sdept</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 </a:t>
            </a:r>
            <a:r>
              <a:rPr kumimoji="0" lang="en-US" altLang="zh-CN"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Mname</a:t>
            </a:r>
            <a:r>
              <a:rPr kumimoji="0" lang="en-US" altLang="zh-CN"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a:t>
            </a:r>
            <a:r>
              <a:rPr kumimoji="0" lang="zh-CN" altLang="en-US"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中，有：</a:t>
            </a:r>
          </a:p>
          <a:p>
            <a:pPr marL="1143000" marR="0" lvl="2" indent="-228600" algn="l" defTabSz="914400" rtl="0" eaLnBrk="0" fontAlgn="base" latinLnBrk="0" hangingPunct="0">
              <a:spcBef>
                <a:spcPct val="20000"/>
              </a:spcBef>
              <a:spcAft>
                <a:spcPct val="0"/>
              </a:spcAft>
              <a:buClrTx/>
              <a:buSzPct val="87000"/>
              <a:buFont typeface="Arial" pitchFamily="34" charset="0"/>
              <a:buNone/>
              <a:tabLst/>
              <a:defRPr/>
            </a:pP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Sno</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 → </a:t>
            </a: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Sdept</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a:t>
            </a: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Sdept</a:t>
            </a:r>
            <a:r>
              <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 → </a:t>
            </a: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Mname</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a:t>
            </a:r>
            <a:endParaRPr kumimoji="0" lang="en-US" altLang="zh-CN"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endParaRPr>
          </a:p>
          <a:p>
            <a:pPr marL="1143000" marR="0" lvl="2" indent="-228600" algn="l" defTabSz="914400" rtl="0" eaLnBrk="0" fontAlgn="base" latinLnBrk="0" hangingPunct="0">
              <a:spcBef>
                <a:spcPct val="20000"/>
              </a:spcBef>
              <a:spcAft>
                <a:spcPct val="0"/>
              </a:spcAft>
              <a:buClrTx/>
              <a:buSzPct val="87000"/>
              <a:buFont typeface="Arial" pitchFamily="34" charset="0"/>
              <a:buNone/>
              <a:tabLst/>
              <a:defRPr/>
            </a:pP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Mname</a:t>
            </a:r>
            <a:r>
              <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传递函数依赖于</a:t>
            </a:r>
            <a:r>
              <a:rPr kumimoji="0" lang="en-US" altLang="zh-CN" sz="2400" b="0" i="0" u="none" strike="noStrike" kern="0" cap="none" spc="0" normalizeH="0" baseline="0" noProof="0" dirty="0" err="1">
                <a:ln>
                  <a:noFill/>
                </a:ln>
                <a:solidFill>
                  <a:srgbClr val="000000"/>
                </a:solidFill>
                <a:effectLst/>
                <a:uLnTx/>
                <a:uFillTx/>
                <a:latin typeface="Microsoft YaHei Light" panose="020B0502040204020203" pitchFamily="34" charset="-122"/>
                <a:ea typeface="Microsoft YaHei Light" panose="020B0502040204020203" pitchFamily="34" charset="-122"/>
                <a:sym typeface="Times New Roman" pitchFamily="18" charset="0"/>
              </a:rPr>
              <a:t>Sno</a:t>
            </a:r>
            <a:endParaRPr kumimoji="0" lang="zh-CN" altLang="en-US" sz="2400" b="0" i="0" u="none" strike="noStrike" kern="0" cap="none" spc="0" normalizeH="0" baseline="0" noProof="0" dirty="0">
              <a:ln>
                <a:noFill/>
              </a:ln>
              <a:solidFill>
                <a:srgbClr val="000000"/>
              </a:solidFill>
              <a:effectLst/>
              <a:uLnTx/>
              <a:uFillTx/>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D273F40B-0268-45F0-A39D-76FC47B4492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80D3B64-D0BD-46FC-BA0E-BAF91707358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2FE37ECD-A522-4B55-87D6-B7FED89E6FC0}"/>
              </a:ext>
            </a:extLst>
          </p:cNvPr>
          <p:cNvSpPr txBox="1"/>
          <p:nvPr/>
        </p:nvSpPr>
        <p:spPr>
          <a:xfrm>
            <a:off x="203653" y="66213"/>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6989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9DBFF11-F761-4CCA-89FE-AED6407274DE}"/>
              </a:ext>
            </a:extLst>
          </p:cNvPr>
          <p:cNvSpPr>
            <a:spLocks noGrp="1" noChangeArrowheads="1"/>
          </p:cNvSpPr>
          <p:nvPr>
            <p:ph idx="1"/>
          </p:nvPr>
        </p:nvSpPr>
        <p:spPr>
          <a:xfrm>
            <a:off x="381400" y="1285533"/>
            <a:ext cx="11261035" cy="3251260"/>
          </a:xfrm>
        </p:spPr>
        <p:txBody>
          <a:bodyPr>
            <a:normAutofit/>
          </a:bodyPr>
          <a:lstStyle/>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4  </a:t>
            </a:r>
            <a:r>
              <a:rPr lang="zh-CN" altLang="en-US" sz="2400" dirty="0">
                <a:latin typeface="Microsoft YaHei Light" panose="020B0502040204020203" pitchFamily="34" charset="-122"/>
                <a:ea typeface="Microsoft YaHei Light" panose="020B0502040204020203" pitchFamily="34" charset="-122"/>
                <a:sym typeface="Calibri" pitchFamily="34" charset="0"/>
              </a:rPr>
              <a:t>设</a:t>
            </a:r>
            <a:r>
              <a:rPr lang="en-US" altLang="zh-CN" sz="2400" i="1" dirty="0">
                <a:latin typeface="Microsoft YaHei Light" panose="020B0502040204020203" pitchFamily="34" charset="-122"/>
                <a:ea typeface="Microsoft YaHei Light" panose="020B0502040204020203" pitchFamily="34" charset="-122"/>
                <a:sym typeface="Calibri" pitchFamily="34" charset="0"/>
              </a:rPr>
              <a:t>K </a:t>
            </a:r>
            <a:r>
              <a:rPr lang="zh-CN" altLang="en-US" sz="2400" dirty="0">
                <a:latin typeface="Microsoft YaHei Light" panose="020B0502040204020203" pitchFamily="34" charset="-122"/>
                <a:ea typeface="Microsoft YaHei Light" panose="020B0502040204020203" pitchFamily="34" charset="-122"/>
                <a:sym typeface="Calibri" pitchFamily="34" charset="0"/>
              </a:rPr>
              <a:t>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a:t>
            </a:r>
            <a:r>
              <a:rPr lang="zh-CN" altLang="en-US" sz="2400" dirty="0">
                <a:latin typeface="Microsoft YaHei Light" panose="020B0502040204020203" pitchFamily="34" charset="-122"/>
                <a:ea typeface="Microsoft YaHei Light" panose="020B0502040204020203" pitchFamily="34" charset="-122"/>
                <a:sym typeface="Calibri" pitchFamily="34" charset="0"/>
              </a:rPr>
              <a:t>中的属性或属性组合。若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K</a:t>
            </a:r>
            <a:r>
              <a:rPr lang="en-US" altLang="zh-CN" sz="2400" dirty="0">
                <a:latin typeface="Microsoft YaHei Light" panose="020B0502040204020203" pitchFamily="34" charset="-122"/>
                <a:ea typeface="Microsoft YaHei Light" panose="020B0502040204020203" pitchFamily="34" charset="-122"/>
                <a:sym typeface="Calibri" pitchFamily="34" charset="0"/>
              </a:rPr>
              <a:t> →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K </a:t>
            </a:r>
            <a:r>
              <a:rPr lang="zh-CN" altLang="en-US" sz="2400" dirty="0">
                <a:latin typeface="Microsoft YaHei Light" panose="020B0502040204020203" pitchFamily="34" charset="-122"/>
                <a:ea typeface="Microsoft YaHei Light" panose="020B0502040204020203" pitchFamily="34" charset="-122"/>
                <a:sym typeface="Calibri" pitchFamily="34" charset="0"/>
              </a:rPr>
              <a:t>称为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R </a:t>
            </a:r>
            <a:r>
              <a:rPr lang="zh-CN" altLang="en-US" sz="2400" dirty="0">
                <a:latin typeface="Microsoft YaHei Light" panose="020B0502040204020203" pitchFamily="34" charset="-122"/>
                <a:ea typeface="Microsoft YaHei Light" panose="020B0502040204020203" pitchFamily="34" charset="-122"/>
                <a:sym typeface="Calibri" pitchFamily="34" charset="0"/>
              </a:rPr>
              <a:t>的一个</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候选码</a:t>
            </a:r>
            <a:r>
              <a:rPr lang="en-US" altLang="zh-CN" sz="2400" dirty="0">
                <a:latin typeface="Microsoft YaHei Light" panose="020B0502040204020203" pitchFamily="34" charset="-122"/>
                <a:ea typeface="Microsoft YaHei Light" panose="020B0502040204020203" pitchFamily="34" charset="-122"/>
                <a:sym typeface="Calibri" pitchFamily="34" charset="0"/>
              </a:rPr>
              <a:t>(Candidate Key)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如果</a:t>
            </a:r>
            <a:r>
              <a:rPr lang="en-US" altLang="zh-CN" i="1" dirty="0">
                <a:latin typeface="Microsoft YaHei Light" panose="020B0502040204020203" pitchFamily="34" charset="-122"/>
                <a:ea typeface="Microsoft YaHei Light" panose="020B0502040204020203" pitchFamily="34" charset="-122"/>
                <a:sym typeface="Calibri" pitchFamily="34" charset="0"/>
              </a:rPr>
              <a:t>U </a:t>
            </a:r>
            <a:r>
              <a:rPr lang="zh-CN" altLang="en-US" dirty="0">
                <a:latin typeface="Microsoft YaHei Light" panose="020B0502040204020203" pitchFamily="34" charset="-122"/>
                <a:ea typeface="Microsoft YaHei Light" panose="020B0502040204020203" pitchFamily="34" charset="-122"/>
                <a:sym typeface="Calibri" pitchFamily="34" charset="0"/>
              </a:rPr>
              <a:t>部分函数依赖于</a:t>
            </a:r>
            <a:r>
              <a:rPr lang="en-US" altLang="zh-CN" i="1" dirty="0">
                <a:latin typeface="Microsoft YaHei Light" panose="020B0502040204020203" pitchFamily="34" charset="-122"/>
                <a:ea typeface="Microsoft YaHei Light" panose="020B0502040204020203" pitchFamily="34" charset="-122"/>
                <a:sym typeface="Calibri" pitchFamily="34" charset="0"/>
              </a:rPr>
              <a:t>K</a:t>
            </a:r>
            <a:r>
              <a:rPr lang="zh-CN" altLang="en-US" dirty="0">
                <a:latin typeface="Microsoft YaHei Light" panose="020B0502040204020203" pitchFamily="34" charset="-122"/>
                <a:ea typeface="Microsoft YaHei Light" panose="020B0502040204020203" pitchFamily="34" charset="-122"/>
                <a:sym typeface="Calibri" pitchFamily="34" charset="0"/>
              </a:rPr>
              <a:t>，即</a:t>
            </a:r>
            <a:r>
              <a:rPr lang="en-US" altLang="zh-CN" i="1" dirty="0">
                <a:latin typeface="Microsoft YaHei Light" panose="020B0502040204020203" pitchFamily="34" charset="-122"/>
                <a:ea typeface="Microsoft YaHei Light" panose="020B0502040204020203" pitchFamily="34" charset="-122"/>
                <a:sym typeface="Calibri" pitchFamily="34" charset="0"/>
              </a:rPr>
              <a:t>K</a:t>
            </a:r>
            <a:r>
              <a:rPr lang="en-US" altLang="zh-CN" dirty="0">
                <a:latin typeface="Microsoft YaHei Light" panose="020B0502040204020203" pitchFamily="34" charset="-122"/>
                <a:ea typeface="Microsoft YaHei Light" panose="020B0502040204020203" pitchFamily="34" charset="-122"/>
                <a:sym typeface="Calibri" pitchFamily="34" charset="0"/>
              </a:rPr>
              <a:t> → </a:t>
            </a:r>
            <a:r>
              <a:rPr lang="en-US" altLang="zh-CN" i="1" dirty="0">
                <a:latin typeface="Microsoft YaHei Light" panose="020B0502040204020203" pitchFamily="34" charset="-122"/>
                <a:ea typeface="Microsoft YaHei Light" panose="020B0502040204020203" pitchFamily="34" charset="-122"/>
                <a:sym typeface="Calibri" pitchFamily="34" charset="0"/>
              </a:rPr>
              <a:t>U</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则</a:t>
            </a:r>
            <a:r>
              <a:rPr lang="en-US" altLang="zh-CN" i="1" dirty="0">
                <a:latin typeface="Microsoft YaHei Light" panose="020B0502040204020203" pitchFamily="34" charset="-122"/>
                <a:ea typeface="Microsoft YaHei Light" panose="020B0502040204020203" pitchFamily="34" charset="-122"/>
                <a:sym typeface="Calibri" pitchFamily="34" charset="0"/>
              </a:rPr>
              <a:t>K </a:t>
            </a:r>
            <a:r>
              <a:rPr lang="zh-CN" altLang="en-US" dirty="0">
                <a:latin typeface="Microsoft YaHei Light" panose="020B0502040204020203" pitchFamily="34" charset="-122"/>
                <a:ea typeface="Microsoft YaHei Light" panose="020B0502040204020203" pitchFamily="34" charset="-122"/>
                <a:sym typeface="Calibri" pitchFamily="34" charset="0"/>
              </a:rPr>
              <a:t>称为超码（</a:t>
            </a:r>
            <a:r>
              <a:rPr lang="en-US" altLang="zh-CN" dirty="0" err="1">
                <a:latin typeface="Microsoft YaHei Light" panose="020B0502040204020203" pitchFamily="34" charset="-122"/>
                <a:ea typeface="Microsoft YaHei Light" panose="020B0502040204020203" pitchFamily="34" charset="-122"/>
                <a:sym typeface="Calibri" pitchFamily="34" charset="0"/>
              </a:rPr>
              <a:t>Surpkey</a:t>
            </a:r>
            <a:r>
              <a:rPr lang="zh-CN" altLang="en-US" dirty="0">
                <a:latin typeface="Microsoft YaHei Light" panose="020B0502040204020203" pitchFamily="34" charset="-122"/>
                <a:ea typeface="Microsoft YaHei Light" panose="020B0502040204020203" pitchFamily="34" charset="-122"/>
                <a:sym typeface="Calibri" pitchFamily="34" charset="0"/>
              </a:rPr>
              <a:t>）。候选码是最小的超码，即</a:t>
            </a:r>
            <a:r>
              <a:rPr lang="en-US" altLang="zh-CN" i="1" dirty="0">
                <a:latin typeface="Microsoft YaHei Light" panose="020B0502040204020203" pitchFamily="34" charset="-122"/>
                <a:ea typeface="Microsoft YaHei Light" panose="020B0502040204020203" pitchFamily="34" charset="-122"/>
                <a:sym typeface="Calibri" pitchFamily="34" charset="0"/>
              </a:rPr>
              <a:t>K </a:t>
            </a:r>
            <a:r>
              <a:rPr lang="zh-CN" altLang="en-US" dirty="0">
                <a:latin typeface="Microsoft YaHei Light" panose="020B0502040204020203" pitchFamily="34" charset="-122"/>
                <a:ea typeface="Microsoft YaHei Light" panose="020B0502040204020203" pitchFamily="34" charset="-122"/>
                <a:sym typeface="Calibri" pitchFamily="34" charset="0"/>
              </a:rPr>
              <a:t>的任意一个真子集都不是候选码。</a:t>
            </a:r>
            <a:endParaRPr lang="en-US" dirty="0">
              <a:latin typeface="Microsoft YaHei Light" panose="020B0502040204020203" pitchFamily="34" charset="-122"/>
              <a:ea typeface="Microsoft YaHei Light" panose="020B0502040204020203" pitchFamily="34" charset="-122"/>
              <a:sym typeface="Calibri" pitchFamily="34" charset="0"/>
            </a:endParaRPr>
          </a:p>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若关系模式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R </a:t>
            </a:r>
            <a:r>
              <a:rPr lang="zh-CN" altLang="en-US" sz="2400" dirty="0">
                <a:latin typeface="Microsoft YaHei Light" panose="020B0502040204020203" pitchFamily="34" charset="-122"/>
                <a:ea typeface="Microsoft YaHei Light" panose="020B0502040204020203" pitchFamily="34" charset="-122"/>
                <a:sym typeface="Calibri" pitchFamily="34" charset="0"/>
              </a:rPr>
              <a:t>有多个候选码，则选定其中的一个做为</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主码</a:t>
            </a:r>
            <a:r>
              <a:rPr lang="en-US" altLang="zh-CN" sz="2400" dirty="0">
                <a:latin typeface="Microsoft YaHei Light" panose="020B0502040204020203" pitchFamily="34" charset="-122"/>
                <a:ea typeface="Microsoft YaHei Light" panose="020B0502040204020203" pitchFamily="34" charset="-122"/>
                <a:sym typeface="Calibri" pitchFamily="34" charset="0"/>
              </a:rPr>
              <a:t>(Primary key)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C3659729-DAA9-4938-8962-AB13D1008A7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A65AD0E-4643-4BF3-822B-992B0371831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77888954-3661-49D0-946D-7DB3B1854E98}"/>
              </a:ext>
            </a:extLst>
          </p:cNvPr>
          <p:cNvSpPr txBox="1"/>
          <p:nvPr/>
        </p:nvSpPr>
        <p:spPr>
          <a:xfrm>
            <a:off x="203653" y="45192"/>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DC851129-7D7E-4B02-A7A2-4B24241EA7D9}"/>
              </a:ext>
            </a:extLst>
          </p:cNvPr>
          <p:cNvSpPr txBox="1">
            <a:spLocks noChangeArrowheads="1"/>
          </p:cNvSpPr>
          <p:nvPr/>
        </p:nvSpPr>
        <p:spPr>
          <a:xfrm>
            <a:off x="399512" y="4369544"/>
            <a:ext cx="11360426" cy="2419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主属性与非主属性</a:t>
            </a:r>
          </a:p>
          <a:p>
            <a:pPr lvl="1">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包含在任何一个候选码中的属性 ，称为主属性（</a:t>
            </a:r>
            <a:r>
              <a:rPr lang="en-US" altLang="zh-CN" dirty="0">
                <a:latin typeface="Microsoft YaHei Light" panose="020B0502040204020203" pitchFamily="34" charset="-122"/>
                <a:ea typeface="Microsoft YaHei Light" panose="020B0502040204020203" pitchFamily="34" charset="-122"/>
                <a:sym typeface="Calibri" pitchFamily="34" charset="0"/>
              </a:rPr>
              <a:t>Prime attribute</a:t>
            </a:r>
            <a:r>
              <a:rPr lang="zh-CN" altLang="en-US" dirty="0">
                <a:latin typeface="Microsoft YaHei Light" panose="020B0502040204020203" pitchFamily="34" charset="-122"/>
                <a:ea typeface="Microsoft YaHei Light" panose="020B0502040204020203" pitchFamily="34" charset="-122"/>
                <a:sym typeface="Calibri" pitchFamily="34" charset="0"/>
              </a:rPr>
              <a:t>） </a:t>
            </a:r>
          </a:p>
          <a:p>
            <a:pPr lvl="1">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不包含在任何码中的属性称为非主属性（</a:t>
            </a:r>
            <a:r>
              <a:rPr lang="en-US" altLang="zh-CN" dirty="0">
                <a:latin typeface="Microsoft YaHei Light" panose="020B0502040204020203" pitchFamily="34" charset="-122"/>
                <a:ea typeface="Microsoft YaHei Light" panose="020B0502040204020203" pitchFamily="34" charset="-122"/>
                <a:sym typeface="Calibri" pitchFamily="34" charset="0"/>
              </a:rPr>
              <a:t>Nonprime attribute</a:t>
            </a:r>
            <a:r>
              <a:rPr lang="zh-CN" altLang="en-US" dirty="0">
                <a:latin typeface="Microsoft YaHei Light" panose="020B0502040204020203" pitchFamily="34" charset="-122"/>
                <a:ea typeface="Microsoft YaHei Light" panose="020B0502040204020203" pitchFamily="34" charset="-122"/>
                <a:sym typeface="Calibri" pitchFamily="34" charset="0"/>
              </a:rPr>
              <a:t>）或非码属性（</a:t>
            </a:r>
            <a:r>
              <a:rPr lang="en-US" altLang="zh-CN" dirty="0">
                <a:latin typeface="Microsoft YaHei Light" panose="020B0502040204020203" pitchFamily="34" charset="-122"/>
                <a:ea typeface="Microsoft YaHei Light" panose="020B0502040204020203" pitchFamily="34" charset="-122"/>
                <a:sym typeface="Calibri" pitchFamily="34" charset="0"/>
              </a:rPr>
              <a:t>Non-key attribute</a:t>
            </a:r>
            <a:r>
              <a:rPr lang="zh-CN" altLang="en-US" dirty="0">
                <a:latin typeface="Microsoft YaHei Light" panose="020B0502040204020203" pitchFamily="34" charset="-122"/>
                <a:ea typeface="Microsoft YaHei Light" panose="020B0502040204020203" pitchFamily="34" charset="-122"/>
                <a:sym typeface="Calibri" pitchFamily="34" charset="0"/>
              </a:rPr>
              <a:t>） </a:t>
            </a:r>
          </a:p>
          <a:p>
            <a:pPr>
              <a:lnSpc>
                <a:spcPct val="10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全码：整个属性组是码，称为全码（</a:t>
            </a:r>
            <a:r>
              <a:rPr lang="en-US" altLang="zh-CN" sz="2400" dirty="0">
                <a:latin typeface="Microsoft YaHei Light" panose="020B0502040204020203" pitchFamily="34" charset="-122"/>
                <a:ea typeface="Microsoft YaHei Light" panose="020B0502040204020203" pitchFamily="34" charset="-122"/>
                <a:sym typeface="Calibri" pitchFamily="34" charset="0"/>
              </a:rPr>
              <a:t>All-key</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19665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734282" y="980438"/>
            <a:ext cx="2018857"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学习目标</a:t>
            </a:r>
          </a:p>
        </p:txBody>
      </p:sp>
      <p:sp>
        <p:nvSpPr>
          <p:cNvPr id="7" name="矩形 6">
            <a:extLst>
              <a:ext uri="{FF2B5EF4-FFF2-40B4-BE49-F238E27FC236}">
                <a16:creationId xmlns:a16="http://schemas.microsoft.com/office/drawing/2014/main" id="{279C40FE-97F9-0091-B1FB-1FF0AC8E52AA}"/>
              </a:ext>
            </a:extLst>
          </p:cNvPr>
          <p:cNvSpPr/>
          <p:nvPr/>
        </p:nvSpPr>
        <p:spPr>
          <a:xfrm flipV="1">
            <a:off x="9849033"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18457"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3" name="文本框 2">
            <a:extLst>
              <a:ext uri="{FF2B5EF4-FFF2-40B4-BE49-F238E27FC236}">
                <a16:creationId xmlns:a16="http://schemas.microsoft.com/office/drawing/2014/main" id="{5061BDE8-B4C4-4D71-A7AD-98479B30E2C2}"/>
              </a:ext>
            </a:extLst>
          </p:cNvPr>
          <p:cNvSpPr txBox="1"/>
          <p:nvPr/>
        </p:nvSpPr>
        <p:spPr>
          <a:xfrm>
            <a:off x="2940708" y="1784060"/>
            <a:ext cx="3421609" cy="66537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latin typeface="微软雅黑 Light" panose="020B0502040204020203" pitchFamily="34" charset="-122"/>
                <a:ea typeface="微软雅黑 Light" panose="020B0502040204020203" pitchFamily="34" charset="-122"/>
              </a:rPr>
              <a:t>关系数据理论</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2003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9461165-AB77-4C73-A298-DC6C427A66AF}"/>
              </a:ext>
            </a:extLst>
          </p:cNvPr>
          <p:cNvSpPr>
            <a:spLocks noGrp="1" noChangeArrowheads="1"/>
          </p:cNvSpPr>
          <p:nvPr>
            <p:ph idx="1"/>
          </p:nvPr>
        </p:nvSpPr>
        <p:spPr>
          <a:xfrm>
            <a:off x="765199" y="1294268"/>
            <a:ext cx="8084511" cy="4728159"/>
          </a:xfrm>
        </p:spPr>
        <p:txBody>
          <a:bodyPr>
            <a:normAutofit/>
          </a:bodyPr>
          <a:lstStyle/>
          <a:p>
            <a:pPr marL="0" indent="0" algn="l">
              <a:lnSpc>
                <a:spcPct val="10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5]S(</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Sdept</a:t>
            </a:r>
            <a:r>
              <a:rPr lang="en-US" altLang="zh-CN" sz="2400" dirty="0">
                <a:latin typeface="Microsoft YaHei Light" panose="020B0502040204020203" pitchFamily="34" charset="-122"/>
                <a:ea typeface="Microsoft YaHei Light" panose="020B0502040204020203" pitchFamily="34" charset="-122"/>
                <a:sym typeface="Calibri" pitchFamily="34" charset="0"/>
              </a:rPr>
              <a:t>, Sage)</a:t>
            </a:r>
            <a:r>
              <a:rPr lang="zh-CN" altLang="en-US" sz="2400" dirty="0">
                <a:latin typeface="Microsoft YaHei Light" panose="020B0502040204020203" pitchFamily="34" charset="-122"/>
                <a:ea typeface="Microsoft YaHei Light" panose="020B0502040204020203" pitchFamily="34" charset="-122"/>
                <a:sym typeface="Calibri" pitchFamily="34" charset="0"/>
              </a:rPr>
              <a:t>，单个属性</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a:t>
            </a:r>
            <a:r>
              <a:rPr lang="zh-CN" altLang="en-US" sz="2400" dirty="0">
                <a:latin typeface="Microsoft YaHei Light" panose="020B0502040204020203" pitchFamily="34" charset="-122"/>
                <a:ea typeface="Microsoft YaHei Light" panose="020B0502040204020203" pitchFamily="34" charset="-122"/>
                <a:sym typeface="Calibri" pitchFamily="34" charset="0"/>
              </a:rPr>
              <a:t>是码</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lgn="l">
              <a:lnSpc>
                <a:spcPct val="10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SC(</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Cno</a:t>
            </a:r>
            <a:r>
              <a:rPr lang="en-US" altLang="zh-CN" sz="2400" dirty="0">
                <a:latin typeface="Microsoft YaHei Light" panose="020B0502040204020203" pitchFamily="34" charset="-122"/>
                <a:ea typeface="Microsoft YaHei Light" panose="020B0502040204020203" pitchFamily="34" charset="-122"/>
                <a:sym typeface="Calibri" pitchFamily="34" charset="0"/>
              </a:rPr>
              <a:t>, Grade)</a:t>
            </a:r>
            <a:r>
              <a:rPr lang="zh-CN" altLang="en-US" sz="2400" dirty="0">
                <a:latin typeface="Microsoft YaHei Light" panose="020B0502040204020203" pitchFamily="34" charset="-122"/>
                <a:ea typeface="Microsoft YaHei Light" panose="020B0502040204020203" pitchFamily="34" charset="-122"/>
                <a:sym typeface="Calibri" pitchFamily="34" charset="0"/>
              </a:rPr>
              <a:t>中，</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Cno</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是码</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marL="0" indent="0" algn="l">
              <a:lnSpc>
                <a:spcPct val="100000"/>
              </a:lnSpc>
              <a:buNone/>
            </a:pP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lgn="l">
              <a:lnSpc>
                <a:spcPct val="10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6] R(P,W,A)</a:t>
            </a:r>
            <a:br>
              <a:rPr lang="zh-CN" altLang="en-US" sz="2400" dirty="0">
                <a:latin typeface="Microsoft YaHei Light" panose="020B0502040204020203" pitchFamily="34" charset="-122"/>
                <a:ea typeface="Microsoft YaHei Light" panose="020B0502040204020203" pitchFamily="34" charset="-122"/>
                <a:sym typeface="Calibri" pitchFamily="34" charset="0"/>
              </a:rPr>
            </a:b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P</a:t>
            </a:r>
            <a:r>
              <a:rPr lang="zh-CN" altLang="en-US" sz="2400" dirty="0">
                <a:latin typeface="Microsoft YaHei Light" panose="020B0502040204020203" pitchFamily="34" charset="-122"/>
                <a:ea typeface="Microsoft YaHei Light" panose="020B0502040204020203" pitchFamily="34" charset="-122"/>
                <a:sym typeface="Calibri" pitchFamily="34" charset="0"/>
              </a:rPr>
              <a:t>：演奏者     </a:t>
            </a:r>
            <a:r>
              <a:rPr lang="en-US" altLang="zh-CN" sz="2400" dirty="0">
                <a:latin typeface="Microsoft YaHei Light" panose="020B0502040204020203" pitchFamily="34" charset="-122"/>
                <a:ea typeface="Microsoft YaHei Light" panose="020B0502040204020203" pitchFamily="34" charset="-122"/>
                <a:sym typeface="Calibri" pitchFamily="34" charset="0"/>
              </a:rPr>
              <a:t>W</a:t>
            </a:r>
            <a:r>
              <a:rPr lang="zh-CN" altLang="en-US" sz="2400" dirty="0">
                <a:latin typeface="Microsoft YaHei Light" panose="020B0502040204020203" pitchFamily="34" charset="-122"/>
                <a:ea typeface="Microsoft YaHei Light" panose="020B0502040204020203" pitchFamily="34" charset="-122"/>
                <a:sym typeface="Calibri" pitchFamily="34" charset="0"/>
              </a:rPr>
              <a:t>：作品    </a:t>
            </a:r>
            <a:r>
              <a:rPr lang="en-US" altLang="zh-CN" sz="2400" dirty="0">
                <a:latin typeface="Microsoft YaHei Light" panose="020B0502040204020203" pitchFamily="34" charset="-122"/>
                <a:ea typeface="Microsoft YaHei Light" panose="020B0502040204020203" pitchFamily="34" charset="-122"/>
                <a:sym typeface="Calibri" pitchFamily="34" charset="0"/>
              </a:rPr>
              <a:t>A</a:t>
            </a:r>
            <a:r>
              <a:rPr lang="zh-CN" altLang="en-US" sz="2400" dirty="0">
                <a:latin typeface="Microsoft YaHei Light" panose="020B0502040204020203" pitchFamily="34" charset="-122"/>
                <a:ea typeface="Microsoft YaHei Light" panose="020B0502040204020203" pitchFamily="34" charset="-122"/>
                <a:sym typeface="Calibri" pitchFamily="34" charset="0"/>
              </a:rPr>
              <a:t>：听众</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lgn="l">
              <a:lnSpc>
                <a:spcPct val="10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一个演奏者可以演奏多个作品</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lgn="l">
              <a:lnSpc>
                <a:spcPct val="10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某一作品可被多个演奏者演奏</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lgn="l">
              <a:lnSpc>
                <a:spcPct val="10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听众可以欣赏不同演奏者的不同作品</a:t>
            </a:r>
            <a:r>
              <a:rPr lang="zh-CN" altLang="en-US" sz="2400" b="0" dirty="0">
                <a:latin typeface="Microsoft YaHei Light" panose="020B0502040204020203" pitchFamily="34" charset="-122"/>
                <a:ea typeface="Microsoft YaHei Light" panose="020B0502040204020203" pitchFamily="34" charset="-122"/>
                <a:sym typeface="Times New Roman" pitchFamily="18" charset="0"/>
              </a:rPr>
              <a:t> </a:t>
            </a:r>
          </a:p>
          <a:p>
            <a:pPr marL="0" indent="0" algn="l">
              <a:lnSpc>
                <a:spcPct val="100000"/>
              </a:lnSpc>
              <a:buNone/>
            </a:pPr>
            <a:r>
              <a:rPr lang="zh-CN" altLang="en-US" sz="2400" b="0" dirty="0">
                <a:latin typeface="Microsoft YaHei Light" panose="020B0502040204020203" pitchFamily="34" charset="-122"/>
                <a:ea typeface="Microsoft YaHei Light" panose="020B0502040204020203" pitchFamily="34" charset="-122"/>
                <a:sym typeface="Times New Roman" pitchFamily="18" charset="0"/>
              </a:rPr>
              <a:t>	</a:t>
            </a:r>
            <a:r>
              <a:rPr lang="zh-CN" altLang="en-US" sz="2400" kern="1200" dirty="0">
                <a:solidFill>
                  <a:srgbClr val="FF0000"/>
                </a:solidFill>
                <a:latin typeface="Microsoft YaHei Light" panose="020B0502040204020203" pitchFamily="34" charset="-122"/>
                <a:ea typeface="Microsoft YaHei Light" panose="020B0502040204020203" pitchFamily="34" charset="-122"/>
                <a:sym typeface="Times New Roman" pitchFamily="18" charset="0"/>
              </a:rPr>
              <a:t>码为</a:t>
            </a:r>
            <a:r>
              <a:rPr lang="en-US" altLang="zh-CN" sz="2400" kern="1200" dirty="0">
                <a:solidFill>
                  <a:srgbClr val="FF0000"/>
                </a:solidFill>
                <a:latin typeface="Microsoft YaHei Light" panose="020B0502040204020203" pitchFamily="34" charset="-122"/>
                <a:ea typeface="Microsoft YaHei Light" panose="020B0502040204020203" pitchFamily="34" charset="-122"/>
                <a:sym typeface="Times New Roman" pitchFamily="18" charset="0"/>
              </a:rPr>
              <a:t>(P,W,A)</a:t>
            </a:r>
            <a:r>
              <a:rPr lang="zh-CN" altLang="en-US" sz="2400" kern="1200" dirty="0">
                <a:solidFill>
                  <a:srgbClr val="FF0000"/>
                </a:solidFill>
                <a:latin typeface="Microsoft YaHei Light" panose="020B0502040204020203" pitchFamily="34" charset="-122"/>
                <a:ea typeface="Microsoft YaHei Light" panose="020B0502040204020203" pitchFamily="34" charset="-122"/>
                <a:sym typeface="Times New Roman" pitchFamily="18" charset="0"/>
              </a:rPr>
              <a:t>，即</a:t>
            </a:r>
            <a:r>
              <a:rPr lang="en-US" altLang="zh-CN" sz="2400" kern="1200" dirty="0">
                <a:solidFill>
                  <a:srgbClr val="FF0000"/>
                </a:solidFill>
                <a:latin typeface="Microsoft YaHei Light" panose="020B0502040204020203" pitchFamily="34" charset="-122"/>
                <a:ea typeface="Microsoft YaHei Light" panose="020B0502040204020203" pitchFamily="34" charset="-122"/>
                <a:sym typeface="Times New Roman" pitchFamily="18" charset="0"/>
              </a:rPr>
              <a:t>All-Key </a:t>
            </a:r>
          </a:p>
        </p:txBody>
      </p:sp>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085B07D5-3A61-4AEF-AF93-3F8454194E84}"/>
              </a:ext>
            </a:extLst>
          </p:cNvPr>
          <p:cNvSpPr txBox="1"/>
          <p:nvPr/>
        </p:nvSpPr>
        <p:spPr>
          <a:xfrm>
            <a:off x="203653" y="45192"/>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435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8176869-553E-4E98-82B8-989E29CCF58C}"/>
              </a:ext>
            </a:extLst>
          </p:cNvPr>
          <p:cNvSpPr>
            <a:spLocks noGrp="1" noChangeArrowheads="1"/>
          </p:cNvSpPr>
          <p:nvPr>
            <p:ph idx="1"/>
          </p:nvPr>
        </p:nvSpPr>
        <p:spPr>
          <a:xfrm>
            <a:off x="405848" y="1466298"/>
            <a:ext cx="11380304" cy="3568157"/>
          </a:xfrm>
        </p:spPr>
        <p:txBody>
          <a:bodyPr>
            <a:normAutofit/>
          </a:bodyPr>
          <a:lstStyle/>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5  </a:t>
            </a:r>
            <a:r>
              <a:rPr lang="zh-CN" altLang="en-US" sz="2400" dirty="0">
                <a:latin typeface="Microsoft YaHei Light" panose="020B0502040204020203" pitchFamily="34" charset="-122"/>
                <a:ea typeface="Microsoft YaHei Light" panose="020B0502040204020203" pitchFamily="34" charset="-122"/>
                <a:sym typeface="Calibri" pitchFamily="34" charset="0"/>
              </a:rPr>
              <a:t>关系模式 </a:t>
            </a:r>
            <a:r>
              <a:rPr lang="en-US" altLang="zh-CN" sz="2400" i="1" dirty="0">
                <a:latin typeface="Microsoft YaHei Light" panose="020B0502040204020203" pitchFamily="34" charset="-122"/>
                <a:ea typeface="Microsoft YaHei Light" panose="020B0502040204020203" pitchFamily="34" charset="-122"/>
                <a:sym typeface="Calibri" pitchFamily="34" charset="0"/>
              </a:rPr>
              <a:t>R </a:t>
            </a:r>
            <a:r>
              <a:rPr lang="zh-CN" altLang="en-US" sz="2400" dirty="0">
                <a:latin typeface="Microsoft YaHei Light" panose="020B0502040204020203" pitchFamily="34" charset="-122"/>
                <a:ea typeface="Microsoft YaHei Light" panose="020B0502040204020203" pitchFamily="34" charset="-122"/>
                <a:sym typeface="Calibri" pitchFamily="34" charset="0"/>
              </a:rPr>
              <a:t>中属性或属性组</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并非 </a:t>
            </a:r>
            <a:r>
              <a:rPr lang="en-US" altLang="zh-CN" sz="2400" i="1" dirty="0">
                <a:latin typeface="Microsoft YaHei Light" panose="020B0502040204020203" pitchFamily="34" charset="-122"/>
                <a:ea typeface="Microsoft YaHei Light" panose="020B0502040204020203" pitchFamily="34" charset="-122"/>
                <a:sym typeface="Calibri" pitchFamily="34" charset="0"/>
              </a:rPr>
              <a:t>R </a:t>
            </a:r>
            <a:r>
              <a:rPr lang="zh-CN" altLang="en-US" sz="2400" dirty="0">
                <a:latin typeface="Microsoft YaHei Light" panose="020B0502040204020203" pitchFamily="34" charset="-122"/>
                <a:ea typeface="Microsoft YaHei Light" panose="020B0502040204020203" pitchFamily="34" charset="-122"/>
                <a:sym typeface="Calibri" pitchFamily="34" charset="0"/>
              </a:rPr>
              <a:t>的码，但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是另一个关系模式的码，则称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的</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外部码</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Foreign key</a:t>
            </a:r>
            <a:r>
              <a:rPr lang="zh-CN" altLang="en-US" sz="2400" dirty="0">
                <a:latin typeface="Microsoft YaHei Light" panose="020B0502040204020203" pitchFamily="34" charset="-122"/>
                <a:ea typeface="Microsoft YaHei Light" panose="020B0502040204020203" pitchFamily="34" charset="-122"/>
                <a:sym typeface="Calibri" pitchFamily="34" charset="0"/>
              </a:rPr>
              <a:t>）也称</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外码</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50000"/>
              </a:lnSpc>
            </a:pPr>
            <a:r>
              <a:rPr lang="en-US" altLang="zh-CN" dirty="0">
                <a:latin typeface="Microsoft YaHei Light" panose="020B0502040204020203" pitchFamily="34" charset="-122"/>
                <a:ea typeface="Microsoft YaHei Light" panose="020B0502040204020203" pitchFamily="34" charset="-122"/>
                <a:sym typeface="Calibri" pitchFamily="34" charset="0"/>
              </a:rPr>
              <a:t>SC(</a:t>
            </a:r>
            <a:r>
              <a:rPr lang="en-US" altLang="zh-CN" dirty="0" err="1">
                <a:latin typeface="Microsoft YaHei Light" panose="020B0502040204020203" pitchFamily="34" charset="-122"/>
                <a:ea typeface="Microsoft YaHei Light" panose="020B0502040204020203" pitchFamily="34" charset="-122"/>
                <a:sym typeface="Calibri" pitchFamily="34" charset="0"/>
              </a:rPr>
              <a:t>Sno,Cno,Grade</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中，</a:t>
            </a:r>
            <a:r>
              <a:rPr lang="en-US" altLang="zh-CN" dirty="0" err="1">
                <a:latin typeface="Microsoft YaHei Light" panose="020B0502040204020203" pitchFamily="34" charset="-122"/>
                <a:ea typeface="Microsoft YaHei Light" panose="020B0502040204020203" pitchFamily="34" charset="-122"/>
                <a:sym typeface="Calibri" pitchFamily="34" charset="0"/>
              </a:rPr>
              <a:t>Sno</a:t>
            </a:r>
            <a:r>
              <a:rPr lang="zh-CN" altLang="en-US" dirty="0">
                <a:latin typeface="Microsoft YaHei Light" panose="020B0502040204020203" pitchFamily="34" charset="-122"/>
                <a:ea typeface="Microsoft YaHei Light" panose="020B0502040204020203" pitchFamily="34" charset="-122"/>
                <a:sym typeface="Calibri" pitchFamily="34" charset="0"/>
              </a:rPr>
              <a:t>不是码</a:t>
            </a:r>
            <a:endParaRPr lang="en-US"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pPr>
            <a:r>
              <a:rPr lang="en-US" altLang="zh-CN" dirty="0" err="1">
                <a:latin typeface="Microsoft YaHei Light" panose="020B0502040204020203" pitchFamily="34" charset="-122"/>
                <a:ea typeface="Microsoft YaHei Light" panose="020B0502040204020203" pitchFamily="34" charset="-122"/>
                <a:sym typeface="Calibri" pitchFamily="34" charset="0"/>
              </a:rPr>
              <a:t>Sno</a:t>
            </a:r>
            <a:r>
              <a:rPr lang="zh-CN" altLang="en-US" dirty="0">
                <a:latin typeface="Microsoft YaHei Light" panose="020B0502040204020203" pitchFamily="34" charset="-122"/>
                <a:ea typeface="Microsoft YaHei Light" panose="020B0502040204020203" pitchFamily="34" charset="-122"/>
                <a:sym typeface="Calibri" pitchFamily="34" charset="0"/>
              </a:rPr>
              <a:t>是 </a:t>
            </a:r>
            <a:r>
              <a:rPr lang="en-US" altLang="zh-CN" dirty="0">
                <a:latin typeface="Microsoft YaHei Light" panose="020B0502040204020203" pitchFamily="34" charset="-122"/>
                <a:ea typeface="Microsoft YaHei Light" panose="020B0502040204020203" pitchFamily="34" charset="-122"/>
                <a:sym typeface="Calibri" pitchFamily="34" charset="0"/>
              </a:rPr>
              <a:t>S(</a:t>
            </a:r>
            <a:r>
              <a:rPr lang="en-US" altLang="zh-CN" dirty="0" err="1">
                <a:latin typeface="Microsoft YaHei Light" panose="020B0502040204020203" pitchFamily="34" charset="-122"/>
                <a:ea typeface="Microsoft YaHei Light" panose="020B0502040204020203" pitchFamily="34" charset="-122"/>
                <a:sym typeface="Calibri" pitchFamily="34" charset="0"/>
              </a:rPr>
              <a:t>Sno,Sdept,Sage</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的码，则</a:t>
            </a:r>
            <a:r>
              <a:rPr lang="en-US" altLang="zh-CN" dirty="0" err="1">
                <a:latin typeface="Microsoft YaHei Light" panose="020B0502040204020203" pitchFamily="34" charset="-122"/>
                <a:ea typeface="Microsoft YaHei Light" panose="020B0502040204020203" pitchFamily="34" charset="-122"/>
                <a:sym typeface="Calibri" pitchFamily="34" charset="0"/>
              </a:rPr>
              <a:t>Sno</a:t>
            </a:r>
            <a:r>
              <a:rPr lang="zh-CN" altLang="en-US" dirty="0">
                <a:latin typeface="Microsoft YaHei Light" panose="020B0502040204020203" pitchFamily="34" charset="-122"/>
                <a:ea typeface="Microsoft YaHei Light" panose="020B0502040204020203" pitchFamily="34" charset="-122"/>
                <a:sym typeface="Calibri" pitchFamily="34" charset="0"/>
              </a:rPr>
              <a:t>是</a:t>
            </a:r>
            <a:r>
              <a:rPr lang="en-US" altLang="zh-CN" dirty="0">
                <a:latin typeface="Microsoft YaHei Light" panose="020B0502040204020203" pitchFamily="34" charset="-122"/>
                <a:ea typeface="Microsoft YaHei Light" panose="020B0502040204020203" pitchFamily="34" charset="-122"/>
                <a:sym typeface="Calibri" pitchFamily="34" charset="0"/>
              </a:rPr>
              <a:t>SC</a:t>
            </a:r>
            <a:r>
              <a:rPr lang="zh-CN" altLang="en-US" dirty="0">
                <a:latin typeface="Microsoft YaHei Light" panose="020B0502040204020203" pitchFamily="34" charset="-122"/>
                <a:ea typeface="Microsoft YaHei Light" panose="020B0502040204020203" pitchFamily="34" charset="-122"/>
                <a:sym typeface="Calibri" pitchFamily="34" charset="0"/>
              </a:rPr>
              <a:t>的外码 </a:t>
            </a:r>
            <a:endParaRPr lang="en-US" dirty="0">
              <a:latin typeface="Microsoft YaHei Light" panose="020B0502040204020203" pitchFamily="34" charset="-122"/>
              <a:ea typeface="Microsoft YaHei Light" panose="020B0502040204020203" pitchFamily="34" charset="-122"/>
              <a:sym typeface="Calibri" pitchFamily="34" charset="0"/>
            </a:endParaRPr>
          </a:p>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主码与外部码一起提供了表示关系间联系的手段</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0DB14801-7D2E-47CC-8BEF-FE14587721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24BD252-E276-4A24-84FE-3464C1E7FFC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6012BF9A-A63A-4C35-886B-C2A46A2C8C2F}"/>
              </a:ext>
            </a:extLst>
          </p:cNvPr>
          <p:cNvSpPr txBox="1"/>
          <p:nvPr/>
        </p:nvSpPr>
        <p:spPr>
          <a:xfrm>
            <a:off x="203653" y="45192"/>
            <a:ext cx="4105588"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a:t>
            </a:r>
            <a:r>
              <a:rPr lang="en-US" altLang="zh-CN" sz="2800" b="1">
                <a:latin typeface="微软雅黑 Light" panose="020B0502040204020203" pitchFamily="34" charset="-122"/>
                <a:ea typeface="微软雅黑 Light" panose="020B0502040204020203" pitchFamily="34" charset="-122"/>
              </a:rPr>
              <a:t>.1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7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556A0244-D638-42F1-85BC-FFE0669D1B44}"/>
              </a:ext>
            </a:extLst>
          </p:cNvPr>
          <p:cNvSpPr>
            <a:spLocks noGrp="1" noChangeArrowheads="1"/>
          </p:cNvSpPr>
          <p:nvPr>
            <p:ph idx="1"/>
          </p:nvPr>
        </p:nvSpPr>
        <p:spPr>
          <a:xfrm>
            <a:off x="457199" y="1519232"/>
            <a:ext cx="11072191" cy="2091979"/>
          </a:xfrm>
        </p:spPr>
        <p:txBody>
          <a:bodyPr>
            <a:normAutofit/>
          </a:bodyPr>
          <a:lstStyle/>
          <a:p>
            <a:pPr algn="l">
              <a:lnSpc>
                <a:spcPct val="150000"/>
              </a:lnSpc>
            </a:pPr>
            <a:r>
              <a:rPr lang="zh-CN" altLang="en-US" sz="2400" dirty="0">
                <a:latin typeface="Microsoft YaHei Light" panose="020B0502040204020203" pitchFamily="34" charset="-122"/>
                <a:ea typeface="Microsoft YaHei Light" panose="020B0502040204020203" pitchFamily="34" charset="-122"/>
                <a:sym typeface="Calibri" pitchFamily="34" charset="0"/>
              </a:rPr>
              <a:t>范式是符合某一种级别的关系模式的集合。</a:t>
            </a:r>
          </a:p>
          <a:p>
            <a:pPr>
              <a:lnSpc>
                <a:spcPct val="150000"/>
              </a:lnSpc>
            </a:pPr>
            <a:r>
              <a:rPr lang="zh-CN" altLang="en-US" sz="2400" dirty="0">
                <a:latin typeface="Microsoft YaHei Light" panose="020B0502040204020203" pitchFamily="34" charset="-122"/>
                <a:ea typeface="Microsoft YaHei Light" panose="020B0502040204020203" pitchFamily="34" charset="-122"/>
                <a:sym typeface="Calibri" pitchFamily="34" charset="0"/>
              </a:rPr>
              <a:t>关系数据库中的关系必须满足一定的要求。满足不同程度要求的为不同范式。</a:t>
            </a:r>
          </a:p>
          <a:p>
            <a:pPr>
              <a:lnSpc>
                <a:spcPct val="150000"/>
              </a:lnSpc>
            </a:pPr>
            <a:r>
              <a:rPr lang="zh-CN" altLang="en-US" sz="2400" dirty="0">
                <a:latin typeface="Microsoft YaHei Light" panose="020B0502040204020203" pitchFamily="34" charset="-122"/>
                <a:ea typeface="Microsoft YaHei Light" panose="020B0502040204020203" pitchFamily="34" charset="-122"/>
                <a:sym typeface="Calibri" pitchFamily="34" charset="0"/>
              </a:rPr>
              <a:t>范式的种类：			</a:t>
            </a:r>
            <a:endParaRPr lang="en-US" sz="2400" dirty="0">
              <a:latin typeface="Microsoft YaHei Light" panose="020B0502040204020203" pitchFamily="34" charset="-122"/>
              <a:ea typeface="Microsoft YaHei Light" panose="020B0502040204020203" pitchFamily="34" charset="-122"/>
              <a:sym typeface="Calibri" pitchFamily="34" charset="0"/>
            </a:endParaRPr>
          </a:p>
        </p:txBody>
      </p:sp>
      <p:grpSp>
        <p:nvGrpSpPr>
          <p:cNvPr id="3" name="Group 6">
            <a:extLst>
              <a:ext uri="{FF2B5EF4-FFF2-40B4-BE49-F238E27FC236}">
                <a16:creationId xmlns:a16="http://schemas.microsoft.com/office/drawing/2014/main" id="{6E3C15E2-AE17-45D7-8C10-E35D7E944191}"/>
              </a:ext>
            </a:extLst>
          </p:cNvPr>
          <p:cNvGrpSpPr>
            <a:grpSpLocks/>
          </p:cNvGrpSpPr>
          <p:nvPr/>
        </p:nvGrpSpPr>
        <p:grpSpPr bwMode="auto">
          <a:xfrm>
            <a:off x="2625657" y="3614359"/>
            <a:ext cx="2701716" cy="2926728"/>
            <a:chOff x="0" y="0"/>
            <a:chExt cx="8184" cy="4464"/>
          </a:xfrm>
        </p:grpSpPr>
        <p:sp>
          <p:nvSpPr>
            <p:cNvPr id="4" name="AutoShape 1028">
              <a:extLst>
                <a:ext uri="{FF2B5EF4-FFF2-40B4-BE49-F238E27FC236}">
                  <a16:creationId xmlns:a16="http://schemas.microsoft.com/office/drawing/2014/main" id="{354EDAAE-DDA3-4EB3-BB7A-D8E45863D83A}"/>
                </a:ext>
              </a:extLst>
            </p:cNvPr>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400">
                <a:solidFill>
                  <a:srgbClr val="000000"/>
                </a:solidFill>
                <a:latin typeface="Microsoft YaHei Light" panose="020B0502040204020203" pitchFamily="34" charset="-122"/>
                <a:ea typeface="Microsoft YaHei Light" panose="020B0502040204020203" pitchFamily="34" charset="-122"/>
                <a:sym typeface="Times New Roman" pitchFamily="18" charset="0"/>
              </a:endParaRPr>
            </a:p>
          </p:txBody>
        </p:sp>
        <p:sp>
          <p:nvSpPr>
            <p:cNvPr id="5" name="Text Box 8">
              <a:extLst>
                <a:ext uri="{FF2B5EF4-FFF2-40B4-BE49-F238E27FC236}">
                  <a16:creationId xmlns:a16="http://schemas.microsoft.com/office/drawing/2014/main" id="{6C3E8106-C621-48F6-85F8-0A09A05ED457}"/>
                </a:ext>
              </a:extLst>
            </p:cNvPr>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第一范式</a:t>
              </a: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(1NF)</a:t>
              </a:r>
            </a:p>
            <a:p>
              <a:pPr>
                <a:lnSpc>
                  <a:spcPct val="125000"/>
                </a:lnSpc>
              </a:pP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第二范式</a:t>
              </a: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(2NF)</a:t>
              </a:r>
            </a:p>
            <a:p>
              <a:pPr>
                <a:lnSpc>
                  <a:spcPct val="125000"/>
                </a:lnSpc>
              </a:pP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第三范式</a:t>
              </a: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(3NF)</a:t>
              </a:r>
            </a:p>
            <a:p>
              <a:pPr>
                <a:lnSpc>
                  <a:spcPct val="125000"/>
                </a:lnSpc>
              </a:pP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BC</a:t>
              </a: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范式</a:t>
              </a: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(BCNF)</a:t>
              </a:r>
            </a:p>
            <a:p>
              <a:pPr>
                <a:lnSpc>
                  <a:spcPct val="125000"/>
                </a:lnSpc>
              </a:pP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第四范式</a:t>
              </a: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(4NF)</a:t>
              </a:r>
            </a:p>
            <a:p>
              <a:pPr>
                <a:lnSpc>
                  <a:spcPct val="125000"/>
                </a:lnSpc>
              </a:pP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第五范式</a:t>
              </a: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(5NF)</a:t>
              </a:r>
              <a:endParaRPr lang="zh-CN" altLang="en-US" sz="2400" dirty="0">
                <a:latin typeface="Microsoft YaHei Light" panose="020B0502040204020203" pitchFamily="34" charset="-122"/>
                <a:ea typeface="Microsoft YaHei Light" panose="020B0502040204020203" pitchFamily="34" charset="-122"/>
              </a:endParaRPr>
            </a:p>
          </p:txBody>
        </p:sp>
      </p:grpSp>
      <p:sp>
        <p:nvSpPr>
          <p:cNvPr id="6" name="矩形 5">
            <a:extLst>
              <a:ext uri="{FF2B5EF4-FFF2-40B4-BE49-F238E27FC236}">
                <a16:creationId xmlns:a16="http://schemas.microsoft.com/office/drawing/2014/main" id="{6E254D3B-EA07-445C-AD93-001599664DF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B064147-7FD4-4D91-AD45-E29F538CD3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9FC34F1B-F101-4BE2-9097-279695AC5641}"/>
              </a:ext>
            </a:extLst>
          </p:cNvPr>
          <p:cNvSpPr txBox="1"/>
          <p:nvPr/>
        </p:nvSpPr>
        <p:spPr>
          <a:xfrm>
            <a:off x="203652" y="24172"/>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10654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CDE2666-6255-43D7-A2D3-887A6A362BE9}"/>
              </a:ext>
            </a:extLst>
          </p:cNvPr>
          <p:cNvSpPr>
            <a:spLocks noGrp="1" noChangeArrowheads="1"/>
          </p:cNvSpPr>
          <p:nvPr>
            <p:ph idx="1"/>
          </p:nvPr>
        </p:nvSpPr>
        <p:spPr>
          <a:xfrm>
            <a:off x="314325" y="1295400"/>
            <a:ext cx="8229600" cy="1852613"/>
          </a:xfrm>
        </p:spPr>
        <p:txBody>
          <a:bodyPr>
            <a:normAutofit/>
          </a:bodyPr>
          <a:lstStyle/>
          <a:p>
            <a:pPr algn="l">
              <a:lnSpc>
                <a:spcPct val="20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各种范式之间存在联系：</a:t>
            </a:r>
          </a:p>
          <a:p>
            <a:pPr marL="457200" lvl="1" indent="0" algn="l">
              <a:lnSpc>
                <a:spcPct val="25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某一关系模式</a:t>
            </a:r>
            <a:r>
              <a:rPr lang="en-US" altLang="zh-CN" dirty="0">
                <a:latin typeface="Microsoft YaHei Light" panose="020B0502040204020203" pitchFamily="34" charset="-122"/>
                <a:ea typeface="Microsoft YaHei Light" panose="020B0502040204020203" pitchFamily="34" charset="-122"/>
                <a:sym typeface="Calibri" pitchFamily="34" charset="0"/>
              </a:rPr>
              <a:t>R</a:t>
            </a:r>
            <a:r>
              <a:rPr lang="zh-CN" altLang="en-US" dirty="0">
                <a:latin typeface="Microsoft YaHei Light" panose="020B0502040204020203" pitchFamily="34" charset="-122"/>
                <a:ea typeface="Microsoft YaHei Light" panose="020B0502040204020203" pitchFamily="34" charset="-122"/>
                <a:sym typeface="Calibri" pitchFamily="34" charset="0"/>
              </a:rPr>
              <a:t>为第</a:t>
            </a:r>
            <a:r>
              <a:rPr lang="en-US" altLang="zh-CN" dirty="0">
                <a:latin typeface="Microsoft YaHei Light" panose="020B0502040204020203" pitchFamily="34" charset="-122"/>
                <a:ea typeface="Microsoft YaHei Light" panose="020B0502040204020203" pitchFamily="34" charset="-122"/>
                <a:sym typeface="Calibri" pitchFamily="34" charset="0"/>
              </a:rPr>
              <a:t>n</a:t>
            </a:r>
            <a:r>
              <a:rPr lang="zh-CN" altLang="en-US" dirty="0">
                <a:latin typeface="Microsoft YaHei Light" panose="020B0502040204020203" pitchFamily="34" charset="-122"/>
                <a:ea typeface="Microsoft YaHei Light" panose="020B0502040204020203" pitchFamily="34" charset="-122"/>
                <a:sym typeface="Calibri" pitchFamily="34" charset="0"/>
              </a:rPr>
              <a:t>范式，可简记为</a:t>
            </a:r>
            <a:r>
              <a:rPr lang="en-US" altLang="zh-CN" dirty="0" err="1">
                <a:solidFill>
                  <a:srgbClr val="FF00FF"/>
                </a:solidFill>
                <a:latin typeface="Microsoft YaHei Light" panose="020B0502040204020203" pitchFamily="34" charset="-122"/>
                <a:ea typeface="Microsoft YaHei Light" panose="020B0502040204020203" pitchFamily="34" charset="-122"/>
                <a:sym typeface="Calibri" pitchFamily="34" charset="0"/>
              </a:rPr>
              <a:t>R∈nNF</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en-US" dirty="0">
              <a:latin typeface="Microsoft YaHei Light" panose="020B0502040204020203" pitchFamily="34" charset="-122"/>
              <a:ea typeface="Microsoft YaHei Light" panose="020B0502040204020203" pitchFamily="34" charset="-122"/>
              <a:sym typeface="Calibri" pitchFamily="34" charset="0"/>
            </a:endParaRPr>
          </a:p>
        </p:txBody>
      </p:sp>
      <p:pic>
        <p:nvPicPr>
          <p:cNvPr id="3" name="Object 1024">
            <a:extLst>
              <a:ext uri="{FF2B5EF4-FFF2-40B4-BE49-F238E27FC236}">
                <a16:creationId xmlns:a16="http://schemas.microsoft.com/office/drawing/2014/main" id="{B0B3888D-44B9-4E3A-978D-9857F1CD1B3A}"/>
              </a:ext>
            </a:extLst>
          </p:cNvPr>
          <p:cNvPicPr>
            <a:picLocks noChangeAspect="1" noChangeArrowheads="1"/>
          </p:cNvPicPr>
          <p:nvPr/>
        </p:nvPicPr>
        <p:blipFill>
          <a:blip r:embed="rId2" cstate="print"/>
          <a:srcRect/>
          <a:stretch>
            <a:fillRect/>
          </a:stretch>
        </p:blipFill>
        <p:spPr bwMode="auto">
          <a:xfrm>
            <a:off x="1044575" y="2085975"/>
            <a:ext cx="7023100" cy="479425"/>
          </a:xfrm>
          <a:prstGeom prst="rect">
            <a:avLst/>
          </a:prstGeom>
          <a:noFill/>
          <a:ln w="9525">
            <a:noFill/>
            <a:miter lim="800000"/>
            <a:headEnd/>
            <a:tailEnd/>
          </a:ln>
        </p:spPr>
      </p:pic>
      <p:sp>
        <p:nvSpPr>
          <p:cNvPr id="4" name="Rectangle 3">
            <a:extLst>
              <a:ext uri="{FF2B5EF4-FFF2-40B4-BE49-F238E27FC236}">
                <a16:creationId xmlns:a16="http://schemas.microsoft.com/office/drawing/2014/main" id="{4482B942-D926-447C-8335-03CD3771A8AF}"/>
              </a:ext>
            </a:extLst>
          </p:cNvPr>
          <p:cNvSpPr>
            <a:spLocks noChangeArrowheads="1"/>
          </p:cNvSpPr>
          <p:nvPr/>
        </p:nvSpPr>
        <p:spPr bwMode="auto">
          <a:xfrm>
            <a:off x="314325" y="3481388"/>
            <a:ext cx="7642006" cy="1852613"/>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anose="05000000000000000000" pitchFamily="2" charset="2"/>
              <a:buChar char="Ø"/>
            </a:pPr>
            <a:r>
              <a:rPr lang="zh-CN" altLang="en-US" sz="2400" dirty="0">
                <a:solidFill>
                  <a:srgbClr val="000000"/>
                </a:solidFill>
                <a:latin typeface="Microsoft YaHei Light" panose="020B0502040204020203" pitchFamily="34" charset="-122"/>
                <a:ea typeface="Microsoft YaHei Light" panose="020B0502040204020203" pitchFamily="34" charset="-122"/>
                <a:sym typeface="宋体" pitchFamily="2" charset="-122"/>
              </a:rPr>
              <a:t>一个低一级范式的关系模式，通过模式分解（</a:t>
            </a:r>
            <a:r>
              <a:rPr lang="en-US" altLang="zh-CN" sz="2400" dirty="0">
                <a:solidFill>
                  <a:srgbClr val="000000"/>
                </a:solidFill>
                <a:latin typeface="Microsoft YaHei Light" panose="020B0502040204020203" pitchFamily="34" charset="-122"/>
                <a:ea typeface="Microsoft YaHei Light" panose="020B0502040204020203" pitchFamily="34" charset="-122"/>
                <a:sym typeface="Arial" pitchFamily="34" charset="0"/>
              </a:rPr>
              <a:t>schema decomposition</a:t>
            </a:r>
            <a:r>
              <a:rPr lang="zh-CN" altLang="en-US" sz="2400" dirty="0">
                <a:solidFill>
                  <a:srgbClr val="000000"/>
                </a:solidFill>
                <a:latin typeface="Microsoft YaHei Light" panose="020B0502040204020203" pitchFamily="34" charset="-122"/>
                <a:ea typeface="Microsoft YaHei Light" panose="020B0502040204020203" pitchFamily="34" charset="-122"/>
                <a:sym typeface="宋体" pitchFamily="2" charset="-122"/>
              </a:rPr>
              <a:t>）可以转换为若干个高一级范式的关系模式的集合，这种过程就叫</a:t>
            </a:r>
            <a:r>
              <a:rPr lang="zh-CN" altLang="en-US" sz="2400" dirty="0">
                <a:solidFill>
                  <a:srgbClr val="FF00FF"/>
                </a:solidFill>
                <a:latin typeface="Microsoft YaHei Light" panose="020B0502040204020203" pitchFamily="34" charset="-122"/>
                <a:ea typeface="Microsoft YaHei Light" panose="020B0502040204020203" pitchFamily="34" charset="-122"/>
                <a:sym typeface="宋体" pitchFamily="2" charset="-122"/>
              </a:rPr>
              <a:t>规范化</a:t>
            </a:r>
            <a:r>
              <a:rPr lang="zh-CN" altLang="en-US" sz="2400" dirty="0">
                <a:solidFill>
                  <a:srgbClr val="000000"/>
                </a:solidFill>
                <a:latin typeface="Microsoft YaHei Light" panose="020B0502040204020203" pitchFamily="34" charset="-122"/>
                <a:ea typeface="Microsoft YaHei Light" panose="020B0502040204020203" pitchFamily="34" charset="-122"/>
                <a:sym typeface="宋体" pitchFamily="2" charset="-122"/>
              </a:rPr>
              <a:t>（</a:t>
            </a:r>
            <a:r>
              <a:rPr lang="en-US" altLang="zh-CN" sz="2400" dirty="0">
                <a:solidFill>
                  <a:srgbClr val="000000"/>
                </a:solidFill>
                <a:latin typeface="Microsoft YaHei Light" panose="020B0502040204020203" pitchFamily="34" charset="-122"/>
                <a:ea typeface="Microsoft YaHei Light" panose="020B0502040204020203" pitchFamily="34" charset="-122"/>
                <a:sym typeface="Arial" pitchFamily="34" charset="0"/>
              </a:rPr>
              <a:t>normalization</a:t>
            </a:r>
            <a:r>
              <a:rPr lang="zh-CN" altLang="en-US" sz="2400" dirty="0">
                <a:solidFill>
                  <a:srgbClr val="000000"/>
                </a:solidFill>
                <a:latin typeface="Microsoft YaHei Light" panose="020B0502040204020203" pitchFamily="34" charset="-122"/>
                <a:ea typeface="Microsoft YaHei Light" panose="020B0502040204020203" pitchFamily="34" charset="-122"/>
                <a:sym typeface="宋体" pitchFamily="2" charset="-122"/>
              </a:rPr>
              <a:t>）。</a:t>
            </a:r>
          </a:p>
        </p:txBody>
      </p:sp>
      <p:pic>
        <p:nvPicPr>
          <p:cNvPr id="5" name="Picture 12" descr="62">
            <a:extLst>
              <a:ext uri="{FF2B5EF4-FFF2-40B4-BE49-F238E27FC236}">
                <a16:creationId xmlns:a16="http://schemas.microsoft.com/office/drawing/2014/main" id="{2325B3EE-7677-4CE6-A53F-002F2F2F7C77}"/>
              </a:ext>
            </a:extLst>
          </p:cNvPr>
          <p:cNvPicPr>
            <a:picLocks noChangeAspect="1" noChangeArrowheads="1"/>
          </p:cNvPicPr>
          <p:nvPr/>
        </p:nvPicPr>
        <p:blipFill>
          <a:blip r:embed="rId3" cstate="print"/>
          <a:srcRect/>
          <a:stretch>
            <a:fillRect/>
          </a:stretch>
        </p:blipFill>
        <p:spPr bwMode="auto">
          <a:xfrm>
            <a:off x="8216762" y="3116124"/>
            <a:ext cx="2800350" cy="2665412"/>
          </a:xfrm>
          <a:prstGeom prst="rect">
            <a:avLst/>
          </a:prstGeom>
          <a:noFill/>
          <a:ln w="9525">
            <a:noFill/>
            <a:miter lim="800000"/>
            <a:headEnd/>
            <a:tailEnd/>
          </a:ln>
        </p:spPr>
      </p:pic>
      <p:sp>
        <p:nvSpPr>
          <p:cNvPr id="6" name="矩形 5">
            <a:extLst>
              <a:ext uri="{FF2B5EF4-FFF2-40B4-BE49-F238E27FC236}">
                <a16:creationId xmlns:a16="http://schemas.microsoft.com/office/drawing/2014/main" id="{19C52700-02B7-4275-8496-7DF7B7191AC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A26BAED-DB50-4805-A04B-18C53D48FF0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C1C7B265-B530-4B9F-A23D-3F7CA6459669}"/>
              </a:ext>
            </a:extLst>
          </p:cNvPr>
          <p:cNvSpPr txBox="1"/>
          <p:nvPr/>
        </p:nvSpPr>
        <p:spPr>
          <a:xfrm>
            <a:off x="203652" y="3151"/>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90272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3453E3D-7641-44F1-BAE4-04E95A9BD260}"/>
              </a:ext>
            </a:extLst>
          </p:cNvPr>
          <p:cNvSpPr>
            <a:spLocks noGrp="1" noChangeArrowheads="1"/>
          </p:cNvSpPr>
          <p:nvPr>
            <p:ph idx="1"/>
          </p:nvPr>
        </p:nvSpPr>
        <p:spPr>
          <a:xfrm>
            <a:off x="274430" y="1489383"/>
            <a:ext cx="11643139" cy="5195196"/>
          </a:xfrm>
        </p:spPr>
        <p:txBody>
          <a:bodyPr>
            <a:normAutofit lnSpcReduction="10000"/>
          </a:bodyPr>
          <a:lstStyle/>
          <a:p>
            <a:pPr algn="l">
              <a:lnSpc>
                <a:spcPct val="150000"/>
              </a:lnSpc>
              <a:spcBef>
                <a:spcPts val="0"/>
              </a:spcBef>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6  </a:t>
            </a:r>
            <a:r>
              <a:rPr lang="zh-CN" altLang="en-US" sz="2400" dirty="0">
                <a:latin typeface="Microsoft YaHei Light" panose="020B0502040204020203" pitchFamily="34" charset="-122"/>
                <a:ea typeface="Microsoft YaHei Light" panose="020B0502040204020203" pitchFamily="34" charset="-122"/>
                <a:sym typeface="Calibri" pitchFamily="34" charset="0"/>
              </a:rPr>
              <a:t>若关系模式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∈1NF</a:t>
            </a:r>
            <a:r>
              <a:rPr lang="zh-CN" altLang="en-US" sz="2400" dirty="0">
                <a:latin typeface="Microsoft YaHei Light" panose="020B0502040204020203" pitchFamily="34" charset="-122"/>
                <a:ea typeface="Microsoft YaHei Light" panose="020B0502040204020203" pitchFamily="34" charset="-122"/>
                <a:sym typeface="Calibri" pitchFamily="34" charset="0"/>
              </a:rPr>
              <a:t>，并且每一个非主属性都完全函数依赖于任何一个候选码，则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∈2NF</a:t>
            </a:r>
          </a:p>
          <a:p>
            <a:pPr algn="l">
              <a:lnSpc>
                <a:spcPct val="150000"/>
              </a:lnSpc>
              <a:spcBef>
                <a:spcPts val="0"/>
              </a:spcBef>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7]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S-L-C(</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Sno,Sdept,Sloc,Cno,Grade</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Sloc</a:t>
            </a:r>
            <a:r>
              <a:rPr lang="zh-CN" altLang="en-US" sz="2400" dirty="0">
                <a:latin typeface="Microsoft YaHei Light" panose="020B0502040204020203" pitchFamily="34" charset="-122"/>
                <a:ea typeface="Microsoft YaHei Light" panose="020B0502040204020203" pitchFamily="34" charset="-122"/>
                <a:sym typeface="Calibri" pitchFamily="34" charset="0"/>
              </a:rPr>
              <a:t>为学生的住处，并且每个系的学生住在同一个地方。</a:t>
            </a:r>
            <a:r>
              <a:rPr lang="en-US" altLang="zh-CN" sz="2400" dirty="0">
                <a:latin typeface="Microsoft YaHei Light" panose="020B0502040204020203" pitchFamily="34" charset="-122"/>
                <a:ea typeface="Microsoft YaHei Light" panose="020B0502040204020203" pitchFamily="34" charset="-122"/>
                <a:sym typeface="Calibri" pitchFamily="34" charset="0"/>
              </a:rPr>
              <a:t>S-L-C</a:t>
            </a:r>
            <a:r>
              <a:rPr lang="zh-CN" altLang="en-US" sz="2400" dirty="0">
                <a:latin typeface="Microsoft YaHei Light" panose="020B0502040204020203" pitchFamily="34" charset="-122"/>
                <a:ea typeface="Microsoft YaHei Light" panose="020B0502040204020203" pitchFamily="34" charset="-122"/>
                <a:sym typeface="Calibri" pitchFamily="34" charset="0"/>
              </a:rPr>
              <a:t>的码为</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Sno,Cno</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0" indent="0" algn="l">
              <a:lnSpc>
                <a:spcPct val="150000"/>
              </a:lnSpc>
              <a:spcBef>
                <a:spcPts val="0"/>
              </a:spcBef>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函数依赖有</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628650" lvl="2" indent="0">
              <a:lnSpc>
                <a:spcPct val="15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Sno,Cno</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Grade</a:t>
            </a:r>
          </a:p>
          <a:p>
            <a:pPr marL="628650" lvl="2" indent="0" algn="l">
              <a:lnSpc>
                <a:spcPct val="150000"/>
              </a:lnSpc>
              <a:buNone/>
            </a:pPr>
            <a:r>
              <a:rPr lang="en-US" altLang="zh-CN" sz="2400" dirty="0" err="1">
                <a:latin typeface="Microsoft YaHei Light" panose="020B0502040204020203" pitchFamily="34" charset="-122"/>
                <a:ea typeface="Microsoft YaHei Light" panose="020B0502040204020203" pitchFamily="34" charset="-122"/>
                <a:sym typeface="Calibri" pitchFamily="34" charset="0"/>
              </a:rPr>
              <a:t>Sno→Sdept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Sno,Cno</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Sdept</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marL="628650" lvl="2" indent="0" algn="l">
              <a:lnSpc>
                <a:spcPct val="150000"/>
              </a:lnSpc>
              <a:buNone/>
            </a:pPr>
            <a:r>
              <a:rPr lang="en-US" altLang="zh-CN" sz="2400" dirty="0" err="1">
                <a:latin typeface="Microsoft YaHei Light" panose="020B0502040204020203" pitchFamily="34" charset="-122"/>
                <a:ea typeface="Microsoft YaHei Light" panose="020B0502040204020203" pitchFamily="34" charset="-122"/>
                <a:sym typeface="Calibri" pitchFamily="34" charset="0"/>
              </a:rPr>
              <a:t>Sno→Sloc</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Sno,Cno</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Sloc</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marL="628650" lvl="2" indent="0" algn="l">
              <a:lnSpc>
                <a:spcPct val="150000"/>
              </a:lnSpc>
              <a:buNone/>
            </a:pPr>
            <a:r>
              <a:rPr lang="en-US" altLang="zh-CN" sz="2400" dirty="0" err="1">
                <a:latin typeface="Microsoft YaHei Light" panose="020B0502040204020203" pitchFamily="34" charset="-122"/>
                <a:ea typeface="Microsoft YaHei Light" panose="020B0502040204020203" pitchFamily="34" charset="-122"/>
                <a:sym typeface="Calibri" pitchFamily="34" charset="0"/>
              </a:rPr>
              <a:t>Sdept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Sloc</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9A4A5673-3776-422E-8E54-FEBAD7FC252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55E3495-ADDF-49DA-9678-C7351FA1669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A0C6D618-1ECE-4ECF-AF82-AC5800B02FC0}"/>
              </a:ext>
            </a:extLst>
          </p:cNvPr>
          <p:cNvSpPr txBox="1"/>
          <p:nvPr/>
        </p:nvSpPr>
        <p:spPr>
          <a:xfrm>
            <a:off x="203652" y="3151"/>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71346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a:extLst>
              <a:ext uri="{FF2B5EF4-FFF2-40B4-BE49-F238E27FC236}">
                <a16:creationId xmlns:a16="http://schemas.microsoft.com/office/drawing/2014/main" id="{EC327EC7-2311-42F3-A123-84067A854CAC}"/>
              </a:ext>
            </a:extLst>
          </p:cNvPr>
          <p:cNvGrpSpPr>
            <a:grpSpLocks/>
          </p:cNvGrpSpPr>
          <p:nvPr/>
        </p:nvGrpSpPr>
        <p:grpSpPr bwMode="auto">
          <a:xfrm>
            <a:off x="723958" y="1947842"/>
            <a:ext cx="5988892" cy="2046089"/>
            <a:chOff x="0" y="0"/>
            <a:chExt cx="9435" cy="3213"/>
          </a:xfrm>
        </p:grpSpPr>
        <p:sp>
          <p:nvSpPr>
            <p:cNvPr id="6" name="Rectangle 8">
              <a:extLst>
                <a:ext uri="{FF2B5EF4-FFF2-40B4-BE49-F238E27FC236}">
                  <a16:creationId xmlns:a16="http://schemas.microsoft.com/office/drawing/2014/main" id="{25566C77-E11F-4707-BD9E-02B890A0B3EF}"/>
                </a:ext>
              </a:extLst>
            </p:cNvPr>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dirty="0">
                <a:latin typeface="Times New Roman" pitchFamily="18" charset="0"/>
              </a:endParaRPr>
            </a:p>
          </p:txBody>
        </p:sp>
        <p:sp>
          <p:nvSpPr>
            <p:cNvPr id="7" name="Text Box 9">
              <a:extLst>
                <a:ext uri="{FF2B5EF4-FFF2-40B4-BE49-F238E27FC236}">
                  <a16:creationId xmlns:a16="http://schemas.microsoft.com/office/drawing/2014/main" id="{D9A5C7FE-76D7-48F0-BB67-4FAB608823DA}"/>
                </a:ext>
              </a:extLst>
            </p:cNvPr>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8" name="Text Box 10">
              <a:extLst>
                <a:ext uri="{FF2B5EF4-FFF2-40B4-BE49-F238E27FC236}">
                  <a16:creationId xmlns:a16="http://schemas.microsoft.com/office/drawing/2014/main" id="{99DFCCD0-36E2-4F11-9E5F-3C642135540E}"/>
                </a:ext>
              </a:extLst>
            </p:cNvPr>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9" name="Text Box 11">
              <a:extLst>
                <a:ext uri="{FF2B5EF4-FFF2-40B4-BE49-F238E27FC236}">
                  <a16:creationId xmlns:a16="http://schemas.microsoft.com/office/drawing/2014/main" id="{268D019F-00BC-47A2-9D26-44CF0686288F}"/>
                </a:ext>
              </a:extLst>
            </p:cNvPr>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10" name="Text Box 12">
              <a:extLst>
                <a:ext uri="{FF2B5EF4-FFF2-40B4-BE49-F238E27FC236}">
                  <a16:creationId xmlns:a16="http://schemas.microsoft.com/office/drawing/2014/main" id="{B2D82C0A-BAFA-4BF4-9078-94D676123030}"/>
                </a:ext>
              </a:extLst>
            </p:cNvPr>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11" name="Text Box 13">
              <a:extLst>
                <a:ext uri="{FF2B5EF4-FFF2-40B4-BE49-F238E27FC236}">
                  <a16:creationId xmlns:a16="http://schemas.microsoft.com/office/drawing/2014/main" id="{E6BE9547-E7D9-4835-A971-F0762B0D7CAE}"/>
                </a:ext>
              </a:extLst>
            </p:cNvPr>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dirty="0" err="1">
                  <a:latin typeface="Times New Roman" pitchFamily="18" charset="0"/>
                </a:rPr>
                <a:t>Sloc</a:t>
              </a:r>
              <a:endParaRPr lang="en-US" altLang="zh-CN" sz="2800" b="1" dirty="0">
                <a:latin typeface="Times New Roman" pitchFamily="18" charset="0"/>
              </a:endParaRPr>
            </a:p>
          </p:txBody>
        </p:sp>
        <p:sp>
          <p:nvSpPr>
            <p:cNvPr id="12" name="Line 14">
              <a:extLst>
                <a:ext uri="{FF2B5EF4-FFF2-40B4-BE49-F238E27FC236}">
                  <a16:creationId xmlns:a16="http://schemas.microsoft.com/office/drawing/2014/main" id="{877A0F7F-5A2E-407F-9918-3AF010C5AFFF}"/>
                </a:ext>
              </a:extLst>
            </p:cNvPr>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13" name="Line 15">
              <a:extLst>
                <a:ext uri="{FF2B5EF4-FFF2-40B4-BE49-F238E27FC236}">
                  <a16:creationId xmlns:a16="http://schemas.microsoft.com/office/drawing/2014/main" id="{653B3F70-91CE-4DC3-B9AB-D401345F7693}"/>
                </a:ext>
              </a:extLst>
            </p:cNvPr>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14" name="Line 16">
              <a:extLst>
                <a:ext uri="{FF2B5EF4-FFF2-40B4-BE49-F238E27FC236}">
                  <a16:creationId xmlns:a16="http://schemas.microsoft.com/office/drawing/2014/main" id="{A73A95C1-18C2-439A-A805-2D357CC163BF}"/>
                </a:ext>
              </a:extLst>
            </p:cNvPr>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15" name="Line 17">
              <a:extLst>
                <a:ext uri="{FF2B5EF4-FFF2-40B4-BE49-F238E27FC236}">
                  <a16:creationId xmlns:a16="http://schemas.microsoft.com/office/drawing/2014/main" id="{0D828DCC-CEB8-4776-9B53-6A4544923FFD}"/>
                </a:ext>
              </a:extLst>
            </p:cNvPr>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16" name="Line 18">
              <a:extLst>
                <a:ext uri="{FF2B5EF4-FFF2-40B4-BE49-F238E27FC236}">
                  <a16:creationId xmlns:a16="http://schemas.microsoft.com/office/drawing/2014/main" id="{B0DD5791-457D-49C7-AD83-2AAE3F67742B}"/>
                </a:ext>
              </a:extLst>
            </p:cNvPr>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17" name="Line 19">
              <a:extLst>
                <a:ext uri="{FF2B5EF4-FFF2-40B4-BE49-F238E27FC236}">
                  <a16:creationId xmlns:a16="http://schemas.microsoft.com/office/drawing/2014/main" id="{326FC316-797D-434F-8BCC-E624B771EFA5}"/>
                </a:ext>
              </a:extLst>
            </p:cNvPr>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18" name="矩形 20">
            <a:extLst>
              <a:ext uri="{FF2B5EF4-FFF2-40B4-BE49-F238E27FC236}">
                <a16:creationId xmlns:a16="http://schemas.microsoft.com/office/drawing/2014/main" id="{EE484A38-9178-47FE-94DF-173DCA81738E}"/>
              </a:ext>
            </a:extLst>
          </p:cNvPr>
          <p:cNvSpPr>
            <a:spLocks noChangeArrowheads="1"/>
          </p:cNvSpPr>
          <p:nvPr/>
        </p:nvSpPr>
        <p:spPr bwMode="auto">
          <a:xfrm>
            <a:off x="369200" y="4465085"/>
            <a:ext cx="6308137" cy="461665"/>
          </a:xfrm>
          <a:prstGeom prst="rect">
            <a:avLst/>
          </a:prstGeom>
          <a:noFill/>
          <a:ln w="9525">
            <a:noFill/>
            <a:miter lim="800000"/>
            <a:headEnd/>
            <a:tailEnd/>
          </a:ln>
        </p:spPr>
        <p:txBody>
          <a:bodyPr wrap="none">
            <a:spAutoFit/>
          </a:bodyPr>
          <a:lstStyle/>
          <a:p>
            <a:pPr marL="742950" lvl="1" indent="-342900">
              <a:buFont typeface="Arial" panose="020B0604020202020204" pitchFamily="34" charset="0"/>
              <a:buChar char="•"/>
            </a:pP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非主属性</a:t>
            </a:r>
            <a:r>
              <a:rPr lang="en-US" altLang="zh-CN" sz="2400" dirty="0" err="1">
                <a:solidFill>
                  <a:srgbClr val="000000"/>
                </a:solidFill>
                <a:latin typeface="Microsoft YaHei Light" panose="020B0502040204020203" pitchFamily="34" charset="-122"/>
                <a:ea typeface="Microsoft YaHei Light" panose="020B0502040204020203" pitchFamily="34" charset="-122"/>
                <a:sym typeface="Calibri" pitchFamily="34" charset="0"/>
              </a:rPr>
              <a:t>Sdept</a:t>
            </a: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solidFill>
                  <a:srgbClr val="000000"/>
                </a:solidFill>
                <a:latin typeface="Microsoft YaHei Light" panose="020B0502040204020203" pitchFamily="34" charset="-122"/>
                <a:ea typeface="Microsoft YaHei Light" panose="020B0502040204020203" pitchFamily="34" charset="-122"/>
                <a:sym typeface="Calibri" pitchFamily="34" charset="0"/>
              </a:rPr>
              <a:t>Sloc</a:t>
            </a: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并不完全依赖于码</a:t>
            </a:r>
            <a:endParaRPr lang="zh-CN" altLang="en-US" dirty="0">
              <a:latin typeface="Microsoft YaHei Light" panose="020B0502040204020203" pitchFamily="34" charset="-122"/>
              <a:ea typeface="Microsoft YaHei Light" panose="020B0502040204020203" pitchFamily="34" charset="-122"/>
            </a:endParaRPr>
          </a:p>
        </p:txBody>
      </p:sp>
      <p:sp>
        <p:nvSpPr>
          <p:cNvPr id="19" name="矩形 19">
            <a:extLst>
              <a:ext uri="{FF2B5EF4-FFF2-40B4-BE49-F238E27FC236}">
                <a16:creationId xmlns:a16="http://schemas.microsoft.com/office/drawing/2014/main" id="{855A59EA-9989-4D4A-88FE-16842F332C57}"/>
              </a:ext>
            </a:extLst>
          </p:cNvPr>
          <p:cNvSpPr>
            <a:spLocks noChangeArrowheads="1"/>
          </p:cNvSpPr>
          <p:nvPr/>
        </p:nvSpPr>
        <p:spPr bwMode="auto">
          <a:xfrm>
            <a:off x="369200" y="5130370"/>
            <a:ext cx="4440639" cy="461665"/>
          </a:xfrm>
          <a:prstGeom prst="rect">
            <a:avLst/>
          </a:prstGeom>
          <a:noFill/>
          <a:ln w="9525">
            <a:noFill/>
            <a:miter lim="800000"/>
            <a:headEnd/>
            <a:tailEnd/>
          </a:ln>
        </p:spPr>
        <p:txBody>
          <a:bodyPr wrap="none">
            <a:spAutoFit/>
          </a:bodyPr>
          <a:lstStyle/>
          <a:p>
            <a:pPr marL="742950" lvl="1" indent="-342900">
              <a:buFont typeface="Arial" panose="020B0604020202020204" pitchFamily="34" charset="0"/>
              <a:buChar char="•"/>
            </a:pP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关系模式</a:t>
            </a: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S-L-C</a:t>
            </a:r>
            <a:r>
              <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不属于</a:t>
            </a:r>
            <a:r>
              <a:rPr lang="en-US" altLang="zh-CN" sz="2400" dirty="0">
                <a:solidFill>
                  <a:srgbClr val="000000"/>
                </a:solidFill>
                <a:latin typeface="Microsoft YaHei Light" panose="020B0502040204020203" pitchFamily="34" charset="-122"/>
                <a:ea typeface="Microsoft YaHei Light" panose="020B0502040204020203" pitchFamily="34" charset="-122"/>
                <a:sym typeface="Calibri" pitchFamily="34" charset="0"/>
              </a:rPr>
              <a:t>2NF</a:t>
            </a:r>
            <a:endParaRPr lang="zh-CN" altLang="en-US" sz="2400" dirty="0">
              <a:solidFill>
                <a:srgbClr val="000000"/>
              </a:solidFill>
              <a:latin typeface="Microsoft YaHei Light" panose="020B0502040204020203" pitchFamily="34" charset="-122"/>
              <a:ea typeface="Microsoft YaHei Light" panose="020B0502040204020203" pitchFamily="34" charset="-122"/>
              <a:sym typeface="Calibri" pitchFamily="34" charset="0"/>
            </a:endParaRPr>
          </a:p>
        </p:txBody>
      </p:sp>
      <p:sp>
        <p:nvSpPr>
          <p:cNvPr id="20" name="矩形 19">
            <a:extLst>
              <a:ext uri="{FF2B5EF4-FFF2-40B4-BE49-F238E27FC236}">
                <a16:creationId xmlns:a16="http://schemas.microsoft.com/office/drawing/2014/main" id="{E5CF20AB-68F8-4C9A-94B8-CF611D590F5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53666FC-52D6-4682-936D-DF9C72F7F67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2" name="文本框 21">
            <a:extLst>
              <a:ext uri="{FF2B5EF4-FFF2-40B4-BE49-F238E27FC236}">
                <a16:creationId xmlns:a16="http://schemas.microsoft.com/office/drawing/2014/main" id="{2F197128-BC24-4D5D-9AF7-DD5F19B7A631}"/>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928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0BB3DCC-FD63-4584-9E84-A84481035EF2}"/>
              </a:ext>
            </a:extLst>
          </p:cNvPr>
          <p:cNvSpPr>
            <a:spLocks noGrp="1" noChangeArrowheads="1"/>
          </p:cNvSpPr>
          <p:nvPr>
            <p:ph idx="1"/>
          </p:nvPr>
        </p:nvSpPr>
        <p:spPr>
          <a:xfrm>
            <a:off x="363758" y="1285628"/>
            <a:ext cx="11313008" cy="4674539"/>
          </a:xfrm>
        </p:spPr>
        <p:txBody>
          <a:bodyPr>
            <a:normAutofit/>
          </a:bodyPr>
          <a:lstStyle/>
          <a:p>
            <a:pPr algn="l">
              <a:lnSpc>
                <a:spcPct val="120000"/>
              </a:lnSpc>
              <a:spcBef>
                <a:spcPct val="0"/>
              </a:spcBef>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一个关系模式不属于</a:t>
            </a:r>
            <a:r>
              <a:rPr lang="en-US" altLang="zh-CN" sz="2400" dirty="0">
                <a:latin typeface="Microsoft YaHei Light" panose="020B0502040204020203" pitchFamily="34" charset="-122"/>
                <a:ea typeface="Microsoft YaHei Light" panose="020B0502040204020203" pitchFamily="34" charset="-122"/>
                <a:sym typeface="Calibri" pitchFamily="34" charset="0"/>
              </a:rPr>
              <a:t>2NF</a:t>
            </a:r>
            <a:r>
              <a:rPr lang="zh-CN" altLang="en-US" sz="2400" dirty="0">
                <a:latin typeface="Microsoft YaHei Light" panose="020B0502040204020203" pitchFamily="34" charset="-122"/>
                <a:ea typeface="Microsoft YaHei Light" panose="020B0502040204020203" pitchFamily="34" charset="-122"/>
                <a:sym typeface="Calibri" pitchFamily="34" charset="0"/>
              </a:rPr>
              <a:t>，会产生以下问题：</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20000"/>
              </a:lnSpc>
              <a:spcBef>
                <a:spcPct val="0"/>
              </a:spcBef>
            </a:pPr>
            <a:r>
              <a:rPr lang="zh-CN" altLang="en-US" dirty="0">
                <a:latin typeface="Microsoft YaHei Light" panose="020B0502040204020203" pitchFamily="34" charset="-122"/>
                <a:ea typeface="Microsoft YaHei Light" panose="020B0502040204020203" pitchFamily="34" charset="-122"/>
                <a:sym typeface="Calibri" pitchFamily="34" charset="0"/>
              </a:rPr>
              <a:t>插入异常</a:t>
            </a:r>
            <a:endParaRPr lang="en-US"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如果插入一个新学生，但该生未选课，即该生无</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Cno</a:t>
            </a:r>
            <a:r>
              <a:rPr lang="zh-CN" altLang="en-US" sz="2400" dirty="0">
                <a:latin typeface="Microsoft YaHei Light" panose="020B0502040204020203" pitchFamily="34" charset="-122"/>
                <a:ea typeface="Microsoft YaHei Light" panose="020B0502040204020203" pitchFamily="34" charset="-122"/>
                <a:sym typeface="Calibri" pitchFamily="34" charset="0"/>
              </a:rPr>
              <a:t>，由于插入元组时，必须给定码值，因此插入失败。</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nSpc>
                <a:spcPct val="120000"/>
              </a:lnSpc>
              <a:spcBef>
                <a:spcPct val="0"/>
              </a:spcBef>
            </a:pPr>
            <a:r>
              <a:rPr lang="zh-CN" altLang="en-US" dirty="0">
                <a:latin typeface="Microsoft YaHei Light" panose="020B0502040204020203" pitchFamily="34" charset="-122"/>
                <a:ea typeface="Microsoft YaHei Light" panose="020B0502040204020203" pitchFamily="34" charset="-122"/>
                <a:sym typeface="Calibri" pitchFamily="34" charset="0"/>
              </a:rPr>
              <a:t>删除异常</a:t>
            </a:r>
            <a:endParaRPr lang="en-US"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如果</a:t>
            </a:r>
            <a:r>
              <a:rPr lang="en-US" altLang="zh-CN" sz="2400" dirty="0">
                <a:latin typeface="Microsoft YaHei Light" panose="020B0502040204020203" pitchFamily="34" charset="-122"/>
                <a:ea typeface="Microsoft YaHei Light" panose="020B0502040204020203" pitchFamily="34" charset="-122"/>
                <a:sym typeface="Calibri" pitchFamily="34" charset="0"/>
              </a:rPr>
              <a:t>S4</a:t>
            </a:r>
            <a:r>
              <a:rPr lang="zh-CN" altLang="en-US" sz="2400" dirty="0">
                <a:latin typeface="Microsoft YaHei Light" panose="020B0502040204020203" pitchFamily="34" charset="-122"/>
                <a:ea typeface="Microsoft YaHei Light" panose="020B0502040204020203" pitchFamily="34" charset="-122"/>
                <a:sym typeface="Calibri" pitchFamily="34" charset="0"/>
              </a:rPr>
              <a:t>只选了一门课</a:t>
            </a:r>
            <a:r>
              <a:rPr lang="en-US" altLang="zh-CN" sz="2400" dirty="0">
                <a:latin typeface="Microsoft YaHei Light" panose="020B0502040204020203" pitchFamily="34" charset="-122"/>
                <a:ea typeface="Microsoft YaHei Light" panose="020B0502040204020203" pitchFamily="34" charset="-122"/>
                <a:sym typeface="Calibri" pitchFamily="34" charset="0"/>
              </a:rPr>
              <a:t>C3</a:t>
            </a:r>
            <a:r>
              <a:rPr lang="zh-CN" altLang="en-US" sz="2400" dirty="0">
                <a:latin typeface="Microsoft YaHei Light" panose="020B0502040204020203" pitchFamily="34" charset="-122"/>
                <a:ea typeface="Microsoft YaHei Light" panose="020B0502040204020203" pitchFamily="34" charset="-122"/>
                <a:sym typeface="Calibri" pitchFamily="34" charset="0"/>
              </a:rPr>
              <a:t>，现在他不再选这门课，则删除</a:t>
            </a:r>
            <a:r>
              <a:rPr lang="en-US" altLang="zh-CN" sz="2400" dirty="0">
                <a:latin typeface="Microsoft YaHei Light" panose="020B0502040204020203" pitchFamily="34" charset="-122"/>
                <a:ea typeface="Microsoft YaHei Light" panose="020B0502040204020203" pitchFamily="34" charset="-122"/>
                <a:sym typeface="Calibri" pitchFamily="34" charset="0"/>
              </a:rPr>
              <a:t>C3</a:t>
            </a:r>
            <a:r>
              <a:rPr lang="zh-CN" altLang="en-US" sz="2400" dirty="0">
                <a:latin typeface="Microsoft YaHei Light" panose="020B0502040204020203" pitchFamily="34" charset="-122"/>
                <a:ea typeface="Microsoft YaHei Light" panose="020B0502040204020203" pitchFamily="34" charset="-122"/>
                <a:sym typeface="Calibri" pitchFamily="34" charset="0"/>
              </a:rPr>
              <a:t>后，整个元组的其他信息也被删除了。</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nSpc>
                <a:spcPct val="120000"/>
              </a:lnSpc>
              <a:spcBef>
                <a:spcPct val="0"/>
              </a:spcBef>
            </a:pPr>
            <a:r>
              <a:rPr lang="zh-CN" altLang="en-US" dirty="0">
                <a:latin typeface="Microsoft YaHei Light" panose="020B0502040204020203" pitchFamily="34" charset="-122"/>
                <a:ea typeface="Microsoft YaHei Light" panose="020B0502040204020203" pitchFamily="34" charset="-122"/>
                <a:sym typeface="Calibri" pitchFamily="34" charset="0"/>
              </a:rPr>
              <a:t>修改复杂</a:t>
            </a:r>
            <a:endParaRPr lang="en-US"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如果一个学生选了多门课，则</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Sdept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Sloc</a:t>
            </a:r>
            <a:r>
              <a:rPr lang="zh-CN" altLang="en-US" sz="2400" dirty="0">
                <a:latin typeface="Microsoft YaHei Light" panose="020B0502040204020203" pitchFamily="34" charset="-122"/>
                <a:ea typeface="Microsoft YaHei Light" panose="020B0502040204020203" pitchFamily="34" charset="-122"/>
                <a:sym typeface="Calibri" pitchFamily="34" charset="0"/>
              </a:rPr>
              <a:t>被存储了多次。如果该生转系，则需要修改所有相关的</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Sdept</a:t>
            </a:r>
            <a:r>
              <a:rPr lang="zh-CN" altLang="en-US" sz="2400" dirty="0">
                <a:latin typeface="Microsoft YaHei Light" panose="020B0502040204020203" pitchFamily="34" charset="-122"/>
                <a:ea typeface="Microsoft YaHei Light" panose="020B0502040204020203" pitchFamily="34" charset="-122"/>
                <a:sym typeface="Calibri" pitchFamily="34" charset="0"/>
              </a:rPr>
              <a:t>和</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Sloc</a:t>
            </a:r>
            <a:r>
              <a:rPr lang="zh-CN" altLang="en-US" sz="2400" dirty="0">
                <a:latin typeface="Microsoft YaHei Light" panose="020B0502040204020203" pitchFamily="34" charset="-122"/>
                <a:ea typeface="Microsoft YaHei Light" panose="020B0502040204020203" pitchFamily="34" charset="-122"/>
                <a:sym typeface="Calibri" pitchFamily="34" charset="0"/>
              </a:rPr>
              <a:t>，造成修改的复杂化。</a:t>
            </a:r>
          </a:p>
        </p:txBody>
      </p:sp>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8DEEB156-F885-41E7-80D7-896DFA989B78}"/>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1751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B45F0095-AE1C-4D14-9EC2-8E618320FE5F}"/>
              </a:ext>
            </a:extLst>
          </p:cNvPr>
          <p:cNvSpPr>
            <a:spLocks noGrp="1" noChangeArrowheads="1"/>
          </p:cNvSpPr>
          <p:nvPr>
            <p:ph idx="1"/>
          </p:nvPr>
        </p:nvSpPr>
        <p:spPr>
          <a:xfrm>
            <a:off x="782792" y="1504422"/>
            <a:ext cx="9517345" cy="4405934"/>
          </a:xfrm>
        </p:spPr>
        <p:txBody>
          <a:bodyPr>
            <a:normAutofit/>
          </a:bodyPr>
          <a:lstStyle/>
          <a:p>
            <a:pPr algn="l">
              <a:lnSpc>
                <a:spcPct val="125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出现这种问题的原因</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nSpc>
                <a:spcPct val="125000"/>
              </a:lnSpc>
            </a:pPr>
            <a:r>
              <a:rPr lang="zh-CN" altLang="en-US" dirty="0">
                <a:latin typeface="Microsoft YaHei Light" panose="020B0502040204020203" pitchFamily="34" charset="-122"/>
                <a:ea typeface="Microsoft YaHei Light" panose="020B0502040204020203" pitchFamily="34" charset="-122"/>
                <a:sym typeface="Calibri" pitchFamily="34" charset="0"/>
              </a:rPr>
              <a:t>例子中有两类非主属性：</a:t>
            </a:r>
            <a:endParaRPr lang="en-US"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5000"/>
              </a:lnSpc>
              <a:buSzPct val="8700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一类如</a:t>
            </a:r>
            <a:r>
              <a:rPr lang="en-US" altLang="zh-CN" sz="2400" dirty="0">
                <a:latin typeface="Microsoft YaHei Light" panose="020B0502040204020203" pitchFamily="34" charset="-122"/>
                <a:ea typeface="Microsoft YaHei Light" panose="020B0502040204020203" pitchFamily="34" charset="-122"/>
                <a:sym typeface="Calibri" pitchFamily="34" charset="0"/>
              </a:rPr>
              <a:t>Grade</a:t>
            </a:r>
            <a:r>
              <a:rPr lang="zh-CN" altLang="en-US" sz="2400" dirty="0">
                <a:latin typeface="Microsoft YaHei Light" panose="020B0502040204020203" pitchFamily="34" charset="-122"/>
                <a:ea typeface="Microsoft YaHei Light" panose="020B0502040204020203" pitchFamily="34" charset="-122"/>
                <a:sym typeface="Calibri" pitchFamily="34" charset="0"/>
              </a:rPr>
              <a:t>，它对码完全函数依赖</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5000"/>
              </a:lnSpc>
              <a:buSzPct val="8700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另一类如</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Sdept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Sloc</a:t>
            </a:r>
            <a:r>
              <a:rPr lang="zh-CN" altLang="en-US" sz="2400" dirty="0">
                <a:latin typeface="Microsoft YaHei Light" panose="020B0502040204020203" pitchFamily="34" charset="-122"/>
                <a:ea typeface="Microsoft YaHei Light" panose="020B0502040204020203" pitchFamily="34" charset="-122"/>
                <a:sym typeface="Calibri" pitchFamily="34" charset="0"/>
              </a:rPr>
              <a:t>，它们对码不是完全函数依赖</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algn="l">
              <a:lnSpc>
                <a:spcPct val="125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解决方法：</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nSpc>
                <a:spcPct val="125000"/>
              </a:lnSpc>
            </a:pPr>
            <a:r>
              <a:rPr lang="zh-CN" altLang="en-US" dirty="0">
                <a:latin typeface="Microsoft YaHei Light" panose="020B0502040204020203" pitchFamily="34" charset="-122"/>
                <a:ea typeface="Microsoft YaHei Light" panose="020B0502040204020203" pitchFamily="34" charset="-122"/>
                <a:sym typeface="Calibri" pitchFamily="34" charset="0"/>
              </a:rPr>
              <a:t>用投影分解把关系模式</a:t>
            </a:r>
            <a:r>
              <a:rPr lang="en-US" altLang="zh-CN" dirty="0">
                <a:latin typeface="Microsoft YaHei Light" panose="020B0502040204020203" pitchFamily="34" charset="-122"/>
                <a:ea typeface="Microsoft YaHei Light" panose="020B0502040204020203" pitchFamily="34" charset="-122"/>
                <a:sym typeface="Calibri" pitchFamily="34" charset="0"/>
              </a:rPr>
              <a:t>S-L-C</a:t>
            </a:r>
            <a:r>
              <a:rPr lang="zh-CN" altLang="en-US" dirty="0">
                <a:latin typeface="Microsoft YaHei Light" panose="020B0502040204020203" pitchFamily="34" charset="-122"/>
                <a:ea typeface="Microsoft YaHei Light" panose="020B0502040204020203" pitchFamily="34" charset="-122"/>
                <a:sym typeface="Calibri" pitchFamily="34" charset="0"/>
              </a:rPr>
              <a:t>分解成两个关系模式</a:t>
            </a:r>
            <a:endParaRPr lang="en-US"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5000"/>
              </a:lnSpc>
              <a:buSzPct val="87000"/>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SC(</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Sno,Cno,Grade</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5000"/>
              </a:lnSpc>
              <a:buSzPct val="87000"/>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S-L(</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Sno,Sdept,Sloc</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3FFB9836-202B-466A-A93C-84A143E9273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26E6083-5530-4F23-B1E5-86F7B0FA98C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109944D8-8683-4C77-B492-454132D98C84}"/>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72971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1B8083C-8753-41E0-81C0-50D09B1EEEB1}"/>
              </a:ext>
            </a:extLst>
          </p:cNvPr>
          <p:cNvGrpSpPr>
            <a:grpSpLocks/>
          </p:cNvGrpSpPr>
          <p:nvPr/>
        </p:nvGrpSpPr>
        <p:grpSpPr bwMode="auto">
          <a:xfrm>
            <a:off x="962025" y="1368425"/>
            <a:ext cx="3105151" cy="1509713"/>
            <a:chOff x="0" y="0"/>
            <a:chExt cx="4665" cy="3300"/>
          </a:xfrm>
        </p:grpSpPr>
        <p:sp>
          <p:nvSpPr>
            <p:cNvPr id="6" name="Rectangle 5">
              <a:extLst>
                <a:ext uri="{FF2B5EF4-FFF2-40B4-BE49-F238E27FC236}">
                  <a16:creationId xmlns:a16="http://schemas.microsoft.com/office/drawing/2014/main" id="{40906AF5-CC4A-4959-A4B5-6A58D0B0A68A}"/>
                </a:ext>
              </a:extLst>
            </p:cNvPr>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7" name="Text Box 6">
              <a:extLst>
                <a:ext uri="{FF2B5EF4-FFF2-40B4-BE49-F238E27FC236}">
                  <a16:creationId xmlns:a16="http://schemas.microsoft.com/office/drawing/2014/main" id="{38126929-09FD-46B2-AC84-682455F2D39F}"/>
                </a:ext>
              </a:extLst>
            </p:cNvPr>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8" name="Text Box 7">
              <a:extLst>
                <a:ext uri="{FF2B5EF4-FFF2-40B4-BE49-F238E27FC236}">
                  <a16:creationId xmlns:a16="http://schemas.microsoft.com/office/drawing/2014/main" id="{FBDD2BBC-625D-40FB-848C-6ECBCD54036F}"/>
                </a:ext>
              </a:extLst>
            </p:cNvPr>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9" name="Text Box 8">
              <a:extLst>
                <a:ext uri="{FF2B5EF4-FFF2-40B4-BE49-F238E27FC236}">
                  <a16:creationId xmlns:a16="http://schemas.microsoft.com/office/drawing/2014/main" id="{D01F7E05-9CA4-4486-AD03-A7B2E080E46C}"/>
                </a:ext>
              </a:extLst>
            </p:cNvPr>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dirty="0">
                  <a:latin typeface="Times New Roman" pitchFamily="18" charset="0"/>
                </a:rPr>
                <a:t>Grade</a:t>
              </a:r>
            </a:p>
          </p:txBody>
        </p:sp>
        <p:sp>
          <p:nvSpPr>
            <p:cNvPr id="10" name="Line 10">
              <a:extLst>
                <a:ext uri="{FF2B5EF4-FFF2-40B4-BE49-F238E27FC236}">
                  <a16:creationId xmlns:a16="http://schemas.microsoft.com/office/drawing/2014/main" id="{EB8A2CFB-26C8-4819-BB2E-A5E7B14E5C25}"/>
                </a:ext>
              </a:extLst>
            </p:cNvPr>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11" name="Text Box 6">
            <a:extLst>
              <a:ext uri="{FF2B5EF4-FFF2-40B4-BE49-F238E27FC236}">
                <a16:creationId xmlns:a16="http://schemas.microsoft.com/office/drawing/2014/main" id="{C9EFEABE-B13E-4E25-99FC-50C7780302D8}"/>
              </a:ext>
            </a:extLst>
          </p:cNvPr>
          <p:cNvSpPr>
            <a:spLocks noChangeArrowheads="1"/>
          </p:cNvSpPr>
          <p:nvPr/>
        </p:nvSpPr>
        <p:spPr bwMode="auto">
          <a:xfrm>
            <a:off x="6315457" y="2163492"/>
            <a:ext cx="739276" cy="50685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12" name="Text Box 6">
            <a:extLst>
              <a:ext uri="{FF2B5EF4-FFF2-40B4-BE49-F238E27FC236}">
                <a16:creationId xmlns:a16="http://schemas.microsoft.com/office/drawing/2014/main" id="{594861B8-EFAE-4A53-A4B3-44D6B665B4D1}"/>
              </a:ext>
            </a:extLst>
          </p:cNvPr>
          <p:cNvSpPr>
            <a:spLocks noChangeArrowheads="1"/>
          </p:cNvSpPr>
          <p:nvPr/>
        </p:nvSpPr>
        <p:spPr bwMode="auto">
          <a:xfrm>
            <a:off x="7899781" y="1223692"/>
            <a:ext cx="1034009" cy="50685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13" name="Text Box 6">
            <a:extLst>
              <a:ext uri="{FF2B5EF4-FFF2-40B4-BE49-F238E27FC236}">
                <a16:creationId xmlns:a16="http://schemas.microsoft.com/office/drawing/2014/main" id="{BEF67CD9-ECF2-4C6F-9862-7F7DEA45E04E}"/>
              </a:ext>
            </a:extLst>
          </p:cNvPr>
          <p:cNvSpPr>
            <a:spLocks noChangeArrowheads="1"/>
          </p:cNvSpPr>
          <p:nvPr/>
        </p:nvSpPr>
        <p:spPr bwMode="auto">
          <a:xfrm>
            <a:off x="7899781" y="2898505"/>
            <a:ext cx="1034009" cy="506850"/>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14" name="直接箭头连接符 21">
            <a:extLst>
              <a:ext uri="{FF2B5EF4-FFF2-40B4-BE49-F238E27FC236}">
                <a16:creationId xmlns:a16="http://schemas.microsoft.com/office/drawing/2014/main" id="{4389DF56-A8B0-466B-89BF-2C6F31305AA0}"/>
              </a:ext>
            </a:extLst>
          </p:cNvPr>
          <p:cNvCxnSpPr>
            <a:cxnSpLocks noChangeShapeType="1"/>
            <a:stCxn id="11" idx="0"/>
            <a:endCxn id="12" idx="1"/>
          </p:cNvCxnSpPr>
          <p:nvPr/>
        </p:nvCxnSpPr>
        <p:spPr bwMode="auto">
          <a:xfrm flipV="1">
            <a:off x="6685095" y="1477118"/>
            <a:ext cx="1214686" cy="686374"/>
          </a:xfrm>
          <a:prstGeom prst="straightConnector1">
            <a:avLst/>
          </a:prstGeom>
          <a:noFill/>
          <a:ln w="19050">
            <a:solidFill>
              <a:schemeClr val="tx1"/>
            </a:solidFill>
            <a:round/>
            <a:headEnd/>
            <a:tailEnd type="arrow" w="med" len="med"/>
          </a:ln>
        </p:spPr>
      </p:cxnSp>
      <p:cxnSp>
        <p:nvCxnSpPr>
          <p:cNvPr id="15" name="直接箭头连接符 23">
            <a:extLst>
              <a:ext uri="{FF2B5EF4-FFF2-40B4-BE49-F238E27FC236}">
                <a16:creationId xmlns:a16="http://schemas.microsoft.com/office/drawing/2014/main" id="{FAB7FE04-A9CB-4312-B7B1-09E11B489253}"/>
              </a:ext>
            </a:extLst>
          </p:cNvPr>
          <p:cNvCxnSpPr>
            <a:cxnSpLocks noChangeShapeType="1"/>
          </p:cNvCxnSpPr>
          <p:nvPr/>
        </p:nvCxnSpPr>
        <p:spPr bwMode="auto">
          <a:xfrm>
            <a:off x="6675819" y="2688955"/>
            <a:ext cx="1255467" cy="525225"/>
          </a:xfrm>
          <a:prstGeom prst="straightConnector1">
            <a:avLst/>
          </a:prstGeom>
          <a:noFill/>
          <a:ln w="19050">
            <a:solidFill>
              <a:schemeClr val="tx1"/>
            </a:solidFill>
            <a:round/>
            <a:headEnd/>
            <a:tailEnd type="arrow" w="med" len="med"/>
          </a:ln>
        </p:spPr>
      </p:cxnSp>
      <p:cxnSp>
        <p:nvCxnSpPr>
          <p:cNvPr id="16" name="直接箭头连接符 25">
            <a:extLst>
              <a:ext uri="{FF2B5EF4-FFF2-40B4-BE49-F238E27FC236}">
                <a16:creationId xmlns:a16="http://schemas.microsoft.com/office/drawing/2014/main" id="{E910C37A-367B-461D-BF34-60C7C803169D}"/>
              </a:ext>
            </a:extLst>
          </p:cNvPr>
          <p:cNvCxnSpPr>
            <a:cxnSpLocks noChangeShapeType="1"/>
            <a:stCxn id="12" idx="2"/>
            <a:endCxn id="13" idx="0"/>
          </p:cNvCxnSpPr>
          <p:nvPr/>
        </p:nvCxnSpPr>
        <p:spPr bwMode="auto">
          <a:xfrm>
            <a:off x="8416786" y="1730543"/>
            <a:ext cx="0" cy="1167962"/>
          </a:xfrm>
          <a:prstGeom prst="straightConnector1">
            <a:avLst/>
          </a:prstGeom>
          <a:noFill/>
          <a:ln w="19050">
            <a:solidFill>
              <a:schemeClr val="tx1"/>
            </a:solidFill>
            <a:round/>
            <a:headEnd/>
            <a:tailEnd type="arrow" w="med" len="med"/>
          </a:ln>
        </p:spPr>
      </p:cxnSp>
      <p:sp>
        <p:nvSpPr>
          <p:cNvPr id="17" name="内容占位符 2">
            <a:extLst>
              <a:ext uri="{FF2B5EF4-FFF2-40B4-BE49-F238E27FC236}">
                <a16:creationId xmlns:a16="http://schemas.microsoft.com/office/drawing/2014/main" id="{E10B6D65-8D7C-4AA1-8EB9-D3836B72B2F4}"/>
              </a:ext>
            </a:extLst>
          </p:cNvPr>
          <p:cNvSpPr>
            <a:spLocks noGrp="1" noChangeArrowheads="1"/>
          </p:cNvSpPr>
          <p:nvPr>
            <p:ph idx="1"/>
          </p:nvPr>
        </p:nvSpPr>
        <p:spPr>
          <a:xfrm>
            <a:off x="436179" y="4467046"/>
            <a:ext cx="11479696" cy="544511"/>
          </a:xfrm>
        </p:spPr>
        <p:txBody>
          <a:bodyPr/>
          <a:lstStyle/>
          <a:p>
            <a:pPr marL="400050" lvl="2" indent="0" algn="l">
              <a:lnSpc>
                <a:spcPct val="12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SC</a:t>
            </a:r>
            <a:r>
              <a:rPr lang="zh-CN" altLang="en-US" sz="2400" dirty="0">
                <a:latin typeface="Microsoft YaHei Light" panose="020B0502040204020203" pitchFamily="34" charset="-122"/>
                <a:ea typeface="Microsoft YaHei Light" panose="020B0502040204020203" pitchFamily="34" charset="-122"/>
                <a:sym typeface="Calibri" pitchFamily="34" charset="0"/>
              </a:rPr>
              <a:t>的码为</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Sno,Cno</a:t>
            </a:r>
            <a:r>
              <a:rPr lang="en-US" altLang="zh-CN" sz="2400" dirty="0">
                <a:latin typeface="Microsoft YaHei Light" panose="020B0502040204020203" pitchFamily="34" charset="-122"/>
                <a:ea typeface="Microsoft YaHei Light" panose="020B0502040204020203" pitchFamily="34" charset="-122"/>
                <a:sym typeface="Calibri" pitchFamily="34" charset="0"/>
              </a:rPr>
              <a:t>),SL</a:t>
            </a:r>
            <a:r>
              <a:rPr lang="zh-CN" altLang="en-US" sz="2400" dirty="0">
                <a:latin typeface="Microsoft YaHei Light" panose="020B0502040204020203" pitchFamily="34" charset="-122"/>
                <a:ea typeface="Microsoft YaHei Light" panose="020B0502040204020203" pitchFamily="34" charset="-122"/>
                <a:sym typeface="Calibri" pitchFamily="34" charset="0"/>
              </a:rPr>
              <a:t>的码为</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a:t>
            </a:r>
            <a:r>
              <a:rPr lang="zh-CN" altLang="en-US" sz="2400" dirty="0">
                <a:latin typeface="Microsoft YaHei Light" panose="020B0502040204020203" pitchFamily="34" charset="-122"/>
                <a:ea typeface="Microsoft YaHei Light" panose="020B0502040204020203" pitchFamily="34" charset="-122"/>
                <a:sym typeface="Calibri" pitchFamily="34" charset="0"/>
              </a:rPr>
              <a:t>，这样使得非主属性对码都是完全函数依赖了</a:t>
            </a:r>
            <a:endParaRPr lang="zh-CN" altLang="en-US" sz="2400" dirty="0">
              <a:latin typeface="Microsoft YaHei Light" panose="020B0502040204020203" pitchFamily="34" charset="-122"/>
              <a:ea typeface="Microsoft YaHei Light" panose="020B0502040204020203" pitchFamily="34" charset="-122"/>
            </a:endParaRPr>
          </a:p>
          <a:p>
            <a:pPr marL="342900" indent="-342900" algn="l">
              <a:buFont typeface="Wingdings" pitchFamily="2" charset="2"/>
              <a:buChar char="v"/>
            </a:pPr>
            <a:endParaRPr lang="zh-CN" altLang="en-US" dirty="0">
              <a:latin typeface="Microsoft YaHei Light" panose="020B0502040204020203" pitchFamily="34" charset="-122"/>
              <a:ea typeface="Microsoft YaHei Light" panose="020B0502040204020203" pitchFamily="34" charset="-122"/>
            </a:endParaRPr>
          </a:p>
        </p:txBody>
      </p:sp>
      <p:sp>
        <p:nvSpPr>
          <p:cNvPr id="19" name="TextBox 29">
            <a:extLst>
              <a:ext uri="{FF2B5EF4-FFF2-40B4-BE49-F238E27FC236}">
                <a16:creationId xmlns:a16="http://schemas.microsoft.com/office/drawing/2014/main" id="{4BABEF52-8719-40FA-A284-AE88D44C479A}"/>
              </a:ext>
            </a:extLst>
          </p:cNvPr>
          <p:cNvSpPr>
            <a:spLocks noChangeArrowheads="1"/>
          </p:cNvSpPr>
          <p:nvPr/>
        </p:nvSpPr>
        <p:spPr bwMode="auto">
          <a:xfrm>
            <a:off x="1744494" y="3660675"/>
            <a:ext cx="2092239" cy="400110"/>
          </a:xfrm>
          <a:prstGeom prst="rect">
            <a:avLst/>
          </a:prstGeom>
          <a:noFill/>
          <a:ln w="9525">
            <a:noFill/>
            <a:miter lim="800000"/>
            <a:headEnd/>
            <a:tailEnd/>
          </a:ln>
        </p:spPr>
        <p:txBody>
          <a:bodyPr wrap="none">
            <a:spAutoFit/>
          </a:bodyPr>
          <a:lstStyle/>
          <a:p>
            <a:r>
              <a:rPr lang="en-US" altLang="zh-CN" sz="2000" dirty="0">
                <a:solidFill>
                  <a:srgbClr val="000000"/>
                </a:solidFill>
                <a:latin typeface="Microsoft YaHei Light" panose="020B0502040204020203" pitchFamily="34" charset="-122"/>
                <a:ea typeface="Microsoft YaHei Light" panose="020B0502040204020203" pitchFamily="34" charset="-122"/>
                <a:sym typeface="Arial" pitchFamily="34" charset="0"/>
              </a:rPr>
              <a:t> SC</a:t>
            </a:r>
            <a:r>
              <a:rPr lang="zh-CN" altLang="en-US" sz="2000" dirty="0">
                <a:solidFill>
                  <a:srgbClr val="000000"/>
                </a:solidFill>
                <a:latin typeface="Microsoft YaHei Light" panose="020B0502040204020203" pitchFamily="34" charset="-122"/>
                <a:ea typeface="Microsoft YaHei Light" panose="020B0502040204020203" pitchFamily="34" charset="-122"/>
                <a:sym typeface="Arial" pitchFamily="34" charset="0"/>
              </a:rPr>
              <a:t>中的函数依赖</a:t>
            </a:r>
          </a:p>
        </p:txBody>
      </p:sp>
      <p:sp>
        <p:nvSpPr>
          <p:cNvPr id="20" name="TextBox 30">
            <a:extLst>
              <a:ext uri="{FF2B5EF4-FFF2-40B4-BE49-F238E27FC236}">
                <a16:creationId xmlns:a16="http://schemas.microsoft.com/office/drawing/2014/main" id="{67E00E11-73C9-4AF5-BFDA-AA804293AE61}"/>
              </a:ext>
            </a:extLst>
          </p:cNvPr>
          <p:cNvSpPr>
            <a:spLocks noChangeArrowheads="1"/>
          </p:cNvSpPr>
          <p:nvPr/>
        </p:nvSpPr>
        <p:spPr bwMode="auto">
          <a:xfrm>
            <a:off x="7150361" y="3713229"/>
            <a:ext cx="2186817" cy="400110"/>
          </a:xfrm>
          <a:prstGeom prst="rect">
            <a:avLst/>
          </a:prstGeom>
          <a:noFill/>
          <a:ln w="9525">
            <a:noFill/>
            <a:miter lim="800000"/>
            <a:headEnd/>
            <a:tailEnd/>
          </a:ln>
        </p:spPr>
        <p:txBody>
          <a:bodyPr wrap="none">
            <a:spAutoFit/>
          </a:bodyPr>
          <a:lstStyle/>
          <a:p>
            <a:r>
              <a:rPr lang="en-US" altLang="zh-CN" sz="2000" dirty="0">
                <a:solidFill>
                  <a:srgbClr val="000000"/>
                </a:solidFill>
                <a:latin typeface="Microsoft YaHei Light" panose="020B0502040204020203" pitchFamily="34" charset="-122"/>
                <a:ea typeface="Microsoft YaHei Light" panose="020B0502040204020203" pitchFamily="34" charset="-122"/>
                <a:sym typeface="Arial" pitchFamily="34" charset="0"/>
              </a:rPr>
              <a:t> S-L</a:t>
            </a:r>
            <a:r>
              <a:rPr lang="zh-CN" altLang="en-US" sz="2000" dirty="0">
                <a:solidFill>
                  <a:srgbClr val="000000"/>
                </a:solidFill>
                <a:latin typeface="Microsoft YaHei Light" panose="020B0502040204020203" pitchFamily="34" charset="-122"/>
                <a:ea typeface="Microsoft YaHei Light" panose="020B0502040204020203" pitchFamily="34" charset="-122"/>
                <a:sym typeface="Arial" pitchFamily="34" charset="0"/>
              </a:rPr>
              <a:t>中的函数依赖</a:t>
            </a:r>
          </a:p>
        </p:txBody>
      </p:sp>
      <p:sp>
        <p:nvSpPr>
          <p:cNvPr id="18" name="矩形 17">
            <a:extLst>
              <a:ext uri="{FF2B5EF4-FFF2-40B4-BE49-F238E27FC236}">
                <a16:creationId xmlns:a16="http://schemas.microsoft.com/office/drawing/2014/main" id="{599EFD54-1CD0-431D-A891-32F7911D529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1E71EB9-6D4C-4DB9-A300-CF0F6E69377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2" name="文本框 21">
            <a:extLst>
              <a:ext uri="{FF2B5EF4-FFF2-40B4-BE49-F238E27FC236}">
                <a16:creationId xmlns:a16="http://schemas.microsoft.com/office/drawing/2014/main" id="{A03C9DA7-8086-492C-8210-22E31CE4BFD6}"/>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8965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D13B3C-F907-47D0-A23B-EBADBEE06166}"/>
              </a:ext>
            </a:extLst>
          </p:cNvPr>
          <p:cNvSpPr>
            <a:spLocks noGrp="1" noChangeArrowheads="1"/>
          </p:cNvSpPr>
          <p:nvPr>
            <p:ph idx="1"/>
          </p:nvPr>
        </p:nvSpPr>
        <p:spPr>
          <a:xfrm>
            <a:off x="485361" y="2260206"/>
            <a:ext cx="11221278" cy="2034849"/>
          </a:xfrm>
        </p:spPr>
        <p:txBody>
          <a:bodyPr>
            <a:noAutofit/>
          </a:bodyPr>
          <a:lstStyle/>
          <a:p>
            <a:pPr algn="l">
              <a:lnSpc>
                <a:spcPct val="125000"/>
              </a:lnSpc>
              <a:buFont typeface="Wingdings" panose="05000000000000000000" pitchFamily="2" charset="2"/>
              <a:buChar char="Ø"/>
            </a:pPr>
            <a:r>
              <a:rPr lang="zh-CN" altLang="en-US" dirty="0">
                <a:latin typeface="Microsoft YaHei Light" panose="020B0502040204020203" pitchFamily="34" charset="-122"/>
                <a:ea typeface="Microsoft YaHei Light" panose="020B0502040204020203" pitchFamily="34" charset="-122"/>
                <a:sym typeface="宋体" pitchFamily="2" charset="-122"/>
              </a:rPr>
              <a:t>定义</a:t>
            </a:r>
            <a:r>
              <a:rPr lang="en-US" altLang="zh-CN" dirty="0">
                <a:latin typeface="Microsoft YaHei Light" panose="020B0502040204020203" pitchFamily="34" charset="-122"/>
                <a:ea typeface="Microsoft YaHei Light" panose="020B0502040204020203" pitchFamily="34" charset="-122"/>
                <a:sym typeface="宋体" pitchFamily="2" charset="-122"/>
              </a:rPr>
              <a:t>7  </a:t>
            </a:r>
            <a:r>
              <a:rPr lang="zh-CN" altLang="en-US" dirty="0">
                <a:latin typeface="Microsoft YaHei Light" panose="020B0502040204020203" pitchFamily="34" charset="-122"/>
                <a:ea typeface="Microsoft YaHei Light" panose="020B0502040204020203" pitchFamily="34" charset="-122"/>
                <a:sym typeface="宋体" pitchFamily="2" charset="-122"/>
              </a:rPr>
              <a:t>设关系模式</a:t>
            </a:r>
            <a:r>
              <a:rPr lang="en-US" altLang="zh-CN" i="1" dirty="0">
                <a:latin typeface="Microsoft YaHei Light" panose="020B0502040204020203" pitchFamily="34" charset="-122"/>
                <a:ea typeface="Microsoft YaHei Light" panose="020B0502040204020203" pitchFamily="34" charset="-122"/>
                <a:sym typeface="宋体" pitchFamily="2" charset="-122"/>
              </a:rPr>
              <a:t>R</a:t>
            </a:r>
            <a:r>
              <a:rPr lang="en-US" altLang="zh-CN" dirty="0">
                <a:latin typeface="Microsoft YaHei Light" panose="020B0502040204020203" pitchFamily="34" charset="-122"/>
                <a:ea typeface="Microsoft YaHei Light" panose="020B0502040204020203" pitchFamily="34" charset="-122"/>
                <a:sym typeface="宋体" pitchFamily="2" charset="-122"/>
              </a:rPr>
              <a:t>&lt;</a:t>
            </a:r>
            <a:r>
              <a:rPr lang="en-US" altLang="zh-CN" i="1" dirty="0">
                <a:latin typeface="Microsoft YaHei Light" panose="020B0502040204020203" pitchFamily="34" charset="-122"/>
                <a:ea typeface="Microsoft YaHei Light" panose="020B0502040204020203" pitchFamily="34" charset="-122"/>
                <a:sym typeface="宋体" pitchFamily="2" charset="-122"/>
              </a:rPr>
              <a:t>U</a:t>
            </a:r>
            <a:r>
              <a:rPr lang="en-US" altLang="zh-CN" dirty="0">
                <a:latin typeface="Microsoft YaHei Light" panose="020B0502040204020203" pitchFamily="34" charset="-122"/>
                <a:ea typeface="Microsoft YaHei Light" panose="020B0502040204020203" pitchFamily="34" charset="-122"/>
                <a:sym typeface="宋体" pitchFamily="2" charset="-122"/>
              </a:rPr>
              <a:t>,</a:t>
            </a:r>
            <a:r>
              <a:rPr lang="en-US" altLang="zh-CN" i="1" dirty="0">
                <a:latin typeface="Microsoft YaHei Light" panose="020B0502040204020203" pitchFamily="34" charset="-122"/>
                <a:ea typeface="Microsoft YaHei Light" panose="020B0502040204020203" pitchFamily="34" charset="-122"/>
                <a:sym typeface="宋体" pitchFamily="2" charset="-122"/>
              </a:rPr>
              <a:t>F</a:t>
            </a:r>
            <a:r>
              <a:rPr lang="en-US" altLang="zh-CN" dirty="0">
                <a:latin typeface="Microsoft YaHei Light" panose="020B0502040204020203" pitchFamily="34" charset="-122"/>
                <a:ea typeface="Microsoft YaHei Light" panose="020B0502040204020203" pitchFamily="34" charset="-122"/>
                <a:sym typeface="宋体" pitchFamily="2" charset="-122"/>
              </a:rPr>
              <a:t>&gt;∈1NF,</a:t>
            </a:r>
            <a:r>
              <a:rPr lang="zh-CN" altLang="en-US" dirty="0">
                <a:latin typeface="Microsoft YaHei Light" panose="020B0502040204020203" pitchFamily="34" charset="-122"/>
                <a:ea typeface="Microsoft YaHei Light" panose="020B0502040204020203" pitchFamily="34" charset="-122"/>
                <a:sym typeface="宋体" pitchFamily="2" charset="-122"/>
              </a:rPr>
              <a:t>若</a:t>
            </a:r>
            <a:r>
              <a:rPr lang="en-US" altLang="zh-CN" i="1" dirty="0">
                <a:latin typeface="Microsoft YaHei Light" panose="020B0502040204020203" pitchFamily="34" charset="-122"/>
                <a:ea typeface="Microsoft YaHei Light" panose="020B0502040204020203" pitchFamily="34" charset="-122"/>
                <a:sym typeface="宋体" pitchFamily="2" charset="-122"/>
              </a:rPr>
              <a:t>R </a:t>
            </a:r>
            <a:r>
              <a:rPr lang="zh-CN" altLang="en-US" dirty="0">
                <a:latin typeface="Microsoft YaHei Light" panose="020B0502040204020203" pitchFamily="34" charset="-122"/>
                <a:ea typeface="Microsoft YaHei Light" panose="020B0502040204020203" pitchFamily="34" charset="-122"/>
                <a:sym typeface="宋体" pitchFamily="2" charset="-122"/>
              </a:rPr>
              <a:t>中不存在这样的码</a:t>
            </a:r>
            <a:r>
              <a:rPr lang="en-US" altLang="zh-CN" i="1" dirty="0">
                <a:latin typeface="Microsoft YaHei Light" panose="020B0502040204020203" pitchFamily="34" charset="-122"/>
                <a:ea typeface="Microsoft YaHei Light" panose="020B0502040204020203" pitchFamily="34" charset="-122"/>
                <a:sym typeface="宋体" pitchFamily="2" charset="-122"/>
              </a:rPr>
              <a:t>X</a:t>
            </a:r>
            <a:r>
              <a:rPr lang="zh-CN" altLang="en-US" dirty="0">
                <a:latin typeface="Microsoft YaHei Light" panose="020B0502040204020203" pitchFamily="34" charset="-122"/>
                <a:ea typeface="Microsoft YaHei Light" panose="020B0502040204020203" pitchFamily="34" charset="-122"/>
                <a:sym typeface="宋体" pitchFamily="2" charset="-122"/>
              </a:rPr>
              <a:t>、属性组</a:t>
            </a:r>
            <a:r>
              <a:rPr lang="en-US" altLang="zh-CN" i="1" dirty="0">
                <a:latin typeface="Microsoft YaHei Light" panose="020B0502040204020203" pitchFamily="34" charset="-122"/>
                <a:ea typeface="Microsoft YaHei Light" panose="020B0502040204020203" pitchFamily="34" charset="-122"/>
                <a:sym typeface="宋体" pitchFamily="2" charset="-122"/>
              </a:rPr>
              <a:t>Y </a:t>
            </a:r>
            <a:r>
              <a:rPr lang="zh-CN" altLang="en-US" dirty="0">
                <a:latin typeface="Microsoft YaHei Light" panose="020B0502040204020203" pitchFamily="34" charset="-122"/>
                <a:ea typeface="Microsoft YaHei Light" panose="020B0502040204020203" pitchFamily="34" charset="-122"/>
                <a:sym typeface="宋体" pitchFamily="2" charset="-122"/>
              </a:rPr>
              <a:t>及非主属性</a:t>
            </a:r>
            <a:r>
              <a:rPr lang="en-US" altLang="zh-CN" i="1" dirty="0">
                <a:latin typeface="Microsoft YaHei Light" panose="020B0502040204020203" pitchFamily="34" charset="-122"/>
                <a:ea typeface="Microsoft YaHei Light" panose="020B0502040204020203" pitchFamily="34" charset="-122"/>
                <a:sym typeface="宋体" pitchFamily="2" charset="-122"/>
              </a:rPr>
              <a:t>Z</a:t>
            </a:r>
            <a:r>
              <a:rPr lang="zh-CN" altLang="en-US" dirty="0">
                <a:latin typeface="Microsoft YaHei Light" panose="020B0502040204020203" pitchFamily="34" charset="-122"/>
                <a:ea typeface="Microsoft YaHei Light" panose="020B0502040204020203" pitchFamily="34" charset="-122"/>
                <a:sym typeface="宋体" pitchFamily="2" charset="-122"/>
              </a:rPr>
              <a:t>（</a:t>
            </a:r>
            <a:r>
              <a:rPr lang="en-US" altLang="zh-CN" i="1" dirty="0">
                <a:latin typeface="Microsoft YaHei Light" panose="020B0502040204020203" pitchFamily="34" charset="-122"/>
                <a:ea typeface="Microsoft YaHei Light" panose="020B0502040204020203" pitchFamily="34" charset="-122"/>
                <a:sym typeface="宋体" pitchFamily="2" charset="-122"/>
              </a:rPr>
              <a:t>Z</a:t>
            </a:r>
            <a:r>
              <a:rPr lang="en-US" altLang="zh-CN" dirty="0">
                <a:latin typeface="Microsoft YaHei Light" panose="020B0502040204020203" pitchFamily="34" charset="-122"/>
                <a:ea typeface="Microsoft YaHei Light" panose="020B0502040204020203" pitchFamily="34" charset="-122"/>
                <a:sym typeface="宋体" pitchFamily="2" charset="-122"/>
              </a:rPr>
              <a:t> ⊇ </a:t>
            </a:r>
            <a:r>
              <a:rPr lang="en-US" altLang="zh-CN" i="1" dirty="0">
                <a:latin typeface="Microsoft YaHei Light" panose="020B0502040204020203" pitchFamily="34" charset="-122"/>
                <a:ea typeface="Microsoft YaHei Light" panose="020B0502040204020203" pitchFamily="34" charset="-122"/>
                <a:sym typeface="宋体" pitchFamily="2" charset="-122"/>
              </a:rPr>
              <a:t>Y</a:t>
            </a:r>
            <a:r>
              <a:rPr lang="zh-CN" altLang="en-US" dirty="0">
                <a:latin typeface="Microsoft YaHei Light" panose="020B0502040204020203" pitchFamily="34" charset="-122"/>
                <a:ea typeface="Microsoft YaHei Light" panose="020B0502040204020203" pitchFamily="34" charset="-122"/>
                <a:sym typeface="宋体" pitchFamily="2" charset="-122"/>
              </a:rPr>
              <a:t>）</a:t>
            </a:r>
            <a:r>
              <a:rPr lang="en-US" altLang="zh-CN" dirty="0">
                <a:latin typeface="Microsoft YaHei Light" panose="020B0502040204020203" pitchFamily="34" charset="-122"/>
                <a:ea typeface="Microsoft YaHei Light" panose="020B0502040204020203" pitchFamily="34" charset="-122"/>
                <a:sym typeface="宋体" pitchFamily="2" charset="-122"/>
              </a:rPr>
              <a:t>, </a:t>
            </a:r>
            <a:r>
              <a:rPr lang="zh-CN" altLang="en-US" dirty="0">
                <a:latin typeface="Microsoft YaHei Light" panose="020B0502040204020203" pitchFamily="34" charset="-122"/>
                <a:ea typeface="Microsoft YaHei Light" panose="020B0502040204020203" pitchFamily="34" charset="-122"/>
                <a:sym typeface="宋体" pitchFamily="2" charset="-122"/>
              </a:rPr>
              <a:t>使得</a:t>
            </a:r>
            <a:r>
              <a:rPr lang="en-US" altLang="zh-CN" i="1" dirty="0">
                <a:latin typeface="Microsoft YaHei Light" panose="020B0502040204020203" pitchFamily="34" charset="-122"/>
                <a:ea typeface="Microsoft YaHei Light" panose="020B0502040204020203" pitchFamily="34" charset="-122"/>
                <a:sym typeface="宋体" pitchFamily="2" charset="-122"/>
              </a:rPr>
              <a:t>X</a:t>
            </a:r>
            <a:r>
              <a:rPr lang="en-US" altLang="zh-CN" dirty="0">
                <a:latin typeface="Microsoft YaHei Light" panose="020B0502040204020203" pitchFamily="34" charset="-122"/>
                <a:ea typeface="Microsoft YaHei Light" panose="020B0502040204020203" pitchFamily="34" charset="-122"/>
                <a:sym typeface="宋体" pitchFamily="2" charset="-122"/>
              </a:rPr>
              <a:t>→</a:t>
            </a:r>
            <a:r>
              <a:rPr lang="en-US" altLang="zh-CN" i="1" dirty="0">
                <a:latin typeface="Microsoft YaHei Light" panose="020B0502040204020203" pitchFamily="34" charset="-122"/>
                <a:ea typeface="Microsoft YaHei Light" panose="020B0502040204020203" pitchFamily="34" charset="-122"/>
                <a:sym typeface="宋体" pitchFamily="2" charset="-122"/>
              </a:rPr>
              <a:t>Y</a:t>
            </a:r>
            <a:r>
              <a:rPr lang="zh-CN" altLang="en-US" dirty="0">
                <a:latin typeface="Microsoft YaHei Light" panose="020B0502040204020203" pitchFamily="34" charset="-122"/>
                <a:ea typeface="Microsoft YaHei Light" panose="020B0502040204020203" pitchFamily="34" charset="-122"/>
                <a:sym typeface="宋体" pitchFamily="2" charset="-122"/>
              </a:rPr>
              <a:t>，</a:t>
            </a:r>
            <a:r>
              <a:rPr lang="en-US" altLang="zh-CN" i="1" dirty="0">
                <a:latin typeface="Microsoft YaHei Light" panose="020B0502040204020203" pitchFamily="34" charset="-122"/>
                <a:ea typeface="Microsoft YaHei Light" panose="020B0502040204020203" pitchFamily="34" charset="-122"/>
                <a:sym typeface="宋体" pitchFamily="2" charset="-122"/>
              </a:rPr>
              <a:t>Y</a:t>
            </a:r>
            <a:r>
              <a:rPr lang="en-US" altLang="zh-CN" dirty="0">
                <a:latin typeface="Microsoft YaHei Light" panose="020B0502040204020203" pitchFamily="34" charset="-122"/>
                <a:ea typeface="Microsoft YaHei Light" panose="020B0502040204020203" pitchFamily="34" charset="-122"/>
                <a:sym typeface="宋体" pitchFamily="2" charset="-122"/>
              </a:rPr>
              <a:t>→</a:t>
            </a:r>
            <a:r>
              <a:rPr lang="en-US" altLang="zh-CN" i="1" dirty="0">
                <a:latin typeface="Microsoft YaHei Light" panose="020B0502040204020203" pitchFamily="34" charset="-122"/>
                <a:ea typeface="Microsoft YaHei Light" panose="020B0502040204020203" pitchFamily="34" charset="-122"/>
                <a:sym typeface="宋体" pitchFamily="2" charset="-122"/>
              </a:rPr>
              <a:t>Z </a:t>
            </a:r>
            <a:r>
              <a:rPr lang="zh-CN" altLang="en-US" dirty="0">
                <a:latin typeface="Microsoft YaHei Light" panose="020B0502040204020203" pitchFamily="34" charset="-122"/>
                <a:ea typeface="Microsoft YaHei Light" panose="020B0502040204020203" pitchFamily="34" charset="-122"/>
                <a:sym typeface="宋体" pitchFamily="2" charset="-122"/>
              </a:rPr>
              <a:t>成立，</a:t>
            </a:r>
            <a:r>
              <a:rPr lang="en-US" altLang="zh-CN" i="1" dirty="0">
                <a:latin typeface="Microsoft YaHei Light" panose="020B0502040204020203" pitchFamily="34" charset="-122"/>
                <a:ea typeface="Microsoft YaHei Light" panose="020B0502040204020203" pitchFamily="34" charset="-122"/>
                <a:sym typeface="宋体" pitchFamily="2" charset="-122"/>
              </a:rPr>
              <a:t>Y</a:t>
            </a:r>
            <a:r>
              <a:rPr lang="en-US" altLang="zh-CN" dirty="0">
                <a:latin typeface="Microsoft YaHei Light" panose="020B0502040204020203" pitchFamily="34" charset="-122"/>
                <a:ea typeface="Microsoft YaHei Light" panose="020B0502040204020203" pitchFamily="34" charset="-122"/>
                <a:sym typeface="宋体" pitchFamily="2" charset="-122"/>
              </a:rPr>
              <a:t> ↛ </a:t>
            </a:r>
            <a:r>
              <a:rPr lang="en-US" altLang="zh-CN" i="1" dirty="0">
                <a:latin typeface="Microsoft YaHei Light" panose="020B0502040204020203" pitchFamily="34" charset="-122"/>
                <a:ea typeface="Microsoft YaHei Light" panose="020B0502040204020203" pitchFamily="34" charset="-122"/>
                <a:sym typeface="宋体" pitchFamily="2" charset="-122"/>
              </a:rPr>
              <a:t>X </a:t>
            </a:r>
            <a:r>
              <a:rPr lang="zh-CN" altLang="en-US" dirty="0">
                <a:latin typeface="Microsoft YaHei Light" panose="020B0502040204020203" pitchFamily="34" charset="-122"/>
                <a:ea typeface="Microsoft YaHei Light" panose="020B0502040204020203" pitchFamily="34" charset="-122"/>
                <a:sym typeface="宋体" pitchFamily="2" charset="-122"/>
              </a:rPr>
              <a:t>不成立，则称</a:t>
            </a:r>
            <a:r>
              <a:rPr lang="en-US" altLang="zh-CN" i="1" dirty="0">
                <a:latin typeface="Microsoft YaHei Light" panose="020B0502040204020203" pitchFamily="34" charset="-122"/>
                <a:ea typeface="Microsoft YaHei Light" panose="020B0502040204020203" pitchFamily="34" charset="-122"/>
                <a:sym typeface="宋体" pitchFamily="2" charset="-122"/>
              </a:rPr>
              <a:t>R</a:t>
            </a:r>
            <a:r>
              <a:rPr lang="en-US" altLang="zh-CN" dirty="0">
                <a:latin typeface="Microsoft YaHei Light" panose="020B0502040204020203" pitchFamily="34" charset="-122"/>
                <a:ea typeface="Microsoft YaHei Light" panose="020B0502040204020203" pitchFamily="34" charset="-122"/>
                <a:sym typeface="宋体" pitchFamily="2" charset="-122"/>
              </a:rPr>
              <a:t>&lt;</a:t>
            </a:r>
            <a:r>
              <a:rPr lang="en-US" altLang="zh-CN" i="1" dirty="0">
                <a:latin typeface="Microsoft YaHei Light" panose="020B0502040204020203" pitchFamily="34" charset="-122"/>
                <a:ea typeface="Microsoft YaHei Light" panose="020B0502040204020203" pitchFamily="34" charset="-122"/>
                <a:sym typeface="宋体" pitchFamily="2" charset="-122"/>
              </a:rPr>
              <a:t>U</a:t>
            </a:r>
            <a:r>
              <a:rPr lang="en-US" altLang="zh-CN" dirty="0">
                <a:latin typeface="Microsoft YaHei Light" panose="020B0502040204020203" pitchFamily="34" charset="-122"/>
                <a:ea typeface="Microsoft YaHei Light" panose="020B0502040204020203" pitchFamily="34" charset="-122"/>
                <a:sym typeface="宋体" pitchFamily="2" charset="-122"/>
              </a:rPr>
              <a:t>,</a:t>
            </a:r>
            <a:r>
              <a:rPr lang="en-US" altLang="zh-CN" i="1" dirty="0">
                <a:latin typeface="Microsoft YaHei Light" panose="020B0502040204020203" pitchFamily="34" charset="-122"/>
                <a:ea typeface="Microsoft YaHei Light" panose="020B0502040204020203" pitchFamily="34" charset="-122"/>
                <a:sym typeface="宋体" pitchFamily="2" charset="-122"/>
              </a:rPr>
              <a:t>F</a:t>
            </a:r>
            <a:r>
              <a:rPr lang="en-US" altLang="zh-CN" dirty="0">
                <a:latin typeface="Microsoft YaHei Light" panose="020B0502040204020203" pitchFamily="34" charset="-122"/>
                <a:ea typeface="Microsoft YaHei Light" panose="020B0502040204020203" pitchFamily="34" charset="-122"/>
                <a:sym typeface="宋体" pitchFamily="2" charset="-122"/>
              </a:rPr>
              <a:t>&gt; ∈ 3NF</a:t>
            </a:r>
            <a:r>
              <a:rPr lang="zh-CN" altLang="en-US" dirty="0">
                <a:latin typeface="Microsoft YaHei Light" panose="020B0502040204020203" pitchFamily="34" charset="-122"/>
                <a:ea typeface="Microsoft YaHei Light" panose="020B0502040204020203" pitchFamily="34" charset="-122"/>
                <a:sym typeface="宋体" pitchFamily="2" charset="-122"/>
              </a:rPr>
              <a:t>。</a:t>
            </a:r>
          </a:p>
        </p:txBody>
      </p:sp>
      <p:sp>
        <p:nvSpPr>
          <p:cNvPr id="3" name="矩形 2">
            <a:extLst>
              <a:ext uri="{FF2B5EF4-FFF2-40B4-BE49-F238E27FC236}">
                <a16:creationId xmlns:a16="http://schemas.microsoft.com/office/drawing/2014/main" id="{D850CA43-4E44-454E-B9E4-34DF22BB334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C98D11-56F6-4FDA-97F0-0B00E7395AC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E8ED92E4-2056-462D-8B0E-C5654C0271E2}"/>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6347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79C40FE-97F9-0091-B1FB-1FF0AC8E52AA}"/>
              </a:ext>
            </a:extLst>
          </p:cNvPr>
          <p:cNvSpPr/>
          <p:nvPr/>
        </p:nvSpPr>
        <p:spPr>
          <a:xfrm flipV="1">
            <a:off x="9849033"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18457"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3" name="文本框 2">
            <a:extLst>
              <a:ext uri="{FF2B5EF4-FFF2-40B4-BE49-F238E27FC236}">
                <a16:creationId xmlns:a16="http://schemas.microsoft.com/office/drawing/2014/main" id="{5061BDE8-B4C4-4D71-A7AD-98479B30E2C2}"/>
              </a:ext>
            </a:extLst>
          </p:cNvPr>
          <p:cNvSpPr txBox="1"/>
          <p:nvPr/>
        </p:nvSpPr>
        <p:spPr>
          <a:xfrm>
            <a:off x="1030978" y="2305589"/>
            <a:ext cx="10130044" cy="1311706"/>
          </a:xfrm>
          <a:prstGeom prst="rect">
            <a:avLst/>
          </a:prstGeom>
          <a:solidFill>
            <a:schemeClr val="accent4">
              <a:lumMod val="60000"/>
              <a:lumOff val="40000"/>
            </a:schemeClr>
          </a:solidFill>
        </p:spPr>
        <p:txBody>
          <a:bodyPr wrap="square" rtlCol="0">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针对一个具体问题，应该如何构造一个适合于它的数据库模式，即应该构造几个关系模式，每个关系由那些属性组成等。</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90822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1B8083C-8753-41E0-81C0-50D09B1EEEB1}"/>
              </a:ext>
            </a:extLst>
          </p:cNvPr>
          <p:cNvGrpSpPr>
            <a:grpSpLocks/>
          </p:cNvGrpSpPr>
          <p:nvPr/>
        </p:nvGrpSpPr>
        <p:grpSpPr bwMode="auto">
          <a:xfrm>
            <a:off x="962025" y="1368425"/>
            <a:ext cx="3105151" cy="1509713"/>
            <a:chOff x="0" y="0"/>
            <a:chExt cx="4665" cy="3300"/>
          </a:xfrm>
        </p:grpSpPr>
        <p:sp>
          <p:nvSpPr>
            <p:cNvPr id="6" name="Rectangle 5">
              <a:extLst>
                <a:ext uri="{FF2B5EF4-FFF2-40B4-BE49-F238E27FC236}">
                  <a16:creationId xmlns:a16="http://schemas.microsoft.com/office/drawing/2014/main" id="{40906AF5-CC4A-4959-A4B5-6A58D0B0A68A}"/>
                </a:ext>
              </a:extLst>
            </p:cNvPr>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7" name="Text Box 6">
              <a:extLst>
                <a:ext uri="{FF2B5EF4-FFF2-40B4-BE49-F238E27FC236}">
                  <a16:creationId xmlns:a16="http://schemas.microsoft.com/office/drawing/2014/main" id="{38126929-09FD-46B2-AC84-682455F2D39F}"/>
                </a:ext>
              </a:extLst>
            </p:cNvPr>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8" name="Text Box 7">
              <a:extLst>
                <a:ext uri="{FF2B5EF4-FFF2-40B4-BE49-F238E27FC236}">
                  <a16:creationId xmlns:a16="http://schemas.microsoft.com/office/drawing/2014/main" id="{FBDD2BBC-625D-40FB-848C-6ECBCD54036F}"/>
                </a:ext>
              </a:extLst>
            </p:cNvPr>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9" name="Text Box 8">
              <a:extLst>
                <a:ext uri="{FF2B5EF4-FFF2-40B4-BE49-F238E27FC236}">
                  <a16:creationId xmlns:a16="http://schemas.microsoft.com/office/drawing/2014/main" id="{D01F7E05-9CA4-4486-AD03-A7B2E080E46C}"/>
                </a:ext>
              </a:extLst>
            </p:cNvPr>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dirty="0">
                  <a:latin typeface="Times New Roman" pitchFamily="18" charset="0"/>
                </a:rPr>
                <a:t>Grade</a:t>
              </a:r>
            </a:p>
          </p:txBody>
        </p:sp>
        <p:sp>
          <p:nvSpPr>
            <p:cNvPr id="10" name="Line 10">
              <a:extLst>
                <a:ext uri="{FF2B5EF4-FFF2-40B4-BE49-F238E27FC236}">
                  <a16:creationId xmlns:a16="http://schemas.microsoft.com/office/drawing/2014/main" id="{EB8A2CFB-26C8-4819-BB2E-A5E7B14E5C25}"/>
                </a:ext>
              </a:extLst>
            </p:cNvPr>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11" name="Text Box 6">
            <a:extLst>
              <a:ext uri="{FF2B5EF4-FFF2-40B4-BE49-F238E27FC236}">
                <a16:creationId xmlns:a16="http://schemas.microsoft.com/office/drawing/2014/main" id="{C9EFEABE-B13E-4E25-99FC-50C7780302D8}"/>
              </a:ext>
            </a:extLst>
          </p:cNvPr>
          <p:cNvSpPr>
            <a:spLocks noChangeArrowheads="1"/>
          </p:cNvSpPr>
          <p:nvPr/>
        </p:nvSpPr>
        <p:spPr bwMode="auto">
          <a:xfrm>
            <a:off x="6315457" y="2163492"/>
            <a:ext cx="739276" cy="50685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12" name="Text Box 6">
            <a:extLst>
              <a:ext uri="{FF2B5EF4-FFF2-40B4-BE49-F238E27FC236}">
                <a16:creationId xmlns:a16="http://schemas.microsoft.com/office/drawing/2014/main" id="{594861B8-EFAE-4A53-A4B3-44D6B665B4D1}"/>
              </a:ext>
            </a:extLst>
          </p:cNvPr>
          <p:cNvSpPr>
            <a:spLocks noChangeArrowheads="1"/>
          </p:cNvSpPr>
          <p:nvPr/>
        </p:nvSpPr>
        <p:spPr bwMode="auto">
          <a:xfrm>
            <a:off x="7899781" y="1223692"/>
            <a:ext cx="1034009" cy="50685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13" name="Text Box 6">
            <a:extLst>
              <a:ext uri="{FF2B5EF4-FFF2-40B4-BE49-F238E27FC236}">
                <a16:creationId xmlns:a16="http://schemas.microsoft.com/office/drawing/2014/main" id="{BEF67CD9-ECF2-4C6F-9862-7F7DEA45E04E}"/>
              </a:ext>
            </a:extLst>
          </p:cNvPr>
          <p:cNvSpPr>
            <a:spLocks noChangeArrowheads="1"/>
          </p:cNvSpPr>
          <p:nvPr/>
        </p:nvSpPr>
        <p:spPr bwMode="auto">
          <a:xfrm>
            <a:off x="7899781" y="2898505"/>
            <a:ext cx="1034009" cy="506850"/>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14" name="直接箭头连接符 21">
            <a:extLst>
              <a:ext uri="{FF2B5EF4-FFF2-40B4-BE49-F238E27FC236}">
                <a16:creationId xmlns:a16="http://schemas.microsoft.com/office/drawing/2014/main" id="{4389DF56-A8B0-466B-89BF-2C6F31305AA0}"/>
              </a:ext>
            </a:extLst>
          </p:cNvPr>
          <p:cNvCxnSpPr>
            <a:cxnSpLocks noChangeShapeType="1"/>
            <a:stCxn id="11" idx="0"/>
            <a:endCxn id="12" idx="1"/>
          </p:cNvCxnSpPr>
          <p:nvPr/>
        </p:nvCxnSpPr>
        <p:spPr bwMode="auto">
          <a:xfrm flipV="1">
            <a:off x="6685095" y="1477118"/>
            <a:ext cx="1214686" cy="686374"/>
          </a:xfrm>
          <a:prstGeom prst="straightConnector1">
            <a:avLst/>
          </a:prstGeom>
          <a:noFill/>
          <a:ln w="19050">
            <a:solidFill>
              <a:schemeClr val="tx1"/>
            </a:solidFill>
            <a:round/>
            <a:headEnd/>
            <a:tailEnd type="arrow" w="med" len="med"/>
          </a:ln>
        </p:spPr>
      </p:cxnSp>
      <p:cxnSp>
        <p:nvCxnSpPr>
          <p:cNvPr id="15" name="直接箭头连接符 23">
            <a:extLst>
              <a:ext uri="{FF2B5EF4-FFF2-40B4-BE49-F238E27FC236}">
                <a16:creationId xmlns:a16="http://schemas.microsoft.com/office/drawing/2014/main" id="{FAB7FE04-A9CB-4312-B7B1-09E11B489253}"/>
              </a:ext>
            </a:extLst>
          </p:cNvPr>
          <p:cNvCxnSpPr>
            <a:cxnSpLocks noChangeShapeType="1"/>
          </p:cNvCxnSpPr>
          <p:nvPr/>
        </p:nvCxnSpPr>
        <p:spPr bwMode="auto">
          <a:xfrm>
            <a:off x="6675819" y="2688955"/>
            <a:ext cx="1255467" cy="525225"/>
          </a:xfrm>
          <a:prstGeom prst="straightConnector1">
            <a:avLst/>
          </a:prstGeom>
          <a:noFill/>
          <a:ln w="19050">
            <a:solidFill>
              <a:schemeClr val="tx1"/>
            </a:solidFill>
            <a:round/>
            <a:headEnd/>
            <a:tailEnd type="arrow" w="med" len="med"/>
          </a:ln>
        </p:spPr>
      </p:cxnSp>
      <p:cxnSp>
        <p:nvCxnSpPr>
          <p:cNvPr id="16" name="直接箭头连接符 25">
            <a:extLst>
              <a:ext uri="{FF2B5EF4-FFF2-40B4-BE49-F238E27FC236}">
                <a16:creationId xmlns:a16="http://schemas.microsoft.com/office/drawing/2014/main" id="{E910C37A-367B-461D-BF34-60C7C803169D}"/>
              </a:ext>
            </a:extLst>
          </p:cNvPr>
          <p:cNvCxnSpPr>
            <a:cxnSpLocks noChangeShapeType="1"/>
            <a:stCxn id="12" idx="2"/>
            <a:endCxn id="13" idx="0"/>
          </p:cNvCxnSpPr>
          <p:nvPr/>
        </p:nvCxnSpPr>
        <p:spPr bwMode="auto">
          <a:xfrm>
            <a:off x="8416786" y="1730543"/>
            <a:ext cx="0" cy="1167962"/>
          </a:xfrm>
          <a:prstGeom prst="straightConnector1">
            <a:avLst/>
          </a:prstGeom>
          <a:noFill/>
          <a:ln w="19050">
            <a:solidFill>
              <a:schemeClr val="tx1"/>
            </a:solidFill>
            <a:round/>
            <a:headEnd/>
            <a:tailEnd type="arrow" w="med" len="med"/>
          </a:ln>
        </p:spPr>
      </p:cxnSp>
      <p:sp>
        <p:nvSpPr>
          <p:cNvPr id="19" name="TextBox 29">
            <a:extLst>
              <a:ext uri="{FF2B5EF4-FFF2-40B4-BE49-F238E27FC236}">
                <a16:creationId xmlns:a16="http://schemas.microsoft.com/office/drawing/2014/main" id="{4BABEF52-8719-40FA-A284-AE88D44C479A}"/>
              </a:ext>
            </a:extLst>
          </p:cNvPr>
          <p:cNvSpPr>
            <a:spLocks noChangeArrowheads="1"/>
          </p:cNvSpPr>
          <p:nvPr/>
        </p:nvSpPr>
        <p:spPr bwMode="auto">
          <a:xfrm>
            <a:off x="1691942" y="3221452"/>
            <a:ext cx="2092239" cy="400110"/>
          </a:xfrm>
          <a:prstGeom prst="rect">
            <a:avLst/>
          </a:prstGeom>
          <a:noFill/>
          <a:ln w="9525">
            <a:noFill/>
            <a:miter lim="800000"/>
            <a:headEnd/>
            <a:tailEnd/>
          </a:ln>
        </p:spPr>
        <p:txBody>
          <a:bodyPr wrap="none">
            <a:spAutoFit/>
          </a:bodyPr>
          <a:lstStyle/>
          <a:p>
            <a:r>
              <a:rPr lang="en-US" altLang="zh-CN" sz="2000" dirty="0">
                <a:solidFill>
                  <a:srgbClr val="000000"/>
                </a:solidFill>
                <a:latin typeface="Microsoft YaHei Light" panose="020B0502040204020203" pitchFamily="34" charset="-122"/>
                <a:ea typeface="Microsoft YaHei Light" panose="020B0502040204020203" pitchFamily="34" charset="-122"/>
                <a:sym typeface="Arial" pitchFamily="34" charset="0"/>
              </a:rPr>
              <a:t> SC</a:t>
            </a:r>
            <a:r>
              <a:rPr lang="zh-CN" altLang="en-US" sz="2000" dirty="0">
                <a:solidFill>
                  <a:srgbClr val="000000"/>
                </a:solidFill>
                <a:latin typeface="Microsoft YaHei Light" panose="020B0502040204020203" pitchFamily="34" charset="-122"/>
                <a:ea typeface="Microsoft YaHei Light" panose="020B0502040204020203" pitchFamily="34" charset="-122"/>
                <a:sym typeface="Arial" pitchFamily="34" charset="0"/>
              </a:rPr>
              <a:t>中的函数依赖</a:t>
            </a:r>
          </a:p>
        </p:txBody>
      </p:sp>
      <p:sp>
        <p:nvSpPr>
          <p:cNvPr id="20" name="TextBox 30">
            <a:extLst>
              <a:ext uri="{FF2B5EF4-FFF2-40B4-BE49-F238E27FC236}">
                <a16:creationId xmlns:a16="http://schemas.microsoft.com/office/drawing/2014/main" id="{67E00E11-73C9-4AF5-BFDA-AA804293AE61}"/>
              </a:ext>
            </a:extLst>
          </p:cNvPr>
          <p:cNvSpPr>
            <a:spLocks noChangeArrowheads="1"/>
          </p:cNvSpPr>
          <p:nvPr/>
        </p:nvSpPr>
        <p:spPr bwMode="auto">
          <a:xfrm>
            <a:off x="7150361" y="3713229"/>
            <a:ext cx="2186817" cy="400110"/>
          </a:xfrm>
          <a:prstGeom prst="rect">
            <a:avLst/>
          </a:prstGeom>
          <a:noFill/>
          <a:ln w="9525">
            <a:noFill/>
            <a:miter lim="800000"/>
            <a:headEnd/>
            <a:tailEnd/>
          </a:ln>
        </p:spPr>
        <p:txBody>
          <a:bodyPr wrap="none">
            <a:spAutoFit/>
          </a:bodyPr>
          <a:lstStyle/>
          <a:p>
            <a:r>
              <a:rPr lang="en-US" altLang="zh-CN" sz="2000" dirty="0">
                <a:solidFill>
                  <a:srgbClr val="000000"/>
                </a:solidFill>
                <a:latin typeface="Microsoft YaHei Light" panose="020B0502040204020203" pitchFamily="34" charset="-122"/>
                <a:ea typeface="Microsoft YaHei Light" panose="020B0502040204020203" pitchFamily="34" charset="-122"/>
                <a:sym typeface="Arial" pitchFamily="34" charset="0"/>
              </a:rPr>
              <a:t> S-L</a:t>
            </a:r>
            <a:r>
              <a:rPr lang="zh-CN" altLang="en-US" sz="2000" dirty="0">
                <a:solidFill>
                  <a:srgbClr val="000000"/>
                </a:solidFill>
                <a:latin typeface="Microsoft YaHei Light" panose="020B0502040204020203" pitchFamily="34" charset="-122"/>
                <a:ea typeface="Microsoft YaHei Light" panose="020B0502040204020203" pitchFamily="34" charset="-122"/>
                <a:sym typeface="Arial" pitchFamily="34" charset="0"/>
              </a:rPr>
              <a:t>中的函数依赖</a:t>
            </a:r>
          </a:p>
        </p:txBody>
      </p:sp>
      <p:sp>
        <p:nvSpPr>
          <p:cNvPr id="18" name="矩形 17">
            <a:extLst>
              <a:ext uri="{FF2B5EF4-FFF2-40B4-BE49-F238E27FC236}">
                <a16:creationId xmlns:a16="http://schemas.microsoft.com/office/drawing/2014/main" id="{599EFD54-1CD0-431D-A891-32F7911D529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1E71EB9-6D4C-4DB9-A300-CF0F6E69377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2" name="文本框 21">
            <a:extLst>
              <a:ext uri="{FF2B5EF4-FFF2-40B4-BE49-F238E27FC236}">
                <a16:creationId xmlns:a16="http://schemas.microsoft.com/office/drawing/2014/main" id="{A03C9DA7-8086-492C-8210-22E31CE4BFD6}"/>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23" name="Rectangle 3">
                <a:extLst>
                  <a:ext uri="{FF2B5EF4-FFF2-40B4-BE49-F238E27FC236}">
                    <a16:creationId xmlns:a16="http://schemas.microsoft.com/office/drawing/2014/main" id="{A24C0E6B-C331-40C3-AC79-E997C2243E9D}"/>
                  </a:ext>
                </a:extLst>
              </p:cNvPr>
              <p:cNvSpPr>
                <a:spLocks noGrp="1" noChangeArrowheads="1"/>
              </p:cNvSpPr>
              <p:nvPr>
                <p:ph idx="1"/>
              </p:nvPr>
            </p:nvSpPr>
            <p:spPr>
              <a:xfrm>
                <a:off x="704818" y="4078859"/>
                <a:ext cx="11221278" cy="2717190"/>
              </a:xfrm>
            </p:spPr>
            <p:txBody>
              <a:bodyPr>
                <a:normAutofit/>
              </a:bodyPr>
              <a:lstStyle/>
              <a:p>
                <a:pPr marL="457200" lvl="1" indent="0">
                  <a:lnSpc>
                    <a:spcPct val="125000"/>
                  </a:lnSpc>
                  <a:buNone/>
                </a:pPr>
                <a:r>
                  <a:rPr lang="en-US" altLang="zh-CN" dirty="0">
                    <a:latin typeface="Microsoft YaHei Light" panose="020B0502040204020203" pitchFamily="34" charset="-122"/>
                    <a:ea typeface="Microsoft YaHei Light" panose="020B0502040204020203" pitchFamily="34" charset="-122"/>
                    <a:sym typeface="Calibri" pitchFamily="34" charset="0"/>
                  </a:rPr>
                  <a:t>SC</a:t>
                </a:r>
                <a:r>
                  <a:rPr lang="zh-CN" altLang="en-US" dirty="0">
                    <a:latin typeface="Microsoft YaHei Light" panose="020B0502040204020203" pitchFamily="34" charset="-122"/>
                    <a:ea typeface="Microsoft YaHei Light" panose="020B0502040204020203" pitchFamily="34" charset="-122"/>
                    <a:sym typeface="Calibri" pitchFamily="34" charset="0"/>
                  </a:rPr>
                  <a:t>没有传递依赖，因此</a:t>
                </a:r>
                <a:r>
                  <a:rPr lang="en-US" altLang="zh-CN" dirty="0">
                    <a:latin typeface="Microsoft YaHei Light" panose="020B0502040204020203" pitchFamily="34" charset="-122"/>
                    <a:ea typeface="Microsoft YaHei Light" panose="020B0502040204020203" pitchFamily="34" charset="-122"/>
                    <a:sym typeface="Calibri" pitchFamily="34" charset="0"/>
                  </a:rPr>
                  <a:t>SC ∈ 3NF,</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Calibri" pitchFamily="34" charset="0"/>
                  </a:rPr>
                  <a:t>S-L</a:t>
                </a:r>
                <a:r>
                  <a:rPr lang="zh-CN" altLang="en-US" dirty="0">
                    <a:latin typeface="Microsoft YaHei Light" panose="020B0502040204020203" pitchFamily="34" charset="-122"/>
                    <a:ea typeface="Microsoft YaHei Light" panose="020B0502040204020203" pitchFamily="34" charset="-122"/>
                    <a:sym typeface="Calibri" pitchFamily="34" charset="0"/>
                  </a:rPr>
                  <a:t>中</a:t>
                </a:r>
                <a:r>
                  <a:rPr lang="en-US" altLang="zh-CN" dirty="0" err="1">
                    <a:latin typeface="Microsoft YaHei Light" panose="020B0502040204020203" pitchFamily="34" charset="-122"/>
                    <a:ea typeface="Microsoft YaHei Light" panose="020B0502040204020203" pitchFamily="34" charset="-122"/>
                    <a:sym typeface="Calibri" pitchFamily="34" charset="0"/>
                  </a:rPr>
                  <a:t>Sno</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Sdept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Sdept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宋体" pitchFamily="2" charset="-122"/>
                  </a:rPr>
                  <a:t>↛ </a:t>
                </a:r>
                <a:r>
                  <a:rPr lang="en-US" altLang="zh-CN" dirty="0" err="1">
                    <a:latin typeface="Microsoft YaHei Light" panose="020B0502040204020203" pitchFamily="34" charset="-122"/>
                    <a:ea typeface="Microsoft YaHei Light" panose="020B0502040204020203" pitchFamily="34" charset="-122"/>
                    <a:sym typeface="宋体" pitchFamily="2" charset="-122"/>
                  </a:rPr>
                  <a:t>Sno</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Sdept→Sloc</a:t>
                </a:r>
                <a:r>
                  <a:rPr lang="zh-CN" altLang="en-US" dirty="0">
                    <a:latin typeface="Microsoft YaHei Light" panose="020B0502040204020203" pitchFamily="34" charset="-122"/>
                    <a:ea typeface="Microsoft YaHei Light" panose="020B0502040204020203" pitchFamily="34" charset="-122"/>
                    <a:sym typeface="Calibri" pitchFamily="34" charset="0"/>
                  </a:rPr>
                  <a:t>，可得</a:t>
                </a:r>
                <a:r>
                  <a:rPr lang="en-US" altLang="zh-CN" dirty="0" err="1">
                    <a:latin typeface="Microsoft YaHei Light" panose="020B0502040204020203" pitchFamily="34" charset="-122"/>
                    <a:ea typeface="Microsoft YaHei Light" panose="020B0502040204020203" pitchFamily="34" charset="-122"/>
                    <a:sym typeface="Calibri" pitchFamily="34" charset="0"/>
                  </a:rPr>
                  <a:t>Sno</a:t>
                </a:r>
                <a:r>
                  <a:rPr lang="en-US" altLang="zh-CN" dirty="0">
                    <a:latin typeface="Microsoft YaHei Light" panose="020B0502040204020203" pitchFamily="34" charset="-122"/>
                    <a:ea typeface="Microsoft YaHei Light" panose="020B0502040204020203" pitchFamily="34" charset="-122"/>
                    <a:sym typeface="Calibri" pitchFamily="34" charset="0"/>
                  </a:rPr>
                  <a:t>  →  </a:t>
                </a:r>
                <a:r>
                  <a:rPr lang="en-US" altLang="zh-CN" dirty="0" err="1">
                    <a:latin typeface="Microsoft YaHei Light" panose="020B0502040204020203" pitchFamily="34" charset="-122"/>
                    <a:ea typeface="Microsoft YaHei Light" panose="020B0502040204020203" pitchFamily="34" charset="-122"/>
                    <a:sym typeface="Calibri" pitchFamily="34" charset="0"/>
                  </a:rPr>
                  <a:t>Sloc</a:t>
                </a:r>
                <a:r>
                  <a:rPr lang="zh-CN" altLang="en-US" dirty="0">
                    <a:latin typeface="Microsoft YaHei Light" panose="020B0502040204020203" pitchFamily="34" charset="-122"/>
                    <a:ea typeface="Microsoft YaHei Light" panose="020B0502040204020203" pitchFamily="34" charset="-122"/>
                    <a:sym typeface="Calibri" pitchFamily="34" charset="0"/>
                  </a:rPr>
                  <a:t>。所以，</a:t>
                </a:r>
                <a:r>
                  <a:rPr lang="en-US" altLang="zh-CN" dirty="0">
                    <a:latin typeface="Microsoft YaHei Light" panose="020B0502040204020203" pitchFamily="34" charset="-122"/>
                    <a:ea typeface="Microsoft YaHei Light" panose="020B0502040204020203" pitchFamily="34" charset="-122"/>
                    <a:sym typeface="Calibri" pitchFamily="34" charset="0"/>
                  </a:rPr>
                  <a:t>S-L </a:t>
                </a:r>
                <a14:m>
                  <m:oMath xmlns:m="http://schemas.openxmlformats.org/officeDocument/2006/math">
                    <m:r>
                      <a:rPr lang="en-US" altLang="zh-CN" i="1" smtClean="0">
                        <a:latin typeface="Cambria Math" panose="02040503050406030204" pitchFamily="18" charset="0"/>
                        <a:ea typeface="Cambria Math" panose="02040503050406030204" pitchFamily="18" charset="0"/>
                        <a:sym typeface="Calibri" pitchFamily="34" charset="0"/>
                      </a:rPr>
                      <m:t>∉</m:t>
                    </m:r>
                  </m:oMath>
                </a14:m>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Calibri" pitchFamily="34" charset="0"/>
                  </a:rPr>
                  <a:t>3NF</a:t>
                </a:r>
                <a:endParaRPr lang="en-US" dirty="0">
                  <a:latin typeface="Microsoft YaHei Light" panose="020B0502040204020203" pitchFamily="34" charset="-122"/>
                  <a:ea typeface="Microsoft YaHei Light" panose="020B0502040204020203" pitchFamily="34" charset="-122"/>
                  <a:sym typeface="Calibri" pitchFamily="34" charset="0"/>
                </a:endParaRPr>
              </a:p>
              <a:p>
                <a:pPr marL="457200" lvl="1" indent="0">
                  <a:lnSpc>
                    <a:spcPct val="125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解决的办法是将</a:t>
                </a:r>
                <a:r>
                  <a:rPr lang="en-US" altLang="zh-CN" dirty="0">
                    <a:latin typeface="Microsoft YaHei Light" panose="020B0502040204020203" pitchFamily="34" charset="-122"/>
                    <a:ea typeface="Microsoft YaHei Light" panose="020B0502040204020203" pitchFamily="34" charset="-122"/>
                    <a:sym typeface="Calibri" pitchFamily="34" charset="0"/>
                  </a:rPr>
                  <a:t>S-L</a:t>
                </a:r>
                <a:r>
                  <a:rPr lang="zh-CN" altLang="en-US" dirty="0">
                    <a:latin typeface="Microsoft YaHei Light" panose="020B0502040204020203" pitchFamily="34" charset="-122"/>
                    <a:ea typeface="Microsoft YaHei Light" panose="020B0502040204020203" pitchFamily="34" charset="-122"/>
                    <a:sym typeface="Calibri" pitchFamily="34" charset="0"/>
                  </a:rPr>
                  <a:t>分解成</a:t>
                </a:r>
              </a:p>
              <a:p>
                <a:pPr marL="914400" lvl="2" indent="0" algn="l">
                  <a:lnSpc>
                    <a:spcPct val="125000"/>
                  </a:lnSpc>
                  <a:buSzPct val="87000"/>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S-D(</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Sno</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Sdept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3NF</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5000"/>
                  </a:lnSpc>
                  <a:buSzPct val="87000"/>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D-L(</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Sdept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Sloc</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3NF</a:t>
                </a:r>
                <a:endParaRPr lang="zh-CN" altLang="en-US" sz="2400" dirty="0">
                  <a:latin typeface="Microsoft YaHei Light" panose="020B0502040204020203" pitchFamily="34" charset="-122"/>
                  <a:ea typeface="Microsoft YaHei Light" panose="020B0502040204020203" pitchFamily="34" charset="-122"/>
                </a:endParaRPr>
              </a:p>
            </p:txBody>
          </p:sp>
        </mc:Choice>
        <mc:Fallback xmlns="">
          <p:sp>
            <p:nvSpPr>
              <p:cNvPr id="23" name="Rectangle 3">
                <a:extLst>
                  <a:ext uri="{FF2B5EF4-FFF2-40B4-BE49-F238E27FC236}">
                    <a16:creationId xmlns:a16="http://schemas.microsoft.com/office/drawing/2014/main" id="{A24C0E6B-C331-40C3-AC79-E997C2243E9D}"/>
                  </a:ext>
                </a:extLst>
              </p:cNvPr>
              <p:cNvSpPr>
                <a:spLocks noGrp="1" noRot="1" noChangeAspect="1" noMove="1" noResize="1" noEditPoints="1" noAdjustHandles="1" noChangeArrowheads="1" noChangeShapeType="1" noTextEdit="1"/>
              </p:cNvSpPr>
              <p:nvPr>
                <p:ph idx="1"/>
              </p:nvPr>
            </p:nvSpPr>
            <p:spPr>
              <a:xfrm>
                <a:off x="704818" y="4078859"/>
                <a:ext cx="11221278" cy="2717190"/>
              </a:xfrm>
              <a:blipFill>
                <a:blip r:embed="rId2"/>
                <a:stretch>
                  <a:fillRect t="-89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78FBFC8-1EED-4BE2-BBB5-9582B532D4CA}"/>
              </a:ext>
            </a:extLst>
          </p:cNvPr>
          <p:cNvSpPr txBox="1"/>
          <p:nvPr/>
        </p:nvSpPr>
        <p:spPr>
          <a:xfrm>
            <a:off x="4344729" y="4529959"/>
            <a:ext cx="658195" cy="276999"/>
          </a:xfrm>
          <a:prstGeom prst="rect">
            <a:avLst/>
          </a:prstGeom>
          <a:noFill/>
        </p:spPr>
        <p:txBody>
          <a:bodyPr wrap="square" rtlCol="0">
            <a:spAutoFit/>
          </a:bodyPr>
          <a:lstStyle/>
          <a:p>
            <a:r>
              <a:rPr lang="zh-CN" altLang="en-US" sz="1200" dirty="0">
                <a:latin typeface="Microsoft YaHei Light" panose="020B0502040204020203" pitchFamily="34" charset="-122"/>
                <a:ea typeface="Microsoft YaHei Light" panose="020B0502040204020203" pitchFamily="34" charset="-122"/>
              </a:rPr>
              <a:t>传递</a:t>
            </a:r>
          </a:p>
        </p:txBody>
      </p:sp>
    </p:spTree>
    <p:extLst>
      <p:ext uri="{BB962C8B-B14F-4D97-AF65-F5344CB8AC3E}">
        <p14:creationId xmlns:p14="http://schemas.microsoft.com/office/powerpoint/2010/main" val="1432912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BDD32DD-A684-4F10-8E09-14CA7376D1DA}"/>
              </a:ext>
            </a:extLst>
          </p:cNvPr>
          <p:cNvSpPr>
            <a:spLocks noGrp="1" noChangeArrowheads="1"/>
          </p:cNvSpPr>
          <p:nvPr>
            <p:ph idx="1"/>
          </p:nvPr>
        </p:nvSpPr>
        <p:spPr>
          <a:xfrm>
            <a:off x="487588" y="1939550"/>
            <a:ext cx="11390243" cy="3168478"/>
          </a:xfrm>
        </p:spPr>
        <p:txBody>
          <a:bodyPr>
            <a:normAutofit/>
          </a:bodyPr>
          <a:lstStyle/>
          <a:p>
            <a:pPr algn="l">
              <a:lnSpc>
                <a:spcPct val="120000"/>
              </a:lnSpc>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sym typeface="Calibri" pitchFamily="34" charset="0"/>
              </a:rPr>
              <a:t>BCNF</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Boyce </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Codd</a:t>
            </a:r>
            <a:r>
              <a:rPr lang="en-US" altLang="zh-CN" sz="2400" dirty="0">
                <a:latin typeface="Microsoft YaHei Light" panose="020B0502040204020203" pitchFamily="34" charset="-122"/>
                <a:ea typeface="Microsoft YaHei Light" panose="020B0502040204020203" pitchFamily="34" charset="-122"/>
                <a:sym typeface="Calibri" pitchFamily="34" charset="0"/>
              </a:rPr>
              <a:t> Normal Form</a:t>
            </a:r>
            <a:r>
              <a:rPr lang="zh-CN" altLang="en-US" sz="2400" dirty="0">
                <a:latin typeface="Microsoft YaHei Light" panose="020B0502040204020203" pitchFamily="34" charset="-122"/>
                <a:ea typeface="Microsoft YaHei Light" panose="020B0502040204020203" pitchFamily="34" charset="-122"/>
                <a:sym typeface="Calibri" pitchFamily="34" charset="0"/>
              </a:rPr>
              <a:t>）由</a:t>
            </a:r>
            <a:r>
              <a:rPr lang="en-US" altLang="zh-CN" sz="2400" dirty="0">
                <a:latin typeface="Microsoft YaHei Light" panose="020B0502040204020203" pitchFamily="34" charset="-122"/>
                <a:ea typeface="Microsoft YaHei Light" panose="020B0502040204020203" pitchFamily="34" charset="-122"/>
                <a:sym typeface="Calibri" pitchFamily="34" charset="0"/>
              </a:rPr>
              <a:t>Boyce</a:t>
            </a:r>
            <a:r>
              <a:rPr lang="zh-CN" altLang="en-US" sz="2400" dirty="0">
                <a:latin typeface="Microsoft YaHei Light" panose="020B0502040204020203" pitchFamily="34" charset="-122"/>
                <a:ea typeface="Microsoft YaHei Light" panose="020B0502040204020203" pitchFamily="34" charset="-122"/>
                <a:sym typeface="Calibri" pitchFamily="34" charset="0"/>
              </a:rPr>
              <a:t>和</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Codd</a:t>
            </a:r>
            <a:r>
              <a:rPr lang="zh-CN" altLang="en-US" sz="2400" dirty="0">
                <a:latin typeface="Microsoft YaHei Light" panose="020B0502040204020203" pitchFamily="34" charset="-122"/>
                <a:ea typeface="Microsoft YaHei Light" panose="020B0502040204020203" pitchFamily="34" charset="-122"/>
                <a:sym typeface="Calibri" pitchFamily="34" charset="0"/>
              </a:rPr>
              <a:t>提出，比</a:t>
            </a:r>
            <a:r>
              <a:rPr lang="en-US" altLang="zh-CN" sz="2400" dirty="0">
                <a:latin typeface="Microsoft YaHei Light" panose="020B0502040204020203" pitchFamily="34" charset="-122"/>
                <a:ea typeface="Microsoft YaHei Light" panose="020B0502040204020203" pitchFamily="34" charset="-122"/>
                <a:sym typeface="Calibri" pitchFamily="34" charset="0"/>
              </a:rPr>
              <a:t>3NF</a:t>
            </a:r>
            <a:r>
              <a:rPr lang="zh-CN" altLang="en-US" sz="2400" dirty="0">
                <a:latin typeface="Microsoft YaHei Light" panose="020B0502040204020203" pitchFamily="34" charset="-122"/>
                <a:ea typeface="Microsoft YaHei Light" panose="020B0502040204020203" pitchFamily="34" charset="-122"/>
                <a:sym typeface="Calibri" pitchFamily="34" charset="0"/>
              </a:rPr>
              <a:t>更进了一步。通常认为</a:t>
            </a:r>
            <a:r>
              <a:rPr lang="en-US" altLang="zh-CN" sz="2400" dirty="0">
                <a:latin typeface="Microsoft YaHei Light" panose="020B0502040204020203" pitchFamily="34" charset="-122"/>
                <a:ea typeface="Microsoft YaHei Light" panose="020B0502040204020203" pitchFamily="34" charset="-122"/>
                <a:sym typeface="Calibri" pitchFamily="34" charset="0"/>
              </a:rPr>
              <a:t>BCNF</a:t>
            </a:r>
            <a:r>
              <a:rPr lang="zh-CN" altLang="en-US" sz="2400" dirty="0">
                <a:latin typeface="Microsoft YaHei Light" panose="020B0502040204020203" pitchFamily="34" charset="-122"/>
                <a:ea typeface="Microsoft YaHei Light" panose="020B0502040204020203" pitchFamily="34" charset="-122"/>
                <a:sym typeface="Calibri" pitchFamily="34" charset="0"/>
              </a:rPr>
              <a:t>是修正的第三范式，有时也称为扩充的第三范式。</a:t>
            </a:r>
          </a:p>
          <a:p>
            <a:pPr algn="l">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8  </a:t>
            </a:r>
            <a:r>
              <a:rPr lang="zh-CN" altLang="en-US" sz="2400" dirty="0">
                <a:latin typeface="Microsoft YaHei Light" panose="020B0502040204020203" pitchFamily="34" charset="-122"/>
                <a:ea typeface="Microsoft YaHei Light" panose="020B0502040204020203" pitchFamily="34" charset="-122"/>
                <a:sym typeface="Calibri" pitchFamily="34" charset="0"/>
              </a:rPr>
              <a:t>设关系模式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&gt;∈1NF</a:t>
            </a: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且</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rPr>
              <a:t> ⊆ </a:t>
            </a:r>
            <a:r>
              <a:rPr lang="en-US" altLang="zh-CN" sz="2400" i="1"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时</a:t>
            </a:r>
            <a:r>
              <a:rPr lang="en-US" altLang="zh-CN" sz="2400" i="1" dirty="0">
                <a:latin typeface="Microsoft YaHei Light" panose="020B0502040204020203" pitchFamily="34" charset="-122"/>
                <a:ea typeface="Microsoft YaHei Light" panose="020B0502040204020203" pitchFamily="34" charset="-122"/>
              </a:rPr>
              <a:t>X </a:t>
            </a:r>
            <a:r>
              <a:rPr lang="zh-CN" altLang="en-US" sz="2400" dirty="0">
                <a:latin typeface="Microsoft YaHei Light" panose="020B0502040204020203" pitchFamily="34" charset="-122"/>
                <a:ea typeface="Microsoft YaHei Light" panose="020B0502040204020203" pitchFamily="34" charset="-122"/>
              </a:rPr>
              <a:t>必含有码，则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&gt;∈BCNF</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lgn="l">
              <a:lnSpc>
                <a:spcPct val="12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换言之，在关系模式</a:t>
            </a:r>
            <a:r>
              <a:rPr lang="en-US" altLang="zh-CN" sz="2400" dirty="0">
                <a:latin typeface="Microsoft YaHei Light" panose="020B0502040204020203" pitchFamily="34" charset="-122"/>
                <a:ea typeface="Microsoft YaHei Light" panose="020B0502040204020203" pitchFamily="34" charset="-122"/>
                <a:sym typeface="Calibri" pitchFamily="34" charset="0"/>
              </a:rPr>
              <a:t>R&lt;U,F&gt;</a:t>
            </a:r>
            <a:r>
              <a:rPr lang="zh-CN" altLang="en-US" sz="2400" dirty="0">
                <a:latin typeface="Microsoft YaHei Light" panose="020B0502040204020203" pitchFamily="34" charset="-122"/>
                <a:ea typeface="Microsoft YaHei Light" panose="020B0502040204020203" pitchFamily="34" charset="-122"/>
                <a:sym typeface="Calibri" pitchFamily="34" charset="0"/>
              </a:rPr>
              <a:t>中，如果每一个决定属性集都包含候选码，则</a:t>
            </a:r>
            <a:r>
              <a:rPr lang="en-US" altLang="zh-CN" sz="2400" dirty="0">
                <a:latin typeface="Microsoft YaHei Light" panose="020B0502040204020203" pitchFamily="34" charset="-122"/>
                <a:ea typeface="Microsoft YaHei Light" panose="020B0502040204020203" pitchFamily="34" charset="-122"/>
                <a:sym typeface="Calibri" pitchFamily="34" charset="0"/>
              </a:rPr>
              <a:t>R∈BCNF</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EDAEFF94-B55E-4B0B-85F8-49F40BDE840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F38FFDA-1DE5-402E-9BD6-0C07A15E473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C3319A75-9165-45D9-941B-DA3846BEF4A1}"/>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63098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D1BED77-F4B5-4876-BE70-E65BF5A78BB3}"/>
              </a:ext>
            </a:extLst>
          </p:cNvPr>
          <p:cNvSpPr>
            <a:spLocks noGrp="1" noChangeArrowheads="1"/>
          </p:cNvSpPr>
          <p:nvPr>
            <p:ph idx="1"/>
          </p:nvPr>
        </p:nvSpPr>
        <p:spPr>
          <a:xfrm>
            <a:off x="255484" y="1402999"/>
            <a:ext cx="11681032" cy="3368698"/>
          </a:xfrm>
        </p:spPr>
        <p:txBody>
          <a:bodyPr>
            <a:normAutofit/>
          </a:bodyPr>
          <a:lstStyle/>
          <a:p>
            <a:pPr algn="just">
              <a:lnSpc>
                <a:spcPct val="120000"/>
              </a:lnSpc>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sym typeface="Calibri" pitchFamily="34" charset="0"/>
              </a:rPr>
              <a:t>BCNF</a:t>
            </a:r>
            <a:r>
              <a:rPr lang="zh-CN" altLang="en-US" sz="2400" dirty="0">
                <a:latin typeface="Microsoft YaHei Light" panose="020B0502040204020203" pitchFamily="34" charset="-122"/>
                <a:ea typeface="Microsoft YaHei Light" panose="020B0502040204020203" pitchFamily="34" charset="-122"/>
                <a:sym typeface="Calibri" pitchFamily="34" charset="0"/>
              </a:rPr>
              <a:t>的关系模式所具有的性质</a:t>
            </a:r>
          </a:p>
          <a:p>
            <a:pPr lvl="1" algn="just">
              <a:lnSpc>
                <a:spcPct val="12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所有非主属性都完全函数依赖于每个候选码</a:t>
            </a:r>
          </a:p>
          <a:p>
            <a:pPr lvl="1" algn="just">
              <a:lnSpc>
                <a:spcPct val="12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所有主属性都完全函数依赖于每个不包含它的候选码</a:t>
            </a:r>
          </a:p>
          <a:p>
            <a:pPr lvl="1" algn="just">
              <a:lnSpc>
                <a:spcPct val="12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没有任何属性完全函数依赖于非码的任何一组属性</a:t>
            </a:r>
          </a:p>
          <a:p>
            <a:pPr algn="just">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如果一个关系数据库中的所有关系模式都属于</a:t>
            </a:r>
            <a:r>
              <a:rPr lang="en-US" altLang="zh-CN" sz="2400" dirty="0">
                <a:latin typeface="Microsoft YaHei Light" panose="020B0502040204020203" pitchFamily="34" charset="-122"/>
                <a:ea typeface="Microsoft YaHei Light" panose="020B0502040204020203" pitchFamily="34" charset="-122"/>
                <a:sym typeface="Calibri" pitchFamily="34" charset="0"/>
              </a:rPr>
              <a:t>BCNF</a:t>
            </a:r>
            <a:r>
              <a:rPr lang="zh-CN" altLang="en-US" sz="2400" dirty="0">
                <a:latin typeface="Microsoft YaHei Light" panose="020B0502040204020203" pitchFamily="34" charset="-122"/>
                <a:ea typeface="Microsoft YaHei Light" panose="020B0502040204020203" pitchFamily="34" charset="-122"/>
                <a:sym typeface="Calibri" pitchFamily="34" charset="0"/>
              </a:rPr>
              <a:t>，那么在函数依赖范畴内，它已实现了模式的彻底分解，达到了最高的规范化程度，消除了插入异常和删除异常。</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8D900039-CA9B-481F-8101-A3CF9F635EB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70F2B57-71B3-4012-B4A3-1585DC41811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EA8B99DE-7770-4E94-BB87-BC5FBE4E6379}"/>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27475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D89B82DD-6EBE-4AEA-ADA7-1E905F1BB31F}"/>
              </a:ext>
            </a:extLst>
          </p:cNvPr>
          <p:cNvSpPr>
            <a:spLocks noGrp="1" noChangeArrowheads="1"/>
          </p:cNvSpPr>
          <p:nvPr>
            <p:ph idx="1"/>
          </p:nvPr>
        </p:nvSpPr>
        <p:spPr>
          <a:xfrm>
            <a:off x="500269" y="1257577"/>
            <a:ext cx="11191461" cy="2698198"/>
          </a:xfrm>
        </p:spPr>
        <p:txBody>
          <a:bodyPr>
            <a:normAutofit/>
          </a:bodyPr>
          <a:lstStyle/>
          <a:p>
            <a:pPr marL="0" indent="0" algn="just">
              <a:lnSpc>
                <a:spcPct val="150000"/>
              </a:lnSpc>
              <a:buNone/>
            </a:pP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8</a:t>
            </a:r>
            <a:r>
              <a:rPr lang="zh-CN" altLang="en-US" sz="2400" dirty="0">
                <a:latin typeface="Microsoft YaHei Light" panose="020B0502040204020203" pitchFamily="34" charset="-122"/>
                <a:ea typeface="Microsoft YaHei Light" panose="020B0502040204020203" pitchFamily="34" charset="-122"/>
              </a:rPr>
              <a:t>]考察关系模式</a:t>
            </a:r>
            <a:r>
              <a:rPr lang="en-US" altLang="zh-CN" sz="2400" dirty="0">
                <a:latin typeface="Microsoft YaHei Light" panose="020B0502040204020203" pitchFamily="34" charset="-122"/>
                <a:ea typeface="Microsoft YaHei Light" panose="020B0502040204020203" pitchFamily="34" charset="-122"/>
              </a:rPr>
              <a:t>C(</a:t>
            </a:r>
            <a:r>
              <a:rPr lang="en-US" altLang="zh-CN" sz="2400" dirty="0" err="1">
                <a:latin typeface="Microsoft YaHei Light" panose="020B0502040204020203" pitchFamily="34" charset="-122"/>
                <a:ea typeface="Microsoft YaHei Light" panose="020B0502040204020203" pitchFamily="34" charset="-122"/>
              </a:rPr>
              <a:t>Cno,Cname,Pcno</a:t>
            </a:r>
            <a:r>
              <a:rPr lang="en-US" altLang="zh-CN" sz="2400" dirty="0">
                <a:latin typeface="Microsoft YaHei Light" panose="020B0502040204020203" pitchFamily="34" charset="-122"/>
                <a:ea typeface="Microsoft YaHei Light" panose="020B0502040204020203" pitchFamily="34" charset="-122"/>
              </a:rPr>
              <a:t>)</a:t>
            </a:r>
          </a:p>
          <a:p>
            <a:pPr marL="457200" lvl="1" indent="0" algn="just">
              <a:lnSpc>
                <a:spcPct val="150000"/>
              </a:lnSpc>
              <a:buNone/>
            </a:pPr>
            <a:r>
              <a:rPr lang="zh-CN" altLang="en-US" dirty="0">
                <a:latin typeface="Microsoft YaHei Light" panose="020B0502040204020203" pitchFamily="34" charset="-122"/>
                <a:ea typeface="Microsoft YaHei Light" panose="020B0502040204020203" pitchFamily="34" charset="-122"/>
              </a:rPr>
              <a:t>它只有一个码</a:t>
            </a:r>
            <a:r>
              <a:rPr lang="en-US" altLang="zh-CN" dirty="0" err="1">
                <a:latin typeface="Microsoft YaHei Light" panose="020B0502040204020203" pitchFamily="34" charset="-122"/>
                <a:ea typeface="Microsoft YaHei Light" panose="020B0502040204020203" pitchFamily="34" charset="-122"/>
              </a:rPr>
              <a:t>Cno</a:t>
            </a:r>
            <a:r>
              <a:rPr lang="zh-CN" altLang="en-US" dirty="0">
                <a:latin typeface="Microsoft YaHei Light" panose="020B0502040204020203" pitchFamily="34" charset="-122"/>
                <a:ea typeface="Microsoft YaHei Light" panose="020B0502040204020203" pitchFamily="34" charset="-122"/>
              </a:rPr>
              <a:t>，没有任何属性对</a:t>
            </a:r>
            <a:r>
              <a:rPr lang="en-US" altLang="zh-CN" dirty="0" err="1">
                <a:latin typeface="Microsoft YaHei Light" panose="020B0502040204020203" pitchFamily="34" charset="-122"/>
                <a:ea typeface="Microsoft YaHei Light" panose="020B0502040204020203" pitchFamily="34" charset="-122"/>
              </a:rPr>
              <a:t>Cno</a:t>
            </a:r>
            <a:r>
              <a:rPr lang="zh-CN" altLang="en-US" dirty="0">
                <a:latin typeface="Microsoft YaHei Light" panose="020B0502040204020203" pitchFamily="34" charset="-122"/>
                <a:ea typeface="Microsoft YaHei Light" panose="020B0502040204020203" pitchFamily="34" charset="-122"/>
              </a:rPr>
              <a:t>部分依赖或传递依赖，所以</a:t>
            </a:r>
            <a:r>
              <a:rPr lang="en-US" altLang="zh-CN" dirty="0">
                <a:latin typeface="Microsoft YaHei Light" panose="020B0502040204020203" pitchFamily="34" charset="-122"/>
                <a:ea typeface="Microsoft YaHei Light" panose="020B0502040204020203" pitchFamily="34" charset="-122"/>
              </a:rPr>
              <a:t>C∈3NF</a:t>
            </a:r>
            <a:r>
              <a:rPr lang="zh-CN" altLang="en-US"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marL="457200" lvl="1" indent="0" algn="just">
              <a:lnSpc>
                <a:spcPct val="150000"/>
              </a:lnSpc>
              <a:buNone/>
            </a:pPr>
            <a:r>
              <a:rPr lang="zh-CN" altLang="en-US" dirty="0">
                <a:latin typeface="Microsoft YaHei Light" panose="020B0502040204020203" pitchFamily="34" charset="-122"/>
                <a:ea typeface="Microsoft YaHei Light" panose="020B0502040204020203" pitchFamily="34" charset="-122"/>
              </a:rPr>
              <a:t>同时</a:t>
            </a:r>
            <a:r>
              <a:rPr lang="en-US" altLang="zh-CN" dirty="0">
                <a:latin typeface="Microsoft YaHei Light" panose="020B0502040204020203" pitchFamily="34" charset="-122"/>
                <a:ea typeface="Microsoft YaHei Light" panose="020B0502040204020203" pitchFamily="34" charset="-122"/>
              </a:rPr>
              <a:t>C</a:t>
            </a:r>
            <a:r>
              <a:rPr lang="zh-CN" altLang="en-US" dirty="0">
                <a:latin typeface="Microsoft YaHei Light" panose="020B0502040204020203" pitchFamily="34" charset="-122"/>
                <a:ea typeface="Microsoft YaHei Light" panose="020B0502040204020203" pitchFamily="34" charset="-122"/>
              </a:rPr>
              <a:t>中</a:t>
            </a:r>
            <a:r>
              <a:rPr lang="en-US" altLang="zh-CN" dirty="0" err="1">
                <a:latin typeface="Microsoft YaHei Light" panose="020B0502040204020203" pitchFamily="34" charset="-122"/>
                <a:ea typeface="Microsoft YaHei Light" panose="020B0502040204020203" pitchFamily="34" charset="-122"/>
              </a:rPr>
              <a:t>Cno</a:t>
            </a:r>
            <a:r>
              <a:rPr lang="zh-CN" altLang="en-US" dirty="0">
                <a:latin typeface="Microsoft YaHei Light" panose="020B0502040204020203" pitchFamily="34" charset="-122"/>
                <a:ea typeface="Microsoft YaHei Light" panose="020B0502040204020203" pitchFamily="34" charset="-122"/>
              </a:rPr>
              <a:t>是唯一的决定因素，所以</a:t>
            </a:r>
            <a:r>
              <a:rPr lang="en-US" altLang="zh-CN" dirty="0">
                <a:latin typeface="Microsoft YaHei Light" panose="020B0502040204020203" pitchFamily="34" charset="-122"/>
                <a:ea typeface="Microsoft YaHei Light" panose="020B0502040204020203" pitchFamily="34" charset="-122"/>
              </a:rPr>
              <a:t>C∈BCNF</a:t>
            </a:r>
            <a:r>
              <a:rPr lang="zh-CN" altLang="en-US"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marL="457200" lvl="1" indent="0" algn="just">
              <a:lnSpc>
                <a:spcPct val="150000"/>
              </a:lnSpc>
              <a:buNone/>
            </a:pPr>
            <a:r>
              <a:rPr lang="zh-CN" altLang="en-US" dirty="0">
                <a:latin typeface="Microsoft YaHei Light" panose="020B0502040204020203" pitchFamily="34" charset="-122"/>
                <a:ea typeface="Microsoft YaHei Light" panose="020B0502040204020203" pitchFamily="34" charset="-122"/>
              </a:rPr>
              <a:t>对于关系模式</a:t>
            </a:r>
            <a:r>
              <a:rPr lang="en-US" altLang="zh-CN" dirty="0">
                <a:latin typeface="Microsoft YaHei Light" panose="020B0502040204020203" pitchFamily="34" charset="-122"/>
                <a:ea typeface="Microsoft YaHei Light" panose="020B0502040204020203" pitchFamily="34" charset="-122"/>
              </a:rPr>
              <a:t>SC(</a:t>
            </a:r>
            <a:r>
              <a:rPr lang="en-US" altLang="zh-CN" dirty="0" err="1">
                <a:latin typeface="Microsoft YaHei Light" panose="020B0502040204020203" pitchFamily="34" charset="-122"/>
                <a:ea typeface="Microsoft YaHei Light" panose="020B0502040204020203" pitchFamily="34" charset="-122"/>
              </a:rPr>
              <a:t>Sno,Cno,Grade</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可作同样分析。</a:t>
            </a:r>
          </a:p>
          <a:p>
            <a:pPr marL="342900" indent="-342900" algn="just">
              <a:lnSpc>
                <a:spcPct val="150000"/>
              </a:lnSpc>
              <a:buFont typeface="Wingdings" pitchFamily="2" charset="2"/>
              <a:buChar char="v"/>
            </a:pPr>
            <a:endParaRPr lang="zh-CN" altLang="en-US" sz="2400" dirty="0">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itchFamily="2" charset="2"/>
              <a:buChar char="v"/>
            </a:pPr>
            <a:endParaRPr lang="zh-CN" altLang="en-US" sz="2400" dirty="0">
              <a:latin typeface="Microsoft YaHei Light" panose="020B0502040204020203" pitchFamily="34" charset="-122"/>
              <a:ea typeface="Microsoft YaHei Light" panose="020B0502040204020203" pitchFamily="34" charset="-122"/>
            </a:endParaRPr>
          </a:p>
        </p:txBody>
      </p:sp>
      <p:sp>
        <p:nvSpPr>
          <p:cNvPr id="3" name="Rectangle 2">
            <a:extLst>
              <a:ext uri="{FF2B5EF4-FFF2-40B4-BE49-F238E27FC236}">
                <a16:creationId xmlns:a16="http://schemas.microsoft.com/office/drawing/2014/main" id="{3BF4E412-7613-4D89-A1B4-2B1B76A10AD2}"/>
              </a:ext>
            </a:extLst>
          </p:cNvPr>
          <p:cNvSpPr txBox="1">
            <a:spLocks noChangeArrowheads="1"/>
          </p:cNvSpPr>
          <p:nvPr/>
        </p:nvSpPr>
        <p:spPr>
          <a:xfrm>
            <a:off x="543339" y="3857558"/>
            <a:ext cx="11648661" cy="2801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 关系模式</a:t>
            </a:r>
            <a:r>
              <a:rPr lang="en-US" altLang="zh-CN" sz="2400" dirty="0">
                <a:latin typeface="Microsoft YaHei Light" panose="020B0502040204020203" pitchFamily="34" charset="-122"/>
                <a:ea typeface="Microsoft YaHei Light" panose="020B0502040204020203" pitchFamily="34" charset="-122"/>
              </a:rPr>
              <a:t>S(</a:t>
            </a:r>
            <a:r>
              <a:rPr lang="en-US" altLang="zh-CN" sz="2400" dirty="0" err="1">
                <a:latin typeface="Microsoft YaHei Light" panose="020B0502040204020203" pitchFamily="34" charset="-122"/>
                <a:ea typeface="Microsoft YaHei Light" panose="020B0502040204020203" pitchFamily="34" charset="-122"/>
              </a:rPr>
              <a:t>Sno,Sname,Sdept,Sage</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marL="457200" lvl="1" indent="0">
              <a:lnSpc>
                <a:spcPct val="120000"/>
              </a:lnSpc>
              <a:buNone/>
            </a:pPr>
            <a:r>
              <a:rPr lang="zh-CN" altLang="en-US" dirty="0">
                <a:latin typeface="Microsoft YaHei Light" panose="020B0502040204020203" pitchFamily="34" charset="-122"/>
                <a:ea typeface="Microsoft YaHei Light" panose="020B0502040204020203" pitchFamily="34" charset="-122"/>
              </a:rPr>
              <a:t>假定</a:t>
            </a:r>
            <a:r>
              <a:rPr lang="en-US" altLang="zh-CN" dirty="0" err="1">
                <a:latin typeface="Microsoft YaHei Light" panose="020B0502040204020203" pitchFamily="34" charset="-122"/>
                <a:ea typeface="Microsoft YaHei Light" panose="020B0502040204020203" pitchFamily="34" charset="-122"/>
              </a:rPr>
              <a:t>Sname</a:t>
            </a:r>
            <a:r>
              <a:rPr lang="zh-CN" altLang="en-US" dirty="0">
                <a:latin typeface="Microsoft YaHei Light" panose="020B0502040204020203" pitchFamily="34" charset="-122"/>
                <a:ea typeface="Microsoft YaHei Light" panose="020B0502040204020203" pitchFamily="34" charset="-122"/>
              </a:rPr>
              <a:t>也具有唯一性，那么</a:t>
            </a:r>
            <a:r>
              <a:rPr lang="en-US" altLang="zh-CN" dirty="0">
                <a:latin typeface="Microsoft YaHei Light" panose="020B0502040204020203" pitchFamily="34" charset="-122"/>
                <a:ea typeface="Microsoft YaHei Light" panose="020B0502040204020203" pitchFamily="34" charset="-122"/>
              </a:rPr>
              <a:t>S</a:t>
            </a:r>
            <a:r>
              <a:rPr lang="zh-CN" altLang="en-US" dirty="0">
                <a:latin typeface="Microsoft YaHei Light" panose="020B0502040204020203" pitchFamily="34" charset="-122"/>
                <a:ea typeface="Microsoft YaHei Light" panose="020B0502040204020203" pitchFamily="34" charset="-122"/>
              </a:rPr>
              <a:t>就有两个码，这两个码都由单个属性组成，彼此不相交。</a:t>
            </a:r>
            <a:endParaRPr lang="en-US" altLang="zh-CN" dirty="0">
              <a:latin typeface="Microsoft YaHei Light" panose="020B0502040204020203" pitchFamily="34" charset="-122"/>
              <a:ea typeface="Microsoft YaHei Light" panose="020B0502040204020203" pitchFamily="34" charset="-122"/>
            </a:endParaRPr>
          </a:p>
          <a:p>
            <a:pPr marL="457200" lvl="1" indent="0">
              <a:lnSpc>
                <a:spcPct val="120000"/>
              </a:lnSpc>
              <a:buNone/>
            </a:pPr>
            <a:r>
              <a:rPr lang="zh-CN" altLang="en-US" dirty="0">
                <a:latin typeface="Microsoft YaHei Light" panose="020B0502040204020203" pitchFamily="34" charset="-122"/>
                <a:ea typeface="Microsoft YaHei Light" panose="020B0502040204020203" pitchFamily="34" charset="-122"/>
              </a:rPr>
              <a:t>其他属性不存在对码的传递依赖与部分依赖，所以</a:t>
            </a:r>
            <a:r>
              <a:rPr lang="en-US" altLang="zh-CN" dirty="0">
                <a:latin typeface="Microsoft YaHei Light" panose="020B0502040204020203" pitchFamily="34" charset="-122"/>
                <a:ea typeface="Microsoft YaHei Light" panose="020B0502040204020203" pitchFamily="34" charset="-122"/>
              </a:rPr>
              <a:t>S∈3NF</a:t>
            </a:r>
            <a:r>
              <a:rPr lang="zh-CN" altLang="en-US"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marL="457200" lvl="1" indent="0">
              <a:lnSpc>
                <a:spcPct val="120000"/>
              </a:lnSpc>
              <a:buNone/>
            </a:pPr>
            <a:r>
              <a:rPr lang="zh-CN" altLang="en-US" dirty="0">
                <a:latin typeface="Microsoft YaHei Light" panose="020B0502040204020203" pitchFamily="34" charset="-122"/>
                <a:ea typeface="Microsoft YaHei Light" panose="020B0502040204020203" pitchFamily="34" charset="-122"/>
              </a:rPr>
              <a:t>同时</a:t>
            </a:r>
            <a:r>
              <a:rPr lang="en-US" altLang="zh-CN" dirty="0">
                <a:latin typeface="Microsoft YaHei Light" panose="020B0502040204020203" pitchFamily="34" charset="-122"/>
                <a:ea typeface="Microsoft YaHei Light" panose="020B0502040204020203" pitchFamily="34" charset="-122"/>
              </a:rPr>
              <a:t>S</a:t>
            </a:r>
            <a:r>
              <a:rPr lang="zh-CN" altLang="en-US" dirty="0">
                <a:latin typeface="Microsoft YaHei Light" panose="020B0502040204020203" pitchFamily="34" charset="-122"/>
                <a:ea typeface="Microsoft YaHei Light" panose="020B0502040204020203" pitchFamily="34" charset="-122"/>
              </a:rPr>
              <a:t>中除</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a:t>
            </a:r>
            <a:r>
              <a:rPr lang="en-US" altLang="zh-CN" dirty="0" err="1">
                <a:latin typeface="Microsoft YaHei Light" panose="020B0502040204020203" pitchFamily="34" charset="-122"/>
                <a:ea typeface="Microsoft YaHei Light" panose="020B0502040204020203" pitchFamily="34" charset="-122"/>
              </a:rPr>
              <a:t>Sname</a:t>
            </a:r>
            <a:r>
              <a:rPr lang="zh-CN" altLang="en-US" dirty="0">
                <a:latin typeface="Microsoft YaHei Light" panose="020B0502040204020203" pitchFamily="34" charset="-122"/>
                <a:ea typeface="Microsoft YaHei Light" panose="020B0502040204020203" pitchFamily="34" charset="-122"/>
              </a:rPr>
              <a:t>外没有其他决定因素，所以</a:t>
            </a:r>
            <a:r>
              <a:rPr lang="en-US" altLang="zh-CN" dirty="0">
                <a:latin typeface="Microsoft YaHei Light" panose="020B0502040204020203" pitchFamily="34" charset="-122"/>
                <a:ea typeface="Microsoft YaHei Light" panose="020B0502040204020203" pitchFamily="34" charset="-122"/>
              </a:rPr>
              <a:t>S</a:t>
            </a:r>
            <a:r>
              <a:rPr lang="zh-CN" altLang="en-US" dirty="0">
                <a:latin typeface="Microsoft YaHei Light" panose="020B0502040204020203" pitchFamily="34" charset="-122"/>
                <a:ea typeface="Microsoft YaHei Light" panose="020B0502040204020203" pitchFamily="34" charset="-122"/>
              </a:rPr>
              <a:t>也属于</a:t>
            </a:r>
            <a:r>
              <a:rPr lang="en-US" altLang="zh-CN" dirty="0">
                <a:latin typeface="Microsoft YaHei Light" panose="020B0502040204020203" pitchFamily="34" charset="-122"/>
                <a:ea typeface="Microsoft YaHei Light" panose="020B0502040204020203" pitchFamily="34" charset="-122"/>
              </a:rPr>
              <a:t>BCNF</a:t>
            </a:r>
            <a:r>
              <a:rPr lang="zh-CN" altLang="en-US" dirty="0">
                <a:latin typeface="Microsoft YaHei Light" panose="020B0502040204020203" pitchFamily="34" charset="-122"/>
                <a:ea typeface="Microsoft YaHei Light" panose="020B0502040204020203" pitchFamily="34" charset="-122"/>
              </a:rPr>
              <a:t>。</a:t>
            </a:r>
          </a:p>
        </p:txBody>
      </p:sp>
      <p:sp>
        <p:nvSpPr>
          <p:cNvPr id="4" name="矩形 3">
            <a:extLst>
              <a:ext uri="{FF2B5EF4-FFF2-40B4-BE49-F238E27FC236}">
                <a16:creationId xmlns:a16="http://schemas.microsoft.com/office/drawing/2014/main" id="{0E94987C-1830-449C-BE44-7B39F29F106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7067FE2-6829-4999-9865-8FCEABCC94D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22379103-CF20-4AC0-867F-EDBCE0EAD3E0}"/>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07469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3A466CE3-953A-4AF7-A6FF-EBF9E23BB239}"/>
              </a:ext>
            </a:extLst>
          </p:cNvPr>
          <p:cNvSpPr>
            <a:spLocks noGrp="1" noChangeArrowheads="1"/>
          </p:cNvSpPr>
          <p:nvPr>
            <p:ph idx="1"/>
          </p:nvPr>
        </p:nvSpPr>
        <p:spPr>
          <a:xfrm>
            <a:off x="467709" y="1422510"/>
            <a:ext cx="11459817" cy="4982403"/>
          </a:xfrm>
        </p:spPr>
        <p:txBody>
          <a:bodyPr>
            <a:normAutofit/>
          </a:bodyPr>
          <a:lstStyle/>
          <a:p>
            <a:pPr marL="0" indent="0" algn="l">
              <a:lnSpc>
                <a:spcPct val="110000"/>
              </a:lnSpc>
              <a:spcBef>
                <a:spcPts val="0"/>
              </a:spcBef>
              <a:buNone/>
            </a:pP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10</a:t>
            </a:r>
            <a:r>
              <a:rPr lang="zh-CN" altLang="en-US" sz="2400" dirty="0">
                <a:latin typeface="Microsoft YaHei Light" panose="020B0502040204020203" pitchFamily="34" charset="-122"/>
                <a:ea typeface="Microsoft YaHei Light" panose="020B0502040204020203" pitchFamily="34" charset="-122"/>
              </a:rPr>
              <a:t>] 关系模式</a:t>
            </a:r>
            <a:r>
              <a:rPr lang="en-US" altLang="zh-CN" sz="2400" dirty="0">
                <a:latin typeface="Microsoft YaHei Light" panose="020B0502040204020203" pitchFamily="34" charset="-122"/>
                <a:ea typeface="Microsoft YaHei Light" panose="020B0502040204020203" pitchFamily="34" charset="-122"/>
              </a:rPr>
              <a:t>SJP(S,J,P)</a:t>
            </a:r>
            <a:r>
              <a:rPr lang="zh-CN" altLang="en-US" sz="2400" dirty="0">
                <a:latin typeface="Microsoft YaHei Light" panose="020B0502040204020203" pitchFamily="34" charset="-122"/>
                <a:ea typeface="Microsoft YaHei Light" panose="020B0502040204020203" pitchFamily="34" charset="-122"/>
              </a:rPr>
              <a:t>中，</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是学生，</a:t>
            </a:r>
            <a:r>
              <a:rPr lang="en-US" altLang="zh-CN" sz="2400" dirty="0">
                <a:latin typeface="Microsoft YaHei Light" panose="020B0502040204020203" pitchFamily="34" charset="-122"/>
                <a:ea typeface="Microsoft YaHei Light" panose="020B0502040204020203" pitchFamily="34" charset="-122"/>
              </a:rPr>
              <a:t>J</a:t>
            </a:r>
            <a:r>
              <a:rPr lang="zh-CN" altLang="en-US" sz="2400" dirty="0">
                <a:latin typeface="Microsoft YaHei Light" panose="020B0502040204020203" pitchFamily="34" charset="-122"/>
                <a:ea typeface="Microsoft YaHei Light" panose="020B0502040204020203" pitchFamily="34" charset="-122"/>
              </a:rPr>
              <a:t>表示课程，</a:t>
            </a:r>
            <a:r>
              <a:rPr lang="en-US" altLang="zh-CN" sz="2400" dirty="0">
                <a:latin typeface="Microsoft YaHei Light" panose="020B0502040204020203" pitchFamily="34" charset="-122"/>
                <a:ea typeface="Microsoft YaHei Light" panose="020B0502040204020203" pitchFamily="34" charset="-122"/>
              </a:rPr>
              <a:t>P</a:t>
            </a:r>
            <a:r>
              <a:rPr lang="zh-CN" altLang="en-US" sz="2400" dirty="0">
                <a:latin typeface="Microsoft YaHei Light" panose="020B0502040204020203" pitchFamily="34" charset="-122"/>
                <a:ea typeface="Microsoft YaHei Light" panose="020B0502040204020203" pitchFamily="34" charset="-122"/>
              </a:rPr>
              <a:t>表示名次。每一个学生选修每门课程的成绩有一定的名次，每门课程中每一名次只有一个学生（即没有并列名次）。</a:t>
            </a:r>
            <a:endParaRPr lang="en-US" altLang="zh-CN" sz="2400" dirty="0">
              <a:latin typeface="Microsoft YaHei Light" panose="020B0502040204020203" pitchFamily="34" charset="-122"/>
              <a:ea typeface="Microsoft YaHei Light" panose="020B0502040204020203" pitchFamily="34" charset="-122"/>
            </a:endParaRPr>
          </a:p>
          <a:p>
            <a:pPr marL="457200" lvl="1" indent="0">
              <a:lnSpc>
                <a:spcPct val="110000"/>
              </a:lnSpc>
              <a:buNone/>
            </a:pPr>
            <a:r>
              <a:rPr lang="zh-CN" altLang="en-US" dirty="0">
                <a:latin typeface="Microsoft YaHei Light" panose="020B0502040204020203" pitchFamily="34" charset="-122"/>
                <a:ea typeface="Microsoft YaHei Light" panose="020B0502040204020203" pitchFamily="34" charset="-122"/>
              </a:rPr>
              <a:t> 由语义可得到函数依赖：</a:t>
            </a:r>
            <a:r>
              <a:rPr lang="en-US" altLang="zh-CN" dirty="0">
                <a:latin typeface="Microsoft YaHei Light" panose="020B0502040204020203" pitchFamily="34" charset="-122"/>
                <a:ea typeface="Microsoft YaHei Light" panose="020B0502040204020203" pitchFamily="34" charset="-122"/>
              </a:rPr>
              <a:t> (S,J)</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P</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(J,P)</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S</a:t>
            </a:r>
          </a:p>
          <a:p>
            <a:pPr marL="457200" lvl="1" indent="0">
              <a:lnSpc>
                <a:spcPct val="110000"/>
              </a:lnSpc>
              <a:buNone/>
            </a:pPr>
            <a:r>
              <a:rPr lang="en-US" altLang="zh-CN" dirty="0">
                <a:latin typeface="Microsoft YaHei Light" panose="020B0502040204020203" pitchFamily="34" charset="-122"/>
                <a:ea typeface="Microsoft YaHei Light" panose="020B0502040204020203" pitchFamily="34" charset="-122"/>
              </a:rPr>
              <a:t>(S,J)</a:t>
            </a:r>
            <a:r>
              <a:rPr lang="zh-CN" altLang="en-US" dirty="0">
                <a:latin typeface="Microsoft YaHei Light" panose="020B0502040204020203" pitchFamily="34" charset="-122"/>
                <a:ea typeface="Microsoft YaHei Light" panose="020B0502040204020203" pitchFamily="34" charset="-122"/>
              </a:rPr>
              <a:t>与</a:t>
            </a:r>
            <a:r>
              <a:rPr lang="en-US" altLang="zh-CN" dirty="0">
                <a:latin typeface="Microsoft YaHei Light" panose="020B0502040204020203" pitchFamily="34" charset="-122"/>
                <a:ea typeface="Microsoft YaHei Light" panose="020B0502040204020203" pitchFamily="34" charset="-122"/>
              </a:rPr>
              <a:t>(J,P)</a:t>
            </a:r>
            <a:r>
              <a:rPr lang="zh-CN" altLang="en-US" dirty="0">
                <a:latin typeface="Microsoft YaHei Light" panose="020B0502040204020203" pitchFamily="34" charset="-122"/>
                <a:ea typeface="Microsoft YaHei Light" panose="020B0502040204020203" pitchFamily="34" charset="-122"/>
              </a:rPr>
              <a:t>都可以作为候选码。</a:t>
            </a:r>
            <a:endParaRPr lang="en-US" altLang="zh-CN" dirty="0">
              <a:latin typeface="Microsoft YaHei Light" panose="020B0502040204020203" pitchFamily="34" charset="-122"/>
              <a:ea typeface="Microsoft YaHei Light" panose="020B0502040204020203" pitchFamily="34" charset="-122"/>
            </a:endParaRPr>
          </a:p>
          <a:p>
            <a:pPr marL="457200" lvl="1" indent="0">
              <a:lnSpc>
                <a:spcPct val="110000"/>
              </a:lnSpc>
              <a:buNone/>
            </a:pPr>
            <a:r>
              <a:rPr lang="zh-CN" altLang="en-US" dirty="0">
                <a:latin typeface="Microsoft YaHei Light" panose="020B0502040204020203" pitchFamily="34" charset="-122"/>
                <a:ea typeface="Microsoft YaHei Light" panose="020B0502040204020203" pitchFamily="34" charset="-122"/>
              </a:rPr>
              <a:t>关系模式中没有属性对码传递依赖或部分依赖，所以   </a:t>
            </a:r>
            <a:endParaRPr lang="en-US" altLang="zh-CN" dirty="0">
              <a:latin typeface="Microsoft YaHei Light" panose="020B0502040204020203" pitchFamily="34" charset="-122"/>
              <a:ea typeface="Microsoft YaHei Light" panose="020B0502040204020203" pitchFamily="34" charset="-122"/>
            </a:endParaRPr>
          </a:p>
          <a:p>
            <a:pPr marL="457200" lvl="1" indent="0" algn="l">
              <a:lnSpc>
                <a:spcPct val="110000"/>
              </a:lnSpc>
              <a:buNone/>
            </a:pPr>
            <a:r>
              <a:rPr lang="en-US" altLang="zh-CN" dirty="0">
                <a:latin typeface="Microsoft YaHei Light" panose="020B0502040204020203" pitchFamily="34" charset="-122"/>
                <a:ea typeface="Microsoft YaHei Light" panose="020B0502040204020203" pitchFamily="34" charset="-122"/>
              </a:rPr>
              <a:t>			 SJP∈3NF</a:t>
            </a:r>
            <a:r>
              <a:rPr lang="zh-CN" altLang="en-US"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lvl="1">
              <a:lnSpc>
                <a:spcPct val="110000"/>
              </a:lnSpc>
            </a:pPr>
            <a:r>
              <a:rPr lang="zh-CN" altLang="en-US" dirty="0">
                <a:latin typeface="Microsoft YaHei Light" panose="020B0502040204020203" pitchFamily="34" charset="-122"/>
                <a:ea typeface="Microsoft YaHei Light" panose="020B0502040204020203" pitchFamily="34" charset="-122"/>
              </a:rPr>
              <a:t>除</a:t>
            </a:r>
            <a:r>
              <a:rPr lang="en-US" altLang="zh-CN" dirty="0">
                <a:latin typeface="Microsoft YaHei Light" panose="020B0502040204020203" pitchFamily="34" charset="-122"/>
                <a:ea typeface="Microsoft YaHei Light" panose="020B0502040204020203" pitchFamily="34" charset="-122"/>
              </a:rPr>
              <a:t>(S,J)</a:t>
            </a:r>
            <a:r>
              <a:rPr lang="zh-CN" altLang="en-US" dirty="0">
                <a:latin typeface="Microsoft YaHei Light" panose="020B0502040204020203" pitchFamily="34" charset="-122"/>
                <a:ea typeface="Microsoft YaHei Light" panose="020B0502040204020203" pitchFamily="34" charset="-122"/>
              </a:rPr>
              <a:t>与</a:t>
            </a:r>
            <a:r>
              <a:rPr lang="en-US" altLang="zh-CN" dirty="0">
                <a:latin typeface="Microsoft YaHei Light" panose="020B0502040204020203" pitchFamily="34" charset="-122"/>
                <a:ea typeface="Microsoft YaHei Light" panose="020B0502040204020203" pitchFamily="34" charset="-122"/>
              </a:rPr>
              <a:t>(J,P)</a:t>
            </a:r>
            <a:r>
              <a:rPr lang="zh-CN" altLang="en-US" dirty="0">
                <a:latin typeface="Microsoft YaHei Light" panose="020B0502040204020203" pitchFamily="34" charset="-122"/>
                <a:ea typeface="Microsoft YaHei Light" panose="020B0502040204020203" pitchFamily="34" charset="-122"/>
              </a:rPr>
              <a:t>以外没有其他决定因素，所以</a:t>
            </a:r>
            <a:endParaRPr lang="en-US" altLang="zh-CN" dirty="0">
              <a:latin typeface="Microsoft YaHei Light" panose="020B0502040204020203" pitchFamily="34" charset="-122"/>
              <a:ea typeface="Microsoft YaHei Light" panose="020B0502040204020203" pitchFamily="34" charset="-122"/>
            </a:endParaRPr>
          </a:p>
          <a:p>
            <a:pPr marL="457200" lvl="1" indent="0" algn="l">
              <a:lnSpc>
                <a:spcPct val="110000"/>
              </a:lnSpc>
              <a:buNone/>
            </a:pPr>
            <a:r>
              <a:rPr lang="en-US" altLang="zh-CN" dirty="0">
                <a:latin typeface="Microsoft YaHei Light" panose="020B0502040204020203" pitchFamily="34" charset="-122"/>
                <a:ea typeface="Microsoft YaHei Light" panose="020B0502040204020203" pitchFamily="34" charset="-122"/>
              </a:rPr>
              <a:t>			 SJP∈BCNF</a:t>
            </a:r>
            <a:r>
              <a:rPr lang="zh-CN" altLang="en-US" dirty="0">
                <a:latin typeface="Microsoft YaHei Light" panose="020B0502040204020203" pitchFamily="34" charset="-122"/>
                <a:ea typeface="Microsoft YaHei Light" panose="020B0502040204020203" pitchFamily="34" charset="-122"/>
              </a:rPr>
              <a:t>。</a:t>
            </a:r>
          </a:p>
          <a:p>
            <a:pPr algn="l">
              <a:buFont typeface="Wingdings" pitchFamily="2" charset="2"/>
              <a:buChar char="v"/>
            </a:pP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79CF3DDF-32BB-445C-969A-AF8C242FF46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E61E48-A815-4660-AB4C-B5F05C5BCFE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9A7F2886-0B1C-4E26-A4C4-08CAA2493744}"/>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75618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28B9588-794F-43A3-81D7-F2BDA5D8B530}"/>
              </a:ext>
            </a:extLst>
          </p:cNvPr>
          <p:cNvSpPr>
            <a:spLocks noGrp="1" noChangeArrowheads="1"/>
          </p:cNvSpPr>
          <p:nvPr>
            <p:ph idx="1"/>
          </p:nvPr>
        </p:nvSpPr>
        <p:spPr>
          <a:xfrm>
            <a:off x="467138" y="1268963"/>
            <a:ext cx="11529392" cy="2847413"/>
          </a:xfrm>
        </p:spPr>
        <p:txBody>
          <a:bodyPr>
            <a:normAutofit/>
          </a:bodyPr>
          <a:lstStyle/>
          <a:p>
            <a:pPr marL="0" indent="0" algn="l">
              <a:lnSpc>
                <a:spcPct val="150000"/>
              </a:lnSpc>
              <a:spcBef>
                <a:spcPts val="0"/>
              </a:spcBef>
              <a:buNone/>
            </a:pPr>
            <a:r>
              <a:rPr lang="zh-CN" altLang="en-US" sz="2400" dirty="0">
                <a:latin typeface="Microsoft YaHei Light" panose="020B0502040204020203" pitchFamily="34" charset="-122"/>
                <a:ea typeface="Microsoft YaHei Light" panose="020B0502040204020203" pitchFamily="34" charset="-122"/>
              </a:rPr>
              <a:t>关系模式</a:t>
            </a:r>
            <a:r>
              <a:rPr lang="en-US" altLang="zh-CN" sz="2400" dirty="0">
                <a:latin typeface="Microsoft YaHei Light" panose="020B0502040204020203" pitchFamily="34" charset="-122"/>
                <a:ea typeface="Microsoft YaHei Light" panose="020B0502040204020203" pitchFamily="34" charset="-122"/>
              </a:rPr>
              <a:t>STJ(S,T,J)</a:t>
            </a:r>
            <a:r>
              <a:rPr lang="zh-CN" altLang="en-US" sz="2400" dirty="0">
                <a:latin typeface="Microsoft YaHei Light" panose="020B0502040204020203" pitchFamily="34" charset="-122"/>
                <a:ea typeface="Microsoft YaHei Light" panose="020B0502040204020203" pitchFamily="34" charset="-122"/>
              </a:rPr>
              <a:t>中，</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表示学生，</a:t>
            </a:r>
            <a:r>
              <a:rPr lang="en-US" altLang="zh-CN" sz="2400" dirty="0">
                <a:latin typeface="Microsoft YaHei Light" panose="020B0502040204020203" pitchFamily="34" charset="-122"/>
                <a:ea typeface="Microsoft YaHei Light" panose="020B0502040204020203" pitchFamily="34" charset="-122"/>
              </a:rPr>
              <a:t>T</a:t>
            </a:r>
            <a:r>
              <a:rPr lang="zh-CN" altLang="en-US" sz="2400" dirty="0">
                <a:latin typeface="Microsoft YaHei Light" panose="020B0502040204020203" pitchFamily="34" charset="-122"/>
                <a:ea typeface="Microsoft YaHei Light" panose="020B0502040204020203" pitchFamily="34" charset="-122"/>
              </a:rPr>
              <a:t>表示教师，</a:t>
            </a:r>
            <a:r>
              <a:rPr lang="en-US" altLang="zh-CN" sz="2400" dirty="0">
                <a:latin typeface="Microsoft YaHei Light" panose="020B0502040204020203" pitchFamily="34" charset="-122"/>
                <a:ea typeface="Microsoft YaHei Light" panose="020B0502040204020203" pitchFamily="34" charset="-122"/>
              </a:rPr>
              <a:t>J</a:t>
            </a:r>
            <a:r>
              <a:rPr lang="zh-CN" altLang="en-US" sz="2400" dirty="0">
                <a:latin typeface="Microsoft YaHei Light" panose="020B0502040204020203" pitchFamily="34" charset="-122"/>
                <a:ea typeface="Microsoft YaHei Light" panose="020B0502040204020203" pitchFamily="34" charset="-122"/>
              </a:rPr>
              <a:t>表示课程。每一教师只教一门课。每门课有若干教师，某一学生选定某门课，就对应</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一个固定的教师。</a:t>
            </a:r>
            <a:endParaRPr lang="en-US" altLang="zh-CN" sz="2400" dirty="0">
              <a:latin typeface="Microsoft YaHei Light" panose="020B0502040204020203" pitchFamily="34" charset="-122"/>
              <a:ea typeface="Microsoft YaHei Light" panose="020B0502040204020203" pitchFamily="34" charset="-122"/>
            </a:endParaRPr>
          </a:p>
          <a:p>
            <a:pPr marL="457200" lvl="1" indent="0" algn="l">
              <a:lnSpc>
                <a:spcPct val="150000"/>
              </a:lnSpc>
              <a:spcBef>
                <a:spcPts val="0"/>
              </a:spcBef>
              <a:buNone/>
            </a:pPr>
            <a:r>
              <a:rPr lang="zh-CN" altLang="en-US" dirty="0">
                <a:latin typeface="Microsoft YaHei Light" panose="020B0502040204020203" pitchFamily="34" charset="-122"/>
                <a:ea typeface="Microsoft YaHei Light" panose="020B0502040204020203" pitchFamily="34" charset="-122"/>
              </a:rPr>
              <a:t>由语义可得到函数依赖：</a:t>
            </a:r>
            <a:r>
              <a:rPr lang="en-US" altLang="zh-CN" dirty="0">
                <a:latin typeface="Microsoft YaHei Light" panose="020B0502040204020203" pitchFamily="34" charset="-122"/>
                <a:ea typeface="Microsoft YaHei Light" panose="020B0502040204020203" pitchFamily="34" charset="-122"/>
              </a:rPr>
              <a:t>(S, J)→T</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(S, T)→J</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T→J</a:t>
            </a:r>
          </a:p>
          <a:p>
            <a:pPr marL="457200" lvl="1" indent="0" algn="l">
              <a:lnSpc>
                <a:spcPct val="150000"/>
              </a:lnSpc>
              <a:spcBef>
                <a:spcPts val="0"/>
              </a:spcBef>
              <a:buNone/>
            </a:pPr>
            <a:r>
              <a:rPr lang="zh-CN" altLang="en-US" dirty="0">
                <a:latin typeface="Microsoft YaHei Light" panose="020B0502040204020203" pitchFamily="34" charset="-122"/>
                <a:ea typeface="Microsoft YaHei Light" panose="020B0502040204020203" pitchFamily="34" charset="-122"/>
              </a:rPr>
              <a:t>因为没有任何非主属性对码传递依赖或部分依赖，</a:t>
            </a:r>
            <a:r>
              <a:rPr lang="en-US" altLang="zh-CN" dirty="0">
                <a:latin typeface="Microsoft YaHei Light" panose="020B0502040204020203" pitchFamily="34" charset="-122"/>
                <a:ea typeface="Microsoft YaHei Light" panose="020B0502040204020203" pitchFamily="34" charset="-122"/>
              </a:rPr>
              <a:t>STJ ∈ 3NF</a:t>
            </a:r>
            <a:r>
              <a:rPr lang="zh-CN" altLang="en-US"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marL="457200" lvl="1" indent="0" algn="l">
              <a:lnSpc>
                <a:spcPct val="150000"/>
              </a:lnSpc>
              <a:spcBef>
                <a:spcPts val="0"/>
              </a:spcBef>
              <a:buNone/>
            </a:pPr>
            <a:r>
              <a:rPr lang="zh-CN" altLang="en-US" dirty="0">
                <a:latin typeface="Microsoft YaHei Light" panose="020B0502040204020203" pitchFamily="34" charset="-122"/>
                <a:ea typeface="Microsoft YaHei Light" panose="020B0502040204020203" pitchFamily="34" charset="-122"/>
              </a:rPr>
              <a:t>因为</a:t>
            </a:r>
            <a:r>
              <a:rPr lang="en-US" altLang="zh-CN" dirty="0">
                <a:latin typeface="Microsoft YaHei Light" panose="020B0502040204020203" pitchFamily="34" charset="-122"/>
                <a:ea typeface="Microsoft YaHei Light" panose="020B0502040204020203" pitchFamily="34" charset="-122"/>
              </a:rPr>
              <a:t>T</a:t>
            </a:r>
            <a:r>
              <a:rPr lang="zh-CN" altLang="en-US" dirty="0">
                <a:latin typeface="Microsoft YaHei Light" panose="020B0502040204020203" pitchFamily="34" charset="-122"/>
                <a:ea typeface="Microsoft YaHei Light" panose="020B0502040204020203" pitchFamily="34" charset="-122"/>
              </a:rPr>
              <a:t>是决定因素，而</a:t>
            </a:r>
            <a:r>
              <a:rPr lang="en-US" altLang="zh-CN" dirty="0">
                <a:latin typeface="Microsoft YaHei Light" panose="020B0502040204020203" pitchFamily="34" charset="-122"/>
                <a:ea typeface="Microsoft YaHei Light" panose="020B0502040204020203" pitchFamily="34" charset="-122"/>
              </a:rPr>
              <a:t>T</a:t>
            </a:r>
            <a:r>
              <a:rPr lang="zh-CN" altLang="en-US" dirty="0">
                <a:latin typeface="Microsoft YaHei Light" panose="020B0502040204020203" pitchFamily="34" charset="-122"/>
                <a:ea typeface="Microsoft YaHei Light" panose="020B0502040204020203" pitchFamily="34" charset="-122"/>
              </a:rPr>
              <a:t>不包含码，所以</a:t>
            </a:r>
            <a:r>
              <a:rPr lang="en-US" altLang="zh-CN" dirty="0">
                <a:latin typeface="Microsoft YaHei Light" panose="020B0502040204020203" pitchFamily="34" charset="-122"/>
                <a:ea typeface="Microsoft YaHei Light" panose="020B0502040204020203" pitchFamily="34" charset="-122"/>
              </a:rPr>
              <a:t>STJ ∈ BCN</a:t>
            </a:r>
            <a:r>
              <a:rPr lang="zh-CN" altLang="en-US" dirty="0">
                <a:latin typeface="Microsoft YaHei Light" panose="020B0502040204020203" pitchFamily="34" charset="-122"/>
                <a:ea typeface="Microsoft YaHei Light" panose="020B0502040204020203" pitchFamily="34" charset="-122"/>
              </a:rPr>
              <a:t>关系。</a:t>
            </a:r>
          </a:p>
          <a:p>
            <a:pPr algn="l">
              <a:lnSpc>
                <a:spcPct val="150000"/>
              </a:lnSpc>
              <a:buFont typeface="Wingdings" pitchFamily="2" charset="2"/>
              <a:buChar char="v"/>
            </a:pPr>
            <a:endParaRPr lang="zh-CN" altLang="en-US" sz="2400" dirty="0">
              <a:latin typeface="Microsoft YaHei Light" panose="020B0502040204020203" pitchFamily="34" charset="-122"/>
              <a:ea typeface="Microsoft YaHei Light" panose="020B0502040204020203" pitchFamily="34" charset="-122"/>
            </a:endParaRPr>
          </a:p>
        </p:txBody>
      </p:sp>
      <p:pic>
        <p:nvPicPr>
          <p:cNvPr id="3" name="图片 3" descr="66">
            <a:extLst>
              <a:ext uri="{FF2B5EF4-FFF2-40B4-BE49-F238E27FC236}">
                <a16:creationId xmlns:a16="http://schemas.microsoft.com/office/drawing/2014/main" id="{CD694E2F-0D8E-48EE-AE58-F67D751C584E}"/>
              </a:ext>
            </a:extLst>
          </p:cNvPr>
          <p:cNvPicPr>
            <a:picLocks noChangeArrowheads="1"/>
          </p:cNvPicPr>
          <p:nvPr/>
        </p:nvPicPr>
        <p:blipFill>
          <a:blip r:embed="rId2" cstate="print"/>
          <a:srcRect/>
          <a:stretch>
            <a:fillRect/>
          </a:stretch>
        </p:blipFill>
        <p:spPr bwMode="auto">
          <a:xfrm>
            <a:off x="3646443" y="4855695"/>
            <a:ext cx="3986809" cy="1794723"/>
          </a:xfrm>
          <a:prstGeom prst="rect">
            <a:avLst/>
          </a:prstGeom>
          <a:noFill/>
          <a:ln w="9525">
            <a:noFill/>
            <a:miter lim="800000"/>
            <a:headEnd/>
            <a:tailEnd/>
          </a:ln>
        </p:spPr>
      </p:pic>
      <p:cxnSp>
        <p:nvCxnSpPr>
          <p:cNvPr id="4" name="直接连接符 3">
            <a:extLst>
              <a:ext uri="{FF2B5EF4-FFF2-40B4-BE49-F238E27FC236}">
                <a16:creationId xmlns:a16="http://schemas.microsoft.com/office/drawing/2014/main" id="{B9618999-F3B0-4EFB-9E87-CB119751C8A2}"/>
              </a:ext>
            </a:extLst>
          </p:cNvPr>
          <p:cNvCxnSpPr/>
          <p:nvPr/>
        </p:nvCxnSpPr>
        <p:spPr bwMode="auto">
          <a:xfrm flipH="1">
            <a:off x="6843066" y="3671281"/>
            <a:ext cx="72008" cy="288032"/>
          </a:xfrm>
          <a:prstGeom prst="line">
            <a:avLst/>
          </a:prstGeom>
          <a:noFill/>
          <a:ln w="19050" cap="flat" cmpd="sng" algn="ctr">
            <a:solidFill>
              <a:schemeClr val="tx1"/>
            </a:solidFill>
            <a:prstDash val="solid"/>
            <a:round/>
            <a:headEnd type="none" w="med" len="med"/>
            <a:tailEnd type="none" w="med" len="med"/>
          </a:ln>
          <a:effectLst/>
        </p:spPr>
      </p:cxnSp>
      <p:sp>
        <p:nvSpPr>
          <p:cNvPr id="5" name="矩形 4">
            <a:extLst>
              <a:ext uri="{FF2B5EF4-FFF2-40B4-BE49-F238E27FC236}">
                <a16:creationId xmlns:a16="http://schemas.microsoft.com/office/drawing/2014/main" id="{86AD7084-F854-4A12-BF86-C3E041FFCA3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6C8ED18-2012-4D5F-898D-879773544C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A21CE37A-40DB-4076-A557-0AD06824930D}"/>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38024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2D5111F2-9337-409A-8934-61FEEF962A68}"/>
              </a:ext>
            </a:extLst>
          </p:cNvPr>
          <p:cNvSpPr>
            <a:spLocks noGrp="1" noChangeArrowheads="1"/>
          </p:cNvSpPr>
          <p:nvPr>
            <p:ph idx="1"/>
          </p:nvPr>
        </p:nvSpPr>
        <p:spPr>
          <a:xfrm>
            <a:off x="470452" y="1905965"/>
            <a:ext cx="11290852" cy="1614833"/>
          </a:xfrm>
        </p:spPr>
        <p:txBody>
          <a:bodyPr>
            <a:normAutofit/>
          </a:bodyPr>
          <a:lstStyle/>
          <a:p>
            <a:pPr algn="l">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对于不是</a:t>
            </a:r>
            <a:r>
              <a:rPr lang="en-US" altLang="zh-CN" sz="2400" dirty="0">
                <a:latin typeface="Microsoft YaHei Light" panose="020B0502040204020203" pitchFamily="34" charset="-122"/>
                <a:ea typeface="Microsoft YaHei Light" panose="020B0502040204020203" pitchFamily="34" charset="-122"/>
              </a:rPr>
              <a:t>BCNF</a:t>
            </a:r>
            <a:r>
              <a:rPr lang="zh-CN" altLang="en-US" sz="2400" dirty="0">
                <a:latin typeface="Microsoft YaHei Light" panose="020B0502040204020203" pitchFamily="34" charset="-122"/>
                <a:ea typeface="Microsoft YaHei Light" panose="020B0502040204020203" pitchFamily="34" charset="-122"/>
              </a:rPr>
              <a:t>的关系模式，仍然存在不合适的地方。</a:t>
            </a:r>
            <a:endParaRPr lang="en-US" altLang="zh-CN" sz="2400" dirty="0">
              <a:latin typeface="Microsoft YaHei Light" panose="020B0502040204020203" pitchFamily="34" charset="-122"/>
              <a:ea typeface="Microsoft YaHei Light" panose="020B0502040204020203" pitchFamily="34" charset="-122"/>
            </a:endParaRPr>
          </a:p>
          <a:p>
            <a:pPr algn="l">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非</a:t>
            </a:r>
            <a:r>
              <a:rPr lang="en-US" altLang="zh-CN" sz="2400" dirty="0">
                <a:latin typeface="Microsoft YaHei Light" panose="020B0502040204020203" pitchFamily="34" charset="-122"/>
                <a:ea typeface="Microsoft YaHei Light" panose="020B0502040204020203" pitchFamily="34" charset="-122"/>
              </a:rPr>
              <a:t>BCNF</a:t>
            </a:r>
            <a:r>
              <a:rPr lang="zh-CN" altLang="en-US" sz="2400" dirty="0">
                <a:latin typeface="Microsoft YaHei Light" panose="020B0502040204020203" pitchFamily="34" charset="-122"/>
                <a:ea typeface="Microsoft YaHei Light" panose="020B0502040204020203" pitchFamily="34" charset="-122"/>
              </a:rPr>
              <a:t>的关系模式也可以通过分解成为</a:t>
            </a:r>
            <a:r>
              <a:rPr lang="en-US" altLang="zh-CN" sz="2400" dirty="0">
                <a:latin typeface="Microsoft YaHei Light" panose="020B0502040204020203" pitchFamily="34" charset="-122"/>
                <a:ea typeface="Microsoft YaHei Light" panose="020B0502040204020203" pitchFamily="34" charset="-122"/>
              </a:rPr>
              <a:t>BCNF</a:t>
            </a:r>
            <a:r>
              <a:rPr lang="zh-CN" altLang="en-US" sz="2400" dirty="0">
                <a:latin typeface="Microsoft YaHei Light" panose="020B0502040204020203" pitchFamily="34" charset="-122"/>
                <a:ea typeface="Microsoft YaHei Light" panose="020B0502040204020203" pitchFamily="34" charset="-122"/>
              </a:rPr>
              <a:t>。例如</a:t>
            </a:r>
            <a:r>
              <a:rPr lang="en-US" altLang="zh-CN" sz="2400" dirty="0">
                <a:latin typeface="Microsoft YaHei Light" panose="020B0502040204020203" pitchFamily="34" charset="-122"/>
                <a:ea typeface="Microsoft YaHei Light" panose="020B0502040204020203" pitchFamily="34" charset="-122"/>
              </a:rPr>
              <a:t>STJ</a:t>
            </a:r>
            <a:r>
              <a:rPr lang="zh-CN" altLang="en-US" sz="2400" dirty="0">
                <a:latin typeface="Microsoft YaHei Light" panose="020B0502040204020203" pitchFamily="34" charset="-122"/>
                <a:ea typeface="Microsoft YaHei Light" panose="020B0502040204020203" pitchFamily="34" charset="-122"/>
              </a:rPr>
              <a:t>可分解为</a:t>
            </a:r>
            <a:r>
              <a:rPr lang="en-US" altLang="zh-CN" sz="2400" dirty="0">
                <a:latin typeface="Microsoft YaHei Light" panose="020B0502040204020203" pitchFamily="34" charset="-122"/>
                <a:ea typeface="Microsoft YaHei Light" panose="020B0502040204020203" pitchFamily="34" charset="-122"/>
              </a:rPr>
              <a:t>ST(S,T)</a:t>
            </a:r>
            <a:r>
              <a:rPr lang="zh-CN" altLang="en-US" sz="2400" dirty="0">
                <a:latin typeface="Microsoft YaHei Light" panose="020B0502040204020203" pitchFamily="34" charset="-122"/>
                <a:ea typeface="Microsoft YaHei Light" panose="020B0502040204020203" pitchFamily="34" charset="-122"/>
              </a:rPr>
              <a:t>与</a:t>
            </a:r>
            <a:r>
              <a:rPr lang="en-US" altLang="zh-CN" sz="2400" dirty="0">
                <a:latin typeface="Microsoft YaHei Light" panose="020B0502040204020203" pitchFamily="34" charset="-122"/>
                <a:ea typeface="Microsoft YaHei Light" panose="020B0502040204020203" pitchFamily="34" charset="-122"/>
              </a:rPr>
              <a:t>TJ(T,J)</a:t>
            </a:r>
            <a:r>
              <a:rPr lang="zh-CN" altLang="en-US" sz="2400" dirty="0">
                <a:latin typeface="Microsoft YaHei Light" panose="020B0502040204020203" pitchFamily="34" charset="-122"/>
                <a:ea typeface="Microsoft YaHei Light" panose="020B0502040204020203" pitchFamily="34" charset="-122"/>
              </a:rPr>
              <a:t>，它们都是</a:t>
            </a:r>
            <a:r>
              <a:rPr lang="en-US" altLang="zh-CN" sz="2400" dirty="0">
                <a:latin typeface="Microsoft YaHei Light" panose="020B0502040204020203" pitchFamily="34" charset="-122"/>
                <a:ea typeface="Microsoft YaHei Light" panose="020B0502040204020203" pitchFamily="34" charset="-122"/>
              </a:rPr>
              <a:t>BCNF</a:t>
            </a:r>
            <a:r>
              <a:rPr lang="zh-CN" altLang="en-US" sz="2400" dirty="0">
                <a:latin typeface="Microsoft YaHei Light" panose="020B0502040204020203" pitchFamily="34" charset="-122"/>
                <a:ea typeface="Microsoft YaHei Light" panose="020B0502040204020203" pitchFamily="34" charset="-122"/>
              </a:rPr>
              <a:t>。</a:t>
            </a:r>
            <a:endParaRPr lang="en-US" sz="2400" dirty="0">
              <a:latin typeface="Microsoft YaHei Light" panose="020B0502040204020203" pitchFamily="34" charset="-122"/>
              <a:ea typeface="Microsoft YaHei Light" panose="020B0502040204020203" pitchFamily="34" charset="-122"/>
            </a:endParaRPr>
          </a:p>
        </p:txBody>
      </p:sp>
      <p:sp>
        <p:nvSpPr>
          <p:cNvPr id="3" name="Rectangle 3">
            <a:extLst>
              <a:ext uri="{FF2B5EF4-FFF2-40B4-BE49-F238E27FC236}">
                <a16:creationId xmlns:a16="http://schemas.microsoft.com/office/drawing/2014/main" id="{E3EF1C5B-A749-4E52-BF25-EF5D5C155834}"/>
              </a:ext>
            </a:extLst>
          </p:cNvPr>
          <p:cNvSpPr txBox="1">
            <a:spLocks noChangeArrowheads="1"/>
          </p:cNvSpPr>
          <p:nvPr/>
        </p:nvSpPr>
        <p:spPr>
          <a:xfrm>
            <a:off x="470452" y="3650635"/>
            <a:ext cx="11277600" cy="2243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rPr>
              <a:t>3NF</a:t>
            </a:r>
            <a:r>
              <a:rPr lang="zh-CN" altLang="en-US" sz="2400" dirty="0">
                <a:latin typeface="Microsoft YaHei Light" panose="020B0502040204020203" pitchFamily="34" charset="-122"/>
                <a:ea typeface="Microsoft YaHei Light" panose="020B0502040204020203" pitchFamily="34" charset="-122"/>
              </a:rPr>
              <a:t>和</a:t>
            </a:r>
            <a:r>
              <a:rPr lang="en-US" altLang="zh-CN" sz="2400" dirty="0">
                <a:latin typeface="Microsoft YaHei Light" panose="020B0502040204020203" pitchFamily="34" charset="-122"/>
                <a:ea typeface="Microsoft YaHei Light" panose="020B0502040204020203" pitchFamily="34" charset="-122"/>
              </a:rPr>
              <a:t>BCNF</a:t>
            </a:r>
            <a:r>
              <a:rPr lang="zh-CN" altLang="en-US" sz="2400" dirty="0">
                <a:latin typeface="Microsoft YaHei Light" panose="020B0502040204020203" pitchFamily="34" charset="-122"/>
                <a:ea typeface="Microsoft YaHei Light" panose="020B0502040204020203" pitchFamily="34" charset="-122"/>
              </a:rPr>
              <a:t>是在函数依赖的条件下对模式分解所能达到的分离程度的测度。</a:t>
            </a:r>
            <a:endParaRPr lang="en-US" sz="2400" dirty="0">
              <a:latin typeface="Microsoft YaHei Light" panose="020B0502040204020203" pitchFamily="34" charset="-122"/>
              <a:ea typeface="Microsoft YaHei Light" panose="020B0502040204020203" pitchFamily="34" charset="-122"/>
            </a:endParaRPr>
          </a:p>
          <a:p>
            <a:pPr lvl="1">
              <a:lnSpc>
                <a:spcPct val="120000"/>
              </a:lnSpc>
            </a:pPr>
            <a:r>
              <a:rPr lang="zh-CN" altLang="en-US" dirty="0">
                <a:latin typeface="Microsoft YaHei Light" panose="020B0502040204020203" pitchFamily="34" charset="-122"/>
                <a:ea typeface="Microsoft YaHei Light" panose="020B0502040204020203" pitchFamily="34" charset="-122"/>
              </a:rPr>
              <a:t>一个模式中的关系模式如果都属于</a:t>
            </a:r>
            <a:r>
              <a:rPr lang="en-US" altLang="zh-CN" dirty="0">
                <a:latin typeface="Microsoft YaHei Light" panose="020B0502040204020203" pitchFamily="34" charset="-122"/>
                <a:ea typeface="Microsoft YaHei Light" panose="020B0502040204020203" pitchFamily="34" charset="-122"/>
              </a:rPr>
              <a:t>BCNF</a:t>
            </a:r>
            <a:r>
              <a:rPr lang="zh-CN" altLang="en-US" dirty="0">
                <a:latin typeface="Microsoft YaHei Light" panose="020B0502040204020203" pitchFamily="34" charset="-122"/>
                <a:ea typeface="Microsoft YaHei Light" panose="020B0502040204020203" pitchFamily="34" charset="-122"/>
              </a:rPr>
              <a:t>，那么在函数依赖范畴内，它已实现了彻底的分离，已消除了插入和删除的异常。</a:t>
            </a:r>
            <a:endParaRPr lang="en-US" dirty="0">
              <a:latin typeface="Microsoft YaHei Light" panose="020B0502040204020203" pitchFamily="34" charset="-122"/>
              <a:ea typeface="Microsoft YaHei Light" panose="020B0502040204020203" pitchFamily="34" charset="-122"/>
            </a:endParaRPr>
          </a:p>
          <a:p>
            <a:pPr lvl="1">
              <a:lnSpc>
                <a:spcPct val="120000"/>
              </a:lnSpc>
            </a:pPr>
            <a:r>
              <a:rPr lang="en-US" altLang="zh-CN" dirty="0">
                <a:latin typeface="Microsoft YaHei Light" panose="020B0502040204020203" pitchFamily="34" charset="-122"/>
                <a:ea typeface="Microsoft YaHei Light" panose="020B0502040204020203" pitchFamily="34" charset="-122"/>
              </a:rPr>
              <a:t>3NF</a:t>
            </a:r>
            <a:r>
              <a:rPr lang="zh-CN" altLang="en-US" dirty="0">
                <a:latin typeface="Microsoft YaHei Light" panose="020B0502040204020203" pitchFamily="34" charset="-122"/>
                <a:ea typeface="Microsoft YaHei Light" panose="020B0502040204020203" pitchFamily="34" charset="-122"/>
              </a:rPr>
              <a:t>的“不彻底”性表现在可能存在主属性对码的部分依赖和传递依赖。</a:t>
            </a:r>
          </a:p>
        </p:txBody>
      </p:sp>
      <p:sp>
        <p:nvSpPr>
          <p:cNvPr id="4" name="矩形 3">
            <a:extLst>
              <a:ext uri="{FF2B5EF4-FFF2-40B4-BE49-F238E27FC236}">
                <a16:creationId xmlns:a16="http://schemas.microsoft.com/office/drawing/2014/main" id="{B13DBCAF-0022-4853-981D-2BDE0BC78AE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29E91E4-6B7C-4752-9C81-9DD9DFB187C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3D013A70-0028-4073-BAE2-A7E700061089}"/>
              </a:ext>
            </a:extLst>
          </p:cNvPr>
          <p:cNvSpPr txBox="1"/>
          <p:nvPr/>
        </p:nvSpPr>
        <p:spPr>
          <a:xfrm>
            <a:off x="203652" y="-1787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96307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20820AF-420B-4A01-A76C-C88F21F0A726}"/>
              </a:ext>
            </a:extLst>
          </p:cNvPr>
          <p:cNvSpPr>
            <a:spLocks noGrp="1" noChangeArrowheads="1"/>
          </p:cNvSpPr>
          <p:nvPr>
            <p:ph idx="1"/>
          </p:nvPr>
        </p:nvSpPr>
        <p:spPr>
          <a:xfrm>
            <a:off x="330217" y="1411224"/>
            <a:ext cx="5250775" cy="4569161"/>
          </a:xfrm>
        </p:spPr>
        <p:txBody>
          <a:bodyPr>
            <a:normAutofit/>
          </a:bodyPr>
          <a:lstStyle/>
          <a:p>
            <a:pPr marL="0" indent="0" algn="l">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11</a:t>
            </a:r>
            <a:r>
              <a:rPr lang="zh-CN" altLang="en-US" sz="2400" dirty="0">
                <a:latin typeface="Microsoft YaHei Light" panose="020B0502040204020203" pitchFamily="34" charset="-122"/>
                <a:ea typeface="Microsoft YaHei Light" panose="020B0502040204020203" pitchFamily="34" charset="-122"/>
                <a:sym typeface="Calibri" pitchFamily="34" charset="0"/>
              </a:rPr>
              <a:t>]设学校中某一门课程由多个教师讲授，他们使用相同的一套参考书。</a:t>
            </a:r>
            <a:r>
              <a:rPr lang="zh-CN" altLang="en-US" sz="2400" dirty="0">
                <a:latin typeface="Microsoft YaHei Light" panose="020B0502040204020203" pitchFamily="34" charset="-122"/>
                <a:ea typeface="Microsoft YaHei Light" panose="020B0502040204020203" pitchFamily="34" charset="-122"/>
              </a:rPr>
              <a:t>每个教员可以讲授多门课程，每种参考书可以供多门课程使用</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marL="742950" lvl="1" indent="-285750" algn="l">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用关系模式</a:t>
            </a:r>
            <a:r>
              <a:rPr lang="en-US" altLang="zh-CN" dirty="0">
                <a:latin typeface="Microsoft YaHei Light" panose="020B0502040204020203" pitchFamily="34" charset="-122"/>
                <a:ea typeface="Microsoft YaHei Light" panose="020B0502040204020203" pitchFamily="34" charset="-122"/>
                <a:sym typeface="Calibri" pitchFamily="34" charset="0"/>
              </a:rPr>
              <a:t>Teaching(C,T,B)</a:t>
            </a:r>
            <a:r>
              <a:rPr lang="zh-CN" altLang="en-US" dirty="0">
                <a:latin typeface="Microsoft YaHei Light" panose="020B0502040204020203" pitchFamily="34" charset="-122"/>
                <a:ea typeface="Microsoft YaHei Light" panose="020B0502040204020203" pitchFamily="34" charset="-122"/>
                <a:sym typeface="Calibri" pitchFamily="34" charset="0"/>
              </a:rPr>
              <a:t>来表示课程</a:t>
            </a:r>
            <a:r>
              <a:rPr lang="en-US" altLang="zh-CN" dirty="0">
                <a:latin typeface="Microsoft YaHei Light" panose="020B0502040204020203" pitchFamily="34" charset="-122"/>
                <a:ea typeface="Microsoft YaHei Light" panose="020B0502040204020203" pitchFamily="34" charset="-122"/>
                <a:sym typeface="Calibri" pitchFamily="34" charset="0"/>
              </a:rPr>
              <a:t>C</a:t>
            </a:r>
            <a:r>
              <a:rPr lang="zh-CN" altLang="en-US" dirty="0">
                <a:latin typeface="Microsoft YaHei Light" panose="020B0502040204020203" pitchFamily="34" charset="-122"/>
                <a:ea typeface="Microsoft YaHei Light" panose="020B0502040204020203" pitchFamily="34" charset="-122"/>
                <a:sym typeface="Calibri" pitchFamily="34" charset="0"/>
              </a:rPr>
              <a:t>、教师</a:t>
            </a:r>
            <a:r>
              <a:rPr lang="en-US" altLang="zh-CN" dirty="0">
                <a:latin typeface="Microsoft YaHei Light" panose="020B0502040204020203" pitchFamily="34" charset="-122"/>
                <a:ea typeface="Microsoft YaHei Light" panose="020B0502040204020203" pitchFamily="34" charset="-122"/>
                <a:sym typeface="Calibri" pitchFamily="34" charset="0"/>
              </a:rPr>
              <a:t>T</a:t>
            </a:r>
            <a:r>
              <a:rPr lang="zh-CN" altLang="en-US" dirty="0">
                <a:latin typeface="Microsoft YaHei Light" panose="020B0502040204020203" pitchFamily="34" charset="-122"/>
                <a:ea typeface="Microsoft YaHei Light" panose="020B0502040204020203" pitchFamily="34" charset="-122"/>
                <a:sym typeface="Calibri" pitchFamily="34" charset="0"/>
              </a:rPr>
              <a:t>和参考书</a:t>
            </a:r>
            <a:r>
              <a:rPr lang="en-US" altLang="zh-CN" dirty="0">
                <a:latin typeface="Microsoft YaHei Light" panose="020B0502040204020203" pitchFamily="34" charset="-122"/>
                <a:ea typeface="Microsoft YaHei Light" panose="020B0502040204020203" pitchFamily="34" charset="-122"/>
                <a:sym typeface="Calibri" pitchFamily="34" charset="0"/>
              </a:rPr>
              <a:t>B</a:t>
            </a:r>
            <a:r>
              <a:rPr lang="zh-CN" altLang="en-US" dirty="0">
                <a:latin typeface="Microsoft YaHei Light" panose="020B0502040204020203" pitchFamily="34" charset="-122"/>
                <a:ea typeface="Microsoft YaHei Light" panose="020B0502040204020203" pitchFamily="34" charset="-122"/>
                <a:sym typeface="Calibri" pitchFamily="34" charset="0"/>
              </a:rPr>
              <a:t>之间的关系。</a:t>
            </a:r>
          </a:p>
        </p:txBody>
      </p:sp>
      <p:sp>
        <p:nvSpPr>
          <p:cNvPr id="3" name="矩形 2">
            <a:extLst>
              <a:ext uri="{FF2B5EF4-FFF2-40B4-BE49-F238E27FC236}">
                <a16:creationId xmlns:a16="http://schemas.microsoft.com/office/drawing/2014/main" id="{645D1F19-AD76-494C-9EFD-E1FBF176B1C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781EDD2-AB42-49F5-BC09-60A16042E9E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7F21DE84-BC5B-49FB-9D4D-19309D731D2F}"/>
              </a:ext>
            </a:extLst>
          </p:cNvPr>
          <p:cNvSpPr txBox="1"/>
          <p:nvPr/>
        </p:nvSpPr>
        <p:spPr>
          <a:xfrm>
            <a:off x="203652" y="-38890"/>
            <a:ext cx="424222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关系数据理论：范式</a:t>
            </a:r>
            <a:endParaRPr lang="en-US" altLang="zh-CN" sz="2800" b="1" dirty="0">
              <a:latin typeface="微软雅黑 Light" panose="020B0502040204020203" pitchFamily="34" charset="-122"/>
              <a:ea typeface="微软雅黑 Light" panose="020B0502040204020203" pitchFamily="34" charset="-122"/>
            </a:endParaRPr>
          </a:p>
        </p:txBody>
      </p:sp>
      <p:grpSp>
        <p:nvGrpSpPr>
          <p:cNvPr id="6" name="Group 5">
            <a:extLst>
              <a:ext uri="{FF2B5EF4-FFF2-40B4-BE49-F238E27FC236}">
                <a16:creationId xmlns:a16="http://schemas.microsoft.com/office/drawing/2014/main" id="{2099B8F4-58CD-47E2-9271-F92A112FCD0E}"/>
              </a:ext>
            </a:extLst>
          </p:cNvPr>
          <p:cNvGrpSpPr>
            <a:grpSpLocks/>
          </p:cNvGrpSpPr>
          <p:nvPr/>
        </p:nvGrpSpPr>
        <p:grpSpPr bwMode="auto">
          <a:xfrm>
            <a:off x="6327228" y="1283576"/>
            <a:ext cx="5528440" cy="5211817"/>
            <a:chOff x="0" y="0"/>
            <a:chExt cx="10173" cy="7605"/>
          </a:xfrm>
        </p:grpSpPr>
        <p:sp>
          <p:nvSpPr>
            <p:cNvPr id="7" name="Text Box 52">
              <a:extLst>
                <a:ext uri="{FF2B5EF4-FFF2-40B4-BE49-F238E27FC236}">
                  <a16:creationId xmlns:a16="http://schemas.microsoft.com/office/drawing/2014/main" id="{0D9A8E2B-9AF3-4AB5-8F5C-6C43675237BC}"/>
                </a:ext>
              </a:extLst>
            </p:cNvPr>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8" name="Text Box 50">
              <a:extLst>
                <a:ext uri="{FF2B5EF4-FFF2-40B4-BE49-F238E27FC236}">
                  <a16:creationId xmlns:a16="http://schemas.microsoft.com/office/drawing/2014/main" id="{A5930D22-718C-4BEA-8F5B-07D3D0192A34}"/>
                </a:ext>
              </a:extLst>
            </p:cNvPr>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9" name="Text Box 51">
              <a:extLst>
                <a:ext uri="{FF2B5EF4-FFF2-40B4-BE49-F238E27FC236}">
                  <a16:creationId xmlns:a16="http://schemas.microsoft.com/office/drawing/2014/main" id="{5801C3FA-7837-42A3-835C-98786C647C30}"/>
                </a:ext>
              </a:extLst>
            </p:cNvPr>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10" name="Group 8">
              <a:extLst>
                <a:ext uri="{FF2B5EF4-FFF2-40B4-BE49-F238E27FC236}">
                  <a16:creationId xmlns:a16="http://schemas.microsoft.com/office/drawing/2014/main" id="{A7AF628C-11F9-41B0-82E1-0C8F1BD48567}"/>
                </a:ext>
              </a:extLst>
            </p:cNvPr>
            <p:cNvGrpSpPr>
              <a:grpSpLocks/>
            </p:cNvGrpSpPr>
            <p:nvPr/>
          </p:nvGrpSpPr>
          <p:grpSpPr bwMode="auto">
            <a:xfrm>
              <a:off x="3857" y="1642"/>
              <a:ext cx="1323" cy="897"/>
              <a:chOff x="-18" y="-28"/>
              <a:chExt cx="653" cy="341"/>
            </a:xfrm>
          </p:grpSpPr>
          <p:sp>
            <p:nvSpPr>
              <p:cNvPr id="46" name="AutoShape 55">
                <a:extLst>
                  <a:ext uri="{FF2B5EF4-FFF2-40B4-BE49-F238E27FC236}">
                    <a16:creationId xmlns:a16="http://schemas.microsoft.com/office/drawing/2014/main" id="{415FFB1C-3773-44DC-8E12-3881D3EA620D}"/>
                  </a:ext>
                </a:extLst>
              </p:cNvPr>
              <p:cNvSpPr>
                <a:spLocks/>
              </p:cNvSpPr>
              <p:nvPr/>
            </p:nvSpPr>
            <p:spPr bwMode="auto">
              <a:xfrm>
                <a:off x="-18" y="-2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47" name="AutoShape 54">
                <a:extLst>
                  <a:ext uri="{FF2B5EF4-FFF2-40B4-BE49-F238E27FC236}">
                    <a16:creationId xmlns:a16="http://schemas.microsoft.com/office/drawing/2014/main" id="{5EE7EECC-E9D7-41DC-BFB6-0EF2D87BE7DB}"/>
                  </a:ext>
                </a:extLst>
              </p:cNvPr>
              <p:cNvSpPr>
                <a:spLocks/>
              </p:cNvSpPr>
              <p:nvPr/>
            </p:nvSpPr>
            <p:spPr bwMode="auto">
              <a:xfrm rot="10800000">
                <a:off x="575" y="-24"/>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11" name="Group 11">
              <a:extLst>
                <a:ext uri="{FF2B5EF4-FFF2-40B4-BE49-F238E27FC236}">
                  <a16:creationId xmlns:a16="http://schemas.microsoft.com/office/drawing/2014/main" id="{F8F154A5-275C-4E25-B65D-D13B53D05AA3}"/>
                </a:ext>
              </a:extLst>
            </p:cNvPr>
            <p:cNvGrpSpPr>
              <a:grpSpLocks/>
            </p:cNvGrpSpPr>
            <p:nvPr/>
          </p:nvGrpSpPr>
          <p:grpSpPr bwMode="auto">
            <a:xfrm>
              <a:off x="3821" y="3507"/>
              <a:ext cx="1397" cy="901"/>
              <a:chOff x="-36" y="-60"/>
              <a:chExt cx="688" cy="343"/>
            </a:xfrm>
          </p:grpSpPr>
          <p:sp>
            <p:nvSpPr>
              <p:cNvPr id="44" name="AutoShape 61">
                <a:extLst>
                  <a:ext uri="{FF2B5EF4-FFF2-40B4-BE49-F238E27FC236}">
                    <a16:creationId xmlns:a16="http://schemas.microsoft.com/office/drawing/2014/main" id="{790F886E-1D6E-40DE-BB13-C6FF51FB0BBA}"/>
                  </a:ext>
                </a:extLst>
              </p:cNvPr>
              <p:cNvSpPr>
                <a:spLocks/>
              </p:cNvSpPr>
              <p:nvPr/>
            </p:nvSpPr>
            <p:spPr bwMode="auto">
              <a:xfrm>
                <a:off x="-36" y="-54"/>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45" name="AutoShape 60">
                <a:extLst>
                  <a:ext uri="{FF2B5EF4-FFF2-40B4-BE49-F238E27FC236}">
                    <a16:creationId xmlns:a16="http://schemas.microsoft.com/office/drawing/2014/main" id="{0A255406-1E27-492E-9630-EBA83FBBDAEC}"/>
                  </a:ext>
                </a:extLst>
              </p:cNvPr>
              <p:cNvSpPr>
                <a:spLocks/>
              </p:cNvSpPr>
              <p:nvPr/>
            </p:nvSpPr>
            <p:spPr bwMode="auto">
              <a:xfrm rot="10800000">
                <a:off x="592" y="-6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12" name="Group 14">
              <a:extLst>
                <a:ext uri="{FF2B5EF4-FFF2-40B4-BE49-F238E27FC236}">
                  <a16:creationId xmlns:a16="http://schemas.microsoft.com/office/drawing/2014/main" id="{9D3062C1-2B4C-40E6-B12F-A70CBF995BA5}"/>
                </a:ext>
              </a:extLst>
            </p:cNvPr>
            <p:cNvGrpSpPr>
              <a:grpSpLocks/>
            </p:cNvGrpSpPr>
            <p:nvPr/>
          </p:nvGrpSpPr>
          <p:grpSpPr bwMode="auto">
            <a:xfrm>
              <a:off x="3712" y="5155"/>
              <a:ext cx="1522" cy="957"/>
              <a:chOff x="-119" y="-92"/>
              <a:chExt cx="750" cy="344"/>
            </a:xfrm>
          </p:grpSpPr>
          <p:sp>
            <p:nvSpPr>
              <p:cNvPr id="42" name="AutoShape 58">
                <a:extLst>
                  <a:ext uri="{FF2B5EF4-FFF2-40B4-BE49-F238E27FC236}">
                    <a16:creationId xmlns:a16="http://schemas.microsoft.com/office/drawing/2014/main" id="{9BBEF2AF-6BE9-4119-9707-474EF7C7B3DF}"/>
                  </a:ext>
                </a:extLst>
              </p:cNvPr>
              <p:cNvSpPr>
                <a:spLocks/>
              </p:cNvSpPr>
              <p:nvPr/>
            </p:nvSpPr>
            <p:spPr bwMode="auto">
              <a:xfrm>
                <a:off x="-119" y="-92"/>
                <a:ext cx="143" cy="344"/>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43" name="AutoShape 57">
                <a:extLst>
                  <a:ext uri="{FF2B5EF4-FFF2-40B4-BE49-F238E27FC236}">
                    <a16:creationId xmlns:a16="http://schemas.microsoft.com/office/drawing/2014/main" id="{76C2EC5C-114F-4A3A-84FC-D4E3BF847C18}"/>
                  </a:ext>
                </a:extLst>
              </p:cNvPr>
              <p:cNvSpPr>
                <a:spLocks/>
              </p:cNvSpPr>
              <p:nvPr/>
            </p:nvSpPr>
            <p:spPr bwMode="auto">
              <a:xfrm rot="10800000">
                <a:off x="571" y="-85"/>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13" name="Group 17">
              <a:extLst>
                <a:ext uri="{FF2B5EF4-FFF2-40B4-BE49-F238E27FC236}">
                  <a16:creationId xmlns:a16="http://schemas.microsoft.com/office/drawing/2014/main" id="{8C75CC2D-B822-43C2-83C7-EF57ED84DEB9}"/>
                </a:ext>
              </a:extLst>
            </p:cNvPr>
            <p:cNvGrpSpPr>
              <a:grpSpLocks noChangeAspect="1"/>
            </p:cNvGrpSpPr>
            <p:nvPr/>
          </p:nvGrpSpPr>
          <p:grpSpPr bwMode="auto">
            <a:xfrm>
              <a:off x="7086" y="1672"/>
              <a:ext cx="2495" cy="1335"/>
              <a:chOff x="-99" y="-21"/>
              <a:chExt cx="1169" cy="626"/>
            </a:xfrm>
          </p:grpSpPr>
          <p:sp>
            <p:nvSpPr>
              <p:cNvPr id="40" name="AutoShape 70">
                <a:extLst>
                  <a:ext uri="{FF2B5EF4-FFF2-40B4-BE49-F238E27FC236}">
                    <a16:creationId xmlns:a16="http://schemas.microsoft.com/office/drawing/2014/main" id="{721024DD-CA5D-46DF-9336-933528D8B6E8}"/>
                  </a:ext>
                </a:extLst>
              </p:cNvPr>
              <p:cNvSpPr>
                <a:spLocks noChangeAspect="1"/>
              </p:cNvSpPr>
              <p:nvPr/>
            </p:nvSpPr>
            <p:spPr bwMode="auto">
              <a:xfrm>
                <a:off x="-99" y="-1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41" name="AutoShape 69">
                <a:extLst>
                  <a:ext uri="{FF2B5EF4-FFF2-40B4-BE49-F238E27FC236}">
                    <a16:creationId xmlns:a16="http://schemas.microsoft.com/office/drawing/2014/main" id="{C4005172-BEBF-415D-9242-CD485415050D}"/>
                  </a:ext>
                </a:extLst>
              </p:cNvPr>
              <p:cNvSpPr>
                <a:spLocks noChangeAspect="1"/>
              </p:cNvSpPr>
              <p:nvPr/>
            </p:nvSpPr>
            <p:spPr bwMode="auto">
              <a:xfrm rot="10800000">
                <a:off x="989" y="-21"/>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14" name="Group 21">
              <a:extLst>
                <a:ext uri="{FF2B5EF4-FFF2-40B4-BE49-F238E27FC236}">
                  <a16:creationId xmlns:a16="http://schemas.microsoft.com/office/drawing/2014/main" id="{CCE0F799-61E8-4029-A6A5-46BB524E5264}"/>
                </a:ext>
              </a:extLst>
            </p:cNvPr>
            <p:cNvGrpSpPr>
              <a:grpSpLocks noChangeAspect="1"/>
            </p:cNvGrpSpPr>
            <p:nvPr/>
          </p:nvGrpSpPr>
          <p:grpSpPr bwMode="auto">
            <a:xfrm>
              <a:off x="7149" y="3496"/>
              <a:ext cx="2275" cy="1276"/>
              <a:chOff x="-54" y="-285"/>
              <a:chExt cx="2275" cy="1276"/>
            </a:xfrm>
          </p:grpSpPr>
          <p:sp>
            <p:nvSpPr>
              <p:cNvPr id="38" name="AutoShape 67">
                <a:extLst>
                  <a:ext uri="{FF2B5EF4-FFF2-40B4-BE49-F238E27FC236}">
                    <a16:creationId xmlns:a16="http://schemas.microsoft.com/office/drawing/2014/main" id="{1A8E59FC-C5B6-4DB4-B550-13CE1C8B4780}"/>
                  </a:ext>
                </a:extLst>
              </p:cNvPr>
              <p:cNvSpPr>
                <a:spLocks noChangeAspect="1"/>
              </p:cNvSpPr>
              <p:nvPr/>
            </p:nvSpPr>
            <p:spPr bwMode="auto">
              <a:xfrm>
                <a:off x="-54" y="-251"/>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39" name="AutoShape 66">
                <a:extLst>
                  <a:ext uri="{FF2B5EF4-FFF2-40B4-BE49-F238E27FC236}">
                    <a16:creationId xmlns:a16="http://schemas.microsoft.com/office/drawing/2014/main" id="{CA89625B-4DBF-44CD-AA2D-12A74733EF8C}"/>
                  </a:ext>
                </a:extLst>
              </p:cNvPr>
              <p:cNvSpPr>
                <a:spLocks noChangeAspect="1"/>
              </p:cNvSpPr>
              <p:nvPr/>
            </p:nvSpPr>
            <p:spPr bwMode="auto">
              <a:xfrm rot="10800000">
                <a:off x="1998" y="-285"/>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15" name="Group 23">
              <a:extLst>
                <a:ext uri="{FF2B5EF4-FFF2-40B4-BE49-F238E27FC236}">
                  <a16:creationId xmlns:a16="http://schemas.microsoft.com/office/drawing/2014/main" id="{5E297229-A5A2-4352-85FE-AB58BEF6A255}"/>
                </a:ext>
              </a:extLst>
            </p:cNvPr>
            <p:cNvGrpSpPr>
              <a:grpSpLocks noChangeAspect="1"/>
            </p:cNvGrpSpPr>
            <p:nvPr/>
          </p:nvGrpSpPr>
          <p:grpSpPr bwMode="auto">
            <a:xfrm>
              <a:off x="7275" y="5331"/>
              <a:ext cx="2110" cy="963"/>
              <a:chOff x="-16" y="-39"/>
              <a:chExt cx="892" cy="620"/>
            </a:xfrm>
          </p:grpSpPr>
          <p:sp>
            <p:nvSpPr>
              <p:cNvPr id="36" name="AutoShape 64">
                <a:extLst>
                  <a:ext uri="{FF2B5EF4-FFF2-40B4-BE49-F238E27FC236}">
                    <a16:creationId xmlns:a16="http://schemas.microsoft.com/office/drawing/2014/main" id="{24F39935-0518-426E-8BB9-F60BD04A3676}"/>
                  </a:ext>
                </a:extLst>
              </p:cNvPr>
              <p:cNvSpPr>
                <a:spLocks noChangeAspect="1"/>
              </p:cNvSpPr>
              <p:nvPr/>
            </p:nvSpPr>
            <p:spPr bwMode="auto">
              <a:xfrm>
                <a:off x="-16" y="-39"/>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37" name="AutoShape 63">
                <a:extLst>
                  <a:ext uri="{FF2B5EF4-FFF2-40B4-BE49-F238E27FC236}">
                    <a16:creationId xmlns:a16="http://schemas.microsoft.com/office/drawing/2014/main" id="{D24D2200-13E7-4BEC-8C73-39659A468A4E}"/>
                  </a:ext>
                </a:extLst>
              </p:cNvPr>
              <p:cNvSpPr>
                <a:spLocks noChangeAspect="1"/>
              </p:cNvSpPr>
              <p:nvPr/>
            </p:nvSpPr>
            <p:spPr bwMode="auto">
              <a:xfrm rot="10800000">
                <a:off x="795" y="-3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16" name="Group 27">
              <a:extLst>
                <a:ext uri="{FF2B5EF4-FFF2-40B4-BE49-F238E27FC236}">
                  <a16:creationId xmlns:a16="http://schemas.microsoft.com/office/drawing/2014/main" id="{9B0A26E9-FC11-45B8-B1A2-17170310B831}"/>
                </a:ext>
              </a:extLst>
            </p:cNvPr>
            <p:cNvGrpSpPr>
              <a:grpSpLocks/>
            </p:cNvGrpSpPr>
            <p:nvPr/>
          </p:nvGrpSpPr>
          <p:grpSpPr bwMode="auto">
            <a:xfrm>
              <a:off x="0" y="0"/>
              <a:ext cx="10173" cy="7380"/>
              <a:chOff x="0" y="0"/>
              <a:chExt cx="2272" cy="1713"/>
            </a:xfrm>
          </p:grpSpPr>
          <p:grpSp>
            <p:nvGrpSpPr>
              <p:cNvPr id="18" name="Group 28">
                <a:extLst>
                  <a:ext uri="{FF2B5EF4-FFF2-40B4-BE49-F238E27FC236}">
                    <a16:creationId xmlns:a16="http://schemas.microsoft.com/office/drawing/2014/main" id="{56D2CE8A-AE1A-4909-85A2-05B7FAD3405F}"/>
                  </a:ext>
                </a:extLst>
              </p:cNvPr>
              <p:cNvGrpSpPr>
                <a:grpSpLocks/>
              </p:cNvGrpSpPr>
              <p:nvPr/>
            </p:nvGrpSpPr>
            <p:grpSpPr bwMode="auto">
              <a:xfrm>
                <a:off x="0" y="0"/>
                <a:ext cx="596" cy="230"/>
                <a:chOff x="0" y="0"/>
                <a:chExt cx="596" cy="230"/>
              </a:xfrm>
            </p:grpSpPr>
            <p:sp>
              <p:nvSpPr>
                <p:cNvPr id="34" name="Rectangle 71">
                  <a:extLst>
                    <a:ext uri="{FF2B5EF4-FFF2-40B4-BE49-F238E27FC236}">
                      <a16:creationId xmlns:a16="http://schemas.microsoft.com/office/drawing/2014/main" id="{D5E683EE-017F-426A-90A0-13D288760662}"/>
                    </a:ext>
                  </a:extLst>
                </p:cNvPr>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a:solidFill>
                        <a:srgbClr val="000000"/>
                      </a:solidFill>
                      <a:latin typeface="+mn-lt"/>
                      <a:sym typeface="宋体" pitchFamily="2" charset="-122"/>
                    </a:rPr>
                    <a:t>C</a:t>
                  </a:r>
                </a:p>
              </p:txBody>
            </p:sp>
            <p:sp>
              <p:nvSpPr>
                <p:cNvPr id="35" name="Rectangle 81">
                  <a:extLst>
                    <a:ext uri="{FF2B5EF4-FFF2-40B4-BE49-F238E27FC236}">
                      <a16:creationId xmlns:a16="http://schemas.microsoft.com/office/drawing/2014/main" id="{81DBC021-CF7C-4E1C-979F-327045C68C50}"/>
                    </a:ext>
                  </a:extLst>
                </p:cNvPr>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19" name="Group 31">
                <a:extLst>
                  <a:ext uri="{FF2B5EF4-FFF2-40B4-BE49-F238E27FC236}">
                    <a16:creationId xmlns:a16="http://schemas.microsoft.com/office/drawing/2014/main" id="{11EB2E29-C7AD-4ED9-9840-3831FDEECAE5}"/>
                  </a:ext>
                </a:extLst>
              </p:cNvPr>
              <p:cNvGrpSpPr>
                <a:grpSpLocks/>
              </p:cNvGrpSpPr>
              <p:nvPr/>
            </p:nvGrpSpPr>
            <p:grpSpPr bwMode="auto">
              <a:xfrm>
                <a:off x="596" y="0"/>
                <a:ext cx="822" cy="230"/>
                <a:chOff x="0" y="0"/>
                <a:chExt cx="822" cy="230"/>
              </a:xfrm>
            </p:grpSpPr>
            <p:sp>
              <p:nvSpPr>
                <p:cNvPr id="32" name="Rectangle 72">
                  <a:extLst>
                    <a:ext uri="{FF2B5EF4-FFF2-40B4-BE49-F238E27FC236}">
                      <a16:creationId xmlns:a16="http://schemas.microsoft.com/office/drawing/2014/main" id="{A1A9272A-28C4-454D-BCBA-AA6564F08792}"/>
                    </a:ext>
                  </a:extLst>
                </p:cNvPr>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a:solidFill>
                        <a:srgbClr val="000000"/>
                      </a:solidFill>
                      <a:latin typeface="+mn-lt"/>
                      <a:sym typeface="宋体" pitchFamily="2" charset="-122"/>
                    </a:rPr>
                    <a:t>T</a:t>
                  </a:r>
                </a:p>
              </p:txBody>
            </p:sp>
            <p:sp>
              <p:nvSpPr>
                <p:cNvPr id="33" name="Rectangle 83">
                  <a:extLst>
                    <a:ext uri="{FF2B5EF4-FFF2-40B4-BE49-F238E27FC236}">
                      <a16:creationId xmlns:a16="http://schemas.microsoft.com/office/drawing/2014/main" id="{9E964625-9D8F-4CA3-BF01-8B0E5DC6DE9D}"/>
                    </a:ext>
                  </a:extLst>
                </p:cNvPr>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20" name="Group 34">
                <a:extLst>
                  <a:ext uri="{FF2B5EF4-FFF2-40B4-BE49-F238E27FC236}">
                    <a16:creationId xmlns:a16="http://schemas.microsoft.com/office/drawing/2014/main" id="{84E240EF-2032-4327-AB46-C8E9FEAE7B93}"/>
                  </a:ext>
                </a:extLst>
              </p:cNvPr>
              <p:cNvGrpSpPr>
                <a:grpSpLocks/>
              </p:cNvGrpSpPr>
              <p:nvPr/>
            </p:nvGrpSpPr>
            <p:grpSpPr bwMode="auto">
              <a:xfrm>
                <a:off x="1418" y="0"/>
                <a:ext cx="854" cy="230"/>
                <a:chOff x="0" y="0"/>
                <a:chExt cx="854" cy="230"/>
              </a:xfrm>
            </p:grpSpPr>
            <p:sp>
              <p:nvSpPr>
                <p:cNvPr id="30" name="Rectangle 73">
                  <a:extLst>
                    <a:ext uri="{FF2B5EF4-FFF2-40B4-BE49-F238E27FC236}">
                      <a16:creationId xmlns:a16="http://schemas.microsoft.com/office/drawing/2014/main" id="{F3F05730-0F33-473B-851F-6E8E59897337}"/>
                    </a:ext>
                  </a:extLst>
                </p:cNvPr>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31" name="Rectangle 85">
                  <a:extLst>
                    <a:ext uri="{FF2B5EF4-FFF2-40B4-BE49-F238E27FC236}">
                      <a16:creationId xmlns:a16="http://schemas.microsoft.com/office/drawing/2014/main" id="{356A14F2-287D-4B13-8027-B1EFFBB5B561}"/>
                    </a:ext>
                  </a:extLst>
                </p:cNvPr>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21" name="Group 37">
                <a:extLst>
                  <a:ext uri="{FF2B5EF4-FFF2-40B4-BE49-F238E27FC236}">
                    <a16:creationId xmlns:a16="http://schemas.microsoft.com/office/drawing/2014/main" id="{633A9AC7-D3B1-48BA-81FE-4EBCC177F6E4}"/>
                  </a:ext>
                </a:extLst>
              </p:cNvPr>
              <p:cNvGrpSpPr>
                <a:grpSpLocks/>
              </p:cNvGrpSpPr>
              <p:nvPr/>
            </p:nvGrpSpPr>
            <p:grpSpPr bwMode="auto">
              <a:xfrm>
                <a:off x="0" y="230"/>
                <a:ext cx="596" cy="1483"/>
                <a:chOff x="0" y="0"/>
                <a:chExt cx="596" cy="1483"/>
              </a:xfrm>
            </p:grpSpPr>
            <p:sp>
              <p:nvSpPr>
                <p:cNvPr id="28" name="Rectangle 74">
                  <a:extLst>
                    <a:ext uri="{FF2B5EF4-FFF2-40B4-BE49-F238E27FC236}">
                      <a16:creationId xmlns:a16="http://schemas.microsoft.com/office/drawing/2014/main" id="{120E0F59-0C4B-4847-A543-72677AFD48E1}"/>
                    </a:ext>
                  </a:extLst>
                </p:cNvPr>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29" name="Rectangle 87">
                  <a:extLst>
                    <a:ext uri="{FF2B5EF4-FFF2-40B4-BE49-F238E27FC236}">
                      <a16:creationId xmlns:a16="http://schemas.microsoft.com/office/drawing/2014/main" id="{8D2B9FAF-E2AB-4E2D-BE58-FF60626B2AE5}"/>
                    </a:ext>
                  </a:extLst>
                </p:cNvPr>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22" name="Group 40">
                <a:extLst>
                  <a:ext uri="{FF2B5EF4-FFF2-40B4-BE49-F238E27FC236}">
                    <a16:creationId xmlns:a16="http://schemas.microsoft.com/office/drawing/2014/main" id="{D16AF35A-A765-4A12-9CBF-B3BA56DDE064}"/>
                  </a:ext>
                </a:extLst>
              </p:cNvPr>
              <p:cNvGrpSpPr>
                <a:grpSpLocks/>
              </p:cNvGrpSpPr>
              <p:nvPr/>
            </p:nvGrpSpPr>
            <p:grpSpPr bwMode="auto">
              <a:xfrm>
                <a:off x="596" y="230"/>
                <a:ext cx="822" cy="1483"/>
                <a:chOff x="0" y="0"/>
                <a:chExt cx="822" cy="1483"/>
              </a:xfrm>
            </p:grpSpPr>
            <p:sp>
              <p:nvSpPr>
                <p:cNvPr id="26" name="Rectangle 79">
                  <a:extLst>
                    <a:ext uri="{FF2B5EF4-FFF2-40B4-BE49-F238E27FC236}">
                      <a16:creationId xmlns:a16="http://schemas.microsoft.com/office/drawing/2014/main" id="{005FFD85-AA49-44E5-B2B2-B9B5BBB020D5}"/>
                    </a:ext>
                  </a:extLst>
                </p:cNvPr>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27" name="Rectangle 89">
                  <a:extLst>
                    <a:ext uri="{FF2B5EF4-FFF2-40B4-BE49-F238E27FC236}">
                      <a16:creationId xmlns:a16="http://schemas.microsoft.com/office/drawing/2014/main" id="{68DEFEF7-1C09-47ED-B4F2-F2A44C800771}"/>
                    </a:ext>
                  </a:extLst>
                </p:cNvPr>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23" name="Group 43">
                <a:extLst>
                  <a:ext uri="{FF2B5EF4-FFF2-40B4-BE49-F238E27FC236}">
                    <a16:creationId xmlns:a16="http://schemas.microsoft.com/office/drawing/2014/main" id="{9BD3EAB4-4D20-466F-AE14-C776F1C0A9BC}"/>
                  </a:ext>
                </a:extLst>
              </p:cNvPr>
              <p:cNvGrpSpPr>
                <a:grpSpLocks/>
              </p:cNvGrpSpPr>
              <p:nvPr/>
            </p:nvGrpSpPr>
            <p:grpSpPr bwMode="auto">
              <a:xfrm>
                <a:off x="1418" y="230"/>
                <a:ext cx="854" cy="1483"/>
                <a:chOff x="0" y="0"/>
                <a:chExt cx="854" cy="1483"/>
              </a:xfrm>
            </p:grpSpPr>
            <p:sp>
              <p:nvSpPr>
                <p:cNvPr id="24" name="Rectangle 80">
                  <a:extLst>
                    <a:ext uri="{FF2B5EF4-FFF2-40B4-BE49-F238E27FC236}">
                      <a16:creationId xmlns:a16="http://schemas.microsoft.com/office/drawing/2014/main" id="{9CCCBA9C-1370-4DDA-B2CC-3EB61FE0D669}"/>
                    </a:ext>
                  </a:extLst>
                </p:cNvPr>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25" name="Rectangle 91">
                  <a:extLst>
                    <a:ext uri="{FF2B5EF4-FFF2-40B4-BE49-F238E27FC236}">
                      <a16:creationId xmlns:a16="http://schemas.microsoft.com/office/drawing/2014/main" id="{BB6E5CEC-47A2-4E3C-A705-9ECA82C92C93}"/>
                    </a:ext>
                  </a:extLst>
                </p:cNvPr>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17" name="Text Box 52">
              <a:extLst>
                <a:ext uri="{FF2B5EF4-FFF2-40B4-BE49-F238E27FC236}">
                  <a16:creationId xmlns:a16="http://schemas.microsoft.com/office/drawing/2014/main" id="{26665AC9-C673-4E06-B4C4-22B2EB7E7A6C}"/>
                </a:ext>
              </a:extLst>
            </p:cNvPr>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Tree>
    <p:extLst>
      <p:ext uri="{BB962C8B-B14F-4D97-AF65-F5344CB8AC3E}">
        <p14:creationId xmlns:p14="http://schemas.microsoft.com/office/powerpoint/2010/main" val="1626764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表格 43">
            <a:extLst>
              <a:ext uri="{FF2B5EF4-FFF2-40B4-BE49-F238E27FC236}">
                <a16:creationId xmlns:a16="http://schemas.microsoft.com/office/drawing/2014/main" id="{369996AC-E298-4837-8FB9-D58786787A4A}"/>
              </a:ext>
            </a:extLst>
          </p:cNvPr>
          <p:cNvGraphicFramePr>
            <a:graphicFrameLocks noGrp="1"/>
          </p:cNvGraphicFramePr>
          <p:nvPr>
            <p:extLst>
              <p:ext uri="{D42A27DB-BD31-4B8C-83A1-F6EECF244321}">
                <p14:modId xmlns:p14="http://schemas.microsoft.com/office/powerpoint/2010/main" val="2056366822"/>
              </p:ext>
            </p:extLst>
          </p:nvPr>
        </p:nvGraphicFramePr>
        <p:xfrm>
          <a:off x="579605" y="1418417"/>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3" name="矩形 2">
            <a:extLst>
              <a:ext uri="{FF2B5EF4-FFF2-40B4-BE49-F238E27FC236}">
                <a16:creationId xmlns:a16="http://schemas.microsoft.com/office/drawing/2014/main" id="{B95D163C-38FF-41CF-9A37-B7251CA9340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7D2840-7E5F-4A27-9E56-120581CF57F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02A488D4-2907-420F-9C45-4AE1530AE20C}"/>
              </a:ext>
            </a:extLst>
          </p:cNvPr>
          <p:cNvSpPr txBox="1"/>
          <p:nvPr/>
        </p:nvSpPr>
        <p:spPr>
          <a:xfrm>
            <a:off x="203652" y="-38890"/>
            <a:ext cx="490506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859F03A3-352F-47C1-B1D5-A7B55FBEF868}"/>
              </a:ext>
            </a:extLst>
          </p:cNvPr>
          <p:cNvSpPr>
            <a:spLocks noGrp="1" noChangeArrowheads="1"/>
          </p:cNvSpPr>
          <p:nvPr>
            <p:ph idx="1"/>
          </p:nvPr>
        </p:nvSpPr>
        <p:spPr>
          <a:xfrm>
            <a:off x="6976663" y="2569675"/>
            <a:ext cx="5015639" cy="2040690"/>
          </a:xfrm>
        </p:spPr>
        <p:txBody>
          <a:bodyPr>
            <a:normAutofit/>
          </a:bodyPr>
          <a:lstStyle/>
          <a:p>
            <a:pPr algn="l">
              <a:lnSpc>
                <a:spcPct val="150000"/>
              </a:lnSpc>
            </a:pPr>
            <a:r>
              <a:rPr lang="en-US" altLang="zh-CN" sz="2400" dirty="0">
                <a:latin typeface="Microsoft YaHei Light" panose="020B0502040204020203" pitchFamily="34" charset="-122"/>
                <a:ea typeface="Microsoft YaHei Light" panose="020B0502040204020203" pitchFamily="34" charset="-122"/>
                <a:sym typeface="Calibri" pitchFamily="34" charset="0"/>
              </a:rPr>
              <a:t>Teaching</a:t>
            </a:r>
            <a:r>
              <a:rPr lang="zh-CN" altLang="en-US" sz="2400" dirty="0">
                <a:latin typeface="Microsoft YaHei Light" panose="020B0502040204020203" pitchFamily="34" charset="-122"/>
                <a:ea typeface="Microsoft YaHei Light" panose="020B0502040204020203" pitchFamily="34" charset="-122"/>
                <a:sym typeface="Calibri" pitchFamily="34" charset="0"/>
              </a:rPr>
              <a:t>具有唯一候选码</a:t>
            </a:r>
            <a:r>
              <a:rPr lang="en-US" altLang="zh-CN" sz="2400" dirty="0">
                <a:latin typeface="Microsoft YaHei Light" panose="020B0502040204020203" pitchFamily="34" charset="-122"/>
                <a:ea typeface="Microsoft YaHei Light" panose="020B0502040204020203" pitchFamily="34" charset="-122"/>
                <a:sym typeface="Calibri" pitchFamily="34" charset="0"/>
              </a:rPr>
              <a:t>(C,T,B)</a:t>
            </a:r>
            <a:r>
              <a:rPr lang="zh-CN" altLang="en-US" sz="2400" dirty="0">
                <a:latin typeface="Microsoft YaHei Light" panose="020B0502040204020203" pitchFamily="34" charset="-122"/>
                <a:ea typeface="Microsoft YaHei Light" panose="020B0502040204020203" pitchFamily="34" charset="-122"/>
                <a:sym typeface="Calibri" pitchFamily="34" charset="0"/>
              </a:rPr>
              <a:t>， 即全码。</a:t>
            </a:r>
          </a:p>
          <a:p>
            <a:pPr>
              <a:lnSpc>
                <a:spcPct val="150000"/>
              </a:lnSpc>
            </a:pPr>
            <a:r>
              <a:rPr lang="en-US" altLang="zh-CN" sz="2400" dirty="0" err="1">
                <a:latin typeface="Microsoft YaHei Light" panose="020B0502040204020203" pitchFamily="34" charset="-122"/>
                <a:ea typeface="Microsoft YaHei Light" panose="020B0502040204020203" pitchFamily="34" charset="-122"/>
                <a:sym typeface="Calibri" pitchFamily="34" charset="0"/>
              </a:rPr>
              <a:t>Teaching∈BCNF</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Tree>
    <p:extLst>
      <p:ext uri="{BB962C8B-B14F-4D97-AF65-F5344CB8AC3E}">
        <p14:creationId xmlns:p14="http://schemas.microsoft.com/office/powerpoint/2010/main" val="42430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FAC1A3F-97EA-494C-802F-00CD656070F1}"/>
              </a:ext>
            </a:extLst>
          </p:cNvPr>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3" name="AutoShape 19">
            <a:extLst>
              <a:ext uri="{FF2B5EF4-FFF2-40B4-BE49-F238E27FC236}">
                <a16:creationId xmlns:a16="http://schemas.microsoft.com/office/drawing/2014/main" id="{E4149334-FD47-48C5-ACCA-F8803CFF06A9}"/>
              </a:ext>
            </a:extLst>
          </p:cNvPr>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
        <p:nvSpPr>
          <p:cNvPr id="4" name="矩形 3">
            <a:extLst>
              <a:ext uri="{FF2B5EF4-FFF2-40B4-BE49-F238E27FC236}">
                <a16:creationId xmlns:a16="http://schemas.microsoft.com/office/drawing/2014/main" id="{96673575-52E5-4B75-99E2-F7B06084F4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EE0ACBC-870B-4C91-993F-4ABD90623CA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F68A1CFA-2A87-45DB-B62F-821BDF6DAAD6}"/>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7644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93FB109-354E-4FC2-9AD2-6CF87323EB8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9BB40F9-0891-48BB-978D-29D2CFFED37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F168E731-C05E-4B57-BE44-D5F58C25C203}"/>
              </a:ext>
            </a:extLst>
          </p:cNvPr>
          <p:cNvSpPr>
            <a:spLocks noGrp="1" noChangeArrowheads="1"/>
          </p:cNvSpPr>
          <p:nvPr>
            <p:ph idx="1"/>
          </p:nvPr>
        </p:nvSpPr>
        <p:spPr>
          <a:xfrm>
            <a:off x="445604" y="1462322"/>
            <a:ext cx="11300792" cy="1698322"/>
          </a:xfrm>
        </p:spPr>
        <p:txBody>
          <a:bodyPr>
            <a:noAutofit/>
          </a:bodyPr>
          <a:lstStyle/>
          <a:p>
            <a:pPr algn="l">
              <a:lnSpc>
                <a:spcPct val="10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关系模式由五部分组成，是一个五元组：</a:t>
            </a:r>
            <a:br>
              <a:rPr lang="zh-CN" altLang="en-US" sz="2400" dirty="0">
                <a:latin typeface="Microsoft YaHei Light" panose="020B0502040204020203" pitchFamily="34" charset="-122"/>
                <a:ea typeface="Microsoft YaHei Light" panose="020B0502040204020203" pitchFamily="34" charset="-122"/>
                <a:sym typeface="Calibri" pitchFamily="34" charset="0"/>
              </a:rPr>
            </a:b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R(U, D, DOM, F)</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457200" lvl="1" indent="0" algn="l">
              <a:lnSpc>
                <a:spcPct val="10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关系名</a:t>
            </a:r>
            <a:r>
              <a:rPr lang="en-US" altLang="zh-CN" dirty="0">
                <a:latin typeface="Microsoft YaHei Light" panose="020B0502040204020203" pitchFamily="34" charset="-122"/>
                <a:ea typeface="Microsoft YaHei Light" panose="020B0502040204020203" pitchFamily="34" charset="-122"/>
                <a:sym typeface="Calibri" pitchFamily="34" charset="0"/>
              </a:rPr>
              <a:t>R</a:t>
            </a:r>
            <a:r>
              <a:rPr lang="zh-CN" altLang="en-US" dirty="0">
                <a:latin typeface="Microsoft YaHei Light" panose="020B0502040204020203" pitchFamily="34" charset="-122"/>
                <a:ea typeface="Microsoft YaHei Light" panose="020B0502040204020203" pitchFamily="34" charset="-122"/>
                <a:sym typeface="Calibri" pitchFamily="34" charset="0"/>
              </a:rPr>
              <a:t>是符号化的元组语义，</a:t>
            </a:r>
            <a:r>
              <a:rPr lang="en-US" altLang="zh-CN" dirty="0">
                <a:latin typeface="Microsoft YaHei Light" panose="020B0502040204020203" pitchFamily="34" charset="-122"/>
                <a:ea typeface="Microsoft YaHei Light" panose="020B0502040204020203" pitchFamily="34" charset="-122"/>
                <a:sym typeface="Calibri" pitchFamily="34" charset="0"/>
              </a:rPr>
              <a:t>U</a:t>
            </a:r>
            <a:r>
              <a:rPr lang="zh-CN" altLang="en-US" dirty="0">
                <a:latin typeface="Microsoft YaHei Light" panose="020B0502040204020203" pitchFamily="34" charset="-122"/>
                <a:ea typeface="Microsoft YaHei Light" panose="020B0502040204020203" pitchFamily="34" charset="-122"/>
                <a:sym typeface="Calibri" pitchFamily="34" charset="0"/>
              </a:rPr>
              <a:t>为一组属性，</a:t>
            </a:r>
            <a:r>
              <a:rPr lang="en-US" altLang="zh-CN" dirty="0">
                <a:latin typeface="Microsoft YaHei Light" panose="020B0502040204020203" pitchFamily="34" charset="-122"/>
                <a:ea typeface="Microsoft YaHei Light" panose="020B0502040204020203" pitchFamily="34" charset="-122"/>
                <a:sym typeface="Calibri" pitchFamily="34" charset="0"/>
              </a:rPr>
              <a:t>D</a:t>
            </a:r>
            <a:r>
              <a:rPr lang="zh-CN" altLang="en-US" dirty="0">
                <a:latin typeface="Microsoft YaHei Light" panose="020B0502040204020203" pitchFamily="34" charset="-122"/>
                <a:ea typeface="Microsoft YaHei Light" panose="020B0502040204020203" pitchFamily="34" charset="-122"/>
                <a:sym typeface="Calibri" pitchFamily="34" charset="0"/>
              </a:rPr>
              <a:t>为属性组</a:t>
            </a:r>
            <a:r>
              <a:rPr lang="en-US" altLang="zh-CN" dirty="0">
                <a:latin typeface="Microsoft YaHei Light" panose="020B0502040204020203" pitchFamily="34" charset="-122"/>
                <a:ea typeface="Microsoft YaHei Light" panose="020B0502040204020203" pitchFamily="34" charset="-122"/>
                <a:sym typeface="Calibri" pitchFamily="34" charset="0"/>
              </a:rPr>
              <a:t>U</a:t>
            </a:r>
            <a:r>
              <a:rPr lang="zh-CN" altLang="en-US" dirty="0">
                <a:latin typeface="Microsoft YaHei Light" panose="020B0502040204020203" pitchFamily="34" charset="-122"/>
                <a:ea typeface="Microsoft YaHei Light" panose="020B0502040204020203" pitchFamily="34" charset="-122"/>
                <a:sym typeface="Calibri" pitchFamily="34" charset="0"/>
              </a:rPr>
              <a:t>中的属性所来自的域，</a:t>
            </a:r>
            <a:r>
              <a:rPr lang="en-US" altLang="zh-CN" dirty="0">
                <a:latin typeface="Microsoft YaHei Light" panose="020B0502040204020203" pitchFamily="34" charset="-122"/>
                <a:ea typeface="Microsoft YaHei Light" panose="020B0502040204020203" pitchFamily="34" charset="-122"/>
                <a:sym typeface="Calibri" pitchFamily="34" charset="0"/>
              </a:rPr>
              <a:t>DOM</a:t>
            </a:r>
            <a:r>
              <a:rPr lang="zh-CN" altLang="en-US" dirty="0">
                <a:latin typeface="Microsoft YaHei Light" panose="020B0502040204020203" pitchFamily="34" charset="-122"/>
                <a:ea typeface="Microsoft YaHei Light" panose="020B0502040204020203" pitchFamily="34" charset="-122"/>
                <a:sym typeface="Calibri" pitchFamily="34" charset="0"/>
              </a:rPr>
              <a:t>为属性到域的映射，</a:t>
            </a:r>
            <a:r>
              <a:rPr lang="en-US" altLang="zh-CN"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为属性组</a:t>
            </a:r>
            <a:r>
              <a:rPr lang="en-US" altLang="zh-CN" dirty="0">
                <a:latin typeface="Microsoft YaHei Light" panose="020B0502040204020203" pitchFamily="34" charset="-122"/>
                <a:ea typeface="Microsoft YaHei Light" panose="020B0502040204020203" pitchFamily="34" charset="-122"/>
                <a:sym typeface="Calibri" pitchFamily="34" charset="0"/>
              </a:rPr>
              <a:t>U</a:t>
            </a:r>
            <a:r>
              <a:rPr lang="zh-CN" altLang="en-US" dirty="0">
                <a:latin typeface="Microsoft YaHei Light" panose="020B0502040204020203" pitchFamily="34" charset="-122"/>
                <a:ea typeface="Microsoft YaHei Light" panose="020B0502040204020203" pitchFamily="34" charset="-122"/>
                <a:sym typeface="Calibri" pitchFamily="34" charset="0"/>
              </a:rPr>
              <a:t>上的一组</a:t>
            </a:r>
            <a:r>
              <a:rPr lang="zh-CN" altLang="en-US" dirty="0">
                <a:solidFill>
                  <a:srgbClr val="FF0000"/>
                </a:solidFill>
                <a:latin typeface="Microsoft YaHei Light" panose="020B0502040204020203" pitchFamily="34" charset="-122"/>
                <a:ea typeface="Microsoft YaHei Light" panose="020B0502040204020203" pitchFamily="34" charset="-122"/>
                <a:sym typeface="Calibri" pitchFamily="34" charset="0"/>
              </a:rPr>
              <a:t>数据依赖</a:t>
            </a:r>
            <a:endParaRPr lang="en-US" dirty="0">
              <a:solidFill>
                <a:srgbClr val="FF0000"/>
              </a:solidFill>
              <a:latin typeface="Microsoft YaHei Light" panose="020B0502040204020203" pitchFamily="34" charset="-122"/>
              <a:ea typeface="Microsoft YaHei Light" panose="020B0502040204020203" pitchFamily="34" charset="-122"/>
              <a:sym typeface="Calibri" pitchFamily="34" charset="0"/>
            </a:endParaRPr>
          </a:p>
        </p:txBody>
      </p:sp>
      <p:sp>
        <p:nvSpPr>
          <p:cNvPr id="6" name="内容占位符 2">
            <a:extLst>
              <a:ext uri="{FF2B5EF4-FFF2-40B4-BE49-F238E27FC236}">
                <a16:creationId xmlns:a16="http://schemas.microsoft.com/office/drawing/2014/main" id="{20B47B94-F4B9-48F1-A964-D585CBFEB1EE}"/>
              </a:ext>
            </a:extLst>
          </p:cNvPr>
          <p:cNvSpPr txBox="1">
            <a:spLocks noChangeArrowheads="1"/>
          </p:cNvSpPr>
          <p:nvPr/>
        </p:nvSpPr>
        <p:spPr>
          <a:xfrm>
            <a:off x="445604" y="3888547"/>
            <a:ext cx="11072192" cy="2151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SzPct val="87000"/>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由于</a:t>
            </a:r>
            <a:r>
              <a:rPr lang="en-US" altLang="zh-CN" dirty="0">
                <a:latin typeface="Microsoft YaHei Light" panose="020B0502040204020203" pitchFamily="34" charset="-122"/>
                <a:ea typeface="Microsoft YaHei Light" panose="020B0502040204020203" pitchFamily="34" charset="-122"/>
              </a:rPr>
              <a:t>D</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DOM</a:t>
            </a:r>
            <a:r>
              <a:rPr lang="zh-CN" altLang="en-US" dirty="0">
                <a:latin typeface="Microsoft YaHei Light" panose="020B0502040204020203" pitchFamily="34" charset="-122"/>
                <a:ea typeface="Microsoft YaHei Light" panose="020B0502040204020203" pitchFamily="34" charset="-122"/>
              </a:rPr>
              <a:t>与模式设计关系不大，因此在本章中把关系模式看作一个三元组：</a:t>
            </a:r>
            <a:r>
              <a:rPr lang="en-US" altLang="zh-CN" dirty="0">
                <a:latin typeface="Microsoft YaHei Light" panose="020B0502040204020203" pitchFamily="34" charset="-122"/>
                <a:ea typeface="Microsoft YaHei Light" panose="020B0502040204020203" pitchFamily="34" charset="-122"/>
              </a:rPr>
              <a:t>R&lt;U,F&gt;</a:t>
            </a:r>
            <a:endParaRPr lang="zh-CN" altLang="en-US" dirty="0">
              <a:latin typeface="Microsoft YaHei Light" panose="020B0502040204020203" pitchFamily="34" charset="-122"/>
              <a:ea typeface="Microsoft YaHei Light" panose="020B0502040204020203" pitchFamily="34" charset="-122"/>
            </a:endParaRPr>
          </a:p>
          <a:p>
            <a:pPr marL="457200" lvl="1" indent="0">
              <a:lnSpc>
                <a:spcPct val="100000"/>
              </a:lnSpc>
              <a:buSzPct val="87000"/>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当且仅当</a:t>
            </a:r>
            <a:r>
              <a:rPr lang="en-US" altLang="zh-CN" dirty="0">
                <a:latin typeface="Microsoft YaHei Light" panose="020B0502040204020203" pitchFamily="34" charset="-122"/>
                <a:ea typeface="Microsoft YaHei Light" panose="020B0502040204020203" pitchFamily="34" charset="-122"/>
              </a:rPr>
              <a:t>U</a:t>
            </a:r>
            <a:r>
              <a:rPr lang="zh-CN" altLang="en-US" dirty="0">
                <a:latin typeface="Microsoft YaHei Light" panose="020B0502040204020203" pitchFamily="34" charset="-122"/>
                <a:ea typeface="Microsoft YaHei Light" panose="020B0502040204020203" pitchFamily="34" charset="-122"/>
              </a:rPr>
              <a:t>上的一个关系</a:t>
            </a:r>
            <a:r>
              <a:rPr lang="en-US" altLang="zh-CN" dirty="0">
                <a:latin typeface="Microsoft YaHei Light" panose="020B0502040204020203" pitchFamily="34" charset="-122"/>
                <a:ea typeface="Microsoft YaHei Light" panose="020B0502040204020203" pitchFamily="34" charset="-122"/>
              </a:rPr>
              <a:t>r</a:t>
            </a:r>
            <a:r>
              <a:rPr lang="zh-CN" altLang="en-US" dirty="0">
                <a:latin typeface="Microsoft YaHei Light" panose="020B0502040204020203" pitchFamily="34" charset="-122"/>
                <a:ea typeface="Microsoft YaHei Light" panose="020B0502040204020203" pitchFamily="34" charset="-122"/>
              </a:rPr>
              <a:t>满足</a:t>
            </a:r>
            <a:r>
              <a:rPr lang="en-US" altLang="zh-CN" dirty="0">
                <a:latin typeface="Microsoft YaHei Light" panose="020B0502040204020203" pitchFamily="34" charset="-122"/>
                <a:ea typeface="Microsoft YaHei Light" panose="020B0502040204020203" pitchFamily="34" charset="-122"/>
              </a:rPr>
              <a:t>F</a:t>
            </a:r>
            <a:r>
              <a:rPr lang="zh-CN" altLang="en-US" dirty="0">
                <a:latin typeface="Microsoft YaHei Light" panose="020B0502040204020203" pitchFamily="34" charset="-122"/>
                <a:ea typeface="Microsoft YaHei Light" panose="020B0502040204020203" pitchFamily="34" charset="-122"/>
              </a:rPr>
              <a:t>时，</a:t>
            </a:r>
            <a:r>
              <a:rPr lang="en-US" altLang="zh-CN" dirty="0">
                <a:latin typeface="Microsoft YaHei Light" panose="020B0502040204020203" pitchFamily="34" charset="-122"/>
                <a:ea typeface="Microsoft YaHei Light" panose="020B0502040204020203" pitchFamily="34" charset="-122"/>
              </a:rPr>
              <a:t>r</a:t>
            </a:r>
            <a:r>
              <a:rPr lang="zh-CN" altLang="en-US" dirty="0">
                <a:latin typeface="Microsoft YaHei Light" panose="020B0502040204020203" pitchFamily="34" charset="-122"/>
                <a:ea typeface="Microsoft YaHei Light" panose="020B0502040204020203" pitchFamily="34" charset="-122"/>
              </a:rPr>
              <a:t>称为关系模式</a:t>
            </a:r>
            <a:r>
              <a:rPr lang="en-US" altLang="zh-CN" dirty="0">
                <a:latin typeface="Microsoft YaHei Light" panose="020B0502040204020203" pitchFamily="34" charset="-122"/>
                <a:ea typeface="Microsoft YaHei Light" panose="020B0502040204020203" pitchFamily="34" charset="-122"/>
              </a:rPr>
              <a:t>R&lt;U,F&gt;</a:t>
            </a:r>
            <a:r>
              <a:rPr lang="zh-CN" altLang="en-US" dirty="0">
                <a:latin typeface="Microsoft YaHei Light" panose="020B0502040204020203" pitchFamily="34" charset="-122"/>
                <a:ea typeface="Microsoft YaHei Light" panose="020B0502040204020203" pitchFamily="34" charset="-122"/>
              </a:rPr>
              <a:t>的一个关系</a:t>
            </a:r>
          </a:p>
          <a:p>
            <a:pPr marL="457200" lvl="1" indent="0">
              <a:lnSpc>
                <a:spcPct val="100000"/>
              </a:lnSpc>
              <a:buSzPct val="87000"/>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作为二维表，关系要符合一个最基本的条件：每个分量必须是不可分开的数据项。满足了这个条件的关系模式就属于第一范式（</a:t>
            </a:r>
            <a:r>
              <a:rPr lang="en-US" altLang="zh-CN" dirty="0">
                <a:latin typeface="Microsoft YaHei Light" panose="020B0502040204020203" pitchFamily="34" charset="-122"/>
                <a:ea typeface="Microsoft YaHei Light" panose="020B0502040204020203" pitchFamily="34" charset="-122"/>
              </a:rPr>
              <a:t>1NF</a:t>
            </a:r>
            <a:r>
              <a:rPr lang="zh-CN" altLang="en-US" dirty="0">
                <a:latin typeface="Microsoft YaHei Light" panose="020B0502040204020203" pitchFamily="34" charset="-122"/>
                <a:ea typeface="Microsoft YaHei Light" panose="020B0502040204020203" pitchFamily="34" charset="-122"/>
              </a:rPr>
              <a:t>）</a:t>
            </a:r>
          </a:p>
        </p:txBody>
      </p:sp>
      <p:sp>
        <p:nvSpPr>
          <p:cNvPr id="7" name="文本框 6">
            <a:extLst>
              <a:ext uri="{FF2B5EF4-FFF2-40B4-BE49-F238E27FC236}">
                <a16:creationId xmlns:a16="http://schemas.microsoft.com/office/drawing/2014/main" id="{E5E62300-2EA2-4AD7-A0C3-14EB7D41949C}"/>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99693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9D5D97A-D700-45B7-B633-F75CAE975D0D}"/>
              </a:ext>
            </a:extLst>
          </p:cNvPr>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3" name="AutoShape 18">
            <a:extLst>
              <a:ext uri="{FF2B5EF4-FFF2-40B4-BE49-F238E27FC236}">
                <a16:creationId xmlns:a16="http://schemas.microsoft.com/office/drawing/2014/main" id="{F41FF2F2-E044-436B-BC82-8E9779CE5443}"/>
              </a:ext>
            </a:extLst>
          </p:cNvPr>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
        <p:nvSpPr>
          <p:cNvPr id="4" name="矩形 3">
            <a:extLst>
              <a:ext uri="{FF2B5EF4-FFF2-40B4-BE49-F238E27FC236}">
                <a16:creationId xmlns:a16="http://schemas.microsoft.com/office/drawing/2014/main" id="{782D2EF3-05B4-4170-A2AB-A0C501B1CF1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B1DF997-73EF-4859-B73C-D29A7945DD6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96A01692-F039-43CD-A204-E6A44DD9C083}"/>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0507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76C80A1-B858-4B8E-ADDF-D991C4ADB9F8}"/>
              </a:ext>
            </a:extLst>
          </p:cNvPr>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3" name="AutoShape 18">
            <a:extLst>
              <a:ext uri="{FF2B5EF4-FFF2-40B4-BE49-F238E27FC236}">
                <a16:creationId xmlns:a16="http://schemas.microsoft.com/office/drawing/2014/main" id="{1C5BD70E-D4BF-450D-B53B-D8C5BEE8CD80}"/>
              </a:ext>
            </a:extLst>
          </p:cNvPr>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
        <p:nvSpPr>
          <p:cNvPr id="4" name="矩形 3">
            <a:extLst>
              <a:ext uri="{FF2B5EF4-FFF2-40B4-BE49-F238E27FC236}">
                <a16:creationId xmlns:a16="http://schemas.microsoft.com/office/drawing/2014/main" id="{21F48403-F849-4BD7-871D-1F1E56A05C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D65FD7-478E-43DD-BF2A-48E5C074F97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671C85AD-0ACB-4B6A-98F5-FEA1F3C9EEC1}"/>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074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C97C00B-7443-4A73-BB26-81BA63DF6496}"/>
              </a:ext>
            </a:extLst>
          </p:cNvPr>
          <p:cNvGraphicFramePr>
            <a:graphicFrameLocks noGrp="1"/>
          </p:cNvGraphicFramePr>
          <p:nvPr>
            <p:extLst>
              <p:ext uri="{D42A27DB-BD31-4B8C-83A1-F6EECF244321}">
                <p14:modId xmlns:p14="http://schemas.microsoft.com/office/powerpoint/2010/main" val="2834418592"/>
              </p:ext>
            </p:extLst>
          </p:nvPr>
        </p:nvGraphicFramePr>
        <p:xfrm>
          <a:off x="2616425" y="868680"/>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3" name="AutoShape 18">
            <a:extLst>
              <a:ext uri="{FF2B5EF4-FFF2-40B4-BE49-F238E27FC236}">
                <a16:creationId xmlns:a16="http://schemas.microsoft.com/office/drawing/2014/main" id="{D7F2E442-67B7-4E6F-A767-EE9E3DE086F9}"/>
              </a:ext>
            </a:extLst>
          </p:cNvPr>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4" name="Rectangle 19">
            <a:extLst>
              <a:ext uri="{FF2B5EF4-FFF2-40B4-BE49-F238E27FC236}">
                <a16:creationId xmlns:a16="http://schemas.microsoft.com/office/drawing/2014/main" id="{C8F80FD9-5401-46AA-8EFD-9DC82A745214}"/>
              </a:ext>
            </a:extLst>
          </p:cNvPr>
          <p:cNvSpPr>
            <a:spLocks noChangeArrowheads="1"/>
          </p:cNvSpPr>
          <p:nvPr/>
        </p:nvSpPr>
        <p:spPr bwMode="auto">
          <a:xfrm>
            <a:off x="1003852" y="5989320"/>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产生原因</a:t>
            </a:r>
            <a:r>
              <a:rPr lang="en-US" altLang="zh-CN" sz="2200" dirty="0">
                <a:solidFill>
                  <a:schemeClr val="accent2"/>
                </a:solidFill>
              </a:rPr>
              <a:t>:</a:t>
            </a:r>
            <a:r>
              <a:rPr lang="zh-CN" altLang="en-US" sz="2000" dirty="0">
                <a:ea typeface="宋体" charset="-122"/>
              </a:rPr>
              <a:t>	</a:t>
            </a:r>
            <a:r>
              <a:rPr lang="zh-CN" altLang="en-US" sz="2200" dirty="0">
                <a:solidFill>
                  <a:schemeClr val="accent2"/>
                </a:solidFill>
              </a:rPr>
              <a:t>存在多值依赖</a:t>
            </a:r>
          </a:p>
        </p:txBody>
      </p:sp>
      <p:sp>
        <p:nvSpPr>
          <p:cNvPr id="5" name="矩形 4">
            <a:extLst>
              <a:ext uri="{FF2B5EF4-FFF2-40B4-BE49-F238E27FC236}">
                <a16:creationId xmlns:a16="http://schemas.microsoft.com/office/drawing/2014/main" id="{60950D1E-65D5-4C73-B677-8271C19D13B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F3ED56-81FF-4001-B3B2-23311EB58AF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1F301AC6-11AB-4CB5-8EB1-2CC37A1074EB}"/>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788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8DFEC03-3B0D-46C3-88D8-D0F78A6013A5}"/>
              </a:ext>
            </a:extLst>
          </p:cNvPr>
          <p:cNvSpPr>
            <a:spLocks noGrp="1" noChangeArrowheads="1"/>
          </p:cNvSpPr>
          <p:nvPr>
            <p:ph idx="1"/>
          </p:nvPr>
        </p:nvSpPr>
        <p:spPr>
          <a:xfrm>
            <a:off x="475421" y="1872889"/>
            <a:ext cx="11241157" cy="3553878"/>
          </a:xfrm>
        </p:spPr>
        <p:txBody>
          <a:bodyPr>
            <a:normAutofit/>
          </a:bodyPr>
          <a:lstStyle/>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9  </a:t>
            </a:r>
            <a:r>
              <a:rPr lang="zh-CN" altLang="en-US" sz="2400" dirty="0">
                <a:latin typeface="Microsoft YaHei Light" panose="020B0502040204020203" pitchFamily="34" charset="-122"/>
                <a:ea typeface="Microsoft YaHei Light" panose="020B0502040204020203" pitchFamily="34" charset="-122"/>
              </a:rPr>
              <a:t>设</a:t>
            </a:r>
            <a:r>
              <a:rPr lang="en-US" altLang="zh-CN" sz="2400" i="1" dirty="0">
                <a:latin typeface="Microsoft YaHei Light" panose="020B0502040204020203" pitchFamily="34" charset="-122"/>
                <a:ea typeface="Microsoft YaHei Light" panose="020B0502040204020203" pitchFamily="34" charset="-122"/>
              </a:rPr>
              <a:t>R(U)</a:t>
            </a:r>
            <a:r>
              <a:rPr lang="zh-CN" altLang="en-US" sz="2400" dirty="0">
                <a:latin typeface="Microsoft YaHei Light" panose="020B0502040204020203" pitchFamily="34" charset="-122"/>
                <a:ea typeface="Microsoft YaHei Light" panose="020B0502040204020203" pitchFamily="34" charset="-122"/>
              </a:rPr>
              <a:t>是属性集</a:t>
            </a:r>
            <a:r>
              <a:rPr lang="en-US" altLang="zh-CN" sz="2400" i="1" dirty="0">
                <a:latin typeface="Microsoft YaHei Light" panose="020B0502040204020203" pitchFamily="34" charset="-122"/>
                <a:ea typeface="Microsoft YaHei Light" panose="020B0502040204020203" pitchFamily="34" charset="-122"/>
              </a:rPr>
              <a:t>U</a:t>
            </a:r>
            <a:r>
              <a:rPr lang="zh-CN" altLang="en-US" sz="2400" dirty="0">
                <a:latin typeface="Microsoft YaHei Light" panose="020B0502040204020203" pitchFamily="34" charset="-122"/>
                <a:ea typeface="Microsoft YaHei Light" panose="020B0502040204020203" pitchFamily="34" charset="-122"/>
              </a:rPr>
              <a:t>上的一个关系模式。</a:t>
            </a:r>
            <a:r>
              <a:rPr lang="en-US" altLang="zh-CN" sz="2400" i="1"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a:t>
            </a:r>
            <a:r>
              <a:rPr lang="en-US" altLang="zh-CN" sz="2400" i="1" dirty="0">
                <a:latin typeface="Microsoft YaHei Light" panose="020B0502040204020203" pitchFamily="34" charset="-122"/>
                <a:ea typeface="Microsoft YaHei Light" panose="020B0502040204020203" pitchFamily="34" charset="-122"/>
              </a:rPr>
              <a:t>Y</a:t>
            </a:r>
            <a:r>
              <a:rPr lang="zh-CN" altLang="en-US" sz="2400" dirty="0">
                <a:latin typeface="Microsoft YaHei Light" panose="020B0502040204020203" pitchFamily="34" charset="-122"/>
                <a:ea typeface="Microsoft YaHei Light" panose="020B0502040204020203" pitchFamily="34" charset="-122"/>
              </a:rPr>
              <a:t>,</a:t>
            </a:r>
            <a:r>
              <a:rPr lang="en-US" altLang="zh-CN" sz="2400" i="1" dirty="0">
                <a:latin typeface="Microsoft YaHei Light" panose="020B0502040204020203" pitchFamily="34" charset="-122"/>
                <a:ea typeface="Microsoft YaHei Light" panose="020B0502040204020203" pitchFamily="34" charset="-122"/>
              </a:rPr>
              <a:t>Z </a:t>
            </a:r>
            <a:r>
              <a:rPr lang="zh-CN" altLang="en-US" sz="2400" dirty="0">
                <a:latin typeface="Microsoft YaHei Light" panose="020B0502040204020203" pitchFamily="34" charset="-122"/>
                <a:ea typeface="Microsoft YaHei Light" panose="020B0502040204020203" pitchFamily="34" charset="-122"/>
              </a:rPr>
              <a:t>是</a:t>
            </a:r>
            <a:r>
              <a:rPr lang="en-US" altLang="zh-CN" sz="2400" i="1" dirty="0">
                <a:latin typeface="Microsoft YaHei Light" panose="020B0502040204020203" pitchFamily="34" charset="-122"/>
                <a:ea typeface="Microsoft YaHei Light" panose="020B0502040204020203" pitchFamily="34" charset="-122"/>
              </a:rPr>
              <a:t>U </a:t>
            </a:r>
            <a:r>
              <a:rPr lang="zh-CN" altLang="en-US" sz="2400" dirty="0">
                <a:latin typeface="Microsoft YaHei Light" panose="020B0502040204020203" pitchFamily="34" charset="-122"/>
                <a:ea typeface="Microsoft YaHei Light" panose="020B0502040204020203" pitchFamily="34" charset="-122"/>
              </a:rPr>
              <a:t>的子集，并且</a:t>
            </a:r>
            <a:r>
              <a:rPr lang="en-US" altLang="zh-CN" sz="2400" i="1" dirty="0">
                <a:latin typeface="Microsoft YaHei Light" panose="020B0502040204020203" pitchFamily="34" charset="-122"/>
                <a:ea typeface="Microsoft YaHei Light" panose="020B0502040204020203" pitchFamily="34" charset="-122"/>
              </a:rPr>
              <a:t>Z</a:t>
            </a:r>
            <a:r>
              <a:rPr lang="en-US" altLang="zh-CN" sz="2400" dirty="0">
                <a:latin typeface="Microsoft YaHei Light" panose="020B0502040204020203" pitchFamily="34" charset="-122"/>
                <a:ea typeface="Microsoft YaHei Light" panose="020B0502040204020203" pitchFamily="34" charset="-122"/>
              </a:rPr>
              <a:t>=</a:t>
            </a:r>
            <a:r>
              <a:rPr lang="en-US" altLang="zh-CN" sz="2400" i="1" dirty="0">
                <a:latin typeface="Microsoft YaHei Light" panose="020B0502040204020203" pitchFamily="34" charset="-122"/>
                <a:ea typeface="Microsoft YaHei Light" panose="020B0502040204020203" pitchFamily="34" charset="-122"/>
              </a:rPr>
              <a:t>U</a:t>
            </a:r>
            <a:r>
              <a:rPr lang="en-US" altLang="zh-CN" sz="2400" dirty="0">
                <a:latin typeface="Microsoft YaHei Light" panose="020B0502040204020203" pitchFamily="34" charset="-122"/>
                <a:ea typeface="Microsoft YaHei Light" panose="020B0502040204020203" pitchFamily="34" charset="-122"/>
              </a:rPr>
              <a:t>-</a:t>
            </a:r>
            <a:r>
              <a:rPr lang="en-US" altLang="zh-CN" sz="2400" i="1" dirty="0">
                <a:latin typeface="Microsoft YaHei Light" panose="020B0502040204020203" pitchFamily="34" charset="-122"/>
                <a:ea typeface="Microsoft YaHei Light" panose="020B0502040204020203" pitchFamily="34" charset="-122"/>
              </a:rPr>
              <a:t>X</a:t>
            </a:r>
            <a:r>
              <a:rPr lang="en-US" altLang="zh-CN" sz="2400" dirty="0">
                <a:latin typeface="Microsoft YaHei Light" panose="020B0502040204020203" pitchFamily="34" charset="-122"/>
                <a:ea typeface="Microsoft YaHei Light" panose="020B0502040204020203" pitchFamily="34" charset="-122"/>
              </a:rPr>
              <a:t>-</a:t>
            </a:r>
            <a:r>
              <a:rPr lang="en-US" altLang="zh-CN" sz="2400" i="1" dirty="0">
                <a:latin typeface="Microsoft YaHei Light" panose="020B0502040204020203" pitchFamily="34" charset="-122"/>
                <a:ea typeface="Microsoft YaHei Light" panose="020B0502040204020203" pitchFamily="34" charset="-122"/>
              </a:rPr>
              <a:t>Y</a:t>
            </a:r>
            <a:r>
              <a:rPr lang="zh-CN" altLang="en-US" sz="2400" dirty="0">
                <a:latin typeface="Microsoft YaHei Light" panose="020B0502040204020203" pitchFamily="34" charset="-122"/>
                <a:ea typeface="Microsoft YaHei Light" panose="020B0502040204020203" pitchFamily="34" charset="-122"/>
              </a:rPr>
              <a:t>。关系模式</a:t>
            </a:r>
            <a:r>
              <a:rPr lang="en-US" altLang="zh-CN" sz="2400" i="1" dirty="0">
                <a:latin typeface="Microsoft YaHei Light" panose="020B0502040204020203" pitchFamily="34" charset="-122"/>
                <a:ea typeface="Microsoft YaHei Light" panose="020B0502040204020203" pitchFamily="34" charset="-122"/>
              </a:rPr>
              <a:t>R(U)</a:t>
            </a:r>
            <a:r>
              <a:rPr lang="zh-CN" altLang="en-US" sz="2400" dirty="0">
                <a:latin typeface="Microsoft YaHei Light" panose="020B0502040204020203" pitchFamily="34" charset="-122"/>
                <a:ea typeface="Microsoft YaHei Light" panose="020B0502040204020203" pitchFamily="34" charset="-122"/>
              </a:rPr>
              <a:t>中多值依赖</a:t>
            </a:r>
            <a:r>
              <a:rPr lang="en-US" altLang="zh-CN" sz="2400" i="1" dirty="0">
                <a:latin typeface="Microsoft YaHei Light" panose="020B0502040204020203" pitchFamily="34" charset="-122"/>
                <a:ea typeface="Microsoft YaHei Light" panose="020B0502040204020203" pitchFamily="34" charset="-122"/>
              </a:rPr>
              <a:t>X</a:t>
            </a:r>
            <a:r>
              <a:rPr lang="zh-CN" altLang="en-US" sz="2400" dirty="0">
                <a:latin typeface="Microsoft YaHei Light" panose="020B0502040204020203" pitchFamily="34" charset="-122"/>
                <a:ea typeface="Microsoft YaHei Light" panose="020B0502040204020203" pitchFamily="34" charset="-122"/>
              </a:rPr>
              <a:t>→→</a:t>
            </a:r>
            <a:r>
              <a:rPr lang="en-US" altLang="zh-CN" sz="2400" i="1" dirty="0">
                <a:latin typeface="Microsoft YaHei Light" panose="020B0502040204020203" pitchFamily="34" charset="-122"/>
                <a:ea typeface="Microsoft YaHei Light" panose="020B0502040204020203" pitchFamily="34" charset="-122"/>
              </a:rPr>
              <a:t>Y</a:t>
            </a:r>
            <a:r>
              <a:rPr lang="zh-CN" altLang="en-US" sz="2400" dirty="0">
                <a:latin typeface="Microsoft YaHei Light" panose="020B0502040204020203" pitchFamily="34" charset="-122"/>
                <a:ea typeface="Microsoft YaHei Light" panose="020B0502040204020203" pitchFamily="34" charset="-122"/>
              </a:rPr>
              <a:t>成立，当且仅当对</a:t>
            </a:r>
            <a:r>
              <a:rPr lang="en-US" altLang="zh-CN" sz="2400" i="1" dirty="0">
                <a:latin typeface="Microsoft YaHei Light" panose="020B0502040204020203" pitchFamily="34" charset="-122"/>
                <a:ea typeface="Microsoft YaHei Light" panose="020B0502040204020203" pitchFamily="34" charset="-122"/>
              </a:rPr>
              <a:t>R(U) </a:t>
            </a:r>
            <a:r>
              <a:rPr lang="zh-CN" altLang="en-US" sz="2400" dirty="0">
                <a:latin typeface="Microsoft YaHei Light" panose="020B0502040204020203" pitchFamily="34" charset="-122"/>
                <a:ea typeface="Microsoft YaHei Light" panose="020B0502040204020203" pitchFamily="34" charset="-122"/>
              </a:rPr>
              <a:t>的任一关系</a:t>
            </a:r>
            <a:r>
              <a:rPr lang="en-US" altLang="zh-CN" sz="2400" i="1" dirty="0">
                <a:latin typeface="Microsoft YaHei Light" panose="020B0502040204020203" pitchFamily="34" charset="-122"/>
                <a:ea typeface="Microsoft YaHei Light" panose="020B0502040204020203" pitchFamily="34" charset="-122"/>
              </a:rPr>
              <a:t>r</a:t>
            </a:r>
            <a:r>
              <a:rPr lang="zh-CN" altLang="en-US" sz="2400" dirty="0">
                <a:latin typeface="Microsoft YaHei Light" panose="020B0502040204020203" pitchFamily="34" charset="-122"/>
                <a:ea typeface="Microsoft YaHei Light" panose="020B0502040204020203" pitchFamily="34" charset="-122"/>
              </a:rPr>
              <a:t>，给定的一对</a:t>
            </a:r>
            <a:r>
              <a:rPr lang="en-US" altLang="zh-CN" sz="2400" dirty="0">
                <a:latin typeface="Microsoft YaHei Light" panose="020B0502040204020203" pitchFamily="34" charset="-122"/>
                <a:ea typeface="Microsoft YaHei Light" panose="020B0502040204020203" pitchFamily="34" charset="-122"/>
              </a:rPr>
              <a:t>(</a:t>
            </a:r>
            <a:r>
              <a:rPr lang="en-US" altLang="zh-CN" sz="2400" i="1" dirty="0" err="1">
                <a:latin typeface="Microsoft YaHei Light" panose="020B0502040204020203" pitchFamily="34" charset="-122"/>
                <a:ea typeface="Microsoft YaHei Light" panose="020B0502040204020203" pitchFamily="34" charset="-122"/>
              </a:rPr>
              <a:t>x</a:t>
            </a:r>
            <a:r>
              <a:rPr lang="en-US" altLang="zh-CN" sz="2400" dirty="0" err="1">
                <a:latin typeface="Microsoft YaHei Light" panose="020B0502040204020203" pitchFamily="34" charset="-122"/>
                <a:ea typeface="Microsoft YaHei Light" panose="020B0502040204020203" pitchFamily="34" charset="-122"/>
              </a:rPr>
              <a:t>,</a:t>
            </a:r>
            <a:r>
              <a:rPr lang="en-US" altLang="zh-CN" sz="2400" i="1" dirty="0" err="1">
                <a:latin typeface="Microsoft YaHei Light" panose="020B0502040204020203" pitchFamily="34" charset="-122"/>
                <a:ea typeface="Microsoft YaHei Light" panose="020B0502040204020203" pitchFamily="34" charset="-122"/>
              </a:rPr>
              <a:t>z</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值，有一组</a:t>
            </a:r>
            <a:r>
              <a:rPr lang="en-US" altLang="zh-CN" sz="2400" i="1" dirty="0">
                <a:latin typeface="Microsoft YaHei Light" panose="020B0502040204020203" pitchFamily="34" charset="-122"/>
                <a:ea typeface="Microsoft YaHei Light" panose="020B0502040204020203" pitchFamily="34" charset="-122"/>
              </a:rPr>
              <a:t>Y</a:t>
            </a:r>
            <a:r>
              <a:rPr lang="zh-CN" altLang="en-US" sz="2400" dirty="0">
                <a:latin typeface="Microsoft YaHei Light" panose="020B0502040204020203" pitchFamily="34" charset="-122"/>
                <a:ea typeface="Microsoft YaHei Light" panose="020B0502040204020203" pitchFamily="34" charset="-122"/>
              </a:rPr>
              <a:t>的值，这组值仅仅决定于</a:t>
            </a:r>
            <a:r>
              <a:rPr lang="en-US" altLang="zh-CN" sz="2400" i="1" dirty="0">
                <a:latin typeface="Microsoft YaHei Light" panose="020B0502040204020203" pitchFamily="34" charset="-122"/>
                <a:ea typeface="Microsoft YaHei Light" panose="020B0502040204020203" pitchFamily="34" charset="-122"/>
              </a:rPr>
              <a:t>x </a:t>
            </a:r>
            <a:r>
              <a:rPr lang="zh-CN" altLang="en-US" sz="2400" dirty="0">
                <a:latin typeface="Microsoft YaHei Light" panose="020B0502040204020203" pitchFamily="34" charset="-122"/>
                <a:ea typeface="Microsoft YaHei Light" panose="020B0502040204020203" pitchFamily="34" charset="-122"/>
              </a:rPr>
              <a:t>值而与</a:t>
            </a:r>
            <a:r>
              <a:rPr lang="en-US" altLang="zh-CN" sz="2400" i="1" dirty="0">
                <a:latin typeface="Microsoft YaHei Light" panose="020B0502040204020203" pitchFamily="34" charset="-122"/>
                <a:ea typeface="Microsoft YaHei Light" panose="020B0502040204020203" pitchFamily="34" charset="-122"/>
              </a:rPr>
              <a:t>z </a:t>
            </a:r>
            <a:r>
              <a:rPr lang="zh-CN" altLang="en-US" sz="2400" dirty="0">
                <a:latin typeface="Microsoft YaHei Light" panose="020B0502040204020203" pitchFamily="34" charset="-122"/>
                <a:ea typeface="Microsoft YaHei Light" panose="020B0502040204020203" pitchFamily="34" charset="-122"/>
              </a:rPr>
              <a:t>值无关。</a:t>
            </a:r>
            <a:endParaRPr lang="en-US" altLang="zh-CN" sz="2400" dirty="0">
              <a:latin typeface="Microsoft YaHei Light" panose="020B0502040204020203" pitchFamily="34" charset="-122"/>
              <a:ea typeface="Microsoft YaHei Light" panose="020B0502040204020203" pitchFamily="34" charset="-122"/>
            </a:endParaRPr>
          </a:p>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例 </a:t>
            </a:r>
            <a:r>
              <a:rPr lang="en-US" altLang="zh-CN" sz="2400" dirty="0">
                <a:latin typeface="Microsoft YaHei Light" panose="020B0502040204020203" pitchFamily="34" charset="-122"/>
                <a:ea typeface="Microsoft YaHei Light" panose="020B0502040204020203" pitchFamily="34" charset="-122"/>
              </a:rPr>
              <a:t>Teaching</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C, T, B</a:t>
            </a:r>
            <a:r>
              <a:rPr lang="zh-CN" altLang="en-US" sz="2400" dirty="0">
                <a:latin typeface="Microsoft YaHei Light" panose="020B0502040204020203" pitchFamily="34" charset="-122"/>
                <a:ea typeface="Microsoft YaHei Light" panose="020B0502040204020203" pitchFamily="34" charset="-122"/>
              </a:rPr>
              <a:t>）</a:t>
            </a:r>
          </a:p>
          <a:p>
            <a:pPr marL="0" indent="0">
              <a:buNone/>
            </a:pPr>
            <a:r>
              <a:rPr lang="zh-CN" altLang="en-US" sz="2400" dirty="0">
                <a:latin typeface="Microsoft YaHei Light" panose="020B0502040204020203" pitchFamily="34" charset="-122"/>
                <a:ea typeface="Microsoft YaHei Light" panose="020B0502040204020203" pitchFamily="34" charset="-122"/>
              </a:rPr>
              <a:t>    对于</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的每一个值，</a:t>
            </a:r>
            <a:r>
              <a:rPr lang="en-US" altLang="zh-CN" sz="2400" dirty="0">
                <a:latin typeface="Microsoft YaHei Light" panose="020B0502040204020203" pitchFamily="34" charset="-122"/>
                <a:ea typeface="Microsoft YaHei Light" panose="020B0502040204020203" pitchFamily="34" charset="-122"/>
              </a:rPr>
              <a:t>T</a:t>
            </a:r>
            <a:r>
              <a:rPr lang="zh-CN" altLang="en-US" sz="2400" dirty="0">
                <a:latin typeface="Microsoft YaHei Light" panose="020B0502040204020203" pitchFamily="34" charset="-122"/>
                <a:ea typeface="Microsoft YaHei Light" panose="020B0502040204020203" pitchFamily="34" charset="-122"/>
              </a:rPr>
              <a:t>有一组值与之对应，而不论</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取何值。因此</a:t>
            </a:r>
            <a:r>
              <a:rPr lang="en-US" altLang="zh-CN" sz="2400" dirty="0">
                <a:latin typeface="Microsoft YaHei Light" panose="020B0502040204020203" pitchFamily="34" charset="-122"/>
                <a:ea typeface="Microsoft YaHei Light" panose="020B0502040204020203" pitchFamily="34" charset="-122"/>
              </a:rPr>
              <a:t>T</a:t>
            </a:r>
            <a:r>
              <a:rPr lang="zh-CN" altLang="en-US" sz="2400" dirty="0">
                <a:latin typeface="Microsoft YaHei Light" panose="020B0502040204020203" pitchFamily="34" charset="-122"/>
                <a:ea typeface="Microsoft YaHei Light" panose="020B0502040204020203" pitchFamily="34" charset="-122"/>
              </a:rPr>
              <a:t>多值依赖于</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，即</a:t>
            </a:r>
            <a:r>
              <a:rPr lang="en-US" altLang="zh-CN" sz="2400" dirty="0">
                <a:latin typeface="Microsoft YaHei Light" panose="020B0502040204020203" pitchFamily="34" charset="-122"/>
                <a:ea typeface="Microsoft YaHei Light" panose="020B0502040204020203" pitchFamily="34" charset="-122"/>
              </a:rPr>
              <a:t>C→→T</a:t>
            </a:r>
            <a:r>
              <a:rPr lang="zh-CN" altLang="en-US" sz="2400" dirty="0">
                <a:latin typeface="Microsoft YaHei Light" panose="020B0502040204020203" pitchFamily="34" charset="-122"/>
                <a:ea typeface="Microsoft YaHei Light" panose="020B0502040204020203" pitchFamily="34" charset="-122"/>
              </a:rPr>
              <a:t>。 </a:t>
            </a:r>
          </a:p>
        </p:txBody>
      </p:sp>
      <p:sp>
        <p:nvSpPr>
          <p:cNvPr id="3" name="矩形 2">
            <a:extLst>
              <a:ext uri="{FF2B5EF4-FFF2-40B4-BE49-F238E27FC236}">
                <a16:creationId xmlns:a16="http://schemas.microsoft.com/office/drawing/2014/main" id="{D736F0EB-DC87-4683-8610-21A31EBF57F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D9EA8B3-6240-44B0-A20D-ED52B4788C9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27B457CD-F6A8-4E41-BF74-08B818E75CD1}"/>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57561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465E26DB-1EAA-4363-8096-E829854A8F50}"/>
              </a:ext>
            </a:extLst>
          </p:cNvPr>
          <p:cNvSpPr>
            <a:spLocks noGrp="1" noChangeArrowheads="1"/>
          </p:cNvSpPr>
          <p:nvPr>
            <p:ph idx="1"/>
          </p:nvPr>
        </p:nvSpPr>
        <p:spPr>
          <a:xfrm>
            <a:off x="457199" y="1098551"/>
            <a:ext cx="10933044" cy="3453571"/>
          </a:xfrm>
        </p:spPr>
        <p:txBody>
          <a:bodyPr>
            <a:noAutofit/>
          </a:bodyPr>
          <a:lstStyle/>
          <a:p>
            <a:pPr algn="l">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多值依赖的另一个等价的定义</a:t>
            </a:r>
            <a:endParaRPr lang="en-US" sz="2400" dirty="0">
              <a:latin typeface="Microsoft YaHei Light" panose="020B0502040204020203" pitchFamily="34" charset="-122"/>
              <a:ea typeface="Microsoft YaHei Light" panose="020B0502040204020203" pitchFamily="34" charset="-122"/>
            </a:endParaRPr>
          </a:p>
          <a:p>
            <a:pPr marL="742950" lvl="1" indent="-285750" algn="l">
              <a:lnSpc>
                <a:spcPct val="150000"/>
              </a:lnSpc>
            </a:pPr>
            <a:r>
              <a:rPr lang="zh-CN" altLang="en-US" dirty="0">
                <a:latin typeface="Microsoft YaHei Light" panose="020B0502040204020203" pitchFamily="34" charset="-122"/>
                <a:ea typeface="Microsoft YaHei Light" panose="020B0502040204020203" pitchFamily="34" charset="-122"/>
              </a:rPr>
              <a:t>在</a:t>
            </a:r>
            <a:r>
              <a:rPr lang="en-US" altLang="zh-CN" i="1" dirty="0">
                <a:latin typeface="Microsoft YaHei Light" panose="020B0502040204020203" pitchFamily="34" charset="-122"/>
                <a:ea typeface="Microsoft YaHei Light" panose="020B0502040204020203" pitchFamily="34" charset="-122"/>
              </a:rPr>
              <a:t>R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U </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的任一关系</a:t>
            </a:r>
            <a:r>
              <a:rPr lang="en-US" altLang="zh-CN" i="1" dirty="0">
                <a:latin typeface="Microsoft YaHei Light" panose="020B0502040204020203" pitchFamily="34" charset="-122"/>
                <a:ea typeface="Microsoft YaHei Light" panose="020B0502040204020203" pitchFamily="34" charset="-122"/>
              </a:rPr>
              <a:t>r </a:t>
            </a:r>
            <a:r>
              <a:rPr lang="zh-CN" altLang="en-US" dirty="0">
                <a:latin typeface="Microsoft YaHei Light" panose="020B0502040204020203" pitchFamily="34" charset="-122"/>
                <a:ea typeface="Microsoft YaHei Light" panose="020B0502040204020203" pitchFamily="34" charset="-122"/>
              </a:rPr>
              <a:t>中，如果存在元组</a:t>
            </a:r>
            <a:r>
              <a:rPr lang="en-US" altLang="zh-CN" i="1" dirty="0">
                <a:latin typeface="Microsoft YaHei Light" panose="020B0502040204020203" pitchFamily="34" charset="-122"/>
                <a:ea typeface="Microsoft YaHei Light" panose="020B0502040204020203" pitchFamily="34" charset="-122"/>
              </a:rPr>
              <a:t>t</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s </a:t>
            </a:r>
            <a:r>
              <a:rPr lang="zh-CN" altLang="en-US" dirty="0">
                <a:latin typeface="Microsoft YaHei Light" panose="020B0502040204020203" pitchFamily="34" charset="-122"/>
                <a:ea typeface="Microsoft YaHei Light" panose="020B0502040204020203" pitchFamily="34" charset="-122"/>
              </a:rPr>
              <a:t>使得</a:t>
            </a:r>
            <a:r>
              <a:rPr lang="en-US" altLang="zh-CN" i="1" dirty="0">
                <a:latin typeface="Microsoft YaHei Light" panose="020B0502040204020203" pitchFamily="34" charset="-122"/>
                <a:ea typeface="Microsoft YaHei Light" panose="020B0502040204020203" pitchFamily="34" charset="-122"/>
              </a:rPr>
              <a:t>t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X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s</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X </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，那么就必然存在元组</a:t>
            </a:r>
            <a:r>
              <a:rPr lang="en-US" altLang="zh-CN" i="1" dirty="0">
                <a:latin typeface="Microsoft YaHei Light" panose="020B0502040204020203" pitchFamily="34" charset="-122"/>
                <a:ea typeface="Microsoft YaHei Light" panose="020B0502040204020203" pitchFamily="34" charset="-122"/>
              </a:rPr>
              <a:t>w</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v </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r</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w</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v</a:t>
            </a:r>
            <a:r>
              <a:rPr lang="zh-CN" altLang="en-US" dirty="0">
                <a:latin typeface="Microsoft YaHei Light" panose="020B0502040204020203" pitchFamily="34" charset="-122"/>
                <a:ea typeface="Microsoft YaHei Light" panose="020B0502040204020203" pitchFamily="34" charset="-122"/>
              </a:rPr>
              <a:t>可以与</a:t>
            </a:r>
            <a:r>
              <a:rPr lang="en-US" altLang="zh-CN" i="1" dirty="0">
                <a:latin typeface="Microsoft YaHei Light" panose="020B0502040204020203" pitchFamily="34" charset="-122"/>
                <a:ea typeface="Microsoft YaHei Light" panose="020B0502040204020203" pitchFamily="34" charset="-122"/>
              </a:rPr>
              <a:t>s</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t </a:t>
            </a:r>
            <a:r>
              <a:rPr lang="zh-CN" altLang="en-US" dirty="0">
                <a:latin typeface="Microsoft YaHei Light" panose="020B0502040204020203" pitchFamily="34" charset="-122"/>
                <a:ea typeface="Microsoft YaHei Light" panose="020B0502040204020203" pitchFamily="34" charset="-122"/>
              </a:rPr>
              <a:t>相同）, 使得</a:t>
            </a:r>
            <a:r>
              <a:rPr lang="en-US" altLang="zh-CN" i="1" dirty="0">
                <a:latin typeface="Microsoft YaHei Light" panose="020B0502040204020203" pitchFamily="34" charset="-122"/>
                <a:ea typeface="Microsoft YaHei Light" panose="020B0502040204020203" pitchFamily="34" charset="-122"/>
              </a:rPr>
              <a:t>w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X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v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X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t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X </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，而</a:t>
            </a:r>
            <a:r>
              <a:rPr lang="en-US" altLang="zh-CN" i="1" dirty="0">
                <a:latin typeface="Microsoft YaHei Light" panose="020B0502040204020203" pitchFamily="34" charset="-122"/>
                <a:ea typeface="Microsoft YaHei Light" panose="020B0502040204020203" pitchFamily="34" charset="-122"/>
              </a:rPr>
              <a:t>w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Y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t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Y </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w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Z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s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Z </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v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Y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s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Y </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v</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Z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t </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Z </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（即交换</a:t>
            </a:r>
            <a:r>
              <a:rPr lang="en-US" altLang="zh-CN" i="1" dirty="0">
                <a:latin typeface="Microsoft YaHei Light" panose="020B0502040204020203" pitchFamily="34" charset="-122"/>
                <a:ea typeface="Microsoft YaHei Light" panose="020B0502040204020203" pitchFamily="34" charset="-122"/>
              </a:rPr>
              <a:t>s</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t </a:t>
            </a:r>
            <a:r>
              <a:rPr lang="zh-CN" altLang="en-US" dirty="0">
                <a:latin typeface="Microsoft YaHei Light" panose="020B0502040204020203" pitchFamily="34" charset="-122"/>
                <a:ea typeface="Microsoft YaHei Light" panose="020B0502040204020203" pitchFamily="34" charset="-122"/>
              </a:rPr>
              <a:t>元组的</a:t>
            </a:r>
            <a:r>
              <a:rPr lang="en-US" altLang="zh-CN" i="1" dirty="0">
                <a:latin typeface="Microsoft YaHei Light" panose="020B0502040204020203" pitchFamily="34" charset="-122"/>
                <a:ea typeface="Microsoft YaHei Light" panose="020B0502040204020203" pitchFamily="34" charset="-122"/>
              </a:rPr>
              <a:t>Y </a:t>
            </a:r>
            <a:r>
              <a:rPr lang="zh-CN" altLang="en-US" dirty="0">
                <a:latin typeface="Microsoft YaHei Light" panose="020B0502040204020203" pitchFamily="34" charset="-122"/>
                <a:ea typeface="Microsoft YaHei Light" panose="020B0502040204020203" pitchFamily="34" charset="-122"/>
              </a:rPr>
              <a:t>值所得的两个新元组必在</a:t>
            </a:r>
            <a:r>
              <a:rPr lang="en-US" altLang="zh-CN" i="1" dirty="0">
                <a:latin typeface="Microsoft YaHei Light" panose="020B0502040204020203" pitchFamily="34" charset="-122"/>
                <a:ea typeface="Microsoft YaHei Light" panose="020B0502040204020203" pitchFamily="34" charset="-122"/>
              </a:rPr>
              <a:t>r </a:t>
            </a:r>
            <a:r>
              <a:rPr lang="zh-CN" altLang="en-US" dirty="0">
                <a:latin typeface="Microsoft YaHei Light" panose="020B0502040204020203" pitchFamily="34" charset="-122"/>
                <a:ea typeface="Microsoft YaHei Light" panose="020B0502040204020203" pitchFamily="34" charset="-122"/>
              </a:rPr>
              <a:t>中则</a:t>
            </a:r>
            <a:r>
              <a:rPr lang="en-US" altLang="zh-CN" i="1" dirty="0">
                <a:latin typeface="Microsoft YaHei Light" panose="020B0502040204020203" pitchFamily="34" charset="-122"/>
                <a:ea typeface="Microsoft YaHei Light" panose="020B0502040204020203" pitchFamily="34" charset="-122"/>
              </a:rPr>
              <a:t>Y </a:t>
            </a:r>
            <a:r>
              <a:rPr lang="zh-CN" altLang="en-US" dirty="0">
                <a:latin typeface="Microsoft YaHei Light" panose="020B0502040204020203" pitchFamily="34" charset="-122"/>
                <a:ea typeface="Microsoft YaHei Light" panose="020B0502040204020203" pitchFamily="34" charset="-122"/>
              </a:rPr>
              <a:t>多值依赖于</a:t>
            </a:r>
            <a:r>
              <a:rPr lang="en-US" altLang="zh-CN" i="1" dirty="0">
                <a:latin typeface="Microsoft YaHei Light" panose="020B0502040204020203" pitchFamily="34" charset="-122"/>
                <a:ea typeface="Microsoft YaHei Light" panose="020B0502040204020203" pitchFamily="34" charset="-122"/>
              </a:rPr>
              <a:t>X</a:t>
            </a:r>
            <a:r>
              <a:rPr lang="zh-CN" altLang="en-US" dirty="0">
                <a:latin typeface="Microsoft YaHei Light" panose="020B0502040204020203" pitchFamily="34" charset="-122"/>
                <a:ea typeface="Microsoft YaHei Light" panose="020B0502040204020203" pitchFamily="34" charset="-122"/>
              </a:rPr>
              <a:t>，记为</a:t>
            </a:r>
            <a:r>
              <a:rPr lang="en-US" altLang="zh-CN" i="1" dirty="0">
                <a:latin typeface="Microsoft YaHei Light" panose="020B0502040204020203" pitchFamily="34" charset="-122"/>
                <a:ea typeface="Microsoft YaHei Light" panose="020B0502040204020203" pitchFamily="34" charset="-122"/>
              </a:rPr>
              <a:t>X</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Y</a:t>
            </a:r>
            <a:r>
              <a:rPr lang="zh-CN" altLang="en-US" dirty="0">
                <a:latin typeface="Microsoft YaHei Light" panose="020B0502040204020203" pitchFamily="34" charset="-122"/>
                <a:ea typeface="Microsoft YaHei Light" panose="020B0502040204020203" pitchFamily="34" charset="-122"/>
              </a:rPr>
              <a:t>。这里</a:t>
            </a:r>
            <a:r>
              <a:rPr lang="en-US" altLang="zh-CN" i="1" dirty="0">
                <a:latin typeface="Microsoft YaHei Light" panose="020B0502040204020203" pitchFamily="34" charset="-122"/>
                <a:ea typeface="Microsoft YaHei Light" panose="020B0502040204020203" pitchFamily="34" charset="-122"/>
              </a:rPr>
              <a:t>X</a:t>
            </a:r>
            <a:r>
              <a:rPr lang="zh-CN" altLang="en-US"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Y </a:t>
            </a:r>
            <a:r>
              <a:rPr lang="zh-CN" altLang="en-US" dirty="0">
                <a:latin typeface="Microsoft YaHei Light" panose="020B0502040204020203" pitchFamily="34" charset="-122"/>
                <a:ea typeface="Microsoft YaHei Light" panose="020B0502040204020203" pitchFamily="34" charset="-122"/>
              </a:rPr>
              <a:t>是</a:t>
            </a:r>
            <a:r>
              <a:rPr lang="en-US" altLang="zh-CN" i="1" dirty="0">
                <a:latin typeface="Microsoft YaHei Light" panose="020B0502040204020203" pitchFamily="34" charset="-122"/>
                <a:ea typeface="Microsoft YaHei Light" panose="020B0502040204020203" pitchFamily="34" charset="-122"/>
              </a:rPr>
              <a:t>U </a:t>
            </a:r>
            <a:r>
              <a:rPr lang="zh-CN" altLang="en-US" dirty="0">
                <a:latin typeface="Microsoft YaHei Light" panose="020B0502040204020203" pitchFamily="34" charset="-122"/>
                <a:ea typeface="Microsoft YaHei Light" panose="020B0502040204020203" pitchFamily="34" charset="-122"/>
              </a:rPr>
              <a:t>的子集，</a:t>
            </a:r>
            <a:r>
              <a:rPr lang="en-US" altLang="zh-CN" i="1" dirty="0">
                <a:latin typeface="Microsoft YaHei Light" panose="020B0502040204020203" pitchFamily="34" charset="-122"/>
                <a:ea typeface="Microsoft YaHei Light" panose="020B0502040204020203" pitchFamily="34" charset="-122"/>
              </a:rPr>
              <a:t>Z</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U</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X</a:t>
            </a:r>
            <a:r>
              <a:rPr lang="en-US" altLang="zh-CN" dirty="0">
                <a:latin typeface="Microsoft YaHei Light" panose="020B0502040204020203" pitchFamily="34" charset="-122"/>
                <a:ea typeface="Microsoft YaHei Light" panose="020B0502040204020203" pitchFamily="34" charset="-122"/>
              </a:rPr>
              <a:t>-</a:t>
            </a:r>
            <a:r>
              <a:rPr lang="en-US" altLang="zh-CN" i="1" dirty="0">
                <a:latin typeface="Microsoft YaHei Light" panose="020B0502040204020203" pitchFamily="34" charset="-122"/>
                <a:ea typeface="Microsoft YaHei Light" panose="020B0502040204020203" pitchFamily="34" charset="-122"/>
              </a:rPr>
              <a:t>Y</a:t>
            </a:r>
            <a:r>
              <a:rPr lang="zh-CN" altLang="en-US" dirty="0">
                <a:latin typeface="Microsoft YaHei Light" panose="020B0502040204020203" pitchFamily="34" charset="-122"/>
                <a:ea typeface="Microsoft YaHei Light" panose="020B0502040204020203" pitchFamily="34" charset="-122"/>
              </a:rPr>
              <a:t>。</a:t>
            </a:r>
          </a:p>
          <a:p>
            <a:pPr marL="342900" indent="-342900" algn="l">
              <a:lnSpc>
                <a:spcPct val="120000"/>
              </a:lnSpc>
              <a:buFont typeface="Wingdings" pitchFamily="2" charset="2"/>
              <a:buChar char="v"/>
            </a:pP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B76A0191-9FDC-4F11-B748-11B33D4A371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A857E0B-B795-4D6A-BEDD-095F0D0B12B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15DA1C6B-7426-44C1-B9B4-2B511CAC2105}"/>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466F5A8F-1321-42EA-9F81-867918B16758}"/>
              </a:ext>
            </a:extLst>
          </p:cNvPr>
          <p:cNvSpPr txBox="1">
            <a:spLocks noChangeArrowheads="1"/>
          </p:cNvSpPr>
          <p:nvPr/>
        </p:nvSpPr>
        <p:spPr>
          <a:xfrm>
            <a:off x="695738" y="4687822"/>
            <a:ext cx="10455965" cy="184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a:latin typeface="Microsoft YaHei Light" panose="020B0502040204020203" pitchFamily="34" charset="-122"/>
                <a:ea typeface="Microsoft YaHei Light" panose="020B0502040204020203" pitchFamily="34" charset="-122"/>
                <a:sym typeface="Calibri" pitchFamily="34" charset="0"/>
              </a:rPr>
              <a:t>平凡多值依赖和非平凡的多值依赖</a:t>
            </a:r>
          </a:p>
          <a:p>
            <a:pPr lvl="1">
              <a:lnSpc>
                <a:spcPct val="150000"/>
              </a:lnSpc>
            </a:pPr>
            <a:r>
              <a:rPr lang="zh-CN" altLang="en-US">
                <a:latin typeface="Microsoft YaHei Light" panose="020B0502040204020203" pitchFamily="34" charset="-122"/>
                <a:ea typeface="Microsoft YaHei Light" panose="020B0502040204020203" pitchFamily="34" charset="-122"/>
                <a:sym typeface="Calibri" pitchFamily="34" charset="0"/>
              </a:rPr>
              <a:t>若</a:t>
            </a:r>
            <a:r>
              <a:rPr lang="en-US" altLang="zh-CN">
                <a:latin typeface="Microsoft YaHei Light" panose="020B0502040204020203" pitchFamily="34" charset="-122"/>
                <a:ea typeface="Microsoft YaHei Light" panose="020B0502040204020203" pitchFamily="34" charset="-122"/>
                <a:sym typeface="Calibri" pitchFamily="34" charset="0"/>
              </a:rPr>
              <a:t>X→→Y</a:t>
            </a:r>
            <a:r>
              <a:rPr lang="zh-CN" altLang="en-US">
                <a:latin typeface="Microsoft YaHei Light" panose="020B0502040204020203" pitchFamily="34" charset="-122"/>
                <a:ea typeface="Microsoft YaHei Light" panose="020B0502040204020203" pitchFamily="34" charset="-122"/>
                <a:sym typeface="Calibri" pitchFamily="34" charset="0"/>
              </a:rPr>
              <a:t>，而</a:t>
            </a:r>
            <a:r>
              <a:rPr lang="en-US" altLang="zh-CN">
                <a:latin typeface="Microsoft YaHei Light" panose="020B0502040204020203" pitchFamily="34" charset="-122"/>
                <a:ea typeface="Microsoft YaHei Light" panose="020B0502040204020203" pitchFamily="34" charset="-122"/>
                <a:sym typeface="Calibri" pitchFamily="34" charset="0"/>
              </a:rPr>
              <a:t>Z</a:t>
            </a:r>
            <a:r>
              <a:rPr lang="zh-CN" altLang="en-US">
                <a:latin typeface="Microsoft YaHei Light" panose="020B0502040204020203" pitchFamily="34" charset="-122"/>
                <a:ea typeface="Microsoft YaHei Light" panose="020B0502040204020203" pitchFamily="34" charset="-122"/>
                <a:sym typeface="Times New Roman" pitchFamily="18" charset="0"/>
              </a:rPr>
              <a:t>＝</a:t>
            </a:r>
            <a:r>
              <a:rPr lang="zh-CN" altLang="en-US">
                <a:latin typeface="Microsoft YaHei Light" panose="020B0502040204020203" pitchFamily="34" charset="-122"/>
                <a:ea typeface="Microsoft YaHei Light" panose="020B0502040204020203" pitchFamily="34" charset="-122"/>
              </a:rPr>
              <a:t>Ф</a:t>
            </a:r>
            <a:r>
              <a:rPr lang="zh-CN" altLang="en-US">
                <a:latin typeface="Microsoft YaHei Light" panose="020B0502040204020203" pitchFamily="34" charset="-122"/>
                <a:ea typeface="Microsoft YaHei Light" panose="020B0502040204020203" pitchFamily="34" charset="-122"/>
                <a:sym typeface="Times New Roman" pitchFamily="18" charset="0"/>
              </a:rPr>
              <a:t>，即</a:t>
            </a:r>
            <a:r>
              <a:rPr lang="en-US" altLang="zh-CN">
                <a:latin typeface="Microsoft YaHei Light" panose="020B0502040204020203" pitchFamily="34" charset="-122"/>
                <a:ea typeface="Microsoft YaHei Light" panose="020B0502040204020203" pitchFamily="34" charset="-122"/>
                <a:sym typeface="Times New Roman" pitchFamily="18" charset="0"/>
              </a:rPr>
              <a:t>Z</a:t>
            </a:r>
            <a:r>
              <a:rPr lang="zh-CN" altLang="en-US">
                <a:latin typeface="Microsoft YaHei Light" panose="020B0502040204020203" pitchFamily="34" charset="-122"/>
                <a:ea typeface="Microsoft YaHei Light" panose="020B0502040204020203" pitchFamily="34" charset="-122"/>
                <a:sym typeface="Times New Roman" pitchFamily="18" charset="0"/>
              </a:rPr>
              <a:t>为空，</a:t>
            </a:r>
            <a:r>
              <a:rPr lang="zh-CN" altLang="en-US">
                <a:latin typeface="Microsoft YaHei Light" panose="020B0502040204020203" pitchFamily="34" charset="-122"/>
                <a:ea typeface="Microsoft YaHei Light" panose="020B0502040204020203" pitchFamily="34" charset="-122"/>
                <a:sym typeface="Calibri" pitchFamily="34" charset="0"/>
              </a:rPr>
              <a:t>则称</a:t>
            </a:r>
            <a:r>
              <a:rPr lang="en-US" altLang="zh-CN">
                <a:latin typeface="Microsoft YaHei Light" panose="020B0502040204020203" pitchFamily="34" charset="-122"/>
                <a:ea typeface="Microsoft YaHei Light" panose="020B0502040204020203" pitchFamily="34" charset="-122"/>
                <a:sym typeface="Calibri" pitchFamily="34" charset="0"/>
              </a:rPr>
              <a:t>X→→Y</a:t>
            </a:r>
            <a:r>
              <a:rPr lang="zh-CN" altLang="en-US">
                <a:latin typeface="Microsoft YaHei Light" panose="020B0502040204020203" pitchFamily="34" charset="-122"/>
                <a:ea typeface="Microsoft YaHei Light" panose="020B0502040204020203" pitchFamily="34" charset="-122"/>
                <a:sym typeface="Calibri" pitchFamily="34" charset="0"/>
              </a:rPr>
              <a:t>为</a:t>
            </a:r>
            <a:r>
              <a:rPr lang="zh-CN" altLang="en-US">
                <a:solidFill>
                  <a:srgbClr val="FF00FF"/>
                </a:solidFill>
                <a:latin typeface="Microsoft YaHei Light" panose="020B0502040204020203" pitchFamily="34" charset="-122"/>
                <a:ea typeface="Microsoft YaHei Light" panose="020B0502040204020203" pitchFamily="34" charset="-122"/>
                <a:sym typeface="Calibri" pitchFamily="34" charset="0"/>
              </a:rPr>
              <a:t>平凡的多值依赖</a:t>
            </a:r>
            <a:r>
              <a:rPr lang="zh-CN" altLang="en-US">
                <a:latin typeface="Microsoft YaHei Light" panose="020B0502040204020203" pitchFamily="34" charset="-122"/>
                <a:ea typeface="Microsoft YaHei Light" panose="020B0502040204020203" pitchFamily="34" charset="-122"/>
                <a:sym typeface="Calibri" pitchFamily="34" charset="0"/>
              </a:rPr>
              <a:t>。</a:t>
            </a:r>
          </a:p>
          <a:p>
            <a:pPr lvl="1">
              <a:lnSpc>
                <a:spcPct val="150000"/>
              </a:lnSpc>
            </a:pPr>
            <a:r>
              <a:rPr lang="zh-CN" altLang="en-US">
                <a:latin typeface="Microsoft YaHei Light" panose="020B0502040204020203" pitchFamily="34" charset="-122"/>
                <a:ea typeface="Microsoft YaHei Light" panose="020B0502040204020203" pitchFamily="34" charset="-122"/>
                <a:sym typeface="Calibri" pitchFamily="34" charset="0"/>
              </a:rPr>
              <a:t>否则称</a:t>
            </a:r>
            <a:r>
              <a:rPr lang="en-US" altLang="zh-CN">
                <a:latin typeface="Microsoft YaHei Light" panose="020B0502040204020203" pitchFamily="34" charset="-122"/>
                <a:ea typeface="Microsoft YaHei Light" panose="020B0502040204020203" pitchFamily="34" charset="-122"/>
                <a:sym typeface="Calibri" pitchFamily="34" charset="0"/>
              </a:rPr>
              <a:t>X→→Y</a:t>
            </a:r>
            <a:r>
              <a:rPr lang="zh-CN" altLang="en-US">
                <a:latin typeface="Microsoft YaHei Light" panose="020B0502040204020203" pitchFamily="34" charset="-122"/>
                <a:ea typeface="Microsoft YaHei Light" panose="020B0502040204020203" pitchFamily="34" charset="-122"/>
                <a:sym typeface="Calibri" pitchFamily="34" charset="0"/>
              </a:rPr>
              <a:t>为</a:t>
            </a:r>
            <a:r>
              <a:rPr lang="zh-CN" altLang="en-US">
                <a:solidFill>
                  <a:srgbClr val="FF00FF"/>
                </a:solidFill>
                <a:latin typeface="Microsoft YaHei Light" panose="020B0502040204020203" pitchFamily="34" charset="-122"/>
                <a:ea typeface="Microsoft YaHei Light" panose="020B0502040204020203" pitchFamily="34" charset="-122"/>
                <a:sym typeface="Calibri" pitchFamily="34" charset="0"/>
              </a:rPr>
              <a:t>非平凡的多值依赖</a:t>
            </a:r>
            <a:r>
              <a:rPr lang="zh-CN" altLang="en-US">
                <a:latin typeface="Microsoft YaHei Light" panose="020B0502040204020203" pitchFamily="34" charset="-122"/>
                <a:ea typeface="Microsoft YaHei Light" panose="020B0502040204020203" pitchFamily="34" charset="-122"/>
                <a:sym typeface="Calibri" pitchFamily="34" charset="0"/>
              </a:rPr>
              <a:t>。</a:t>
            </a: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023871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a:extLst>
              <a:ext uri="{FF2B5EF4-FFF2-40B4-BE49-F238E27FC236}">
                <a16:creationId xmlns:a16="http://schemas.microsoft.com/office/drawing/2014/main" id="{08F88068-3A02-472D-B351-3B514D6690E7}"/>
              </a:ext>
            </a:extLst>
          </p:cNvPr>
          <p:cNvSpPr txBox="1">
            <a:spLocks noChangeArrowheads="1"/>
          </p:cNvSpPr>
          <p:nvPr/>
        </p:nvSpPr>
        <p:spPr>
          <a:xfrm>
            <a:off x="465482" y="1209675"/>
            <a:ext cx="11261035" cy="155340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12</a:t>
            </a:r>
            <a:r>
              <a:rPr lang="zh-CN" altLang="en-US" sz="2400" dirty="0">
                <a:latin typeface="Microsoft YaHei Light" panose="020B0502040204020203" pitchFamily="34" charset="-122"/>
                <a:ea typeface="Microsoft YaHei Light" panose="020B0502040204020203" pitchFamily="34" charset="-122"/>
              </a:rPr>
              <a:t>]关系模式</a:t>
            </a:r>
            <a:r>
              <a:rPr lang="en-US" altLang="zh-CN" sz="2400" dirty="0">
                <a:latin typeface="Microsoft YaHei Light" panose="020B0502040204020203" pitchFamily="34" charset="-122"/>
                <a:ea typeface="Microsoft YaHei Light" panose="020B0502040204020203" pitchFamily="34" charset="-122"/>
              </a:rPr>
              <a:t>WSC(W,S,C)</a:t>
            </a:r>
            <a:r>
              <a:rPr lang="zh-CN" altLang="en-US" sz="2400" dirty="0">
                <a:latin typeface="Microsoft YaHei Light" panose="020B0502040204020203" pitchFamily="34" charset="-122"/>
                <a:ea typeface="Microsoft YaHei Light" panose="020B0502040204020203" pitchFamily="34" charset="-122"/>
              </a:rPr>
              <a:t>中，</a:t>
            </a:r>
            <a:r>
              <a:rPr lang="en-US" altLang="zh-CN" sz="2400" dirty="0">
                <a:latin typeface="Microsoft YaHei Light" panose="020B0502040204020203" pitchFamily="34" charset="-122"/>
                <a:ea typeface="Microsoft YaHei Light" panose="020B0502040204020203" pitchFamily="34" charset="-122"/>
              </a:rPr>
              <a:t>W</a:t>
            </a:r>
            <a:r>
              <a:rPr lang="zh-CN" altLang="en-US" sz="2400" dirty="0">
                <a:latin typeface="Microsoft YaHei Light" panose="020B0502040204020203" pitchFamily="34" charset="-122"/>
                <a:ea typeface="Microsoft YaHei Light" panose="020B0502040204020203" pitchFamily="34" charset="-122"/>
              </a:rPr>
              <a:t>表示仓库，</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 表示保管员，</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 表示商品。假设每个仓库有若干个保管员，有若干种商品。每个保管员保管所在仓库的所有商品，每种商品被所有保管员保管。</a:t>
            </a:r>
          </a:p>
        </p:txBody>
      </p:sp>
      <p:graphicFrame>
        <p:nvGraphicFramePr>
          <p:cNvPr id="3" name="Group 3">
            <a:extLst>
              <a:ext uri="{FF2B5EF4-FFF2-40B4-BE49-F238E27FC236}">
                <a16:creationId xmlns:a16="http://schemas.microsoft.com/office/drawing/2014/main" id="{5324BDDA-30A1-4F54-B67F-63346EEC67B5}"/>
              </a:ext>
            </a:extLst>
          </p:cNvPr>
          <p:cNvGraphicFramePr>
            <a:graphicFrameLocks noGrp="1"/>
          </p:cNvGraphicFramePr>
          <p:nvPr>
            <p:extLst>
              <p:ext uri="{D42A27DB-BD31-4B8C-83A1-F6EECF244321}">
                <p14:modId xmlns:p14="http://schemas.microsoft.com/office/powerpoint/2010/main" val="3123640371"/>
              </p:ext>
            </p:extLst>
          </p:nvPr>
        </p:nvGraphicFramePr>
        <p:xfrm>
          <a:off x="3336303" y="2932043"/>
          <a:ext cx="4248470" cy="3352800"/>
        </p:xfrm>
        <a:graphic>
          <a:graphicData uri="http://schemas.openxmlformats.org/drawingml/2006/table">
            <a:tbl>
              <a:tblPr/>
              <a:tblGrid>
                <a:gridCol w="1416157">
                  <a:extLst>
                    <a:ext uri="{9D8B030D-6E8A-4147-A177-3AD203B41FA5}">
                      <a16:colId xmlns:a16="http://schemas.microsoft.com/office/drawing/2014/main" val="20000"/>
                    </a:ext>
                  </a:extLst>
                </a:gridCol>
                <a:gridCol w="1416156">
                  <a:extLst>
                    <a:ext uri="{9D8B030D-6E8A-4147-A177-3AD203B41FA5}">
                      <a16:colId xmlns:a16="http://schemas.microsoft.com/office/drawing/2014/main" val="20001"/>
                    </a:ext>
                  </a:extLst>
                </a:gridCol>
                <a:gridCol w="1416157">
                  <a:extLst>
                    <a:ext uri="{9D8B030D-6E8A-4147-A177-3AD203B41FA5}">
                      <a16:colId xmlns:a16="http://schemas.microsoft.com/office/drawing/2014/main" val="20002"/>
                    </a:ext>
                  </a:extLst>
                </a:gridCol>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7" name="矩形 6">
            <a:extLst>
              <a:ext uri="{FF2B5EF4-FFF2-40B4-BE49-F238E27FC236}">
                <a16:creationId xmlns:a16="http://schemas.microsoft.com/office/drawing/2014/main" id="{AD19BF18-4F4E-48D4-92A9-BF688FE949C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CE12300-21E9-4749-8125-2616A1FFF83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文本框 8">
            <a:extLst>
              <a:ext uri="{FF2B5EF4-FFF2-40B4-BE49-F238E27FC236}">
                <a16:creationId xmlns:a16="http://schemas.microsoft.com/office/drawing/2014/main" id="{E0412C06-43BC-49C1-95CF-BABF26A6CFFB}"/>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61251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5">
            <a:extLst>
              <a:ext uri="{FF2B5EF4-FFF2-40B4-BE49-F238E27FC236}">
                <a16:creationId xmlns:a16="http://schemas.microsoft.com/office/drawing/2014/main" id="{8B6B8DED-C4D2-46FE-BBA5-357400282E03}"/>
              </a:ext>
            </a:extLst>
          </p:cNvPr>
          <p:cNvSpPr>
            <a:spLocks noGrp="1" noChangeArrowheads="1"/>
          </p:cNvSpPr>
          <p:nvPr>
            <p:ph idx="1"/>
          </p:nvPr>
        </p:nvSpPr>
        <p:spPr>
          <a:xfrm>
            <a:off x="445604" y="1490076"/>
            <a:ext cx="11300791" cy="5228776"/>
          </a:xfrm>
        </p:spPr>
        <p:txBody>
          <a:bodyPr>
            <a:normAutofit/>
          </a:bodyPr>
          <a:lstStyle/>
          <a:p>
            <a:pPr algn="l">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按照语义对于</a:t>
            </a:r>
            <a:r>
              <a:rPr lang="en-US" altLang="zh-CN" sz="2400" dirty="0">
                <a:latin typeface="Microsoft YaHei Light" panose="020B0502040204020203" pitchFamily="34" charset="-122"/>
                <a:ea typeface="Microsoft YaHei Light" panose="020B0502040204020203" pitchFamily="34" charset="-122"/>
              </a:rPr>
              <a:t>W</a:t>
            </a:r>
            <a:r>
              <a:rPr lang="zh-CN" altLang="en-US" sz="2400" dirty="0">
                <a:latin typeface="Microsoft YaHei Light" panose="020B0502040204020203" pitchFamily="34" charset="-122"/>
                <a:ea typeface="Microsoft YaHei Light" panose="020B0502040204020203" pitchFamily="34" charset="-122"/>
              </a:rPr>
              <a:t>的每一个值</a:t>
            </a:r>
            <a:r>
              <a:rPr lang="en-US" altLang="zh-CN" sz="2400" dirty="0" err="1">
                <a:latin typeface="Microsoft YaHei Light" panose="020B0502040204020203" pitchFamily="34" charset="-122"/>
                <a:ea typeface="Microsoft YaHei Light" panose="020B0502040204020203" pitchFamily="34" charset="-122"/>
              </a:rPr>
              <a:t>W</a:t>
            </a:r>
            <a:r>
              <a:rPr lang="en-US" altLang="zh-CN" sz="2400" baseline="-25000" dirty="0" err="1">
                <a:latin typeface="Microsoft YaHei Light" panose="020B0502040204020203" pitchFamily="34" charset="-122"/>
                <a:ea typeface="Microsoft YaHei Light" panose="020B0502040204020203" pitchFamily="34" charset="-122"/>
              </a:rPr>
              <a:t>i</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有一个完整的集合与之对应而不问</a:t>
            </a:r>
            <a:r>
              <a:rPr lang="en-US" altLang="zh-CN" sz="2400"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取何值。所以</a:t>
            </a:r>
            <a:r>
              <a:rPr lang="en-US" altLang="zh-CN" sz="2400" dirty="0">
                <a:latin typeface="Microsoft YaHei Light" panose="020B0502040204020203" pitchFamily="34" charset="-122"/>
                <a:ea typeface="Microsoft YaHei Light" panose="020B0502040204020203" pitchFamily="34" charset="-122"/>
              </a:rPr>
              <a:t>W</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marL="0" indent="0" algn="l">
              <a:lnSpc>
                <a:spcPct val="120000"/>
              </a:lnSpc>
              <a:buNone/>
            </a:pPr>
            <a:endParaRPr lang="en-US" altLang="zh-CN" sz="2400" dirty="0">
              <a:latin typeface="Microsoft YaHei Light" panose="020B0502040204020203" pitchFamily="34" charset="-122"/>
              <a:ea typeface="Microsoft YaHei Light" panose="020B0502040204020203" pitchFamily="34" charset="-122"/>
            </a:endParaRPr>
          </a:p>
          <a:p>
            <a:pPr marL="0" indent="0" algn="l">
              <a:lnSpc>
                <a:spcPct val="120000"/>
              </a:lnSpc>
              <a:buNone/>
            </a:pPr>
            <a:endParaRPr lang="en-US" altLang="zh-CN" sz="2400" dirty="0">
              <a:latin typeface="Microsoft YaHei Light" panose="020B0502040204020203" pitchFamily="34" charset="-122"/>
              <a:ea typeface="Microsoft YaHei Light" panose="020B0502040204020203" pitchFamily="34" charset="-122"/>
            </a:endParaRPr>
          </a:p>
          <a:p>
            <a:pPr marL="0" indent="0" algn="l">
              <a:lnSpc>
                <a:spcPct val="120000"/>
              </a:lnSpc>
              <a:buNone/>
            </a:pPr>
            <a:endParaRPr lang="en-US" altLang="zh-CN" sz="2400" dirty="0">
              <a:latin typeface="Microsoft YaHei Light" panose="020B0502040204020203" pitchFamily="34" charset="-122"/>
              <a:ea typeface="Microsoft YaHei Light" panose="020B0502040204020203" pitchFamily="34" charset="-122"/>
            </a:endParaRPr>
          </a:p>
          <a:p>
            <a:pPr marL="0" indent="0" algn="l">
              <a:lnSpc>
                <a:spcPct val="120000"/>
              </a:lnSpc>
              <a:buNone/>
            </a:pPr>
            <a:endParaRPr lang="zh-CN" altLang="en-US" sz="2400" dirty="0">
              <a:latin typeface="Microsoft YaHei Light" panose="020B0502040204020203" pitchFamily="34" charset="-122"/>
              <a:ea typeface="Microsoft YaHei Light" panose="020B0502040204020203" pitchFamily="34" charset="-122"/>
            </a:endParaRPr>
          </a:p>
          <a:p>
            <a:pPr lvl="1">
              <a:lnSpc>
                <a:spcPct val="120000"/>
              </a:lnSpc>
            </a:pPr>
            <a:r>
              <a:rPr lang="zh-CN" altLang="en-US" dirty="0">
                <a:latin typeface="Microsoft YaHei Light" panose="020B0502040204020203" pitchFamily="34" charset="-122"/>
                <a:ea typeface="Microsoft YaHei Light" panose="020B0502040204020203" pitchFamily="34" charset="-122"/>
              </a:rPr>
              <a:t>对应</a:t>
            </a:r>
            <a:r>
              <a:rPr lang="en-US" altLang="zh-CN" dirty="0">
                <a:latin typeface="Microsoft YaHei Light" panose="020B0502040204020203" pitchFamily="34" charset="-122"/>
                <a:ea typeface="Microsoft YaHei Light" panose="020B0502040204020203" pitchFamily="34" charset="-122"/>
              </a:rPr>
              <a:t>W</a:t>
            </a:r>
            <a:r>
              <a:rPr lang="zh-CN" altLang="en-US" dirty="0">
                <a:latin typeface="Microsoft YaHei Light" panose="020B0502040204020203" pitchFamily="34" charset="-122"/>
                <a:ea typeface="Microsoft YaHei Light" panose="020B0502040204020203" pitchFamily="34" charset="-122"/>
              </a:rPr>
              <a:t>的某一个值</a:t>
            </a:r>
            <a:r>
              <a:rPr lang="en-US" altLang="zh-CN" dirty="0" err="1">
                <a:latin typeface="Microsoft YaHei Light" panose="020B0502040204020203" pitchFamily="34" charset="-122"/>
                <a:ea typeface="Microsoft YaHei Light" panose="020B0502040204020203" pitchFamily="34" charset="-122"/>
              </a:rPr>
              <a:t>W</a:t>
            </a:r>
            <a:r>
              <a:rPr lang="en-US" altLang="zh-CN" baseline="-25000" dirty="0" err="1">
                <a:latin typeface="Microsoft YaHei Light" panose="020B0502040204020203" pitchFamily="34" charset="-122"/>
                <a:ea typeface="Microsoft YaHei Light" panose="020B0502040204020203" pitchFamily="34" charset="-122"/>
              </a:rPr>
              <a:t>i</a:t>
            </a:r>
            <a:r>
              <a:rPr lang="zh-CN" altLang="en-US" dirty="0">
                <a:latin typeface="Microsoft YaHei Light" panose="020B0502040204020203" pitchFamily="34" charset="-122"/>
                <a:ea typeface="Microsoft YaHei Light" panose="020B0502040204020203" pitchFamily="34" charset="-122"/>
              </a:rPr>
              <a:t>的全部</a:t>
            </a:r>
            <a:r>
              <a:rPr lang="en-US" altLang="zh-CN" dirty="0">
                <a:latin typeface="Microsoft YaHei Light" panose="020B0502040204020203" pitchFamily="34" charset="-122"/>
                <a:ea typeface="Microsoft YaHei Light" panose="020B0502040204020203" pitchFamily="34" charset="-122"/>
              </a:rPr>
              <a:t>S</a:t>
            </a:r>
            <a:r>
              <a:rPr lang="zh-CN" altLang="en-US" dirty="0">
                <a:latin typeface="Microsoft YaHei Light" panose="020B0502040204020203" pitchFamily="34" charset="-122"/>
                <a:ea typeface="Microsoft YaHei Light" panose="020B0502040204020203" pitchFamily="34" charset="-122"/>
              </a:rPr>
              <a:t>值记作</a:t>
            </a:r>
            <a:r>
              <a:rPr lang="en-US" altLang="zh-CN" dirty="0">
                <a:latin typeface="Microsoft YaHei Light" panose="020B0502040204020203" pitchFamily="34" charset="-122"/>
                <a:ea typeface="Microsoft YaHei Light" panose="020B0502040204020203" pitchFamily="34" charset="-122"/>
              </a:rPr>
              <a:t>{S}</a:t>
            </a:r>
            <a:r>
              <a:rPr lang="en-US" altLang="zh-CN" baseline="-25000" dirty="0" err="1">
                <a:latin typeface="Microsoft YaHei Light" panose="020B0502040204020203" pitchFamily="34" charset="-122"/>
                <a:ea typeface="Microsoft YaHei Light" panose="020B0502040204020203" pitchFamily="34" charset="-122"/>
              </a:rPr>
              <a:t>Wi</a:t>
            </a:r>
            <a:r>
              <a:rPr lang="zh-CN" altLang="en-US" dirty="0">
                <a:latin typeface="Microsoft YaHei Light" panose="020B0502040204020203" pitchFamily="34" charset="-122"/>
                <a:ea typeface="Microsoft YaHei Light" panose="020B0502040204020203" pitchFamily="34" charset="-122"/>
              </a:rPr>
              <a:t>（表示此仓库工作的全部保管员）</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pPr>
            <a:r>
              <a:rPr lang="zh-CN" altLang="en-US" dirty="0">
                <a:latin typeface="Microsoft YaHei Light" panose="020B0502040204020203" pitchFamily="34" charset="-122"/>
                <a:ea typeface="Microsoft YaHei Light" panose="020B0502040204020203" pitchFamily="34" charset="-122"/>
              </a:rPr>
              <a:t>全部</a:t>
            </a:r>
            <a:r>
              <a:rPr lang="en-US" altLang="zh-CN" dirty="0">
                <a:latin typeface="Microsoft YaHei Light" panose="020B0502040204020203" pitchFamily="34" charset="-122"/>
                <a:ea typeface="Microsoft YaHei Light" panose="020B0502040204020203" pitchFamily="34" charset="-122"/>
              </a:rPr>
              <a:t>C</a:t>
            </a:r>
            <a:r>
              <a:rPr lang="zh-CN" altLang="en-US" dirty="0">
                <a:latin typeface="Microsoft YaHei Light" panose="020B0502040204020203" pitchFamily="34" charset="-122"/>
                <a:ea typeface="Microsoft YaHei Light" panose="020B0502040204020203" pitchFamily="34" charset="-122"/>
              </a:rPr>
              <a:t>值记作</a:t>
            </a:r>
            <a:r>
              <a:rPr lang="en-US" altLang="zh-CN" dirty="0">
                <a:latin typeface="Microsoft YaHei Light" panose="020B0502040204020203" pitchFamily="34" charset="-122"/>
                <a:ea typeface="Microsoft YaHei Light" panose="020B0502040204020203" pitchFamily="34" charset="-122"/>
              </a:rPr>
              <a:t>{C}</a:t>
            </a:r>
            <a:r>
              <a:rPr lang="en-US" altLang="zh-CN" baseline="-25000" dirty="0" err="1">
                <a:latin typeface="Microsoft YaHei Light" panose="020B0502040204020203" pitchFamily="34" charset="-122"/>
                <a:ea typeface="Microsoft YaHei Light" panose="020B0502040204020203" pitchFamily="34" charset="-122"/>
              </a:rPr>
              <a:t>Wi</a:t>
            </a:r>
            <a:r>
              <a:rPr lang="zh-CN" altLang="en-US" dirty="0">
                <a:latin typeface="Microsoft YaHei Light" panose="020B0502040204020203" pitchFamily="34" charset="-122"/>
                <a:ea typeface="Microsoft YaHei Light" panose="020B0502040204020203" pitchFamily="34" charset="-122"/>
              </a:rPr>
              <a:t>（表示在此仓库中存放的所有商品）</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pPr>
            <a:r>
              <a:rPr lang="zh-CN" altLang="en-US" dirty="0">
                <a:latin typeface="Microsoft YaHei Light" panose="020B0502040204020203" pitchFamily="34" charset="-122"/>
                <a:ea typeface="Microsoft YaHei Light" panose="020B0502040204020203" pitchFamily="34" charset="-122"/>
              </a:rPr>
              <a:t>应当有</a:t>
            </a:r>
            <a:r>
              <a:rPr lang="en-US" altLang="zh-CN" dirty="0">
                <a:latin typeface="Microsoft YaHei Light" panose="020B0502040204020203" pitchFamily="34" charset="-122"/>
                <a:ea typeface="Microsoft YaHei Light" panose="020B0502040204020203" pitchFamily="34" charset="-122"/>
              </a:rPr>
              <a:t>{S}</a:t>
            </a:r>
            <a:r>
              <a:rPr lang="en-US" altLang="zh-CN" baseline="-25000" dirty="0" err="1">
                <a:latin typeface="Microsoft YaHei Light" panose="020B0502040204020203" pitchFamily="34" charset="-122"/>
                <a:ea typeface="Microsoft YaHei Light" panose="020B0502040204020203" pitchFamily="34" charset="-122"/>
              </a:rPr>
              <a:t>Wi</a:t>
            </a:r>
            <a:r>
              <a:rPr lang="zh-CN" altLang="en-US" dirty="0">
                <a:latin typeface="Microsoft YaHei Light" panose="020B0502040204020203" pitchFamily="34" charset="-122"/>
                <a:ea typeface="Microsoft YaHei Light" panose="020B0502040204020203" pitchFamily="34" charset="-122"/>
              </a:rPr>
              <a:t>中的每一个值和</a:t>
            </a:r>
            <a:r>
              <a:rPr lang="en-US" altLang="zh-CN" dirty="0">
                <a:latin typeface="Microsoft YaHei Light" panose="020B0502040204020203" pitchFamily="34" charset="-122"/>
                <a:ea typeface="Microsoft YaHei Light" panose="020B0502040204020203" pitchFamily="34" charset="-122"/>
              </a:rPr>
              <a:t>{C}</a:t>
            </a:r>
            <a:r>
              <a:rPr lang="en-US" altLang="zh-CN" baseline="-25000" dirty="0" err="1">
                <a:latin typeface="Microsoft YaHei Light" panose="020B0502040204020203" pitchFamily="34" charset="-122"/>
                <a:ea typeface="Microsoft YaHei Light" panose="020B0502040204020203" pitchFamily="34" charset="-122"/>
              </a:rPr>
              <a:t>Wi</a:t>
            </a:r>
            <a:r>
              <a:rPr lang="zh-CN" altLang="en-US" dirty="0">
                <a:latin typeface="Microsoft YaHei Light" panose="020B0502040204020203" pitchFamily="34" charset="-122"/>
                <a:ea typeface="Microsoft YaHei Light" panose="020B0502040204020203" pitchFamily="34" charset="-122"/>
              </a:rPr>
              <a:t>中的每一个</a:t>
            </a:r>
            <a:r>
              <a:rPr lang="en-US" altLang="zh-CN" dirty="0">
                <a:latin typeface="Microsoft YaHei Light" panose="020B0502040204020203" pitchFamily="34" charset="-122"/>
                <a:ea typeface="Microsoft YaHei Light" panose="020B0502040204020203" pitchFamily="34" charset="-122"/>
              </a:rPr>
              <a:t>C</a:t>
            </a:r>
            <a:r>
              <a:rPr lang="zh-CN" altLang="en-US" dirty="0">
                <a:latin typeface="Microsoft YaHei Light" panose="020B0502040204020203" pitchFamily="34" charset="-122"/>
                <a:ea typeface="Microsoft YaHei Light" panose="020B0502040204020203" pitchFamily="34" charset="-122"/>
              </a:rPr>
              <a:t>值对应</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pPr>
            <a:r>
              <a:rPr lang="zh-CN" altLang="en-US" dirty="0">
                <a:latin typeface="Microsoft YaHei Light" panose="020B0502040204020203" pitchFamily="34" charset="-122"/>
                <a:ea typeface="Microsoft YaHei Light" panose="020B0502040204020203" pitchFamily="34" charset="-122"/>
              </a:rPr>
              <a:t>于是</a:t>
            </a:r>
            <a:r>
              <a:rPr lang="en-US" altLang="zh-CN" dirty="0">
                <a:latin typeface="Microsoft YaHei Light" panose="020B0502040204020203" pitchFamily="34" charset="-122"/>
                <a:ea typeface="Microsoft YaHei Light" panose="020B0502040204020203" pitchFamily="34" charset="-122"/>
              </a:rPr>
              <a:t>{S}</a:t>
            </a:r>
            <a:r>
              <a:rPr lang="en-US" altLang="zh-CN" baseline="-25000" dirty="0" err="1">
                <a:latin typeface="Microsoft YaHei Light" panose="020B0502040204020203" pitchFamily="34" charset="-122"/>
                <a:ea typeface="Microsoft YaHei Light" panose="020B0502040204020203" pitchFamily="34" charset="-122"/>
              </a:rPr>
              <a:t>Wi</a:t>
            </a:r>
            <a:r>
              <a:rPr lang="zh-CN" altLang="en-US" dirty="0">
                <a:latin typeface="Microsoft YaHei Light" panose="020B0502040204020203" pitchFamily="34" charset="-122"/>
                <a:ea typeface="Microsoft YaHei Light" panose="020B0502040204020203" pitchFamily="34" charset="-122"/>
              </a:rPr>
              <a:t>与</a:t>
            </a:r>
            <a:r>
              <a:rPr lang="en-US" altLang="zh-CN" dirty="0">
                <a:latin typeface="Microsoft YaHei Light" panose="020B0502040204020203" pitchFamily="34" charset="-122"/>
                <a:ea typeface="Microsoft YaHei Light" panose="020B0502040204020203" pitchFamily="34" charset="-122"/>
              </a:rPr>
              <a:t>{C}</a:t>
            </a:r>
            <a:r>
              <a:rPr lang="en-US" altLang="zh-CN" baseline="-25000" dirty="0" err="1">
                <a:latin typeface="Microsoft YaHei Light" panose="020B0502040204020203" pitchFamily="34" charset="-122"/>
                <a:ea typeface="Microsoft YaHei Light" panose="020B0502040204020203" pitchFamily="34" charset="-122"/>
              </a:rPr>
              <a:t>Wi</a:t>
            </a:r>
            <a:r>
              <a:rPr lang="zh-CN" altLang="en-US" dirty="0">
                <a:latin typeface="Microsoft YaHei Light" panose="020B0502040204020203" pitchFamily="34" charset="-122"/>
                <a:ea typeface="Microsoft YaHei Light" panose="020B0502040204020203" pitchFamily="34" charset="-122"/>
              </a:rPr>
              <a:t>之间正好形成一个完全二分图，因而</a:t>
            </a:r>
            <a:r>
              <a:rPr lang="en-US" altLang="zh-CN" dirty="0">
                <a:latin typeface="Microsoft YaHei Light" panose="020B0502040204020203" pitchFamily="34" charset="-122"/>
                <a:ea typeface="Microsoft YaHei Light" panose="020B0502040204020203" pitchFamily="34" charset="-122"/>
              </a:rPr>
              <a:t>W</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S</a:t>
            </a:r>
            <a:r>
              <a:rPr lang="zh-CN" altLang="en-US" dirty="0">
                <a:latin typeface="Microsoft YaHei Light" panose="020B0502040204020203" pitchFamily="34" charset="-122"/>
                <a:ea typeface="Microsoft YaHei Light" panose="020B0502040204020203" pitchFamily="34" charset="-122"/>
              </a:rPr>
              <a:t>。</a:t>
            </a:r>
          </a:p>
        </p:txBody>
      </p:sp>
      <p:sp>
        <p:nvSpPr>
          <p:cNvPr id="3" name="矩形 2">
            <a:extLst>
              <a:ext uri="{FF2B5EF4-FFF2-40B4-BE49-F238E27FC236}">
                <a16:creationId xmlns:a16="http://schemas.microsoft.com/office/drawing/2014/main" id="{079E8D64-67B7-4107-B28F-EEA117F8D07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CEE98BB-A1CC-47DA-99B8-9B8E23200E9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0EAC7721-1272-45F6-B890-0D68BE13564D}"/>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pic>
        <p:nvPicPr>
          <p:cNvPr id="6" name="内容占位符 3" descr="67">
            <a:extLst>
              <a:ext uri="{FF2B5EF4-FFF2-40B4-BE49-F238E27FC236}">
                <a16:creationId xmlns:a16="http://schemas.microsoft.com/office/drawing/2014/main" id="{71D5985D-14F5-493B-93C0-A3A64CAAD9AD}"/>
              </a:ext>
            </a:extLst>
          </p:cNvPr>
          <p:cNvPicPr>
            <a:picLocks noChangeArrowheads="1"/>
          </p:cNvPicPr>
          <p:nvPr/>
        </p:nvPicPr>
        <p:blipFill>
          <a:blip r:embed="rId2" cstate="print"/>
          <a:srcRect/>
          <a:stretch>
            <a:fillRect/>
          </a:stretch>
        </p:blipFill>
        <p:spPr>
          <a:xfrm>
            <a:off x="2934476" y="2427012"/>
            <a:ext cx="5315002" cy="2003976"/>
          </a:xfrm>
          <a:prstGeom prst="rect">
            <a:avLst/>
          </a:prstGeom>
        </p:spPr>
      </p:pic>
    </p:spTree>
    <p:extLst>
      <p:ext uri="{BB962C8B-B14F-4D97-AF65-F5344CB8AC3E}">
        <p14:creationId xmlns:p14="http://schemas.microsoft.com/office/powerpoint/2010/main" val="2263048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1BAE534-1DAB-41A7-A1AA-7B547B9B0271}"/>
              </a:ext>
            </a:extLst>
          </p:cNvPr>
          <p:cNvSpPr txBox="1">
            <a:spLocks noChangeArrowheads="1"/>
          </p:cNvSpPr>
          <p:nvPr/>
        </p:nvSpPr>
        <p:spPr>
          <a:xfrm>
            <a:off x="505239" y="1356968"/>
            <a:ext cx="11181522" cy="36165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多值依赖的性质</a:t>
            </a:r>
          </a:p>
          <a:p>
            <a:pPr lvl="1">
              <a:lnSpc>
                <a:spcPct val="150000"/>
              </a:lnSpc>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1</a:t>
            </a:r>
            <a:r>
              <a:rPr lang="zh-CN" altLang="en-US" dirty="0">
                <a:latin typeface="Microsoft YaHei Light" panose="020B0502040204020203" pitchFamily="34" charset="-122"/>
                <a:ea typeface="Microsoft YaHei Light" panose="020B0502040204020203" pitchFamily="34" charset="-122"/>
                <a:sym typeface="Calibri" pitchFamily="34" charset="0"/>
              </a:rPr>
              <a:t>）多值依赖具有对称性。</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lvl="2">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即若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zh-CN" altLang="en-US" sz="2400" dirty="0">
                <a:latin typeface="Microsoft YaHei Light" panose="020B0502040204020203" pitchFamily="34" charset="-122"/>
                <a:ea typeface="Microsoft YaHei Light" panose="020B0502040204020203" pitchFamily="34" charset="-122"/>
                <a:sym typeface="Calibri" pitchFamily="34" charset="0"/>
              </a:rPr>
              <a:t>，其中</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p>
          <a:p>
            <a:pPr lvl="2">
              <a:lnSpc>
                <a:spcPct val="150000"/>
              </a:lnSpc>
            </a:pPr>
            <a:r>
              <a:rPr lang="zh-CN" altLang="en-US" sz="2400" dirty="0">
                <a:latin typeface="Microsoft YaHei Light" panose="020B0502040204020203" pitchFamily="34" charset="-122"/>
                <a:ea typeface="Microsoft YaHei Light" panose="020B0502040204020203" pitchFamily="34" charset="-122"/>
                <a:sym typeface="Calibri" pitchFamily="34" charset="0"/>
              </a:rPr>
              <a:t>多值依赖的对称性可以用完全二分图直观地表示出来。</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2">
              <a:lnSpc>
                <a:spcPct val="150000"/>
              </a:lnSpc>
            </a:pPr>
            <a:r>
              <a:rPr lang="zh-CN" altLang="en-US" sz="2400" dirty="0">
                <a:latin typeface="Microsoft YaHei Light" panose="020B0502040204020203" pitchFamily="34" charset="-122"/>
                <a:ea typeface="Microsoft YaHei Light" panose="020B0502040204020203" pitchFamily="34" charset="-122"/>
              </a:rPr>
              <a:t>从[例</a:t>
            </a:r>
            <a:r>
              <a:rPr lang="en-US" altLang="zh-CN" sz="2400" dirty="0">
                <a:latin typeface="Microsoft YaHei Light" panose="020B0502040204020203" pitchFamily="34" charset="-122"/>
                <a:ea typeface="Microsoft YaHei Light" panose="020B0502040204020203" pitchFamily="34" charset="-122"/>
              </a:rPr>
              <a:t>12</a:t>
            </a:r>
            <a:r>
              <a:rPr lang="zh-CN" altLang="en-US" sz="2400" dirty="0">
                <a:latin typeface="Microsoft YaHei Light" panose="020B0502040204020203" pitchFamily="34" charset="-122"/>
                <a:ea typeface="Microsoft YaHei Light" panose="020B0502040204020203" pitchFamily="34" charset="-122"/>
              </a:rPr>
              <a:t>] 容易看出，因为每个保管员保管所有商品，同时每种商品被所有保管员保管，显然若</a:t>
            </a:r>
            <a:r>
              <a:rPr lang="en-US" altLang="zh-CN" sz="2400" i="1" dirty="0">
                <a:latin typeface="Microsoft YaHei Light" panose="020B0502040204020203" pitchFamily="34" charset="-122"/>
                <a:ea typeface="Microsoft YaHei Light" panose="020B0502040204020203" pitchFamily="34" charset="-122"/>
              </a:rPr>
              <a:t>W</a:t>
            </a:r>
            <a:r>
              <a:rPr lang="zh-CN" altLang="en-US" sz="2400" dirty="0">
                <a:latin typeface="Microsoft YaHei Light" panose="020B0502040204020203" pitchFamily="34" charset="-122"/>
                <a:ea typeface="Microsoft YaHei Light" panose="020B0502040204020203" pitchFamily="34" charset="-122"/>
              </a:rPr>
              <a:t>→→</a:t>
            </a:r>
            <a:r>
              <a:rPr lang="en-US" altLang="zh-CN" sz="2400" i="1" dirty="0">
                <a:latin typeface="Microsoft YaHei Light" panose="020B0502040204020203" pitchFamily="34" charset="-122"/>
                <a:ea typeface="Microsoft YaHei Light" panose="020B0502040204020203" pitchFamily="34" charset="-122"/>
              </a:rPr>
              <a:t>S</a:t>
            </a:r>
            <a:r>
              <a:rPr lang="zh-CN" altLang="en-US" sz="2400" dirty="0">
                <a:latin typeface="Microsoft YaHei Light" panose="020B0502040204020203" pitchFamily="34" charset="-122"/>
                <a:ea typeface="Microsoft YaHei Light" panose="020B0502040204020203" pitchFamily="34" charset="-122"/>
              </a:rPr>
              <a:t>，必然有</a:t>
            </a:r>
            <a:r>
              <a:rPr lang="en-US" altLang="zh-CN" sz="2400" i="1" dirty="0">
                <a:latin typeface="Microsoft YaHei Light" panose="020B0502040204020203" pitchFamily="34" charset="-122"/>
                <a:ea typeface="Microsoft YaHei Light" panose="020B0502040204020203" pitchFamily="34" charset="-122"/>
              </a:rPr>
              <a:t>W</a:t>
            </a:r>
            <a:r>
              <a:rPr lang="zh-CN" altLang="en-US" sz="2400" dirty="0">
                <a:latin typeface="Microsoft YaHei Light" panose="020B0502040204020203" pitchFamily="34" charset="-122"/>
                <a:ea typeface="Microsoft YaHei Light" panose="020B0502040204020203" pitchFamily="34" charset="-122"/>
              </a:rPr>
              <a:t>→→</a:t>
            </a:r>
            <a:r>
              <a:rPr lang="en-US" altLang="zh-CN" sz="2400" i="1" dirty="0">
                <a:latin typeface="Microsoft YaHei Light" panose="020B0502040204020203" pitchFamily="34" charset="-122"/>
                <a:ea typeface="Microsoft YaHei Light" panose="020B0502040204020203" pitchFamily="34" charset="-122"/>
              </a:rPr>
              <a:t>C</a:t>
            </a:r>
            <a:r>
              <a:rPr lang="zh-CN" altLang="en-US"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A21F4943-F0FE-4FC4-A4F8-D1BA1B6AECE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1F1BE56-5FC9-412E-AE5C-440BEEFDD55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607A5975-AE0E-4602-8881-B3CD10E54048}"/>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8004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E23D85F-9782-4436-B192-B746819F9F00}"/>
              </a:ext>
            </a:extLst>
          </p:cNvPr>
          <p:cNvSpPr>
            <a:spLocks noGrp="1" noChangeArrowheads="1"/>
          </p:cNvSpPr>
          <p:nvPr>
            <p:ph idx="1"/>
          </p:nvPr>
        </p:nvSpPr>
        <p:spPr>
          <a:xfrm>
            <a:off x="1282150" y="1993210"/>
            <a:ext cx="9442172" cy="3234774"/>
          </a:xfrm>
        </p:spPr>
        <p:txBody>
          <a:bodyPr>
            <a:normAutofit/>
          </a:bodyPr>
          <a:lstStyle/>
          <a:p>
            <a:pPr marL="457200" lvl="1" indent="0" algn="l">
              <a:lnSpc>
                <a:spcPct val="15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2</a:t>
            </a:r>
            <a:r>
              <a:rPr lang="zh-CN" altLang="en-US" dirty="0">
                <a:latin typeface="Microsoft YaHei Light" panose="020B0502040204020203" pitchFamily="34" charset="-122"/>
                <a:ea typeface="Microsoft YaHei Light" panose="020B0502040204020203" pitchFamily="34" charset="-122"/>
                <a:sym typeface="Calibri" pitchFamily="34" charset="0"/>
              </a:rPr>
              <a:t>）多值依赖具有传递性。即若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 则</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en-US" dirty="0">
              <a:latin typeface="Microsoft YaHei Light" panose="020B0502040204020203" pitchFamily="34" charset="-122"/>
              <a:ea typeface="Microsoft YaHei Light" panose="020B0502040204020203" pitchFamily="34" charset="-122"/>
              <a:sym typeface="Calibri" pitchFamily="34" charset="0"/>
            </a:endParaRPr>
          </a:p>
          <a:p>
            <a:pPr marL="457200" lvl="1" indent="0" algn="l">
              <a:lnSpc>
                <a:spcPct val="15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3</a:t>
            </a:r>
            <a:r>
              <a:rPr lang="zh-CN" altLang="en-US" dirty="0">
                <a:latin typeface="Microsoft YaHei Light" panose="020B0502040204020203" pitchFamily="34" charset="-122"/>
                <a:ea typeface="Microsoft YaHei Light" panose="020B0502040204020203" pitchFamily="34" charset="-122"/>
                <a:sym typeface="Calibri" pitchFamily="34" charset="0"/>
              </a:rPr>
              <a:t>）函数依赖是多值依赖的特殊情况。即若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，则</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marL="457200" lvl="1" indent="0" algn="l">
              <a:lnSpc>
                <a:spcPct val="15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4</a:t>
            </a:r>
            <a:r>
              <a:rPr lang="zh-CN" altLang="en-US" dirty="0">
                <a:latin typeface="Microsoft YaHei Light" panose="020B0502040204020203" pitchFamily="34" charset="-122"/>
                <a:ea typeface="Microsoft YaHei Light" panose="020B0502040204020203" pitchFamily="34" charset="-122"/>
                <a:sym typeface="Calibri" pitchFamily="34" charset="0"/>
              </a:rPr>
              <a:t>）若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，则</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YZ</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marL="457200" lvl="1" indent="0" algn="l">
              <a:lnSpc>
                <a:spcPct val="15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5</a:t>
            </a:r>
            <a:r>
              <a:rPr lang="zh-CN" altLang="en-US" dirty="0">
                <a:latin typeface="Microsoft YaHei Light" panose="020B0502040204020203" pitchFamily="34" charset="-122"/>
                <a:ea typeface="Microsoft YaHei Light" panose="020B0502040204020203" pitchFamily="34" charset="-122"/>
                <a:sym typeface="Calibri" pitchFamily="34" charset="0"/>
              </a:rPr>
              <a:t>）若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，则</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marL="457200" lvl="1" indent="0" algn="l">
              <a:lnSpc>
                <a:spcPct val="15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6</a:t>
            </a:r>
            <a:r>
              <a:rPr lang="zh-CN" altLang="en-US" dirty="0">
                <a:latin typeface="Microsoft YaHei Light" panose="020B0502040204020203" pitchFamily="34" charset="-122"/>
                <a:ea typeface="Microsoft YaHei Light" panose="020B0502040204020203" pitchFamily="34" charset="-122"/>
                <a:sym typeface="Calibri" pitchFamily="34" charset="0"/>
              </a:rPr>
              <a:t>）若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，则</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a:t>
            </a:r>
          </a:p>
        </p:txBody>
      </p:sp>
      <p:sp>
        <p:nvSpPr>
          <p:cNvPr id="3" name="矩形 2">
            <a:extLst>
              <a:ext uri="{FF2B5EF4-FFF2-40B4-BE49-F238E27FC236}">
                <a16:creationId xmlns:a16="http://schemas.microsoft.com/office/drawing/2014/main" id="{F1EDE82F-609E-464D-8C52-59E8D627DA6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AF520F9-D5A5-482E-8024-6A68AB646CE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FF93737F-379D-4A55-A9BA-A3818D101FB2}"/>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70573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4821003-1F07-46CB-8030-55C60A10C532}"/>
              </a:ext>
            </a:extLst>
          </p:cNvPr>
          <p:cNvSpPr>
            <a:spLocks noGrp="1" noChangeArrowheads="1"/>
          </p:cNvSpPr>
          <p:nvPr>
            <p:ph idx="1"/>
          </p:nvPr>
        </p:nvSpPr>
        <p:spPr>
          <a:xfrm>
            <a:off x="500269" y="1088612"/>
            <a:ext cx="11191461" cy="2678319"/>
          </a:xfrm>
        </p:spPr>
        <p:txBody>
          <a:bodyPr>
            <a:normAutofit/>
          </a:bodyPr>
          <a:lstStyle/>
          <a:p>
            <a:pPr algn="l">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多值依赖与函数依赖的区别</a:t>
            </a:r>
          </a:p>
          <a:p>
            <a:pPr marL="457200" lvl="1" indent="0" algn="l">
              <a:lnSpc>
                <a:spcPct val="12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1</a:t>
            </a:r>
            <a:r>
              <a:rPr lang="zh-CN" altLang="en-US" dirty="0">
                <a:latin typeface="Microsoft YaHei Light" panose="020B0502040204020203" pitchFamily="34" charset="-122"/>
                <a:ea typeface="Microsoft YaHei Light" panose="020B0502040204020203" pitchFamily="34" charset="-122"/>
                <a:sym typeface="Calibri" pitchFamily="34" charset="0"/>
              </a:rPr>
              <a:t>）多值依赖的有效性与属性集的范围有关</a:t>
            </a:r>
          </a:p>
          <a:p>
            <a:pPr lvl="2">
              <a:lnSpc>
                <a:spcPct val="120000"/>
              </a:lnSpc>
              <a:buSzPct val="87000"/>
            </a:pP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上成立，则在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i="1" dirty="0">
                <a:latin typeface="Microsoft YaHei Light" panose="020B0502040204020203" pitchFamily="34" charset="-122"/>
                <a:ea typeface="Microsoft YaHei Light" panose="020B0502040204020203" pitchFamily="34" charset="-122"/>
                <a:sym typeface="Calibri" pitchFamily="34" charset="0"/>
              </a:rPr>
              <a:t>XY</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）上一定成立；反之则不然，即</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）上成立，在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上并不一定成立。原因：多值依赖的定义中不仅涉及属性组</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和</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，而且涉及</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中其余属性</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p:txBody>
      </p:sp>
      <p:sp>
        <p:nvSpPr>
          <p:cNvPr id="3" name="矩形 2">
            <a:extLst>
              <a:ext uri="{FF2B5EF4-FFF2-40B4-BE49-F238E27FC236}">
                <a16:creationId xmlns:a16="http://schemas.microsoft.com/office/drawing/2014/main" id="{CC6AF41C-6D49-4698-A1E2-D6247468780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44C0099-2C60-4508-BE67-CCAFDB80372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B3FF76F1-4F66-4BF6-87DB-81B578E23557}"/>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8E0BC6D0-1D53-497F-AAEB-F75BFA68AF04}"/>
              </a:ext>
            </a:extLst>
          </p:cNvPr>
          <p:cNvSpPr txBox="1">
            <a:spLocks noChangeArrowheads="1"/>
          </p:cNvSpPr>
          <p:nvPr/>
        </p:nvSpPr>
        <p:spPr>
          <a:xfrm>
            <a:off x="500268" y="3448883"/>
            <a:ext cx="10835209" cy="3001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sym typeface="Calibri" pitchFamily="34" charset="0"/>
              </a:rPr>
              <a:t>一般地，在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 </a:t>
            </a:r>
            <a:r>
              <a:rPr lang="zh-CN" altLang="en-US" sz="2400" dirty="0">
                <a:latin typeface="Microsoft YaHei Light" panose="020B0502040204020203" pitchFamily="34" charset="-122"/>
                <a:ea typeface="Microsoft YaHei Light" panose="020B0502040204020203" pitchFamily="34" charset="-122"/>
                <a:sym typeface="Calibri" pitchFamily="34" charset="0"/>
              </a:rPr>
              <a:t>)上若有</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 </a:t>
            </a:r>
            <a:r>
              <a:rPr lang="zh-CN" altLang="en-US" sz="2400" dirty="0">
                <a:latin typeface="Microsoft YaHei Light" panose="020B0502040204020203" pitchFamily="34" charset="-122"/>
                <a:ea typeface="Microsoft YaHei Light" panose="020B0502040204020203" pitchFamily="34" charset="-122"/>
                <a:sym typeface="Calibri" pitchFamily="34" charset="0"/>
              </a:rPr>
              <a:t>)上成立，则称</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R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的嵌入型多值依赖。</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sym typeface="Calibri" pitchFamily="34" charset="0"/>
              </a:rPr>
              <a:t>函数依赖</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的有效性仅决定于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这两个属性集的值</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sym typeface="Calibri" pitchFamily="34" charset="0"/>
              </a:rPr>
              <a:t>只要在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 </a:t>
            </a:r>
            <a:r>
              <a:rPr lang="zh-CN" altLang="en-US" sz="2400" dirty="0">
                <a:latin typeface="Microsoft YaHei Light" panose="020B0502040204020203" pitchFamily="34" charset="-122"/>
                <a:ea typeface="Microsoft YaHei Light" panose="020B0502040204020203" pitchFamily="34" charset="-122"/>
                <a:sym typeface="Calibri" pitchFamily="34" charset="0"/>
              </a:rPr>
              <a:t>)的任何一个关系</a:t>
            </a:r>
            <a:r>
              <a:rPr lang="en-US" altLang="zh-CN" sz="2400"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中，元组在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zh-CN" altLang="en-US" sz="2400" dirty="0">
                <a:latin typeface="Microsoft YaHei Light" panose="020B0502040204020203" pitchFamily="34" charset="-122"/>
                <a:ea typeface="Microsoft YaHei Light" panose="020B0502040204020203" pitchFamily="34" charset="-122"/>
                <a:sym typeface="Calibri" pitchFamily="34" charset="0"/>
              </a:rPr>
              <a:t>和</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上的值满足定义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6.l</a:t>
            </a:r>
            <a:r>
              <a:rPr lang="zh-CN" altLang="en-US" sz="2400" dirty="0">
                <a:latin typeface="Microsoft YaHei Light" panose="020B0502040204020203" pitchFamily="34" charset="-122"/>
                <a:ea typeface="Microsoft YaHei Light" panose="020B0502040204020203" pitchFamily="34" charset="-122"/>
                <a:sym typeface="Calibri" pitchFamily="34" charset="0"/>
              </a:rPr>
              <a:t>，则函数依赖</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在任何属性集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XY</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 </a:t>
            </a:r>
            <a:r>
              <a:rPr lang="zh-CN" altLang="en-US" sz="2400" dirty="0">
                <a:latin typeface="Microsoft YaHei Light" panose="020B0502040204020203" pitchFamily="34" charset="-122"/>
                <a:ea typeface="Microsoft YaHei Light" panose="020B0502040204020203" pitchFamily="34" charset="-122"/>
                <a:sym typeface="Calibri" pitchFamily="34" charset="0"/>
              </a:rPr>
              <a:t>)上成立。</a:t>
            </a: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72399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AB5313F-BB64-4BA1-AD09-BBA07CCD5B8D}"/>
              </a:ext>
            </a:extLst>
          </p:cNvPr>
          <p:cNvSpPr>
            <a:spLocks noGrp="1" noChangeArrowheads="1"/>
          </p:cNvSpPr>
          <p:nvPr>
            <p:ph idx="1"/>
          </p:nvPr>
        </p:nvSpPr>
        <p:spPr>
          <a:xfrm>
            <a:off x="685800" y="1203999"/>
            <a:ext cx="10078279" cy="2714038"/>
          </a:xfrm>
        </p:spPr>
        <p:txBody>
          <a:bodyPr>
            <a:normAutofit/>
          </a:bodyPr>
          <a:lstStyle/>
          <a:p>
            <a:pPr algn="l">
              <a:lnSpc>
                <a:spcPct val="10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数据依赖</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是一个关系内部属性与属性之间的一种约束关系</a:t>
            </a:r>
            <a:endParaRPr lang="en-US" altLang="zh-CN" sz="2000"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00000"/>
              </a:lnSpc>
            </a:pPr>
            <a:r>
              <a:rPr lang="zh-CN" altLang="en-US" sz="2400" dirty="0">
                <a:latin typeface="Microsoft YaHei Light" panose="020B0502040204020203" pitchFamily="34" charset="-122"/>
                <a:ea typeface="Microsoft YaHei Light" panose="020B0502040204020203" pitchFamily="34" charset="-122"/>
                <a:sym typeface="Calibri" pitchFamily="34" charset="0"/>
              </a:rPr>
              <a:t>通过属性间值的相等与否体现出来的数据间相互联系</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是现实世界属性间相互联系的抽象</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是数据内在的性质</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lvl="1" algn="l">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是语义的体现</a:t>
            </a:r>
            <a:endParaRPr lang="zh-CN" altLang="en-US" dirty="0">
              <a:latin typeface="Microsoft YaHei Light" panose="020B0502040204020203" pitchFamily="34" charset="-122"/>
              <a:ea typeface="Microsoft YaHei Light" panose="020B0502040204020203" pitchFamily="34" charset="-122"/>
            </a:endParaRPr>
          </a:p>
        </p:txBody>
      </p:sp>
      <p:sp>
        <p:nvSpPr>
          <p:cNvPr id="4" name="Rectangle 3">
            <a:extLst>
              <a:ext uri="{FF2B5EF4-FFF2-40B4-BE49-F238E27FC236}">
                <a16:creationId xmlns:a16="http://schemas.microsoft.com/office/drawing/2014/main" id="{4C5836C1-2BA5-4838-A6A2-209E7BC88480}"/>
              </a:ext>
            </a:extLst>
          </p:cNvPr>
          <p:cNvSpPr txBox="1">
            <a:spLocks noChangeArrowheads="1"/>
          </p:cNvSpPr>
          <p:nvPr/>
        </p:nvSpPr>
        <p:spPr>
          <a:xfrm>
            <a:off x="685800" y="4018686"/>
            <a:ext cx="8358808" cy="2042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数据依赖的主要类型</a:t>
            </a:r>
          </a:p>
          <a:p>
            <a:pPr marL="741363" lvl="1" indent="-342900">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函数依赖（</a:t>
            </a:r>
            <a:r>
              <a:rPr lang="en-US" altLang="zh-CN" dirty="0">
                <a:latin typeface="Microsoft YaHei Light" panose="020B0502040204020203" pitchFamily="34" charset="-122"/>
                <a:ea typeface="Microsoft YaHei Light" panose="020B0502040204020203" pitchFamily="34" charset="-122"/>
                <a:sym typeface="Calibri" pitchFamily="34" charset="0"/>
              </a:rPr>
              <a:t>Functional Dependency</a:t>
            </a:r>
            <a:r>
              <a:rPr lang="zh-CN" altLang="en-US" dirty="0">
                <a:latin typeface="Microsoft YaHei Light" panose="020B0502040204020203" pitchFamily="34" charset="-122"/>
                <a:ea typeface="Microsoft YaHei Light" panose="020B0502040204020203" pitchFamily="34" charset="-122"/>
                <a:sym typeface="Calibri" pitchFamily="34" charset="0"/>
              </a:rPr>
              <a:t>，简记为</a:t>
            </a:r>
            <a:r>
              <a:rPr lang="en-US" altLang="zh-CN" dirty="0">
                <a:latin typeface="Microsoft YaHei Light" panose="020B0502040204020203" pitchFamily="34" charset="-122"/>
                <a:ea typeface="Microsoft YaHei Light" panose="020B0502040204020203" pitchFamily="34" charset="-122"/>
                <a:sym typeface="Calibri" pitchFamily="34" charset="0"/>
              </a:rPr>
              <a:t>FD</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marL="741363" lvl="1" indent="-342900">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多值依赖（</a:t>
            </a:r>
            <a:r>
              <a:rPr lang="en-US" altLang="zh-CN" dirty="0">
                <a:latin typeface="Microsoft YaHei Light" panose="020B0502040204020203" pitchFamily="34" charset="-122"/>
                <a:ea typeface="Microsoft YaHei Light" panose="020B0502040204020203" pitchFamily="34" charset="-122"/>
                <a:sym typeface="Calibri" pitchFamily="34" charset="0"/>
              </a:rPr>
              <a:t>Multi-Valued Dependency</a:t>
            </a:r>
            <a:r>
              <a:rPr lang="zh-CN" altLang="en-US" dirty="0">
                <a:latin typeface="Microsoft YaHei Light" panose="020B0502040204020203" pitchFamily="34" charset="-122"/>
                <a:ea typeface="Microsoft YaHei Light" panose="020B0502040204020203" pitchFamily="34" charset="-122"/>
                <a:sym typeface="Calibri" pitchFamily="34" charset="0"/>
              </a:rPr>
              <a:t>，简记为</a:t>
            </a:r>
            <a:r>
              <a:rPr lang="en-US" altLang="zh-CN" dirty="0">
                <a:latin typeface="Microsoft YaHei Light" panose="020B0502040204020203" pitchFamily="34" charset="-122"/>
                <a:ea typeface="Microsoft YaHei Light" panose="020B0502040204020203" pitchFamily="34" charset="-122"/>
                <a:sym typeface="Calibri" pitchFamily="34" charset="0"/>
              </a:rPr>
              <a:t>MVD</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zh-CN" altLang="en-US" dirty="0">
              <a:latin typeface="Microsoft YaHei Light" panose="020B0502040204020203" pitchFamily="34" charset="-122"/>
              <a:ea typeface="Microsoft YaHei Light" panose="020B0502040204020203" pitchFamily="34" charset="-122"/>
            </a:endParaRPr>
          </a:p>
        </p:txBody>
      </p:sp>
      <p:sp>
        <p:nvSpPr>
          <p:cNvPr id="5" name="矩形 4">
            <a:extLst>
              <a:ext uri="{FF2B5EF4-FFF2-40B4-BE49-F238E27FC236}">
                <a16:creationId xmlns:a16="http://schemas.microsoft.com/office/drawing/2014/main" id="{7E648C78-77EE-4392-A13E-34AB8D14CAB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C25D094-3A8F-45AA-A306-1913165D897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AE96AAE6-F562-450B-A259-4CBF33E2ADA7}"/>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90625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EC01C50-7627-4C12-8010-B525067411C7}"/>
              </a:ext>
            </a:extLst>
          </p:cNvPr>
          <p:cNvSpPr>
            <a:spLocks noGrp="1" noChangeArrowheads="1"/>
          </p:cNvSpPr>
          <p:nvPr>
            <p:ph idx="1"/>
          </p:nvPr>
        </p:nvSpPr>
        <p:spPr>
          <a:xfrm>
            <a:off x="413555" y="1174663"/>
            <a:ext cx="11364890" cy="1345453"/>
          </a:xfrm>
        </p:spPr>
        <p:txBody>
          <a:bodyPr/>
          <a:lstStyle/>
          <a:p>
            <a:pPr marL="457200" lvl="1" indent="0" algn="l">
              <a:lnSpc>
                <a:spcPct val="15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2</a:t>
            </a:r>
            <a:r>
              <a:rPr lang="zh-CN" altLang="en-US" dirty="0">
                <a:latin typeface="Microsoft YaHei Light" panose="020B0502040204020203" pitchFamily="34" charset="-122"/>
                <a:ea typeface="Microsoft YaHei Light" panose="020B0502040204020203" pitchFamily="34" charset="-122"/>
                <a:sym typeface="Calibri" pitchFamily="34" charset="0"/>
              </a:rPr>
              <a:t>）若函数依赖</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在</a:t>
            </a:r>
            <a:r>
              <a:rPr lang="en-US" altLang="zh-CN" i="1" dirty="0">
                <a:latin typeface="Microsoft YaHei Light" panose="020B0502040204020203" pitchFamily="34" charset="-122"/>
                <a:ea typeface="Microsoft YaHei Light" panose="020B0502040204020203" pitchFamily="34" charset="-122"/>
                <a:sym typeface="Calibri" pitchFamily="34" charset="0"/>
              </a:rPr>
              <a:t>R</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U</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上成立，则对于任何</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Symbol" pitchFamily="18" charset="2"/>
              </a:rPr>
              <a: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均有</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 </a:t>
            </a:r>
            <a:r>
              <a:rPr lang="zh-CN" altLang="en-US" dirty="0">
                <a:latin typeface="Microsoft YaHei Light" panose="020B0502040204020203" pitchFamily="34" charset="-122"/>
                <a:ea typeface="Microsoft YaHei Light" panose="020B0502040204020203" pitchFamily="34" charset="-122"/>
                <a:sym typeface="Calibri" pitchFamily="34" charset="0"/>
              </a:rPr>
              <a:t>成立。多值依赖</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若在</a:t>
            </a:r>
            <a:r>
              <a:rPr lang="en-US" altLang="zh-CN" i="1" dirty="0">
                <a:latin typeface="Microsoft YaHei Light" panose="020B0502040204020203" pitchFamily="34" charset="-122"/>
                <a:ea typeface="Microsoft YaHei Light" panose="020B0502040204020203" pitchFamily="34" charset="-122"/>
                <a:sym typeface="Calibri" pitchFamily="34" charset="0"/>
              </a:rPr>
              <a:t>R</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U</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上成立，不能断言对于任何</a:t>
            </a:r>
            <a:r>
              <a:rPr lang="en-US" altLang="zh-CN" i="1" dirty="0">
                <a:latin typeface="Microsoft YaHei Light" panose="020B0502040204020203" pitchFamily="34" charset="-122"/>
                <a:ea typeface="Microsoft YaHei Light" panose="020B0502040204020203" pitchFamily="34" charset="-122"/>
                <a:sym typeface="Calibri" pitchFamily="34" charset="0"/>
              </a:rPr>
              <a:t>Y’ </a:t>
            </a:r>
            <a:r>
              <a:rPr lang="en-US" altLang="zh-CN" dirty="0">
                <a:latin typeface="Microsoft YaHei Light" panose="020B0502040204020203" pitchFamily="34" charset="-122"/>
                <a:ea typeface="Microsoft YaHei Light" panose="020B0502040204020203" pitchFamily="34" charset="-122"/>
                <a:sym typeface="Symbol" pitchFamily="18" charset="2"/>
              </a:rPr>
              <a: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有</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 </a:t>
            </a:r>
            <a:r>
              <a:rPr lang="zh-CN" altLang="en-US" dirty="0">
                <a:latin typeface="Microsoft YaHei Light" panose="020B0502040204020203" pitchFamily="34" charset="-122"/>
                <a:ea typeface="Microsoft YaHei Light" panose="020B0502040204020203" pitchFamily="34" charset="-122"/>
                <a:sym typeface="Calibri" pitchFamily="34" charset="0"/>
              </a:rPr>
              <a:t>成立。</a:t>
            </a:r>
          </a:p>
        </p:txBody>
      </p:sp>
      <p:sp>
        <p:nvSpPr>
          <p:cNvPr id="3" name="Rectangle 3">
            <a:extLst>
              <a:ext uri="{FF2B5EF4-FFF2-40B4-BE49-F238E27FC236}">
                <a16:creationId xmlns:a16="http://schemas.microsoft.com/office/drawing/2014/main" id="{19FD7A25-02C9-4F9A-975D-D39AA0ADE60F}"/>
              </a:ext>
            </a:extLst>
          </p:cNvPr>
          <p:cNvSpPr txBox="1">
            <a:spLocks noChangeArrowheads="1"/>
          </p:cNvSpPr>
          <p:nvPr/>
        </p:nvSpPr>
        <p:spPr>
          <a:xfrm>
            <a:off x="671397" y="2604719"/>
            <a:ext cx="11107048" cy="1345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例如，关系</a:t>
            </a:r>
            <a:r>
              <a:rPr lang="en-US" altLang="zh-CN" sz="2400" dirty="0">
                <a:latin typeface="Microsoft YaHei Light" panose="020B0502040204020203" pitchFamily="34" charset="-122"/>
                <a:ea typeface="Microsoft YaHei Light" panose="020B0502040204020203" pitchFamily="34" charset="-122"/>
              </a:rPr>
              <a:t>R(A,B,C,D)</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BC</a:t>
            </a:r>
            <a:r>
              <a:rPr lang="zh-CN" altLang="en-US" sz="2400" dirty="0">
                <a:latin typeface="Microsoft YaHei Light" panose="020B0502040204020203" pitchFamily="34" charset="-122"/>
                <a:ea typeface="Microsoft YaHei Light" panose="020B0502040204020203" pitchFamily="34" charset="-122"/>
              </a:rPr>
              <a:t>成立，当然也有</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D</a:t>
            </a:r>
            <a:r>
              <a:rPr lang="zh-CN" altLang="en-US" sz="2400" dirty="0">
                <a:latin typeface="Microsoft YaHei Light" panose="020B0502040204020203" pitchFamily="34" charset="-122"/>
                <a:ea typeface="Microsoft YaHei Light" panose="020B0502040204020203" pitchFamily="34" charset="-122"/>
              </a:rPr>
              <a:t>成立。有</a:t>
            </a:r>
            <a:r>
              <a:rPr lang="en-US" altLang="zh-CN" sz="2400" dirty="0">
                <a:latin typeface="Microsoft YaHei Light" panose="020B0502040204020203" pitchFamily="34" charset="-122"/>
                <a:ea typeface="Microsoft YaHei Light" panose="020B0502040204020203" pitchFamily="34" charset="-122"/>
              </a:rPr>
              <a:t>R</a:t>
            </a:r>
            <a:r>
              <a:rPr lang="zh-CN" altLang="en-US" sz="2400" dirty="0">
                <a:latin typeface="Microsoft YaHei Light" panose="020B0502040204020203" pitchFamily="34" charset="-122"/>
                <a:ea typeface="Microsoft YaHei Light" panose="020B0502040204020203" pitchFamily="34" charset="-122"/>
              </a:rPr>
              <a:t>的一个关系实例，在此实例上</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是不成立的。</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lvl="2">
              <a:lnSpc>
                <a:spcPct val="150000"/>
              </a:lnSpc>
            </a:pP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graphicFrame>
        <p:nvGraphicFramePr>
          <p:cNvPr id="4" name="Group 6">
            <a:extLst>
              <a:ext uri="{FF2B5EF4-FFF2-40B4-BE49-F238E27FC236}">
                <a16:creationId xmlns:a16="http://schemas.microsoft.com/office/drawing/2014/main" id="{DF89CE07-FA1F-4376-AFCD-40AF6E3CFC3F}"/>
              </a:ext>
            </a:extLst>
          </p:cNvPr>
          <p:cNvGraphicFramePr>
            <a:graphicFrameLocks noGrp="1"/>
          </p:cNvGraphicFramePr>
          <p:nvPr>
            <p:extLst>
              <p:ext uri="{D42A27DB-BD31-4B8C-83A1-F6EECF244321}">
                <p14:modId xmlns:p14="http://schemas.microsoft.com/office/powerpoint/2010/main" val="4294091208"/>
              </p:ext>
            </p:extLst>
          </p:nvPr>
        </p:nvGraphicFramePr>
        <p:xfrm>
          <a:off x="3041849" y="4142495"/>
          <a:ext cx="5526088" cy="1849439"/>
        </p:xfrm>
        <a:graphic>
          <a:graphicData uri="http://schemas.openxmlformats.org/drawingml/2006/table">
            <a:tbl>
              <a:tblPr/>
              <a:tblGrid>
                <a:gridCol w="14224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矩形 4">
            <a:extLst>
              <a:ext uri="{FF2B5EF4-FFF2-40B4-BE49-F238E27FC236}">
                <a16:creationId xmlns:a16="http://schemas.microsoft.com/office/drawing/2014/main" id="{F940D0A9-28DD-4CF6-B9C9-78927CE5A11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CD85AB6-4535-46BE-8CB9-03376F8BAA9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BEC9CE20-EB8E-4DE9-BC13-85AE8BE07E76}"/>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关系数据理论：多值依赖</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5544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7D017A7-2B68-4C8F-9320-8AA7C789823F}"/>
              </a:ext>
            </a:extLst>
          </p:cNvPr>
          <p:cNvSpPr>
            <a:spLocks noGrp="1" noChangeArrowheads="1"/>
          </p:cNvSpPr>
          <p:nvPr>
            <p:ph idx="1"/>
          </p:nvPr>
        </p:nvSpPr>
        <p:spPr>
          <a:xfrm>
            <a:off x="788504" y="1297333"/>
            <a:ext cx="9786731" cy="2503391"/>
          </a:xfrm>
        </p:spPr>
        <p:txBody>
          <a:bodyPr>
            <a:normAutofit/>
          </a:bodyPr>
          <a:lstStyle/>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10  </a:t>
            </a:r>
            <a:r>
              <a:rPr lang="zh-CN" altLang="en-US" sz="2400" dirty="0">
                <a:latin typeface="Microsoft YaHei Light" panose="020B0502040204020203" pitchFamily="34" charset="-122"/>
                <a:ea typeface="Microsoft YaHei Light" panose="020B0502040204020203" pitchFamily="34" charset="-122"/>
                <a:sym typeface="Calibri" pitchFamily="34" charset="0"/>
              </a:rPr>
              <a:t>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&gt;∈1NF</a:t>
            </a:r>
            <a:r>
              <a:rPr lang="zh-CN" altLang="en-US" sz="2400" dirty="0">
                <a:latin typeface="Microsoft YaHei Light" panose="020B0502040204020203" pitchFamily="34" charset="-122"/>
                <a:ea typeface="Microsoft YaHei Light" panose="020B0502040204020203" pitchFamily="34" charset="-122"/>
                <a:sym typeface="Calibri" pitchFamily="34" charset="0"/>
              </a:rPr>
              <a:t>，如果对于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的每个非平凡多值依赖</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Arial Unicode MS" pitchFamily="34" charset="-12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zh-CN" altLang="en-US" sz="2400" dirty="0">
                <a:latin typeface="Microsoft YaHei Light" panose="020B0502040204020203" pitchFamily="34" charset="-122"/>
                <a:ea typeface="Microsoft YaHei Light" panose="020B0502040204020203" pitchFamily="34" charset="-122"/>
                <a:sym typeface="Calibri" pitchFamily="34" charset="0"/>
              </a:rPr>
              <a:t>都含有码，则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&gt;∈4NF</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0" indent="0" algn="l">
              <a:lnSpc>
                <a:spcPct val="15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4NF</a:t>
            </a:r>
            <a:r>
              <a:rPr lang="zh-CN" altLang="en-US" sz="2400" dirty="0">
                <a:latin typeface="Microsoft YaHei Light" panose="020B0502040204020203" pitchFamily="34" charset="-122"/>
                <a:ea typeface="Microsoft YaHei Light" panose="020B0502040204020203" pitchFamily="34" charset="-122"/>
                <a:sym typeface="Calibri" pitchFamily="34" charset="0"/>
              </a:rPr>
              <a:t>就是限制关系模式的属性之间不允许有非平凡且非函数依赖的多值依赖。</a:t>
            </a:r>
            <a:r>
              <a:rPr lang="en-US" altLang="zh-CN" sz="2400" dirty="0">
                <a:latin typeface="Microsoft YaHei Light" panose="020B0502040204020203" pitchFamily="34" charset="-122"/>
                <a:ea typeface="Microsoft YaHei Light" panose="020B0502040204020203" pitchFamily="34" charset="-122"/>
                <a:sym typeface="Calibri" pitchFamily="34" charset="0"/>
              </a:rPr>
              <a:t>4NF</a:t>
            </a:r>
            <a:r>
              <a:rPr lang="zh-CN" altLang="en-US" sz="2400" dirty="0">
                <a:latin typeface="Microsoft YaHei Light" panose="020B0502040204020203" pitchFamily="34" charset="-122"/>
                <a:ea typeface="Microsoft YaHei Light" panose="020B0502040204020203" pitchFamily="34" charset="-122"/>
                <a:sym typeface="Calibri" pitchFamily="34" charset="0"/>
              </a:rPr>
              <a:t>所允许的非平凡多值依赖实际上是函数依赖。</a:t>
            </a:r>
            <a:endParaRPr lang="zh-CN" altLang="en-US" sz="2400" dirty="0">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6920D9A1-00F3-4549-8796-97DDD0C32C5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7058415-0250-44DA-A6C6-38D64287CA4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44BCBB7B-FC37-4DE0-9F42-14C3729A1F25}"/>
              </a:ext>
            </a:extLst>
          </p:cNvPr>
          <p:cNvSpPr txBox="1"/>
          <p:nvPr/>
        </p:nvSpPr>
        <p:spPr>
          <a:xfrm>
            <a:off x="203652" y="-38890"/>
            <a:ext cx="5113783"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r>
              <a:rPr lang="en-US" altLang="zh-CN" sz="2800" b="1" dirty="0">
                <a:latin typeface="微软雅黑 Light" panose="020B0502040204020203" pitchFamily="34" charset="-122"/>
                <a:ea typeface="微软雅黑 Light" panose="020B0502040204020203" pitchFamily="34" charset="-122"/>
              </a:rPr>
              <a:t>4NF</a:t>
            </a:r>
          </a:p>
        </p:txBody>
      </p:sp>
      <p:sp>
        <p:nvSpPr>
          <p:cNvPr id="7" name="Rectangle 3">
            <a:extLst>
              <a:ext uri="{FF2B5EF4-FFF2-40B4-BE49-F238E27FC236}">
                <a16:creationId xmlns:a16="http://schemas.microsoft.com/office/drawing/2014/main" id="{73E62B9B-EA56-4040-B590-1D56B027D312}"/>
              </a:ext>
            </a:extLst>
          </p:cNvPr>
          <p:cNvSpPr txBox="1">
            <a:spLocks noChangeArrowheads="1"/>
          </p:cNvSpPr>
          <p:nvPr/>
        </p:nvSpPr>
        <p:spPr>
          <a:xfrm>
            <a:off x="788504" y="4007887"/>
            <a:ext cx="11430000" cy="2482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如果一个关系模式是</a:t>
            </a:r>
            <a:r>
              <a:rPr lang="en-US" altLang="zh-CN" sz="2400" dirty="0">
                <a:latin typeface="Microsoft YaHei Light" panose="020B0502040204020203" pitchFamily="34" charset="-122"/>
                <a:ea typeface="Microsoft YaHei Light" panose="020B0502040204020203" pitchFamily="34" charset="-122"/>
                <a:sym typeface="Calibri" pitchFamily="34" charset="0"/>
              </a:rPr>
              <a:t>4NF</a:t>
            </a:r>
            <a:r>
              <a:rPr lang="zh-CN" altLang="en-US" sz="2400" dirty="0">
                <a:latin typeface="Microsoft YaHei Light" panose="020B0502040204020203" pitchFamily="34" charset="-122"/>
                <a:ea typeface="Microsoft YaHei Light" panose="020B0502040204020203" pitchFamily="34" charset="-122"/>
                <a:sym typeface="Calibri" pitchFamily="34" charset="0"/>
              </a:rPr>
              <a:t>， 则必为</a:t>
            </a:r>
            <a:r>
              <a:rPr lang="en-US" altLang="zh-CN" sz="2400" dirty="0">
                <a:latin typeface="Microsoft YaHei Light" panose="020B0502040204020203" pitchFamily="34" charset="-122"/>
                <a:ea typeface="Microsoft YaHei Light" panose="020B0502040204020203" pitchFamily="34" charset="-122"/>
                <a:sym typeface="Calibri" pitchFamily="34" charset="0"/>
              </a:rPr>
              <a:t>BCNF</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0" indent="0">
              <a:lnSpc>
                <a:spcPct val="12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在</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12]</a:t>
            </a:r>
            <a:r>
              <a:rPr lang="zh-CN" altLang="en-US" sz="2400" dirty="0">
                <a:latin typeface="Microsoft YaHei Light" panose="020B0502040204020203" pitchFamily="34" charset="-122"/>
                <a:ea typeface="Microsoft YaHei Light" panose="020B0502040204020203" pitchFamily="34" charset="-122"/>
                <a:sym typeface="Calibri" pitchFamily="34" charset="0"/>
              </a:rPr>
              <a:t>的</a:t>
            </a:r>
            <a:r>
              <a:rPr lang="en-US" altLang="zh-CN" sz="2400" dirty="0">
                <a:latin typeface="Microsoft YaHei Light" panose="020B0502040204020203" pitchFamily="34" charset="-122"/>
                <a:ea typeface="Microsoft YaHei Light" panose="020B0502040204020203" pitchFamily="34" charset="-122"/>
                <a:sym typeface="Calibri" pitchFamily="34" charset="0"/>
              </a:rPr>
              <a:t>WSC</a:t>
            </a:r>
            <a:r>
              <a:rPr lang="zh-CN" altLang="en-US" sz="2400" dirty="0">
                <a:latin typeface="Microsoft YaHei Light" panose="020B0502040204020203" pitchFamily="34" charset="-122"/>
                <a:ea typeface="Microsoft YaHei Light" panose="020B0502040204020203" pitchFamily="34" charset="-122"/>
                <a:sym typeface="Calibri" pitchFamily="34" charset="0"/>
              </a:rPr>
              <a:t>中，</a:t>
            </a:r>
            <a:r>
              <a:rPr lang="en-US" altLang="zh-CN" sz="2400" dirty="0">
                <a:latin typeface="Microsoft YaHei Light" panose="020B0502040204020203" pitchFamily="34" charset="-122"/>
                <a:ea typeface="Microsoft YaHei Light" panose="020B0502040204020203" pitchFamily="34" charset="-122"/>
                <a:sym typeface="Calibri" pitchFamily="34" charset="0"/>
              </a:rPr>
              <a:t>W →→S, W→→C,</a:t>
            </a:r>
            <a:r>
              <a:rPr lang="zh-CN" altLang="en-US" sz="2400" dirty="0">
                <a:latin typeface="Microsoft YaHei Light" panose="020B0502040204020203" pitchFamily="34" charset="-122"/>
                <a:ea typeface="Microsoft YaHei Light" panose="020B0502040204020203" pitchFamily="34" charset="-122"/>
                <a:sym typeface="Calibri" pitchFamily="34" charset="0"/>
              </a:rPr>
              <a:t>他们都是非平凡多值依赖。而</a:t>
            </a:r>
            <a:r>
              <a:rPr lang="en-US" altLang="zh-CN" sz="2400" dirty="0">
                <a:latin typeface="Microsoft YaHei Light" panose="020B0502040204020203" pitchFamily="34" charset="-122"/>
                <a:ea typeface="Microsoft YaHei Light" panose="020B0502040204020203" pitchFamily="34" charset="-122"/>
                <a:sym typeface="Calibri" pitchFamily="34" charset="0"/>
              </a:rPr>
              <a:t>W</a:t>
            </a:r>
            <a:r>
              <a:rPr lang="zh-CN" altLang="en-US" sz="2400" dirty="0">
                <a:latin typeface="Microsoft YaHei Light" panose="020B0502040204020203" pitchFamily="34" charset="-122"/>
                <a:ea typeface="Microsoft YaHei Light" panose="020B0502040204020203" pitchFamily="34" charset="-122"/>
                <a:sym typeface="Calibri" pitchFamily="34" charset="0"/>
              </a:rPr>
              <a:t>不是码，关系模式</a:t>
            </a:r>
            <a:r>
              <a:rPr lang="en-US" altLang="zh-CN" sz="2400" dirty="0">
                <a:latin typeface="Microsoft YaHei Light" panose="020B0502040204020203" pitchFamily="34" charset="-122"/>
                <a:ea typeface="Microsoft YaHei Light" panose="020B0502040204020203" pitchFamily="34" charset="-122"/>
                <a:sym typeface="Calibri" pitchFamily="34" charset="0"/>
              </a:rPr>
              <a:t>WSC</a:t>
            </a:r>
            <a:r>
              <a:rPr lang="zh-CN" altLang="en-US" sz="2400" dirty="0">
                <a:latin typeface="Microsoft YaHei Light" panose="020B0502040204020203" pitchFamily="34" charset="-122"/>
                <a:ea typeface="Microsoft YaHei Light" panose="020B0502040204020203" pitchFamily="34" charset="-122"/>
                <a:sym typeface="Calibri" pitchFamily="34" charset="0"/>
              </a:rPr>
              <a:t>的码是</a:t>
            </a:r>
            <a:r>
              <a:rPr lang="en-US" altLang="zh-CN" sz="2400" dirty="0">
                <a:latin typeface="Microsoft YaHei Light" panose="020B0502040204020203" pitchFamily="34" charset="-122"/>
                <a:ea typeface="Microsoft YaHei Light" panose="020B0502040204020203" pitchFamily="34" charset="-122"/>
                <a:sym typeface="Calibri" pitchFamily="34" charset="0"/>
              </a:rPr>
              <a:t>(W,S,C)</a:t>
            </a:r>
            <a:r>
              <a:rPr lang="zh-CN" altLang="en-US" sz="2400" dirty="0">
                <a:latin typeface="Microsoft YaHei Light" panose="020B0502040204020203" pitchFamily="34" charset="-122"/>
                <a:ea typeface="Microsoft YaHei Light" panose="020B0502040204020203" pitchFamily="34" charset="-122"/>
                <a:sym typeface="Calibri" pitchFamily="34" charset="0"/>
              </a:rPr>
              <a:t>，即</a:t>
            </a:r>
            <a:r>
              <a:rPr lang="en-US" altLang="zh-CN" sz="2400" dirty="0">
                <a:latin typeface="Microsoft YaHei Light" panose="020B0502040204020203" pitchFamily="34" charset="-122"/>
                <a:ea typeface="Microsoft YaHei Light" panose="020B0502040204020203" pitchFamily="34" charset="-122"/>
                <a:sym typeface="Calibri" pitchFamily="34" charset="0"/>
              </a:rPr>
              <a:t>All-key</a:t>
            </a:r>
            <a:r>
              <a:rPr lang="zh-CN" altLang="en-US" sz="2400" dirty="0">
                <a:latin typeface="Microsoft YaHei Light" panose="020B0502040204020203" pitchFamily="34" charset="-122"/>
                <a:ea typeface="Microsoft YaHei Light" panose="020B0502040204020203" pitchFamily="34" charset="-122"/>
                <a:sym typeface="Calibri" pitchFamily="34" charset="0"/>
              </a:rPr>
              <a:t>，因此</a:t>
            </a:r>
            <a:r>
              <a:rPr lang="en-US" altLang="zh-CN" sz="2400" dirty="0">
                <a:latin typeface="Microsoft YaHei Light" panose="020B0502040204020203" pitchFamily="34" charset="-122"/>
                <a:ea typeface="Microsoft YaHei Light" panose="020B0502040204020203" pitchFamily="34" charset="-122"/>
                <a:sym typeface="Calibri" pitchFamily="34" charset="0"/>
              </a:rPr>
              <a:t>WSC</a:t>
            </a:r>
            <a:r>
              <a:rPr lang="zh-CN" altLang="en-US" sz="2400" dirty="0">
                <a:latin typeface="Microsoft YaHei Light" panose="020B0502040204020203" pitchFamily="34" charset="-122"/>
                <a:ea typeface="Microsoft YaHei Light" panose="020B0502040204020203" pitchFamily="34" charset="-122"/>
              </a:rPr>
              <a:t> ∈ </a:t>
            </a:r>
            <a:r>
              <a:rPr lang="en-US" altLang="zh-CN" sz="2400" dirty="0">
                <a:latin typeface="Microsoft YaHei Light" panose="020B0502040204020203" pitchFamily="34" charset="-122"/>
                <a:ea typeface="Microsoft YaHei Light" panose="020B0502040204020203" pitchFamily="34" charset="-122"/>
                <a:sym typeface="Calibri" pitchFamily="34" charset="0"/>
              </a:rPr>
              <a:t>4NF</a:t>
            </a:r>
            <a:r>
              <a:rPr lang="zh-CN" altLang="en-US" sz="2400" dirty="0">
                <a:latin typeface="Microsoft YaHei Light" panose="020B0502040204020203" pitchFamily="34" charset="-122"/>
                <a:ea typeface="Microsoft YaHei Light" panose="020B0502040204020203" pitchFamily="34" charset="-122"/>
                <a:sym typeface="Calibri" pitchFamily="34" charset="0"/>
              </a:rPr>
              <a:t>。可以把</a:t>
            </a:r>
            <a:r>
              <a:rPr lang="en-US" altLang="zh-CN" sz="2400" dirty="0">
                <a:latin typeface="Microsoft YaHei Light" panose="020B0502040204020203" pitchFamily="34" charset="-122"/>
                <a:ea typeface="Microsoft YaHei Light" panose="020B0502040204020203" pitchFamily="34" charset="-122"/>
                <a:sym typeface="Calibri" pitchFamily="34" charset="0"/>
              </a:rPr>
              <a:t>WSC</a:t>
            </a:r>
            <a:r>
              <a:rPr lang="zh-CN" altLang="en-US" sz="2400" dirty="0">
                <a:latin typeface="Microsoft YaHei Light" panose="020B0502040204020203" pitchFamily="34" charset="-122"/>
                <a:ea typeface="Microsoft YaHei Light" panose="020B0502040204020203" pitchFamily="34" charset="-122"/>
                <a:sym typeface="Calibri" pitchFamily="34" charset="0"/>
              </a:rPr>
              <a:t>分解成</a:t>
            </a:r>
            <a:r>
              <a:rPr lang="en-US" altLang="zh-CN" sz="2400" dirty="0">
                <a:latin typeface="Microsoft YaHei Light" panose="020B0502040204020203" pitchFamily="34" charset="-122"/>
                <a:ea typeface="Microsoft YaHei Light" panose="020B0502040204020203" pitchFamily="34" charset="-122"/>
                <a:sym typeface="Calibri" pitchFamily="34" charset="0"/>
              </a:rPr>
              <a:t>WS(W,S),WC(W,C)</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WS</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4NF</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WC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4NF</a:t>
            </a:r>
            <a:r>
              <a:rPr lang="zh-CN" altLang="en-US" sz="2400" dirty="0">
                <a:latin typeface="Microsoft YaHei Light" panose="020B0502040204020203" pitchFamily="34" charset="-122"/>
                <a:ea typeface="Microsoft YaHei Light" panose="020B0502040204020203" pitchFamily="34" charset="-122"/>
              </a:rPr>
              <a:t>。</a:t>
            </a:r>
          </a:p>
        </p:txBody>
      </p:sp>
    </p:spTree>
    <p:extLst>
      <p:ext uri="{BB962C8B-B14F-4D97-AF65-F5344CB8AC3E}">
        <p14:creationId xmlns:p14="http://schemas.microsoft.com/office/powerpoint/2010/main" val="2100892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8A26A71-5BB5-4CF9-B390-A806A572B9C1}"/>
              </a:ext>
            </a:extLst>
          </p:cNvPr>
          <p:cNvSpPr>
            <a:spLocks noGrp="1" noChangeArrowheads="1"/>
          </p:cNvSpPr>
          <p:nvPr>
            <p:ph idx="1"/>
          </p:nvPr>
        </p:nvSpPr>
        <p:spPr>
          <a:xfrm>
            <a:off x="470452" y="1297334"/>
            <a:ext cx="11251096" cy="1873248"/>
          </a:xfrm>
        </p:spPr>
        <p:txBody>
          <a:bodyPr>
            <a:normAutofit/>
          </a:bodyPr>
          <a:lstStyle/>
          <a:p>
            <a:pPr algn="l">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11  </a:t>
            </a:r>
            <a:r>
              <a:rPr lang="zh-CN" altLang="en-US" sz="2400" dirty="0">
                <a:latin typeface="Microsoft YaHei Light" panose="020B0502040204020203" pitchFamily="34" charset="-122"/>
                <a:ea typeface="Microsoft YaHei Light" panose="020B0502040204020203" pitchFamily="34" charset="-122"/>
                <a:sym typeface="Calibri" pitchFamily="34" charset="0"/>
              </a:rPr>
              <a:t>对于满足一组</a:t>
            </a:r>
            <a:r>
              <a:rPr lang="zh-CN" altLang="en-US" sz="2400" dirty="0">
                <a:solidFill>
                  <a:srgbClr val="0066FF"/>
                </a:solidFill>
                <a:latin typeface="Microsoft YaHei Light" panose="020B0502040204020203" pitchFamily="34" charset="-122"/>
                <a:ea typeface="Microsoft YaHei Light" panose="020B0502040204020203" pitchFamily="34" charset="-122"/>
                <a:sym typeface="Calibri" pitchFamily="34" charset="0"/>
              </a:rPr>
              <a:t>函数依赖</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的关系模式   </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 &lt;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a:t>
            </a:r>
            <a:r>
              <a:rPr lang="zh-CN" altLang="en-US" sz="2400" dirty="0">
                <a:latin typeface="Microsoft YaHei Light" panose="020B0502040204020203" pitchFamily="34" charset="-122"/>
                <a:ea typeface="Microsoft YaHei Light" panose="020B0502040204020203" pitchFamily="34" charset="-122"/>
                <a:sym typeface="Calibri" pitchFamily="34" charset="0"/>
              </a:rPr>
              <a:t>，其任何一个关系</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，若函数依赖</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都成立（即</a:t>
            </a:r>
            <a:r>
              <a:rPr lang="en-US" altLang="zh-CN" sz="2400" i="1" dirty="0">
                <a:latin typeface="Microsoft YaHei Light" panose="020B0502040204020203" pitchFamily="34" charset="-122"/>
                <a:ea typeface="Microsoft YaHei Light" panose="020B0502040204020203" pitchFamily="34" charset="-122"/>
                <a:sym typeface="Calibri" pitchFamily="34" charset="0"/>
              </a:rPr>
              <a:t>r </a:t>
            </a:r>
            <a:r>
              <a:rPr lang="zh-CN" altLang="en-US" sz="2400" dirty="0">
                <a:latin typeface="Microsoft YaHei Light" panose="020B0502040204020203" pitchFamily="34" charset="-122"/>
                <a:ea typeface="Microsoft YaHei Light" panose="020B0502040204020203" pitchFamily="34" charset="-122"/>
                <a:sym typeface="Calibri" pitchFamily="34" charset="0"/>
              </a:rPr>
              <a:t>中任意两元组</a:t>
            </a:r>
            <a:r>
              <a:rPr lang="en-US" altLang="zh-CN" sz="2400" i="1" dirty="0">
                <a:latin typeface="Microsoft YaHei Light" panose="020B0502040204020203" pitchFamily="34" charset="-122"/>
                <a:ea typeface="Microsoft YaHei Light" panose="020B0502040204020203" pitchFamily="34" charset="-122"/>
                <a:sym typeface="Calibri" pitchFamily="34" charset="0"/>
              </a:rPr>
              <a:t>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s</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，则 </a:t>
            </a:r>
            <a:r>
              <a:rPr lang="en-US" altLang="zh-CN" sz="2400" i="1" dirty="0">
                <a:latin typeface="Microsoft YaHei Light" panose="020B0502040204020203" pitchFamily="34" charset="-122"/>
                <a:ea typeface="Microsoft YaHei Light" panose="020B0502040204020203" pitchFamily="34" charset="-122"/>
                <a:sym typeface="Calibri" pitchFamily="34" charset="0"/>
              </a:rPr>
              <a:t>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s</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），则称</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solidFill>
                  <a:srgbClr val="FF00FF"/>
                </a:solidFill>
                <a:latin typeface="Microsoft YaHei Light" panose="020B0502040204020203" pitchFamily="34" charset="-122"/>
                <a:ea typeface="Microsoft YaHei Light" panose="020B0502040204020203" pitchFamily="34" charset="-122"/>
                <a:sym typeface="Calibri" pitchFamily="34" charset="0"/>
              </a:rPr>
              <a:t>逻辑蕴涵</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dirty="0">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26252272-125D-4D2D-AD5A-5F7FF6A6CFE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256F2E3-B39D-4A37-87E9-639BE784492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86B55F90-0ECC-4FD8-BB98-9E6D8BAE38C9}"/>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B8F21EDD-C40F-4A26-B719-111D5A5AC88A}"/>
              </a:ext>
            </a:extLst>
          </p:cNvPr>
          <p:cNvSpPr txBox="1">
            <a:spLocks noChangeArrowheads="1"/>
          </p:cNvSpPr>
          <p:nvPr/>
        </p:nvSpPr>
        <p:spPr>
          <a:xfrm>
            <a:off x="596346" y="3170582"/>
            <a:ext cx="8647043" cy="3324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sym typeface="Calibri" pitchFamily="34" charset="0"/>
              </a:rPr>
              <a:t>Armstrong</a:t>
            </a:r>
            <a:r>
              <a:rPr lang="zh-CN" altLang="en-US" sz="2400" dirty="0">
                <a:latin typeface="Microsoft YaHei Light" panose="020B0502040204020203" pitchFamily="34" charset="-122"/>
                <a:ea typeface="Microsoft YaHei Light" panose="020B0502040204020203" pitchFamily="34" charset="-122"/>
                <a:sym typeface="Calibri" pitchFamily="34" charset="0"/>
              </a:rPr>
              <a:t>公理系统</a:t>
            </a:r>
          </a:p>
          <a:p>
            <a:pPr lvl="1">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一套推理规则，是模式分解算法的理论基础</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用途</a:t>
            </a:r>
          </a:p>
          <a:p>
            <a:pPr marL="914400" lvl="2" indent="0">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求给定关系模式的码</a:t>
            </a:r>
          </a:p>
          <a:p>
            <a:pPr marL="914400" lvl="2" indent="0">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从一组函数依赖求得蕴涵的函数依赖</a:t>
            </a:r>
          </a:p>
          <a:p>
            <a:pPr marL="742950" lvl="1" indent="-285750">
              <a:lnSpc>
                <a:spcPct val="150000"/>
              </a:lnSpc>
            </a:pP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205984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7394667-2DA0-40C3-B161-3421583CB333}"/>
              </a:ext>
            </a:extLst>
          </p:cNvPr>
          <p:cNvSpPr>
            <a:spLocks noGrp="1" noChangeArrowheads="1"/>
          </p:cNvSpPr>
          <p:nvPr>
            <p:ph idx="1"/>
          </p:nvPr>
        </p:nvSpPr>
        <p:spPr>
          <a:xfrm>
            <a:off x="347870" y="1037930"/>
            <a:ext cx="11608903" cy="4279506"/>
          </a:xfrm>
        </p:spPr>
        <p:txBody>
          <a:bodyPr>
            <a:normAutofit/>
          </a:bodyPr>
          <a:lstStyle/>
          <a:p>
            <a:pPr algn="l">
              <a:lnSpc>
                <a:spcPct val="120000"/>
              </a:lnSpc>
              <a:spcBef>
                <a:spcPts val="0"/>
              </a:spcBef>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sym typeface="Calibri" pitchFamily="34" charset="0"/>
              </a:rPr>
              <a:t>Armstrong</a:t>
            </a:r>
            <a:r>
              <a:rPr lang="zh-CN" altLang="en-US" sz="2400" dirty="0">
                <a:latin typeface="Microsoft YaHei Light" panose="020B0502040204020203" pitchFamily="34" charset="-122"/>
                <a:ea typeface="Microsoft YaHei Light" panose="020B0502040204020203" pitchFamily="34" charset="-122"/>
                <a:sym typeface="Calibri" pitchFamily="34" charset="0"/>
              </a:rPr>
              <a:t>公理系统  设</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为属性集总体，</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上的一组函数依赖， 于是有关系模式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 &lt;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 &gt;</a:t>
            </a:r>
            <a:r>
              <a:rPr lang="zh-CN" altLang="en-US" sz="2400" dirty="0">
                <a:latin typeface="Microsoft YaHei Light" panose="020B0502040204020203" pitchFamily="34" charset="-122"/>
                <a:ea typeface="Microsoft YaHei Light" panose="020B0502040204020203" pitchFamily="34" charset="-122"/>
                <a:sym typeface="Calibri" pitchFamily="34" charset="0"/>
              </a:rPr>
              <a:t>。对</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 &lt;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 </a:t>
            </a:r>
            <a:r>
              <a:rPr lang="zh-CN" altLang="en-US" sz="2400" dirty="0">
                <a:latin typeface="Microsoft YaHei Light" panose="020B0502040204020203" pitchFamily="34" charset="-122"/>
                <a:ea typeface="Microsoft YaHei Light" panose="020B0502040204020203" pitchFamily="34" charset="-122"/>
                <a:sym typeface="Calibri" pitchFamily="34" charset="0"/>
              </a:rPr>
              <a:t>来说有以下的推理规则：</a:t>
            </a:r>
          </a:p>
          <a:p>
            <a:pPr lvl="1" algn="l">
              <a:lnSpc>
                <a:spcPct val="150000"/>
              </a:lnSpc>
              <a:spcBef>
                <a:spcPts val="0"/>
              </a:spcBef>
            </a:pPr>
            <a:r>
              <a:rPr lang="en-US" altLang="zh-CN" dirty="0">
                <a:latin typeface="Microsoft YaHei Light" panose="020B0502040204020203" pitchFamily="34" charset="-122"/>
                <a:ea typeface="Microsoft YaHei Light" panose="020B0502040204020203" pitchFamily="34" charset="-122"/>
                <a:sym typeface="Calibri" pitchFamily="34" charset="0"/>
              </a:rPr>
              <a:t>A</a:t>
            </a:r>
            <a:r>
              <a:rPr lang="zh-CN" altLang="en-US" dirty="0">
                <a:latin typeface="Microsoft YaHei Light" panose="020B0502040204020203" pitchFamily="34" charset="-122"/>
                <a:ea typeface="Microsoft YaHei Light" panose="020B0502040204020203" pitchFamily="34" charset="-122"/>
                <a:sym typeface="Calibri" pitchFamily="34" charset="0"/>
              </a:rPr>
              <a:t>1 自反律（</a:t>
            </a:r>
            <a:r>
              <a:rPr lang="en-US" altLang="zh-CN" dirty="0">
                <a:latin typeface="Microsoft YaHei Light" panose="020B0502040204020203" pitchFamily="34" charset="-122"/>
                <a:ea typeface="Microsoft YaHei Light" panose="020B0502040204020203" pitchFamily="34" charset="-122"/>
                <a:sym typeface="Calibri" pitchFamily="34" charset="0"/>
              </a:rPr>
              <a:t>reflexivity</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Calibri" pitchFamily="34" charset="0"/>
              </a:rPr>
              <a:t>rule</a:t>
            </a:r>
            <a:r>
              <a:rPr lang="zh-CN" altLang="en-US" dirty="0">
                <a:latin typeface="Microsoft YaHei Light" panose="020B0502040204020203" pitchFamily="34" charset="-122"/>
                <a:ea typeface="Microsoft YaHei Light" panose="020B0502040204020203" pitchFamily="34" charset="-122"/>
                <a:sym typeface="Calibri" pitchFamily="34" charset="0"/>
              </a:rPr>
              <a:t>）：若</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Symbol" pitchFamily="18" charset="2"/>
              </a:rPr>
              <a: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Symbol" pitchFamily="18" charset="2"/>
              </a:rPr>
              <a: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U</a:t>
            </a:r>
            <a:r>
              <a:rPr lang="zh-CN" altLang="en-US" dirty="0">
                <a:latin typeface="Microsoft YaHei Light" panose="020B0502040204020203" pitchFamily="34" charset="-122"/>
                <a:ea typeface="Microsoft YaHei Light" panose="020B0502040204020203" pitchFamily="34" charset="-122"/>
                <a:sym typeface="Calibri" pitchFamily="34" charset="0"/>
              </a:rPr>
              <a:t>，则</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Y </a:t>
            </a:r>
            <a:r>
              <a:rPr lang="zh-CN" altLang="en-US" dirty="0">
                <a:latin typeface="Microsoft YaHei Light" panose="020B0502040204020203" pitchFamily="34" charset="-122"/>
                <a:ea typeface="Microsoft YaHei Light" panose="020B0502040204020203" pitchFamily="34" charset="-122"/>
                <a:sym typeface="Calibri" pitchFamily="34" charset="0"/>
              </a:rPr>
              <a:t>为</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所蕴涵。</a:t>
            </a:r>
          </a:p>
          <a:p>
            <a:pPr lvl="1">
              <a:lnSpc>
                <a:spcPct val="110000"/>
              </a:lnSpc>
              <a:spcBef>
                <a:spcPts val="0"/>
              </a:spcBef>
            </a:pPr>
            <a:r>
              <a:rPr lang="en-US" altLang="zh-CN" dirty="0">
                <a:latin typeface="Microsoft YaHei Light" panose="020B0502040204020203" pitchFamily="34" charset="-122"/>
                <a:ea typeface="Microsoft YaHei Light" panose="020B0502040204020203" pitchFamily="34" charset="-122"/>
                <a:sym typeface="Calibri" pitchFamily="34" charset="0"/>
              </a:rPr>
              <a:t>A2</a:t>
            </a:r>
            <a:r>
              <a:rPr lang="zh-CN" altLang="en-US" dirty="0">
                <a:latin typeface="Microsoft YaHei Light" panose="020B0502040204020203" pitchFamily="34" charset="-122"/>
                <a:ea typeface="Microsoft YaHei Light" panose="020B0502040204020203" pitchFamily="34" charset="-122"/>
                <a:sym typeface="Calibri" pitchFamily="34" charset="0"/>
              </a:rPr>
              <a:t> 增广律（</a:t>
            </a:r>
            <a:r>
              <a:rPr lang="en-US" altLang="zh-CN" dirty="0">
                <a:latin typeface="Microsoft YaHei Light" panose="020B0502040204020203" pitchFamily="34" charset="-122"/>
                <a:ea typeface="Microsoft YaHei Light" panose="020B0502040204020203" pitchFamily="34" charset="-122"/>
                <a:sym typeface="Calibri" pitchFamily="34" charset="0"/>
              </a:rPr>
              <a:t>augmentation</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Calibri" pitchFamily="34" charset="0"/>
              </a:rPr>
              <a:t>rule</a:t>
            </a:r>
            <a:r>
              <a:rPr lang="zh-CN" altLang="en-US" dirty="0">
                <a:latin typeface="Microsoft YaHei Light" panose="020B0502040204020203" pitchFamily="34" charset="-122"/>
                <a:ea typeface="Microsoft YaHei Light" panose="020B0502040204020203" pitchFamily="34" charset="-122"/>
                <a:sym typeface="Calibri" pitchFamily="34" charset="0"/>
              </a:rPr>
              <a:t>）：若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 </a:t>
            </a:r>
            <a:r>
              <a:rPr lang="zh-CN" altLang="en-US" dirty="0">
                <a:latin typeface="Microsoft YaHei Light" panose="020B0502040204020203" pitchFamily="34" charset="-122"/>
                <a:ea typeface="Microsoft YaHei Light" panose="020B0502040204020203" pitchFamily="34" charset="-122"/>
                <a:sym typeface="Calibri" pitchFamily="34" charset="0"/>
              </a:rPr>
              <a:t>为</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所蕴涵，且</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Symbol" pitchFamily="18" charset="2"/>
              </a:rPr>
              <a: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U</a:t>
            </a:r>
            <a:r>
              <a:rPr lang="zh-CN" altLang="en-US" dirty="0">
                <a:latin typeface="Microsoft YaHei Light" panose="020B0502040204020203" pitchFamily="34" charset="-122"/>
                <a:ea typeface="Microsoft YaHei Light" panose="020B0502040204020203" pitchFamily="34" charset="-122"/>
                <a:sym typeface="Calibri" pitchFamily="34" charset="0"/>
              </a:rPr>
              <a:t>，则</a:t>
            </a:r>
            <a:r>
              <a:rPr lang="en-US" altLang="zh-CN" i="1" dirty="0">
                <a:latin typeface="Microsoft YaHei Light" panose="020B0502040204020203" pitchFamily="34" charset="-122"/>
                <a:ea typeface="Microsoft YaHei Light" panose="020B0502040204020203" pitchFamily="34" charset="-122"/>
                <a:sym typeface="Calibri" pitchFamily="34" charset="0"/>
              </a:rPr>
              <a:t>XZ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YZ </a:t>
            </a:r>
            <a:r>
              <a:rPr lang="zh-CN" altLang="en-US" dirty="0">
                <a:latin typeface="Microsoft YaHei Light" panose="020B0502040204020203" pitchFamily="34" charset="-122"/>
                <a:ea typeface="Microsoft YaHei Light" panose="020B0502040204020203" pitchFamily="34" charset="-122"/>
                <a:sym typeface="Calibri" pitchFamily="34" charset="0"/>
              </a:rPr>
              <a:t>为</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所蕴涵。</a:t>
            </a:r>
          </a:p>
          <a:p>
            <a:pPr lvl="1">
              <a:lnSpc>
                <a:spcPct val="110000"/>
              </a:lnSpc>
              <a:spcBef>
                <a:spcPts val="0"/>
              </a:spcBef>
            </a:pPr>
            <a:r>
              <a:rPr lang="en-US" altLang="zh-CN" dirty="0">
                <a:latin typeface="Microsoft YaHei Light" panose="020B0502040204020203" pitchFamily="34" charset="-122"/>
                <a:ea typeface="Microsoft YaHei Light" panose="020B0502040204020203" pitchFamily="34" charset="-122"/>
                <a:sym typeface="Calibri" pitchFamily="34" charset="0"/>
              </a:rPr>
              <a:t>A3</a:t>
            </a:r>
            <a:r>
              <a:rPr lang="zh-CN" altLang="en-US" dirty="0">
                <a:latin typeface="Microsoft YaHei Light" panose="020B0502040204020203" pitchFamily="34" charset="-122"/>
                <a:ea typeface="Microsoft YaHei Light" panose="020B0502040204020203" pitchFamily="34" charset="-122"/>
                <a:sym typeface="Calibri" pitchFamily="34" charset="0"/>
              </a:rPr>
              <a:t> 传递律（</a:t>
            </a:r>
            <a:r>
              <a:rPr lang="en-US" altLang="zh-CN" dirty="0">
                <a:latin typeface="Microsoft YaHei Light" panose="020B0502040204020203" pitchFamily="34" charset="-122"/>
                <a:ea typeface="Microsoft YaHei Light" panose="020B0502040204020203" pitchFamily="34" charset="-122"/>
                <a:sym typeface="Calibri" pitchFamily="34" charset="0"/>
              </a:rPr>
              <a:t>transitivity</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Calibri" pitchFamily="34" charset="0"/>
              </a:rPr>
              <a:t>rule</a:t>
            </a:r>
            <a:r>
              <a:rPr lang="zh-CN" altLang="en-US" dirty="0">
                <a:latin typeface="Microsoft YaHei Light" panose="020B0502040204020203" pitchFamily="34" charset="-122"/>
                <a:ea typeface="Microsoft YaHei Light" panose="020B0502040204020203" pitchFamily="34" charset="-122"/>
                <a:sym typeface="Calibri" pitchFamily="34" charset="0"/>
              </a:rPr>
              <a:t>）：若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及</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 </a:t>
            </a:r>
            <a:r>
              <a:rPr lang="zh-CN" altLang="en-US" dirty="0">
                <a:latin typeface="Microsoft YaHei Light" panose="020B0502040204020203" pitchFamily="34" charset="-122"/>
                <a:ea typeface="Microsoft YaHei Light" panose="020B0502040204020203" pitchFamily="34" charset="-122"/>
                <a:sym typeface="Calibri" pitchFamily="34" charset="0"/>
              </a:rPr>
              <a:t>为</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所蕴涵，则</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 </a:t>
            </a:r>
            <a:r>
              <a:rPr lang="zh-CN" altLang="en-US" dirty="0">
                <a:latin typeface="Microsoft YaHei Light" panose="020B0502040204020203" pitchFamily="34" charset="-122"/>
                <a:ea typeface="Microsoft YaHei Light" panose="020B0502040204020203" pitchFamily="34" charset="-122"/>
                <a:sym typeface="Calibri" pitchFamily="34" charset="0"/>
              </a:rPr>
              <a:t>为</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所蕴涵。</a:t>
            </a:r>
          </a:p>
          <a:p>
            <a:pPr marL="457200" lvl="1" indent="0" algn="l">
              <a:lnSpc>
                <a:spcPct val="200000"/>
              </a:lnSpc>
              <a:spcBef>
                <a:spcPts val="0"/>
              </a:spcBef>
              <a:buNone/>
            </a:pPr>
            <a:r>
              <a:rPr lang="zh-CN" altLang="en-US" b="0" dirty="0">
                <a:latin typeface="Microsoft YaHei Light" panose="020B0502040204020203" pitchFamily="34" charset="-122"/>
                <a:ea typeface="Microsoft YaHei Light" panose="020B0502040204020203" pitchFamily="34" charset="-122"/>
                <a:sym typeface="Calibri" pitchFamily="34" charset="0"/>
              </a:rPr>
              <a:t>注意：由自反律所得到的函数依赖均是平凡的函数依赖</a:t>
            </a:r>
            <a:r>
              <a:rPr lang="en-US" altLang="zh-CN" b="0" dirty="0">
                <a:latin typeface="Microsoft YaHei Light" panose="020B0502040204020203" pitchFamily="34" charset="-122"/>
                <a:ea typeface="Microsoft YaHei Light" panose="020B0502040204020203" pitchFamily="34" charset="-122"/>
                <a:sym typeface="Calibri" pitchFamily="34" charset="0"/>
              </a:rPr>
              <a:t>,  </a:t>
            </a:r>
          </a:p>
          <a:p>
            <a:pPr marL="457200" lvl="1" indent="0" algn="l">
              <a:lnSpc>
                <a:spcPct val="110000"/>
              </a:lnSpc>
              <a:spcBef>
                <a:spcPts val="0"/>
              </a:spcBef>
              <a:buNone/>
            </a:pPr>
            <a:r>
              <a:rPr lang="en-US" altLang="zh-CN" b="0" dirty="0">
                <a:latin typeface="Microsoft YaHei Light" panose="020B0502040204020203" pitchFamily="34" charset="-122"/>
                <a:ea typeface="Microsoft YaHei Light" panose="020B0502040204020203" pitchFamily="34" charset="-122"/>
                <a:sym typeface="Calibri" pitchFamily="34" charset="0"/>
              </a:rPr>
              <a:t>          </a:t>
            </a:r>
            <a:r>
              <a:rPr lang="zh-CN" altLang="en-US" b="0" dirty="0">
                <a:latin typeface="Microsoft YaHei Light" panose="020B0502040204020203" pitchFamily="34" charset="-122"/>
                <a:ea typeface="Microsoft YaHei Light" panose="020B0502040204020203" pitchFamily="34" charset="-122"/>
                <a:sym typeface="Calibri" pitchFamily="34" charset="0"/>
              </a:rPr>
              <a:t>自反律的使用并不依赖于</a:t>
            </a:r>
            <a:r>
              <a:rPr lang="en-US" altLang="zh-CN" b="0" i="1" dirty="0">
                <a:latin typeface="Microsoft YaHei Light" panose="020B0502040204020203" pitchFamily="34" charset="-122"/>
                <a:ea typeface="Microsoft YaHei Light" panose="020B0502040204020203" pitchFamily="34" charset="-122"/>
                <a:sym typeface="Calibri" pitchFamily="34" charset="0"/>
              </a:rPr>
              <a:t>F</a:t>
            </a:r>
            <a:r>
              <a:rPr lang="zh-CN" altLang="en-US" b="0" dirty="0">
                <a:latin typeface="Microsoft YaHei Light" panose="020B0502040204020203" pitchFamily="34" charset="-122"/>
                <a:ea typeface="Microsoft YaHei Light" panose="020B0502040204020203" pitchFamily="34" charset="-122"/>
                <a:sym typeface="Calibri" pitchFamily="34" charset="0"/>
              </a:rPr>
              <a:t>。</a:t>
            </a:r>
            <a:endParaRPr lang="zh-CN" altLang="en-US" b="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044EF2B5-BB0E-4866-B179-FF4E818382D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444C4C-835A-42F2-AC96-4B2C79AF590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64B3F1E6-E3B5-4DD4-855F-6200D1F1D287}"/>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05596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F4F0BC5-6716-4DB1-A2D8-F6D2F8ABBFDC}"/>
              </a:ext>
            </a:extLst>
          </p:cNvPr>
          <p:cNvSpPr>
            <a:spLocks noGrp="1" noChangeArrowheads="1"/>
          </p:cNvSpPr>
          <p:nvPr>
            <p:ph idx="1"/>
          </p:nvPr>
        </p:nvSpPr>
        <p:spPr>
          <a:xfrm>
            <a:off x="783534" y="969273"/>
            <a:ext cx="10427805" cy="3725974"/>
          </a:xfrm>
        </p:spPr>
        <p:txBody>
          <a:bodyPr/>
          <a:lstStyle/>
          <a:p>
            <a:pPr algn="l">
              <a:lnSpc>
                <a:spcPct val="150000"/>
              </a:lnSpc>
              <a:buFont typeface="Wingdings" panose="05000000000000000000" pitchFamily="2" charset="2"/>
              <a:buChar char="Ø"/>
            </a:pPr>
            <a:r>
              <a:rPr lang="zh-CN" altLang="en-US" dirty="0">
                <a:sym typeface="Calibri" pitchFamily="34" charset="0"/>
              </a:rPr>
              <a:t>定理</a:t>
            </a:r>
            <a:r>
              <a:rPr lang="en-US" altLang="zh-CN" dirty="0">
                <a:sym typeface="Calibri" pitchFamily="34" charset="0"/>
              </a:rPr>
              <a:t>1  Armstrong</a:t>
            </a:r>
            <a:r>
              <a:rPr lang="zh-CN" altLang="en-US" dirty="0">
                <a:sym typeface="Calibri" pitchFamily="34" charset="0"/>
              </a:rPr>
              <a:t>推理规则是正确的。</a:t>
            </a:r>
          </a:p>
          <a:p>
            <a:pPr algn="l">
              <a:lnSpc>
                <a:spcPct val="150000"/>
              </a:lnSpc>
              <a:buFont typeface="Wingdings" panose="05000000000000000000" pitchFamily="2" charset="2"/>
              <a:buChar char="Ø"/>
            </a:pPr>
            <a:r>
              <a:rPr lang="zh-CN" altLang="en-US" dirty="0">
                <a:sym typeface="Calibri" pitchFamily="34" charset="0"/>
              </a:rPr>
              <a:t>证明</a:t>
            </a:r>
          </a:p>
          <a:p>
            <a:pPr marL="514350" lvl="1" indent="-342900" algn="l">
              <a:lnSpc>
                <a:spcPct val="120000"/>
              </a:lnSpc>
            </a:pPr>
            <a:r>
              <a:rPr lang="zh-CN" altLang="en-US" dirty="0">
                <a:sym typeface="Calibri" pitchFamily="34" charset="0"/>
              </a:rPr>
              <a:t>A1 自反律</a:t>
            </a:r>
          </a:p>
          <a:p>
            <a:pPr marL="171450" lvl="1" indent="0" algn="l">
              <a:lnSpc>
                <a:spcPct val="120000"/>
              </a:lnSpc>
              <a:buNone/>
            </a:pPr>
            <a:r>
              <a:rPr lang="zh-CN" altLang="en-US" dirty="0">
                <a:sym typeface="Calibri" pitchFamily="34" charset="0"/>
              </a:rPr>
              <a:t>   	设</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en-US" altLang="zh-CN" dirty="0">
                <a:sym typeface="Calibri" pitchFamily="34" charset="0"/>
              </a:rPr>
              <a:t> </a:t>
            </a:r>
            <a:r>
              <a:rPr lang="zh-CN" altLang="en-US" dirty="0">
                <a:sym typeface="Calibri" pitchFamily="34" charset="0"/>
              </a:rPr>
              <a:t>。对</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 </a:t>
            </a:r>
            <a:r>
              <a:rPr lang="zh-CN" altLang="en-US" dirty="0">
                <a:sym typeface="Calibri" pitchFamily="34" charset="0"/>
              </a:rPr>
              <a:t>的任一关系</a:t>
            </a:r>
            <a:r>
              <a:rPr lang="en-US" altLang="zh-CN" i="1" dirty="0">
                <a:sym typeface="Calibri" pitchFamily="34" charset="0"/>
              </a:rPr>
              <a:t>r</a:t>
            </a:r>
            <a:r>
              <a:rPr lang="zh-CN" altLang="en-US" dirty="0">
                <a:sym typeface="Calibri" pitchFamily="34" charset="0"/>
              </a:rPr>
              <a:t>中的任意两个元组</a:t>
            </a:r>
            <a:r>
              <a:rPr lang="en-US" altLang="zh-CN" i="1" dirty="0">
                <a:sym typeface="Calibri" pitchFamily="34" charset="0"/>
              </a:rPr>
              <a:t>t</a:t>
            </a:r>
            <a:r>
              <a:rPr lang="zh-CN" altLang="en-US" i="1" dirty="0">
                <a:sym typeface="Calibri" pitchFamily="34" charset="0"/>
              </a:rPr>
              <a:t>、</a:t>
            </a:r>
            <a:r>
              <a:rPr lang="en-US" altLang="zh-CN" i="1" dirty="0">
                <a:sym typeface="Calibri" pitchFamily="34" charset="0"/>
              </a:rPr>
              <a:t>s</a:t>
            </a:r>
            <a:r>
              <a:rPr lang="zh-CN" altLang="en-US" dirty="0">
                <a:sym typeface="Calibri" pitchFamily="34" charset="0"/>
              </a:rPr>
              <a:t>：</a:t>
            </a:r>
          </a:p>
          <a:p>
            <a:pPr marL="171450" lvl="1" indent="0" algn="l">
              <a:lnSpc>
                <a:spcPct val="120000"/>
              </a:lnSpc>
              <a:buNone/>
            </a:pPr>
            <a:r>
              <a:rPr lang="zh-CN" altLang="en-US" dirty="0">
                <a:sym typeface="Calibri" pitchFamily="34" charset="0"/>
              </a:rPr>
              <a:t>	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，由于</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zh-CN" altLang="en-US" dirty="0">
                <a:sym typeface="Calibri" pitchFamily="34" charset="0"/>
              </a:rPr>
              <a:t>，有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[Y]</a:t>
            </a:r>
            <a:r>
              <a:rPr lang="zh-CN" altLang="en-US" dirty="0">
                <a:sym typeface="Calibri" pitchFamily="34" charset="0"/>
              </a:rPr>
              <a:t>，所以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成立，</a:t>
            </a:r>
            <a:endParaRPr lang="en-US" altLang="zh-CN" dirty="0">
              <a:sym typeface="Calibri" pitchFamily="34" charset="0"/>
            </a:endParaRPr>
          </a:p>
          <a:p>
            <a:pPr marL="171450" lvl="1" indent="0" algn="l">
              <a:lnSpc>
                <a:spcPct val="120000"/>
              </a:lnSpc>
              <a:buNone/>
            </a:pPr>
            <a:r>
              <a:rPr lang="en-US" altLang="zh-CN" dirty="0">
                <a:sym typeface="Calibri" pitchFamily="34" charset="0"/>
              </a:rPr>
              <a:t>	</a:t>
            </a:r>
            <a:r>
              <a:rPr lang="zh-CN" altLang="en-US" dirty="0">
                <a:sym typeface="Calibri" pitchFamily="34" charset="0"/>
              </a:rPr>
              <a:t>自反律得证。</a:t>
            </a:r>
            <a:endParaRPr lang="zh-CN" altLang="en-US" dirty="0"/>
          </a:p>
        </p:txBody>
      </p:sp>
      <p:sp>
        <p:nvSpPr>
          <p:cNvPr id="3" name="矩形 2">
            <a:extLst>
              <a:ext uri="{FF2B5EF4-FFF2-40B4-BE49-F238E27FC236}">
                <a16:creationId xmlns:a16="http://schemas.microsoft.com/office/drawing/2014/main" id="{90EB2FED-CD9D-4223-9B1A-BCCADA86ED1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5AB0FB0-8D20-4425-9423-B91170FA02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90D1CAC4-0B52-4B94-902E-08D7E2E4CA1C}"/>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34074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C5B3469-7945-48D6-BE00-06429F12E046}"/>
              </a:ext>
            </a:extLst>
          </p:cNvPr>
          <p:cNvSpPr>
            <a:spLocks noGrp="1" noChangeArrowheads="1"/>
          </p:cNvSpPr>
          <p:nvPr>
            <p:ph idx="1"/>
          </p:nvPr>
        </p:nvSpPr>
        <p:spPr>
          <a:xfrm>
            <a:off x="687499" y="1615386"/>
            <a:ext cx="9163879" cy="3165336"/>
          </a:xfrm>
        </p:spPr>
        <p:txBody>
          <a:bodyPr>
            <a:normAutofit/>
          </a:bodyPr>
          <a:lstStyle/>
          <a:p>
            <a:pPr lvl="1" algn="l">
              <a:lnSpc>
                <a:spcPct val="120000"/>
              </a:lnSpc>
            </a:pPr>
            <a:r>
              <a:rPr lang="zh-CN" altLang="en-US" dirty="0">
                <a:latin typeface="Microsoft YaHei Light" panose="020B0502040204020203" pitchFamily="34" charset="-122"/>
                <a:ea typeface="Microsoft YaHei Light" panose="020B0502040204020203" pitchFamily="34" charset="-122"/>
                <a:sym typeface="Calibri" pitchFamily="34" charset="0"/>
              </a:rPr>
              <a:t>A2 增广律</a:t>
            </a:r>
          </a:p>
          <a:p>
            <a:pPr marL="0" indent="0" algn="l">
              <a:lnSpc>
                <a:spcPct val="12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设</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所蕴涵，且</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。对</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 </a:t>
            </a:r>
            <a:r>
              <a:rPr lang="zh-CN" altLang="en-US" sz="2400" dirty="0">
                <a:latin typeface="Microsoft YaHei Light" panose="020B0502040204020203" pitchFamily="34" charset="-122"/>
                <a:ea typeface="Microsoft YaHei Light" panose="020B0502040204020203" pitchFamily="34" charset="-122"/>
                <a:sym typeface="Calibri" pitchFamily="34" charset="0"/>
              </a:rPr>
              <a:t>的任一关系</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中任意的两个元组</a:t>
            </a:r>
            <a:r>
              <a:rPr lang="en-US" altLang="zh-CN" sz="2400" i="1" dirty="0">
                <a:latin typeface="Microsoft YaHei Light" panose="020B0502040204020203" pitchFamily="34" charset="-122"/>
                <a:ea typeface="Microsoft YaHei Light" panose="020B0502040204020203" pitchFamily="34" charset="-122"/>
                <a:sym typeface="Calibri" pitchFamily="34" charset="0"/>
              </a:rPr>
              <a:t>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457200" lvl="1" indent="0" algn="l">
              <a:lnSpc>
                <a:spcPct val="12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若</a:t>
            </a:r>
            <a:r>
              <a:rPr lang="en-US" altLang="zh-CN" i="1" dirty="0">
                <a:latin typeface="Microsoft YaHei Light" panose="020B0502040204020203" pitchFamily="34" charset="-122"/>
                <a:ea typeface="Microsoft YaHei Light" panose="020B0502040204020203" pitchFamily="34" charset="-122"/>
                <a:sym typeface="Calibri" pitchFamily="34" charset="0"/>
              </a:rPr>
              <a:t>t</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s</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，则有</a:t>
            </a:r>
            <a:r>
              <a:rPr lang="en-US" altLang="zh-CN" i="1" dirty="0">
                <a:latin typeface="Microsoft YaHei Light" panose="020B0502040204020203" pitchFamily="34" charset="-122"/>
                <a:ea typeface="Microsoft YaHei Light" panose="020B0502040204020203" pitchFamily="34" charset="-122"/>
                <a:sym typeface="Calibri" pitchFamily="34" charset="0"/>
              </a:rPr>
              <a:t>t</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s</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和</a:t>
            </a:r>
            <a:r>
              <a:rPr lang="en-US" altLang="zh-CN" i="1" dirty="0">
                <a:latin typeface="Microsoft YaHei Light" panose="020B0502040204020203" pitchFamily="34" charset="-122"/>
                <a:ea typeface="Microsoft YaHei Light" panose="020B0502040204020203" pitchFamily="34" charset="-122"/>
                <a:sym typeface="Calibri" pitchFamily="34" charset="0"/>
              </a:rPr>
              <a:t>t</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s</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marL="457200" lvl="1" indent="0" algn="l">
              <a:lnSpc>
                <a:spcPct val="12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由</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，于是有</a:t>
            </a:r>
            <a:r>
              <a:rPr lang="en-US" altLang="zh-CN" i="1" dirty="0">
                <a:latin typeface="Microsoft YaHei Light" panose="020B0502040204020203" pitchFamily="34" charset="-122"/>
                <a:ea typeface="Microsoft YaHei Light" panose="020B0502040204020203" pitchFamily="34" charset="-122"/>
                <a:sym typeface="Calibri" pitchFamily="34" charset="0"/>
              </a:rPr>
              <a:t>t</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s</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，所以</a:t>
            </a:r>
            <a:r>
              <a:rPr lang="en-US" altLang="zh-CN" i="1" dirty="0">
                <a:latin typeface="Microsoft YaHei Light" panose="020B0502040204020203" pitchFamily="34" charset="-122"/>
                <a:ea typeface="Microsoft YaHei Light" panose="020B0502040204020203" pitchFamily="34" charset="-122"/>
                <a:sym typeface="Calibri" pitchFamily="34" charset="0"/>
              </a:rPr>
              <a:t>t</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s</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YZ</a:t>
            </a:r>
            <a:r>
              <a:rPr lang="zh-CN" altLang="en-US" dirty="0">
                <a:latin typeface="Microsoft YaHei Light" panose="020B0502040204020203" pitchFamily="34" charset="-122"/>
                <a:ea typeface="Microsoft YaHei Light" panose="020B0502040204020203" pitchFamily="34" charset="-122"/>
                <a:sym typeface="Calibri" pitchFamily="34" charset="0"/>
              </a:rPr>
              <a:t>为</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所蕴涵，</a:t>
            </a:r>
          </a:p>
          <a:p>
            <a:pPr marL="457200" lvl="1" indent="0" algn="l">
              <a:lnSpc>
                <a:spcPct val="12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	增广律得证。</a:t>
            </a:r>
            <a:endParaRPr lang="zh-CN" altLang="en-US"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9333C32F-FFE1-4A86-AA5F-636A927FF14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86369BE-E2E6-46EA-875E-1CC3CFE37D4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B8F33C91-584C-4D7A-A270-464E6603E627}"/>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36062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58CD138A-DD62-422A-BB56-4473D809E293}"/>
              </a:ext>
            </a:extLst>
          </p:cNvPr>
          <p:cNvSpPr>
            <a:spLocks noGrp="1" noChangeArrowheads="1"/>
          </p:cNvSpPr>
          <p:nvPr>
            <p:ph idx="1"/>
          </p:nvPr>
        </p:nvSpPr>
        <p:spPr>
          <a:xfrm>
            <a:off x="606288" y="1595507"/>
            <a:ext cx="8588958" cy="3115641"/>
          </a:xfrm>
        </p:spPr>
        <p:txBody>
          <a:bodyPr>
            <a:normAutofit/>
          </a:bodyPr>
          <a:lstStyle/>
          <a:p>
            <a:pPr lvl="1" algn="l">
              <a:lnSpc>
                <a:spcPct val="120000"/>
              </a:lnSpc>
              <a:buFont typeface="Wingdings" panose="05000000000000000000" pitchFamily="2" charset="2"/>
              <a:buChar char="Ø"/>
            </a:pPr>
            <a:r>
              <a:rPr lang="zh-CN" altLang="en-US" dirty="0">
                <a:latin typeface="Microsoft YaHei Light" panose="020B0502040204020203" pitchFamily="34" charset="-122"/>
                <a:ea typeface="Microsoft YaHei Light" panose="020B0502040204020203" pitchFamily="34" charset="-122"/>
                <a:sym typeface="Calibri" pitchFamily="34" charset="0"/>
              </a:rPr>
              <a:t>A3 传递律</a:t>
            </a:r>
          </a:p>
          <a:p>
            <a:pPr marL="0" indent="0" algn="l">
              <a:lnSpc>
                <a:spcPct val="12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设</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及</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zh-CN" altLang="en-US" sz="2400" dirty="0">
                <a:latin typeface="Microsoft YaHei Light" panose="020B0502040204020203" pitchFamily="34" charset="-122"/>
                <a:ea typeface="Microsoft YaHei Light" panose="020B0502040204020203" pitchFamily="34" charset="-122"/>
                <a:sym typeface="Calibri" pitchFamily="34" charset="0"/>
              </a:rPr>
              <a:t>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所蕴涵。对</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 </a:t>
            </a:r>
            <a:r>
              <a:rPr lang="zh-CN" altLang="en-US" sz="2400" dirty="0">
                <a:latin typeface="Microsoft YaHei Light" panose="020B0502040204020203" pitchFamily="34" charset="-122"/>
                <a:ea typeface="Microsoft YaHei Light" panose="020B0502040204020203" pitchFamily="34" charset="-122"/>
                <a:sym typeface="Calibri" pitchFamily="34" charset="0"/>
              </a:rPr>
              <a:t>的任一关系</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中的任意两个元组</a:t>
            </a:r>
            <a:r>
              <a:rPr lang="en-US" altLang="zh-CN" sz="2400" i="1" dirty="0">
                <a:latin typeface="Microsoft YaHei Light" panose="020B0502040204020203" pitchFamily="34" charset="-122"/>
                <a:ea typeface="Microsoft YaHei Light" panose="020B0502040204020203" pitchFamily="34" charset="-122"/>
                <a:sym typeface="Calibri" pitchFamily="34" charset="0"/>
              </a:rPr>
              <a:t>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457200" lvl="1" indent="0" algn="l">
              <a:lnSpc>
                <a:spcPct val="12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若</a:t>
            </a:r>
            <a:r>
              <a:rPr lang="en-US" altLang="zh-CN" i="1" dirty="0">
                <a:latin typeface="Microsoft YaHei Light" panose="020B0502040204020203" pitchFamily="34" charset="-122"/>
                <a:ea typeface="Microsoft YaHei Light" panose="020B0502040204020203" pitchFamily="34" charset="-122"/>
                <a:sym typeface="Calibri" pitchFamily="34" charset="0"/>
              </a:rPr>
              <a:t>t</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s</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，由于</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，有</a:t>
            </a:r>
            <a:r>
              <a:rPr lang="en-US" altLang="zh-CN" i="1" dirty="0">
                <a:latin typeface="Microsoft YaHei Light" panose="020B0502040204020203" pitchFamily="34" charset="-122"/>
                <a:ea typeface="Microsoft YaHei Light" panose="020B0502040204020203" pitchFamily="34" charset="-122"/>
                <a:sym typeface="Calibri" pitchFamily="34" charset="0"/>
              </a:rPr>
              <a:t>t</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s</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marL="457200" lvl="1" indent="0" algn="l">
              <a:lnSpc>
                <a:spcPct val="12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再由</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，有</a:t>
            </a:r>
            <a:r>
              <a:rPr lang="en-US" altLang="zh-CN" i="1" dirty="0">
                <a:latin typeface="Microsoft YaHei Light" panose="020B0502040204020203" pitchFamily="34" charset="-122"/>
                <a:ea typeface="Microsoft YaHei Light" panose="020B0502040204020203" pitchFamily="34" charset="-122"/>
                <a:sym typeface="Calibri" pitchFamily="34" charset="0"/>
              </a:rPr>
              <a:t>t</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s</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，所以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为</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所蕴涵，</a:t>
            </a:r>
          </a:p>
          <a:p>
            <a:pPr marL="457200" lvl="1" indent="0" algn="l">
              <a:lnSpc>
                <a:spcPct val="12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传递律得证。</a:t>
            </a:r>
            <a:endParaRPr lang="zh-CN" altLang="en-US"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82B2A236-C8D4-4785-9CF1-2EB5CD94CEB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080696A-6CED-4919-A04F-EB400562AA2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2FB192F3-118F-478E-8039-2E02E26E21F5}"/>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94941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BEE7C11-A9F7-4C84-B150-8E3405B0E1AB}"/>
              </a:ext>
            </a:extLst>
          </p:cNvPr>
          <p:cNvSpPr>
            <a:spLocks noGrp="1" noChangeArrowheads="1"/>
          </p:cNvSpPr>
          <p:nvPr>
            <p:ph idx="1"/>
          </p:nvPr>
        </p:nvSpPr>
        <p:spPr>
          <a:xfrm>
            <a:off x="848140" y="1342611"/>
            <a:ext cx="10694504" cy="3710444"/>
          </a:xfrm>
        </p:spPr>
        <p:txBody>
          <a:bodyPr>
            <a:normAutofit/>
          </a:bodyPr>
          <a:lstStyle/>
          <a:p>
            <a:pPr algn="l">
              <a:lnSpc>
                <a:spcPct val="125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根据</a:t>
            </a:r>
            <a:r>
              <a:rPr lang="en-US" altLang="zh-CN" sz="2400" dirty="0">
                <a:latin typeface="Microsoft YaHei Light" panose="020B0502040204020203" pitchFamily="34" charset="-122"/>
                <a:ea typeface="Microsoft YaHei Light" panose="020B0502040204020203" pitchFamily="34" charset="-122"/>
                <a:sym typeface="Calibri" pitchFamily="34" charset="0"/>
              </a:rPr>
              <a:t>A1</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A2</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A3</a:t>
            </a:r>
            <a:r>
              <a:rPr lang="zh-CN" altLang="en-US" sz="2400" dirty="0">
                <a:latin typeface="Microsoft YaHei Light" panose="020B0502040204020203" pitchFamily="34" charset="-122"/>
                <a:ea typeface="Microsoft YaHei Light" panose="020B0502040204020203" pitchFamily="34" charset="-122"/>
                <a:sym typeface="Calibri" pitchFamily="34" charset="0"/>
              </a:rPr>
              <a:t>这三条推理规则可以得到下面三条推理规则：</a:t>
            </a:r>
          </a:p>
          <a:p>
            <a:pPr lvl="1" algn="l">
              <a:lnSpc>
                <a:spcPct val="125000"/>
              </a:lnSpc>
            </a:pPr>
            <a:r>
              <a:rPr lang="zh-CN" altLang="en-US" dirty="0">
                <a:latin typeface="Microsoft YaHei Light" panose="020B0502040204020203" pitchFamily="34" charset="-122"/>
                <a:ea typeface="Microsoft YaHei Light" panose="020B0502040204020203" pitchFamily="34" charset="-122"/>
                <a:sym typeface="Calibri" pitchFamily="34" charset="0"/>
              </a:rPr>
              <a:t>合并规则（</a:t>
            </a:r>
            <a:r>
              <a:rPr lang="en-US" altLang="zh-CN" dirty="0">
                <a:latin typeface="Microsoft YaHei Light" panose="020B0502040204020203" pitchFamily="34" charset="-122"/>
                <a:ea typeface="Microsoft YaHei Light" panose="020B0502040204020203" pitchFamily="34" charset="-122"/>
                <a:sym typeface="Calibri" pitchFamily="34" charset="0"/>
              </a:rPr>
              <a:t>union rule</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marL="914400" lvl="2" indent="0" algn="l">
              <a:lnSpc>
                <a:spcPct val="125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由</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zh-CN" altLang="en-US" sz="2400" dirty="0">
                <a:latin typeface="Microsoft YaHei Light" panose="020B0502040204020203" pitchFamily="34" charset="-122"/>
                <a:ea typeface="Microsoft YaHei Light" panose="020B0502040204020203" pitchFamily="34" charset="-122"/>
                <a:sym typeface="Calibri" pitchFamily="34" charset="0"/>
              </a:rPr>
              <a:t>，有</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YZ</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lvl="1" algn="l">
              <a:lnSpc>
                <a:spcPct val="125000"/>
              </a:lnSpc>
            </a:pPr>
            <a:r>
              <a:rPr lang="zh-CN" altLang="en-US" dirty="0">
                <a:latin typeface="Microsoft YaHei Light" panose="020B0502040204020203" pitchFamily="34" charset="-122"/>
                <a:ea typeface="Microsoft YaHei Light" panose="020B0502040204020203" pitchFamily="34" charset="-122"/>
                <a:sym typeface="Calibri" pitchFamily="34" charset="0"/>
              </a:rPr>
              <a:t>伪传递规则（</a:t>
            </a:r>
            <a:r>
              <a:rPr lang="en-US" altLang="zh-CN" dirty="0">
                <a:latin typeface="Microsoft YaHei Light" panose="020B0502040204020203" pitchFamily="34" charset="-122"/>
                <a:ea typeface="Microsoft YaHei Light" panose="020B0502040204020203" pitchFamily="34" charset="-122"/>
                <a:sym typeface="Calibri" pitchFamily="34" charset="0"/>
              </a:rPr>
              <a:t>pseudo transitivity rule</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marL="457200" lvl="1" indent="0" algn="l">
              <a:lnSpc>
                <a:spcPct val="125000"/>
              </a:lnSpc>
              <a:buNone/>
            </a:pP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由</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WY</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，有</a:t>
            </a:r>
            <a:r>
              <a:rPr lang="en-US" altLang="zh-CN" i="1" dirty="0">
                <a:latin typeface="Microsoft YaHei Light" panose="020B0502040204020203" pitchFamily="34" charset="-122"/>
                <a:ea typeface="Microsoft YaHei Light" panose="020B0502040204020203" pitchFamily="34" charset="-122"/>
                <a:sym typeface="Calibri" pitchFamily="34" charset="0"/>
              </a:rPr>
              <a:t>XW</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lvl="1" algn="l">
              <a:lnSpc>
                <a:spcPct val="125000"/>
              </a:lnSpc>
            </a:pPr>
            <a:r>
              <a:rPr lang="zh-CN" altLang="en-US" dirty="0">
                <a:latin typeface="Microsoft YaHei Light" panose="020B0502040204020203" pitchFamily="34" charset="-122"/>
                <a:ea typeface="Microsoft YaHei Light" panose="020B0502040204020203" pitchFamily="34" charset="-122"/>
                <a:sym typeface="Calibri" pitchFamily="34" charset="0"/>
              </a:rPr>
              <a:t>分解规则（</a:t>
            </a:r>
            <a:r>
              <a:rPr lang="en-US" altLang="zh-CN" dirty="0">
                <a:latin typeface="Microsoft YaHei Light" panose="020B0502040204020203" pitchFamily="34" charset="-122"/>
                <a:ea typeface="Microsoft YaHei Light" panose="020B0502040204020203" pitchFamily="34" charset="-122"/>
                <a:sym typeface="Calibri" pitchFamily="34" charset="0"/>
              </a:rPr>
              <a:t>decomposition rule</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marL="457200" lvl="1" indent="0" algn="l">
              <a:lnSpc>
                <a:spcPct val="125000"/>
              </a:lnSpc>
              <a:buNone/>
            </a:pP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由</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及</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Symbol" pitchFamily="18" charset="2"/>
              </a:rPr>
              <a:t></a:t>
            </a:r>
            <a:r>
              <a:rPr lang="en-US" altLang="zh-CN" i="1" dirty="0">
                <a:latin typeface="Microsoft YaHei Light" panose="020B0502040204020203" pitchFamily="34" charset="-122"/>
                <a:ea typeface="Microsoft YaHei Light" panose="020B0502040204020203" pitchFamily="34" charset="-122"/>
                <a:sym typeface="Calibri" pitchFamily="34" charset="0"/>
              </a:rPr>
              <a:t>Y</a:t>
            </a:r>
            <a:r>
              <a:rPr lang="zh-CN" altLang="en-US" dirty="0">
                <a:latin typeface="Microsoft YaHei Light" panose="020B0502040204020203" pitchFamily="34" charset="-122"/>
                <a:ea typeface="Microsoft YaHei Light" panose="020B0502040204020203" pitchFamily="34" charset="-122"/>
                <a:sym typeface="Calibri" pitchFamily="34" charset="0"/>
              </a:rPr>
              <a:t>，有</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a:t>
            </a:r>
          </a:p>
        </p:txBody>
      </p:sp>
      <p:sp>
        <p:nvSpPr>
          <p:cNvPr id="3" name="矩形 2">
            <a:extLst>
              <a:ext uri="{FF2B5EF4-FFF2-40B4-BE49-F238E27FC236}">
                <a16:creationId xmlns:a16="http://schemas.microsoft.com/office/drawing/2014/main" id="{157A4EAA-DCBC-4F02-AAC4-0948ED25365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4619581-60DB-406A-9A84-406C954A379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453F081E-758D-43F1-B22B-9EC09A9FB990}"/>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54225B61-3250-4C10-ABB8-80649F401858}"/>
              </a:ext>
            </a:extLst>
          </p:cNvPr>
          <p:cNvSpPr txBox="1">
            <a:spLocks noChangeArrowheads="1"/>
          </p:cNvSpPr>
          <p:nvPr/>
        </p:nvSpPr>
        <p:spPr>
          <a:xfrm>
            <a:off x="848140" y="5313982"/>
            <a:ext cx="10098157" cy="1347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根据合并规则和分解规则，可得引理</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457200" lvl="1" indent="0">
              <a:lnSpc>
                <a:spcPct val="150000"/>
              </a:lnSpc>
            </a:pPr>
            <a:r>
              <a:rPr lang="zh-CN" altLang="en-US" sz="2000" dirty="0">
                <a:latin typeface="Microsoft YaHei Light" panose="020B0502040204020203" pitchFamily="34" charset="-122"/>
                <a:ea typeface="Microsoft YaHei Light" panose="020B0502040204020203" pitchFamily="34" charset="-122"/>
                <a:sym typeface="Calibri" pitchFamily="34" charset="0"/>
              </a:rPr>
              <a:t>引理1</a:t>
            </a:r>
            <a:r>
              <a:rPr lang="en-US" altLang="zh-CN" sz="2000" dirty="0">
                <a:latin typeface="Microsoft YaHei Light" panose="020B0502040204020203" pitchFamily="34" charset="-122"/>
                <a:ea typeface="Microsoft YaHei Light" panose="020B0502040204020203" pitchFamily="34" charset="-122"/>
                <a:sym typeface="Calibri" pitchFamily="34" charset="0"/>
              </a:rPr>
              <a:t>  </a:t>
            </a: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A</a:t>
            </a:r>
            <a:r>
              <a:rPr lang="en-US" altLang="zh-CN" sz="2000" i="1" baseline="-25000" dirty="0">
                <a:latin typeface="Microsoft YaHei Light" panose="020B0502040204020203" pitchFamily="34" charset="-122"/>
                <a:ea typeface="Microsoft YaHei Light" panose="020B0502040204020203" pitchFamily="34" charset="-122"/>
                <a:sym typeface="Calibri" pitchFamily="34" charset="0"/>
              </a:rPr>
              <a:t>1 </a:t>
            </a:r>
            <a:r>
              <a:rPr lang="en-US" altLang="zh-CN" sz="2000" i="1" dirty="0">
                <a:latin typeface="Microsoft YaHei Light" panose="020B0502040204020203" pitchFamily="34" charset="-122"/>
                <a:ea typeface="Microsoft YaHei Light" panose="020B0502040204020203" pitchFamily="34" charset="-122"/>
                <a:sym typeface="Calibri" pitchFamily="34" charset="0"/>
              </a:rPr>
              <a:t>A</a:t>
            </a:r>
            <a:r>
              <a:rPr lang="en-US" altLang="zh-CN" sz="2000" i="1" baseline="-25000" dirty="0">
                <a:latin typeface="Microsoft YaHei Light" panose="020B0502040204020203" pitchFamily="34" charset="-122"/>
                <a:ea typeface="Microsoft YaHei Light" panose="020B0502040204020203" pitchFamily="34" charset="-122"/>
                <a:sym typeface="Calibri" pitchFamily="34" charset="0"/>
              </a:rPr>
              <a:t>2</a:t>
            </a:r>
            <a:r>
              <a:rPr lang="en-US" altLang="zh-CN" sz="2000" i="1" dirty="0">
                <a:latin typeface="Microsoft YaHei Light" panose="020B0502040204020203" pitchFamily="34" charset="-122"/>
                <a:ea typeface="Microsoft YaHei Light" panose="020B0502040204020203" pitchFamily="34" charset="-122"/>
                <a:sym typeface="Calibri" pitchFamily="34" charset="0"/>
              </a:rPr>
              <a:t>…A</a:t>
            </a:r>
            <a:r>
              <a:rPr lang="en-US" altLang="zh-CN" sz="2000" i="1" baseline="-25000" dirty="0">
                <a:latin typeface="Microsoft YaHei Light" panose="020B0502040204020203" pitchFamily="34" charset="-122"/>
                <a:ea typeface="Microsoft YaHei Light" panose="020B0502040204020203" pitchFamily="34" charset="-122"/>
                <a:sym typeface="Calibri" pitchFamily="34" charset="0"/>
              </a:rPr>
              <a:t>k</a:t>
            </a:r>
            <a:r>
              <a:rPr lang="zh-CN" altLang="en-US" sz="2000" dirty="0">
                <a:latin typeface="Microsoft YaHei Light" panose="020B0502040204020203" pitchFamily="34" charset="-122"/>
                <a:ea typeface="Microsoft YaHei Light" panose="020B0502040204020203" pitchFamily="34" charset="-122"/>
                <a:sym typeface="Calibri" pitchFamily="34" charset="0"/>
              </a:rPr>
              <a:t>成立的充分必要条件是</a:t>
            </a:r>
            <a:r>
              <a:rPr lang="en-US" altLang="zh-CN" sz="2000" i="1" dirty="0" err="1">
                <a:latin typeface="Microsoft YaHei Light" panose="020B0502040204020203" pitchFamily="34" charset="-122"/>
                <a:ea typeface="Microsoft YaHei Light" panose="020B0502040204020203" pitchFamily="34" charset="-122"/>
                <a:sym typeface="Calibri" pitchFamily="34" charset="0"/>
              </a:rPr>
              <a:t>X</a:t>
            </a:r>
            <a:r>
              <a:rPr lang="en-US" altLang="zh-CN" sz="2000" dirty="0" err="1">
                <a:latin typeface="Microsoft YaHei Light" panose="020B0502040204020203" pitchFamily="34" charset="-122"/>
                <a:ea typeface="Microsoft YaHei Light" panose="020B0502040204020203" pitchFamily="34" charset="-122"/>
                <a:sym typeface="Calibri" pitchFamily="34" charset="0"/>
              </a:rPr>
              <a:t>→</a:t>
            </a:r>
            <a:r>
              <a:rPr lang="en-US" altLang="zh-CN" sz="2000" i="1" dirty="0" err="1">
                <a:latin typeface="Microsoft YaHei Light" panose="020B0502040204020203" pitchFamily="34" charset="-122"/>
                <a:ea typeface="Microsoft YaHei Light" panose="020B0502040204020203" pitchFamily="34" charset="-122"/>
                <a:sym typeface="Calibri" pitchFamily="34" charset="0"/>
              </a:rPr>
              <a:t>A</a:t>
            </a:r>
            <a:r>
              <a:rPr lang="en-US" altLang="zh-CN" sz="2000" i="1" baseline="-25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000" dirty="0">
                <a:latin typeface="Microsoft YaHei Light" panose="020B0502040204020203" pitchFamily="34" charset="-122"/>
                <a:ea typeface="Microsoft YaHei Light" panose="020B0502040204020203" pitchFamily="34" charset="-122"/>
                <a:sym typeface="Calibri" pitchFamily="34" charset="0"/>
              </a:rPr>
              <a:t>成立（</a:t>
            </a:r>
            <a:r>
              <a:rPr lang="en-US" altLang="zh-CN" sz="2000" i="1" dirty="0" err="1">
                <a:latin typeface="Microsoft YaHei Light" panose="020B0502040204020203" pitchFamily="34" charset="-122"/>
                <a:ea typeface="Microsoft YaHei Light" panose="020B0502040204020203" pitchFamily="34" charset="-122"/>
                <a:sym typeface="Calibri" pitchFamily="34" charset="0"/>
              </a:rPr>
              <a:t>i</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zh-CN" altLang="en-US" sz="2000" dirty="0">
                <a:latin typeface="Microsoft YaHei Light" panose="020B0502040204020203" pitchFamily="34" charset="-122"/>
                <a:ea typeface="Microsoft YaHei Light" panose="020B0502040204020203" pitchFamily="34" charset="-122"/>
                <a:sym typeface="Calibri" pitchFamily="34" charset="0"/>
              </a:rPr>
              <a:t>1，</a:t>
            </a:r>
            <a:r>
              <a:rPr lang="en-US" altLang="zh-CN" sz="2000" dirty="0">
                <a:latin typeface="Microsoft YaHei Light" panose="020B0502040204020203" pitchFamily="34" charset="-122"/>
                <a:ea typeface="Microsoft YaHei Light" panose="020B0502040204020203" pitchFamily="34" charset="-122"/>
                <a:sym typeface="Calibri" pitchFamily="34" charset="0"/>
              </a:rPr>
              <a:t>2</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k</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endParaRPr lang="zh-CN" altLang="en-US" sz="20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0535703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4345FD8-BD12-4859-AE33-518659BDF5E1}"/>
              </a:ext>
            </a:extLst>
          </p:cNvPr>
          <p:cNvSpPr txBox="1">
            <a:spLocks noChangeArrowheads="1"/>
          </p:cNvSpPr>
          <p:nvPr/>
        </p:nvSpPr>
        <p:spPr>
          <a:xfrm>
            <a:off x="487017" y="1294132"/>
            <a:ext cx="11360426" cy="2546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定义1</a:t>
            </a:r>
            <a:r>
              <a:rPr lang="en-US" altLang="zh-CN" sz="2400" dirty="0">
                <a:latin typeface="Microsoft YaHei Light" panose="020B0502040204020203" pitchFamily="34" charset="-122"/>
                <a:ea typeface="Microsoft YaHei Light" panose="020B0502040204020203" pitchFamily="34" charset="-122"/>
                <a:sym typeface="Calibri" pitchFamily="34" charset="0"/>
              </a:rPr>
              <a:t>2  </a:t>
            </a:r>
            <a:r>
              <a:rPr lang="zh-CN" altLang="en-US" sz="2400" dirty="0">
                <a:latin typeface="Microsoft YaHei Light" panose="020B0502040204020203" pitchFamily="34" charset="-122"/>
                <a:ea typeface="Microsoft YaHei Light" panose="020B0502040204020203" pitchFamily="34" charset="-122"/>
                <a:sym typeface="Calibri" pitchFamily="34" charset="0"/>
              </a:rPr>
              <a:t>在关系模式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a:t>
            </a:r>
            <a:r>
              <a:rPr lang="zh-CN" altLang="en-US" sz="2400" dirty="0">
                <a:latin typeface="Microsoft YaHei Light" panose="020B0502040204020203" pitchFamily="34" charset="-122"/>
                <a:ea typeface="Microsoft YaHei Light" panose="020B0502040204020203" pitchFamily="34" charset="-122"/>
                <a:sym typeface="Calibri" pitchFamily="34" charset="0"/>
              </a:rPr>
              <a:t>中为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所逻辑蕴涵的函数依赖的全体叫作</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的闭包，记为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13</a:t>
            </a:r>
            <a:r>
              <a:rPr lang="zh-CN" altLang="en-US" sz="2400" dirty="0">
                <a:latin typeface="Microsoft YaHei Light" panose="020B0502040204020203" pitchFamily="34" charset="-122"/>
                <a:ea typeface="Microsoft YaHei Light" panose="020B0502040204020203" pitchFamily="34" charset="-122"/>
                <a:sym typeface="Calibri" pitchFamily="34" charset="0"/>
              </a:rPr>
              <a:t>  设</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为属性集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上的一组函数依赖，</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i="1"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8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zh-CN" altLang="en-US" sz="2400" dirty="0">
                <a:latin typeface="Microsoft YaHei Light" panose="020B0502040204020203" pitchFamily="34" charset="-122"/>
                <a:ea typeface="Microsoft YaHei Light" panose="020B0502040204020203" pitchFamily="34" charset="-122"/>
                <a:sym typeface="Calibri" pitchFamily="34" charset="0"/>
              </a:rPr>
              <a:t>能由</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根据</a:t>
            </a:r>
            <a:r>
              <a:rPr lang="en-US" altLang="zh-CN" sz="2400" dirty="0">
                <a:latin typeface="Microsoft YaHei Light" panose="020B0502040204020203" pitchFamily="34" charset="-122"/>
                <a:ea typeface="Microsoft YaHei Light" panose="020B0502040204020203" pitchFamily="34" charset="-122"/>
                <a:sym typeface="Calibri" pitchFamily="34" charset="0"/>
              </a:rPr>
              <a:t>Armstrong</a:t>
            </a:r>
            <a:r>
              <a:rPr lang="zh-CN" altLang="en-US" sz="2400" dirty="0">
                <a:latin typeface="Microsoft YaHei Light" panose="020B0502040204020203" pitchFamily="34" charset="-122"/>
                <a:ea typeface="Microsoft YaHei Light" panose="020B0502040204020203" pitchFamily="34" charset="-122"/>
                <a:sym typeface="Calibri" pitchFamily="34" charset="0"/>
              </a:rPr>
              <a:t>公理导出</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8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称为属性集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zh-CN" altLang="en-US" sz="2400" dirty="0">
                <a:latin typeface="Microsoft YaHei Light" panose="020B0502040204020203" pitchFamily="34" charset="-122"/>
                <a:ea typeface="Microsoft YaHei Light" panose="020B0502040204020203" pitchFamily="34" charset="-122"/>
                <a:sym typeface="Calibri" pitchFamily="34" charset="0"/>
              </a:rPr>
              <a:t>关于函数依赖集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的闭包。</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B0E85E5A-A11E-4338-829A-E06045DE9C4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02DB451-9952-43BC-B812-A8D11C09EA4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F89AB55B-FAD5-444E-B501-635080F165B4}"/>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7ED63046-3C03-49AD-B57B-51CD990C3B5C}"/>
              </a:ext>
            </a:extLst>
          </p:cNvPr>
          <p:cNvSpPr txBox="1">
            <a:spLocks noChangeArrowheads="1"/>
          </p:cNvSpPr>
          <p:nvPr/>
        </p:nvSpPr>
        <p:spPr>
          <a:xfrm>
            <a:off x="487017" y="3693685"/>
            <a:ext cx="11449878" cy="29754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引理</a:t>
            </a:r>
            <a:r>
              <a:rPr lang="en-US" altLang="zh-CN" sz="2400" dirty="0">
                <a:latin typeface="Microsoft YaHei Light" panose="020B0502040204020203" pitchFamily="34" charset="-122"/>
                <a:ea typeface="Microsoft YaHei Light" panose="020B0502040204020203" pitchFamily="34" charset="-122"/>
                <a:sym typeface="Calibri" pitchFamily="34" charset="0"/>
              </a:rPr>
              <a:t>2  </a:t>
            </a:r>
            <a:r>
              <a:rPr lang="zh-CN" altLang="en-US" sz="2400" dirty="0">
                <a:latin typeface="Microsoft YaHei Light" panose="020B0502040204020203" pitchFamily="34" charset="-122"/>
                <a:ea typeface="Microsoft YaHei Light" panose="020B0502040204020203" pitchFamily="34" charset="-122"/>
                <a:sym typeface="Calibri" pitchFamily="34" charset="0"/>
              </a:rPr>
              <a:t>设</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为属性集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上的一组函数依赖，</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能由</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根据</a:t>
            </a:r>
            <a:r>
              <a:rPr lang="en-US" altLang="zh-CN" sz="2400" dirty="0">
                <a:latin typeface="Microsoft YaHei Light" panose="020B0502040204020203" pitchFamily="34" charset="-122"/>
                <a:ea typeface="Microsoft YaHei Light" panose="020B0502040204020203" pitchFamily="34" charset="-122"/>
                <a:sym typeface="Calibri" pitchFamily="34" charset="0"/>
              </a:rPr>
              <a:t>Armstrong</a:t>
            </a:r>
            <a:r>
              <a:rPr lang="zh-CN" altLang="en-US" sz="2400" dirty="0">
                <a:latin typeface="Microsoft YaHei Light" panose="020B0502040204020203" pitchFamily="34" charset="-122"/>
                <a:ea typeface="Microsoft YaHei Light" panose="020B0502040204020203" pitchFamily="34" charset="-122"/>
                <a:sym typeface="Calibri" pitchFamily="34" charset="0"/>
              </a:rPr>
              <a:t>公理导出的充分必要条件是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6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引理</a:t>
            </a:r>
            <a:r>
              <a:rPr lang="en-US" altLang="zh-CN" dirty="0">
                <a:latin typeface="Microsoft YaHei Light" panose="020B0502040204020203" pitchFamily="34" charset="-122"/>
                <a:ea typeface="Microsoft YaHei Light" panose="020B0502040204020203" pitchFamily="34" charset="-122"/>
                <a:sym typeface="Calibri" pitchFamily="34" charset="0"/>
              </a:rPr>
              <a:t>2</a:t>
            </a:r>
            <a:r>
              <a:rPr lang="zh-CN" altLang="en-US" dirty="0">
                <a:latin typeface="Microsoft YaHei Light" panose="020B0502040204020203" pitchFamily="34" charset="-122"/>
                <a:ea typeface="Microsoft YaHei Light" panose="020B0502040204020203" pitchFamily="34" charset="-122"/>
                <a:sym typeface="Calibri" pitchFamily="34" charset="0"/>
              </a:rPr>
              <a:t>的用途</a:t>
            </a:r>
          </a:p>
          <a:p>
            <a:pPr lvl="2">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判定</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zh-CN" altLang="en-US" sz="2400" dirty="0">
                <a:latin typeface="Microsoft YaHei Light" panose="020B0502040204020203" pitchFamily="34" charset="-122"/>
                <a:ea typeface="Microsoft YaHei Light" panose="020B0502040204020203" pitchFamily="34" charset="-122"/>
                <a:sym typeface="Calibri" pitchFamily="34" charset="0"/>
              </a:rPr>
              <a:t>是否能由</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根据</a:t>
            </a:r>
            <a:r>
              <a:rPr lang="en-US" altLang="zh-CN" sz="2400" dirty="0">
                <a:latin typeface="Microsoft YaHei Light" panose="020B0502040204020203" pitchFamily="34" charset="-122"/>
                <a:ea typeface="Microsoft YaHei Light" panose="020B0502040204020203" pitchFamily="34" charset="-122"/>
                <a:sym typeface="Calibri" pitchFamily="34" charset="0"/>
              </a:rPr>
              <a:t>Armstrong</a:t>
            </a:r>
            <a:r>
              <a:rPr lang="zh-CN" altLang="en-US" sz="2400" dirty="0">
                <a:latin typeface="Microsoft YaHei Light" panose="020B0502040204020203" pitchFamily="34" charset="-122"/>
                <a:ea typeface="Microsoft YaHei Light" panose="020B0502040204020203" pitchFamily="34" charset="-122"/>
                <a:sym typeface="Calibri" pitchFamily="34" charset="0"/>
              </a:rPr>
              <a:t>公理导出的问题，就</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lvl="2">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转化为求出</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，判定</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是否为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的子集的问题。</a:t>
            </a: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4140890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947C436-73B2-4130-9583-237E85417541}"/>
              </a:ext>
            </a:extLst>
          </p:cNvPr>
          <p:cNvSpPr txBox="1">
            <a:spLocks noChangeArrowheads="1"/>
          </p:cNvSpPr>
          <p:nvPr/>
        </p:nvSpPr>
        <p:spPr>
          <a:xfrm>
            <a:off x="457199" y="1098551"/>
            <a:ext cx="10843591" cy="3222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求闭包的算法</a:t>
            </a:r>
          </a:p>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算法1</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求属性集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）关于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上的函数依赖集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的闭包</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p>
          <a:p>
            <a:pPr marL="400050" lvl="1" indent="0">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输入：</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F</a:t>
            </a:r>
            <a:endParaRPr lang="zh-CN" altLang="en-US" i="1" dirty="0">
              <a:latin typeface="Microsoft YaHei Light" panose="020B0502040204020203" pitchFamily="34" charset="-122"/>
              <a:ea typeface="Microsoft YaHei Light" panose="020B0502040204020203" pitchFamily="34" charset="-122"/>
              <a:sym typeface="Calibri" pitchFamily="34" charset="0"/>
            </a:endParaRPr>
          </a:p>
          <a:p>
            <a:pPr marL="400050" lvl="1" indent="0">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输出：</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baseline="30000" dirty="0">
                <a:latin typeface="Microsoft YaHei Light" panose="020B0502040204020203" pitchFamily="34" charset="-122"/>
                <a:ea typeface="Microsoft YaHei Light" panose="020B0502040204020203" pitchFamily="34" charset="-122"/>
                <a:sym typeface="Calibri" pitchFamily="34" charset="0"/>
              </a:rPr>
              <a:t>+</a:t>
            </a:r>
          </a:p>
          <a:p>
            <a:pPr marL="400050" lvl="1" indent="0">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步骤：</a:t>
            </a:r>
          </a:p>
          <a:p>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DD1E47BB-5A4C-40D2-BE97-E6B753DAC8E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958D58-118C-4E1F-844E-C6749EC7E25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49EF7C48-DB36-4B9E-9CEB-59A380F02987}"/>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13D827C6-6A61-4676-85E6-E627FD218A28}"/>
              </a:ext>
            </a:extLst>
          </p:cNvPr>
          <p:cNvSpPr txBox="1">
            <a:spLocks noChangeArrowheads="1"/>
          </p:cNvSpPr>
          <p:nvPr/>
        </p:nvSpPr>
        <p:spPr>
          <a:xfrm>
            <a:off x="2077278" y="3911325"/>
            <a:ext cx="9422296" cy="2757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ea"/>
              <a:buAutoNum type="circleNumDbPlain"/>
            </a:pPr>
            <a:r>
              <a:rPr lang="zh-CN" altLang="en-US" sz="2400" dirty="0">
                <a:latin typeface="Microsoft YaHei Light" panose="020B0502040204020203" pitchFamily="34" charset="-122"/>
                <a:ea typeface="Microsoft YaHei Light" panose="020B0502040204020203" pitchFamily="34" charset="-122"/>
                <a:sym typeface="Calibri" pitchFamily="34" charset="0"/>
              </a:rPr>
              <a:t>令</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0</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i</a:t>
            </a:r>
            <a:r>
              <a:rPr lang="en-US" altLang="zh-CN" sz="2400" dirty="0">
                <a:latin typeface="Microsoft YaHei Light" panose="020B0502040204020203" pitchFamily="34" charset="-122"/>
                <a:ea typeface="Microsoft YaHei Light" panose="020B0502040204020203" pitchFamily="34" charset="-122"/>
                <a:sym typeface="Calibri" pitchFamily="34" charset="0"/>
              </a:rPr>
              <a:t>=0</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514350" indent="-514350">
              <a:buFont typeface="+mj-ea"/>
              <a:buAutoNum type="circleNumDbPlain"/>
            </a:pPr>
            <a:r>
              <a:rPr lang="zh-CN" altLang="en-US" sz="2400" dirty="0">
                <a:latin typeface="Microsoft YaHei Light" panose="020B0502040204020203" pitchFamily="34" charset="-122"/>
                <a:ea typeface="Microsoft YaHei Light" panose="020B0502040204020203" pitchFamily="34" charset="-122"/>
                <a:sym typeface="Calibri" pitchFamily="34" charset="0"/>
              </a:rPr>
              <a:t>求</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zh-CN" altLang="en-US" sz="2400" dirty="0">
                <a:latin typeface="Microsoft YaHei Light" panose="020B0502040204020203" pitchFamily="34" charset="-122"/>
                <a:ea typeface="Microsoft YaHei Light" panose="020B0502040204020203" pitchFamily="34" charset="-122"/>
                <a:sym typeface="Calibri" pitchFamily="34" charset="0"/>
              </a:rPr>
              <a:t>，这里</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 ={ </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V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W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V</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V</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W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514350" indent="-514350">
              <a:buFont typeface="+mj-ea"/>
              <a:buAutoNum type="circleNumDbPlain" startAt="3"/>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baseline="30000" dirty="0">
                <a:latin typeface="Microsoft YaHei Light" panose="020B0502040204020203" pitchFamily="34" charset="-122"/>
                <a:ea typeface="Microsoft YaHei Light" panose="020B0502040204020203" pitchFamily="34" charset="-122"/>
                <a:sym typeface="Calibri" pitchFamily="34" charset="0"/>
              </a:rPr>
              <a:t>i</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+1</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baseline="30000" dirty="0">
              <a:latin typeface="Microsoft YaHei Light" panose="020B0502040204020203" pitchFamily="34" charset="-122"/>
              <a:ea typeface="Microsoft YaHei Light" panose="020B0502040204020203" pitchFamily="34" charset="-122"/>
              <a:sym typeface="Calibri" pitchFamily="34" charset="0"/>
            </a:endParaRPr>
          </a:p>
          <a:p>
            <a:pPr marL="514350" indent="-514350">
              <a:buFont typeface="+mj-ea"/>
              <a:buAutoNum type="circleNumDbPlain" startAt="3"/>
            </a:pPr>
            <a:r>
              <a:rPr lang="zh-CN" altLang="en-US" sz="2400" dirty="0">
                <a:latin typeface="Microsoft YaHei Light" panose="020B0502040204020203" pitchFamily="34" charset="-122"/>
                <a:ea typeface="Microsoft YaHei Light" panose="020B0502040204020203" pitchFamily="34" charset="-122"/>
                <a:sym typeface="Calibri" pitchFamily="34" charset="0"/>
              </a:rPr>
              <a:t>判断</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baseline="30000" dirty="0">
                <a:latin typeface="Microsoft YaHei Light" panose="020B0502040204020203" pitchFamily="34" charset="-122"/>
                <a:ea typeface="Microsoft YaHei Light" panose="020B0502040204020203" pitchFamily="34" charset="-122"/>
                <a:sym typeface="Calibri" pitchFamily="34" charset="0"/>
              </a:rPr>
              <a:t>i</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+1</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p>
          <a:p>
            <a:pPr marL="514350" indent="-514350">
              <a:buFont typeface="+mj-ea"/>
              <a:buAutoNum type="circleNumDbPlain" startAt="3"/>
            </a:pP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baseline="30000" dirty="0">
                <a:latin typeface="Microsoft YaHei Light" panose="020B0502040204020203" pitchFamily="34" charset="-122"/>
                <a:ea typeface="Microsoft YaHei Light" panose="020B0502040204020203" pitchFamily="34" charset="-122"/>
                <a:sym typeface="Calibri" pitchFamily="34" charset="0"/>
              </a:rPr>
              <a:t>i</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+1</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与</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相等或</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就是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，算法终止。</a:t>
            </a:r>
          </a:p>
          <a:p>
            <a:pPr marL="514350" indent="-514350">
              <a:buFont typeface="+mj-ea"/>
              <a:buAutoNum type="circleNumDbPlain" startAt="6"/>
            </a:pPr>
            <a:r>
              <a:rPr lang="zh-CN" altLang="en-US" sz="2400" dirty="0">
                <a:latin typeface="Microsoft YaHei Light" panose="020B0502040204020203" pitchFamily="34" charset="-122"/>
                <a:ea typeface="Microsoft YaHei Light" panose="020B0502040204020203" pitchFamily="34" charset="-122"/>
                <a:sym typeface="Calibri" pitchFamily="34" charset="0"/>
              </a:rPr>
              <a:t>若否，则</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i</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i</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1，返回第</a:t>
            </a:r>
            <a:r>
              <a:rPr lang="zh-CN" altLang="en-US" sz="2400" dirty="0">
                <a:latin typeface="Microsoft YaHei Light" panose="020B0502040204020203" pitchFamily="34" charset="-122"/>
                <a:ea typeface="Microsoft YaHei Light" panose="020B0502040204020203" pitchFamily="34" charset="-122"/>
              </a:rPr>
              <a:t>②</a:t>
            </a:r>
            <a:r>
              <a:rPr lang="zh-CN" altLang="en-US" sz="2400" dirty="0">
                <a:latin typeface="Microsoft YaHei Light" panose="020B0502040204020203" pitchFamily="34" charset="-122"/>
                <a:ea typeface="Microsoft YaHei Light" panose="020B0502040204020203" pitchFamily="34" charset="-122"/>
                <a:sym typeface="Calibri" pitchFamily="34" charset="0"/>
              </a:rPr>
              <a:t>步。</a:t>
            </a: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56880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BC5E7E-B3FF-4A3E-A9D2-47F6649CF9EF}"/>
              </a:ext>
            </a:extLst>
          </p:cNvPr>
          <p:cNvSpPr>
            <a:spLocks noGrp="1" noChangeArrowheads="1"/>
          </p:cNvSpPr>
          <p:nvPr>
            <p:ph idx="1"/>
          </p:nvPr>
        </p:nvSpPr>
        <p:spPr>
          <a:xfrm>
            <a:off x="1010064" y="1532415"/>
            <a:ext cx="10171872" cy="4381367"/>
          </a:xfrm>
        </p:spPr>
        <p:txBody>
          <a:bodyPr>
            <a:normAutofit/>
          </a:bodyPr>
          <a:lstStyle/>
          <a:p>
            <a:pPr algn="l">
              <a:lnSpc>
                <a:spcPct val="12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函数依赖普遍存在于现实生活中</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457200" lvl="1" indent="0" algn="l">
              <a:lnSpc>
                <a:spcPct val="120000"/>
              </a:lnSpc>
              <a:buSzPct val="87000"/>
              <a:buNone/>
            </a:pPr>
            <a:r>
              <a:rPr lang="en-US" altLang="zh-CN" dirty="0" err="1">
                <a:latin typeface="Microsoft YaHei Light" panose="020B0502040204020203" pitchFamily="34" charset="-122"/>
                <a:ea typeface="Microsoft YaHei Light" panose="020B0502040204020203" pitchFamily="34" charset="-122"/>
                <a:sym typeface="Calibri" pitchFamily="34" charset="0"/>
              </a:rPr>
              <a:t>Eg.</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描述一个学生关系，可以有学号、姓名、系名等属性。</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lvl="2">
              <a:lnSpc>
                <a:spcPct val="120000"/>
              </a:lnSpc>
              <a:buSzPct val="87000"/>
            </a:pPr>
            <a:r>
              <a:rPr lang="zh-CN" altLang="en-US" sz="2400" dirty="0">
                <a:latin typeface="Microsoft YaHei Light" panose="020B0502040204020203" pitchFamily="34" charset="-122"/>
                <a:ea typeface="Microsoft YaHei Light" panose="020B0502040204020203" pitchFamily="34" charset="-122"/>
                <a:sym typeface="Calibri" pitchFamily="34" charset="0"/>
              </a:rPr>
              <a:t>一个学号只对应一个学生，一个学生只在一个系中学习</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lvl="2">
              <a:lnSpc>
                <a:spcPct val="120000"/>
              </a:lnSpc>
              <a:buSzPct val="87000"/>
            </a:pPr>
            <a:r>
              <a:rPr lang="zh-CN" altLang="en-US" sz="2400" dirty="0">
                <a:latin typeface="Microsoft YaHei Light" panose="020B0502040204020203" pitchFamily="34" charset="-122"/>
                <a:ea typeface="Microsoft YaHei Light" panose="020B0502040204020203" pitchFamily="34" charset="-122"/>
                <a:sym typeface="宋体" pitchFamily="2" charset="-122"/>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学号</a:t>
            </a:r>
            <a:r>
              <a:rPr lang="zh-CN" altLang="en-US" sz="2400" dirty="0">
                <a:latin typeface="Microsoft YaHei Light" panose="020B0502040204020203" pitchFamily="34" charset="-122"/>
                <a:ea typeface="Microsoft YaHei Light" panose="020B0502040204020203" pitchFamily="34" charset="-122"/>
                <a:sym typeface="宋体" pitchFamily="2" charset="-122"/>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值确定后，学生的姓名及所在系的值就被唯一确定。</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457200" lvl="1" indent="0" algn="l">
              <a:lnSpc>
                <a:spcPct val="120000"/>
              </a:lnSpc>
              <a:buSzPct val="87000"/>
              <a:buNone/>
            </a:pPr>
            <a:r>
              <a:rPr lang="en-US" altLang="zh-CN" dirty="0" err="1">
                <a:latin typeface="Microsoft YaHei Light" panose="020B0502040204020203" pitchFamily="34" charset="-122"/>
                <a:ea typeface="Microsoft YaHei Light" panose="020B0502040204020203" pitchFamily="34" charset="-122"/>
              </a:rPr>
              <a:t>Sname</a:t>
            </a:r>
            <a:r>
              <a:rPr lang="en-US" altLang="zh-CN" dirty="0">
                <a:latin typeface="Microsoft YaHei Light" panose="020B0502040204020203" pitchFamily="34" charset="-122"/>
                <a:ea typeface="Microsoft YaHei Light" panose="020B0502040204020203" pitchFamily="34" charset="-122"/>
              </a:rPr>
              <a:t>=f(</a:t>
            </a:r>
            <a:r>
              <a:rPr lang="en-US" altLang="zh-CN" dirty="0" err="1">
                <a:latin typeface="Microsoft YaHei Light" panose="020B0502040204020203" pitchFamily="34" charset="-122"/>
                <a:ea typeface="Microsoft YaHei Light" panose="020B0502040204020203" pitchFamily="34" charset="-122"/>
              </a:rPr>
              <a:t>Sno</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a:t>
            </a:r>
            <a:r>
              <a:rPr lang="en-US" altLang="zh-CN" dirty="0" err="1">
                <a:latin typeface="Microsoft YaHei Light" panose="020B0502040204020203" pitchFamily="34" charset="-122"/>
                <a:ea typeface="Microsoft YaHei Light" panose="020B0502040204020203" pitchFamily="34" charset="-122"/>
              </a:rPr>
              <a:t>Sdept</a:t>
            </a:r>
            <a:r>
              <a:rPr lang="en-US" altLang="zh-CN" dirty="0">
                <a:latin typeface="Microsoft YaHei Light" panose="020B0502040204020203" pitchFamily="34" charset="-122"/>
                <a:ea typeface="Microsoft YaHei Light" panose="020B0502040204020203" pitchFamily="34" charset="-122"/>
              </a:rPr>
              <a:t>=f(</a:t>
            </a:r>
            <a:r>
              <a:rPr lang="en-US" altLang="zh-CN" dirty="0" err="1">
                <a:latin typeface="Microsoft YaHei Light" panose="020B0502040204020203" pitchFamily="34" charset="-122"/>
                <a:ea typeface="Microsoft YaHei Light" panose="020B0502040204020203" pitchFamily="34" charset="-122"/>
              </a:rPr>
              <a:t>Sno</a:t>
            </a:r>
            <a:r>
              <a:rPr lang="en-US" altLang="zh-CN" dirty="0">
                <a:latin typeface="Microsoft YaHei Light" panose="020B0502040204020203" pitchFamily="34" charset="-122"/>
                <a:ea typeface="Microsoft YaHei Light" panose="020B0502040204020203" pitchFamily="34" charset="-122"/>
              </a:rPr>
              <a:t>)</a:t>
            </a:r>
            <a:endParaRPr lang="zh-CN" altLang="en-US" dirty="0">
              <a:latin typeface="Microsoft YaHei Light" panose="020B0502040204020203" pitchFamily="34" charset="-122"/>
              <a:ea typeface="Microsoft YaHei Light" panose="020B0502040204020203" pitchFamily="34" charset="-122"/>
            </a:endParaRPr>
          </a:p>
          <a:p>
            <a:pPr marL="914400" lvl="2" indent="0" algn="l">
              <a:lnSpc>
                <a:spcPct val="120000"/>
              </a:lnSpc>
              <a:buSzPct val="87000"/>
              <a:buNone/>
            </a:pPr>
            <a:r>
              <a:rPr lang="zh-CN" altLang="en-US" sz="2400" dirty="0">
                <a:latin typeface="Microsoft YaHei Light" panose="020B0502040204020203" pitchFamily="34" charset="-122"/>
                <a:ea typeface="Microsoft YaHei Light" panose="020B0502040204020203" pitchFamily="34" charset="-122"/>
              </a:rPr>
              <a:t>即</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函数决定</a:t>
            </a:r>
            <a:r>
              <a:rPr lang="en-US" altLang="zh-CN" sz="2400" dirty="0" err="1">
                <a:latin typeface="Microsoft YaHei Light" panose="020B0502040204020203" pitchFamily="34" charset="-122"/>
                <a:ea typeface="Microsoft YaHei Light" panose="020B0502040204020203" pitchFamily="34" charset="-122"/>
              </a:rPr>
              <a:t>Sname</a:t>
            </a:r>
            <a:endParaRPr lang="en-US" altLang="zh-CN" sz="2400" dirty="0">
              <a:latin typeface="Microsoft YaHei Light" panose="020B0502040204020203" pitchFamily="34" charset="-122"/>
              <a:ea typeface="Microsoft YaHei Light" panose="020B0502040204020203" pitchFamily="34" charset="-122"/>
            </a:endParaRPr>
          </a:p>
          <a:p>
            <a:pPr marL="914400" lvl="2" indent="0" algn="l">
              <a:lnSpc>
                <a:spcPct val="120000"/>
              </a:lnSpc>
              <a:buSzPct val="87000"/>
              <a:buNone/>
            </a:pP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函数决定</a:t>
            </a:r>
            <a:r>
              <a:rPr lang="en-US" altLang="zh-CN" sz="2400" dirty="0" err="1">
                <a:latin typeface="Microsoft YaHei Light" panose="020B0502040204020203" pitchFamily="34" charset="-122"/>
                <a:ea typeface="Microsoft YaHei Light" panose="020B0502040204020203" pitchFamily="34" charset="-122"/>
              </a:rPr>
              <a:t>Sdept</a:t>
            </a:r>
            <a:endParaRPr lang="zh-CN" altLang="en-US" sz="2400" dirty="0">
              <a:latin typeface="Microsoft YaHei Light" panose="020B0502040204020203" pitchFamily="34" charset="-122"/>
              <a:ea typeface="Microsoft YaHei Light" panose="020B0502040204020203" pitchFamily="34" charset="-122"/>
            </a:endParaRPr>
          </a:p>
          <a:p>
            <a:pPr marL="914400" lvl="2" indent="0" algn="l">
              <a:lnSpc>
                <a:spcPct val="120000"/>
              </a:lnSpc>
              <a:buSzPct val="87000"/>
              <a:buNone/>
            </a:pPr>
            <a:r>
              <a:rPr lang="zh-CN" altLang="en-US" sz="2400" dirty="0">
                <a:latin typeface="Microsoft YaHei Light" panose="020B0502040204020203" pitchFamily="34" charset="-122"/>
                <a:ea typeface="Microsoft YaHei Light" panose="020B0502040204020203" pitchFamily="34" charset="-122"/>
              </a:rPr>
              <a:t>记作</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Sname</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Sdept</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37A75E6D-FA0D-4B9C-813E-948913BDB6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5654CCA-EBBE-43C1-9311-8002E133891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6D9FDDDA-0048-401F-8F6B-4D3BDD1DE03D}"/>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373600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7D75E11-7BE7-4032-A2C4-6D03AA52C6D2}"/>
              </a:ext>
            </a:extLst>
          </p:cNvPr>
          <p:cNvSpPr txBox="1">
            <a:spLocks noChangeArrowheads="1"/>
          </p:cNvSpPr>
          <p:nvPr/>
        </p:nvSpPr>
        <p:spPr>
          <a:xfrm>
            <a:off x="717481" y="1078673"/>
            <a:ext cx="6349241" cy="2539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13]  </a:t>
            </a:r>
            <a:r>
              <a:rPr lang="zh-CN" altLang="en-US" sz="2400" dirty="0">
                <a:latin typeface="Microsoft YaHei Light" panose="020B0502040204020203" pitchFamily="34" charset="-122"/>
                <a:ea typeface="Microsoft YaHei Light" panose="020B0502040204020203" pitchFamily="34" charset="-122"/>
                <a:sym typeface="Calibri" pitchFamily="34" charset="0"/>
              </a:rPr>
              <a:t>已知关系模式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a:t>
            </a:r>
            <a:r>
              <a:rPr lang="zh-CN" altLang="en-US" sz="2400" dirty="0">
                <a:latin typeface="Microsoft YaHei Light" panose="020B0502040204020203" pitchFamily="34" charset="-122"/>
                <a:ea typeface="Microsoft YaHei Light" panose="020B0502040204020203" pitchFamily="34" charset="-122"/>
                <a:sym typeface="Calibri" pitchFamily="34" charset="0"/>
              </a:rPr>
              <a:t>，其中</a:t>
            </a:r>
          </a:p>
          <a:p>
            <a:pPr lvl="1">
              <a:lnSpc>
                <a:spcPct val="150000"/>
              </a:lnSpc>
              <a:buFont typeface="Wingdings" pitchFamily="2" charset="2"/>
              <a:buNone/>
            </a:pP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U</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A</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B</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C</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D</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E</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lvl="1">
              <a:lnSpc>
                <a:spcPct val="150000"/>
              </a:lnSpc>
              <a:buFont typeface="Wingdings" pitchFamily="2" charset="2"/>
              <a:buNone/>
            </a:pP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AB</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C</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B</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D</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C</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E</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EC</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B</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AC</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B</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lvl="1">
              <a:lnSpc>
                <a:spcPct val="150000"/>
              </a:lnSpc>
              <a:buFont typeface="Wingdings" pitchFamily="2" charset="2"/>
              <a:buNone/>
            </a:pPr>
            <a:r>
              <a:rPr lang="zh-CN" altLang="en-US" dirty="0">
                <a:latin typeface="Microsoft YaHei Light" panose="020B0502040204020203" pitchFamily="34" charset="-122"/>
                <a:ea typeface="Microsoft YaHei Light" panose="020B0502040204020203" pitchFamily="34" charset="-122"/>
                <a:sym typeface="Calibri" pitchFamily="34" charset="0"/>
              </a:rPr>
              <a:t>	求(</a:t>
            </a:r>
            <a:r>
              <a:rPr lang="en-US" altLang="zh-CN" i="1" dirty="0">
                <a:latin typeface="Microsoft YaHei Light" panose="020B0502040204020203" pitchFamily="34" charset="-122"/>
                <a:ea typeface="Microsoft YaHei Light" panose="020B0502040204020203" pitchFamily="34" charset="-122"/>
                <a:sym typeface="Calibri" pitchFamily="34" charset="0"/>
              </a:rPr>
              <a:t>AB</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a:t>
            </a:r>
          </a:p>
        </p:txBody>
      </p:sp>
      <p:sp>
        <p:nvSpPr>
          <p:cNvPr id="3" name="矩形 2">
            <a:extLst>
              <a:ext uri="{FF2B5EF4-FFF2-40B4-BE49-F238E27FC236}">
                <a16:creationId xmlns:a16="http://schemas.microsoft.com/office/drawing/2014/main" id="{F47C27AA-2BAD-4F16-9CB8-6B1D82FEFE1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89104C-B477-446D-8D63-F9DE8099C5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EF594BA5-AB89-43BB-B7A9-79C54AEEB3DF}"/>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D53CFDCA-7D82-4D4B-A60C-B36C9B0205B5}"/>
              </a:ext>
            </a:extLst>
          </p:cNvPr>
          <p:cNvSpPr txBox="1">
            <a:spLocks noChangeArrowheads="1"/>
          </p:cNvSpPr>
          <p:nvPr/>
        </p:nvSpPr>
        <p:spPr>
          <a:xfrm>
            <a:off x="2683565" y="3381300"/>
            <a:ext cx="9293088" cy="3142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spcBef>
                <a:spcPts val="600"/>
              </a:spcBef>
            </a:pPr>
            <a:r>
              <a:rPr lang="zh-CN" altLang="en-US" sz="2000" dirty="0">
                <a:latin typeface="Microsoft YaHei Light" panose="020B0502040204020203" pitchFamily="34" charset="-122"/>
                <a:ea typeface="Microsoft YaHei Light" panose="020B0502040204020203" pitchFamily="34" charset="-122"/>
                <a:sym typeface="Calibri" pitchFamily="34" charset="0"/>
              </a:rPr>
              <a:t>解 ：由算法</a:t>
            </a:r>
            <a:r>
              <a:rPr lang="en-US" altLang="zh-CN" sz="2000" dirty="0">
                <a:latin typeface="Microsoft YaHei Light" panose="020B0502040204020203" pitchFamily="34" charset="-122"/>
                <a:ea typeface="Microsoft YaHei Light" panose="020B0502040204020203" pitchFamily="34" charset="-122"/>
                <a:sym typeface="Calibri" pitchFamily="34" charset="0"/>
              </a:rPr>
              <a:t>6.1</a:t>
            </a:r>
            <a:r>
              <a:rPr lang="zh-CN" altLang="en-US" sz="2000" dirty="0">
                <a:latin typeface="Microsoft YaHei Light" panose="020B0502040204020203" pitchFamily="34" charset="-122"/>
                <a:ea typeface="Microsoft YaHei Light" panose="020B0502040204020203" pitchFamily="34" charset="-122"/>
                <a:sym typeface="Calibri" pitchFamily="34" charset="0"/>
              </a:rPr>
              <a:t>，设</a:t>
            </a: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0</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endParaRPr lang="en-US" altLang="zh-CN" sz="2000" dirty="0">
              <a:latin typeface="Microsoft YaHei Light" panose="020B0502040204020203" pitchFamily="34" charset="-122"/>
              <a:ea typeface="Microsoft YaHei Light" panose="020B0502040204020203" pitchFamily="34" charset="-122"/>
              <a:sym typeface="Calibri" pitchFamily="34" charset="0"/>
            </a:endParaRPr>
          </a:p>
          <a:p>
            <a:pPr lvl="1">
              <a:lnSpc>
                <a:spcPct val="120000"/>
              </a:lnSpc>
              <a:spcBef>
                <a:spcPts val="600"/>
              </a:spcBef>
              <a:buFont typeface="Arial" panose="020B0604020202020204" pitchFamily="34" charset="0"/>
              <a:buNone/>
            </a:pPr>
            <a:r>
              <a:rPr lang="zh-CN" altLang="en-US" sz="2000" dirty="0">
                <a:latin typeface="Microsoft YaHei Light" panose="020B0502040204020203" pitchFamily="34" charset="-122"/>
                <a:ea typeface="Microsoft YaHei Light" panose="020B0502040204020203" pitchFamily="34" charset="-122"/>
                <a:sym typeface="Calibri" pitchFamily="34" charset="0"/>
              </a:rPr>
              <a:t>计算</a:t>
            </a: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1</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000" dirty="0">
                <a:latin typeface="Microsoft YaHei Light" panose="020B0502040204020203" pitchFamily="34" charset="-122"/>
                <a:ea typeface="Microsoft YaHei Light" panose="020B0502040204020203" pitchFamily="34" charset="-122"/>
                <a:sym typeface="Calibri" pitchFamily="34" charset="0"/>
              </a:rPr>
              <a:t>：逐一的扫描</a:t>
            </a:r>
            <a:r>
              <a:rPr lang="en-US" altLang="zh-CN" sz="2000" i="1" dirty="0">
                <a:latin typeface="Microsoft YaHei Light" panose="020B0502040204020203" pitchFamily="34" charset="-122"/>
                <a:ea typeface="Microsoft YaHei Light" panose="020B0502040204020203" pitchFamily="34" charset="-122"/>
                <a:sym typeface="Calibri" pitchFamily="34" charset="0"/>
              </a:rPr>
              <a:t>F</a:t>
            </a:r>
            <a:r>
              <a:rPr lang="zh-CN" altLang="en-US" sz="2000" dirty="0">
                <a:latin typeface="Microsoft YaHei Light" panose="020B0502040204020203" pitchFamily="34" charset="-122"/>
                <a:ea typeface="Microsoft YaHei Light" panose="020B0502040204020203" pitchFamily="34" charset="-122"/>
                <a:sym typeface="Calibri" pitchFamily="34" charset="0"/>
              </a:rPr>
              <a:t>集合中各个函数依赖，找左部为</a:t>
            </a:r>
            <a:endParaRPr lang="en-US" altLang="zh-CN" sz="2000" dirty="0">
              <a:latin typeface="Microsoft YaHei Light" panose="020B0502040204020203" pitchFamily="34" charset="-122"/>
              <a:ea typeface="Microsoft YaHei Light" panose="020B0502040204020203" pitchFamily="34" charset="-122"/>
              <a:sym typeface="Calibri" pitchFamily="34" charset="0"/>
            </a:endParaRPr>
          </a:p>
          <a:p>
            <a:pPr lvl="1">
              <a:lnSpc>
                <a:spcPct val="120000"/>
              </a:lnSpc>
              <a:spcBef>
                <a:spcPts val="600"/>
              </a:spcBef>
              <a:buFont typeface="Arial" panose="020B0604020202020204" pitchFamily="34" charset="0"/>
              <a:buNone/>
            </a:pPr>
            <a:r>
              <a:rPr lang="en-US" altLang="zh-CN" sz="2000" i="1" dirty="0">
                <a:latin typeface="Microsoft YaHei Light" panose="020B0502040204020203" pitchFamily="34" charset="-122"/>
                <a:ea typeface="Microsoft YaHei Light" panose="020B0502040204020203" pitchFamily="34" charset="-122"/>
                <a:sym typeface="Calibri" pitchFamily="34" charset="0"/>
              </a:rPr>
              <a:t>A</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B</a:t>
            </a:r>
            <a:r>
              <a:rPr lang="zh-CN" altLang="en-US" sz="2000" dirty="0">
                <a:latin typeface="Microsoft YaHei Light" panose="020B0502040204020203" pitchFamily="34" charset="-122"/>
                <a:ea typeface="Microsoft YaHei Light" panose="020B0502040204020203" pitchFamily="34" charset="-122"/>
                <a:sym typeface="Calibri" pitchFamily="34" charset="0"/>
              </a:rPr>
              <a:t>或</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a:t>
            </a:r>
            <a:r>
              <a:rPr lang="zh-CN" altLang="en-US" sz="2000" dirty="0">
                <a:latin typeface="Microsoft YaHei Light" panose="020B0502040204020203" pitchFamily="34" charset="-122"/>
                <a:ea typeface="Microsoft YaHei Light" panose="020B0502040204020203" pitchFamily="34" charset="-122"/>
                <a:sym typeface="Calibri" pitchFamily="34" charset="0"/>
              </a:rPr>
              <a:t>的函数依赖。得到两个：</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C</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B</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D</a:t>
            </a:r>
            <a:r>
              <a:rPr lang="zh-CN" altLang="en-US" sz="2000" dirty="0">
                <a:latin typeface="Microsoft YaHei Light" panose="020B0502040204020203" pitchFamily="34" charset="-122"/>
                <a:ea typeface="Microsoft YaHei Light" panose="020B0502040204020203" pitchFamily="34" charset="-122"/>
                <a:sym typeface="Calibri" pitchFamily="34" charset="0"/>
              </a:rPr>
              <a:t>。于是</a:t>
            </a: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1</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CD</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ABCD</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endParaRPr lang="en-US" altLang="zh-CN" sz="2000" dirty="0">
              <a:latin typeface="Microsoft YaHei Light" panose="020B0502040204020203" pitchFamily="34" charset="-122"/>
              <a:ea typeface="Microsoft YaHei Light" panose="020B0502040204020203" pitchFamily="34" charset="-122"/>
              <a:sym typeface="Calibri" pitchFamily="34" charset="0"/>
            </a:endParaRPr>
          </a:p>
          <a:p>
            <a:pPr lvl="1">
              <a:lnSpc>
                <a:spcPct val="120000"/>
              </a:lnSpc>
              <a:spcBef>
                <a:spcPts val="600"/>
              </a:spcBef>
              <a:buFont typeface="Arial" panose="020B0604020202020204" pitchFamily="34" charset="0"/>
              <a:buNone/>
            </a:pPr>
            <a:r>
              <a:rPr lang="zh-CN" altLang="en-US" sz="2000" dirty="0">
                <a:latin typeface="Microsoft YaHei Light" panose="020B0502040204020203" pitchFamily="34" charset="-122"/>
                <a:ea typeface="Microsoft YaHei Light" panose="020B0502040204020203" pitchFamily="34" charset="-122"/>
                <a:sym typeface="Calibri" pitchFamily="34" charset="0"/>
              </a:rPr>
              <a:t>因为</a:t>
            </a: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0</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000" dirty="0">
                <a:latin typeface="Microsoft YaHei Light" panose="020B0502040204020203" pitchFamily="34" charset="-122"/>
                <a:ea typeface="Microsoft YaHei Light" panose="020B0502040204020203" pitchFamily="34" charset="-122"/>
                <a:sym typeface="Calibri" pitchFamily="34" charset="0"/>
              </a:rPr>
              <a:t>≠ </a:t>
            </a: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1</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000" dirty="0">
                <a:latin typeface="Microsoft YaHei Light" panose="020B0502040204020203" pitchFamily="34" charset="-122"/>
                <a:ea typeface="Microsoft YaHei Light" panose="020B0502040204020203" pitchFamily="34" charset="-122"/>
                <a:sym typeface="Calibri" pitchFamily="34" charset="0"/>
              </a:rPr>
              <a:t>，所以再找出左部为</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ABCD</a:t>
            </a:r>
            <a:r>
              <a:rPr lang="zh-CN" altLang="en-US" sz="2000" dirty="0">
                <a:latin typeface="Microsoft YaHei Light" panose="020B0502040204020203" pitchFamily="34" charset="-122"/>
                <a:ea typeface="Microsoft YaHei Light" panose="020B0502040204020203" pitchFamily="34" charset="-122"/>
                <a:sym typeface="Calibri" pitchFamily="34" charset="0"/>
              </a:rPr>
              <a:t>子集的那些函数</a:t>
            </a:r>
            <a:endParaRPr lang="en-US" altLang="zh-CN" sz="2000" dirty="0">
              <a:latin typeface="Microsoft YaHei Light" panose="020B0502040204020203" pitchFamily="34" charset="-122"/>
              <a:ea typeface="Microsoft YaHei Light" panose="020B0502040204020203" pitchFamily="34" charset="-122"/>
              <a:sym typeface="Calibri" pitchFamily="34" charset="0"/>
            </a:endParaRPr>
          </a:p>
          <a:p>
            <a:pPr lvl="1">
              <a:lnSpc>
                <a:spcPct val="120000"/>
              </a:lnSpc>
              <a:spcBef>
                <a:spcPts val="600"/>
              </a:spcBef>
              <a:buFont typeface="Arial" panose="020B0604020202020204" pitchFamily="34" charset="0"/>
              <a:buNone/>
            </a:pPr>
            <a:r>
              <a:rPr lang="zh-CN" altLang="en-US" sz="2000" dirty="0">
                <a:latin typeface="Microsoft YaHei Light" panose="020B0502040204020203" pitchFamily="34" charset="-122"/>
                <a:ea typeface="Microsoft YaHei Light" panose="020B0502040204020203" pitchFamily="34" charset="-122"/>
                <a:sym typeface="Calibri" pitchFamily="34" charset="0"/>
              </a:rPr>
              <a:t>依赖，又得到</a:t>
            </a:r>
            <a:r>
              <a:rPr lang="en-US" altLang="zh-CN" sz="2000" i="1" dirty="0">
                <a:latin typeface="Microsoft YaHei Light" panose="020B0502040204020203" pitchFamily="34" charset="-122"/>
                <a:ea typeface="Microsoft YaHei Light" panose="020B0502040204020203" pitchFamily="34" charset="-122"/>
                <a:sym typeface="Calibri" pitchFamily="34" charset="0"/>
              </a:rPr>
              <a:t>C</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E</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AC</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B</a:t>
            </a:r>
            <a:r>
              <a:rPr lang="zh-CN" altLang="en-US" sz="2000" dirty="0">
                <a:latin typeface="Microsoft YaHei Light" panose="020B0502040204020203" pitchFamily="34" charset="-122"/>
                <a:ea typeface="Microsoft YaHei Light" panose="020B0502040204020203" pitchFamily="34" charset="-122"/>
                <a:sym typeface="Calibri" pitchFamily="34" charset="0"/>
              </a:rPr>
              <a:t>，于是</a:t>
            </a:r>
            <a:endParaRPr lang="en-US" altLang="zh-CN" sz="2000" dirty="0">
              <a:latin typeface="Microsoft YaHei Light" panose="020B0502040204020203" pitchFamily="34" charset="-122"/>
              <a:ea typeface="Microsoft YaHei Light" panose="020B0502040204020203" pitchFamily="34" charset="-122"/>
              <a:sym typeface="Calibri" pitchFamily="34" charset="0"/>
            </a:endParaRPr>
          </a:p>
          <a:p>
            <a:pPr lvl="1">
              <a:lnSpc>
                <a:spcPct val="120000"/>
              </a:lnSpc>
              <a:spcBef>
                <a:spcPts val="600"/>
              </a:spcBef>
              <a:buFont typeface="Arial" panose="020B0604020202020204" pitchFamily="34" charset="0"/>
              <a:buNone/>
            </a:pP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2</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1</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BE</a:t>
            </a:r>
            <a:r>
              <a:rPr lang="en-US" altLang="zh-CN"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ABCDE</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endParaRPr lang="en-US" altLang="zh-CN" sz="2000" dirty="0">
              <a:latin typeface="Microsoft YaHei Light" panose="020B0502040204020203" pitchFamily="34" charset="-122"/>
              <a:ea typeface="Microsoft YaHei Light" panose="020B0502040204020203" pitchFamily="34" charset="-122"/>
              <a:sym typeface="Calibri" pitchFamily="34" charset="0"/>
            </a:endParaRPr>
          </a:p>
          <a:p>
            <a:pPr lvl="1">
              <a:lnSpc>
                <a:spcPct val="120000"/>
              </a:lnSpc>
              <a:spcBef>
                <a:spcPts val="600"/>
              </a:spcBef>
              <a:buFont typeface="Arial" panose="020B0604020202020204" pitchFamily="34" charset="0"/>
              <a:buNone/>
            </a:pPr>
            <a:r>
              <a:rPr lang="zh-CN" altLang="en-US" sz="2000" dirty="0">
                <a:latin typeface="Microsoft YaHei Light" panose="020B0502040204020203" pitchFamily="34" charset="-122"/>
                <a:ea typeface="Microsoft YaHei Light" panose="020B0502040204020203" pitchFamily="34" charset="-122"/>
                <a:sym typeface="Calibri" pitchFamily="34" charset="0"/>
              </a:rPr>
              <a:t>因为</a:t>
            </a:r>
            <a:r>
              <a:rPr lang="en-US" altLang="zh-CN" sz="2000" i="1" dirty="0">
                <a:latin typeface="Microsoft YaHei Light" panose="020B0502040204020203" pitchFamily="34" charset="-122"/>
                <a:ea typeface="Microsoft YaHei Light" panose="020B0502040204020203" pitchFamily="34" charset="-122"/>
                <a:sym typeface="Calibri" pitchFamily="34" charset="0"/>
              </a:rPr>
              <a:t>X</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2</a:t>
            </a:r>
            <a:r>
              <a:rPr lang="zh-CN" altLang="en-US" sz="20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000" dirty="0">
                <a:latin typeface="Microsoft YaHei Light" panose="020B0502040204020203" pitchFamily="34" charset="-122"/>
                <a:ea typeface="Microsoft YaHei Light" panose="020B0502040204020203" pitchFamily="34" charset="-122"/>
                <a:sym typeface="Calibri" pitchFamily="34" charset="0"/>
              </a:rPr>
              <a:t>已等于全部属性集合，所以(</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r>
              <a:rPr lang="en-US" altLang="zh-CN" sz="20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0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000" dirty="0">
                <a:latin typeface="Microsoft YaHei Light" panose="020B0502040204020203" pitchFamily="34" charset="-122"/>
                <a:ea typeface="Microsoft YaHei Light" panose="020B0502040204020203" pitchFamily="34" charset="-122"/>
                <a:sym typeface="Calibri" pitchFamily="34" charset="0"/>
              </a:rPr>
              <a:t> =</a:t>
            </a:r>
            <a:r>
              <a:rPr lang="en-US" altLang="zh-CN" sz="2000" i="1" dirty="0">
                <a:latin typeface="Microsoft YaHei Light" panose="020B0502040204020203" pitchFamily="34" charset="-122"/>
                <a:ea typeface="Microsoft YaHei Light" panose="020B0502040204020203" pitchFamily="34" charset="-122"/>
                <a:sym typeface="Calibri" pitchFamily="34" charset="0"/>
              </a:rPr>
              <a:t>ABCDE</a:t>
            </a:r>
            <a:r>
              <a:rPr lang="zh-CN" altLang="en-US" sz="2000" dirty="0">
                <a:latin typeface="Microsoft YaHei Light" panose="020B0502040204020203" pitchFamily="34" charset="-122"/>
                <a:ea typeface="Microsoft YaHei Light" panose="020B0502040204020203" pitchFamily="34" charset="-122"/>
                <a:sym typeface="Calibri" pitchFamily="34" charset="0"/>
              </a:rPr>
              <a:t>。</a:t>
            </a:r>
          </a:p>
        </p:txBody>
      </p:sp>
    </p:spTree>
    <p:extLst>
      <p:ext uri="{BB962C8B-B14F-4D97-AF65-F5344CB8AC3E}">
        <p14:creationId xmlns:p14="http://schemas.microsoft.com/office/powerpoint/2010/main" val="33335511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CD9A9A2E-2BD6-4C33-9D42-13DFA287EEDB}"/>
              </a:ext>
            </a:extLst>
          </p:cNvPr>
          <p:cNvSpPr txBox="1">
            <a:spLocks noChangeArrowheads="1"/>
          </p:cNvSpPr>
          <p:nvPr/>
        </p:nvSpPr>
        <p:spPr>
          <a:xfrm>
            <a:off x="308112" y="1168125"/>
            <a:ext cx="11734800" cy="1907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有效性与完备性的含义</a:t>
            </a:r>
          </a:p>
          <a:p>
            <a:pPr lvl="1">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有效性：由</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出发根据</a:t>
            </a:r>
            <a:r>
              <a:rPr lang="en-US" altLang="zh-CN" dirty="0">
                <a:latin typeface="Microsoft YaHei Light" panose="020B0502040204020203" pitchFamily="34" charset="-122"/>
                <a:ea typeface="Microsoft YaHei Light" panose="020B0502040204020203" pitchFamily="34" charset="-122"/>
                <a:sym typeface="Calibri" pitchFamily="34" charset="0"/>
              </a:rPr>
              <a:t>Armstrong</a:t>
            </a:r>
            <a:r>
              <a:rPr lang="zh-CN" altLang="en-US" dirty="0">
                <a:latin typeface="Microsoft YaHei Light" panose="020B0502040204020203" pitchFamily="34" charset="-122"/>
                <a:ea typeface="Microsoft YaHei Light" panose="020B0502040204020203" pitchFamily="34" charset="-122"/>
                <a:sym typeface="Calibri" pitchFamily="34" charset="0"/>
              </a:rPr>
              <a:t>公理推导出来的每一个函数依赖一定在</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中</a:t>
            </a:r>
          </a:p>
          <a:p>
            <a:pPr lvl="1">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完备性：</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中的每一个函数依赖，必定可以由</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出发根据</a:t>
            </a:r>
            <a:r>
              <a:rPr lang="en-US" altLang="zh-CN" dirty="0">
                <a:latin typeface="Microsoft YaHei Light" panose="020B0502040204020203" pitchFamily="34" charset="-122"/>
                <a:ea typeface="Microsoft YaHei Light" panose="020B0502040204020203" pitchFamily="34" charset="-122"/>
                <a:sym typeface="Calibri" pitchFamily="34" charset="0"/>
              </a:rPr>
              <a:t>Armstrong</a:t>
            </a:r>
            <a:r>
              <a:rPr lang="zh-CN" altLang="en-US" dirty="0">
                <a:latin typeface="Microsoft YaHei Light" panose="020B0502040204020203" pitchFamily="34" charset="-122"/>
                <a:ea typeface="Microsoft YaHei Light" panose="020B0502040204020203" pitchFamily="34" charset="-122"/>
                <a:sym typeface="Calibri" pitchFamily="34" charset="0"/>
              </a:rPr>
              <a:t>公理推导出来</a:t>
            </a:r>
            <a:endParaRPr lang="zh-CN" altLang="en-US" dirty="0">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496501FA-141C-4A64-B1C3-4B79E05B6E6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0EC050A-1B1B-4172-A9FA-2A024A96D7E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4C780869-A859-4310-A1C2-AB965CD5E089}"/>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C3A713E1-6E8C-4DDD-90BF-E304F5C94C16}"/>
              </a:ext>
            </a:extLst>
          </p:cNvPr>
          <p:cNvSpPr txBox="1">
            <a:spLocks noChangeArrowheads="1"/>
          </p:cNvSpPr>
          <p:nvPr/>
        </p:nvSpPr>
        <p:spPr>
          <a:xfrm>
            <a:off x="308112" y="3303769"/>
            <a:ext cx="8333133" cy="3216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定理</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Armstrong</a:t>
            </a:r>
            <a:r>
              <a:rPr lang="zh-CN" altLang="en-US" sz="2400" dirty="0">
                <a:latin typeface="Microsoft YaHei Light" panose="020B0502040204020203" pitchFamily="34" charset="-122"/>
                <a:ea typeface="Microsoft YaHei Light" panose="020B0502040204020203" pitchFamily="34" charset="-122"/>
                <a:sym typeface="Calibri" pitchFamily="34" charset="0"/>
              </a:rPr>
              <a:t>公理系统是有效的、完备的。</a:t>
            </a:r>
          </a:p>
          <a:p>
            <a:pPr lvl="1">
              <a:lnSpc>
                <a:spcPct val="150000"/>
              </a:lnSpc>
            </a:pPr>
            <a:r>
              <a:rPr lang="zh-CN" altLang="en-US" sz="2000" dirty="0">
                <a:latin typeface="Microsoft YaHei Light" panose="020B0502040204020203" pitchFamily="34" charset="-122"/>
                <a:ea typeface="Microsoft YaHei Light" panose="020B0502040204020203" pitchFamily="34" charset="-122"/>
                <a:sym typeface="宋体" pitchFamily="2" charset="-122"/>
              </a:rPr>
              <a:t>证明：</a:t>
            </a:r>
          </a:p>
          <a:p>
            <a:pPr lvl="1">
              <a:lnSpc>
                <a:spcPct val="150000"/>
              </a:lnSpc>
              <a:buFont typeface="Arial" panose="020B0604020202020204" pitchFamily="34" charset="0"/>
              <a:buNone/>
            </a:pPr>
            <a:r>
              <a:rPr lang="en-US" altLang="zh-CN" dirty="0">
                <a:latin typeface="Microsoft YaHei Light" panose="020B0502040204020203" pitchFamily="34" charset="-122"/>
                <a:ea typeface="Microsoft YaHei Light" panose="020B0502040204020203" pitchFamily="34" charset="-122"/>
                <a:sym typeface="宋体" pitchFamily="2" charset="-122"/>
              </a:rPr>
              <a:t>		1. </a:t>
            </a:r>
            <a:r>
              <a:rPr lang="zh-CN" altLang="en-US" dirty="0">
                <a:latin typeface="Microsoft YaHei Light" panose="020B0502040204020203" pitchFamily="34" charset="-122"/>
                <a:ea typeface="Microsoft YaHei Light" panose="020B0502040204020203" pitchFamily="34" charset="-122"/>
                <a:sym typeface="宋体" pitchFamily="2" charset="-122"/>
              </a:rPr>
              <a:t>有效性</a:t>
            </a:r>
          </a:p>
          <a:p>
            <a:pPr lvl="3">
              <a:lnSpc>
                <a:spcPct val="150000"/>
              </a:lnSpc>
              <a:buSzPct val="87000"/>
            </a:pPr>
            <a:r>
              <a:rPr lang="zh-CN" altLang="en-US" sz="2200" dirty="0">
                <a:latin typeface="Microsoft YaHei Light" panose="020B0502040204020203" pitchFamily="34" charset="-122"/>
                <a:ea typeface="Microsoft YaHei Light" panose="020B0502040204020203" pitchFamily="34" charset="-122"/>
                <a:sym typeface="宋体" pitchFamily="2" charset="-122"/>
              </a:rPr>
              <a:t>有效性实际上是“正确性”</a:t>
            </a:r>
          </a:p>
          <a:p>
            <a:pPr lvl="3">
              <a:lnSpc>
                <a:spcPct val="150000"/>
              </a:lnSpc>
              <a:buSzPct val="87000"/>
            </a:pPr>
            <a:r>
              <a:rPr lang="zh-CN" altLang="en-US" sz="2200" dirty="0">
                <a:latin typeface="Microsoft YaHei Light" panose="020B0502040204020203" pitchFamily="34" charset="-122"/>
                <a:ea typeface="Microsoft YaHei Light" panose="020B0502040204020203" pitchFamily="34" charset="-122"/>
                <a:sym typeface="宋体" pitchFamily="2" charset="-122"/>
              </a:rPr>
              <a:t>可由定理</a:t>
            </a:r>
            <a:r>
              <a:rPr lang="en-US" altLang="zh-CN" sz="2200" dirty="0">
                <a:latin typeface="Microsoft YaHei Light" panose="020B0502040204020203" pitchFamily="34" charset="-122"/>
                <a:ea typeface="Microsoft YaHei Light" panose="020B0502040204020203" pitchFamily="34" charset="-122"/>
                <a:sym typeface="宋体" pitchFamily="2" charset="-122"/>
              </a:rPr>
              <a:t>6.1</a:t>
            </a:r>
            <a:r>
              <a:rPr lang="zh-CN" altLang="en-US" sz="2200" dirty="0">
                <a:latin typeface="Microsoft YaHei Light" panose="020B0502040204020203" pitchFamily="34" charset="-122"/>
                <a:ea typeface="Microsoft YaHei Light" panose="020B0502040204020203" pitchFamily="34" charset="-122"/>
                <a:sym typeface="宋体" pitchFamily="2" charset="-122"/>
              </a:rPr>
              <a:t>得证</a:t>
            </a:r>
            <a:endParaRPr lang="zh-CN" altLang="en-US" sz="2200" dirty="0">
              <a:latin typeface="Microsoft YaHei Light" panose="020B0502040204020203" pitchFamily="34" charset="-122"/>
              <a:ea typeface="Microsoft YaHei Light" panose="020B0502040204020203" pitchFamily="34" charset="-122"/>
              <a:sym typeface="Calibri" pitchFamily="34" charset="0"/>
            </a:endParaRPr>
          </a:p>
        </p:txBody>
      </p:sp>
    </p:spTree>
    <p:extLst>
      <p:ext uri="{BB962C8B-B14F-4D97-AF65-F5344CB8AC3E}">
        <p14:creationId xmlns:p14="http://schemas.microsoft.com/office/powerpoint/2010/main" val="1203565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EB6D75B8-1E15-4B14-B9DE-771D13CF6556}"/>
              </a:ext>
            </a:extLst>
          </p:cNvPr>
          <p:cNvSpPr txBox="1">
            <a:spLocks noChangeArrowheads="1"/>
          </p:cNvSpPr>
          <p:nvPr/>
        </p:nvSpPr>
        <p:spPr>
          <a:xfrm>
            <a:off x="361122" y="1068456"/>
            <a:ext cx="11270974" cy="47210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nSpc>
                <a:spcPct val="150000"/>
              </a:lnSpc>
              <a:buFont typeface="Arial" panose="020B0604020202020204" pitchFamily="34" charset="0"/>
              <a:buNone/>
            </a:pPr>
            <a:r>
              <a:rPr lang="en-US" altLang="zh-CN" dirty="0">
                <a:latin typeface="Microsoft YaHei Light" panose="020B0502040204020203" pitchFamily="34" charset="-122"/>
                <a:ea typeface="Microsoft YaHei Light" panose="020B0502040204020203" pitchFamily="34" charset="-122"/>
                <a:sym typeface="Calibri" pitchFamily="34" charset="0"/>
              </a:rPr>
              <a:t>2. </a:t>
            </a:r>
            <a:r>
              <a:rPr lang="zh-CN" altLang="en-US" dirty="0">
                <a:latin typeface="Microsoft YaHei Light" panose="020B0502040204020203" pitchFamily="34" charset="-122"/>
                <a:ea typeface="Microsoft YaHei Light" panose="020B0502040204020203" pitchFamily="34" charset="-122"/>
                <a:sym typeface="Calibri" pitchFamily="34" charset="0"/>
              </a:rPr>
              <a:t>完备性</a:t>
            </a:r>
          </a:p>
          <a:p>
            <a:pPr lvl="2">
              <a:lnSpc>
                <a:spcPct val="150000"/>
              </a:lnSpc>
            </a:pPr>
            <a:r>
              <a:rPr lang="zh-CN" altLang="en-US" sz="2400" dirty="0">
                <a:latin typeface="Microsoft YaHei Light" panose="020B0502040204020203" pitchFamily="34" charset="-122"/>
                <a:ea typeface="Microsoft YaHei Light" panose="020B0502040204020203" pitchFamily="34" charset="-122"/>
                <a:sym typeface="宋体" pitchFamily="2" charset="-122"/>
              </a:rPr>
              <a:t>只需证明逆否命题：若函数依赖</a:t>
            </a:r>
            <a:r>
              <a:rPr lang="en-US" altLang="zh-CN" sz="2400" i="1" dirty="0">
                <a:latin typeface="Microsoft YaHei Light" panose="020B0502040204020203" pitchFamily="34" charset="-122"/>
                <a:ea typeface="Microsoft YaHei Light" panose="020B0502040204020203" pitchFamily="34" charset="-122"/>
                <a:sym typeface="宋体" pitchFamily="2" charset="-122"/>
              </a:rPr>
              <a:t>X</a:t>
            </a:r>
            <a:r>
              <a:rPr lang="en-US" altLang="zh-CN" sz="2400" dirty="0">
                <a:latin typeface="Microsoft YaHei Light" panose="020B0502040204020203" pitchFamily="34" charset="-122"/>
                <a:ea typeface="Microsoft YaHei Light" panose="020B0502040204020203" pitchFamily="34" charset="-122"/>
                <a:sym typeface="宋体" pitchFamily="2" charset="-122"/>
              </a:rPr>
              <a:t>→</a:t>
            </a:r>
            <a:r>
              <a:rPr lang="en-US" altLang="zh-CN" sz="2400" i="1" dirty="0">
                <a:latin typeface="Microsoft YaHei Light" panose="020B0502040204020203" pitchFamily="34" charset="-122"/>
                <a:ea typeface="Microsoft YaHei Light" panose="020B0502040204020203" pitchFamily="34" charset="-122"/>
                <a:sym typeface="宋体" pitchFamily="2" charset="-122"/>
              </a:rPr>
              <a:t>Y</a:t>
            </a:r>
            <a:r>
              <a:rPr lang="zh-CN" altLang="en-US" sz="2400" dirty="0">
                <a:latin typeface="Microsoft YaHei Light" panose="020B0502040204020203" pitchFamily="34" charset="-122"/>
                <a:ea typeface="Microsoft YaHei Light" panose="020B0502040204020203" pitchFamily="34" charset="-122"/>
                <a:sym typeface="宋体" pitchFamily="2" charset="-122"/>
              </a:rPr>
              <a:t>不能由</a:t>
            </a:r>
            <a:r>
              <a:rPr lang="en-US" altLang="zh-CN" sz="2400" i="1" dirty="0">
                <a:latin typeface="Microsoft YaHei Light" panose="020B0502040204020203" pitchFamily="34" charset="-122"/>
                <a:ea typeface="Microsoft YaHei Light" panose="020B0502040204020203" pitchFamily="34" charset="-122"/>
                <a:sym typeface="宋体" pitchFamily="2" charset="-122"/>
              </a:rPr>
              <a:t>F</a:t>
            </a:r>
            <a:r>
              <a:rPr lang="zh-CN" altLang="en-US" sz="2400" dirty="0">
                <a:latin typeface="Microsoft YaHei Light" panose="020B0502040204020203" pitchFamily="34" charset="-122"/>
                <a:ea typeface="Microsoft YaHei Light" panose="020B0502040204020203" pitchFamily="34" charset="-122"/>
                <a:sym typeface="宋体" pitchFamily="2" charset="-122"/>
              </a:rPr>
              <a:t>从</a:t>
            </a:r>
            <a:r>
              <a:rPr lang="en-US" altLang="zh-CN" sz="2400" dirty="0">
                <a:latin typeface="Microsoft YaHei Light" panose="020B0502040204020203" pitchFamily="34" charset="-122"/>
                <a:ea typeface="Microsoft YaHei Light" panose="020B0502040204020203" pitchFamily="34" charset="-122"/>
                <a:sym typeface="宋体" pitchFamily="2" charset="-122"/>
              </a:rPr>
              <a:t>Armstrong</a:t>
            </a:r>
            <a:r>
              <a:rPr lang="zh-CN" altLang="en-US" sz="2400" dirty="0">
                <a:latin typeface="Microsoft YaHei Light" panose="020B0502040204020203" pitchFamily="34" charset="-122"/>
                <a:ea typeface="Microsoft YaHei Light" panose="020B0502040204020203" pitchFamily="34" charset="-122"/>
                <a:sym typeface="宋体" pitchFamily="2" charset="-122"/>
              </a:rPr>
              <a:t>公理导出，那么它必然不为</a:t>
            </a:r>
            <a:r>
              <a:rPr lang="en-US" altLang="zh-CN" sz="2400" i="1" dirty="0">
                <a:latin typeface="Microsoft YaHei Light" panose="020B0502040204020203" pitchFamily="34" charset="-122"/>
                <a:ea typeface="Microsoft YaHei Light" panose="020B0502040204020203" pitchFamily="34" charset="-122"/>
                <a:sym typeface="宋体" pitchFamily="2" charset="-122"/>
              </a:rPr>
              <a:t>F</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sym typeface="宋体" pitchFamily="2" charset="-122"/>
              </a:rPr>
              <a:t>所蕴</a:t>
            </a:r>
            <a:r>
              <a:rPr lang="zh-CN" altLang="en-US" sz="2400" dirty="0">
                <a:latin typeface="Microsoft YaHei Light" panose="020B0502040204020203" pitchFamily="34" charset="-122"/>
                <a:ea typeface="Microsoft YaHei Light" panose="020B0502040204020203" pitchFamily="34" charset="-122"/>
                <a:sym typeface="Calibri" pitchFamily="34" charset="0"/>
              </a:rPr>
              <a:t>涵</a:t>
            </a:r>
            <a:endParaRPr lang="zh-CN" altLang="en-US" sz="2400" dirty="0">
              <a:latin typeface="Microsoft YaHei Light" panose="020B0502040204020203" pitchFamily="34" charset="-122"/>
              <a:ea typeface="Microsoft YaHei Light" panose="020B0502040204020203" pitchFamily="34" charset="-122"/>
              <a:sym typeface="宋体" pitchFamily="2" charset="-122"/>
            </a:endParaRPr>
          </a:p>
          <a:p>
            <a:pPr lvl="2">
              <a:lnSpc>
                <a:spcPct val="150000"/>
              </a:lnSpc>
            </a:pPr>
            <a:r>
              <a:rPr lang="zh-CN" altLang="en-US" sz="2400" dirty="0">
                <a:latin typeface="Microsoft YaHei Light" panose="020B0502040204020203" pitchFamily="34" charset="-122"/>
                <a:ea typeface="Microsoft YaHei Light" panose="020B0502040204020203" pitchFamily="34" charset="-122"/>
                <a:sym typeface="宋体" pitchFamily="2" charset="-122"/>
              </a:rPr>
              <a:t>分三步证明：</a:t>
            </a:r>
            <a:endParaRPr lang="en-US" sz="2400" dirty="0">
              <a:latin typeface="Microsoft YaHei Light" panose="020B0502040204020203" pitchFamily="34" charset="-122"/>
              <a:ea typeface="Microsoft YaHei Light" panose="020B0502040204020203" pitchFamily="34" charset="-122"/>
              <a:sym typeface="宋体" pitchFamily="2" charset="-122"/>
            </a:endParaRPr>
          </a:p>
          <a:p>
            <a:pPr lvl="3">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V</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zh-CN" altLang="en-US" sz="2400" dirty="0">
                <a:latin typeface="Microsoft YaHei Light" panose="020B0502040204020203" pitchFamily="34" charset="-122"/>
                <a:ea typeface="Microsoft YaHei Light" panose="020B0502040204020203" pitchFamily="34" charset="-122"/>
                <a:sym typeface="Calibri" pitchFamily="34" charset="0"/>
              </a:rPr>
              <a:t>成立，且</a:t>
            </a:r>
            <a:r>
              <a:rPr lang="en-US" altLang="zh-CN" sz="2400" i="1" dirty="0">
                <a:latin typeface="Microsoft YaHei Light" panose="020B0502040204020203" pitchFamily="34" charset="-122"/>
                <a:ea typeface="Microsoft YaHei Light" panose="020B0502040204020203" pitchFamily="34" charset="-122"/>
                <a:sym typeface="Calibri" pitchFamily="34" charset="0"/>
              </a:rPr>
              <a:t>V</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p>
          <a:p>
            <a:pPr marL="1828800" lvl="4" indent="0">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证：因为</a:t>
            </a:r>
            <a:r>
              <a:rPr lang="zh-CN" altLang="en-US" sz="2400" i="1"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V</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，所以有</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V</a:t>
            </a:r>
            <a:r>
              <a:rPr lang="zh-CN" altLang="en-US" sz="2400" dirty="0">
                <a:latin typeface="Microsoft YaHei Light" panose="020B0502040204020203" pitchFamily="34" charset="-122"/>
                <a:ea typeface="Microsoft YaHei Light" panose="020B0502040204020203" pitchFamily="34" charset="-122"/>
                <a:sym typeface="Calibri" pitchFamily="34" charset="0"/>
              </a:rPr>
              <a:t>成立；</a:t>
            </a:r>
          </a:p>
          <a:p>
            <a:pPr marL="1828800" lvl="4" indent="0">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因为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V</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V</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zh-CN" altLang="en-US" sz="2400" dirty="0">
                <a:latin typeface="Microsoft YaHei Light" panose="020B0502040204020203" pitchFamily="34" charset="-122"/>
                <a:ea typeface="Microsoft YaHei Light" panose="020B0502040204020203" pitchFamily="34" charset="-122"/>
                <a:sym typeface="Calibri" pitchFamily="34" charset="0"/>
              </a:rPr>
              <a:t>，于是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成立；</a:t>
            </a:r>
          </a:p>
          <a:p>
            <a:pPr marL="1828800" lvl="4" indent="0">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所以</a:t>
            </a:r>
            <a:r>
              <a:rPr lang="en-US" altLang="zh-CN" sz="2400" i="1" dirty="0">
                <a:latin typeface="Microsoft YaHei Light" panose="020B0502040204020203" pitchFamily="34" charset="-122"/>
                <a:ea typeface="Microsoft YaHei Light" panose="020B0502040204020203" pitchFamily="34" charset="-122"/>
                <a:sym typeface="Calibri" pitchFamily="34" charset="0"/>
              </a:rPr>
              <a:t>W</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p>
        </p:txBody>
      </p:sp>
      <p:sp>
        <p:nvSpPr>
          <p:cNvPr id="3" name="矩形 2">
            <a:extLst>
              <a:ext uri="{FF2B5EF4-FFF2-40B4-BE49-F238E27FC236}">
                <a16:creationId xmlns:a16="http://schemas.microsoft.com/office/drawing/2014/main" id="{BA8D8B6B-42DC-4174-8FC6-E0448712741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7B12599-4633-480E-AFC2-F1AF8802AFF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14FDCDA8-F4F9-4DB6-907B-C5CF7613107F}"/>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86779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AA7D5FE-F2A3-471B-8AA0-8A151D563CAB}"/>
              </a:ext>
            </a:extLst>
          </p:cNvPr>
          <p:cNvSpPr txBox="1">
            <a:spLocks noChangeArrowheads="1"/>
          </p:cNvSpPr>
          <p:nvPr/>
        </p:nvSpPr>
        <p:spPr>
          <a:xfrm>
            <a:off x="437322" y="1176337"/>
            <a:ext cx="11499574" cy="568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）构造一张二维表</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，它由下列两个元组构成，可以证明</a:t>
            </a:r>
            <a:r>
              <a:rPr lang="en-US" altLang="zh-CN" sz="2400" i="1" dirty="0">
                <a:latin typeface="Microsoft YaHei Light" panose="020B0502040204020203" pitchFamily="34" charset="-122"/>
                <a:ea typeface="Microsoft YaHei Light" panose="020B0502040204020203" pitchFamily="34" charset="-122"/>
                <a:sym typeface="Calibri" pitchFamily="34" charset="0"/>
              </a:rPr>
              <a:t>r </a:t>
            </a:r>
            <a:r>
              <a:rPr lang="zh-CN" altLang="en-US" sz="2400" dirty="0">
                <a:latin typeface="Microsoft YaHei Light" panose="020B0502040204020203" pitchFamily="34" charset="-122"/>
                <a:ea typeface="Microsoft YaHei Light" panose="020B0502040204020203" pitchFamily="34" charset="-122"/>
                <a:sym typeface="Calibri" pitchFamily="34" charset="0"/>
              </a:rPr>
              <a:t>必是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a:t>
            </a:r>
            <a:r>
              <a:rPr lang="zh-CN" altLang="en-US" sz="2400" dirty="0">
                <a:latin typeface="Microsoft YaHei Light" panose="020B0502040204020203" pitchFamily="34" charset="-122"/>
                <a:ea typeface="Microsoft YaHei Light" panose="020B0502040204020203" pitchFamily="34" charset="-122"/>
                <a:sym typeface="Calibri" pitchFamily="34" charset="0"/>
              </a:rPr>
              <a:t>的一个关系，即</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中的全部函数依赖在 </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zh-CN" altLang="en-US" sz="2400" dirty="0">
                <a:latin typeface="Microsoft YaHei Light" panose="020B0502040204020203" pitchFamily="34" charset="-122"/>
                <a:ea typeface="Microsoft YaHei Light" panose="020B0502040204020203" pitchFamily="34" charset="-122"/>
                <a:sym typeface="Calibri" pitchFamily="34" charset="0"/>
              </a:rPr>
              <a:t>上成立。 </a:t>
            </a:r>
          </a:p>
          <a:p>
            <a:pPr marL="0" indent="0">
              <a:lnSpc>
                <a:spcPct val="150000"/>
              </a:lnSpc>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p>
          <a:p>
            <a:pPr marL="0" indent="0">
              <a:lnSpc>
                <a:spcPct val="150000"/>
              </a:lnSpc>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11......1  00......0  </a:t>
            </a:r>
          </a:p>
          <a:p>
            <a:pPr marL="0" indent="0">
              <a:lnSpc>
                <a:spcPct val="150000"/>
              </a:lnSpc>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11......1  11......1  	</a:t>
            </a:r>
          </a:p>
          <a:p>
            <a:pPr marL="0" indent="0">
              <a:lnSpc>
                <a:spcPct val="150000"/>
              </a:lnSpc>
              <a:spcBef>
                <a:spcPts val="0"/>
              </a:spcBef>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宋体" pitchFamily="2" charset="-122"/>
              </a:rPr>
              <a:t>若</a:t>
            </a:r>
            <a:r>
              <a:rPr lang="en-US" altLang="zh-CN" sz="2400" i="1" dirty="0">
                <a:latin typeface="Microsoft YaHei Light" panose="020B0502040204020203" pitchFamily="34" charset="-122"/>
                <a:ea typeface="Microsoft YaHei Light" panose="020B0502040204020203" pitchFamily="34" charset="-122"/>
                <a:sym typeface="宋体" pitchFamily="2" charset="-122"/>
              </a:rPr>
              <a:t>r </a:t>
            </a:r>
            <a:r>
              <a:rPr lang="zh-CN" altLang="en-US" sz="2400" dirty="0">
                <a:latin typeface="Microsoft YaHei Light" panose="020B0502040204020203" pitchFamily="34" charset="-122"/>
                <a:ea typeface="Microsoft YaHei Light" panose="020B0502040204020203" pitchFamily="34" charset="-122"/>
                <a:sym typeface="宋体" pitchFamily="2" charset="-122"/>
              </a:rPr>
              <a:t>不是</a:t>
            </a:r>
            <a:r>
              <a:rPr lang="en-US" altLang="zh-CN" sz="2400" i="1" dirty="0">
                <a:latin typeface="Microsoft YaHei Light" panose="020B0502040204020203" pitchFamily="34" charset="-122"/>
                <a:ea typeface="Microsoft YaHei Light" panose="020B0502040204020203" pitchFamily="34" charset="-122"/>
                <a:sym typeface="宋体" pitchFamily="2" charset="-122"/>
              </a:rPr>
              <a:t>R</a:t>
            </a:r>
            <a:r>
              <a:rPr lang="en-US" altLang="zh-CN" sz="2400" dirty="0">
                <a:latin typeface="Microsoft YaHei Light" panose="020B0502040204020203" pitchFamily="34" charset="-122"/>
                <a:ea typeface="Microsoft YaHei Light" panose="020B0502040204020203" pitchFamily="34" charset="-122"/>
                <a:sym typeface="宋体" pitchFamily="2" charset="-122"/>
              </a:rPr>
              <a:t>&lt;</a:t>
            </a:r>
            <a:r>
              <a:rPr lang="en-US" altLang="zh-CN" sz="2400" i="1" dirty="0">
                <a:latin typeface="Microsoft YaHei Light" panose="020B0502040204020203" pitchFamily="34" charset="-122"/>
                <a:ea typeface="Microsoft YaHei Light" panose="020B0502040204020203" pitchFamily="34" charset="-122"/>
                <a:sym typeface="宋体" pitchFamily="2" charset="-122"/>
              </a:rPr>
              <a:t>U</a:t>
            </a:r>
            <a:r>
              <a:rPr lang="en-US" altLang="zh-CN" sz="2400" dirty="0">
                <a:latin typeface="Microsoft YaHei Light" panose="020B0502040204020203" pitchFamily="34" charset="-122"/>
                <a:ea typeface="Microsoft YaHei Light" panose="020B0502040204020203" pitchFamily="34" charset="-122"/>
                <a:sym typeface="宋体" pitchFamily="2" charset="-122"/>
              </a:rPr>
              <a:t>,</a:t>
            </a:r>
            <a:r>
              <a:rPr lang="en-US" altLang="zh-CN" sz="2400" i="1" dirty="0">
                <a:latin typeface="Microsoft YaHei Light" panose="020B0502040204020203" pitchFamily="34" charset="-122"/>
                <a:ea typeface="Microsoft YaHei Light" panose="020B0502040204020203" pitchFamily="34" charset="-122"/>
                <a:sym typeface="宋体" pitchFamily="2" charset="-122"/>
              </a:rPr>
              <a:t>F</a:t>
            </a:r>
            <a:r>
              <a:rPr lang="en-US" altLang="zh-CN" sz="2400" dirty="0">
                <a:latin typeface="Microsoft YaHei Light" panose="020B0502040204020203" pitchFamily="34" charset="-122"/>
                <a:ea typeface="Microsoft YaHei Light" panose="020B0502040204020203" pitchFamily="34" charset="-122"/>
                <a:sym typeface="宋体" pitchFamily="2" charset="-122"/>
              </a:rPr>
              <a:t>&gt; </a:t>
            </a:r>
            <a:r>
              <a:rPr lang="zh-CN" altLang="en-US" sz="2400" dirty="0">
                <a:latin typeface="Microsoft YaHei Light" panose="020B0502040204020203" pitchFamily="34" charset="-122"/>
                <a:ea typeface="Microsoft YaHei Light" panose="020B0502040204020203" pitchFamily="34" charset="-122"/>
                <a:sym typeface="宋体" pitchFamily="2" charset="-122"/>
              </a:rPr>
              <a:t>的关系，则必由于</a:t>
            </a:r>
            <a:r>
              <a:rPr lang="en-US" altLang="zh-CN" sz="2400" i="1" dirty="0">
                <a:latin typeface="Microsoft YaHei Light" panose="020B0502040204020203" pitchFamily="34" charset="-122"/>
                <a:ea typeface="Microsoft YaHei Light" panose="020B0502040204020203" pitchFamily="34" charset="-122"/>
                <a:sym typeface="宋体" pitchFamily="2" charset="-122"/>
              </a:rPr>
              <a:t>F</a:t>
            </a:r>
            <a:r>
              <a:rPr lang="zh-CN" altLang="en-US" sz="2400" dirty="0">
                <a:latin typeface="Microsoft YaHei Light" panose="020B0502040204020203" pitchFamily="34" charset="-122"/>
                <a:ea typeface="Microsoft YaHei Light" panose="020B0502040204020203" pitchFamily="34" charset="-122"/>
                <a:sym typeface="宋体" pitchFamily="2" charset="-122"/>
              </a:rPr>
              <a:t>中有某一个函数依赖</a:t>
            </a:r>
            <a:r>
              <a:rPr lang="en-US" altLang="zh-CN" sz="2400" i="1" dirty="0">
                <a:latin typeface="Microsoft YaHei Light" panose="020B0502040204020203" pitchFamily="34" charset="-122"/>
                <a:ea typeface="Microsoft YaHei Light" panose="020B0502040204020203" pitchFamily="34" charset="-122"/>
                <a:sym typeface="宋体" pitchFamily="2" charset="-122"/>
              </a:rPr>
              <a:t>V</a:t>
            </a:r>
            <a:r>
              <a:rPr lang="en-US" altLang="zh-CN" sz="2400" dirty="0">
                <a:latin typeface="Microsoft YaHei Light" panose="020B0502040204020203" pitchFamily="34" charset="-122"/>
                <a:ea typeface="Microsoft YaHei Light" panose="020B0502040204020203" pitchFamily="34" charset="-122"/>
                <a:sym typeface="宋体" pitchFamily="2" charset="-122"/>
              </a:rPr>
              <a:t>→</a:t>
            </a:r>
            <a:r>
              <a:rPr lang="en-US" altLang="zh-CN" sz="2400" i="1" dirty="0">
                <a:latin typeface="Microsoft YaHei Light" panose="020B0502040204020203" pitchFamily="34" charset="-122"/>
                <a:ea typeface="Microsoft YaHei Light" panose="020B0502040204020203" pitchFamily="34" charset="-122"/>
                <a:sym typeface="宋体" pitchFamily="2" charset="-122"/>
              </a:rPr>
              <a:t>W</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sym typeface="宋体" pitchFamily="2" charset="-122"/>
              </a:rPr>
              <a:t>在</a:t>
            </a:r>
            <a:r>
              <a:rPr lang="en-US" altLang="zh-CN" sz="2400" i="1" dirty="0">
                <a:latin typeface="Microsoft YaHei Light" panose="020B0502040204020203" pitchFamily="34" charset="-122"/>
                <a:ea typeface="Microsoft YaHei Light" panose="020B0502040204020203" pitchFamily="34" charset="-122"/>
                <a:sym typeface="宋体" pitchFamily="2" charset="-122"/>
              </a:rPr>
              <a:t>r</a:t>
            </a:r>
            <a:r>
              <a:rPr lang="zh-CN" altLang="en-US" sz="2400" dirty="0">
                <a:latin typeface="Microsoft YaHei Light" panose="020B0502040204020203" pitchFamily="34" charset="-122"/>
                <a:ea typeface="Microsoft YaHei Light" panose="020B0502040204020203" pitchFamily="34" charset="-122"/>
                <a:sym typeface="宋体" pitchFamily="2" charset="-122"/>
              </a:rPr>
              <a:t>上 不成立所致。由</a:t>
            </a:r>
            <a:r>
              <a:rPr lang="en-US" altLang="zh-CN" sz="2400" i="1" dirty="0">
                <a:latin typeface="Microsoft YaHei Light" panose="020B0502040204020203" pitchFamily="34" charset="-122"/>
                <a:ea typeface="Microsoft YaHei Light" panose="020B0502040204020203" pitchFamily="34" charset="-122"/>
                <a:sym typeface="宋体" pitchFamily="2" charset="-122"/>
              </a:rPr>
              <a:t>r </a:t>
            </a:r>
            <a:r>
              <a:rPr lang="zh-CN" altLang="en-US" sz="2400" dirty="0">
                <a:latin typeface="Microsoft YaHei Light" panose="020B0502040204020203" pitchFamily="34" charset="-122"/>
                <a:ea typeface="Microsoft YaHei Light" panose="020B0502040204020203" pitchFamily="34" charset="-122"/>
                <a:sym typeface="宋体" pitchFamily="2" charset="-122"/>
              </a:rPr>
              <a:t>的构成可知，</a:t>
            </a:r>
            <a:r>
              <a:rPr lang="en-US" altLang="zh-CN" sz="2400" i="1" dirty="0">
                <a:latin typeface="Microsoft YaHei Light" panose="020B0502040204020203" pitchFamily="34" charset="-122"/>
                <a:ea typeface="Microsoft YaHei Light" panose="020B0502040204020203" pitchFamily="34" charset="-122"/>
                <a:sym typeface="宋体" pitchFamily="2" charset="-122"/>
              </a:rPr>
              <a:t>V</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sym typeface="宋体" pitchFamily="2" charset="-122"/>
              </a:rPr>
              <a:t>必定是</a:t>
            </a:r>
            <a:r>
              <a:rPr lang="en-US" altLang="zh-CN" sz="2400" i="1" dirty="0">
                <a:latin typeface="Microsoft YaHei Light" panose="020B0502040204020203" pitchFamily="34" charset="-122"/>
                <a:ea typeface="Microsoft YaHei Light" panose="020B0502040204020203" pitchFamily="34" charset="-122"/>
                <a:sym typeface="宋体" pitchFamily="2" charset="-122"/>
              </a:rPr>
              <a:t>X</a:t>
            </a:r>
            <a:r>
              <a:rPr lang="en-US" altLang="zh-CN" sz="2400" i="1" baseline="-25000" dirty="0">
                <a:latin typeface="Microsoft YaHei Light" panose="020B0502040204020203" pitchFamily="34" charset="-122"/>
                <a:ea typeface="Microsoft YaHei Light" panose="020B0502040204020203" pitchFamily="34" charset="-122"/>
                <a:sym typeface="宋体" pitchFamily="2" charset="-122"/>
              </a:rPr>
              <a:t>F</a:t>
            </a:r>
            <a:r>
              <a:rPr lang="en-US" altLang="zh-CN" sz="2400" baseline="30000" dirty="0">
                <a:latin typeface="Microsoft YaHei Light" panose="020B0502040204020203" pitchFamily="34" charset="-122"/>
                <a:ea typeface="Microsoft YaHei Light" panose="020B0502040204020203" pitchFamily="34" charset="-122"/>
                <a:sym typeface="宋体" pitchFamily="2" charset="-122"/>
              </a:rPr>
              <a:t>+</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sym typeface="宋体" pitchFamily="2" charset="-122"/>
              </a:rPr>
              <a:t>的子集，而</a:t>
            </a:r>
            <a:r>
              <a:rPr lang="en-US" altLang="zh-CN" sz="2400" i="1" dirty="0">
                <a:latin typeface="Microsoft YaHei Light" panose="020B0502040204020203" pitchFamily="34" charset="-122"/>
                <a:ea typeface="Microsoft YaHei Light" panose="020B0502040204020203" pitchFamily="34" charset="-122"/>
                <a:sym typeface="宋体" pitchFamily="2" charset="-122"/>
              </a:rPr>
              <a:t>W</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sym typeface="宋体" pitchFamily="2" charset="-122"/>
              </a:rPr>
              <a:t>不是 </a:t>
            </a:r>
            <a:r>
              <a:rPr lang="en-US" altLang="zh-CN" sz="2400" i="1" dirty="0">
                <a:latin typeface="Microsoft YaHei Light" panose="020B0502040204020203" pitchFamily="34" charset="-122"/>
                <a:ea typeface="Microsoft YaHei Light" panose="020B0502040204020203" pitchFamily="34" charset="-122"/>
                <a:sym typeface="宋体" pitchFamily="2" charset="-122"/>
              </a:rPr>
              <a:t>X</a:t>
            </a:r>
            <a:r>
              <a:rPr lang="en-US" altLang="zh-CN" sz="2400" i="1" baseline="-25000" dirty="0">
                <a:latin typeface="Microsoft YaHei Light" panose="020B0502040204020203" pitchFamily="34" charset="-122"/>
                <a:ea typeface="Microsoft YaHei Light" panose="020B0502040204020203" pitchFamily="34" charset="-122"/>
                <a:sym typeface="宋体" pitchFamily="2" charset="-122"/>
              </a:rPr>
              <a:t>F</a:t>
            </a:r>
            <a:r>
              <a:rPr lang="en-US" altLang="zh-CN" sz="2400" baseline="30000" dirty="0">
                <a:latin typeface="Microsoft YaHei Light" panose="020B0502040204020203" pitchFamily="34" charset="-122"/>
                <a:ea typeface="Microsoft YaHei Light" panose="020B0502040204020203" pitchFamily="34" charset="-122"/>
                <a:sym typeface="宋体" pitchFamily="2" charset="-122"/>
              </a:rPr>
              <a:t>+</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sym typeface="宋体" pitchFamily="2" charset="-122"/>
              </a:rPr>
              <a:t>的子集，可是由第（</a:t>
            </a:r>
            <a:r>
              <a:rPr lang="en-US" altLang="zh-CN" sz="2400" dirty="0">
                <a:latin typeface="Microsoft YaHei Light" panose="020B0502040204020203" pitchFamily="34" charset="-122"/>
                <a:ea typeface="Microsoft YaHei Light" panose="020B0502040204020203" pitchFamily="34" charset="-122"/>
                <a:sym typeface="宋体" pitchFamily="2" charset="-122"/>
              </a:rPr>
              <a:t>1</a:t>
            </a:r>
            <a:r>
              <a:rPr lang="zh-CN" altLang="en-US" sz="2400" dirty="0">
                <a:latin typeface="Microsoft YaHei Light" panose="020B0502040204020203" pitchFamily="34" charset="-122"/>
                <a:ea typeface="Microsoft YaHei Light" panose="020B0502040204020203" pitchFamily="34" charset="-122"/>
                <a:sym typeface="宋体" pitchFamily="2" charset="-122"/>
              </a:rPr>
              <a:t>）步，</a:t>
            </a:r>
            <a:r>
              <a:rPr lang="en-US" altLang="zh-CN" sz="2400" i="1" dirty="0">
                <a:latin typeface="Microsoft YaHei Light" panose="020B0502040204020203" pitchFamily="34" charset="-122"/>
                <a:ea typeface="Microsoft YaHei Light" panose="020B0502040204020203" pitchFamily="34" charset="-122"/>
                <a:sym typeface="宋体" pitchFamily="2" charset="-122"/>
              </a:rPr>
              <a:t>W</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rPr>
              <a:t> ⊆ </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en-US" altLang="zh-CN" sz="2400" i="1" dirty="0">
                <a:latin typeface="Microsoft YaHei Light" panose="020B0502040204020203" pitchFamily="34" charset="-122"/>
                <a:ea typeface="Microsoft YaHei Light" panose="020B0502040204020203" pitchFamily="34" charset="-122"/>
                <a:sym typeface="宋体" pitchFamily="2" charset="-122"/>
              </a:rPr>
              <a:t>X</a:t>
            </a:r>
            <a:r>
              <a:rPr lang="en-US" altLang="zh-CN" sz="2400" i="1" baseline="-25000" dirty="0">
                <a:latin typeface="Microsoft YaHei Light" panose="020B0502040204020203" pitchFamily="34" charset="-122"/>
                <a:ea typeface="Microsoft YaHei Light" panose="020B0502040204020203" pitchFamily="34" charset="-122"/>
                <a:sym typeface="宋体" pitchFamily="2" charset="-122"/>
              </a:rPr>
              <a:t>F</a:t>
            </a:r>
            <a:r>
              <a:rPr lang="en-US" altLang="zh-CN" sz="2400" baseline="30000" dirty="0">
                <a:latin typeface="Microsoft YaHei Light" panose="020B0502040204020203" pitchFamily="34" charset="-122"/>
                <a:ea typeface="Microsoft YaHei Light" panose="020B0502040204020203" pitchFamily="34" charset="-122"/>
                <a:sym typeface="宋体" pitchFamily="2" charset="-122"/>
              </a:rPr>
              <a:t>+</a:t>
            </a:r>
            <a:r>
              <a:rPr lang="zh-CN" altLang="en-US" sz="2400" dirty="0">
                <a:latin typeface="Microsoft YaHei Light" panose="020B0502040204020203" pitchFamily="34" charset="-122"/>
                <a:ea typeface="Microsoft YaHei Light" panose="020B0502040204020203" pitchFamily="34" charset="-122"/>
                <a:sym typeface="宋体" pitchFamily="2" charset="-122"/>
              </a:rPr>
              <a:t>，矛盾。</a:t>
            </a:r>
            <a:endParaRPr lang="en-US" altLang="zh-CN" sz="2400" dirty="0">
              <a:latin typeface="Microsoft YaHei Light" panose="020B0502040204020203" pitchFamily="34" charset="-122"/>
              <a:ea typeface="Microsoft YaHei Light" panose="020B0502040204020203" pitchFamily="34" charset="-122"/>
              <a:sym typeface="宋体" pitchFamily="2" charset="-122"/>
            </a:endParaRPr>
          </a:p>
          <a:p>
            <a:pPr marL="0" indent="0">
              <a:lnSpc>
                <a:spcPct val="150000"/>
              </a:lnSpc>
              <a:spcBef>
                <a:spcPts val="0"/>
              </a:spcBef>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sym typeface="宋体" pitchFamily="2" charset="-122"/>
              </a:rPr>
              <a:t>所以</a:t>
            </a:r>
            <a:r>
              <a:rPr lang="en-US" altLang="zh-CN" sz="2400" i="1" dirty="0">
                <a:latin typeface="Microsoft YaHei Light" panose="020B0502040204020203" pitchFamily="34" charset="-122"/>
                <a:ea typeface="Microsoft YaHei Light" panose="020B0502040204020203" pitchFamily="34" charset="-122"/>
                <a:sym typeface="宋体" pitchFamily="2" charset="-122"/>
              </a:rPr>
              <a:t>r</a:t>
            </a:r>
            <a:r>
              <a:rPr lang="en-US" altLang="zh-CN" sz="2400" dirty="0">
                <a:latin typeface="Microsoft YaHei Light" panose="020B0502040204020203" pitchFamily="34" charset="-122"/>
                <a:ea typeface="Microsoft YaHei Light" panose="020B0502040204020203" pitchFamily="34" charset="-122"/>
                <a:sym typeface="宋体" pitchFamily="2" charset="-122"/>
              </a:rPr>
              <a:t> </a:t>
            </a:r>
            <a:r>
              <a:rPr lang="zh-CN" altLang="en-US" sz="2400" dirty="0">
                <a:latin typeface="Microsoft YaHei Light" panose="020B0502040204020203" pitchFamily="34" charset="-122"/>
                <a:ea typeface="Microsoft YaHei Light" panose="020B0502040204020203" pitchFamily="34" charset="-122"/>
                <a:sym typeface="宋体" pitchFamily="2" charset="-122"/>
              </a:rPr>
              <a:t>必是</a:t>
            </a:r>
            <a:r>
              <a:rPr lang="en-US" altLang="zh-CN" sz="2400" i="1" dirty="0">
                <a:latin typeface="Microsoft YaHei Light" panose="020B0502040204020203" pitchFamily="34" charset="-122"/>
                <a:ea typeface="Microsoft YaHei Light" panose="020B0502040204020203" pitchFamily="34" charset="-122"/>
                <a:sym typeface="宋体" pitchFamily="2" charset="-122"/>
              </a:rPr>
              <a:t>R</a:t>
            </a:r>
            <a:r>
              <a:rPr lang="en-US" altLang="zh-CN" sz="2400" dirty="0">
                <a:latin typeface="Microsoft YaHei Light" panose="020B0502040204020203" pitchFamily="34" charset="-122"/>
                <a:ea typeface="Microsoft YaHei Light" panose="020B0502040204020203" pitchFamily="34" charset="-122"/>
                <a:sym typeface="宋体" pitchFamily="2" charset="-122"/>
              </a:rPr>
              <a:t>&lt;</a:t>
            </a:r>
            <a:r>
              <a:rPr lang="en-US" altLang="zh-CN" sz="2400" i="1" dirty="0">
                <a:latin typeface="Microsoft YaHei Light" panose="020B0502040204020203" pitchFamily="34" charset="-122"/>
                <a:ea typeface="Microsoft YaHei Light" panose="020B0502040204020203" pitchFamily="34" charset="-122"/>
                <a:sym typeface="宋体" pitchFamily="2" charset="-122"/>
              </a:rPr>
              <a:t>U</a:t>
            </a:r>
            <a:r>
              <a:rPr lang="en-US" altLang="zh-CN" sz="2400" dirty="0">
                <a:latin typeface="Microsoft YaHei Light" panose="020B0502040204020203" pitchFamily="34" charset="-122"/>
                <a:ea typeface="Microsoft YaHei Light" panose="020B0502040204020203" pitchFamily="34" charset="-122"/>
                <a:sym typeface="宋体" pitchFamily="2" charset="-122"/>
              </a:rPr>
              <a:t>,</a:t>
            </a:r>
            <a:r>
              <a:rPr lang="en-US" altLang="zh-CN" sz="2400" i="1" dirty="0">
                <a:latin typeface="Microsoft YaHei Light" panose="020B0502040204020203" pitchFamily="34" charset="-122"/>
                <a:ea typeface="Microsoft YaHei Light" panose="020B0502040204020203" pitchFamily="34" charset="-122"/>
                <a:sym typeface="宋体" pitchFamily="2" charset="-122"/>
              </a:rPr>
              <a:t>F</a:t>
            </a:r>
            <a:r>
              <a:rPr lang="en-US" altLang="zh-CN" sz="2400" dirty="0">
                <a:latin typeface="Microsoft YaHei Light" panose="020B0502040204020203" pitchFamily="34" charset="-122"/>
                <a:ea typeface="Microsoft YaHei Light" panose="020B0502040204020203" pitchFamily="34" charset="-122"/>
                <a:sym typeface="宋体" pitchFamily="2" charset="-122"/>
              </a:rPr>
              <a:t>&gt;</a:t>
            </a:r>
            <a:r>
              <a:rPr lang="zh-CN" altLang="en-US" sz="2400" dirty="0">
                <a:latin typeface="Microsoft YaHei Light" panose="020B0502040204020203" pitchFamily="34" charset="-122"/>
                <a:ea typeface="Microsoft YaHei Light" panose="020B0502040204020203" pitchFamily="34" charset="-122"/>
                <a:sym typeface="宋体" pitchFamily="2" charset="-122"/>
              </a:rPr>
              <a:t>的一个关系。 </a:t>
            </a:r>
          </a:p>
        </p:txBody>
      </p:sp>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8F980A06-12C9-451E-8D86-BE42E4C37E8E}"/>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1657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E64F146-4E59-4A38-B1D3-698BC57F023D}"/>
              </a:ext>
            </a:extLst>
          </p:cNvPr>
          <p:cNvSpPr txBox="1">
            <a:spLocks noChangeArrowheads="1"/>
          </p:cNvSpPr>
          <p:nvPr/>
        </p:nvSpPr>
        <p:spPr>
          <a:xfrm>
            <a:off x="486742" y="1432859"/>
            <a:ext cx="10552315" cy="2761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3</a:t>
            </a: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不能由</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从</a:t>
            </a:r>
            <a:r>
              <a:rPr lang="en-US" altLang="zh-CN" sz="2400" dirty="0">
                <a:latin typeface="Microsoft YaHei Light" panose="020B0502040204020203" pitchFamily="34" charset="-122"/>
                <a:ea typeface="Microsoft YaHei Light" panose="020B0502040204020203" pitchFamily="34" charset="-122"/>
                <a:sym typeface="Calibri" pitchFamily="34" charset="0"/>
              </a:rPr>
              <a:t>Armstrong</a:t>
            </a:r>
            <a:r>
              <a:rPr lang="zh-CN" altLang="en-US" sz="2400" dirty="0">
                <a:latin typeface="Microsoft YaHei Light" panose="020B0502040204020203" pitchFamily="34" charset="-122"/>
                <a:ea typeface="Microsoft YaHei Light" panose="020B0502040204020203" pitchFamily="34" charset="-122"/>
                <a:sym typeface="Calibri" pitchFamily="34" charset="0"/>
              </a:rPr>
              <a:t>公理导出，则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不是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的子集。（引理</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987425" indent="0">
              <a:lnSpc>
                <a:spcPct val="150000"/>
              </a:lnSpc>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因此必有</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的子集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满足</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987425" indent="0">
              <a:lnSpc>
                <a:spcPct val="150000"/>
              </a:lnSpc>
              <a:buFont typeface="Wingdings" pitchFamily="2" charset="2"/>
              <a:buNone/>
            </a:pPr>
            <a:r>
              <a:rPr lang="en-US"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r </a:t>
            </a:r>
            <a:r>
              <a:rPr lang="zh-CN" altLang="en-US" sz="2400" dirty="0">
                <a:latin typeface="Microsoft YaHei Light" panose="020B0502040204020203" pitchFamily="34" charset="-122"/>
                <a:ea typeface="Microsoft YaHei Light" panose="020B0502040204020203" pitchFamily="34" charset="-122"/>
                <a:sym typeface="Calibri" pitchFamily="34" charset="0"/>
              </a:rPr>
              <a:t>中不成立，</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marL="987425" indent="0">
              <a:lnSpc>
                <a:spcPct val="150000"/>
              </a:lnSpc>
              <a:buFont typeface="Wingdings" pitchFamily="2" charset="2"/>
              <a:buNone/>
            </a:pPr>
            <a:r>
              <a:rPr lang="en-US"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即</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必不为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 </a:t>
            </a:r>
            <a:r>
              <a:rPr lang="zh-CN" altLang="en-US" sz="2400" dirty="0">
                <a:latin typeface="Microsoft YaHei Light" panose="020B0502040204020203" pitchFamily="34" charset="-122"/>
                <a:ea typeface="Microsoft YaHei Light" panose="020B0502040204020203" pitchFamily="34" charset="-122"/>
                <a:sym typeface="Calibri" pitchFamily="34" charset="0"/>
              </a:rPr>
              <a:t>蕴涵。</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EC773D59-BECF-4F8D-9BC9-FCEB0141D10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4C222AE-6347-41D7-AC95-25B9E9D84FF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96BB90BB-7BD6-487E-9874-13920265320E}"/>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7597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4B717EC-F0FC-4F0B-B6B2-460002521D17}"/>
              </a:ext>
            </a:extLst>
          </p:cNvPr>
          <p:cNvSpPr txBox="1">
            <a:spLocks noChangeArrowheads="1"/>
          </p:cNvSpPr>
          <p:nvPr/>
        </p:nvSpPr>
        <p:spPr>
          <a:xfrm>
            <a:off x="457200" y="1001590"/>
            <a:ext cx="10952922" cy="3323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sz="2400" dirty="0">
                <a:latin typeface="Microsoft YaHei Light" panose="020B0502040204020203" pitchFamily="34" charset="-122"/>
                <a:ea typeface="Microsoft YaHei Light" panose="020B0502040204020203" pitchFamily="34" charset="-122"/>
                <a:sym typeface="Calibri" pitchFamily="34" charset="0"/>
              </a:rPr>
              <a:t>Armstrong</a:t>
            </a:r>
            <a:r>
              <a:rPr lang="zh-CN" altLang="en-US" sz="2400" dirty="0">
                <a:latin typeface="Microsoft YaHei Light" panose="020B0502040204020203" pitchFamily="34" charset="-122"/>
                <a:ea typeface="Microsoft YaHei Light" panose="020B0502040204020203" pitchFamily="34" charset="-122"/>
                <a:sym typeface="Calibri" pitchFamily="34" charset="0"/>
              </a:rPr>
              <a:t>公理的完备性及有效性说明</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pP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sym typeface="Calibri" pitchFamily="34" charset="0"/>
              </a:rPr>
              <a:t>导出</a:t>
            </a:r>
            <a:r>
              <a:rPr lang="zh-CN" altLang="en-US" dirty="0">
                <a:latin typeface="Microsoft YaHei Light" panose="020B0502040204020203" pitchFamily="34" charset="-122"/>
                <a:ea typeface="Microsoft YaHei Light" panose="020B0502040204020203" pitchFamily="34" charset="-122"/>
              </a:rPr>
              <a:t>”与</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sym typeface="Calibri" pitchFamily="34" charset="0"/>
              </a:rPr>
              <a:t>蕴涵</a:t>
            </a:r>
            <a:r>
              <a:rPr lang="zh-CN" altLang="en-US"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sym typeface="Calibri" pitchFamily="34" charset="0"/>
              </a:rPr>
              <a:t>是两个完全等价的概念</a:t>
            </a:r>
          </a:p>
          <a:p>
            <a:pPr lvl="1">
              <a:lnSpc>
                <a:spcPct val="150000"/>
              </a:lnSpc>
            </a:pP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：为</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所逻辑蕴涵的函数依赖的全体（定义</a:t>
            </a:r>
            <a:r>
              <a:rPr lang="en-US" altLang="zh-CN" dirty="0">
                <a:latin typeface="Microsoft YaHei Light" panose="020B0502040204020203" pitchFamily="34" charset="-122"/>
                <a:ea typeface="Microsoft YaHei Light" panose="020B0502040204020203" pitchFamily="34" charset="-122"/>
                <a:sym typeface="Calibri" pitchFamily="34" charset="0"/>
              </a:rPr>
              <a:t>12 </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lvl="1">
              <a:lnSpc>
                <a:spcPct val="150000"/>
              </a:lnSpc>
              <a:buFont typeface="Wingdings" pitchFamily="2" charset="2"/>
              <a:buNone/>
            </a:pPr>
            <a:endParaRPr lang="zh-CN" altLang="en-US"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pP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：可以说成由</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出发借助</a:t>
            </a:r>
            <a:r>
              <a:rPr lang="en-US" altLang="zh-CN" dirty="0">
                <a:latin typeface="Microsoft YaHei Light" panose="020B0502040204020203" pitchFamily="34" charset="-122"/>
                <a:ea typeface="Microsoft YaHei Light" panose="020B0502040204020203" pitchFamily="34" charset="-122"/>
                <a:sym typeface="Calibri" pitchFamily="34" charset="0"/>
              </a:rPr>
              <a:t>Armstrong</a:t>
            </a:r>
            <a:r>
              <a:rPr lang="zh-CN" altLang="en-US" dirty="0">
                <a:latin typeface="Microsoft YaHei Light" panose="020B0502040204020203" pitchFamily="34" charset="-122"/>
                <a:ea typeface="Microsoft YaHei Light" panose="020B0502040204020203" pitchFamily="34" charset="-122"/>
                <a:sym typeface="Calibri" pitchFamily="34" charset="0"/>
              </a:rPr>
              <a:t>公理导出的函数依赖的集合</a:t>
            </a:r>
            <a:endParaRPr lang="zh-CN" altLang="en-US" dirty="0">
              <a:latin typeface="Microsoft YaHei Light" panose="020B0502040204020203" pitchFamily="34" charset="-122"/>
              <a:ea typeface="Microsoft YaHei Light" panose="020B0502040204020203" pitchFamily="34" charset="-122"/>
            </a:endParaRPr>
          </a:p>
        </p:txBody>
      </p:sp>
      <p:sp>
        <p:nvSpPr>
          <p:cNvPr id="3" name="AutoShape 4">
            <a:extLst>
              <a:ext uri="{FF2B5EF4-FFF2-40B4-BE49-F238E27FC236}">
                <a16:creationId xmlns:a16="http://schemas.microsoft.com/office/drawing/2014/main" id="{63C248C5-3BF8-4CF8-AED9-0FAD168370FF}"/>
              </a:ext>
            </a:extLst>
          </p:cNvPr>
          <p:cNvSpPr>
            <a:spLocks noChangeArrowheads="1"/>
          </p:cNvSpPr>
          <p:nvPr/>
        </p:nvSpPr>
        <p:spPr bwMode="auto">
          <a:xfrm>
            <a:off x="4112453" y="2913959"/>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4" name="矩形 3">
            <a:extLst>
              <a:ext uri="{FF2B5EF4-FFF2-40B4-BE49-F238E27FC236}">
                <a16:creationId xmlns:a16="http://schemas.microsoft.com/office/drawing/2014/main" id="{224EB244-7B8C-4885-8398-5770F26DEE9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3875141-0E82-488D-B332-D19CBB922FB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604C01A8-AFF2-42FF-A556-0DBAA1581695}"/>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D6CA04D3-CE63-4E17-9BFF-CD4EA4CF00A2}"/>
              </a:ext>
            </a:extLst>
          </p:cNvPr>
          <p:cNvSpPr txBox="1">
            <a:spLocks noChangeArrowheads="1"/>
          </p:cNvSpPr>
          <p:nvPr/>
        </p:nvSpPr>
        <p:spPr>
          <a:xfrm>
            <a:off x="457200" y="4164496"/>
            <a:ext cx="11622985" cy="1472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14  </a:t>
            </a:r>
            <a:r>
              <a:rPr lang="zh-CN" altLang="en-US" sz="2400" dirty="0">
                <a:latin typeface="Microsoft YaHei Light" panose="020B0502040204020203" pitchFamily="34" charset="-122"/>
                <a:ea typeface="Microsoft YaHei Light" panose="020B0502040204020203" pitchFamily="34" charset="-122"/>
                <a:sym typeface="Calibri" pitchFamily="34" charset="0"/>
              </a:rPr>
              <a:t>如果</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，就说函数依赖集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覆盖</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G </a:t>
            </a:r>
            <a:r>
              <a:rPr lang="zh-CN" altLang="en-US" sz="2400" dirty="0">
                <a:latin typeface="Microsoft YaHei Light" panose="020B0502040204020203" pitchFamily="34" charset="-122"/>
                <a:ea typeface="Microsoft YaHei Light" panose="020B0502040204020203" pitchFamily="34" charset="-122"/>
                <a:sym typeface="Calibri" pitchFamily="34" charset="0"/>
              </a:rPr>
              <a:t>的覆盖，或</a:t>
            </a:r>
            <a:r>
              <a:rPr lang="en-US" altLang="zh-CN" sz="2400" i="1" dirty="0">
                <a:latin typeface="Microsoft YaHei Light" panose="020B0502040204020203" pitchFamily="34" charset="-122"/>
                <a:ea typeface="Microsoft YaHei Light" panose="020B0502040204020203" pitchFamily="34" charset="-122"/>
                <a:sym typeface="Calibri" pitchFamily="34" charset="0"/>
              </a:rPr>
              <a:t>G </a:t>
            </a:r>
            <a:r>
              <a:rPr lang="zh-CN" altLang="en-US" sz="2400" dirty="0">
                <a:latin typeface="Microsoft YaHei Light" panose="020B0502040204020203" pitchFamily="34" charset="-122"/>
                <a:ea typeface="Microsoft YaHei Light" panose="020B0502040204020203" pitchFamily="34" charset="-122"/>
                <a:sym typeface="Calibri" pitchFamily="34" charset="0"/>
              </a:rPr>
              <a:t>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的覆盖），或</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与</a:t>
            </a:r>
            <a:r>
              <a:rPr lang="en-US" altLang="zh-CN" sz="2400" i="1" dirty="0">
                <a:latin typeface="Microsoft YaHei Light" panose="020B0502040204020203" pitchFamily="34" charset="-122"/>
                <a:ea typeface="Microsoft YaHei Light" panose="020B0502040204020203" pitchFamily="34" charset="-122"/>
                <a:sym typeface="Calibri" pitchFamily="34" charset="0"/>
              </a:rPr>
              <a:t>G </a:t>
            </a:r>
            <a:r>
              <a:rPr lang="zh-CN" altLang="en-US" sz="2400" dirty="0">
                <a:latin typeface="Microsoft YaHei Light" panose="020B0502040204020203" pitchFamily="34" charset="-122"/>
                <a:ea typeface="Microsoft YaHei Light" panose="020B0502040204020203" pitchFamily="34" charset="-122"/>
                <a:sym typeface="Calibri" pitchFamily="34" charset="0"/>
              </a:rPr>
              <a:t>等价。</a:t>
            </a:r>
            <a:endParaRPr lang="zh-CN" altLang="en-US" sz="2400" dirty="0">
              <a:latin typeface="Microsoft YaHei Light" panose="020B0502040204020203" pitchFamily="34" charset="-122"/>
              <a:ea typeface="Microsoft YaHei Light" panose="020B0502040204020203" pitchFamily="34" charset="-122"/>
            </a:endParaRPr>
          </a:p>
        </p:txBody>
      </p:sp>
      <p:sp>
        <p:nvSpPr>
          <p:cNvPr id="8" name="Text Box 4">
            <a:extLst>
              <a:ext uri="{FF2B5EF4-FFF2-40B4-BE49-F238E27FC236}">
                <a16:creationId xmlns:a16="http://schemas.microsoft.com/office/drawing/2014/main" id="{ED27F533-B1A3-42AA-BA85-0C24820AC198}"/>
              </a:ext>
            </a:extLst>
          </p:cNvPr>
          <p:cNvSpPr>
            <a:spLocks noChangeArrowheads="1"/>
          </p:cNvSpPr>
          <p:nvPr/>
        </p:nvSpPr>
        <p:spPr bwMode="auto">
          <a:xfrm>
            <a:off x="2249074" y="569705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两个函数依赖集等价是指它们的闭包等价</a:t>
            </a:r>
            <a:endParaRPr lang="zh-CN" altLang="en-US" sz="2800" b="1" dirty="0">
              <a:solidFill>
                <a:srgbClr val="000000"/>
              </a:solidFill>
              <a:latin typeface="Times New Roman" pitchFamily="18" charset="0"/>
              <a:ea typeface="黑体" pitchFamily="49" charset="-122"/>
              <a:sym typeface="Times New Roman" pitchFamily="18" charset="0"/>
            </a:endParaRPr>
          </a:p>
        </p:txBody>
      </p:sp>
    </p:spTree>
    <p:extLst>
      <p:ext uri="{BB962C8B-B14F-4D97-AF65-F5344CB8AC3E}">
        <p14:creationId xmlns:p14="http://schemas.microsoft.com/office/powerpoint/2010/main" val="75456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8CEFA94C-4F9A-4B57-B33E-9C19E611B9BB}"/>
              </a:ext>
            </a:extLst>
          </p:cNvPr>
          <p:cNvSpPr txBox="1">
            <a:spLocks noChangeArrowheads="1"/>
          </p:cNvSpPr>
          <p:nvPr/>
        </p:nvSpPr>
        <p:spPr>
          <a:xfrm>
            <a:off x="457199" y="1124744"/>
            <a:ext cx="11350487" cy="2850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icrosoft YaHei Light" panose="020B0502040204020203" pitchFamily="34" charset="-122"/>
                <a:ea typeface="Microsoft YaHei Light" panose="020B0502040204020203" pitchFamily="34" charset="-122"/>
                <a:sym typeface="Calibri" pitchFamily="34" charset="0"/>
              </a:rPr>
              <a:t>函数依赖集等价的充要条件</a:t>
            </a:r>
          </a:p>
          <a:p>
            <a:r>
              <a:rPr lang="zh-CN" altLang="en-US" sz="2400" dirty="0">
                <a:latin typeface="Microsoft YaHei Light" panose="020B0502040204020203" pitchFamily="34" charset="-122"/>
                <a:ea typeface="Microsoft YaHei Light" panose="020B0502040204020203" pitchFamily="34" charset="-122"/>
                <a:sym typeface="Calibri" pitchFamily="34" charset="0"/>
              </a:rPr>
              <a:t>引理</a:t>
            </a:r>
            <a:r>
              <a:rPr lang="en-US" altLang="zh-CN" sz="2400" dirty="0">
                <a:latin typeface="Microsoft YaHei Light" panose="020B0502040204020203" pitchFamily="34" charset="-122"/>
                <a:ea typeface="Microsoft YaHei Light" panose="020B0502040204020203" pitchFamily="34" charset="-122"/>
                <a:sym typeface="Calibri" pitchFamily="34" charset="0"/>
              </a:rPr>
              <a:t>3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 </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的充分必要条件是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和</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lvl="1"/>
            <a:r>
              <a:rPr lang="zh-CN" altLang="en-US" dirty="0">
                <a:latin typeface="Microsoft YaHei Light" panose="020B0502040204020203" pitchFamily="34" charset="-122"/>
                <a:ea typeface="Microsoft YaHei Light" panose="020B0502040204020203" pitchFamily="34" charset="-122"/>
                <a:sym typeface="Calibri" pitchFamily="34" charset="0"/>
              </a:rPr>
              <a:t>证</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必要性显然，只证充分性。</a:t>
            </a:r>
          </a:p>
          <a:p>
            <a:pPr marL="914400" lvl="2" indent="0">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，则</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6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914400" lvl="2" indent="0">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）任取</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则有 </a:t>
            </a:r>
            <a:r>
              <a:rPr lang="en-US" altLang="zh-CN" sz="2400" i="1" dirty="0">
                <a:latin typeface="Microsoft YaHei Light" panose="020B0502040204020203" pitchFamily="34" charset="-122"/>
                <a:ea typeface="Microsoft YaHei Light" panose="020B0502040204020203" pitchFamily="34" charset="-122"/>
                <a:sym typeface="Calibri" pitchFamily="34" charset="0"/>
              </a:rPr>
              <a:t>Y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Symbol" pitchFamily="18" charset="2"/>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80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marL="914400" lvl="2" indent="0">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所以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i="1" baseline="30000" dirty="0">
                <a:latin typeface="Microsoft YaHei Light" panose="020B0502040204020203" pitchFamily="34" charset="-122"/>
                <a:ea typeface="Microsoft YaHei Light" panose="020B0502040204020203" pitchFamily="34" charset="-122"/>
                <a:sym typeface="Calibri" pitchFamily="34" charset="0"/>
              </a:rPr>
              <a:t> </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。即</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914400" lvl="2" indent="0">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3</a:t>
            </a:r>
            <a:r>
              <a:rPr lang="zh-CN" altLang="en-US" sz="2400" dirty="0">
                <a:latin typeface="Microsoft YaHei Light" panose="020B0502040204020203" pitchFamily="34" charset="-122"/>
                <a:ea typeface="Microsoft YaHei Light" panose="020B0502040204020203" pitchFamily="34" charset="-122"/>
                <a:sym typeface="Calibri" pitchFamily="34" charset="0"/>
              </a:rPr>
              <a:t>）同理可证</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，所以</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Text Box 4">
            <a:extLst>
              <a:ext uri="{FF2B5EF4-FFF2-40B4-BE49-F238E27FC236}">
                <a16:creationId xmlns:a16="http://schemas.microsoft.com/office/drawing/2014/main" id="{356A9E3B-7D6D-4C94-BB06-D4DAA4BD27B5}"/>
              </a:ext>
            </a:extLst>
          </p:cNvPr>
          <p:cNvSpPr>
            <a:spLocks noChangeArrowheads="1"/>
          </p:cNvSpPr>
          <p:nvPr/>
        </p:nvSpPr>
        <p:spPr bwMode="auto">
          <a:xfrm>
            <a:off x="730223" y="4189099"/>
            <a:ext cx="8374020" cy="743511"/>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wrap="square"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4" name="Text Box 5">
            <a:extLst>
              <a:ext uri="{FF2B5EF4-FFF2-40B4-BE49-F238E27FC236}">
                <a16:creationId xmlns:a16="http://schemas.microsoft.com/office/drawing/2014/main" id="{66936E83-7FFE-478A-905D-EBD4EC64BD24}"/>
              </a:ext>
            </a:extLst>
          </p:cNvPr>
          <p:cNvSpPr>
            <a:spLocks noChangeArrowheads="1"/>
          </p:cNvSpPr>
          <p:nvPr/>
        </p:nvSpPr>
        <p:spPr bwMode="auto">
          <a:xfrm>
            <a:off x="730223" y="5146057"/>
            <a:ext cx="8622501" cy="1174398"/>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wrap="square"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a:solidFill>
                  <a:schemeClr val="accent2"/>
                </a:solidFill>
                <a:latin typeface="+mn-lt"/>
                <a:sym typeface="Times New Roman" pitchFamily="18" charset="0"/>
              </a:rPr>
              <a:t>G</a:t>
            </a:r>
            <a:r>
              <a:rPr lang="en-US" altLang="zh-CN" sz="2800" b="1" baseline="50000" dirty="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a:solidFill>
                  <a:srgbClr val="000000"/>
                </a:solidFill>
                <a:latin typeface="+mn-lt"/>
                <a:sym typeface="Times New Roman" pitchFamily="18" charset="0"/>
              </a:rPr>
              <a:t>只需逐一对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a:solidFill>
                  <a:srgbClr val="000000"/>
                </a:solidFill>
                <a:latin typeface="+mn-lt"/>
                <a:sym typeface="Times New Roman" pitchFamily="18" charset="0"/>
              </a:rPr>
              <a:t>Y</a:t>
            </a:r>
            <a:r>
              <a:rPr lang="zh-CN" altLang="en-US" sz="2800" b="1" dirty="0">
                <a:solidFill>
                  <a:srgbClr val="000000"/>
                </a:solidFill>
                <a:latin typeface="+mn-lt"/>
                <a:sym typeface="Times New Roman" pitchFamily="18" charset="0"/>
              </a:rPr>
              <a:t>考察</a:t>
            </a:r>
            <a:r>
              <a:rPr lang="zh-CN" altLang="en-US" sz="2800" b="1" i="1" dirty="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5" name="矩形 4">
            <a:extLst>
              <a:ext uri="{FF2B5EF4-FFF2-40B4-BE49-F238E27FC236}">
                <a16:creationId xmlns:a16="http://schemas.microsoft.com/office/drawing/2014/main" id="{8D6CFB3F-ED03-41F9-8C9F-ACCF77DD1AF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3F29E8C-5A14-494D-887D-186FB3ACA16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45B6959F-74B7-4E31-845A-148549969311}"/>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2266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5A3DC6-C715-4662-91BA-09B7BE214132}"/>
              </a:ext>
            </a:extLst>
          </p:cNvPr>
          <p:cNvSpPr txBox="1">
            <a:spLocks noChangeArrowheads="1"/>
          </p:cNvSpPr>
          <p:nvPr/>
        </p:nvSpPr>
        <p:spPr>
          <a:xfrm>
            <a:off x="457199" y="981075"/>
            <a:ext cx="11370365" cy="3819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定义</a:t>
            </a:r>
            <a:r>
              <a:rPr lang="en-US" altLang="zh-CN" sz="2400" dirty="0">
                <a:latin typeface="Microsoft YaHei Light" panose="020B0502040204020203" pitchFamily="34" charset="-122"/>
                <a:ea typeface="Microsoft YaHei Light" panose="020B0502040204020203" pitchFamily="34" charset="-122"/>
                <a:sym typeface="Calibri" pitchFamily="34" charset="0"/>
              </a:rPr>
              <a:t>15  </a:t>
            </a:r>
            <a:r>
              <a:rPr lang="zh-CN" altLang="en-US" sz="2400" dirty="0">
                <a:latin typeface="Microsoft YaHei Light" panose="020B0502040204020203" pitchFamily="34" charset="-122"/>
                <a:ea typeface="Microsoft YaHei Light" panose="020B0502040204020203" pitchFamily="34" charset="-122"/>
                <a:sym typeface="Calibri" pitchFamily="34" charset="0"/>
              </a:rPr>
              <a:t>如果函数依赖集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满足下列条件，则称</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1</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中任一函数依赖的右部仅含有一个属性。</a:t>
            </a:r>
          </a:p>
          <a:p>
            <a:pPr marL="457200" lvl="1" indent="0">
              <a:lnSpc>
                <a:spcPct val="120000"/>
              </a:lnSpc>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a:latin typeface="Microsoft YaHei Light" panose="020B0502040204020203" pitchFamily="34" charset="-122"/>
                <a:ea typeface="Microsoft YaHei Light" panose="020B0502040204020203" pitchFamily="34" charset="-122"/>
                <a:sym typeface="Calibri" pitchFamily="34" charset="0"/>
              </a:rPr>
              <a:t>2</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中不存在这样的函数依赖</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A</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 </a:t>
            </a:r>
            <a:r>
              <a:rPr lang="zh-CN" altLang="en-US" dirty="0">
                <a:latin typeface="Microsoft YaHei Light" panose="020B0502040204020203" pitchFamily="34" charset="-122"/>
                <a:ea typeface="Microsoft YaHei Light" panose="020B0502040204020203" pitchFamily="34" charset="-122"/>
                <a:sym typeface="Calibri" pitchFamily="34" charset="0"/>
              </a:rPr>
              <a:t>使得</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与</a:t>
            </a:r>
          </a:p>
          <a:p>
            <a:pPr marL="457200" lvl="1" indent="0">
              <a:lnSpc>
                <a:spcPct val="120000"/>
              </a:lnSpc>
              <a:buFont typeface="Wingdings" pitchFamily="2" charset="2"/>
              <a:buNone/>
            </a:pP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A</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等价。</a:t>
            </a:r>
          </a:p>
          <a:p>
            <a:pPr marL="457200" lvl="1" indent="0">
              <a:lnSpc>
                <a:spcPct val="120000"/>
              </a:lnSpc>
              <a:buFont typeface="Wingdings" pitchFamily="2" charset="2"/>
              <a:buNone/>
            </a:pP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Calibri" pitchFamily="34" charset="0"/>
              </a:rPr>
              <a:t>3</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中不存在这样的函数依赖</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a:t>
            </a:r>
            <a:r>
              <a:rPr lang="zh-CN" altLang="en-US" dirty="0">
                <a:latin typeface="Microsoft YaHei Light" panose="020B0502040204020203" pitchFamily="34" charset="-122"/>
                <a:ea typeface="Microsoft YaHei Light" panose="020B0502040204020203" pitchFamily="34" charset="-122"/>
                <a:sym typeface="Calibri" pitchFamily="34" charset="0"/>
              </a:rPr>
              <a:t>， </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zh-CN" altLang="en-US" dirty="0">
                <a:latin typeface="Microsoft YaHei Light" panose="020B0502040204020203" pitchFamily="34" charset="-122"/>
                <a:ea typeface="Microsoft YaHei Light" panose="020B0502040204020203" pitchFamily="34" charset="-122"/>
                <a:sym typeface="Calibri" pitchFamily="34" charset="0"/>
              </a:rPr>
              <a:t>有真</a:t>
            </a:r>
          </a:p>
          <a:p>
            <a:pPr marL="457200" lvl="1" indent="0">
              <a:lnSpc>
                <a:spcPct val="120000"/>
              </a:lnSpc>
              <a:buFont typeface="Wingdings" pitchFamily="2" charset="2"/>
              <a:buNone/>
            </a:pPr>
            <a:r>
              <a:rPr lang="zh-CN" altLang="en-US" dirty="0">
                <a:latin typeface="Microsoft YaHei Light" panose="020B0502040204020203" pitchFamily="34" charset="-122"/>
                <a:ea typeface="Microsoft YaHei Light" panose="020B0502040204020203" pitchFamily="34" charset="-122"/>
                <a:sym typeface="Calibri" pitchFamily="34" charset="0"/>
              </a:rPr>
              <a:t>         子集</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zh-CN" altLang="en-US" dirty="0">
                <a:latin typeface="Microsoft YaHei Light" panose="020B0502040204020203" pitchFamily="34" charset="-122"/>
                <a:ea typeface="Microsoft YaHei Light" panose="020B0502040204020203" pitchFamily="34" charset="-122"/>
                <a:sym typeface="Calibri" pitchFamily="34" charset="0"/>
              </a:rPr>
              <a:t>使得</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X</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A</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Z</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A</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zh-CN" altLang="en-US" dirty="0">
                <a:latin typeface="Microsoft YaHei Light" panose="020B0502040204020203" pitchFamily="34" charset="-122"/>
                <a:ea typeface="Microsoft YaHei Light" panose="020B0502040204020203" pitchFamily="34" charset="-122"/>
                <a:sym typeface="Calibri" pitchFamily="34" charset="0"/>
              </a:rPr>
              <a:t>与</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等价。 </a:t>
            </a:r>
            <a:endParaRPr lang="zh-CN" altLang="en-US" dirty="0">
              <a:latin typeface="Microsoft YaHei Light" panose="020B0502040204020203" pitchFamily="34" charset="-122"/>
              <a:ea typeface="Microsoft YaHei Light" panose="020B0502040204020203" pitchFamily="34" charset="-122"/>
            </a:endParaRPr>
          </a:p>
        </p:txBody>
      </p:sp>
      <p:sp>
        <p:nvSpPr>
          <p:cNvPr id="5" name="AutoShape 6">
            <a:extLst>
              <a:ext uri="{FF2B5EF4-FFF2-40B4-BE49-F238E27FC236}">
                <a16:creationId xmlns:a16="http://schemas.microsoft.com/office/drawing/2014/main" id="{ED9C91A0-4316-453B-AAFD-67413F62FB13}"/>
              </a:ext>
            </a:extLst>
          </p:cNvPr>
          <p:cNvSpPr>
            <a:spLocks noChangeArrowheads="1"/>
          </p:cNvSpPr>
          <p:nvPr/>
        </p:nvSpPr>
        <p:spPr bwMode="auto">
          <a:xfrm>
            <a:off x="7548060" y="1681458"/>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6" name="AutoShape 7">
            <a:extLst>
              <a:ext uri="{FF2B5EF4-FFF2-40B4-BE49-F238E27FC236}">
                <a16:creationId xmlns:a16="http://schemas.microsoft.com/office/drawing/2014/main" id="{AD8CF086-5D3B-48C5-ACF5-3F5B62B9A05A}"/>
              </a:ext>
            </a:extLst>
          </p:cNvPr>
          <p:cNvSpPr>
            <a:spLocks noChangeArrowheads="1"/>
          </p:cNvSpPr>
          <p:nvPr/>
        </p:nvSpPr>
        <p:spPr bwMode="auto">
          <a:xfrm>
            <a:off x="7548060" y="37502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中各函数依赖左部均为最小属性集（不存在冗余属性）</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7" name="矩形 6">
            <a:extLst>
              <a:ext uri="{FF2B5EF4-FFF2-40B4-BE49-F238E27FC236}">
                <a16:creationId xmlns:a16="http://schemas.microsoft.com/office/drawing/2014/main" id="{4DCB69EF-9CDD-4FBB-88A0-3FC69CB7D3C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9B05CA6-AD87-47BA-B86A-8486C331725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文本框 8">
            <a:extLst>
              <a:ext uri="{FF2B5EF4-FFF2-40B4-BE49-F238E27FC236}">
                <a16:creationId xmlns:a16="http://schemas.microsoft.com/office/drawing/2014/main" id="{E8C5DF44-2E03-4CA7-90AB-C6CBC20F5939}"/>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8149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5"/>
                                        </p:tgtEl>
                                        <p:attrNameLst>
                                          <p:attrName>style.visibility</p:attrName>
                                        </p:attrNameLst>
                                      </p:cBhvr>
                                      <p:to>
                                        <p:strVal val="visible"/>
                                      </p:to>
                                    </p:set>
                                    <p:animEffec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D89A0C-D067-43F5-99E9-09D7775B1074}"/>
              </a:ext>
            </a:extLst>
          </p:cNvPr>
          <p:cNvSpPr txBox="1">
            <a:spLocks noChangeArrowheads="1"/>
          </p:cNvSpPr>
          <p:nvPr/>
        </p:nvSpPr>
        <p:spPr>
          <a:xfrm>
            <a:off x="836942" y="1423228"/>
            <a:ext cx="10518115" cy="4838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14] </a:t>
            </a:r>
            <a:r>
              <a:rPr lang="zh-CN" altLang="en-US" sz="2400" dirty="0">
                <a:latin typeface="Microsoft YaHei Light" panose="020B0502040204020203" pitchFamily="34" charset="-122"/>
                <a:ea typeface="Microsoft YaHei Light" panose="020B0502040204020203" pitchFamily="34" charset="-122"/>
                <a:sym typeface="Calibri" pitchFamily="34" charset="0"/>
              </a:rPr>
              <a:t>考察</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r>
              <a:rPr lang="zh-CN" altLang="en-US" sz="2400" dirty="0">
                <a:latin typeface="Microsoft YaHei Light" panose="020B0502040204020203" pitchFamily="34" charset="-122"/>
                <a:ea typeface="Microsoft YaHei Light" panose="020B0502040204020203" pitchFamily="34" charset="-122"/>
                <a:sym typeface="Calibri" pitchFamily="34" charset="0"/>
              </a:rPr>
              <a:t>节中的关系模式</a:t>
            </a:r>
            <a:r>
              <a:rPr lang="en-US" altLang="zh-CN" sz="2400" i="1" dirty="0">
                <a:latin typeface="Microsoft YaHei Light" panose="020B0502040204020203" pitchFamily="34" charset="-122"/>
                <a:ea typeface="Microsoft YaHei Light" panose="020B0502040204020203" pitchFamily="34" charset="-122"/>
                <a:sym typeface="Calibri" pitchFamily="34" charset="0"/>
              </a:rPr>
              <a:t>S</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a:t>
            </a:r>
            <a:r>
              <a:rPr lang="zh-CN" altLang="en-US" sz="2400" dirty="0">
                <a:latin typeface="Microsoft YaHei Light" panose="020B0502040204020203" pitchFamily="34" charset="-122"/>
                <a:ea typeface="Microsoft YaHei Light" panose="020B0502040204020203" pitchFamily="34" charset="-122"/>
                <a:sym typeface="Calibri" pitchFamily="34" charset="0"/>
              </a:rPr>
              <a:t>，其中：</a:t>
            </a:r>
          </a:p>
          <a:p>
            <a:pPr>
              <a:lnSpc>
                <a:spcPct val="150000"/>
              </a:lnSpc>
              <a:spcBef>
                <a:spcPct val="0"/>
              </a:spcBef>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no, </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 </a:t>
            </a:r>
            <a:r>
              <a:rPr lang="en-US" altLang="zh-CN" sz="2400" dirty="0">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name, </a:t>
            </a:r>
            <a:r>
              <a:rPr lang="en-US" altLang="zh-CN" sz="2400" dirty="0">
                <a:latin typeface="Microsoft YaHei Light" panose="020B0502040204020203" pitchFamily="34" charset="-122"/>
                <a:ea typeface="Microsoft YaHei Light" panose="020B0502040204020203" pitchFamily="34" charset="-122"/>
                <a:sym typeface="Calibri" pitchFamily="34" charset="0"/>
              </a:rPr>
              <a:t>C</a:t>
            </a:r>
            <a:r>
              <a:rPr lang="zh-CN" altLang="en-US" sz="2400" dirty="0">
                <a:latin typeface="Microsoft YaHei Light" panose="020B0502040204020203" pitchFamily="34" charset="-122"/>
                <a:ea typeface="Microsoft YaHei Light" panose="020B0502040204020203" pitchFamily="34" charset="-122"/>
                <a:sym typeface="Calibri" pitchFamily="34" charset="0"/>
              </a:rPr>
              <a:t>no, </a:t>
            </a:r>
            <a:r>
              <a:rPr lang="en-US" altLang="zh-CN" sz="2400" dirty="0">
                <a:latin typeface="Microsoft YaHei Light" panose="020B0502040204020203" pitchFamily="34" charset="-122"/>
                <a:ea typeface="Microsoft YaHei Light" panose="020B0502040204020203" pitchFamily="34" charset="-122"/>
                <a:sym typeface="Calibri" pitchFamily="34" charset="0"/>
              </a:rPr>
              <a:t>G</a:t>
            </a:r>
            <a:r>
              <a:rPr lang="zh-CN" altLang="en-US" sz="2400" dirty="0">
                <a:latin typeface="Microsoft YaHei Light" panose="020B0502040204020203" pitchFamily="34" charset="-122"/>
                <a:ea typeface="Microsoft YaHei Light" panose="020B0502040204020203" pitchFamily="34" charset="-122"/>
                <a:sym typeface="Calibri" pitchFamily="34" charset="0"/>
              </a:rPr>
              <a:t>rade</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a:lnSpc>
                <a:spcPct val="150000"/>
              </a:lnSpc>
              <a:spcBef>
                <a:spcPct val="0"/>
              </a:spcBef>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 </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a:t>
            </a:r>
            <a:r>
              <a:rPr lang="en-US" altLang="zh-CN" sz="2400" dirty="0">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name, </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C</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Gr</a:t>
            </a:r>
            <a:r>
              <a:rPr lang="zh-CN" altLang="en-US" sz="2400" dirty="0">
                <a:latin typeface="Microsoft YaHei Light" panose="020B0502040204020203" pitchFamily="34" charset="-122"/>
                <a:ea typeface="Microsoft YaHei Light" panose="020B0502040204020203" pitchFamily="34" charset="-122"/>
                <a:sym typeface="Calibri" pitchFamily="34" charset="0"/>
              </a:rPr>
              <a:t>ade</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p>
          <a:p>
            <a:pPr>
              <a:lnSpc>
                <a:spcPct val="150000"/>
              </a:lnSpc>
              <a:spcBef>
                <a:spcPct val="0"/>
              </a:spcBef>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是最小覆盖</a:t>
            </a:r>
            <a:endParaRPr lang="en-US" sz="2400" dirty="0">
              <a:latin typeface="Microsoft YaHei Light" panose="020B0502040204020203" pitchFamily="34" charset="-122"/>
              <a:ea typeface="Microsoft YaHei Light" panose="020B0502040204020203" pitchFamily="34" charset="-122"/>
              <a:sym typeface="Calibri" pitchFamily="34" charset="0"/>
            </a:endParaRPr>
          </a:p>
          <a:p>
            <a:pPr>
              <a:lnSpc>
                <a:spcPct val="150000"/>
              </a:lnSpc>
              <a:spcBef>
                <a:spcPct val="0"/>
              </a:spcBef>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 </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name, </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a:t>
            </a:r>
            <a:r>
              <a:rPr lang="en-US" altLang="zh-CN" sz="2400" dirty="0">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name,</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a:lnSpc>
                <a:spcPct val="150000"/>
              </a:lnSpc>
              <a:spcBef>
                <a:spcPct val="0"/>
              </a:spcBef>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(S</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C</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)→G</a:t>
            </a:r>
            <a:r>
              <a:rPr lang="zh-CN" altLang="en-US" sz="2400" dirty="0">
                <a:latin typeface="Microsoft YaHei Light" panose="020B0502040204020203" pitchFamily="34" charset="-122"/>
                <a:ea typeface="Microsoft YaHei Light" panose="020B0502040204020203" pitchFamily="34" charset="-122"/>
                <a:sym typeface="Calibri" pitchFamily="34" charset="0"/>
              </a:rPr>
              <a:t>rade, </a:t>
            </a:r>
            <a:r>
              <a:rPr lang="en-US" altLang="zh-CN" sz="2400" dirty="0">
                <a:latin typeface="Microsoft YaHei Light" panose="020B0502040204020203" pitchFamily="34" charset="-122"/>
                <a:ea typeface="Microsoft YaHei Light" panose="020B0502040204020203" pitchFamily="34" charset="-122"/>
                <a:sym typeface="Calibri" pitchFamily="34" charset="0"/>
              </a:rPr>
              <a:t>(Sn</a:t>
            </a:r>
            <a:r>
              <a:rPr lang="zh-CN" altLang="en-US" sz="2400" dirty="0">
                <a:latin typeface="Microsoft YaHei Light" panose="020B0502040204020203" pitchFamily="34" charset="-122"/>
                <a:ea typeface="Microsoft YaHei Light" panose="020B0502040204020203" pitchFamily="34" charset="-122"/>
                <a:sym typeface="Calibri" pitchFamily="34" charset="0"/>
              </a:rPr>
              <a:t>o,</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p>
          <a:p>
            <a:pPr>
              <a:lnSpc>
                <a:spcPct val="150000"/>
              </a:lnSpc>
              <a:spcBef>
                <a:spcPct val="0"/>
              </a:spcBef>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'不是最小覆盖</a:t>
            </a:r>
          </a:p>
          <a:p>
            <a:pPr marL="914400" lvl="2" indent="0">
              <a:lnSpc>
                <a:spcPct val="150000"/>
              </a:lnSpc>
              <a:spcBef>
                <a:spcPct val="0"/>
              </a:spcBef>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因为：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{S</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name</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与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'等价</a:t>
            </a:r>
          </a:p>
          <a:p>
            <a:pPr marL="914400" lvl="2" indent="0">
              <a:lnSpc>
                <a:spcPct val="150000"/>
              </a:lnSpc>
              <a:spcBef>
                <a:spcPct val="0"/>
              </a:spcBef>
              <a:buNone/>
            </a:pP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{(S</a:t>
            </a:r>
            <a:r>
              <a:rPr lang="zh-CN" altLang="en-US" sz="2400" dirty="0">
                <a:latin typeface="Microsoft YaHei Light" panose="020B0502040204020203" pitchFamily="34" charset="-122"/>
                <a:ea typeface="Microsoft YaHei Light" panose="020B0502040204020203" pitchFamily="34" charset="-122"/>
                <a:sym typeface="Calibri" pitchFamily="34" charset="0"/>
              </a:rPr>
              <a:t>no,</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a:t>
            </a:r>
            <a:r>
              <a:rPr lang="en-US" altLang="zh-CN" sz="2400" dirty="0">
                <a:latin typeface="Microsoft YaHei Light" panose="020B0502040204020203" pitchFamily="34" charset="-122"/>
                <a:ea typeface="Microsoft YaHei Light" panose="020B0502040204020203" pitchFamily="34" charset="-122"/>
                <a:sym typeface="Calibri" pitchFamily="34" charset="0"/>
              </a:rPr>
              <a:t>)→S</a:t>
            </a:r>
            <a:r>
              <a:rPr lang="zh-CN" altLang="en-US" sz="2400" dirty="0">
                <a:latin typeface="Microsoft YaHei Light" panose="020B0502040204020203" pitchFamily="34" charset="-122"/>
                <a:ea typeface="Microsoft YaHei Light" panose="020B0502040204020203" pitchFamily="34" charset="-122"/>
                <a:sym typeface="Calibri" pitchFamily="34" charset="0"/>
              </a:rPr>
              <a:t>dept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也与</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'等价</a:t>
            </a:r>
            <a:endParaRPr lang="zh-CN" altLang="en-US" dirty="0">
              <a:latin typeface="Microsoft YaHei Light" panose="020B0502040204020203" pitchFamily="34" charset="-122"/>
              <a:ea typeface="Microsoft YaHei Light" panose="020B0502040204020203" pitchFamily="34" charset="-122"/>
              <a:sym typeface="宋体" pitchFamily="2" charset="-122"/>
            </a:endParaRPr>
          </a:p>
          <a:p>
            <a:pPr>
              <a:lnSpc>
                <a:spcPct val="150000"/>
              </a:lnSpc>
              <a:spcBef>
                <a:spcPct val="0"/>
              </a:spcBef>
            </a:pP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C6506247-867D-445C-BD2B-7DE3DD3955E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359A188-9C9F-408B-94FF-A1CF7EED9AD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AAD48F23-6B0D-4039-B11E-D0E6DCD96D61}"/>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70678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D897CC8-6F8B-4EFF-AE65-54341CAFF35B}"/>
              </a:ext>
            </a:extLst>
          </p:cNvPr>
          <p:cNvSpPr txBox="1">
            <a:spLocks noChangeArrowheads="1"/>
          </p:cNvSpPr>
          <p:nvPr/>
        </p:nvSpPr>
        <p:spPr>
          <a:xfrm>
            <a:off x="485361" y="1625255"/>
            <a:ext cx="11221278" cy="418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定理</a:t>
            </a:r>
            <a:r>
              <a:rPr lang="en-US" altLang="zh-CN" sz="2400" dirty="0">
                <a:latin typeface="Microsoft YaHei Light" panose="020B0502040204020203" pitchFamily="34" charset="-122"/>
                <a:ea typeface="Microsoft YaHei Light" panose="020B0502040204020203" pitchFamily="34" charset="-122"/>
                <a:sym typeface="Calibri" pitchFamily="34" charset="0"/>
              </a:rPr>
              <a:t>3  </a:t>
            </a:r>
            <a:r>
              <a:rPr lang="zh-CN" altLang="en-US" sz="2400" dirty="0">
                <a:latin typeface="Microsoft YaHei Light" panose="020B0502040204020203" pitchFamily="34" charset="-122"/>
                <a:ea typeface="Microsoft YaHei Light" panose="020B0502040204020203" pitchFamily="34" charset="-122"/>
                <a:sym typeface="Calibri" pitchFamily="34" charset="0"/>
              </a:rPr>
              <a:t>每一个函数依赖集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均等价于一个极小函数依赖集</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F</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m</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此</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F</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称为</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的最小依赖集。</a:t>
            </a:r>
          </a:p>
          <a:p>
            <a:pPr marL="457200" lvl="1" indent="0">
              <a:lnSpc>
                <a:spcPct val="15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证：构造性证明，分三步对</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进行“极小化处理”，找出</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的一个最小依赖集。</a:t>
            </a:r>
          </a:p>
          <a:p>
            <a:pPr lvl="2">
              <a:lnSpc>
                <a:spcPct val="12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r>
              <a:rPr lang="zh-CN" altLang="en-US" sz="2400" dirty="0">
                <a:latin typeface="Microsoft YaHei Light" panose="020B0502040204020203" pitchFamily="34" charset="-122"/>
                <a:ea typeface="Microsoft YaHei Light" panose="020B0502040204020203" pitchFamily="34" charset="-122"/>
                <a:sym typeface="Calibri" pitchFamily="34" charset="0"/>
              </a:rPr>
              <a:t>）逐一检查</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中各函数依赖</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FD</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a:lnSpc>
                <a:spcPct val="120000"/>
              </a:lnSpc>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1</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2</a:t>
            </a:r>
            <a:r>
              <a:rPr lang="en-US" altLang="zh-CN" sz="2400" i="1" dirty="0">
                <a:latin typeface="Microsoft YaHei Light" panose="020B0502040204020203" pitchFamily="34" charset="-122"/>
                <a:ea typeface="Microsoft YaHei Light" panose="020B0502040204020203" pitchFamily="34" charset="-122"/>
                <a:sym typeface="Calibri" pitchFamily="34" charset="0"/>
              </a:rPr>
              <a:t> …A</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k</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k</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a:lnSpc>
                <a:spcPct val="120000"/>
              </a:lnSpc>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则用</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X</a:t>
            </a:r>
            <a:r>
              <a:rPr lang="en-US" altLang="zh-CN" sz="2400" dirty="0" err="1">
                <a:latin typeface="Microsoft YaHei Light" panose="020B0502040204020203" pitchFamily="34" charset="-122"/>
                <a:ea typeface="Microsoft YaHei Light" panose="020B0502040204020203" pitchFamily="34" charset="-122"/>
                <a:sym typeface="Calibri" pitchFamily="34" charset="0"/>
              </a:rPr>
              <a:t>→</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A</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j</a:t>
            </a:r>
            <a:r>
              <a:rPr lang="en-US" altLang="zh-CN" sz="2400" dirty="0">
                <a:latin typeface="Microsoft YaHei Light" panose="020B0502040204020203" pitchFamily="34" charset="-122"/>
                <a:ea typeface="Microsoft YaHei Light" panose="020B0502040204020203" pitchFamily="34" charset="-122"/>
                <a:sym typeface="Calibri" pitchFamily="34" charset="0"/>
              </a:rPr>
              <a:t> | </a:t>
            </a:r>
            <a:r>
              <a:rPr lang="en-US" altLang="zh-CN" sz="2400" i="1" dirty="0">
                <a:latin typeface="Microsoft YaHei Light" panose="020B0502040204020203" pitchFamily="34" charset="-122"/>
                <a:ea typeface="Microsoft YaHei Light" panose="020B0502040204020203" pitchFamily="34" charset="-122"/>
                <a:sym typeface="Calibri" pitchFamily="34" charset="0"/>
              </a:rPr>
              <a:t>j</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k</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来取代</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Y</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a:lnSpc>
                <a:spcPct val="120000"/>
              </a:lnSpc>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引理</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r>
              <a:rPr lang="zh-CN" altLang="en-US" sz="2400" dirty="0">
                <a:latin typeface="Microsoft YaHei Light" panose="020B0502040204020203" pitchFamily="34" charset="-122"/>
                <a:ea typeface="Microsoft YaHei Light" panose="020B0502040204020203" pitchFamily="34" charset="-122"/>
                <a:sym typeface="Calibri" pitchFamily="34" charset="0"/>
              </a:rPr>
              <a:t>保证了</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变换前后的等价性。</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1FE247A5-5F43-4DF1-BCDD-9E31D5F9E83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287F98-BD8E-4FDC-895F-CFA81873BBA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414719B4-345D-4EDB-8FC8-0E6181E9CB5F}"/>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0606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6835A-87AB-4245-8482-F3AB77030A77}"/>
              </a:ext>
            </a:extLst>
          </p:cNvPr>
          <p:cNvSpPr>
            <a:spLocks noGrp="1" noChangeArrowheads="1"/>
          </p:cNvSpPr>
          <p:nvPr>
            <p:ph idx="1"/>
          </p:nvPr>
        </p:nvSpPr>
        <p:spPr>
          <a:xfrm>
            <a:off x="795129" y="1366907"/>
            <a:ext cx="8537713" cy="2777710"/>
          </a:xfrm>
        </p:spPr>
        <p:txBody>
          <a:bodyPr>
            <a:normAutofit/>
          </a:bodyPr>
          <a:lstStyle/>
          <a:p>
            <a:pPr marL="0" indent="0" algn="l">
              <a:lnSpc>
                <a:spcPct val="10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1] </a:t>
            </a:r>
            <a:r>
              <a:rPr lang="zh-CN" altLang="en-US" sz="2400" dirty="0">
                <a:latin typeface="Microsoft YaHei Light" panose="020B0502040204020203" pitchFamily="34" charset="-122"/>
                <a:ea typeface="Microsoft YaHei Light" panose="020B0502040204020203" pitchFamily="34" charset="-122"/>
                <a:sym typeface="Calibri" pitchFamily="34" charset="0"/>
              </a:rPr>
              <a:t>建立一个描述学校教务的数据库。涉及的对象包括：</a:t>
            </a:r>
          </a:p>
          <a:p>
            <a:pPr lvl="1" algn="l">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学生的学号（</a:t>
            </a:r>
            <a:r>
              <a:rPr lang="en-US" altLang="zh-CN" dirty="0" err="1">
                <a:latin typeface="Microsoft YaHei Light" panose="020B0502040204020203" pitchFamily="34" charset="-122"/>
                <a:ea typeface="Microsoft YaHei Light" panose="020B0502040204020203" pitchFamily="34" charset="-122"/>
                <a:sym typeface="Calibri" pitchFamily="34" charset="0"/>
              </a:rPr>
              <a:t>Sno</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lvl="1">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所在系（</a:t>
            </a:r>
            <a:r>
              <a:rPr lang="en-US" altLang="zh-CN" dirty="0" err="1">
                <a:latin typeface="Microsoft YaHei Light" panose="020B0502040204020203" pitchFamily="34" charset="-122"/>
                <a:ea typeface="Microsoft YaHei Light" panose="020B0502040204020203" pitchFamily="34" charset="-122"/>
                <a:sym typeface="Calibri" pitchFamily="34" charset="0"/>
              </a:rPr>
              <a:t>Sdept</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lvl="1">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系主任姓名（</a:t>
            </a:r>
            <a:r>
              <a:rPr lang="en-US" altLang="zh-CN" dirty="0" err="1">
                <a:latin typeface="Microsoft YaHei Light" panose="020B0502040204020203" pitchFamily="34" charset="-122"/>
                <a:ea typeface="Microsoft YaHei Light" panose="020B0502040204020203" pitchFamily="34" charset="-122"/>
                <a:sym typeface="Calibri" pitchFamily="34" charset="0"/>
              </a:rPr>
              <a:t>Mname</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lvl="1">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课程号（</a:t>
            </a:r>
            <a:r>
              <a:rPr lang="en-US" altLang="zh-CN" dirty="0" err="1">
                <a:latin typeface="Microsoft YaHei Light" panose="020B0502040204020203" pitchFamily="34" charset="-122"/>
                <a:ea typeface="Microsoft YaHei Light" panose="020B0502040204020203" pitchFamily="34" charset="-122"/>
                <a:sym typeface="Calibri" pitchFamily="34" charset="0"/>
              </a:rPr>
              <a:t>Cno</a:t>
            </a:r>
            <a:r>
              <a:rPr lang="zh-CN" altLang="en-US" dirty="0">
                <a:latin typeface="Microsoft YaHei Light" panose="020B0502040204020203" pitchFamily="34" charset="-122"/>
                <a:ea typeface="Microsoft YaHei Light" panose="020B0502040204020203" pitchFamily="34" charset="-122"/>
                <a:sym typeface="Calibri" pitchFamily="34" charset="0"/>
              </a:rPr>
              <a:t>）</a:t>
            </a:r>
          </a:p>
          <a:p>
            <a:pPr lvl="1">
              <a:lnSpc>
                <a:spcPct val="10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成绩（</a:t>
            </a:r>
            <a:r>
              <a:rPr lang="en-US" altLang="zh-CN" dirty="0">
                <a:latin typeface="Microsoft YaHei Light" panose="020B0502040204020203" pitchFamily="34" charset="-122"/>
                <a:ea typeface="Microsoft YaHei Light" panose="020B0502040204020203" pitchFamily="34" charset="-122"/>
                <a:sym typeface="Calibri" pitchFamily="34" charset="0"/>
              </a:rPr>
              <a:t>Grade</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zh-CN" altLang="en-US" dirty="0">
              <a:latin typeface="Microsoft YaHei Light" panose="020B0502040204020203" pitchFamily="34" charset="-122"/>
              <a:ea typeface="Microsoft YaHei Light" panose="020B0502040204020203" pitchFamily="34" charset="-122"/>
            </a:endParaRPr>
          </a:p>
        </p:txBody>
      </p:sp>
      <p:sp>
        <p:nvSpPr>
          <p:cNvPr id="3" name="Rectangle 3">
            <a:extLst>
              <a:ext uri="{FF2B5EF4-FFF2-40B4-BE49-F238E27FC236}">
                <a16:creationId xmlns:a16="http://schemas.microsoft.com/office/drawing/2014/main" id="{747A622A-CBB4-49BC-95CF-0F0CB9838E5B}"/>
              </a:ext>
            </a:extLst>
          </p:cNvPr>
          <p:cNvSpPr txBox="1">
            <a:spLocks noChangeArrowheads="1"/>
          </p:cNvSpPr>
          <p:nvPr/>
        </p:nvSpPr>
        <p:spPr>
          <a:xfrm>
            <a:off x="280460" y="4432041"/>
            <a:ext cx="11106472" cy="14916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假设学校教务的数据库模式用一个单一的关系模式</a:t>
            </a:r>
            <a:r>
              <a:rPr lang="en-US" altLang="zh-CN" dirty="0">
                <a:latin typeface="Microsoft YaHei Light" panose="020B0502040204020203" pitchFamily="34" charset="-122"/>
                <a:ea typeface="Microsoft YaHei Light" panose="020B0502040204020203" pitchFamily="34" charset="-122"/>
                <a:sym typeface="Calibri" pitchFamily="34" charset="0"/>
              </a:rPr>
              <a:t>Student</a:t>
            </a:r>
            <a:r>
              <a:rPr lang="zh-CN" altLang="en-US" dirty="0">
                <a:latin typeface="Microsoft YaHei Light" panose="020B0502040204020203" pitchFamily="34" charset="-122"/>
                <a:ea typeface="Microsoft YaHei Light" panose="020B0502040204020203" pitchFamily="34" charset="-122"/>
                <a:sym typeface="Calibri" pitchFamily="34" charset="0"/>
              </a:rPr>
              <a:t>来表示，则该关系模式的属性集合为：</a:t>
            </a:r>
            <a:endParaRPr lang="en-US" dirty="0">
              <a:latin typeface="Microsoft YaHei Light" panose="020B0502040204020203" pitchFamily="34" charset="-122"/>
              <a:ea typeface="Microsoft YaHei Light" panose="020B0502040204020203" pitchFamily="34" charset="-122"/>
              <a:sym typeface="Calibri" pitchFamily="34" charset="0"/>
            </a:endParaRPr>
          </a:p>
          <a:p>
            <a:pPr marL="457200" lvl="1" indent="0">
              <a:lnSpc>
                <a:spcPct val="100000"/>
              </a:lnSpc>
              <a:buNone/>
            </a:pPr>
            <a:r>
              <a:rPr lang="en-US" dirty="0">
                <a:latin typeface="Microsoft YaHei Light" panose="020B0502040204020203" pitchFamily="34" charset="-122"/>
                <a:ea typeface="Microsoft YaHei Light" panose="020B0502040204020203" pitchFamily="34" charset="-122"/>
                <a:sym typeface="Calibri" pitchFamily="34" charset="0"/>
              </a:rPr>
              <a:t>		 </a:t>
            </a:r>
            <a:r>
              <a:rPr lang="en-US" altLang="zh-CN" dirty="0">
                <a:latin typeface="Microsoft YaHei Light" panose="020B0502040204020203" pitchFamily="34" charset="-122"/>
                <a:ea typeface="Microsoft YaHei Light" panose="020B0502040204020203" pitchFamily="34" charset="-122"/>
                <a:sym typeface="Calibri" pitchFamily="34" charset="0"/>
              </a:rPr>
              <a:t>U </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dirty="0" err="1">
                <a:latin typeface="Microsoft YaHei Light" panose="020B0502040204020203" pitchFamily="34" charset="-122"/>
                <a:ea typeface="Microsoft YaHei Light" panose="020B0502040204020203" pitchFamily="34" charset="-122"/>
                <a:sym typeface="Calibri" pitchFamily="34" charset="0"/>
              </a:rPr>
              <a:t>Sno</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Sdept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Mname</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Cno</a:t>
            </a:r>
            <a:r>
              <a:rPr lang="en-US" altLang="zh-CN" dirty="0">
                <a:latin typeface="Microsoft YaHei Light" panose="020B0502040204020203" pitchFamily="34" charset="-122"/>
                <a:ea typeface="Microsoft YaHei Light" panose="020B0502040204020203" pitchFamily="34" charset="-122"/>
                <a:sym typeface="Calibri" pitchFamily="34" charset="0"/>
              </a:rPr>
              <a:t>, Grade</a:t>
            </a:r>
            <a:r>
              <a:rPr lang="zh-CN" altLang="en-US" dirty="0">
                <a:latin typeface="Microsoft YaHei Light" panose="020B0502040204020203" pitchFamily="34" charset="-122"/>
                <a:ea typeface="Microsoft YaHei Light" panose="020B0502040204020203" pitchFamily="34" charset="-122"/>
                <a:sym typeface="Calibri" pitchFamily="34" charset="0"/>
              </a:rPr>
              <a:t>}  </a:t>
            </a:r>
          </a:p>
        </p:txBody>
      </p:sp>
      <p:sp>
        <p:nvSpPr>
          <p:cNvPr id="5" name="矩形 4">
            <a:extLst>
              <a:ext uri="{FF2B5EF4-FFF2-40B4-BE49-F238E27FC236}">
                <a16:creationId xmlns:a16="http://schemas.microsoft.com/office/drawing/2014/main" id="{6D351B85-5B83-4204-8EF7-07F84BAB962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9299BF4-8675-4E9F-A089-FB8C255AEDA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B28359A0-3BEB-41B3-9F50-8A3EB48F73EE}"/>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207056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a:extLst>
              <a:ext uri="{FF2B5EF4-FFF2-40B4-BE49-F238E27FC236}">
                <a16:creationId xmlns:a16="http://schemas.microsoft.com/office/drawing/2014/main" id="{66B63B6B-FF0D-4B10-B64E-20CF7EB7FF14}"/>
              </a:ext>
            </a:extLst>
          </p:cNvPr>
          <p:cNvSpPr txBox="1">
            <a:spLocks noChangeArrowheads="1"/>
          </p:cNvSpPr>
          <p:nvPr/>
        </p:nvSpPr>
        <p:spPr>
          <a:xfrm>
            <a:off x="1009693" y="1206692"/>
            <a:ext cx="10013168" cy="3554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）逐一检查</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中各函数依赖</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FD</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0" indent="0">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令</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0" indent="0">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，则从</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中去掉此函数依赖。</a:t>
            </a:r>
          </a:p>
          <a:p>
            <a:pPr marL="0" indent="0">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由于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与</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等价的充要条件是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G</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 </a:t>
            </a:r>
          </a:p>
          <a:p>
            <a:pPr marL="0" indent="0">
              <a:lnSpc>
                <a:spcPct val="150000"/>
              </a:lnSpc>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因此</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变换前后是等价的。</a:t>
            </a:r>
            <a:endParaRPr lang="zh-CN" altLang="en-US" sz="2400" dirty="0">
              <a:latin typeface="Microsoft YaHei Light" panose="020B0502040204020203" pitchFamily="34" charset="-122"/>
              <a:ea typeface="Microsoft YaHei Light" panose="020B0502040204020203" pitchFamily="34" charset="-122"/>
            </a:endParaRPr>
          </a:p>
        </p:txBody>
      </p:sp>
      <p:sp>
        <p:nvSpPr>
          <p:cNvPr id="3" name="矩形 2">
            <a:extLst>
              <a:ext uri="{FF2B5EF4-FFF2-40B4-BE49-F238E27FC236}">
                <a16:creationId xmlns:a16="http://schemas.microsoft.com/office/drawing/2014/main" id="{18062391-6D3A-4087-8F6D-52EF33417CF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D8C8E79-1563-4275-AE26-B9DAD9D0304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4E8E939D-2044-460D-9105-F2D392793F4E}"/>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1888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321ABAF-199B-455E-8A3D-AECECD4C085D}"/>
              </a:ext>
            </a:extLst>
          </p:cNvPr>
          <p:cNvSpPr txBox="1">
            <a:spLocks noChangeArrowheads="1"/>
          </p:cNvSpPr>
          <p:nvPr/>
        </p:nvSpPr>
        <p:spPr>
          <a:xfrm>
            <a:off x="743406" y="1154562"/>
            <a:ext cx="11123916" cy="5144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3</a:t>
            </a:r>
            <a:r>
              <a:rPr lang="zh-CN" altLang="en-US" sz="2400" dirty="0">
                <a:latin typeface="Microsoft YaHei Light" panose="020B0502040204020203" pitchFamily="34" charset="-122"/>
                <a:ea typeface="Microsoft YaHei Light" panose="020B0502040204020203" pitchFamily="34" charset="-122"/>
                <a:sym typeface="Calibri" pitchFamily="34" charset="0"/>
              </a:rPr>
              <a:t>）逐一取出</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中各函数依赖</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FD</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i</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0" indent="0">
              <a:lnSpc>
                <a:spcPct val="15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设</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1</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2</a:t>
            </a:r>
            <a:r>
              <a:rPr lang="en-US" altLang="zh-CN" sz="2400" i="1"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B</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m</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marL="0" indent="0">
              <a:lnSpc>
                <a:spcPct val="150000"/>
              </a:lnSpc>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逐一考查</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i</a:t>
            </a:r>
            <a:r>
              <a:rPr lang="en-US" altLang="zh-CN" sz="2400" i="1"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i</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0" indent="0">
              <a:lnSpc>
                <a:spcPct val="150000"/>
              </a:lnSpc>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若</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X-B</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i</a:t>
            </a:r>
            <a:r>
              <a:rPr lang="en-US" altLang="zh-CN" sz="2400" baseline="-250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，则以</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i</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取代</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0" indent="0">
              <a:lnSpc>
                <a:spcPct val="150000"/>
              </a:lnSpc>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由于</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与</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等价的充要条件是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Symbol" pitchFamily="18" charset="2"/>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F</a:t>
            </a:r>
            <a:r>
              <a:rPr lang="en-US" altLang="zh-CN" sz="2400" baseline="300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，其中</a:t>
            </a:r>
            <a:r>
              <a:rPr lang="en-US" altLang="zh-CN" sz="2400" i="1" dirty="0">
                <a:latin typeface="Microsoft YaHei Light" panose="020B0502040204020203" pitchFamily="34" charset="-122"/>
                <a:ea typeface="Microsoft YaHei Light" panose="020B0502040204020203" pitchFamily="34" charset="-122"/>
                <a:sym typeface="Calibri" pitchFamily="34" charset="0"/>
              </a:rPr>
              <a:t>Z</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i</a:t>
            </a:r>
            <a:r>
              <a:rPr lang="en-US" altLang="zh-CN" sz="2400" i="1" dirty="0">
                <a:latin typeface="Microsoft YaHei Light" panose="020B0502040204020203" pitchFamily="34" charset="-122"/>
                <a:ea typeface="Microsoft YaHei Light" panose="020B0502040204020203" pitchFamily="34" charset="-122"/>
                <a:sym typeface="Calibri" pitchFamily="34" charset="0"/>
              </a:rPr>
              <a:t> </a:t>
            </a:r>
            <a:r>
              <a:rPr lang="zh-CN" altLang="en-US" sz="2400" i="1"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因此</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变换前后是等价的。最后剩下的</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就一定是极小依赖集。因为对</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的每一次“改造”都保证了改造前后的两个函数依赖集等价，因此剩下的</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与原来的</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zh-CN" altLang="en-US" sz="2400" dirty="0">
                <a:latin typeface="Microsoft YaHei Light" panose="020B0502040204020203" pitchFamily="34" charset="-122"/>
                <a:ea typeface="Microsoft YaHei Light" panose="020B0502040204020203" pitchFamily="34" charset="-122"/>
                <a:sym typeface="Calibri" pitchFamily="34" charset="0"/>
              </a:rPr>
              <a:t>等价。</a:t>
            </a:r>
          </a:p>
          <a:p>
            <a:pPr marL="0" indent="0">
              <a:lnSpc>
                <a:spcPct val="150000"/>
              </a:lnSpc>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证毕</a:t>
            </a:r>
          </a:p>
        </p:txBody>
      </p:sp>
      <p:sp>
        <p:nvSpPr>
          <p:cNvPr id="3" name="矩形 2">
            <a:extLst>
              <a:ext uri="{FF2B5EF4-FFF2-40B4-BE49-F238E27FC236}">
                <a16:creationId xmlns:a16="http://schemas.microsoft.com/office/drawing/2014/main" id="{75273B83-359A-420F-AE2B-F9EA96A9558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95FFDFF-9AC4-4789-8A2B-32151007555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8EA0137D-95C2-483A-A0F4-AFC018803A4A}"/>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1689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056A8F6-D5E5-4CA2-A4D7-9081B2BAFB36}"/>
              </a:ext>
            </a:extLst>
          </p:cNvPr>
          <p:cNvSpPr txBox="1">
            <a:spLocks noChangeArrowheads="1"/>
          </p:cNvSpPr>
          <p:nvPr/>
        </p:nvSpPr>
        <p:spPr>
          <a:xfrm>
            <a:off x="735496" y="1037672"/>
            <a:ext cx="9740348" cy="2735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sym typeface="Calibri" pitchFamily="34" charset="0"/>
              </a:rPr>
              <a:t>定理</a:t>
            </a:r>
            <a:r>
              <a:rPr lang="en-US" altLang="zh-CN" sz="2400" dirty="0">
                <a:latin typeface="Microsoft YaHei Light" panose="020B0502040204020203" pitchFamily="34" charset="-122"/>
                <a:ea typeface="Microsoft YaHei Light" panose="020B0502040204020203" pitchFamily="34" charset="-122"/>
                <a:sym typeface="Calibri" pitchFamily="34" charset="0"/>
              </a:rPr>
              <a:t>3</a:t>
            </a:r>
            <a:r>
              <a:rPr lang="zh-CN" altLang="en-US" sz="2400" dirty="0">
                <a:latin typeface="Microsoft YaHei Light" panose="020B0502040204020203" pitchFamily="34" charset="-122"/>
                <a:ea typeface="Microsoft YaHei Light" panose="020B0502040204020203" pitchFamily="34" charset="-122"/>
                <a:sym typeface="Calibri" pitchFamily="34" charset="0"/>
              </a:rPr>
              <a:t>的证明过程</a:t>
            </a:r>
          </a:p>
          <a:p>
            <a:pPr lvl="1">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是求</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极小依赖集的过程</a:t>
            </a:r>
          </a:p>
          <a:p>
            <a:pPr lvl="1">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也是检验</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是否为极小依赖集的一个算法</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sym typeface="Calibri" pitchFamily="34" charset="0"/>
              </a:rPr>
              <a:t>    若改造后的</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与原来的</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相同，说明</a:t>
            </a:r>
            <a:r>
              <a:rPr lang="en-US" altLang="zh-CN" i="1" dirty="0">
                <a:latin typeface="Microsoft YaHei Light" panose="020B0502040204020203" pitchFamily="34" charset="-122"/>
                <a:ea typeface="Microsoft YaHei Light" panose="020B0502040204020203" pitchFamily="34" charset="-122"/>
                <a:sym typeface="Calibri" pitchFamily="34" charset="0"/>
              </a:rPr>
              <a:t>F </a:t>
            </a:r>
            <a:r>
              <a:rPr lang="zh-CN" altLang="en-US" dirty="0">
                <a:latin typeface="Microsoft YaHei Light" panose="020B0502040204020203" pitchFamily="34" charset="-122"/>
                <a:ea typeface="Microsoft YaHei Light" panose="020B0502040204020203" pitchFamily="34" charset="-122"/>
                <a:sym typeface="Calibri" pitchFamily="34" charset="0"/>
              </a:rPr>
              <a:t>就是一个最小依赖集</a:t>
            </a:r>
          </a:p>
          <a:p>
            <a:pPr lvl="1"/>
            <a:endParaRPr lang="zh-CN" altLang="en-US"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矩形 2">
            <a:extLst>
              <a:ext uri="{FF2B5EF4-FFF2-40B4-BE49-F238E27FC236}">
                <a16:creationId xmlns:a16="http://schemas.microsoft.com/office/drawing/2014/main" id="{7B42258F-06FB-4C69-8FD4-627F53BE89C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72B964E-FC25-48F6-A917-267B4EF5584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6C3F41F5-CBBB-4E48-888A-BF013D0A5F43}"/>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6" name="Rectangle 3">
            <a:extLst>
              <a:ext uri="{FF2B5EF4-FFF2-40B4-BE49-F238E27FC236}">
                <a16:creationId xmlns:a16="http://schemas.microsoft.com/office/drawing/2014/main" id="{BBF9ABA8-F59B-4FDC-B47F-7D68097B2BD2}"/>
              </a:ext>
            </a:extLst>
          </p:cNvPr>
          <p:cNvSpPr txBox="1">
            <a:spLocks noChangeArrowheads="1"/>
          </p:cNvSpPr>
          <p:nvPr/>
        </p:nvSpPr>
        <p:spPr>
          <a:xfrm>
            <a:off x="899589" y="3429000"/>
            <a:ext cx="9680713" cy="20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15]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lnSpc>
                <a:spcPct val="150000"/>
              </a:lnSpc>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的最小依赖集：</a:t>
            </a:r>
          </a:p>
          <a:p>
            <a:pPr marL="0" indent="0">
              <a:lnSpc>
                <a:spcPct val="150000"/>
              </a:lnSpc>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m1</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7" name="Rectangle 3">
            <a:extLst>
              <a:ext uri="{FF2B5EF4-FFF2-40B4-BE49-F238E27FC236}">
                <a16:creationId xmlns:a16="http://schemas.microsoft.com/office/drawing/2014/main" id="{9E744ACD-0E6E-4B31-BB13-76012EF15B14}"/>
              </a:ext>
            </a:extLst>
          </p:cNvPr>
          <p:cNvSpPr txBox="1">
            <a:spLocks noChangeArrowheads="1"/>
          </p:cNvSpPr>
          <p:nvPr/>
        </p:nvSpPr>
        <p:spPr>
          <a:xfrm>
            <a:off x="735496" y="5534164"/>
            <a:ext cx="11499574" cy="1148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的最小依赖集</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F</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m</a:t>
            </a:r>
            <a:r>
              <a:rPr lang="zh-CN" altLang="en-US" sz="2400" dirty="0">
                <a:latin typeface="Microsoft YaHei Light" panose="020B0502040204020203" pitchFamily="34" charset="-122"/>
                <a:ea typeface="Microsoft YaHei Light" panose="020B0502040204020203" pitchFamily="34" charset="-122"/>
                <a:sym typeface="Calibri" pitchFamily="34" charset="0"/>
              </a:rPr>
              <a:t>不一定是唯一的，它与对各函数依赖</a:t>
            </a:r>
            <a:r>
              <a:rPr lang="en-US" altLang="zh-CN" sz="2400" i="1" dirty="0" err="1">
                <a:latin typeface="Microsoft YaHei Light" panose="020B0502040204020203" pitchFamily="34" charset="-122"/>
                <a:ea typeface="Microsoft YaHei Light" panose="020B0502040204020203" pitchFamily="34" charset="-122"/>
                <a:sym typeface="Calibri" pitchFamily="34" charset="0"/>
              </a:rPr>
              <a:t>FD</a:t>
            </a:r>
            <a:r>
              <a:rPr lang="en-US" altLang="zh-CN" sz="2400" i="1" baseline="-25000" dirty="0" err="1">
                <a:latin typeface="Microsoft YaHei Light" panose="020B0502040204020203" pitchFamily="34" charset="-122"/>
                <a:ea typeface="Microsoft YaHei Light" panose="020B0502040204020203" pitchFamily="34" charset="-122"/>
                <a:sym typeface="Calibri" pitchFamily="34" charset="0"/>
              </a:rPr>
              <a:t>i</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及</a:t>
            </a:r>
            <a:r>
              <a:rPr lang="en-US" altLang="zh-CN" sz="2400" i="1" dirty="0">
                <a:latin typeface="Microsoft YaHei Light" panose="020B0502040204020203" pitchFamily="34" charset="-122"/>
                <a:ea typeface="Microsoft YaHei Light" panose="020B0502040204020203" pitchFamily="34" charset="-122"/>
                <a:sym typeface="Calibri" pitchFamily="34" charset="0"/>
              </a:rPr>
              <a:t>X</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zh-CN" altLang="en-US" sz="2400" dirty="0">
                <a:latin typeface="Microsoft YaHei Light" panose="020B0502040204020203" pitchFamily="34" charset="-122"/>
                <a:ea typeface="Microsoft YaHei Light" panose="020B0502040204020203" pitchFamily="34" charset="-122"/>
                <a:sym typeface="Calibri" pitchFamily="34" charset="0"/>
              </a:rPr>
              <a:t>中</a:t>
            </a:r>
            <a:r>
              <a:rPr lang="en-US" altLang="zh-CN" sz="2400" i="1" dirty="0">
                <a:latin typeface="Microsoft YaHei Light" panose="020B0502040204020203" pitchFamily="34" charset="-122"/>
                <a:ea typeface="Microsoft YaHei Light" panose="020B0502040204020203" pitchFamily="34" charset="-122"/>
                <a:sym typeface="Calibri" pitchFamily="34" charset="0"/>
              </a:rPr>
              <a:t>X </a:t>
            </a:r>
            <a:r>
              <a:rPr lang="zh-CN" altLang="en-US" sz="2400" dirty="0">
                <a:latin typeface="Microsoft YaHei Light" panose="020B0502040204020203" pitchFamily="34" charset="-122"/>
                <a:ea typeface="Microsoft YaHei Light" panose="020B0502040204020203" pitchFamily="34" charset="-122"/>
                <a:sym typeface="Calibri" pitchFamily="34" charset="0"/>
              </a:rPr>
              <a:t>各属性的处置顺序有关。 </a:t>
            </a:r>
            <a:endParaRPr lang="zh-CN" alt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4090819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a:extLst>
              <a:ext uri="{FF2B5EF4-FFF2-40B4-BE49-F238E27FC236}">
                <a16:creationId xmlns:a16="http://schemas.microsoft.com/office/drawing/2014/main" id="{03584BAE-3E1F-4F36-84FE-F3EF5740E39A}"/>
              </a:ext>
            </a:extLst>
          </p:cNvPr>
          <p:cNvSpPr txBox="1">
            <a:spLocks noChangeArrowheads="1"/>
          </p:cNvSpPr>
          <p:nvPr/>
        </p:nvSpPr>
        <p:spPr>
          <a:xfrm>
            <a:off x="646043" y="1568450"/>
            <a:ext cx="10624930" cy="3261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zh-CN" altLang="en-US" sz="2400" dirty="0">
                <a:latin typeface="Microsoft YaHei Light" panose="020B0502040204020203" pitchFamily="34" charset="-122"/>
                <a:ea typeface="Microsoft YaHei Light" panose="020B0502040204020203" pitchFamily="34" charset="-122"/>
                <a:sym typeface="Calibri" pitchFamily="34" charset="0"/>
              </a:rPr>
              <a:t>例</a:t>
            </a:r>
            <a:r>
              <a:rPr lang="en-US" altLang="zh-CN" sz="2400" dirty="0">
                <a:latin typeface="Microsoft YaHei Light" panose="020B0502040204020203" pitchFamily="34" charset="-122"/>
                <a:ea typeface="Microsoft YaHei Light" panose="020B0502040204020203" pitchFamily="34" charset="-122"/>
                <a:sym typeface="Calibri" pitchFamily="34" charset="0"/>
              </a:rPr>
              <a:t>15] </a:t>
            </a:r>
          </a:p>
          <a:p>
            <a:pPr marL="0" indent="0">
              <a:buFont typeface="Wingdings" pitchFamily="2" charset="2"/>
              <a:buNone/>
            </a:pP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m1</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m2</a:t>
            </a:r>
            <a:r>
              <a:rPr lang="zh-CN" altLang="en-US" sz="2400" dirty="0">
                <a:latin typeface="Microsoft YaHei Light" panose="020B0502040204020203" pitchFamily="34" charset="-122"/>
                <a:ea typeface="Microsoft YaHei Light" panose="020B0502040204020203" pitchFamily="34" charset="-122"/>
                <a:sym typeface="Calibri" pitchFamily="34" charset="0"/>
              </a:rPr>
              <a:t>都是</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的最小依赖集：</a:t>
            </a:r>
          </a:p>
          <a:p>
            <a:pPr marL="0" indent="0">
              <a:buFont typeface="Wingdings" pitchFamily="2" charset="2"/>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m1</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a:p>
            <a:pPr marL="0" indent="0">
              <a:buFont typeface="Wingdings" pitchFamily="2" charset="2"/>
              <a:buNone/>
            </a:pP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zh-CN" altLang="en-US"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i="1" baseline="-25000" dirty="0">
                <a:latin typeface="Microsoft YaHei Light" panose="020B0502040204020203" pitchFamily="34" charset="-122"/>
                <a:ea typeface="Microsoft YaHei Light" panose="020B0502040204020203" pitchFamily="34" charset="-122"/>
                <a:sym typeface="Calibri" pitchFamily="34" charset="0"/>
              </a:rPr>
              <a:t>m2</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B</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r>
              <a:rPr lang="en-US" altLang="zh-CN" sz="2400" i="1" dirty="0">
                <a:latin typeface="Microsoft YaHei Light" panose="020B0502040204020203" pitchFamily="34" charset="-122"/>
                <a:ea typeface="Microsoft YaHei Light" panose="020B0502040204020203" pitchFamily="34" charset="-122"/>
                <a:sym typeface="Calibri" pitchFamily="34" charset="0"/>
              </a:rPr>
              <a:t>C</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A</a:t>
            </a:r>
            <a:r>
              <a:rPr lang="en-US" altLang="zh-CN" sz="2400" dirty="0">
                <a:latin typeface="Microsoft YaHei Light" panose="020B0502040204020203" pitchFamily="34" charset="-122"/>
                <a:ea typeface="Microsoft YaHei Light" panose="020B0502040204020203" pitchFamily="34" charset="-122"/>
                <a:sym typeface="Calibri" pitchFamily="34" charset="0"/>
              </a:rPr>
              <a:t>} </a:t>
            </a: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4" name="矩形 3">
            <a:extLst>
              <a:ext uri="{FF2B5EF4-FFF2-40B4-BE49-F238E27FC236}">
                <a16:creationId xmlns:a16="http://schemas.microsoft.com/office/drawing/2014/main" id="{B726F8DF-A99E-4712-BF47-0D87211435F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498D82-8CFC-4BE4-90CA-9554C8265A8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D9CF1BB7-097B-441B-82E0-8B9D36A9D037}"/>
              </a:ext>
            </a:extLst>
          </p:cNvPr>
          <p:cNvSpPr txBox="1"/>
          <p:nvPr/>
        </p:nvSpPr>
        <p:spPr>
          <a:xfrm>
            <a:off x="203652" y="-38890"/>
            <a:ext cx="6226965"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关系数据理论：数据依赖公理系统</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8B4C4390-7B26-4C47-B9A0-0D5A37A77D0F}"/>
              </a:ext>
            </a:extLst>
          </p:cNvPr>
          <p:cNvSpPr txBox="1">
            <a:spLocks noChangeArrowheads="1"/>
          </p:cNvSpPr>
          <p:nvPr/>
        </p:nvSpPr>
        <p:spPr>
          <a:xfrm>
            <a:off x="646043" y="4491521"/>
            <a:ext cx="11330609" cy="208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在</a:t>
            </a:r>
            <a:r>
              <a:rPr lang="en-US" altLang="zh-CN" sz="2400" i="1" dirty="0">
                <a:latin typeface="Microsoft YaHei Light" panose="020B0502040204020203" pitchFamily="34" charset="-122"/>
                <a:ea typeface="Microsoft YaHei Light" panose="020B0502040204020203" pitchFamily="34" charset="-122"/>
                <a:sym typeface="Calibri" pitchFamily="34" charset="0"/>
              </a:rPr>
              <a:t>R</a:t>
            </a:r>
            <a:r>
              <a:rPr lang="en-US" altLang="zh-CN" sz="2400" dirty="0">
                <a:latin typeface="Microsoft YaHei Light" panose="020B0502040204020203" pitchFamily="34" charset="-122"/>
                <a:ea typeface="Microsoft YaHei Light" panose="020B0502040204020203" pitchFamily="34" charset="-122"/>
                <a:sym typeface="Calibri" pitchFamily="34" charset="0"/>
              </a:rPr>
              <a:t>&lt;</a:t>
            </a:r>
            <a:r>
              <a:rPr lang="en-US" altLang="zh-CN" sz="2400" i="1" dirty="0">
                <a:latin typeface="Microsoft YaHei Light" panose="020B0502040204020203" pitchFamily="34" charset="-122"/>
                <a:ea typeface="Microsoft YaHei Light" panose="020B0502040204020203" pitchFamily="34" charset="-122"/>
                <a:sym typeface="Calibri" pitchFamily="34" charset="0"/>
              </a:rPr>
              <a:t>U</a:t>
            </a:r>
            <a:r>
              <a:rPr lang="en-US" altLang="zh-CN"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r>
              <a:rPr lang="en-US" altLang="zh-CN" sz="2400" dirty="0">
                <a:latin typeface="Microsoft YaHei Light" panose="020B0502040204020203" pitchFamily="34" charset="-122"/>
                <a:ea typeface="Microsoft YaHei Light" panose="020B0502040204020203" pitchFamily="34" charset="-122"/>
                <a:sym typeface="Calibri" pitchFamily="34" charset="0"/>
              </a:rPr>
              <a:t>&gt;</a:t>
            </a:r>
            <a:r>
              <a:rPr lang="zh-CN" altLang="en-US" sz="2400" dirty="0">
                <a:latin typeface="Microsoft YaHei Light" panose="020B0502040204020203" pitchFamily="34" charset="-122"/>
                <a:ea typeface="Microsoft YaHei Light" panose="020B0502040204020203" pitchFamily="34" charset="-122"/>
                <a:sym typeface="Calibri" pitchFamily="34" charset="0"/>
              </a:rPr>
              <a:t>中可以用与</a:t>
            </a:r>
            <a:r>
              <a:rPr lang="en-US" altLang="zh-CN" sz="2400" i="1" dirty="0">
                <a:latin typeface="Microsoft YaHei Light" panose="020B0502040204020203" pitchFamily="34" charset="-122"/>
                <a:ea typeface="Microsoft YaHei Light" panose="020B0502040204020203" pitchFamily="34" charset="-122"/>
                <a:sym typeface="Calibri" pitchFamily="34" charset="0"/>
              </a:rPr>
              <a:t>F </a:t>
            </a:r>
            <a:r>
              <a:rPr lang="zh-CN" altLang="en-US" sz="2400" dirty="0">
                <a:latin typeface="Microsoft YaHei Light" panose="020B0502040204020203" pitchFamily="34" charset="-122"/>
                <a:ea typeface="Microsoft YaHei Light" panose="020B0502040204020203" pitchFamily="34" charset="-122"/>
                <a:sym typeface="Calibri" pitchFamily="34" charset="0"/>
              </a:rPr>
              <a:t>等价的依赖集</a:t>
            </a:r>
            <a:r>
              <a:rPr lang="en-US" altLang="zh-CN" sz="2400" i="1" dirty="0">
                <a:latin typeface="Microsoft YaHei Light" panose="020B0502040204020203" pitchFamily="34" charset="-122"/>
                <a:ea typeface="Microsoft YaHei Light" panose="020B0502040204020203" pitchFamily="34" charset="-122"/>
                <a:sym typeface="Calibri" pitchFamily="34" charset="0"/>
              </a:rPr>
              <a:t>G</a:t>
            </a:r>
            <a:r>
              <a:rPr lang="zh-CN" altLang="en-US" sz="2400" dirty="0">
                <a:latin typeface="Microsoft YaHei Light" panose="020B0502040204020203" pitchFamily="34" charset="-122"/>
                <a:ea typeface="Microsoft YaHei Light" panose="020B0502040204020203" pitchFamily="34" charset="-122"/>
                <a:sym typeface="Calibri" pitchFamily="34" charset="0"/>
              </a:rPr>
              <a:t>来取代</a:t>
            </a:r>
            <a:r>
              <a:rPr lang="en-US" altLang="zh-CN" sz="2400" i="1" dirty="0">
                <a:latin typeface="Microsoft YaHei Light" panose="020B0502040204020203" pitchFamily="34" charset="-122"/>
                <a:ea typeface="Microsoft YaHei Light" panose="020B0502040204020203" pitchFamily="34" charset="-122"/>
                <a:sym typeface="Calibri" pitchFamily="34" charset="0"/>
              </a:rPr>
              <a:t>F</a:t>
            </a:r>
            <a:endParaRPr lang="zh-CN" altLang="en-US" sz="2400" i="1" dirty="0">
              <a:latin typeface="Microsoft YaHei Light" panose="020B0502040204020203" pitchFamily="34" charset="-122"/>
              <a:ea typeface="Microsoft YaHei Light" panose="020B0502040204020203" pitchFamily="34" charset="-122"/>
              <a:sym typeface="Calibri" pitchFamily="34" charset="0"/>
            </a:endParaRPr>
          </a:p>
          <a:p>
            <a:pPr lvl="1">
              <a:lnSpc>
                <a:spcPct val="150000"/>
              </a:lnSpc>
            </a:pPr>
            <a:r>
              <a:rPr lang="zh-CN" altLang="en-US" dirty="0">
                <a:latin typeface="Microsoft YaHei Light" panose="020B0502040204020203" pitchFamily="34" charset="-122"/>
                <a:ea typeface="Microsoft YaHei Light" panose="020B0502040204020203" pitchFamily="34" charset="-122"/>
                <a:sym typeface="Calibri" pitchFamily="34" charset="0"/>
              </a:rPr>
              <a:t>原因：两个关系模式</a:t>
            </a:r>
            <a:r>
              <a:rPr lang="en-US" altLang="zh-CN" i="1" dirty="0">
                <a:latin typeface="Microsoft YaHei Light" panose="020B0502040204020203" pitchFamily="34" charset="-122"/>
                <a:ea typeface="Microsoft YaHei Light" panose="020B0502040204020203" pitchFamily="34" charset="-122"/>
                <a:sym typeface="Calibri" pitchFamily="34" charset="0"/>
              </a:rPr>
              <a:t>R</a:t>
            </a:r>
            <a:r>
              <a:rPr lang="en-US" altLang="zh-CN" baseline="-25000" dirty="0">
                <a:latin typeface="Microsoft YaHei Light" panose="020B0502040204020203" pitchFamily="34" charset="-122"/>
                <a:ea typeface="Microsoft YaHei Light" panose="020B0502040204020203" pitchFamily="34" charset="-122"/>
                <a:sym typeface="Calibri" pitchFamily="34" charset="0"/>
              </a:rPr>
              <a:t>1</a:t>
            </a:r>
            <a:r>
              <a:rPr lang="en-US" altLang="zh-CN" dirty="0">
                <a:latin typeface="Microsoft YaHei Light" panose="020B0502040204020203" pitchFamily="34" charset="-122"/>
                <a:ea typeface="Microsoft YaHei Light" panose="020B0502040204020203" pitchFamily="34" charset="-122"/>
                <a:sym typeface="Calibri" pitchFamily="34" charset="0"/>
              </a:rPr>
              <a:t> &lt;</a:t>
            </a:r>
            <a:r>
              <a:rPr lang="en-US" altLang="zh-CN" i="1" dirty="0">
                <a:latin typeface="Microsoft YaHei Light" panose="020B0502040204020203" pitchFamily="34" charset="-122"/>
                <a:ea typeface="Microsoft YaHei Light" panose="020B0502040204020203" pitchFamily="34" charset="-122"/>
                <a:sym typeface="Calibri" pitchFamily="34" charset="0"/>
              </a:rPr>
              <a:t>U</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en-US" altLang="zh-CN" dirty="0">
                <a:latin typeface="Microsoft YaHei Light" panose="020B0502040204020203" pitchFamily="34" charset="-122"/>
                <a:ea typeface="Microsoft YaHei Light" panose="020B0502040204020203" pitchFamily="34" charset="-122"/>
                <a:sym typeface="Calibri" pitchFamily="34" charset="0"/>
              </a:rPr>
              <a:t>&gt;</a:t>
            </a:r>
            <a:r>
              <a:rPr lang="zh-CN" altLang="en-US"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R</a:t>
            </a:r>
            <a:r>
              <a:rPr lang="en-US" altLang="zh-CN" baseline="-25000" dirty="0">
                <a:latin typeface="Microsoft YaHei Light" panose="020B0502040204020203" pitchFamily="34" charset="-122"/>
                <a:ea typeface="Microsoft YaHei Light" panose="020B0502040204020203" pitchFamily="34" charset="-122"/>
                <a:sym typeface="Calibri" pitchFamily="34" charset="0"/>
              </a:rPr>
              <a:t>2</a:t>
            </a:r>
            <a:r>
              <a:rPr lang="en-US" altLang="zh-CN" dirty="0">
                <a:latin typeface="Microsoft YaHei Light" panose="020B0502040204020203" pitchFamily="34" charset="-122"/>
                <a:ea typeface="Microsoft YaHei Light" panose="020B0502040204020203" pitchFamily="34" charset="-122"/>
                <a:sym typeface="Calibri" pitchFamily="34" charset="0"/>
              </a:rPr>
              <a:t>&lt;</a:t>
            </a:r>
            <a:r>
              <a:rPr lang="en-US" altLang="zh-CN" i="1" dirty="0">
                <a:latin typeface="Microsoft YaHei Light" panose="020B0502040204020203" pitchFamily="34" charset="-122"/>
                <a:ea typeface="Microsoft YaHei Light" panose="020B0502040204020203" pitchFamily="34" charset="-122"/>
                <a:sym typeface="Calibri" pitchFamily="34" charset="0"/>
              </a:rPr>
              <a:t>U</a:t>
            </a:r>
            <a:r>
              <a:rPr lang="en-US" altLang="zh-CN" dirty="0">
                <a:latin typeface="Microsoft YaHei Light" panose="020B0502040204020203" pitchFamily="34" charset="-122"/>
                <a:ea typeface="Microsoft YaHei Light" panose="020B0502040204020203" pitchFamily="34" charset="-122"/>
                <a:sym typeface="Calibri" pitchFamily="34" charset="0"/>
              </a:rPr>
              <a:t>,</a:t>
            </a:r>
            <a:r>
              <a:rPr lang="en-US" altLang="zh-CN" i="1" dirty="0">
                <a:latin typeface="Microsoft YaHei Light" panose="020B0502040204020203" pitchFamily="34" charset="-122"/>
                <a:ea typeface="Microsoft YaHei Light" panose="020B0502040204020203" pitchFamily="34" charset="-122"/>
                <a:sym typeface="Calibri" pitchFamily="34" charset="0"/>
              </a:rPr>
              <a:t>G</a:t>
            </a:r>
            <a:r>
              <a:rPr lang="en-US" altLang="zh-CN" dirty="0">
                <a:latin typeface="Microsoft YaHei Light" panose="020B0502040204020203" pitchFamily="34" charset="-122"/>
                <a:ea typeface="Microsoft YaHei Light" panose="020B0502040204020203" pitchFamily="34" charset="-122"/>
                <a:sym typeface="Calibri" pitchFamily="34" charset="0"/>
              </a:rPr>
              <a:t>&gt;</a:t>
            </a:r>
            <a:r>
              <a:rPr lang="zh-CN" altLang="en-US" dirty="0">
                <a:latin typeface="Microsoft YaHei Light" panose="020B0502040204020203" pitchFamily="34" charset="-122"/>
                <a:ea typeface="Microsoft YaHei Light" panose="020B0502040204020203" pitchFamily="34" charset="-122"/>
                <a:sym typeface="Calibri" pitchFamily="34" charset="0"/>
              </a:rPr>
              <a:t>，如果</a:t>
            </a:r>
            <a:r>
              <a:rPr lang="en-US" altLang="zh-CN" i="1"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与</a:t>
            </a:r>
            <a:r>
              <a:rPr lang="en-US" altLang="zh-CN" i="1" dirty="0">
                <a:latin typeface="Microsoft YaHei Light" panose="020B0502040204020203" pitchFamily="34" charset="-122"/>
                <a:ea typeface="Microsoft YaHei Light" panose="020B0502040204020203" pitchFamily="34" charset="-122"/>
                <a:sym typeface="Calibri" pitchFamily="34" charset="0"/>
              </a:rPr>
              <a:t>G</a:t>
            </a:r>
            <a:r>
              <a:rPr lang="zh-CN" altLang="en-US" dirty="0">
                <a:latin typeface="Microsoft YaHei Light" panose="020B0502040204020203" pitchFamily="34" charset="-122"/>
                <a:ea typeface="Microsoft YaHei Light" panose="020B0502040204020203" pitchFamily="34" charset="-122"/>
                <a:sym typeface="Calibri" pitchFamily="34" charset="0"/>
              </a:rPr>
              <a:t>等价，那么</a:t>
            </a:r>
            <a:r>
              <a:rPr lang="en-US" altLang="zh-CN" i="1" dirty="0">
                <a:latin typeface="Microsoft YaHei Light" panose="020B0502040204020203" pitchFamily="34" charset="-122"/>
                <a:ea typeface="Microsoft YaHei Light" panose="020B0502040204020203" pitchFamily="34" charset="-122"/>
                <a:sym typeface="Calibri" pitchFamily="34" charset="0"/>
              </a:rPr>
              <a:t>R</a:t>
            </a:r>
            <a:r>
              <a:rPr lang="en-US" altLang="zh-CN" baseline="-25000" dirty="0">
                <a:latin typeface="Microsoft YaHei Light" panose="020B0502040204020203" pitchFamily="34" charset="-122"/>
                <a:ea typeface="Microsoft YaHei Light" panose="020B0502040204020203" pitchFamily="34" charset="-122"/>
                <a:sym typeface="Calibri" pitchFamily="34" charset="0"/>
              </a:rPr>
              <a:t>1</a:t>
            </a:r>
            <a:r>
              <a:rPr lang="zh-CN" altLang="en-US" dirty="0">
                <a:latin typeface="Microsoft YaHei Light" panose="020B0502040204020203" pitchFamily="34" charset="-122"/>
                <a:ea typeface="Microsoft YaHei Light" panose="020B0502040204020203" pitchFamily="34" charset="-122"/>
                <a:sym typeface="Calibri" pitchFamily="34" charset="0"/>
              </a:rPr>
              <a:t>的关系一定是</a:t>
            </a:r>
            <a:r>
              <a:rPr lang="en-US" altLang="zh-CN" i="1" dirty="0">
                <a:latin typeface="Microsoft YaHei Light" panose="020B0502040204020203" pitchFamily="34" charset="-122"/>
                <a:ea typeface="Microsoft YaHei Light" panose="020B0502040204020203" pitchFamily="34" charset="-122"/>
                <a:sym typeface="Calibri" pitchFamily="34" charset="0"/>
              </a:rPr>
              <a:t>R</a:t>
            </a:r>
            <a:r>
              <a:rPr lang="en-US" altLang="zh-CN" baseline="-25000" dirty="0">
                <a:latin typeface="Microsoft YaHei Light" panose="020B0502040204020203" pitchFamily="34" charset="-122"/>
                <a:ea typeface="Microsoft YaHei Light" panose="020B0502040204020203" pitchFamily="34" charset="-122"/>
                <a:sym typeface="Calibri" pitchFamily="34" charset="0"/>
              </a:rPr>
              <a:t>2</a:t>
            </a:r>
            <a:r>
              <a:rPr lang="zh-CN" altLang="en-US" dirty="0">
                <a:latin typeface="Microsoft YaHei Light" panose="020B0502040204020203" pitchFamily="34" charset="-122"/>
                <a:ea typeface="Microsoft YaHei Light" panose="020B0502040204020203" pitchFamily="34" charset="-122"/>
                <a:sym typeface="Calibri" pitchFamily="34" charset="0"/>
              </a:rPr>
              <a:t>的关系。反过来，</a:t>
            </a:r>
            <a:r>
              <a:rPr lang="en-US" altLang="zh-CN" i="1" dirty="0">
                <a:latin typeface="Microsoft YaHei Light" panose="020B0502040204020203" pitchFamily="34" charset="-122"/>
                <a:ea typeface="Microsoft YaHei Light" panose="020B0502040204020203" pitchFamily="34" charset="-122"/>
                <a:sym typeface="Calibri" pitchFamily="34" charset="0"/>
              </a:rPr>
              <a:t>R</a:t>
            </a:r>
            <a:r>
              <a:rPr lang="en-US" altLang="zh-CN" baseline="-25000" dirty="0">
                <a:latin typeface="Microsoft YaHei Light" panose="020B0502040204020203" pitchFamily="34" charset="-122"/>
                <a:ea typeface="Microsoft YaHei Light" panose="020B0502040204020203" pitchFamily="34" charset="-122"/>
                <a:sym typeface="Calibri" pitchFamily="34" charset="0"/>
              </a:rPr>
              <a:t>2</a:t>
            </a:r>
            <a:r>
              <a:rPr lang="zh-CN" altLang="en-US" dirty="0">
                <a:latin typeface="Microsoft YaHei Light" panose="020B0502040204020203" pitchFamily="34" charset="-122"/>
                <a:ea typeface="Microsoft YaHei Light" panose="020B0502040204020203" pitchFamily="34" charset="-122"/>
                <a:sym typeface="Calibri" pitchFamily="34" charset="0"/>
              </a:rPr>
              <a:t>的关系也一定是</a:t>
            </a:r>
            <a:r>
              <a:rPr lang="en-US" altLang="zh-CN" i="1" dirty="0">
                <a:latin typeface="Microsoft YaHei Light" panose="020B0502040204020203" pitchFamily="34" charset="-122"/>
                <a:ea typeface="Microsoft YaHei Light" panose="020B0502040204020203" pitchFamily="34" charset="-122"/>
                <a:sym typeface="Calibri" pitchFamily="34" charset="0"/>
              </a:rPr>
              <a:t>R</a:t>
            </a:r>
            <a:r>
              <a:rPr lang="en-US" altLang="zh-CN" baseline="-25000" dirty="0">
                <a:latin typeface="Microsoft YaHei Light" panose="020B0502040204020203" pitchFamily="34" charset="-122"/>
                <a:ea typeface="Microsoft YaHei Light" panose="020B0502040204020203" pitchFamily="34" charset="-122"/>
                <a:sym typeface="Calibri" pitchFamily="34" charset="0"/>
              </a:rPr>
              <a:t>1</a:t>
            </a:r>
            <a:r>
              <a:rPr lang="zh-CN" altLang="en-US" dirty="0">
                <a:latin typeface="Microsoft YaHei Light" panose="020B0502040204020203" pitchFamily="34" charset="-122"/>
                <a:ea typeface="Microsoft YaHei Light" panose="020B0502040204020203" pitchFamily="34" charset="-122"/>
                <a:sym typeface="Calibri" pitchFamily="34" charset="0"/>
              </a:rPr>
              <a:t>的关系。  </a:t>
            </a: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32981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E465CD-8316-4AE4-80D0-EB6855A47211}"/>
              </a:ext>
            </a:extLst>
          </p:cNvPr>
          <p:cNvSpPr>
            <a:spLocks noGrp="1" noChangeArrowheads="1"/>
          </p:cNvSpPr>
          <p:nvPr>
            <p:ph idx="1"/>
          </p:nvPr>
        </p:nvSpPr>
        <p:spPr>
          <a:xfrm>
            <a:off x="681337" y="1311153"/>
            <a:ext cx="8899985" cy="2028395"/>
          </a:xfrm>
        </p:spPr>
        <p:txBody>
          <a:bodyPr>
            <a:normAutofit/>
          </a:bodyPr>
          <a:lstStyle/>
          <a:p>
            <a:pPr marL="457200" lvl="1" indent="0" algn="l">
              <a:lnSpc>
                <a:spcPct val="100000"/>
              </a:lnSpc>
              <a:buNone/>
            </a:pPr>
            <a:r>
              <a:rPr lang="zh-CN" altLang="en-US" sz="2000" dirty="0">
                <a:latin typeface="Microsoft YaHei Light" panose="020B0502040204020203" pitchFamily="34" charset="-122"/>
                <a:ea typeface="Microsoft YaHei Light" panose="020B0502040204020203" pitchFamily="34" charset="-122"/>
                <a:sym typeface="Calibri" pitchFamily="34" charset="0"/>
              </a:rPr>
              <a:t>现实世界的已知事实（语义）：</a:t>
            </a:r>
          </a:p>
          <a:p>
            <a:pPr lvl="2" algn="l">
              <a:lnSpc>
                <a:spcPct val="100000"/>
              </a:lnSpc>
            </a:pPr>
            <a:r>
              <a:rPr lang="zh-CN" altLang="en-US" dirty="0">
                <a:latin typeface="Microsoft YaHei Light" panose="020B0502040204020203" pitchFamily="34" charset="-122"/>
                <a:ea typeface="Microsoft YaHei Light" panose="020B0502040204020203" pitchFamily="34" charset="-122"/>
                <a:sym typeface="宋体" pitchFamily="2" charset="-122"/>
              </a:rPr>
              <a:t>一个系有若干学生， 但一个学生只属于一个系；</a:t>
            </a:r>
          </a:p>
          <a:p>
            <a:pPr lvl="2" algn="l">
              <a:lnSpc>
                <a:spcPct val="100000"/>
              </a:lnSpc>
            </a:pPr>
            <a:r>
              <a:rPr lang="zh-CN" altLang="en-US" dirty="0">
                <a:latin typeface="Microsoft YaHei Light" panose="020B0502040204020203" pitchFamily="34" charset="-122"/>
                <a:ea typeface="Microsoft YaHei Light" panose="020B0502040204020203" pitchFamily="34" charset="-122"/>
                <a:sym typeface="宋体" pitchFamily="2" charset="-122"/>
              </a:rPr>
              <a:t>一个系只有一名（正职）负责人；</a:t>
            </a:r>
          </a:p>
          <a:p>
            <a:pPr lvl="2" algn="l">
              <a:lnSpc>
                <a:spcPct val="100000"/>
              </a:lnSpc>
            </a:pPr>
            <a:r>
              <a:rPr lang="zh-CN" altLang="en-US" dirty="0">
                <a:latin typeface="Microsoft YaHei Light" panose="020B0502040204020203" pitchFamily="34" charset="-122"/>
                <a:ea typeface="Microsoft YaHei Light" panose="020B0502040204020203" pitchFamily="34" charset="-122"/>
                <a:sym typeface="宋体" pitchFamily="2" charset="-122"/>
              </a:rPr>
              <a:t>一个学生可以选修多门课程，每门课程有若干学生选修；</a:t>
            </a:r>
          </a:p>
          <a:p>
            <a:pPr lvl="2" algn="l">
              <a:lnSpc>
                <a:spcPct val="100000"/>
              </a:lnSpc>
            </a:pPr>
            <a:r>
              <a:rPr lang="zh-CN" altLang="en-US" dirty="0">
                <a:latin typeface="Microsoft YaHei Light" panose="020B0502040204020203" pitchFamily="34" charset="-122"/>
                <a:ea typeface="Microsoft YaHei Light" panose="020B0502040204020203" pitchFamily="34" charset="-122"/>
                <a:sym typeface="宋体" pitchFamily="2" charset="-122"/>
              </a:rPr>
              <a:t>每个学生学习每一门课程有一个成绩。   </a:t>
            </a:r>
          </a:p>
        </p:txBody>
      </p:sp>
      <p:sp>
        <p:nvSpPr>
          <p:cNvPr id="3" name="Rectangle 3">
            <a:extLst>
              <a:ext uri="{FF2B5EF4-FFF2-40B4-BE49-F238E27FC236}">
                <a16:creationId xmlns:a16="http://schemas.microsoft.com/office/drawing/2014/main" id="{50555610-6D99-49A1-9171-A5DFA3C36DE8}"/>
              </a:ext>
            </a:extLst>
          </p:cNvPr>
          <p:cNvSpPr txBox="1">
            <a:spLocks noChangeArrowheads="1"/>
          </p:cNvSpPr>
          <p:nvPr/>
        </p:nvSpPr>
        <p:spPr>
          <a:xfrm>
            <a:off x="1176751" y="3369367"/>
            <a:ext cx="9487935" cy="1242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sym typeface="Calibri" pitchFamily="34" charset="0"/>
              </a:rPr>
              <a:t>由此可得到属性组</a:t>
            </a:r>
            <a:r>
              <a:rPr lang="en-US" altLang="zh-CN" dirty="0">
                <a:latin typeface="Microsoft YaHei Light" panose="020B0502040204020203" pitchFamily="34" charset="-122"/>
                <a:ea typeface="Microsoft YaHei Light" panose="020B0502040204020203" pitchFamily="34" charset="-122"/>
                <a:sym typeface="Calibri" pitchFamily="34" charset="0"/>
              </a:rPr>
              <a:t>U</a:t>
            </a:r>
            <a:r>
              <a:rPr lang="zh-CN" altLang="en-US" dirty="0">
                <a:latin typeface="Microsoft YaHei Light" panose="020B0502040204020203" pitchFamily="34" charset="-122"/>
                <a:ea typeface="Microsoft YaHei Light" panose="020B0502040204020203" pitchFamily="34" charset="-122"/>
                <a:sym typeface="Calibri" pitchFamily="34" charset="0"/>
              </a:rPr>
              <a:t>上的一组函数依赖</a:t>
            </a:r>
            <a:r>
              <a:rPr lang="en-US" altLang="zh-CN" dirty="0">
                <a:latin typeface="Microsoft YaHei Light" panose="020B0502040204020203" pitchFamily="34" charset="-122"/>
                <a:ea typeface="Microsoft YaHei Light" panose="020B0502040204020203" pitchFamily="34" charset="-122"/>
                <a:sym typeface="Calibri" pitchFamily="34" charset="0"/>
              </a:rPr>
              <a:t>F</a:t>
            </a:r>
            <a:r>
              <a:rPr lang="zh-CN" altLang="en-US" dirty="0">
                <a:latin typeface="Microsoft YaHei Light" panose="020B0502040204020203" pitchFamily="34" charset="-122"/>
                <a:ea typeface="Microsoft YaHei Light" panose="020B0502040204020203" pitchFamily="34" charset="-122"/>
                <a:sym typeface="Calibri" pitchFamily="34" charset="0"/>
              </a:rPr>
              <a:t>：</a:t>
            </a:r>
            <a:endParaRPr lang="en-US" altLang="zh-CN" dirty="0">
              <a:latin typeface="Microsoft YaHei Light" panose="020B0502040204020203" pitchFamily="34" charset="-122"/>
              <a:ea typeface="Microsoft YaHei Light" panose="020B0502040204020203" pitchFamily="34" charset="-122"/>
              <a:sym typeface="Calibri" pitchFamily="34" charset="0"/>
            </a:endParaRPr>
          </a:p>
          <a:p>
            <a:pPr marL="457200" lvl="1" indent="0">
              <a:lnSpc>
                <a:spcPct val="150000"/>
              </a:lnSpc>
              <a:buFont typeface="Arial" panose="020B0604020202020204" pitchFamily="34" charset="0"/>
              <a:buNone/>
            </a:pPr>
            <a:r>
              <a:rPr lang="en-US" altLang="zh-CN" dirty="0">
                <a:latin typeface="Microsoft YaHei Light" panose="020B0502040204020203" pitchFamily="34" charset="-122"/>
                <a:ea typeface="Microsoft YaHei Light" panose="020B0502040204020203" pitchFamily="34" charset="-122"/>
                <a:sym typeface="Calibri" pitchFamily="34" charset="0"/>
              </a:rPr>
              <a:t>	F={</a:t>
            </a:r>
            <a:r>
              <a:rPr lang="en-US" altLang="zh-CN" dirty="0" err="1">
                <a:latin typeface="Microsoft YaHei Light" panose="020B0502040204020203" pitchFamily="34" charset="-122"/>
                <a:ea typeface="Microsoft YaHei Light" panose="020B0502040204020203" pitchFamily="34" charset="-122"/>
                <a:sym typeface="Calibri" pitchFamily="34" charset="0"/>
              </a:rPr>
              <a:t>Sno→Sdept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Sdept</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Mname</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Sno</a:t>
            </a:r>
            <a:r>
              <a:rPr lang="en-US" altLang="zh-CN" dirty="0">
                <a:latin typeface="Microsoft YaHei Light" panose="020B0502040204020203" pitchFamily="34" charset="-122"/>
                <a:ea typeface="Microsoft YaHei Light" panose="020B0502040204020203" pitchFamily="34" charset="-122"/>
                <a:sym typeface="Calibri" pitchFamily="34" charset="0"/>
              </a:rPr>
              <a:t>, </a:t>
            </a:r>
            <a:r>
              <a:rPr lang="en-US" altLang="zh-CN" dirty="0" err="1">
                <a:latin typeface="Microsoft YaHei Light" panose="020B0502040204020203" pitchFamily="34" charset="-122"/>
                <a:ea typeface="Microsoft YaHei Light" panose="020B0502040204020203" pitchFamily="34" charset="-122"/>
                <a:sym typeface="Calibri" pitchFamily="34" charset="0"/>
              </a:rPr>
              <a:t>Cno</a:t>
            </a:r>
            <a:r>
              <a:rPr lang="en-US" altLang="zh-CN" dirty="0">
                <a:latin typeface="Microsoft YaHei Light" panose="020B0502040204020203" pitchFamily="34" charset="-122"/>
                <a:ea typeface="Microsoft YaHei Light" panose="020B0502040204020203" pitchFamily="34" charset="-122"/>
                <a:sym typeface="Calibri" pitchFamily="34" charset="0"/>
              </a:rPr>
              <a:t>)→ Grade}</a:t>
            </a:r>
          </a:p>
        </p:txBody>
      </p:sp>
      <p:grpSp>
        <p:nvGrpSpPr>
          <p:cNvPr id="5" name="Group 6">
            <a:extLst>
              <a:ext uri="{FF2B5EF4-FFF2-40B4-BE49-F238E27FC236}">
                <a16:creationId xmlns:a16="http://schemas.microsoft.com/office/drawing/2014/main" id="{26B10BC9-1AB3-4019-AA8E-CA30CE1808E8}"/>
              </a:ext>
            </a:extLst>
          </p:cNvPr>
          <p:cNvGrpSpPr>
            <a:grpSpLocks/>
          </p:cNvGrpSpPr>
          <p:nvPr/>
        </p:nvGrpSpPr>
        <p:grpSpPr bwMode="auto">
          <a:xfrm>
            <a:off x="3075676" y="4902356"/>
            <a:ext cx="5303009" cy="1677348"/>
            <a:chOff x="0" y="0"/>
            <a:chExt cx="5580" cy="2028"/>
          </a:xfrm>
        </p:grpSpPr>
        <p:sp>
          <p:nvSpPr>
            <p:cNvPr id="6" name="Rectangle 5">
              <a:extLst>
                <a:ext uri="{FF2B5EF4-FFF2-40B4-BE49-F238E27FC236}">
                  <a16:creationId xmlns:a16="http://schemas.microsoft.com/office/drawing/2014/main" id="{0F7AEC55-3EDC-438E-948C-1C94EE622766}"/>
                </a:ext>
              </a:extLst>
            </p:cNvPr>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7" name="Text Box 6">
              <a:extLst>
                <a:ext uri="{FF2B5EF4-FFF2-40B4-BE49-F238E27FC236}">
                  <a16:creationId xmlns:a16="http://schemas.microsoft.com/office/drawing/2014/main" id="{36DAFEA7-7DC0-4938-AB2E-2F2AD69A3E96}"/>
                </a:ext>
              </a:extLst>
            </p:cNvPr>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8" name="Text Box 7">
              <a:extLst>
                <a:ext uri="{FF2B5EF4-FFF2-40B4-BE49-F238E27FC236}">
                  <a16:creationId xmlns:a16="http://schemas.microsoft.com/office/drawing/2014/main" id="{5A90B843-8877-4101-A9EA-6CDE6E1683DE}"/>
                </a:ext>
              </a:extLst>
            </p:cNvPr>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9" name="Text Box 8">
              <a:extLst>
                <a:ext uri="{FF2B5EF4-FFF2-40B4-BE49-F238E27FC236}">
                  <a16:creationId xmlns:a16="http://schemas.microsoft.com/office/drawing/2014/main" id="{9DC11E51-F0C9-4A57-AD1C-F2673027D4EC}"/>
                </a:ext>
              </a:extLst>
            </p:cNvPr>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0" name="Text Box 9">
              <a:extLst>
                <a:ext uri="{FF2B5EF4-FFF2-40B4-BE49-F238E27FC236}">
                  <a16:creationId xmlns:a16="http://schemas.microsoft.com/office/drawing/2014/main" id="{2B3755E8-DFE9-449D-9AEC-892A69F07DF3}"/>
                </a:ext>
              </a:extLst>
            </p:cNvPr>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1" name="Line 10">
              <a:extLst>
                <a:ext uri="{FF2B5EF4-FFF2-40B4-BE49-F238E27FC236}">
                  <a16:creationId xmlns:a16="http://schemas.microsoft.com/office/drawing/2014/main" id="{DB7A8FD7-4AC8-4C2A-AA25-357C2A441739}"/>
                </a:ext>
              </a:extLst>
            </p:cNvPr>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2" name="Line 11">
              <a:extLst>
                <a:ext uri="{FF2B5EF4-FFF2-40B4-BE49-F238E27FC236}">
                  <a16:creationId xmlns:a16="http://schemas.microsoft.com/office/drawing/2014/main" id="{7127BCCD-30E1-4380-8C3D-25258DE8B5FA}"/>
                </a:ext>
              </a:extLst>
            </p:cNvPr>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3" name="Text Box 12">
              <a:extLst>
                <a:ext uri="{FF2B5EF4-FFF2-40B4-BE49-F238E27FC236}">
                  <a16:creationId xmlns:a16="http://schemas.microsoft.com/office/drawing/2014/main" id="{0BE7D46E-C655-4BF0-8582-3116D7F6A21B}"/>
                </a:ext>
              </a:extLst>
            </p:cNvPr>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 name="Line 13">
              <a:extLst>
                <a:ext uri="{FF2B5EF4-FFF2-40B4-BE49-F238E27FC236}">
                  <a16:creationId xmlns:a16="http://schemas.microsoft.com/office/drawing/2014/main" id="{FC9F89E4-A2E8-4756-A62C-2AC868434390}"/>
                </a:ext>
              </a:extLst>
            </p:cNvPr>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
        <p:nvSpPr>
          <p:cNvPr id="15" name="矩形 14">
            <a:extLst>
              <a:ext uri="{FF2B5EF4-FFF2-40B4-BE49-F238E27FC236}">
                <a16:creationId xmlns:a16="http://schemas.microsoft.com/office/drawing/2014/main" id="{1662A710-35C4-4ABB-B3D2-F7E2DF2E160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E156DB0-C153-4DB3-BE3E-BA7D5A338A7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7" name="文本框 16">
            <a:extLst>
              <a:ext uri="{FF2B5EF4-FFF2-40B4-BE49-F238E27FC236}">
                <a16:creationId xmlns:a16="http://schemas.microsoft.com/office/drawing/2014/main" id="{A4DA399A-C8D8-4402-BAA2-FCA40B80BCC7}"/>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3293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027">
            <a:extLst>
              <a:ext uri="{FF2B5EF4-FFF2-40B4-BE49-F238E27FC236}">
                <a16:creationId xmlns:a16="http://schemas.microsoft.com/office/drawing/2014/main" id="{98EDE00C-B95B-46F7-8E82-23601699BCA9}"/>
              </a:ext>
            </a:extLst>
          </p:cNvPr>
          <p:cNvSpPr>
            <a:spLocks noGrp="1" noChangeArrowheads="1"/>
          </p:cNvSpPr>
          <p:nvPr>
            <p:ph idx="1"/>
          </p:nvPr>
        </p:nvSpPr>
        <p:spPr>
          <a:xfrm>
            <a:off x="616226" y="1525933"/>
            <a:ext cx="10426148" cy="2270816"/>
          </a:xfrm>
        </p:spPr>
        <p:txBody>
          <a:bodyPr>
            <a:normAutofit/>
          </a:bodyPr>
          <a:lstStyle/>
          <a:p>
            <a:pPr marL="0" indent="0" algn="l">
              <a:lnSpc>
                <a:spcPct val="10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关系模式</a:t>
            </a:r>
            <a:r>
              <a:rPr lang="en-US" altLang="zh-CN" sz="2400" dirty="0">
                <a:latin typeface="Microsoft YaHei Light" panose="020B0502040204020203" pitchFamily="34" charset="-122"/>
                <a:ea typeface="Microsoft YaHei Light" panose="020B0502040204020203" pitchFamily="34" charset="-122"/>
                <a:sym typeface="Calibri" pitchFamily="34" charset="0"/>
              </a:rPr>
              <a:t>Student&lt;U, F&gt;</a:t>
            </a:r>
            <a:r>
              <a:rPr lang="zh-CN" altLang="en-US" sz="2400" dirty="0">
                <a:latin typeface="Microsoft YaHei Light" panose="020B0502040204020203" pitchFamily="34" charset="-122"/>
                <a:ea typeface="Microsoft YaHei Light" panose="020B0502040204020203" pitchFamily="34" charset="-122"/>
                <a:sym typeface="Calibri" pitchFamily="34" charset="0"/>
              </a:rPr>
              <a:t>中存在的问题：</a:t>
            </a:r>
            <a:endParaRPr lang="en-US" altLang="zh-CN" sz="2400" dirty="0">
              <a:latin typeface="Microsoft YaHei Light" panose="020B0502040204020203" pitchFamily="34" charset="-122"/>
              <a:ea typeface="Microsoft YaHei Light" panose="020B0502040204020203" pitchFamily="34" charset="-122"/>
              <a:sym typeface="Calibri" pitchFamily="34" charset="0"/>
            </a:endParaRPr>
          </a:p>
          <a:p>
            <a:pPr marL="0" indent="0" algn="l">
              <a:lnSpc>
                <a:spcPct val="100000"/>
              </a:lnSpc>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1</a:t>
            </a:r>
            <a:r>
              <a:rPr lang="zh-CN" altLang="en-US" sz="2400" dirty="0">
                <a:latin typeface="Microsoft YaHei Light" panose="020B0502040204020203" pitchFamily="34" charset="-122"/>
                <a:ea typeface="Microsoft YaHei Light" panose="020B0502040204020203" pitchFamily="34" charset="-122"/>
                <a:sym typeface="Calibri" pitchFamily="34" charset="0"/>
              </a:rPr>
              <a:t>）数据冗余</a:t>
            </a:r>
          </a:p>
          <a:p>
            <a:pPr marL="457200" lvl="1" indent="0" algn="l">
              <a:lnSpc>
                <a:spcPct val="10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浪费大量的存储空间</a:t>
            </a:r>
            <a:endParaRPr lang="en-US" dirty="0">
              <a:latin typeface="Microsoft YaHei Light" panose="020B0502040204020203" pitchFamily="34" charset="-122"/>
              <a:ea typeface="Microsoft YaHei Light" panose="020B0502040204020203" pitchFamily="34" charset="-122"/>
              <a:sym typeface="Calibri" pitchFamily="34" charset="0"/>
            </a:endParaRPr>
          </a:p>
          <a:p>
            <a:pPr lvl="2" algn="l">
              <a:lnSpc>
                <a:spcPct val="100000"/>
              </a:lnSpc>
              <a:buSzPct val="87000"/>
            </a:pPr>
            <a:r>
              <a:rPr lang="zh-CN" altLang="en-US" sz="2400" dirty="0">
                <a:latin typeface="Microsoft YaHei Light" panose="020B0502040204020203" pitchFamily="34" charset="-122"/>
                <a:ea typeface="Microsoft YaHei Light" panose="020B0502040204020203" pitchFamily="34" charset="-122"/>
                <a:sym typeface="Calibri" pitchFamily="34" charset="0"/>
              </a:rPr>
              <a:t>每一个系主任的姓名重复出现，重复次数与该系所有学生的所有课程成绩出现次数相同。</a:t>
            </a:r>
          </a:p>
          <a:p>
            <a:pPr marL="342900" indent="-342900" algn="l">
              <a:lnSpc>
                <a:spcPct val="100000"/>
              </a:lnSpc>
              <a:buFont typeface="Wingdings" pitchFamily="2" charset="2"/>
              <a:buChar char="v"/>
            </a:pPr>
            <a:endParaRPr lang="zh-CN" altLang="en-US" sz="2400" dirty="0">
              <a:latin typeface="Microsoft YaHei Light" panose="020B0502040204020203" pitchFamily="34" charset="-122"/>
              <a:ea typeface="Microsoft YaHei Light" panose="020B0502040204020203" pitchFamily="34" charset="-122"/>
              <a:sym typeface="Calibri" pitchFamily="34" charset="0"/>
            </a:endParaRPr>
          </a:p>
        </p:txBody>
      </p:sp>
      <p:sp>
        <p:nvSpPr>
          <p:cNvPr id="3" name="内容占位符 6">
            <a:extLst>
              <a:ext uri="{FF2B5EF4-FFF2-40B4-BE49-F238E27FC236}">
                <a16:creationId xmlns:a16="http://schemas.microsoft.com/office/drawing/2014/main" id="{4DA97299-1F14-4741-9DF9-7F3401EBEFC1}"/>
              </a:ext>
            </a:extLst>
          </p:cNvPr>
          <p:cNvSpPr txBox="1">
            <a:spLocks/>
          </p:cNvSpPr>
          <p:nvPr/>
        </p:nvSpPr>
        <p:spPr>
          <a:xfrm>
            <a:off x="695738" y="3796749"/>
            <a:ext cx="10118035" cy="1373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sym typeface="Calibri" pitchFamily="34" charset="0"/>
              </a:rPr>
              <a:t>（</a:t>
            </a:r>
            <a:r>
              <a:rPr lang="en-US" altLang="zh-CN" sz="2400" dirty="0">
                <a:latin typeface="Microsoft YaHei Light" panose="020B0502040204020203" pitchFamily="34" charset="-122"/>
                <a:ea typeface="Microsoft YaHei Light" panose="020B0502040204020203" pitchFamily="34" charset="-122"/>
                <a:sym typeface="Calibri" pitchFamily="34" charset="0"/>
              </a:rPr>
              <a:t>2</a:t>
            </a:r>
            <a:r>
              <a:rPr lang="zh-CN" altLang="en-US" sz="2400" dirty="0">
                <a:latin typeface="Microsoft YaHei Light" panose="020B0502040204020203" pitchFamily="34" charset="-122"/>
                <a:ea typeface="Microsoft YaHei Light" panose="020B0502040204020203" pitchFamily="34" charset="-122"/>
                <a:sym typeface="Calibri" pitchFamily="34" charset="0"/>
              </a:rPr>
              <a:t>）更新异常（</a:t>
            </a:r>
            <a:r>
              <a:rPr lang="en-US" altLang="zh-CN" sz="2400" dirty="0">
                <a:latin typeface="Microsoft YaHei Light" panose="020B0502040204020203" pitchFamily="34" charset="-122"/>
                <a:ea typeface="Microsoft YaHei Light" panose="020B0502040204020203" pitchFamily="34" charset="-122"/>
                <a:sym typeface="Calibri" pitchFamily="34" charset="0"/>
              </a:rPr>
              <a:t>Update Anomalies</a:t>
            </a:r>
            <a:r>
              <a:rPr lang="zh-CN" altLang="en-US" sz="2400" dirty="0">
                <a:latin typeface="Microsoft YaHei Light" panose="020B0502040204020203" pitchFamily="34" charset="-122"/>
                <a:ea typeface="Microsoft YaHei Light" panose="020B0502040204020203" pitchFamily="34" charset="-122"/>
                <a:sym typeface="Calibri" pitchFamily="34" charset="0"/>
              </a:rPr>
              <a:t>）</a:t>
            </a:r>
          </a:p>
          <a:p>
            <a:pPr marL="457200" lvl="1" indent="0">
              <a:lnSpc>
                <a:spcPct val="100000"/>
              </a:lnSpc>
              <a:buNone/>
            </a:pPr>
            <a:r>
              <a:rPr lang="zh-CN" altLang="en-US" dirty="0">
                <a:latin typeface="Microsoft YaHei Light" panose="020B0502040204020203" pitchFamily="34" charset="-122"/>
                <a:ea typeface="Microsoft YaHei Light" panose="020B0502040204020203" pitchFamily="34" charset="-122"/>
                <a:sym typeface="Calibri" pitchFamily="34" charset="0"/>
              </a:rPr>
              <a:t>数据冗余 </a:t>
            </a:r>
            <a:r>
              <a:rPr lang="zh-CN" altLang="en-US" dirty="0">
                <a:latin typeface="Microsoft YaHei Light" panose="020B0502040204020203" pitchFamily="34" charset="-122"/>
                <a:ea typeface="Microsoft YaHei Light" panose="020B0502040204020203" pitchFamily="34" charset="-122"/>
                <a:sym typeface="Monotype Sorts" pitchFamily="2" charset="2"/>
              </a:rPr>
              <a:t>，</a:t>
            </a:r>
            <a:r>
              <a:rPr lang="zh-CN" altLang="en-US" dirty="0">
                <a:latin typeface="Microsoft YaHei Light" panose="020B0502040204020203" pitchFamily="34" charset="-122"/>
                <a:ea typeface="Microsoft YaHei Light" panose="020B0502040204020203" pitchFamily="34" charset="-122"/>
                <a:sym typeface="Calibri" pitchFamily="34" charset="0"/>
              </a:rPr>
              <a:t>更新数据时，维护数据完整性代价大。</a:t>
            </a:r>
            <a:endParaRPr lang="en-US" dirty="0">
              <a:latin typeface="Microsoft YaHei Light" panose="020B0502040204020203" pitchFamily="34" charset="-122"/>
              <a:ea typeface="Microsoft YaHei Light" panose="020B0502040204020203" pitchFamily="34" charset="-122"/>
              <a:sym typeface="Calibri" pitchFamily="34" charset="0"/>
            </a:endParaRPr>
          </a:p>
          <a:p>
            <a:pPr lvl="2">
              <a:lnSpc>
                <a:spcPct val="100000"/>
              </a:lnSpc>
              <a:buSzPct val="87000"/>
            </a:pPr>
            <a:r>
              <a:rPr lang="zh-CN" altLang="en-US" sz="2400" dirty="0">
                <a:latin typeface="Microsoft YaHei Light" panose="020B0502040204020203" pitchFamily="34" charset="-122"/>
                <a:ea typeface="Microsoft YaHei Light" panose="020B0502040204020203" pitchFamily="34" charset="-122"/>
                <a:sym typeface="Calibri" pitchFamily="34" charset="0"/>
              </a:rPr>
              <a:t>某系更换系主任后，必须修改与该系学生有关的每一个元组。</a:t>
            </a:r>
          </a:p>
          <a:p>
            <a:pPr>
              <a:lnSpc>
                <a:spcPct val="100000"/>
              </a:lnSpc>
              <a:buFont typeface="Arial" panose="020B0604020202020204" pitchFamily="34" charset="0"/>
              <a:buNone/>
            </a:pPr>
            <a:endParaRPr lang="zh-CN" altLang="en-US" sz="2400" dirty="0">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A5AB308D-29BC-4106-9C1A-6032C3D3F65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12FF39-5082-41C4-9889-A1D5B29F1E9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0885EB4B-0C17-43B0-8EC4-5AAAE552AA95}"/>
              </a:ext>
            </a:extLst>
          </p:cNvPr>
          <p:cNvSpPr txBox="1"/>
          <p:nvPr/>
        </p:nvSpPr>
        <p:spPr>
          <a:xfrm>
            <a:off x="203653" y="108254"/>
            <a:ext cx="3026564"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9.1 </a:t>
            </a:r>
            <a:r>
              <a:rPr lang="zh-CN" altLang="en-US" sz="2800" b="1" dirty="0">
                <a:latin typeface="微软雅黑 Light" panose="020B0502040204020203" pitchFamily="34" charset="-122"/>
                <a:ea typeface="微软雅黑 Light" panose="020B0502040204020203" pitchFamily="34" charset="-122"/>
              </a:rPr>
              <a:t>关系数据理论</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26535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6897</TotalTime>
  <Words>8306</Words>
  <Application>Microsoft Office PowerPoint</Application>
  <PresentationFormat>宽屏</PresentationFormat>
  <Paragraphs>921</Paragraphs>
  <Slides>73</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73</vt:i4>
      </vt:variant>
    </vt:vector>
  </HeadingPairs>
  <TitlesOfParts>
    <vt:vector size="89" baseType="lpstr">
      <vt:lpstr>Arial Unicode MS</vt:lpstr>
      <vt:lpstr>Microsoft YaHei Light</vt:lpstr>
      <vt:lpstr>Monotype Sorts</vt:lpstr>
      <vt:lpstr>等线</vt:lpstr>
      <vt:lpstr>等线 Light</vt:lpstr>
      <vt:lpstr>黑体</vt:lpstr>
      <vt:lpstr>宋体</vt:lpstr>
      <vt:lpstr>微软雅黑</vt:lpstr>
      <vt:lpstr>微软雅黑 Light</vt:lpstr>
      <vt:lpstr>Arial</vt:lpstr>
      <vt:lpstr>Calibri</vt:lpstr>
      <vt:lpstr>Cambria Math</vt:lpstr>
      <vt:lpstr>Symbol</vt:lpstr>
      <vt:lpstr>Times New Roman</vt:lpstr>
      <vt:lpstr>Wingdings</vt:lpstr>
      <vt:lpstr>Office 主题​​</vt:lpstr>
      <vt:lpstr>第九章 关系数据理论</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392</cp:revision>
  <dcterms:created xsi:type="dcterms:W3CDTF">2023-03-03T05:31:41Z</dcterms:created>
  <dcterms:modified xsi:type="dcterms:W3CDTF">2024-11-20T10:55:05Z</dcterms:modified>
</cp:coreProperties>
</file>