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9" r:id="rId4"/>
    <p:sldId id="464" r:id="rId5"/>
    <p:sldId id="465" r:id="rId6"/>
    <p:sldId id="529" r:id="rId7"/>
    <p:sldId id="530" r:id="rId8"/>
    <p:sldId id="528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2" r:id="rId41"/>
    <p:sldId id="579" r:id="rId42"/>
    <p:sldId id="563" r:id="rId43"/>
    <p:sldId id="565" r:id="rId44"/>
    <p:sldId id="566" r:id="rId45"/>
    <p:sldId id="581" r:id="rId46"/>
    <p:sldId id="567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7465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5168-00FF-4B6B-BDCD-5E47678B74D6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8FB47-6F0B-4386-905F-A8FB1CF67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4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0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2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4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3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8FB47-6F0B-4386-905F-A8FB1CF67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0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5BA92-6288-534E-902C-BE64C114A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06CDC-77F6-1137-0973-DB108602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312CE-D13F-127C-E9CA-3E6FD0EC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63FA5-484C-3358-C9E6-2C4A57EB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D64E7-763C-356A-DA44-A3B5F0B6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4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EB516-BD4E-26C0-E678-191A6D48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484B7-52C0-A6BE-3E28-1AF268A2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C1768-E34D-9010-2BAF-9EAC642F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C9B1E-6F85-00CC-9ACC-90CC0CA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8C8E3-32AD-5D05-C21A-B0F61D1B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1226D-5773-E132-36A9-4A004B805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F12D29-1A82-3020-5617-9EA35B75D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E0EE6-25CE-5FC1-6EF9-4BBA7F68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4FD1-4B89-2D14-38AA-3B03987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79470-4C33-AFEA-3654-7D0CE42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4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80B7A-C4B9-DC53-D6A6-22663922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36EF7-DAE6-9059-DEC2-1D886AD5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48C87-E252-F363-7721-9DE4F680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B88E8-9EBF-7C30-A54B-737DDB4E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A4BBE-4820-AB32-6034-7FE52DFC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3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46811-485B-A35B-2C90-F6ACFBD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070DE-9085-A89E-4141-AD1412A7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78B3F-85CB-2F96-B054-AF7FC9B6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A5D84-42AA-B208-5811-10F4287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8FAB-00F8-76A5-46EE-994BDC79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6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11FB0-ABB3-1D5F-D679-9AC6D61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D021F-C141-DED5-61EF-135538CFB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0C42D-0B20-9028-7276-E47D0C57D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80D3A-9ADE-EF36-7177-2A2EF251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9DD49-B3E9-5E0D-F75B-00762C38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F9ECE-3943-A968-2C31-876C653E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CF3B-B76E-7ED0-78D7-98E70BF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EC80A-6050-74F7-92E6-7630D36FD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C378AE-E76D-B62D-42D4-DE756785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BCA0E2-22B0-1C88-FC33-D78470875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FCC38C-4BC9-A1C2-2950-67C45CB5F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389D0-1610-0CAE-66C8-4B40C663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7838A-6EC0-3A41-A2F2-2CC185D8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69649D-0280-9459-AAD2-262863E5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4785A-884E-D9D4-4553-7BC8DD36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B7D2E-04BD-BBE8-AAD6-EF961675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B46A5-75DE-70A9-447E-4C236C7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27447D-9789-7987-0BB6-2F630D3C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4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C098C8-2591-C2F3-A0ED-4C61F0AE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F1B89-F7F5-C2C3-B615-804AB378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DBF25-8D6E-C092-F8C5-120F420C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7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1C0F-2D2C-9299-9D7D-2A9D334A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AA467-AA0C-0E4E-2634-010ADC02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9DF2E-51E6-E4BC-2C61-224AF2A8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A8B76-AA82-51BB-65FC-6A4C9437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C983B-3242-1FD0-9CCE-CACE92DE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6A5AF-1B44-5522-1772-F3179F75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8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0B46-F541-1963-BD03-3B0F7338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0ED926-F101-6D6E-4B45-6EE5F0391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7DCAC-386D-23F0-B3B4-E57628EC6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A289F-A1B3-388C-AF3B-0A968F3B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6AF3B-8A78-EEBC-4B6F-2128F20B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35D2F-EBF4-439A-DDBA-8A3A04B3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24A84-9C66-3CE7-246E-AAD68BE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5BB5B-8533-2798-F36D-5EE458E2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F8C5C-E616-A3E3-C79D-66E1D9A20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3E3-5BD3-4466-8DEC-CAB2EB2F24F1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0799-EC38-EE88-0569-C067801F2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D8ABD-AA59-9A15-81DB-7F7436D1D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A836-4FF9-407F-8EF3-4C14D80B1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50588-817F-AF43-99E9-E62F0492B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7361"/>
            <a:ext cx="9144000" cy="1172601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索引和视图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9C40FE-97F9-0091-B1FB-1FF0AC8E52AA}"/>
              </a:ext>
            </a:extLst>
          </p:cNvPr>
          <p:cNvSpPr/>
          <p:nvPr/>
        </p:nvSpPr>
        <p:spPr>
          <a:xfrm flipV="1">
            <a:off x="9843924" y="760304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469C7-221B-9562-05AA-618D40367E42}"/>
              </a:ext>
            </a:extLst>
          </p:cNvPr>
          <p:cNvSpPr txBox="1"/>
          <p:nvPr/>
        </p:nvSpPr>
        <p:spPr>
          <a:xfrm>
            <a:off x="9890770" y="7160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</p:spTree>
    <p:extLst>
      <p:ext uri="{BB962C8B-B14F-4D97-AF65-F5344CB8AC3E}">
        <p14:creationId xmlns:p14="http://schemas.microsoft.com/office/powerpoint/2010/main" val="99498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375B29-D70F-4B73-81D3-238F8ADA5697}"/>
              </a:ext>
            </a:extLst>
          </p:cNvPr>
          <p:cNvSpPr txBox="1">
            <a:spLocks noChangeArrowheads="1"/>
          </p:cNvSpPr>
          <p:nvPr/>
        </p:nvSpPr>
        <p:spPr>
          <a:xfrm>
            <a:off x="451932" y="1761698"/>
            <a:ext cx="11288136" cy="423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索引的分类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MEMORY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数据引擎还支持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索引相对于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B-Tree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索引，检索效率要高上不少。但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Hash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索引本身的特殊性也带来了很多限制和弊端，主要有以下内容。</a:t>
            </a: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仅仅能满足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“=”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“in”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“&lt;=&gt;”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查询，不能使用范围查询。</a:t>
            </a: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无法被用来避免数据的排序操作。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无法被用来避免数据的排序操作。</a:t>
            </a: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不能利用部分索引键查询。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在任何时候都不能避免表扫描。</a:t>
            </a: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遇到大量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值相等的情况后，性能并不一定就会比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B-Tree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索引高。</a:t>
            </a:r>
          </a:p>
          <a:p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F536FE-973B-4E35-8C6D-1551FC45C432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AFF90C-1A97-4663-8B31-3E3002866A2C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F86EC8-F827-4C8E-85B2-A0979B5D92B5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209459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FA0AB-6097-4721-9217-80850A8E7E0A}"/>
              </a:ext>
            </a:extLst>
          </p:cNvPr>
          <p:cNvSpPr txBox="1">
            <a:spLocks noChangeArrowheads="1"/>
          </p:cNvSpPr>
          <p:nvPr/>
        </p:nvSpPr>
        <p:spPr>
          <a:xfrm>
            <a:off x="357190" y="1714502"/>
            <a:ext cx="11394325" cy="420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索引的分类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说明：</a:t>
            </a: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中运算符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 &lt;=&gt;”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除了能够像常规的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“=”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运算符一样，对两个值进行比较外，还能够用于比较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值。</a:t>
            </a: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 &lt;=&gt;”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“=”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号的相同点。像常规的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“=”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运算符一样，两个值进行比较，结果是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（不相等）或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（相等）。例如，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'A'&lt;=&gt;'B'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'a'&lt;=&gt;'a'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 &lt;=&gt;”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“=”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号的不同点。和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“=”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运算符不同的是，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与常量进行比较运算，其值直接处理为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 &lt;=&gt;”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运算符时，例如，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'a' &lt;=&gt; null 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   null&lt;=&gt; null 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1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；相当于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'a' is null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 is null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'a' is not null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则相当于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not('a' &lt;=&gt; null)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E14762-6817-4620-ACF3-00F68AA437A0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F6500F-ACC3-45E3-A022-66519C988B0A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050163-034F-41DB-B8FC-BE6DE2E8297C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126177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37E79-44E2-4F55-A7B2-09EA22D815F5}"/>
              </a:ext>
            </a:extLst>
          </p:cNvPr>
          <p:cNvSpPr txBox="1">
            <a:spLocks noChangeArrowheads="1"/>
          </p:cNvSpPr>
          <p:nvPr/>
        </p:nvSpPr>
        <p:spPr>
          <a:xfrm>
            <a:off x="404385" y="1561762"/>
            <a:ext cx="11205545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设置索引的原则</a:t>
            </a: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在数据表中创建索引，为使索引的使用效率更高，必须考虑在哪些字段上创建索引和创建什么类型的索引。首先要了解以下常用的基本原则。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）一个表创建大量索引，会影响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insert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语句的性能。应避免对经常更新的表创建过多的索引，要限制索引的数目。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）若表的数据量大，对表数据的更新较少而查询较多，可以创建多个索引来提高性能。在包含大量重复值的列上创建索引，查询的时间会较长。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）经常需要排序、分组和联合操作的字段一定要建立索引，即将用于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join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order by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排序的字段上创建索引。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34360F-A1C2-43C4-B1F4-994D7B833128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B257AE-B96B-410F-B27F-12A3E258D3B8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C836A3-CC2E-4B55-963D-3408C50A9507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240901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021BC-2033-4917-8BDE-5D664C32B09D}"/>
              </a:ext>
            </a:extLst>
          </p:cNvPr>
          <p:cNvSpPr txBox="1">
            <a:spLocks noChangeArrowheads="1"/>
          </p:cNvSpPr>
          <p:nvPr/>
        </p:nvSpPr>
        <p:spPr>
          <a:xfrm>
            <a:off x="357190" y="2024108"/>
            <a:ext cx="11379090" cy="430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zh-CN" sz="24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设置索引的原则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）在视图上创建索引可以显著的提升查询性能。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）尽量不要对数据库中某个含有大量重复的值的字段建立索引，在这样的字段上建立索引有可能降低数据库的性能。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）在主键上创建索引，在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InnoDB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中如果通过主键来访问数据效率是非常高的。每个表只能创建一个主键索引。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）要限制索引的数目，对于不再使用或者很少使用的索引要及时删除。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InnoDB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数据引擎的索引键最长支持是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767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字节，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MYISAM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数据引擎支持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1000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字节。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761EA2-5A68-4409-8BCF-1C6A768B5B99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0F7D8C-2588-4D09-AAB0-19C6B4507459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CDC77C-AF13-497B-9D1F-DA380DB8C0E9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93215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7F8EC-ECF5-4D07-AB64-AEE9BDFBDDEF}"/>
              </a:ext>
            </a:extLst>
          </p:cNvPr>
          <p:cNvSpPr txBox="1">
            <a:spLocks noChangeArrowheads="1"/>
          </p:cNvSpPr>
          <p:nvPr/>
        </p:nvSpPr>
        <p:spPr>
          <a:xfrm>
            <a:off x="357190" y="1785938"/>
            <a:ext cx="11361334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 </a:t>
            </a:r>
            <a:r>
              <a:rPr lang="zh-CN" altLang="zh-CN" sz="24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</a:t>
            </a:r>
          </a:p>
          <a:p>
            <a:pPr>
              <a:lnSpc>
                <a:spcPct val="150000"/>
              </a:lnSpc>
            </a:pP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创建索引通常有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种命令方式，即创建表时附带创建索引、通过修改表来创建索引和使用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 table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语句来创建索引。当然利用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等工具也可以实现可视化方式创建索引。下面将详细讲解这些创建索引的方法。</a:t>
            </a: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index</a:t>
            </a:r>
            <a:r>
              <a:rPr lang="zh-CN" altLang="zh-CN" sz="24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语句创建</a:t>
            </a:r>
            <a:r>
              <a:rPr lang="en-US" altLang="zh-CN" sz="24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种索引</a:t>
            </a:r>
            <a:r>
              <a:rPr lang="zh-CN" altLang="en-US" sz="24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如果基表已经创建完毕，就可以使用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index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语句建立索引。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9BF19F-7467-440C-B803-84DA1887DD1E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586C4-A282-47BE-96D7-781C923632DA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FC1C9F-A602-4AA4-A815-25C2293F085F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45177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2D5082-3FDD-421B-95B9-71DDE2A3D471}"/>
              </a:ext>
            </a:extLst>
          </p:cNvPr>
          <p:cNvSpPr txBox="1">
            <a:spLocks noChangeArrowheads="1"/>
          </p:cNvSpPr>
          <p:nvPr/>
        </p:nvSpPr>
        <p:spPr>
          <a:xfrm>
            <a:off x="335434" y="1386029"/>
            <a:ext cx="11521132" cy="458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创建索引基本形式如下。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[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unique|fulltext|spatial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index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index_name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table_name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index_col_name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,...) 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创建索引时，可以使用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col_name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(length)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语法对前缀编制索引。前缀包括每列值的前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length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个字符。对于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varchar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列，只用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列的一部分就可创建索引。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blob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列也可以编制索引，但是必须给出前缀长度。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因为多数名称的前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个字符通常不同，所以前缀索引不会比使用列的全名创建的索引速度慢很多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另外，使用列的一部分创建索引可以使索引文件大大减小，从而节省了大量的磁盘空间，有可能提高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insert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操作的速度。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80A47C-D058-48B4-9D20-38A2AA4DBA0C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7447E-3ECB-4510-8B62-92F19B861761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EB91AD-A91B-42AF-8DC8-7E5E13827B72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300088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91B27A-F55B-4914-BC61-BC8F5927EB65}"/>
              </a:ext>
            </a:extLst>
          </p:cNvPr>
          <p:cNvSpPr txBox="1">
            <a:spLocks noChangeArrowheads="1"/>
          </p:cNvSpPr>
          <p:nvPr/>
        </p:nvSpPr>
        <p:spPr>
          <a:xfrm>
            <a:off x="285749" y="1571628"/>
            <a:ext cx="11521551" cy="415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】为便于按电话进行查询，为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列上建立一个升序普通索引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phone_index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use teaching;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create index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phone_index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on student(phone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表的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cname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列上建立一个唯一性索引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cname_index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create  unique  index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cname_index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on course 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表的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studentno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courseno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列上建立一个复合索引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sc_index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create  index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sc_index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on  score(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studentno,courseno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1CC76A-96D7-4DA4-A045-5C5294098060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795CEC-1C81-49C1-94B1-8536C8F7C55E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8515B-0F38-43D9-8AB1-785C4EADE53B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353909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883DF7-2728-4733-B45A-39B95B28FF8F}"/>
              </a:ext>
            </a:extLst>
          </p:cNvPr>
          <p:cNvSpPr txBox="1">
            <a:spLocks noChangeArrowheads="1"/>
          </p:cNvSpPr>
          <p:nvPr/>
        </p:nvSpPr>
        <p:spPr>
          <a:xfrm>
            <a:off x="498813" y="1047844"/>
            <a:ext cx="11628083" cy="5672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创建表时创建索引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创建表时可以直接创建索引，这种方式最简单、方便。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】创建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表的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tname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字段建立一个唯一性索引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tname_index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，一个前缀索引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dep_index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 err="1"/>
              <a:t>mysql</a:t>
            </a:r>
            <a:r>
              <a:rPr lang="en-US" altLang="zh-CN" sz="2400" b="1" dirty="0"/>
              <a:t>&gt; use </a:t>
            </a:r>
            <a:r>
              <a:rPr lang="en-US" altLang="zh-CN" sz="2400" b="1" dirty="0" err="1"/>
              <a:t>mysqltest</a:t>
            </a:r>
            <a:r>
              <a:rPr lang="en-US" altLang="zh-CN" sz="2400" b="1" dirty="0"/>
              <a:t>;</a:t>
            </a:r>
            <a:endParaRPr lang="zh-CN" altLang="zh-CN" sz="2400" b="1" dirty="0"/>
          </a:p>
          <a:p>
            <a:r>
              <a:rPr lang="en-US" altLang="zh-CN" sz="2400" b="1" dirty="0" err="1"/>
              <a:t>mysql</a:t>
            </a:r>
            <a:r>
              <a:rPr lang="en-US" altLang="zh-CN" sz="2400" b="1" dirty="0"/>
              <a:t>&gt; create table if not exists teacher1 (</a:t>
            </a:r>
            <a:endParaRPr lang="zh-CN" altLang="zh-CN" sz="2400" b="1" dirty="0"/>
          </a:p>
          <a:p>
            <a:r>
              <a:rPr lang="en-US" altLang="zh-CN" sz="2400" b="1" dirty="0"/>
              <a:t>-&gt;  </a:t>
            </a:r>
            <a:r>
              <a:rPr lang="en-US" altLang="zh-CN" sz="2400" b="1" dirty="0" err="1"/>
              <a:t>teacherno</a:t>
            </a:r>
            <a:r>
              <a:rPr lang="en-US" altLang="zh-CN" sz="2400" b="1" dirty="0"/>
              <a:t>  char(6) not null comment '</a:t>
            </a:r>
            <a:r>
              <a:rPr lang="zh-CN" altLang="zh-CN" sz="2400" b="1" dirty="0"/>
              <a:t>教师编号</a:t>
            </a:r>
            <a:r>
              <a:rPr lang="en-US" altLang="zh-CN" sz="2400" b="1" dirty="0"/>
              <a:t>',</a:t>
            </a:r>
            <a:endParaRPr lang="zh-CN" altLang="zh-CN" sz="2400" b="1" dirty="0"/>
          </a:p>
          <a:p>
            <a:r>
              <a:rPr lang="en-US" altLang="zh-CN" sz="2400" b="1" dirty="0"/>
              <a:t>-&gt;  </a:t>
            </a:r>
            <a:r>
              <a:rPr lang="en-US" altLang="zh-CN" sz="2400" b="1" dirty="0" err="1"/>
              <a:t>tname</a:t>
            </a:r>
            <a:r>
              <a:rPr lang="en-US" altLang="zh-CN" sz="2400" b="1" dirty="0"/>
              <a:t>  char(8) not null comment'</a:t>
            </a:r>
            <a:r>
              <a:rPr lang="zh-CN" altLang="zh-CN" sz="2400" b="1" dirty="0"/>
              <a:t>教师姓名</a:t>
            </a:r>
            <a:r>
              <a:rPr lang="en-US" altLang="zh-CN" sz="2400" b="1" dirty="0"/>
              <a:t>',</a:t>
            </a:r>
            <a:endParaRPr lang="zh-CN" altLang="zh-CN" sz="2400" b="1" dirty="0"/>
          </a:p>
          <a:p>
            <a:r>
              <a:rPr lang="en-US" altLang="zh-CN" sz="2400" b="1" dirty="0"/>
              <a:t>-&gt;  major  char(10) not null comment '</a:t>
            </a:r>
            <a:r>
              <a:rPr lang="zh-CN" altLang="zh-CN" sz="2400" b="1" dirty="0"/>
              <a:t>专业</a:t>
            </a:r>
            <a:r>
              <a:rPr lang="en-US" altLang="zh-CN" sz="2400" b="1" dirty="0"/>
              <a:t>',</a:t>
            </a:r>
            <a:endParaRPr lang="zh-CN" altLang="zh-CN" sz="2400" b="1" dirty="0"/>
          </a:p>
          <a:p>
            <a:r>
              <a:rPr lang="en-US" altLang="zh-CN" sz="2400" b="1" dirty="0"/>
              <a:t>-&gt;  prof char(10) not null comment '</a:t>
            </a:r>
            <a:r>
              <a:rPr lang="zh-CN" altLang="zh-CN" sz="2400" b="1" dirty="0"/>
              <a:t>职称</a:t>
            </a:r>
            <a:r>
              <a:rPr lang="en-US" altLang="zh-CN" sz="2400" b="1" dirty="0"/>
              <a:t>',</a:t>
            </a:r>
            <a:endParaRPr lang="zh-CN" altLang="zh-CN" sz="2400" b="1" dirty="0"/>
          </a:p>
          <a:p>
            <a:r>
              <a:rPr lang="en-US" altLang="zh-CN" sz="2400" b="1" dirty="0"/>
              <a:t>-&gt;  department char(16) not null comment '</a:t>
            </a:r>
            <a:r>
              <a:rPr lang="zh-CN" altLang="zh-CN" sz="2400" b="1" dirty="0"/>
              <a:t>部门</a:t>
            </a:r>
            <a:r>
              <a:rPr lang="en-US" altLang="zh-CN" sz="2400" b="1" dirty="0"/>
              <a:t>',</a:t>
            </a:r>
            <a:endParaRPr lang="zh-CN" altLang="zh-CN" sz="2400" b="1" dirty="0"/>
          </a:p>
          <a:p>
            <a:r>
              <a:rPr lang="en-US" altLang="zh-CN" sz="2400" b="1" dirty="0"/>
              <a:t>-&gt;  primary key (</a:t>
            </a:r>
            <a:r>
              <a:rPr lang="en-US" altLang="zh-CN" sz="2400" b="1" dirty="0" err="1"/>
              <a:t>teacherno</a:t>
            </a:r>
            <a:r>
              <a:rPr lang="en-US" altLang="zh-CN" sz="2400" b="1" dirty="0"/>
              <a:t>),</a:t>
            </a:r>
            <a:endParaRPr lang="zh-CN" altLang="zh-CN" sz="2400" b="1" dirty="0"/>
          </a:p>
          <a:p>
            <a:r>
              <a:rPr lang="en-US" altLang="zh-CN" sz="2400" b="1" dirty="0"/>
              <a:t>-&gt;  </a:t>
            </a:r>
            <a:r>
              <a:rPr lang="en-US" altLang="zh-CN" sz="2400" b="1" dirty="0">
                <a:solidFill>
                  <a:srgbClr val="C00000"/>
                </a:solidFill>
              </a:rPr>
              <a:t>unique  index  </a:t>
            </a:r>
            <a:r>
              <a:rPr lang="en-US" altLang="zh-CN" sz="2400" b="1" dirty="0" err="1">
                <a:solidFill>
                  <a:srgbClr val="C00000"/>
                </a:solidFill>
              </a:rPr>
              <a:t>tname_index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</a:rPr>
              <a:t>tname</a:t>
            </a:r>
            <a:r>
              <a:rPr lang="en-US" altLang="zh-CN" sz="2400" b="1" dirty="0">
                <a:solidFill>
                  <a:srgbClr val="C00000"/>
                </a:solidFill>
              </a:rPr>
              <a:t>),</a:t>
            </a:r>
            <a:endParaRPr lang="zh-CN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/>
              <a:t>-&gt;  </a:t>
            </a:r>
            <a:r>
              <a:rPr lang="en-US" altLang="zh-CN" sz="2400" b="1" dirty="0">
                <a:solidFill>
                  <a:srgbClr val="C00000"/>
                </a:solidFill>
              </a:rPr>
              <a:t>index  </a:t>
            </a:r>
            <a:r>
              <a:rPr lang="en-US" altLang="zh-CN" sz="2400" b="1" dirty="0" err="1">
                <a:solidFill>
                  <a:srgbClr val="C00000"/>
                </a:solidFill>
              </a:rPr>
              <a:t>dep_index</a:t>
            </a:r>
            <a:r>
              <a:rPr lang="en-US" altLang="zh-CN" sz="2400" b="1" dirty="0">
                <a:solidFill>
                  <a:srgbClr val="C00000"/>
                </a:solidFill>
              </a:rPr>
              <a:t>(department(5))</a:t>
            </a:r>
            <a:endParaRPr lang="zh-CN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/>
              <a:t>-&gt;  );</a:t>
            </a:r>
            <a:endParaRPr lang="zh-CN" altLang="zh-CN" sz="2400" b="1" dirty="0"/>
          </a:p>
          <a:p>
            <a:pPr>
              <a:buFont typeface="Wingdings" panose="05000000000000000000" pitchFamily="2" charset="2"/>
              <a:buNone/>
            </a:pP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E1F784-8CF9-4C0D-A04C-DEEC875158FE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41FC2C-E23F-4F8D-8844-31AC6A438AA0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64D64-725C-4F60-91A3-23C96043759A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252422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A87442-F360-4A11-927D-79F1C4D5EC03}"/>
              </a:ext>
            </a:extLst>
          </p:cNvPr>
          <p:cNvSpPr txBox="1">
            <a:spLocks noChangeArrowheads="1"/>
          </p:cNvSpPr>
          <p:nvPr/>
        </p:nvSpPr>
        <p:spPr>
          <a:xfrm>
            <a:off x="649735" y="1500607"/>
            <a:ext cx="11113178" cy="4660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.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 table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语句创建索引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表上建立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teacherno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主键索引（假定未创建主键索引），建立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tname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prof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的复合索引。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alter table teacher1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add primary key(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teacherno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),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index mark(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tname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prof);</a:t>
            </a:r>
            <a:endParaRPr lang="zh-CN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如果主键索引已经创建，则会出现如下信息：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 1068 (42000): Multiple primary key defined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67425-240D-4550-A9A4-EDA973F4E9ED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A6382-5145-4694-AB31-362CAC1E19F4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D99D7F-EEA3-450A-B472-328C2C7A06A3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2662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F3333-324E-4415-8CA3-AB2772B40934}"/>
              </a:ext>
            </a:extLst>
          </p:cNvPr>
          <p:cNvSpPr txBox="1">
            <a:spLocks noChangeArrowheads="1"/>
          </p:cNvSpPr>
          <p:nvPr/>
        </p:nvSpPr>
        <p:spPr>
          <a:xfrm>
            <a:off x="285749" y="1056443"/>
            <a:ext cx="11636961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）只有表的所有者才能给表创建索引。索引的名称必须符合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的命名规则，且必须是表中唯一的。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）主键索引必定是唯一的，唯一性索引不一定是主键。一张表上只能一个主键，但可以有一个或者多个唯一性索引。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）当给表创建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unique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约束时，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会自动创建唯一索引。创建唯一索引时，应保证创建索引的列不包括重复的数据，并且没有两个或两个以上的空值（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）。因为创建索引时将两个空值也视为重复的数据，如果有这种数据，必须先将其删除，否则索引不能被成功创建。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）若要查看表中已经创建索引的情况，可以使用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index from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table_name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语句实现。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3C66EF-F34C-463F-B3B9-C7FC7C082DA3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D9D117-1FEE-484F-BF59-5A906FA96062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126E42-1EB7-4EFC-B38E-F13126A9A1F6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335794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50588-817F-AF43-99E9-E62F0492B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856" y="1209038"/>
            <a:ext cx="2342967" cy="64290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9C40FE-97F9-0091-B1FB-1FF0AC8E52AA}"/>
              </a:ext>
            </a:extLst>
          </p:cNvPr>
          <p:cNvSpPr/>
          <p:nvPr/>
        </p:nvSpPr>
        <p:spPr>
          <a:xfrm flipV="1">
            <a:off x="9849033" y="688700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469C7-221B-9562-05AA-618D40367E42}"/>
              </a:ext>
            </a:extLst>
          </p:cNvPr>
          <p:cNvSpPr txBox="1"/>
          <p:nvPr/>
        </p:nvSpPr>
        <p:spPr>
          <a:xfrm>
            <a:off x="9918457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1BDE8-B4C4-4D71-A7AD-98479B30E2C2}"/>
              </a:ext>
            </a:extLst>
          </p:cNvPr>
          <p:cNvSpPr txBox="1"/>
          <p:nvPr/>
        </p:nvSpPr>
        <p:spPr>
          <a:xfrm>
            <a:off x="1993604" y="2449981"/>
            <a:ext cx="4415586" cy="1958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了解索引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掌握视图的创建和管理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熟悉视图的应用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0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AC021-F726-430A-BAC8-26E4FC6AA823}"/>
              </a:ext>
            </a:extLst>
          </p:cNvPr>
          <p:cNvSpPr txBox="1">
            <a:spLocks noChangeArrowheads="1"/>
          </p:cNvSpPr>
          <p:nvPr/>
        </p:nvSpPr>
        <p:spPr>
          <a:xfrm>
            <a:off x="357190" y="1785938"/>
            <a:ext cx="11414600" cy="3700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删除索引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删除不再需要的索引，可以通过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语句来删除索引，也可用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 table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语句删除。利用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 index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语句删除索引的语法格式如下：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  index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index_name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on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table_name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; 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例如，删除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teacher1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drop index mark on teacher1; 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10E19C-FEAF-4255-A135-40129F127979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1877B1-601E-4681-9611-37BD040E047D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E81274-5928-4C25-A9A8-9B9D835CEA90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426044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4C0ED0-B00B-410B-A795-EC6AD077AED1}"/>
              </a:ext>
            </a:extLst>
          </p:cNvPr>
          <p:cNvSpPr txBox="1">
            <a:spLocks noChangeArrowheads="1"/>
          </p:cNvSpPr>
          <p:nvPr/>
        </p:nvSpPr>
        <p:spPr>
          <a:xfrm>
            <a:off x="992381" y="2202211"/>
            <a:ext cx="10207238" cy="3567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删除索引</a:t>
            </a: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 table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语句删除索引的语法格式如下：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 [ignore] table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table_name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drop primary key	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drop index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index_name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drop foreign key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fk_symbol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 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 table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语句同样可以删除前面表中创建的索引。例如：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alter table  course  drop  index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cname_index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 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FAA37E-2C6B-457C-B784-0CA1C87FC007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BA98D-1B79-4C20-9956-99091F402C52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9E9370-5083-4AA0-91D6-2D567E6AB17E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407520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BE390E-4472-4277-94F1-3926957C9E3D}"/>
              </a:ext>
            </a:extLst>
          </p:cNvPr>
          <p:cNvSpPr txBox="1">
            <a:spLocks noChangeArrowheads="1"/>
          </p:cNvSpPr>
          <p:nvPr/>
        </p:nvSpPr>
        <p:spPr>
          <a:xfrm>
            <a:off x="375589" y="1072874"/>
            <a:ext cx="11440820" cy="276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工具创建和管理索引</a:t>
            </a:r>
          </a:p>
          <a:p>
            <a:pPr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）启动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工具，单击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mysql2024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，展开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选项，选择表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右击选择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 Tables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命令，如图所示。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E54541-DD23-47D3-B248-2A831002962B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3DECE-F6D3-4B5C-8BB1-0BDC3932D751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5637C-FE53-4F83-8276-07930898A6DA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1FC32E-04E7-4D73-BA7A-1EE7BD89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140" y="2824993"/>
            <a:ext cx="6334637" cy="35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1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47AE-D10A-4875-A999-0BF0F0F6572D}"/>
              </a:ext>
            </a:extLst>
          </p:cNvPr>
          <p:cNvSpPr txBox="1">
            <a:spLocks noChangeArrowheads="1"/>
          </p:cNvSpPr>
          <p:nvPr/>
        </p:nvSpPr>
        <p:spPr>
          <a:xfrm>
            <a:off x="215929" y="980333"/>
            <a:ext cx="11530842" cy="4065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工具创建和管理索引</a:t>
            </a:r>
          </a:p>
          <a:p>
            <a:pPr>
              <a:defRPr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）进入修改表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界面。选择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选项卡，如图所示的界面中，可以观察到如下信息。</a:t>
            </a: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数据库名和表名：指出创建索引的数据库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teaching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的名称。</a:t>
            </a: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的默认字符集及排序规则和数据引擎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InnoDB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索引名称。</a:t>
            </a: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Name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，可以查看到前面创建的主键索引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primary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和唯一索引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phone_index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。其后依次是索引类型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、索引引用字段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Columns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、索引参数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Options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和索引注解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Comment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AAF0DF-3821-4C5F-B53A-139A3F5C4A67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9A7E20-239C-4B08-B99E-130ABE43EC18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C4A529-6023-4C7C-8DD4-2CC092D96BB8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4A8001-38BA-4E63-B642-96B551BB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39" y="1832930"/>
            <a:ext cx="9371026" cy="48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584501-00A7-4F0E-83BA-A970A1E63FF7}"/>
              </a:ext>
            </a:extLst>
          </p:cNvPr>
          <p:cNvSpPr txBox="1">
            <a:spLocks noChangeArrowheads="1"/>
          </p:cNvSpPr>
          <p:nvPr/>
        </p:nvSpPr>
        <p:spPr>
          <a:xfrm>
            <a:off x="390743" y="1584602"/>
            <a:ext cx="11236397" cy="345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工具创建和管理索引</a:t>
            </a:r>
          </a:p>
          <a:p>
            <a:pPr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创建索引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Name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的文本框中输入所引名称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un_phone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，右侧的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Columns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会自动显示表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中的所有列名，选择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列。存储类型选择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BTREE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，选择索引类型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unique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，表示创建唯一性索引，其他参数采用默认值。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）设置完成后，单击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Apply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按钮，出现应用脚本对话框。再单击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Apply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按钮，进入完成对话框，单击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finish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按钮，即可完成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表上的唯一索引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un_phone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的创建。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E47A1E-DF2B-4801-93F5-F072E7DF0E88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506BF-7967-48D5-A2F3-6259444864F6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F1E2A3-87EB-4AA8-A694-1C87F5D40138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E4FFC0-BFD3-47F5-83BC-9F975CAA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66" y="1120244"/>
            <a:ext cx="9281180" cy="51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F82216-1059-4C75-BA9E-5CF18CFFA42F}"/>
              </a:ext>
            </a:extLst>
          </p:cNvPr>
          <p:cNvSpPr txBox="1">
            <a:spLocks noChangeArrowheads="1"/>
          </p:cNvSpPr>
          <p:nvPr/>
        </p:nvSpPr>
        <p:spPr>
          <a:xfrm>
            <a:off x="382355" y="1504775"/>
            <a:ext cx="11261564" cy="453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工具创建和管理索引</a:t>
            </a:r>
          </a:p>
          <a:p>
            <a:pPr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管理索引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修改索引，可以修改索引的名字、类型、索引引用字段和索引参数等。</a:t>
            </a: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表中的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un_phone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索引为普通索引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un_phone_Email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，索引类型改为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，引用字段为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phone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，且为降序排列。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Apply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按钮，出现如图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6-8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所示的应用脚本对话框。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再单击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Apply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按钮，进入完成对话框如图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6-9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所示，单击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Logs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Hide Logs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），可以查看（隐藏）日志消息。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finish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按钮，即可完成在数据库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teaching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表上的索引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un_phone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的修改。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721460-55D0-4D79-8ECB-A0D3DF77A74F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49285E-B432-49C0-B8D9-81FBA7841FA0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A21C56-9912-4DBA-98C9-3E141CB0AA2C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6A0E3C-891D-4ACA-8602-927B6D75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65" y="1740582"/>
            <a:ext cx="7881413" cy="43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D7991-D22C-46E2-9FC5-937236487EF7}"/>
              </a:ext>
            </a:extLst>
          </p:cNvPr>
          <p:cNvSpPr txBox="1">
            <a:spLocks noChangeArrowheads="1"/>
          </p:cNvSpPr>
          <p:nvPr/>
        </p:nvSpPr>
        <p:spPr>
          <a:xfrm>
            <a:off x="289049" y="1324543"/>
            <a:ext cx="11345454" cy="377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工具创建和管理索引</a:t>
            </a:r>
          </a:p>
          <a:p>
            <a:pPr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管理索引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删除索引。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删除普通索引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un_phone_Email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。在索引界面中，右击索引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un_phone_Email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，执行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 Selected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命令，索引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un_phone_Email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即从列表中消失。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单击单击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Apply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按钮，出现删除索引的应用脚本对话框。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再单击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Apply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按钮，进入完成对话框。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finish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按钮，即可删除索引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un_phone_Email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71FFF-6439-4578-8BC6-A781C9F6ED9C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10B4E0-9AEB-4196-9832-352DED32A38A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D8041D-4508-4D88-8B4E-AD4819D42115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239187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74021-20B5-4D0E-8A21-5B69BE938FAD}"/>
              </a:ext>
            </a:extLst>
          </p:cNvPr>
          <p:cNvSpPr txBox="1">
            <a:spLocks noChangeArrowheads="1"/>
          </p:cNvSpPr>
          <p:nvPr/>
        </p:nvSpPr>
        <p:spPr>
          <a:xfrm>
            <a:off x="398106" y="2077914"/>
            <a:ext cx="11395788" cy="3081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视图是从一个或者多个表及其他视图中通过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导出的虚拟表，数据库中只存放了视图的定义，而并没有存放视图中的数据。浏览视图时所对应数据的行和列数据来自定义视图查询所引用的表，并且在引用视图时动态生成。通过视图可以实现对基表数据的查询与修改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0105EC-705F-426A-99D7-77AD1AE7F03C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A3B389-1420-4691-B447-A41BFDF8F500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A0AB97-72C3-4D9E-8E8F-4D6CEC5F562F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2216227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19E684-B376-46A7-94AF-E112A697A77D}"/>
              </a:ext>
            </a:extLst>
          </p:cNvPr>
          <p:cNvSpPr txBox="1">
            <a:spLocks noChangeArrowheads="1"/>
          </p:cNvSpPr>
          <p:nvPr/>
        </p:nvSpPr>
        <p:spPr>
          <a:xfrm>
            <a:off x="377133" y="2138276"/>
            <a:ext cx="11437733" cy="350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视图为数据库用户提供了很多的便利，主要包括以下几个方面。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）简化数据查询和处理。视图可以为用户集中多个表中的数据，简化用户对数据的查询和处理。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）屏蔽数据库的复杂性。数据库表的更改不影响用户对数据库的使用，用户也不必了解复杂的数据库中的表结构。例如，那些定义了若干张表连接的视图，就将表与表之间的连接操作对用户隐蔽起来了。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）安全性。如果想要使用户只能查询或修改用户有权限访问的数据，也可以只授予用户访问视图的权限，而不授予访问表的权限，这样就提高了数据库的安全性。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5D4E1F-6DBD-4F7C-8819-49B9C25D4CCF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4022E2-2AD3-4F12-AB54-BD0CCFA42778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63099-BA27-41B0-920D-96FB7CF651EC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1395162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AF24E-1B51-4D5A-96A8-0A8ABA6C6325}"/>
              </a:ext>
            </a:extLst>
          </p:cNvPr>
          <p:cNvSpPr txBox="1">
            <a:spLocks noChangeArrowheads="1"/>
          </p:cNvSpPr>
          <p:nvPr/>
        </p:nvSpPr>
        <p:spPr>
          <a:xfrm>
            <a:off x="424300" y="1383267"/>
            <a:ext cx="11580346" cy="340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创建视图</a:t>
            </a: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创建视图是指在指定的数据库表上建立视图。视图可以建立在一张表上，也可以建立在多张表或既有视图上。要求创建用户具有针对视图的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权限，以及针对由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语句选择的每一列上的某些权限。创建视图的语法形式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语法形式如下：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[or replace][algorithm ={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undefined|merge|temptable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}]</a:t>
            </a:r>
            <a:endParaRPr lang="zh-CN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view_name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[(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column_list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)]</a:t>
            </a:r>
            <a:endParaRPr lang="zh-CN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select_statement</a:t>
            </a:r>
            <a:endParaRPr lang="zh-CN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with[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cascaded|local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check option ] ;</a:t>
            </a:r>
            <a:endParaRPr lang="zh-CN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FAD62C-A164-4026-9C17-2C6347D9B7B4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BB3011-16E5-4C02-9732-BE9A734A511D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8A73AC-8486-481C-8962-B68688D54C7B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175510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9C40FE-97F9-0091-B1FB-1FF0AC8E52AA}"/>
              </a:ext>
            </a:extLst>
          </p:cNvPr>
          <p:cNvSpPr/>
          <p:nvPr/>
        </p:nvSpPr>
        <p:spPr>
          <a:xfrm flipV="1">
            <a:off x="9851378" y="688700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469C7-221B-9562-05AA-618D40367E42}"/>
              </a:ext>
            </a:extLst>
          </p:cNvPr>
          <p:cNvSpPr txBox="1"/>
          <p:nvPr/>
        </p:nvSpPr>
        <p:spPr>
          <a:xfrm>
            <a:off x="9920802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9D1EBC-E84A-494F-BF34-09D77A48A8F2}"/>
              </a:ext>
            </a:extLst>
          </p:cNvPr>
          <p:cNvSpPr txBox="1">
            <a:spLocks noChangeArrowheads="1"/>
          </p:cNvSpPr>
          <p:nvPr/>
        </p:nvSpPr>
        <p:spPr>
          <a:xfrm>
            <a:off x="770786" y="1639836"/>
            <a:ext cx="10797847" cy="377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数据库中，索引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(Index)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是影响数据性能的重要因素之一，设计高效的、合理的索引可以显著提高数据信息的查询速度和应用程序的性能。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）是一个存储指定查询语句的虚拟表，视图中数据来源于由定义视图所引用的表，并且能够实现动态引用，即表中数据发生变化，视图中的数据随之变化。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本章将介绍索引和视图等数据库对象的基本概念和常用操作。</a:t>
            </a:r>
          </a:p>
        </p:txBody>
      </p:sp>
    </p:spTree>
    <p:extLst>
      <p:ext uri="{BB962C8B-B14F-4D97-AF65-F5344CB8AC3E}">
        <p14:creationId xmlns:p14="http://schemas.microsoft.com/office/powerpoint/2010/main" val="2613070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5A74EE-FEBF-4912-AD38-B3A8B03B8F84}"/>
              </a:ext>
            </a:extLst>
          </p:cNvPr>
          <p:cNvSpPr txBox="1">
            <a:spLocks noChangeArrowheads="1"/>
          </p:cNvSpPr>
          <p:nvPr/>
        </p:nvSpPr>
        <p:spPr>
          <a:xfrm>
            <a:off x="445403" y="1483934"/>
            <a:ext cx="11433408" cy="298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创建视图有如下限制：</a:t>
            </a: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在视图的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子句中不能使用子查询。</a:t>
            </a: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在视图的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语句不能引用系统或用户变量。</a:t>
            </a: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在视图的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语句不能引用预处理语句参数。</a:t>
            </a:r>
          </a:p>
          <a:p>
            <a:pPr lvl="1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在视图定义中允许使用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order by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，但是，如果从特定视图进行了选择，而该视图使用了具有自己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order by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的语句，它将被忽略。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38CA45BF-5E9B-4AD5-8AA1-52E56236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98" y="4589236"/>
            <a:ext cx="10841329" cy="15696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70000"/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在定义中引用的表或视图必须存在。但是，创建了视图后，能够舍弃定义引用的表或视图。要想检查视图定义是否存在这类问题，可使用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 table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语句。</a:t>
            </a:r>
          </a:p>
          <a:p>
            <a:pPr eaLnBrk="1" hangingPunct="1">
              <a:buSzPct val="70000"/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在定义中不能引用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temporary</a:t>
            </a: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表，不能创建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temporary</a:t>
            </a: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视图。</a:t>
            </a:r>
          </a:p>
          <a:p>
            <a:pPr eaLnBrk="1" hangingPunct="1">
              <a:buSzPct val="70000"/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不能将触发程序与视图关联在一起。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1B3BBF-BBBD-4EAB-B4E8-EB066FCE6C2F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3CC560-3132-496D-AFC6-1C0360DCC9B3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586B37-59AE-440A-8EE9-A4C01572C13F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111832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DBD0FB-C91F-4434-BF81-EACDBCD73734}"/>
              </a:ext>
            </a:extLst>
          </p:cNvPr>
          <p:cNvSpPr txBox="1">
            <a:spLocks noChangeArrowheads="1"/>
          </p:cNvSpPr>
          <p:nvPr/>
        </p:nvSpPr>
        <p:spPr>
          <a:xfrm>
            <a:off x="357188" y="1785938"/>
            <a:ext cx="11303509" cy="3406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在单表上创建视图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中可以在单个表上创建视图。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表上创建一个简单的视图，视图名称为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teach_view1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create  view teach_view1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-&gt; as select * from  teacher;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可以利用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语句查询视图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teach_view1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的数据如下。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select * from teach_view1;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86B0AB-E68B-4A11-A00B-5E386740624A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8F152-BCCF-4F11-8BB9-CC317A04454D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7D2C7F-8E06-4B5B-83D3-480DEE8D680A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1226124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7102AA-BACD-436F-A6B8-FB0066171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18" y="3540286"/>
            <a:ext cx="11466964" cy="30469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create  view  stu_score1</a:t>
            </a:r>
            <a:endParaRPr lang="zh-CN" altLang="zh-CN" sz="2400" dirty="0">
              <a:solidFill>
                <a:srgbClr val="00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as select  </a:t>
            </a:r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student.studentno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sname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phone, </a:t>
            </a:r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cname,final</a:t>
            </a:r>
            <a:endParaRPr lang="zh-CN" altLang="zh-CN" sz="2400" dirty="0">
              <a:solidFill>
                <a:srgbClr val="00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from  score  join student  on  </a:t>
            </a:r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student.studentno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=score. </a:t>
            </a:r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studentno</a:t>
            </a:r>
            <a:endParaRPr lang="zh-CN" altLang="zh-CN" sz="2400" dirty="0">
              <a:solidFill>
                <a:srgbClr val="00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join  course  on  </a:t>
            </a:r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course.courseno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score.courseno</a:t>
            </a:r>
            <a:endParaRPr lang="zh-CN" altLang="zh-CN" sz="2400" dirty="0">
              <a:solidFill>
                <a:srgbClr val="00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where  sex=‘</a:t>
            </a: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女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 and  left(student.studentno,2)= ‘18’;</a:t>
            </a:r>
            <a:endParaRPr lang="zh-CN" altLang="zh-CN" sz="2400" dirty="0">
              <a:solidFill>
                <a:srgbClr val="00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此视图保存在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个表的数据，可以利用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语句查询视图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stu_score1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的数据如下。</a:t>
            </a:r>
          </a:p>
          <a:p>
            <a:pPr eaLnBrk="1" hangingPunct="1"/>
            <a:r>
              <a:rPr lang="en-US" altLang="zh-CN" sz="24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select * from stu_score1;</a:t>
            </a:r>
            <a:endParaRPr lang="zh-CN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D61F13-AA10-4410-9C55-C62580970600}"/>
              </a:ext>
            </a:extLst>
          </p:cNvPr>
          <p:cNvSpPr txBox="1">
            <a:spLocks noChangeArrowheads="1"/>
          </p:cNvSpPr>
          <p:nvPr/>
        </p:nvSpPr>
        <p:spPr>
          <a:xfrm>
            <a:off x="288022" y="1706242"/>
            <a:ext cx="11541460" cy="172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在多表上创建视图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数据库中也可以在两个或两个以上的表上创建视图。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表上创建一个名为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stu_score1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的视图。视图中保留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级的女生的学号、姓名、电话、课程名和期末成绩。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C7C838-5657-46BC-8057-B917EA38495F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AEB18-A340-4266-B84E-1D8A31A8D9E4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416D38-D3E0-42E7-9810-95875AAE71F6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734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E1F95-EE9B-4AAE-89BF-410E61D9155E}"/>
              </a:ext>
            </a:extLst>
          </p:cNvPr>
          <p:cNvSpPr txBox="1">
            <a:spLocks noChangeArrowheads="1"/>
          </p:cNvSpPr>
          <p:nvPr/>
        </p:nvSpPr>
        <p:spPr>
          <a:xfrm>
            <a:off x="394806" y="1517229"/>
            <a:ext cx="11542727" cy="3407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在已存在的视图上创建视图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】创建视图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teach_view2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，统计计算机学院的教师中的教授和副教授的教师号、教师名和专业。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create view  teach_view2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as select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teacherno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major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from  teach_view1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where  prof  like  ‘%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 and  department=‘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计算机学院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1322-F683-48DD-A0A0-F6B9ECFC4417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FEC51B-2E86-4328-BA7A-C518B753BA11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74B1A5-2438-4634-B90A-665AD5FE0739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488824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4DB6C4-8879-4371-AF3D-A57132CED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68" y="1724723"/>
            <a:ext cx="11303509" cy="3785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说明：</a:t>
            </a:r>
          </a:p>
          <a:p>
            <a:pPr eaLnBrk="1" hangingPunct="1"/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）定义视图时基本表可以是当前数据库的表，也可以来自于另外一数据库的基本表，只要在表名前添加数据库名称即可，如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mysql.student02</a:t>
            </a: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 eaLnBrk="1" hangingPunct="1"/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）定义视图时可在视图名后面指明视图列的名称，名称之间用逗号分隔，但列数要与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语句检索的列数相等。例如，定义视图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teach_view2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可以写成如下方式：</a:t>
            </a:r>
          </a:p>
          <a:p>
            <a:pPr lvl="1" eaLnBrk="1" hangingPunct="1"/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view  teach_view2(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教师号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教师名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专业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 select  </a:t>
            </a:r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teacherno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tname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major ……</a:t>
            </a:r>
            <a:endParaRPr lang="zh-CN" altLang="zh-CN" sz="2400" dirty="0">
              <a:solidFill>
                <a:srgbClr val="00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）使用视图查询时，若其基本表中添加了新字段，则该视图将不包含新字段。</a:t>
            </a:r>
          </a:p>
          <a:p>
            <a:pPr eaLnBrk="1" hangingPunct="1"/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）如果与视图相关联的表或视图被删除，则该视图将不能再使用。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D93CB0-5887-41AE-AC8C-5441EB016BE7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14FD3-E5D6-4F73-9E71-83D523AFE7F7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3F9CB3-95D1-453F-AC69-079668970913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342340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2D7D08-F9FC-463A-A893-6986891FDDC4}"/>
              </a:ext>
            </a:extLst>
          </p:cNvPr>
          <p:cNvSpPr txBox="1">
            <a:spLocks noChangeArrowheads="1"/>
          </p:cNvSpPr>
          <p:nvPr/>
        </p:nvSpPr>
        <p:spPr>
          <a:xfrm>
            <a:off x="335188" y="1727214"/>
            <a:ext cx="11521623" cy="431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查看视图的定义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查看视图是指查看数据库中已存在的视图的定义。查看视图必须要有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的权限，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数据库下的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表中保存着这个信息。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查看视图的方法包括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describe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table status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create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语句和查询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information_schema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数据库下的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表等。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describe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语句查看视图基本信息。可以使用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describe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语句可以查看表的基本定义。同样可以使用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describe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语句可以用来查看视图的基本定义。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describe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语句查看视图的基本形式与查看表的形式是一样的。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10730C-F689-44FD-B6ED-CBD0FAE78E9B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3851A3-DA89-40F5-9EA4-CE717651BE24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142BD9-5D81-4BD2-B29A-9E780A6B419D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570230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735A7-43C0-4B0C-BC7E-CF2FBAC5517D}"/>
              </a:ext>
            </a:extLst>
          </p:cNvPr>
          <p:cNvSpPr txBox="1">
            <a:spLocks noChangeArrowheads="1"/>
          </p:cNvSpPr>
          <p:nvPr/>
        </p:nvSpPr>
        <p:spPr>
          <a:xfrm>
            <a:off x="312053" y="1640391"/>
            <a:ext cx="11567894" cy="483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table status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语句查看视图基本信息。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中，可以使用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table status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语句来查看视图的信息。其语法形式如下：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show table status like ‘</a:t>
            </a:r>
            <a:r>
              <a:rPr lang="en-US" altLang="zh-CN" sz="24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view_name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’;</a:t>
            </a:r>
            <a:endParaRPr lang="zh-CN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create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语句查看视图详细信息。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create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语句可以查看视图的详细定义。语法形式如下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create view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view_name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表中查看视图详细信息。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数据库中，所有视图的定义都存在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information_schema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数据库下的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表中。例如，查询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information_schema.views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表，可以查看到数据库中所有视图的详细信息。代码如下：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* from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information_schema.views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zh-CN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表示查询所有的列的信息；</a:t>
            </a:r>
            <a:r>
              <a:rPr lang="en-US" altLang="zh-CN" sz="24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information_schema.views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en-US" altLang="zh-CN" sz="24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information_schema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数据库下面的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views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表。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A09938-4AE2-4616-8507-8E64721B6D8D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8D7403-B86D-4A45-98AD-0F59D9F8C625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4C1A8E-9CF4-4D73-9436-C7F8095BB8FF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4102438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8EBFD3-6A4C-4D45-96C8-4BD30195DEB7}"/>
              </a:ext>
            </a:extLst>
          </p:cNvPr>
          <p:cNvSpPr txBox="1">
            <a:spLocks noChangeArrowheads="1"/>
          </p:cNvSpPr>
          <p:nvPr/>
        </p:nvSpPr>
        <p:spPr>
          <a:xfrm>
            <a:off x="347772" y="1767521"/>
            <a:ext cx="11496456" cy="3322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3 .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修改视图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修改视图是指修改数据库中已存在的表的定义。当基本表的某些字段发生改变时，可以通过修改视图来保持视图和基本表之间一致。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中通过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or replace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语句来修改视图。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or replace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语句可以用来修改视图。该语句的使用非常灵活。在视图已经存在的情况下，对视图进行修改；视图不存在时，可以创建视图。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ADFF8E-A462-4FA5-8B18-3AD2B3145D6F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A0F285-E513-4E2A-A4BC-308857BCDAC7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4D94E-BCD0-4396-8153-8B4BB27FF9AA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241695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74DAAA-56FE-426B-909B-3E42EBD4A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66" y="1833258"/>
            <a:ext cx="11073467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or replace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语句的语法形式如下：</a:t>
            </a:r>
          </a:p>
          <a:p>
            <a:pPr eaLnBrk="1" hangingPunct="1"/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语句可以修改表的定义，可以创建索引。不仅如此，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语句还可以用来修改视图。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语句修改视图的语法格式如下：</a:t>
            </a: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 [algorithm = {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undefined|merge|temptable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}]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view_name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[(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column_list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)]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 select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</a:t>
            </a: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[with [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cascaded|local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]check option];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73FD90-13AC-474B-A7BD-B766C7095EF0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6B7A3C-D043-4D1D-BAA8-63ED912B4785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A16DA8-4139-4C50-A95F-D3DC30556192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14745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359BFF-E368-4A1A-9C6C-AD1BBD5B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86" y="1351508"/>
            <a:ext cx="11118427" cy="41549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】修改视图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teach_view2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，统计计算机学院和材料学院的教师中教授和副教授的教师号、教师名、和专业，并在视图名后面指明视图列名称。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 alter view  teach_view2(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教师号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教师名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as select 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teacherno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tname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major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from  teach_view1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where  prof  like  '%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  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and  (department=‘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计算机学院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or department=‘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材料学院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);</a:t>
            </a:r>
          </a:p>
          <a:p>
            <a:pPr eaLnBrk="1" hangingPunct="1"/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可以通过用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语句查看视图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teach_view2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的数据如下。</a:t>
            </a:r>
          </a:p>
          <a:p>
            <a:pPr eaLnBrk="1" hangingPunct="1"/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select  * from  teach_view2;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6B0484-87AF-4AC6-A559-B3E53133E0B5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623948-6E1C-4A59-B6D4-C95B2236BF74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19C08E-1DBE-4B24-BF10-15EBB013DFFD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6520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9C40FE-97F9-0091-B1FB-1FF0AC8E52AA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469C7-221B-9562-05AA-618D40367E42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5C6A27-09CE-40A7-93EA-9F852A97ED6B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679E1AF-FF0D-4FEC-A1D3-6E125CD7AD55}"/>
              </a:ext>
            </a:extLst>
          </p:cNvPr>
          <p:cNvSpPr txBox="1">
            <a:spLocks noChangeArrowheads="1"/>
          </p:cNvSpPr>
          <p:nvPr/>
        </p:nvSpPr>
        <p:spPr>
          <a:xfrm>
            <a:off x="357188" y="1398148"/>
            <a:ext cx="11494616" cy="3676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索引由数据库表中一列或多列组合而成的一种特殊的数据库结构，利用索引是可以用来快速查询数据库表中的特定记录信息。在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中，所有的数据类型都可以被索引。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理解索引</a:t>
            </a:r>
          </a:p>
          <a:p>
            <a:pPr algn="l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的索引是为了加速对数据进行检索而创建的一种分散的、物理的数据结构。索引包含从表或视图中一个或多个列生成的键，以及映射到指定数据行的存储位置指针。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索引是依赖于表建立的，提供了数据库中编排表中数据的内部方法。表的存储由两部分组成，一部分是表的数据页面，另一部分是索引页面。索引就存放在索引页面上。</a:t>
            </a:r>
          </a:p>
        </p:txBody>
      </p:sp>
    </p:spTree>
    <p:extLst>
      <p:ext uri="{BB962C8B-B14F-4D97-AF65-F5344CB8AC3E}">
        <p14:creationId xmlns:p14="http://schemas.microsoft.com/office/powerpoint/2010/main" val="417124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57238-5B38-4872-9328-13E6E8520229}"/>
              </a:ext>
            </a:extLst>
          </p:cNvPr>
          <p:cNvSpPr txBox="1">
            <a:spLocks noChangeArrowheads="1"/>
          </p:cNvSpPr>
          <p:nvPr/>
        </p:nvSpPr>
        <p:spPr>
          <a:xfrm>
            <a:off x="357188" y="1785937"/>
            <a:ext cx="11563568" cy="407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工具创建和管理视图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创建视图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）启动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工具，单击选择当前数据库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mysql2024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mysql2024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数据库中选择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，展开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选项，可以看到已经创建的视图，执行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）在文本编辑区，按照如图所示输入创建视图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stu_view1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的内容。实现以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表为基表的视图中保留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级的男生的学号、姓名、电话、课程号和期末成绩的功能。</a:t>
            </a:r>
          </a:p>
          <a:p>
            <a:pPr>
              <a:lnSpc>
                <a:spcPct val="100000"/>
              </a:lnSpc>
            </a:pP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CDACCB-EE55-4A56-BB3B-FCB6714EDEFE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158011-C0D5-4803-9A91-4AA067895C28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F5CA6C-BF06-481C-9C77-CFB1F4B14C71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858952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54D55B-8AD0-44E7-9D98-DD69D5F7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98" y="1558984"/>
            <a:ext cx="8139288" cy="41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57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D60882-16F1-42B5-9FFF-415F24AF8539}"/>
              </a:ext>
            </a:extLst>
          </p:cNvPr>
          <p:cNvSpPr txBox="1">
            <a:spLocks noChangeArrowheads="1"/>
          </p:cNvSpPr>
          <p:nvPr/>
        </p:nvSpPr>
        <p:spPr>
          <a:xfrm>
            <a:off x="322605" y="1861439"/>
            <a:ext cx="11546790" cy="416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）自己检查无误后，单击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按钮，进入如图所示的代码对话框中，这是要向数据库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Mysql2024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中存储的脚本。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）单击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按钮，可以通过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logs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Hide logs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）转换按钮查看信息记录（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Massage Log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）窗口中的信息。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可以查看到成功创建视图的提示：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 script was successfully applied to the database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。单击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finish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按钮完成视图创建过程。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）在数据库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Mysql2024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中展开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文件夹，找到视图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tru_view1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，执行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 Rows-Limit 10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命令，即可看到视图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tru_view1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的查询结果。即含有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级的男生的学号、姓名、电话、课程号和期末成绩的结果集。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81D7D2-84DA-470D-BDB0-768E4EB3E4BE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174E72-4B51-44E0-B22F-8979946610FC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4F3493-AF32-47FA-AF25-9EF677E117FA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37606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B6068B-6DDE-4F5C-8CB7-9C5355F864D6}"/>
              </a:ext>
            </a:extLst>
          </p:cNvPr>
          <p:cNvSpPr txBox="1">
            <a:spLocks noChangeArrowheads="1"/>
          </p:cNvSpPr>
          <p:nvPr/>
        </p:nvSpPr>
        <p:spPr>
          <a:xfrm>
            <a:off x="399133" y="1098042"/>
            <a:ext cx="11194452" cy="146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修改视图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）在数据库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mysql2024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中展开文件夹，右击视图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tru_view1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，执行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Alter view...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命令，进入如图所示的修改对话框中。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EC8F41-5844-4328-9AB5-73F6968A3694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8C86D7-5915-4EA2-90B5-FCF6A680B337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C06DC6-9D9F-4111-8B62-4079C1A640DC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F430E6-EC02-474B-9F3A-C3AECCAB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37" y="2563258"/>
            <a:ext cx="7515800" cy="42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6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501093-CBB2-4108-A24D-2A7B4ED23167}"/>
              </a:ext>
            </a:extLst>
          </p:cNvPr>
          <p:cNvSpPr txBox="1">
            <a:spLocks noChangeArrowheads="1"/>
          </p:cNvSpPr>
          <p:nvPr/>
        </p:nvSpPr>
        <p:spPr>
          <a:xfrm>
            <a:off x="280660" y="1221615"/>
            <a:ext cx="11630680" cy="93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）如图所示。输入修改项，例如，视图名改为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stu_view2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、各个视图列的输出名称改为汉语标识，过滤条件改为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EAB809-0D41-414C-805D-4A454B4FEE27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773B3D-EF5F-4424-A564-60CB6735CC24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93588-BBBF-431B-8C35-C5316B3CE495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7F1CFF-5504-4B72-990E-5DE1F06C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39" y="2285194"/>
            <a:ext cx="5905850" cy="41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4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501093-CBB2-4108-A24D-2A7B4ED23167}"/>
              </a:ext>
            </a:extLst>
          </p:cNvPr>
          <p:cNvSpPr txBox="1">
            <a:spLocks noChangeArrowheads="1"/>
          </p:cNvSpPr>
          <p:nvPr/>
        </p:nvSpPr>
        <p:spPr>
          <a:xfrm>
            <a:off x="280660" y="1221614"/>
            <a:ext cx="11630680" cy="173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）依次对话框中的单击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finish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按钮即可完成视图修改过程。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）在数据库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Mysql2024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中展开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文件夹，找到视图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stu_view2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，执行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 Rows-Limit 10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命令，即可看到视图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stu_view2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的查询结果。即含有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级的男生的学号、姓名、电话、课程号和期末成绩的结果集。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EAB809-0D41-414C-805D-4A454B4FEE27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773B3D-EF5F-4424-A564-60CB6735CC24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93588-BBBF-431B-8C35-C5316B3CE495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22F764-74FF-411C-BD00-FA0ECF33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08" y="2771775"/>
            <a:ext cx="66579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86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FA835-BC3E-4CA0-9D8F-163E309C6004}"/>
              </a:ext>
            </a:extLst>
          </p:cNvPr>
          <p:cNvSpPr txBox="1">
            <a:spLocks noChangeArrowheads="1"/>
          </p:cNvSpPr>
          <p:nvPr/>
        </p:nvSpPr>
        <p:spPr>
          <a:xfrm>
            <a:off x="347772" y="1702048"/>
            <a:ext cx="11496456" cy="439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删除视图</a:t>
            </a: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删除视图是指删除数据库中已存在的视图。删除视图时，只能删除视图的定义，不会删除数据。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数据库中，用户必须拥有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权限才能使用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语句来删除视图。</a:t>
            </a: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对需要删除的视图，使用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语句进行删除。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 view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命令可以删除多个视图，各视图名之间用逗号分隔。基本格式如下：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 view [if exists]</a:t>
            </a:r>
            <a:r>
              <a:rPr lang="zh-CN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视图名列表 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restrict|cascaded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例如，删除视图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V1_student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命令如下：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 view V1_student;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如果在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中删除视图，只要右击要删除的视图， 执行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Drop view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命令，按照操作提示，就可以完成。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37B098-24B4-4CDF-90AD-90A9EE9724A2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180F49-9BA5-4137-8A30-3AAAA1D99130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3D3A28-687E-402E-A10F-0A750B4467CC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3722561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54F46A-235E-434F-8E7B-872AA8747AC7}"/>
              </a:ext>
            </a:extLst>
          </p:cNvPr>
          <p:cNvSpPr txBox="1">
            <a:spLocks noChangeArrowheads="1"/>
          </p:cNvSpPr>
          <p:nvPr/>
        </p:nvSpPr>
        <p:spPr>
          <a:xfrm>
            <a:off x="389389" y="1450378"/>
            <a:ext cx="11413222" cy="474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视图的使用主要包括视图的检索，以及通过视图对基表进行插入、修改、删除操作。视图的检索几乎没有什么限制，但是对通过视图实现表的插入、修改、删除操作则有一定的限制条件。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1 .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使用视图管理表数据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使用视图进行查询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使用视图进行查询实际上就是把视图作为数据源，实现查询功能。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】通过视图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stu_view2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，查询选修课程号为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c08123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、且成绩在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分以上的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级男生学生的学号、课程号和成绩。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select 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课程号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from stu_view2</a:t>
            </a:r>
            <a:endParaRPr lang="zh-CN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where 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课程号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='c08123' and </a:t>
            </a:r>
            <a:r>
              <a:rPr lang="zh-CN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&gt; 80;</a:t>
            </a:r>
            <a:endParaRPr lang="zh-CN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8DC946-2A79-4F57-AF86-0A7684422C42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BA69CB-DE65-4941-82E3-57BE05CF2234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8D6324-E591-46D0-893C-529F29032AC8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3768944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D037F7-4175-458C-AF79-0F190739F115}"/>
              </a:ext>
            </a:extLst>
          </p:cNvPr>
          <p:cNvSpPr txBox="1">
            <a:spLocks noChangeArrowheads="1"/>
          </p:cNvSpPr>
          <p:nvPr/>
        </p:nvSpPr>
        <p:spPr>
          <a:xfrm>
            <a:off x="469084" y="1542657"/>
            <a:ext cx="11253831" cy="398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使用视图进行统计计算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】创建视图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course_avg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，统计各门课程平均成绩，并按课程名称降序排列。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create  view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course_avg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as select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 avg(final) 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平均成绩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from  score join course  on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score.courseno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course.courseno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group  by 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desc;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select * from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course_avg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949DFB-FD28-4C0D-B202-3DF72244826B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932921-8501-4F64-9E40-D77824FD78C8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7E1E78-AF57-4673-B00B-1941DB3BAC3D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3075556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D89C3D-8897-437F-8292-0965B47C0367}"/>
              </a:ext>
            </a:extLst>
          </p:cNvPr>
          <p:cNvSpPr txBox="1">
            <a:spLocks noChangeArrowheads="1"/>
          </p:cNvSpPr>
          <p:nvPr/>
        </p:nvSpPr>
        <p:spPr>
          <a:xfrm>
            <a:off x="465588" y="1702048"/>
            <a:ext cx="11388055" cy="262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使用视图修改基本表数据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使用视图修改表数据是指在视图中进行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insert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等操作而修改基表的数据。通过视图修改表数据时，要有执行相关操作的权限。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】通过视图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teach_view1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，对基表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进行插入、更新和删除数据的操作。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insert into teach_view1(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teacherno,tname,major,prof,department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values (‘t06027’ , ‘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陶期年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, ‘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纳米技术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, ‘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, ‘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材料学院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);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A76DAC-4FE0-4ACA-9325-27AFD1B8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50" y="4614403"/>
            <a:ext cx="10963624" cy="156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update teach_view1  set  prof = ‘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副教授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 where  </a:t>
            </a:r>
            <a:r>
              <a:rPr lang="en-US" altLang="zh-CN" sz="24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teacherno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‘t07019’;</a:t>
            </a:r>
            <a:endParaRPr lang="zh-CN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en-US" altLang="zh-CN" sz="24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delete  from  teach_view1  where  </a:t>
            </a:r>
            <a:r>
              <a:rPr lang="en-US" altLang="zh-CN" sz="24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teacherno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‘t08017’;</a:t>
            </a:r>
            <a:endParaRPr lang="zh-CN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语句查询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表，可以看到基表中的数据也相应地进行了修改。</a:t>
            </a:r>
          </a:p>
          <a:p>
            <a:pPr eaLnBrk="1" hangingPunct="1"/>
            <a:r>
              <a:rPr lang="en-US" altLang="zh-CN" sz="24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select  *  from  teacher ;</a:t>
            </a:r>
            <a:endParaRPr lang="zh-CN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4FA202-B1DC-453E-9762-C5234E98A6C6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95C29B-BA54-48CE-879C-6031FFC3F51F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8F7DFB-1630-48C9-B68F-C3523111B799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25551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9C40FE-97F9-0091-B1FB-1FF0AC8E52AA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469C7-221B-9562-05AA-618D40367E42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5C6A27-09CE-40A7-93EA-9F852A97ED6B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F0D962F-E608-4F7C-81D7-232E5DBC70B9}"/>
              </a:ext>
            </a:extLst>
          </p:cNvPr>
          <p:cNvSpPr txBox="1">
            <a:spLocks noChangeArrowheads="1"/>
          </p:cNvSpPr>
          <p:nvPr/>
        </p:nvSpPr>
        <p:spPr>
          <a:xfrm>
            <a:off x="422080" y="1085481"/>
            <a:ext cx="11211447" cy="370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 </a:t>
            </a:r>
            <a:r>
              <a:rPr lang="zh-CN" altLang="zh-CN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理解索引</a:t>
            </a:r>
          </a:p>
          <a:p>
            <a:pPr algn="l"/>
            <a:r>
              <a:rPr lang="zh-CN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数据库中的索引形式与图书的目录相似，键值就像目录中的标题，指针相当于页码。索引的功能就像图书目录能为读者提供快速查找图书页面内容一样，不必扫描整个数据表而找到想要的数据行。</a:t>
            </a:r>
          </a:p>
          <a:p>
            <a:pPr algn="l"/>
            <a:r>
              <a:rPr lang="zh-CN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当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MySQL</a:t>
            </a:r>
            <a:r>
              <a:rPr lang="zh-CN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数据库在执行一条查询语句的时候，默认的执行过程是根据搜索条件进行全表扫描，遇到匹配条件的就加入搜索结果集合。如果查询语句涉及多个表连接，包括了许多搜索条件（例如大小比较、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like</a:t>
            </a:r>
            <a:r>
              <a:rPr lang="zh-CN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匹配等），而且表数据量特别大的时，在没有索引的情况下，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MySQL</a:t>
            </a:r>
            <a:r>
              <a:rPr lang="zh-CN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需要执行的扫描行数会很大，速度也会很慢。</a:t>
            </a:r>
          </a:p>
        </p:txBody>
      </p:sp>
    </p:spTree>
    <p:extLst>
      <p:ext uri="{BB962C8B-B14F-4D97-AF65-F5344CB8AC3E}">
        <p14:creationId xmlns:p14="http://schemas.microsoft.com/office/powerpoint/2010/main" val="2161775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AA69F-B380-4DFB-8829-498D30B2494E}"/>
              </a:ext>
            </a:extLst>
          </p:cNvPr>
          <p:cNvSpPr txBox="1">
            <a:spLocks noChangeArrowheads="1"/>
          </p:cNvSpPr>
          <p:nvPr/>
        </p:nvSpPr>
        <p:spPr>
          <a:xfrm>
            <a:off x="427139" y="1557796"/>
            <a:ext cx="11337721" cy="374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stu_score1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依赖于源表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course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score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张表，包括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studentno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sname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phone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cname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个字段，通过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stu_score1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修改基本表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中的学号为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18125121107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的电话号码。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update stu_score1 set phone='132123456777'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-&gt; where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studentno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=‘18125121107’;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通过查看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表，可以看到相应成绩已做了更改。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select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studentno,sname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phone  from  student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-&gt; where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studentno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='18125121107' 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88CF86-1798-4069-8123-6CD1EB979F09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FCB1F1-67C4-4CD3-A9D5-2B1A34862B6B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5B0223-B391-4FD9-99D4-8CDB43AEE0BB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2778282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442174-3B33-48DD-A35C-9C6CFA01A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17" y="1215269"/>
            <a:ext cx="1171837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说明：</a:t>
            </a:r>
          </a:p>
          <a:p>
            <a:pPr eaLnBrk="1" hangingPunct="1"/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）视图若只依赖于一个基表，则可以直接通过更新视图来更新基本表的数据。</a:t>
            </a:r>
          </a:p>
          <a:p>
            <a:pPr eaLnBrk="1" hangingPunct="1"/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）若一个视图依赖于多张基表，则一次只能修改一个基表的数据，不能同时修改多个基本表的数据。</a:t>
            </a:r>
          </a:p>
          <a:p>
            <a:pPr eaLnBrk="1" hangingPunct="1"/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）如果视图包含下述结构中的任何一种，都是不可修改的：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视图的列含有聚合函数（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avg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count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max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视图的列是通过表达式并使用列计算出其他列。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distinct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关键字。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 by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order by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having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子句。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运算符。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视图的列位于选择列表中的子查询。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子句中包含多个表。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语句中引用了不可更新视图。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where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子句中的子查询，引用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子句中的表。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7650E9-05D3-49F1-8838-8265C991D9D2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FD518B-C782-458D-A50C-D49FF379BA58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044657-C51C-47B4-94B5-AB85BCE3E15E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37890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683FF2-EDCC-4545-A537-0AD2F1F7B157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785938"/>
            <a:ext cx="11522279" cy="253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2 .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检查视图的应用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数据库中，视图可分为普通视图与检查视图。前面介绍的视图都没有使用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 check option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子句，当没有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with_check_option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时，表示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with_check_option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。即为普通视图，普通视图不具备检查功能。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如果使用了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 check option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子句，在通过检查视图更新基表数据时，只有满足检查条件的更新语句才能成功执行。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546E13-ACAC-4A81-85E4-329056FE2782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DAF8-1410-47CD-ACDA-E6AA2AA505FD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E460C9-A7AF-4FA5-AC58-679481FC9C84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2321803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341B5-BEE9-45D1-A996-C1C535F10E4D}"/>
              </a:ext>
            </a:extLst>
          </p:cNvPr>
          <p:cNvSpPr txBox="1">
            <a:spLocks noChangeArrowheads="1"/>
          </p:cNvSpPr>
          <p:nvPr/>
        </p:nvSpPr>
        <p:spPr>
          <a:xfrm>
            <a:off x="422945" y="794398"/>
            <a:ext cx="11346110" cy="5824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2 .</a:t>
            </a:r>
            <a:r>
              <a:rPr lang="zh-CN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检查视图的应用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】编程在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mysql2024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数据库中创建一个名称为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V_ dept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的视图，包含所有部门为“计算机学院”的老师的数据信息，需限制插入数据中部门必须为“计算机学院”。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分析：该程序通过单表生成的视图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V_dept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向基表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中插入一条记录，并通过查询语句显示基表中的所有数据。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在“查询编辑器”中输入以下程序，创建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V_dept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create view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V_dept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AS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select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teacherno,tname,major,prof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department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from teacher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where department ='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计算机学院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with check option;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50B11E-63CA-4F6F-908F-67914F0A25D7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AD6508-BE33-45DF-BD9B-3F18F3A9BCF6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27043B-EE3B-4E02-8B0B-C66834353C8E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18998485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34FEC0-1224-44C5-8C15-F98919C5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67" y="2092923"/>
            <a:ext cx="9914738" cy="22454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通过视图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V_ dept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向基表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中插入数据。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insert into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V_dept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values(‘t08017’,‘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’,‘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金融管理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’,‘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副教授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’,‘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计算机学院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’);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select * from teacher where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tname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='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';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3A22F7-2955-4C47-91FA-76E14C3C6AB3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1949BD-D35E-4B5F-853D-80083A9F0BE8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737F57-371F-4551-B9D5-F12B1BE87C19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33376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3120B2-9C9B-4E42-A2BD-DDBE07A64533}"/>
              </a:ext>
            </a:extLst>
          </p:cNvPr>
          <p:cNvSpPr txBox="1">
            <a:spLocks noChangeArrowheads="1"/>
          </p:cNvSpPr>
          <p:nvPr/>
        </p:nvSpPr>
        <p:spPr>
          <a:xfrm>
            <a:off x="354129" y="1483673"/>
            <a:ext cx="11483742" cy="3766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本例由于创建了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 check option 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检查条件约束，当插入记录时所有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信息不符合条件的记录无法插入和修改，并显示错误提示信息。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通过视图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V_sex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向基表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teacher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中插入数据行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('t08037','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时刻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','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软件技术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','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','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软件学院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')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insert into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V_dept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-&gt;  values('t08037','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','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软件技术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','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','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软件学院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');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 1369 (HY000): check option failed '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teaching.v_dept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执行结果表明，通过检查更新表数据时，检查视图对更新数据进行了先行检查，若更新语句的数据不满足检查条件，则检查视图就会抛出异常，更新失败。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31BDBD-367A-447E-A97F-6AEE0B29BB17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114A8-7025-4060-B58E-041918F0BAF9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B2A8C2-525D-46B4-A737-3F93F573C0B2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2056613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2D45C-67E0-4C54-A512-DCAA6CD1B718}"/>
              </a:ext>
            </a:extLst>
          </p:cNvPr>
          <p:cNvSpPr txBox="1">
            <a:spLocks noChangeArrowheads="1"/>
          </p:cNvSpPr>
          <p:nvPr/>
        </p:nvSpPr>
        <p:spPr>
          <a:xfrm>
            <a:off x="588016" y="2138013"/>
            <a:ext cx="11299184" cy="3214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本章介绍了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数据库的创建和管理索引的基础知识，创建索引的方法、删除索引的方法。还介绍了视图的定义、视图的作用、创建视图、删除视图、查询视图和更新视图等内容。</a:t>
            </a:r>
          </a:p>
          <a:p>
            <a:pPr>
              <a:lnSpc>
                <a:spcPct val="100000"/>
              </a:lnSpc>
            </a:pP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学会利用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Workbench</a:t>
            </a:r>
            <a:r>
              <a:rPr lang="zh-CN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工具创建和管理数据库对象，如视图和索引。</a:t>
            </a: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索引、视图的作用和用途</a:t>
            </a: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索引、视图的创建、管理和删除方法</a:t>
            </a: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索引、视图的常用命令。</a:t>
            </a: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利用视图对数据表的数据修改操作。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AB9E83-A4AD-4BF0-A317-13CB48A0A5F8}"/>
              </a:ext>
            </a:extLst>
          </p:cNvPr>
          <p:cNvSpPr txBox="1"/>
          <p:nvPr/>
        </p:nvSpPr>
        <p:spPr>
          <a:xfrm>
            <a:off x="780175" y="11492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334FCA-E50E-4F3B-BAD0-5CAEC48D3CDE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DAD9B3-92BE-4F03-8B9E-3B08FCE84E57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1FBE40-FF15-4EB2-B399-EE68DE9F8AE6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131143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9C40FE-97F9-0091-B1FB-1FF0AC8E52AA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469C7-221B-9562-05AA-618D40367E42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5C6A27-09CE-40A7-93EA-9F852A97ED6B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A7AB98-0ED8-4012-8830-0A0C5F92065E}"/>
              </a:ext>
            </a:extLst>
          </p:cNvPr>
          <p:cNvSpPr txBox="1">
            <a:spLocks noChangeArrowheads="1"/>
          </p:cNvSpPr>
          <p:nvPr/>
        </p:nvSpPr>
        <p:spPr>
          <a:xfrm>
            <a:off x="392584" y="861012"/>
            <a:ext cx="11553609" cy="5889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理解索引</a:t>
            </a:r>
          </a:p>
          <a:p>
            <a:pPr algn="l">
              <a:lnSpc>
                <a:spcPct val="11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索引一旦创建，将由数据库自动管理和维护。例如，向表中插入、更新和删除一条记录时，数据库会自动在索引中做出相应的修改。在编写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查询语句时，具有索引的表与不具有索引的表没有任何区别，索引只是提供一种快速访问指定记录的方法。实际过程中，当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执行查询时，查询优化器会对可用的多种数据检索方法的成本进行估计，从中选用最有效的查询计划。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1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在数据库中使用索引的优点如下。</a:t>
            </a:r>
          </a:p>
          <a:p>
            <a:pPr algn="l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）加速数据检索：索引能够以一列或多列值为基础实现快速查找数据行。</a:t>
            </a:r>
          </a:p>
          <a:p>
            <a:pPr algn="l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）优化查询：查询优化器是依赖于索引起作用的，索引能够加速连接、排序和分组等操作。</a:t>
            </a:r>
          </a:p>
          <a:p>
            <a:pPr algn="l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）强制实施行的唯一性：通过给列创建唯一索引，可以保证表中的数据不重复。</a:t>
            </a:r>
          </a:p>
          <a:p>
            <a:pPr algn="l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需要注意的是，索引并不是越多越好，要正确认识索引的重要性和设计原则，创建合适的索引。</a:t>
            </a:r>
          </a:p>
          <a:p>
            <a:pPr algn="l">
              <a:lnSpc>
                <a:spcPct val="110000"/>
              </a:lnSpc>
            </a:pP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41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9C40FE-97F9-0091-B1FB-1FF0AC8E52AA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469C7-221B-9562-05AA-618D40367E42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5C6A27-09CE-40A7-93EA-9F852A97ED6B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7805F0-F123-433B-A753-D1C47454F27B}"/>
              </a:ext>
            </a:extLst>
          </p:cNvPr>
          <p:cNvSpPr txBox="1">
            <a:spLocks noChangeArrowheads="1"/>
          </p:cNvSpPr>
          <p:nvPr/>
        </p:nvSpPr>
        <p:spPr>
          <a:xfrm>
            <a:off x="380786" y="1169550"/>
            <a:ext cx="11565408" cy="42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索引的分类</a:t>
            </a:r>
          </a:p>
          <a:p>
            <a:pPr algn="l">
              <a:lnSpc>
                <a:spcPct val="100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按照分类标准的不同，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的索引有多种分类形式。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MySQL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的索引通常包括普通索引（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）、唯一性索引（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unique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）、主键（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primary key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）、全文索引（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fulltext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）和空间索引（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spatial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）等类型。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）普通索引（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）。索引的关键字是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。普通索引是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中的基本索引类型，允许在定义索引的列中插入重复值和空值。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）主键索引（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primary key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）。是一种特殊的唯一索引，不允许有空值。一般是在建表的时候同时创建主键索引。也可通过修改表的方法增加主键，但一个表只能有一个主键索引。</a:t>
            </a:r>
          </a:p>
        </p:txBody>
      </p:sp>
    </p:spTree>
    <p:extLst>
      <p:ext uri="{BB962C8B-B14F-4D97-AF65-F5344CB8AC3E}">
        <p14:creationId xmlns:p14="http://schemas.microsoft.com/office/powerpoint/2010/main" val="232608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D21002-D670-45DB-A234-F336EB583371}"/>
              </a:ext>
            </a:extLst>
          </p:cNvPr>
          <p:cNvSpPr txBox="1">
            <a:spLocks noChangeArrowheads="1"/>
          </p:cNvSpPr>
          <p:nvPr/>
        </p:nvSpPr>
        <p:spPr>
          <a:xfrm>
            <a:off x="357188" y="1714500"/>
            <a:ext cx="11471018" cy="453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索引的分类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）唯一性索引（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unique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unique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索引列的值必须唯一，允许有空值。如果是组合索引，则列值的组合必须唯一。在一个表上可以创建多个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unique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）全文索引（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fulltext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）。全文索引是指在定义索引的列上支持值的全文查找，允许在这些索引列中插入重复值和空值。该索引只能对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char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varchar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类型的列编制索引，并且只能在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MyISAM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表中编制。即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中只有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MyISAM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存储引擎支持全文索引。在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默认情况下，对于中文作用不大。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2BD8E5-78F1-4A98-AEB7-4DD53033DA95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D8369-AB4B-4664-A584-8176FC5C4062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5676E3-D66D-4130-A867-13A75D4F3312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259969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F038D-7B92-4550-AC5F-76FD0407D8EC}"/>
              </a:ext>
            </a:extLst>
          </p:cNvPr>
          <p:cNvSpPr txBox="1">
            <a:spLocks noChangeArrowheads="1"/>
          </p:cNvSpPr>
          <p:nvPr/>
        </p:nvSpPr>
        <p:spPr>
          <a:xfrm>
            <a:off x="357190" y="1714502"/>
            <a:ext cx="11500513" cy="360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2.  </a:t>
            </a:r>
            <a:r>
              <a:rPr lang="zh-CN" altLang="zh-CN" dirty="0"/>
              <a:t>索引的分类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）空间索引（</a:t>
            </a:r>
            <a:r>
              <a:rPr lang="en-US" altLang="zh-CN" sz="2400" dirty="0"/>
              <a:t>spatial</a:t>
            </a:r>
            <a:r>
              <a:rPr lang="zh-CN" altLang="zh-CN" sz="2400" dirty="0"/>
              <a:t>）。空间索引是对空间数据类型的字段建立的索引。</a:t>
            </a:r>
            <a:r>
              <a:rPr lang="en-US" altLang="zh-CN" sz="2400" dirty="0"/>
              <a:t>MySQL</a:t>
            </a:r>
            <a:r>
              <a:rPr lang="zh-CN" altLang="zh-CN" sz="2400" dirty="0"/>
              <a:t>中的空间数据类型有</a:t>
            </a:r>
            <a:r>
              <a:rPr lang="en-US" altLang="zh-CN" sz="2400" dirty="0"/>
              <a:t>4</a:t>
            </a:r>
            <a:r>
              <a:rPr lang="zh-CN" altLang="zh-CN" sz="2400" dirty="0"/>
              <a:t>种，分别是</a:t>
            </a:r>
            <a:r>
              <a:rPr lang="en-US" altLang="zh-CN" sz="2400" dirty="0"/>
              <a:t>geometry</a:t>
            </a:r>
            <a:r>
              <a:rPr lang="zh-CN" altLang="zh-CN" sz="2400" dirty="0"/>
              <a:t>、</a:t>
            </a:r>
            <a:r>
              <a:rPr lang="en-US" altLang="zh-CN" sz="2400" dirty="0"/>
              <a:t>point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linestring</a:t>
            </a:r>
            <a:r>
              <a:rPr lang="zh-CN" altLang="zh-CN" sz="2400" dirty="0"/>
              <a:t>和</a:t>
            </a:r>
            <a:r>
              <a:rPr lang="en-US" altLang="zh-CN" sz="2400" dirty="0"/>
              <a:t>polygon</a:t>
            </a:r>
            <a:r>
              <a:rPr lang="zh-CN" altLang="zh-CN" sz="2400" dirty="0"/>
              <a:t>。</a:t>
            </a:r>
            <a:r>
              <a:rPr lang="en-US" altLang="zh-CN" sz="2400" dirty="0"/>
              <a:t>MySQL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spatil</a:t>
            </a:r>
            <a:r>
              <a:rPr lang="zh-CN" altLang="zh-CN" sz="2400" dirty="0"/>
              <a:t>关键字进行扩展，使得能够用于创建正规索引类似的语法创建空间索引。创建空间索引的列，必须将其声明为</a:t>
            </a:r>
            <a:r>
              <a:rPr lang="en-US" altLang="zh-CN" sz="2400" dirty="0"/>
              <a:t>not null</a:t>
            </a:r>
            <a:r>
              <a:rPr lang="zh-CN" altLang="zh-CN" sz="2400" dirty="0"/>
              <a:t>，空间索引只有在存储引擎</a:t>
            </a:r>
            <a:r>
              <a:rPr lang="en-US" altLang="zh-CN" sz="2400" dirty="0" err="1"/>
              <a:t>MyISAM</a:t>
            </a:r>
            <a:r>
              <a:rPr lang="zh-CN" altLang="zh-CN" sz="2400" dirty="0"/>
              <a:t>的表中创建。对于初学者来说，这类索引很少会用到。</a:t>
            </a:r>
          </a:p>
          <a:p>
            <a:r>
              <a:rPr lang="zh-CN" altLang="zh-CN" sz="2400" dirty="0"/>
              <a:t>如果按照创建索引键值的列数分类，索引还可以分为单列索引和复合索引。</a:t>
            </a:r>
          </a:p>
          <a:p>
            <a:r>
              <a:rPr lang="zh-CN" altLang="zh-CN" sz="2400" dirty="0"/>
              <a:t>如果按照存储方式分类，</a:t>
            </a:r>
            <a:r>
              <a:rPr lang="en-US" altLang="zh-CN" sz="2400" dirty="0"/>
              <a:t>MySQL</a:t>
            </a:r>
            <a:r>
              <a:rPr lang="zh-CN" altLang="zh-CN" sz="2400" dirty="0"/>
              <a:t>的索引分为</a:t>
            </a:r>
            <a:r>
              <a:rPr lang="en-US" altLang="zh-CN" sz="2400" dirty="0"/>
              <a:t>B-Tree</a:t>
            </a:r>
            <a:r>
              <a:rPr lang="zh-CN" altLang="zh-CN" sz="2400" dirty="0"/>
              <a:t>索引和</a:t>
            </a:r>
            <a:r>
              <a:rPr lang="en-US" altLang="zh-CN" sz="2400" dirty="0"/>
              <a:t>Hash</a:t>
            </a:r>
            <a:r>
              <a:rPr lang="zh-CN" altLang="zh-CN" sz="2400" dirty="0"/>
              <a:t>索引。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55BD0-3463-4A8E-BC27-4D5F7B307654}"/>
              </a:ext>
            </a:extLst>
          </p:cNvPr>
          <p:cNvSpPr/>
          <p:nvPr/>
        </p:nvSpPr>
        <p:spPr>
          <a:xfrm flipV="1">
            <a:off x="9761722" y="584775"/>
            <a:ext cx="234296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E8DD30-0B20-4165-B9FA-AB9E8BC44937}"/>
              </a:ext>
            </a:extLst>
          </p:cNvPr>
          <p:cNvSpPr txBox="1"/>
          <p:nvPr/>
        </p:nvSpPr>
        <p:spPr>
          <a:xfrm>
            <a:off x="9868179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2AD26-38F0-4B8A-A620-F61E333A6776}"/>
              </a:ext>
            </a:extLst>
          </p:cNvPr>
          <p:cNvSpPr txBox="1"/>
          <p:nvPr/>
        </p:nvSpPr>
        <p:spPr>
          <a:xfrm>
            <a:off x="87311" y="107274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393489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6055</TotalTime>
  <Words>6541</Words>
  <Application>Microsoft Office PowerPoint</Application>
  <PresentationFormat>宽屏</PresentationFormat>
  <Paragraphs>434</Paragraphs>
  <Slides>56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Microsoft YaHei Light</vt:lpstr>
      <vt:lpstr>等线</vt:lpstr>
      <vt:lpstr>等线 Light</vt:lpstr>
      <vt:lpstr>黑体</vt:lpstr>
      <vt:lpstr>微软雅黑</vt:lpstr>
      <vt:lpstr>微软雅黑 Light</vt:lpstr>
      <vt:lpstr>Arial</vt:lpstr>
      <vt:lpstr>Wingdings</vt:lpstr>
      <vt:lpstr>Office 主题​​</vt:lpstr>
      <vt:lpstr>第6章 索引和视图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知识图谱的表示</dc:title>
  <dc:creator>Tong Wei</dc:creator>
  <cp:lastModifiedBy>dell</cp:lastModifiedBy>
  <cp:revision>353</cp:revision>
  <dcterms:created xsi:type="dcterms:W3CDTF">2023-03-03T05:31:41Z</dcterms:created>
  <dcterms:modified xsi:type="dcterms:W3CDTF">2024-10-30T06:59:15Z</dcterms:modified>
</cp:coreProperties>
</file>