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530" r:id="rId4"/>
    <p:sldId id="532" r:id="rId5"/>
    <p:sldId id="534" r:id="rId6"/>
    <p:sldId id="536" r:id="rId7"/>
    <p:sldId id="538" r:id="rId8"/>
    <p:sldId id="541" r:id="rId9"/>
    <p:sldId id="542" r:id="rId10"/>
    <p:sldId id="543" r:id="rId11"/>
    <p:sldId id="545" r:id="rId12"/>
    <p:sldId id="546" r:id="rId13"/>
    <p:sldId id="547" r:id="rId14"/>
    <p:sldId id="548" r:id="rId15"/>
    <p:sldId id="550" r:id="rId16"/>
    <p:sldId id="624" r:id="rId17"/>
    <p:sldId id="551" r:id="rId18"/>
    <p:sldId id="552" r:id="rId19"/>
    <p:sldId id="554" r:id="rId20"/>
    <p:sldId id="555" r:id="rId21"/>
    <p:sldId id="556" r:id="rId22"/>
    <p:sldId id="623" r:id="rId23"/>
    <p:sldId id="559" r:id="rId24"/>
    <p:sldId id="621" r:id="rId25"/>
    <p:sldId id="560" r:id="rId26"/>
    <p:sldId id="562" r:id="rId27"/>
    <p:sldId id="564" r:id="rId28"/>
    <p:sldId id="565" r:id="rId29"/>
    <p:sldId id="566" r:id="rId30"/>
    <p:sldId id="570" r:id="rId31"/>
    <p:sldId id="571" r:id="rId32"/>
    <p:sldId id="572" r:id="rId33"/>
    <p:sldId id="573" r:id="rId34"/>
    <p:sldId id="574" r:id="rId35"/>
    <p:sldId id="575" r:id="rId36"/>
    <p:sldId id="577" r:id="rId37"/>
    <p:sldId id="578" r:id="rId38"/>
    <p:sldId id="582" r:id="rId39"/>
    <p:sldId id="585" r:id="rId40"/>
    <p:sldId id="587" r:id="rId41"/>
    <p:sldId id="589" r:id="rId42"/>
    <p:sldId id="590" r:id="rId43"/>
    <p:sldId id="591" r:id="rId44"/>
    <p:sldId id="592" r:id="rId45"/>
    <p:sldId id="593" r:id="rId46"/>
    <p:sldId id="595" r:id="rId47"/>
    <p:sldId id="597" r:id="rId48"/>
    <p:sldId id="599" r:id="rId49"/>
    <p:sldId id="601" r:id="rId50"/>
    <p:sldId id="603" r:id="rId51"/>
    <p:sldId id="604" r:id="rId52"/>
    <p:sldId id="626" r:id="rId53"/>
    <p:sldId id="627" r:id="rId54"/>
    <p:sldId id="634" r:id="rId55"/>
    <p:sldId id="628" r:id="rId56"/>
    <p:sldId id="629" r:id="rId57"/>
    <p:sldId id="630" r:id="rId58"/>
    <p:sldId id="631" r:id="rId59"/>
    <p:sldId id="632" r:id="rId60"/>
    <p:sldId id="633" r:id="rId61"/>
    <p:sldId id="635" r:id="rId62"/>
    <p:sldId id="636" r:id="rId63"/>
    <p:sldId id="637" r:id="rId64"/>
    <p:sldId id="625"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4254" autoAdjust="0"/>
  </p:normalViewPr>
  <p:slideViewPr>
    <p:cSldViewPr snapToGrid="0">
      <p:cViewPr varScale="1">
        <p:scale>
          <a:sx n="73" d="100"/>
          <a:sy n="73" d="100"/>
        </p:scale>
        <p:origin x="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第十一章 </a:t>
            </a:r>
            <a:r>
              <a:rPr lang="en-US" altLang="zh-CN" dirty="0" err="1">
                <a:solidFill>
                  <a:schemeClr val="accent1"/>
                </a:solidFill>
                <a:latin typeface="微软雅黑" panose="020B0503020204020204" pitchFamily="34" charset="-122"/>
                <a:ea typeface="微软雅黑" panose="020B0503020204020204" pitchFamily="34" charset="-122"/>
              </a:rPr>
              <a:t>Mysql</a:t>
            </a:r>
            <a:r>
              <a:rPr lang="zh-CN" altLang="en-US" dirty="0">
                <a:solidFill>
                  <a:schemeClr val="accent1"/>
                </a:solidFill>
                <a:latin typeface="微软雅黑" panose="020B0503020204020204" pitchFamily="34" charset="-122"/>
                <a:ea typeface="微软雅黑" panose="020B0503020204020204" pitchFamily="34" charset="-122"/>
              </a:rPr>
              <a:t>编程基础</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9C9E89E-4A32-436D-99F5-B982CF85E76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5CF882-12FB-4CD2-8442-DDE8CEBACA2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F8EAF00-7B6C-4B4E-BEFF-0A8911BE0A3B}"/>
              </a:ext>
            </a:extLst>
          </p:cNvPr>
          <p:cNvSpPr txBox="1">
            <a:spLocks noChangeArrowheads="1"/>
          </p:cNvSpPr>
          <p:nvPr/>
        </p:nvSpPr>
        <p:spPr>
          <a:xfrm>
            <a:off x="683314" y="1245498"/>
            <a:ext cx="11382789" cy="3254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r>
              <a:rPr lang="zh-CN" altLang="zh-CN" sz="2400" dirty="0">
                <a:latin typeface="Microsoft YaHei Light" panose="020B0502040204020203" pitchFamily="34" charset="-122"/>
                <a:ea typeface="Microsoft YaHei Light" panose="020B0502040204020203" pitchFamily="34" charset="-122"/>
              </a:rPr>
              <a:t>局部变量。局部变量是指在其在定义的某个局部程序范围内有效的变量。</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）定义局部的定义与赋值。</a:t>
            </a:r>
            <a:r>
              <a:rPr lang="en-US" altLang="zh-CN" sz="2400" dirty="0">
                <a:latin typeface="Microsoft YaHei Light" panose="020B0502040204020203" pitchFamily="34" charset="-122"/>
                <a:ea typeface="Microsoft YaHei Light" panose="020B0502040204020203" pitchFamily="34" charset="-122"/>
              </a:rPr>
              <a:t>declare</a:t>
            </a:r>
            <a:r>
              <a:rPr lang="zh-CN" altLang="zh-CN" sz="2400" dirty="0">
                <a:latin typeface="Microsoft YaHei Light" panose="020B0502040204020203" pitchFamily="34" charset="-122"/>
                <a:ea typeface="Microsoft YaHei Light" panose="020B0502040204020203" pitchFamily="34" charset="-122"/>
              </a:rPr>
              <a:t>命令专门用于定义局部变量及对应的数据类型。</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例如，定义局部变量</a:t>
            </a:r>
            <a:r>
              <a:rPr lang="en-US" altLang="zh-CN" sz="2400" dirty="0" err="1">
                <a:latin typeface="Microsoft YaHei Light" panose="020B0502040204020203" pitchFamily="34" charset="-122"/>
                <a:ea typeface="Microsoft YaHei Light" panose="020B0502040204020203" pitchFamily="34" charset="-122"/>
              </a:rPr>
              <a:t>myvar</a:t>
            </a:r>
            <a:r>
              <a:rPr lang="zh-CN" altLang="zh-CN" sz="2400" dirty="0">
                <a:latin typeface="Microsoft YaHei Light" panose="020B0502040204020203" pitchFamily="34" charset="-122"/>
                <a:ea typeface="Microsoft YaHei Light" panose="020B0502040204020203" pitchFamily="34" charset="-122"/>
              </a:rPr>
              <a:t>，数据类型为</a:t>
            </a:r>
            <a:r>
              <a:rPr lang="en-US" altLang="zh-CN" sz="2400" dirty="0">
                <a:latin typeface="Microsoft YaHei Light" panose="020B0502040204020203" pitchFamily="34" charset="-122"/>
                <a:ea typeface="Microsoft YaHei Light" panose="020B0502040204020203" pitchFamily="34" charset="-122"/>
              </a:rPr>
              <a:t>int</a:t>
            </a:r>
            <a:r>
              <a:rPr lang="zh-CN" altLang="zh-CN" sz="2400" dirty="0">
                <a:latin typeface="Microsoft YaHei Light" panose="020B0502040204020203" pitchFamily="34" charset="-122"/>
                <a:ea typeface="Microsoft YaHei Light" panose="020B0502040204020203" pitchFamily="34" charset="-122"/>
              </a:rPr>
              <a:t>，默认值为</a:t>
            </a:r>
            <a:r>
              <a:rPr lang="en-US" altLang="zh-CN" sz="2400" dirty="0">
                <a:latin typeface="Microsoft YaHei Light" panose="020B0502040204020203" pitchFamily="34" charset="-122"/>
                <a:ea typeface="Microsoft YaHei Light" panose="020B0502040204020203" pitchFamily="34" charset="-122"/>
              </a:rPr>
              <a:t>100</a:t>
            </a:r>
            <a:r>
              <a:rPr lang="zh-CN" altLang="zh-CN" sz="2400" dirty="0">
                <a:latin typeface="Microsoft YaHei Light" panose="020B0502040204020203" pitchFamily="34" charset="-122"/>
                <a:ea typeface="Microsoft YaHei Light" panose="020B0502040204020203" pitchFamily="34" charset="-122"/>
              </a:rPr>
              <a:t>，代码如下。</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0000FF"/>
                </a:solidFill>
                <a:latin typeface="Microsoft YaHei Light" panose="020B0502040204020203" pitchFamily="34" charset="-122"/>
                <a:ea typeface="Microsoft YaHei Light" panose="020B0502040204020203" pitchFamily="34" charset="-122"/>
              </a:rPr>
              <a:t>declare </a:t>
            </a:r>
            <a:r>
              <a:rPr lang="en-US" altLang="zh-CN" sz="2400" dirty="0" err="1">
                <a:solidFill>
                  <a:srgbClr val="0000FF"/>
                </a:solidFill>
                <a:latin typeface="Microsoft YaHei Light" panose="020B0502040204020203" pitchFamily="34" charset="-122"/>
                <a:ea typeface="Microsoft YaHei Light" panose="020B0502040204020203" pitchFamily="34" charset="-122"/>
              </a:rPr>
              <a:t>myvar</a:t>
            </a:r>
            <a:r>
              <a:rPr lang="en-US" altLang="zh-CN" sz="2400" dirty="0">
                <a:solidFill>
                  <a:srgbClr val="0000FF"/>
                </a:solidFill>
                <a:latin typeface="Microsoft YaHei Light" panose="020B0502040204020203" pitchFamily="34" charset="-122"/>
                <a:ea typeface="Microsoft YaHei Light" panose="020B0502040204020203" pitchFamily="34" charset="-122"/>
              </a:rPr>
              <a:t> int default 100;</a:t>
            </a:r>
            <a:endParaRPr lang="zh-CN" altLang="zh-CN" sz="2400" dirty="0">
              <a:solidFill>
                <a:srgbClr val="0000FF"/>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下面给局部变量</a:t>
            </a:r>
            <a:r>
              <a:rPr lang="en-US" altLang="zh-CN" sz="2400" dirty="0" err="1">
                <a:latin typeface="Microsoft YaHei Light" panose="020B0502040204020203" pitchFamily="34" charset="-122"/>
                <a:ea typeface="Microsoft YaHei Light" panose="020B0502040204020203" pitchFamily="34" charset="-122"/>
              </a:rPr>
              <a:t>myvar</a:t>
            </a:r>
            <a:r>
              <a:rPr lang="zh-CN" altLang="zh-CN" sz="2400" dirty="0">
                <a:latin typeface="Microsoft YaHei Light" panose="020B0502040204020203" pitchFamily="34" charset="-122"/>
                <a:ea typeface="Microsoft YaHei Light" panose="020B0502040204020203" pitchFamily="34" charset="-122"/>
              </a:rPr>
              <a:t>赋值为</a:t>
            </a:r>
            <a:r>
              <a:rPr lang="en-US" altLang="zh-CN" sz="2400" dirty="0">
                <a:latin typeface="Microsoft YaHei Light" panose="020B0502040204020203" pitchFamily="34" charset="-122"/>
                <a:ea typeface="Microsoft YaHei Light" panose="020B0502040204020203" pitchFamily="34" charset="-122"/>
              </a:rPr>
              <a:t>77</a:t>
            </a:r>
            <a:r>
              <a:rPr lang="zh-CN" altLang="zh-CN" sz="2400" dirty="0">
                <a:latin typeface="Microsoft YaHei Light" panose="020B0502040204020203" pitchFamily="34" charset="-122"/>
                <a:ea typeface="Microsoft YaHei Light" panose="020B0502040204020203" pitchFamily="34" charset="-122"/>
              </a:rPr>
              <a:t>，代码如下。</a:t>
            </a:r>
          </a:p>
          <a:p>
            <a:pPr>
              <a:buFont typeface="Wingdings" panose="05000000000000000000" pitchFamily="2" charset="2"/>
              <a:buNone/>
            </a:pPr>
            <a:r>
              <a:rPr lang="en-US" altLang="zh-CN" sz="2400" dirty="0">
                <a:solidFill>
                  <a:srgbClr val="0000FF"/>
                </a:solidFill>
                <a:latin typeface="Microsoft YaHei Light" panose="020B0502040204020203" pitchFamily="34" charset="-122"/>
                <a:ea typeface="Microsoft YaHei Light" panose="020B0502040204020203" pitchFamily="34" charset="-122"/>
              </a:rPr>
              <a:t>        set </a:t>
            </a:r>
            <a:r>
              <a:rPr lang="en-US" altLang="zh-CN" sz="2400" dirty="0" err="1">
                <a:solidFill>
                  <a:srgbClr val="0000FF"/>
                </a:solidFill>
                <a:latin typeface="Microsoft YaHei Light" panose="020B0502040204020203" pitchFamily="34" charset="-122"/>
                <a:ea typeface="Microsoft YaHei Light" panose="020B0502040204020203" pitchFamily="34" charset="-122"/>
              </a:rPr>
              <a:t>myvar</a:t>
            </a:r>
            <a:r>
              <a:rPr lang="en-US" altLang="zh-CN" sz="2400" dirty="0">
                <a:solidFill>
                  <a:srgbClr val="0000FF"/>
                </a:solidFill>
                <a:latin typeface="Microsoft YaHei Light" panose="020B0502040204020203" pitchFamily="34" charset="-122"/>
                <a:ea typeface="Microsoft YaHei Light" panose="020B0502040204020203" pitchFamily="34" charset="-122"/>
              </a:rPr>
              <a:t>=77;</a:t>
            </a:r>
            <a:endParaRPr lang="zh-CN" altLang="zh-CN" sz="2400" dirty="0">
              <a:solidFill>
                <a:srgbClr val="0000FF"/>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7613A15E-C9D4-45AE-9045-8FE214D4945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76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96C71E20-791D-408F-A300-C123577517CE}"/>
              </a:ext>
            </a:extLst>
          </p:cNvPr>
          <p:cNvSpPr txBox="1">
            <a:spLocks noChangeArrowheads="1"/>
          </p:cNvSpPr>
          <p:nvPr/>
        </p:nvSpPr>
        <p:spPr>
          <a:xfrm>
            <a:off x="556591" y="1215680"/>
            <a:ext cx="11062251" cy="4115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）局部变量的使用。局部变量必须定义在函数、触发器、存储过程等存储程序，局部变量的作用范围仅仅局限于存储程序中。局部变量主要用于下面</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种场合：</a:t>
            </a:r>
          </a:p>
          <a:p>
            <a:pPr lvl="1"/>
            <a:r>
              <a:rPr lang="zh-CN" altLang="zh-CN" dirty="0">
                <a:solidFill>
                  <a:srgbClr val="8F0F05"/>
                </a:solidFill>
                <a:latin typeface="Microsoft YaHei Light" panose="020B0502040204020203" pitchFamily="34" charset="-122"/>
                <a:ea typeface="Microsoft YaHei Light" panose="020B0502040204020203" pitchFamily="34" charset="-122"/>
              </a:rPr>
              <a:t>局部变量必须先定义，才可以使用</a:t>
            </a:r>
            <a:r>
              <a:rPr lang="en-US" altLang="zh-CN" dirty="0">
                <a:solidFill>
                  <a:srgbClr val="8F0F05"/>
                </a:solidFill>
                <a:latin typeface="Microsoft YaHei Light" panose="020B0502040204020203" pitchFamily="34" charset="-122"/>
                <a:ea typeface="Microsoft YaHei Light" panose="020B0502040204020203" pitchFamily="34" charset="-122"/>
              </a:rPr>
              <a:t>set</a:t>
            </a:r>
            <a:r>
              <a:rPr lang="zh-CN" altLang="zh-CN" dirty="0">
                <a:solidFill>
                  <a:srgbClr val="8F0F05"/>
                </a:solidFill>
                <a:latin typeface="Microsoft YaHei Light" panose="020B0502040204020203" pitchFamily="34" charset="-122"/>
                <a:ea typeface="Microsoft YaHei Light" panose="020B0502040204020203" pitchFamily="34" charset="-122"/>
              </a:rPr>
              <a:t>命令或者</a:t>
            </a:r>
            <a:r>
              <a:rPr lang="en-US" altLang="zh-CN" dirty="0">
                <a:solidFill>
                  <a:srgbClr val="8F0F05"/>
                </a:solidFill>
                <a:latin typeface="Microsoft YaHei Light" panose="020B0502040204020203" pitchFamily="34" charset="-122"/>
                <a:ea typeface="Microsoft YaHei Light" panose="020B0502040204020203" pitchFamily="34" charset="-122"/>
              </a:rPr>
              <a:t>select</a:t>
            </a:r>
            <a:r>
              <a:rPr lang="zh-CN" altLang="zh-CN" dirty="0">
                <a:solidFill>
                  <a:srgbClr val="8F0F05"/>
                </a:solidFill>
                <a:latin typeface="Microsoft YaHei Light" panose="020B0502040204020203" pitchFamily="34" charset="-122"/>
                <a:ea typeface="Microsoft YaHei Light" panose="020B0502040204020203" pitchFamily="34" charset="-122"/>
              </a:rPr>
              <a:t>语句为其赋值。局部变量定义在</a:t>
            </a:r>
            <a:r>
              <a:rPr lang="en-US" altLang="zh-CN" dirty="0">
                <a:solidFill>
                  <a:srgbClr val="8F0F05"/>
                </a:solidFill>
                <a:latin typeface="Microsoft YaHei Light" panose="020B0502040204020203" pitchFamily="34" charset="-122"/>
                <a:ea typeface="Microsoft YaHei Light" panose="020B0502040204020203" pitchFamily="34" charset="-122"/>
              </a:rPr>
              <a:t>begin-end</a:t>
            </a:r>
            <a:r>
              <a:rPr lang="zh-CN" altLang="zh-CN" dirty="0">
                <a:solidFill>
                  <a:srgbClr val="8F0F05"/>
                </a:solidFill>
                <a:latin typeface="Microsoft YaHei Light" panose="020B0502040204020203" pitchFamily="34" charset="-122"/>
                <a:ea typeface="Microsoft YaHei Light" panose="020B0502040204020203" pitchFamily="34" charset="-122"/>
              </a:rPr>
              <a:t>语句块之间。此时局部变量首先必须使用</a:t>
            </a:r>
            <a:r>
              <a:rPr lang="en-US" altLang="zh-CN" dirty="0">
                <a:solidFill>
                  <a:srgbClr val="8F0F05"/>
                </a:solidFill>
                <a:latin typeface="Microsoft YaHei Light" panose="020B0502040204020203" pitchFamily="34" charset="-122"/>
                <a:ea typeface="Microsoft YaHei Light" panose="020B0502040204020203" pitchFamily="34" charset="-122"/>
              </a:rPr>
              <a:t>declare</a:t>
            </a:r>
            <a:r>
              <a:rPr lang="zh-CN" altLang="zh-CN" dirty="0">
                <a:solidFill>
                  <a:srgbClr val="8F0F05"/>
                </a:solidFill>
                <a:latin typeface="Microsoft YaHei Light" panose="020B0502040204020203" pitchFamily="34" charset="-122"/>
                <a:ea typeface="Microsoft YaHei Light" panose="020B0502040204020203" pitchFamily="34" charset="-122"/>
              </a:rPr>
              <a:t>命令定义，并且必须指定局部变量的数据类型。</a:t>
            </a:r>
          </a:p>
          <a:p>
            <a:pPr lvl="1"/>
            <a:r>
              <a:rPr lang="zh-CN" altLang="zh-CN" dirty="0">
                <a:solidFill>
                  <a:srgbClr val="8F0F05"/>
                </a:solidFill>
                <a:latin typeface="Microsoft YaHei Light" panose="020B0502040204020203" pitchFamily="34" charset="-122"/>
                <a:ea typeface="Microsoft YaHei Light" panose="020B0502040204020203" pitchFamily="34" charset="-122"/>
              </a:rPr>
              <a:t>局部变量作为存储过程或者函数的参数使用。此时虽然不需要使用</a:t>
            </a:r>
            <a:r>
              <a:rPr lang="en-US" altLang="zh-CN" dirty="0">
                <a:solidFill>
                  <a:srgbClr val="8F0F05"/>
                </a:solidFill>
                <a:latin typeface="Microsoft YaHei Light" panose="020B0502040204020203" pitchFamily="34" charset="-122"/>
                <a:ea typeface="Microsoft YaHei Light" panose="020B0502040204020203" pitchFamily="34" charset="-122"/>
              </a:rPr>
              <a:t>declare</a:t>
            </a:r>
            <a:r>
              <a:rPr lang="zh-CN" altLang="zh-CN" dirty="0">
                <a:solidFill>
                  <a:srgbClr val="8F0F05"/>
                </a:solidFill>
                <a:latin typeface="Microsoft YaHei Light" panose="020B0502040204020203" pitchFamily="34" charset="-122"/>
                <a:ea typeface="Microsoft YaHei Light" panose="020B0502040204020203" pitchFamily="34" charset="-122"/>
              </a:rPr>
              <a:t>命令定义，但需要指定参数的数据类型。</a:t>
            </a:r>
          </a:p>
          <a:p>
            <a:pPr lvl="1"/>
            <a:r>
              <a:rPr lang="zh-CN" altLang="zh-CN" dirty="0">
                <a:solidFill>
                  <a:srgbClr val="0000FF"/>
                </a:solidFill>
                <a:latin typeface="Microsoft YaHei Light" panose="020B0502040204020203" pitchFamily="34" charset="-122"/>
                <a:ea typeface="Microsoft YaHei Light" panose="020B0502040204020203" pitchFamily="34" charset="-122"/>
              </a:rPr>
              <a:t>在</a:t>
            </a:r>
            <a:r>
              <a:rPr lang="en-US" altLang="zh-CN" dirty="0">
                <a:solidFill>
                  <a:srgbClr val="0000FF"/>
                </a:solidFill>
                <a:latin typeface="Microsoft YaHei Light" panose="020B0502040204020203" pitchFamily="34" charset="-122"/>
                <a:ea typeface="Microsoft YaHei Light" panose="020B0502040204020203" pitchFamily="34" charset="-122"/>
              </a:rPr>
              <a:t>SQL</a:t>
            </a:r>
            <a:r>
              <a:rPr lang="zh-CN" altLang="zh-CN" dirty="0">
                <a:solidFill>
                  <a:srgbClr val="0000FF"/>
                </a:solidFill>
                <a:latin typeface="Microsoft YaHei Light" panose="020B0502040204020203" pitchFamily="34" charset="-122"/>
                <a:ea typeface="Microsoft YaHei Light" panose="020B0502040204020203" pitchFamily="34" charset="-122"/>
              </a:rPr>
              <a:t>语句中使用局部变量。数据检索时，如果</a:t>
            </a:r>
            <a:r>
              <a:rPr lang="en-US" altLang="zh-CN" dirty="0">
                <a:solidFill>
                  <a:srgbClr val="0000FF"/>
                </a:solidFill>
                <a:latin typeface="Microsoft YaHei Light" panose="020B0502040204020203" pitchFamily="34" charset="-122"/>
                <a:ea typeface="Microsoft YaHei Light" panose="020B0502040204020203" pitchFamily="34" charset="-122"/>
              </a:rPr>
              <a:t>select</a:t>
            </a:r>
            <a:r>
              <a:rPr lang="zh-CN" altLang="zh-CN" dirty="0">
                <a:solidFill>
                  <a:srgbClr val="0000FF"/>
                </a:solidFill>
                <a:latin typeface="Microsoft YaHei Light" panose="020B0502040204020203" pitchFamily="34" charset="-122"/>
                <a:ea typeface="Microsoft YaHei Light" panose="020B0502040204020203" pitchFamily="34" charset="-122"/>
              </a:rPr>
              <a:t>语句的结果集是单个值，可以将</a:t>
            </a:r>
            <a:r>
              <a:rPr lang="en-US" altLang="zh-CN" dirty="0">
                <a:solidFill>
                  <a:srgbClr val="0000FF"/>
                </a:solidFill>
                <a:latin typeface="Microsoft YaHei Light" panose="020B0502040204020203" pitchFamily="34" charset="-122"/>
                <a:ea typeface="Microsoft YaHei Light" panose="020B0502040204020203" pitchFamily="34" charset="-122"/>
              </a:rPr>
              <a:t>select</a:t>
            </a:r>
            <a:r>
              <a:rPr lang="zh-CN" altLang="zh-CN" dirty="0">
                <a:solidFill>
                  <a:srgbClr val="0000FF"/>
                </a:solidFill>
                <a:latin typeface="Microsoft YaHei Light" panose="020B0502040204020203" pitchFamily="34" charset="-122"/>
                <a:ea typeface="Microsoft YaHei Light" panose="020B0502040204020203" pitchFamily="34" charset="-122"/>
              </a:rPr>
              <a:t>语句的返回结果赋予局部变量，局部变量也可以直接嵌入到</a:t>
            </a:r>
            <a:r>
              <a:rPr lang="en-US" altLang="zh-CN" dirty="0">
                <a:solidFill>
                  <a:srgbClr val="0000FF"/>
                </a:solidFill>
                <a:latin typeface="Microsoft YaHei Light" panose="020B0502040204020203" pitchFamily="34" charset="-122"/>
                <a:ea typeface="Microsoft YaHei Light" panose="020B0502040204020203" pitchFamily="34" charset="-122"/>
              </a:rPr>
              <a:t>select</a:t>
            </a:r>
            <a:r>
              <a:rPr lang="zh-CN"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a:solidFill>
                  <a:srgbClr val="0000FF"/>
                </a:solidFill>
                <a:latin typeface="Microsoft YaHei Light" panose="020B0502040204020203" pitchFamily="34" charset="-122"/>
                <a:ea typeface="Microsoft YaHei Light" panose="020B0502040204020203" pitchFamily="34" charset="-122"/>
              </a:rPr>
              <a:t>insert</a:t>
            </a:r>
            <a:r>
              <a:rPr lang="zh-CN"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a:solidFill>
                  <a:srgbClr val="0000FF"/>
                </a:solidFill>
                <a:latin typeface="Microsoft YaHei Light" panose="020B0502040204020203" pitchFamily="34" charset="-122"/>
                <a:ea typeface="Microsoft YaHei Light" panose="020B0502040204020203" pitchFamily="34" charset="-122"/>
              </a:rPr>
              <a:t>update</a:t>
            </a:r>
            <a:r>
              <a:rPr lang="zh-CN" altLang="zh-CN" dirty="0">
                <a:solidFill>
                  <a:srgbClr val="0000FF"/>
                </a:solidFill>
                <a:latin typeface="Microsoft YaHei Light" panose="020B0502040204020203" pitchFamily="34" charset="-122"/>
                <a:ea typeface="Microsoft YaHei Light" panose="020B0502040204020203" pitchFamily="34" charset="-122"/>
              </a:rPr>
              <a:t>以及</a:t>
            </a:r>
            <a:r>
              <a:rPr lang="en-US" altLang="zh-CN" dirty="0">
                <a:solidFill>
                  <a:srgbClr val="0000FF"/>
                </a:solidFill>
                <a:latin typeface="Microsoft YaHei Light" panose="020B0502040204020203" pitchFamily="34" charset="-122"/>
                <a:ea typeface="Microsoft YaHei Light" panose="020B0502040204020203" pitchFamily="34" charset="-122"/>
              </a:rPr>
              <a:t>delete</a:t>
            </a:r>
            <a:r>
              <a:rPr lang="zh-CN" altLang="zh-CN" dirty="0">
                <a:solidFill>
                  <a:srgbClr val="0000FF"/>
                </a:solidFill>
                <a:latin typeface="Microsoft YaHei Light" panose="020B0502040204020203" pitchFamily="34" charset="-122"/>
                <a:ea typeface="Microsoft YaHei Light" panose="020B0502040204020203" pitchFamily="34" charset="-122"/>
              </a:rPr>
              <a:t>语句的条件表达式中。</a:t>
            </a:r>
          </a:p>
        </p:txBody>
      </p:sp>
      <p:sp>
        <p:nvSpPr>
          <p:cNvPr id="8" name="文本框 7">
            <a:extLst>
              <a:ext uri="{FF2B5EF4-FFF2-40B4-BE49-F238E27FC236}">
                <a16:creationId xmlns:a16="http://schemas.microsoft.com/office/drawing/2014/main" id="{6F722E51-1160-47A2-8E38-8A6A46A0CBAB}"/>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10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7164C3E2-B993-4C38-BAC1-AD78B14A8DD0}"/>
              </a:ext>
            </a:extLst>
          </p:cNvPr>
          <p:cNvSpPr txBox="1">
            <a:spLocks noChangeArrowheads="1"/>
          </p:cNvSpPr>
          <p:nvPr/>
        </p:nvSpPr>
        <p:spPr>
          <a:xfrm>
            <a:off x="603802" y="1106350"/>
            <a:ext cx="11233702" cy="42647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r>
              <a:rPr lang="zh-CN" altLang="zh-CN" sz="2400" dirty="0">
                <a:latin typeface="Microsoft YaHei Light" panose="020B0502040204020203" pitchFamily="34" charset="-122"/>
                <a:ea typeface="Microsoft YaHei Light" panose="020B0502040204020203" pitchFamily="34" charset="-122"/>
              </a:rPr>
              <a:t>局部变量与用户会话变量的区别</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）用户会话变量使用</a:t>
            </a:r>
            <a:r>
              <a:rPr lang="en-US" altLang="zh-CN" sz="2400" dirty="0">
                <a:latin typeface="Microsoft YaHei Light" panose="020B0502040204020203" pitchFamily="34" charset="-122"/>
                <a:ea typeface="Microsoft YaHei Light" panose="020B0502040204020203" pitchFamily="34" charset="-122"/>
              </a:rPr>
              <a:t>set</a:t>
            </a:r>
            <a:r>
              <a:rPr lang="zh-CN" altLang="zh-CN" sz="2400" dirty="0">
                <a:latin typeface="Microsoft YaHei Light" panose="020B0502040204020203" pitchFamily="34" charset="-122"/>
                <a:ea typeface="Microsoft YaHei Light" panose="020B0502040204020203" pitchFamily="34" charset="-122"/>
              </a:rPr>
              <a:t>命令或</a:t>
            </a:r>
            <a:r>
              <a:rPr lang="en-US" altLang="zh-CN" sz="2400" dirty="0">
                <a:latin typeface="Microsoft YaHei Light" panose="020B0502040204020203" pitchFamily="34" charset="-122"/>
                <a:ea typeface="Microsoft YaHei Light" panose="020B0502040204020203" pitchFamily="34" charset="-122"/>
              </a:rPr>
              <a:t>select</a:t>
            </a:r>
            <a:r>
              <a:rPr lang="zh-CN" altLang="zh-CN" sz="2400" dirty="0">
                <a:latin typeface="Microsoft YaHei Light" panose="020B0502040204020203" pitchFamily="34" charset="-122"/>
                <a:ea typeface="Microsoft YaHei Light" panose="020B0502040204020203" pitchFamily="34" charset="-122"/>
              </a:rPr>
              <a:t>语句定义并进行赋值，定义用户会话变量时无需指定数据类型。诸如“</a:t>
            </a:r>
            <a:r>
              <a:rPr lang="en-US" altLang="zh-CN" sz="2400" dirty="0">
                <a:latin typeface="Microsoft YaHei Light" panose="020B0502040204020203" pitchFamily="34" charset="-122"/>
                <a:ea typeface="Microsoft YaHei Light" panose="020B0502040204020203" pitchFamily="34" charset="-122"/>
              </a:rPr>
              <a:t>declare @</a:t>
            </a:r>
            <a:r>
              <a:rPr lang="en-US" altLang="zh-CN" sz="2400" dirty="0" err="1">
                <a:latin typeface="Microsoft YaHei Light" panose="020B0502040204020203" pitchFamily="34" charset="-122"/>
                <a:ea typeface="Microsoft YaHei Light" panose="020B0502040204020203" pitchFamily="34" charset="-122"/>
              </a:rPr>
              <a:t>student_no</a:t>
            </a:r>
            <a:r>
              <a:rPr lang="en-US" altLang="zh-CN" sz="2400" dirty="0">
                <a:latin typeface="Microsoft YaHei Light" panose="020B0502040204020203" pitchFamily="34" charset="-122"/>
                <a:ea typeface="Microsoft YaHei Light" panose="020B0502040204020203" pitchFamily="34" charset="-122"/>
              </a:rPr>
              <a:t> int;”</a:t>
            </a:r>
            <a:r>
              <a:rPr lang="zh-CN" altLang="zh-CN" sz="2400" dirty="0">
                <a:latin typeface="Microsoft YaHei Light" panose="020B0502040204020203" pitchFamily="34" charset="-122"/>
                <a:ea typeface="Microsoft YaHei Light" panose="020B0502040204020203" pitchFamily="34" charset="-122"/>
              </a:rPr>
              <a:t>的语句是错误语句，用户会话变量不能使用</a:t>
            </a:r>
            <a:r>
              <a:rPr lang="en-US" altLang="zh-CN" sz="2400" dirty="0">
                <a:latin typeface="Microsoft YaHei Light" panose="020B0502040204020203" pitchFamily="34" charset="-122"/>
                <a:ea typeface="Microsoft YaHei Light" panose="020B0502040204020203" pitchFamily="34" charset="-122"/>
              </a:rPr>
              <a:t>declare</a:t>
            </a:r>
            <a:r>
              <a:rPr lang="zh-CN" altLang="zh-CN" sz="2400" dirty="0">
                <a:latin typeface="Microsoft YaHei Light" panose="020B0502040204020203" pitchFamily="34" charset="-122"/>
                <a:ea typeface="Microsoft YaHei Light" panose="020B0502040204020203" pitchFamily="34" charset="-122"/>
              </a:rPr>
              <a:t>命令定义。 </a:t>
            </a:r>
          </a:p>
          <a:p>
            <a:pPr>
              <a:buFont typeface="Wingdings" panose="05000000000000000000" pitchFamily="2" charset="2"/>
              <a:buNone/>
            </a:pPr>
            <a:r>
              <a:rPr lang="zh-CN" altLang="zh-CN" sz="2400" dirty="0">
                <a:solidFill>
                  <a:srgbClr val="8F0F05"/>
                </a:solidFill>
                <a:latin typeface="Microsoft YaHei Light" panose="020B0502040204020203" pitchFamily="34" charset="-122"/>
                <a:ea typeface="Microsoft YaHei Light" panose="020B0502040204020203" pitchFamily="34" charset="-122"/>
              </a:rPr>
              <a:t>（</a:t>
            </a:r>
            <a:r>
              <a:rPr lang="en-US" altLang="zh-CN" sz="2400" dirty="0">
                <a:solidFill>
                  <a:srgbClr val="8F0F05"/>
                </a:solidFill>
                <a:latin typeface="Microsoft YaHei Light" panose="020B0502040204020203" pitchFamily="34" charset="-122"/>
                <a:ea typeface="Microsoft YaHei Light" panose="020B0502040204020203" pitchFamily="34" charset="-122"/>
              </a:rPr>
              <a:t>2</a:t>
            </a:r>
            <a:r>
              <a:rPr lang="zh-CN" altLang="zh-CN" sz="2400" dirty="0">
                <a:solidFill>
                  <a:srgbClr val="8F0F05"/>
                </a:solidFill>
                <a:latin typeface="Microsoft YaHei Light" panose="020B0502040204020203" pitchFamily="34" charset="-122"/>
                <a:ea typeface="Microsoft YaHei Light" panose="020B0502040204020203" pitchFamily="34" charset="-122"/>
              </a:rPr>
              <a:t>）用户会话变量的作用范围与生存周期大于局部变量。用户会话变量在本次会话期间一直有效，直至关闭服务器连接。而局部变量如果作为存储过程或者函数的参数，此时在整个存储过程或函数内中有效；如果定义在存储程序的</a:t>
            </a:r>
            <a:r>
              <a:rPr lang="en-US" altLang="zh-CN" sz="2400" dirty="0">
                <a:solidFill>
                  <a:srgbClr val="8F0F05"/>
                </a:solidFill>
                <a:latin typeface="Microsoft YaHei Light" panose="020B0502040204020203" pitchFamily="34" charset="-122"/>
                <a:ea typeface="Microsoft YaHei Light" panose="020B0502040204020203" pitchFamily="34" charset="-122"/>
              </a:rPr>
              <a:t>begin-end</a:t>
            </a:r>
            <a:r>
              <a:rPr lang="zh-CN" altLang="zh-CN" sz="2400" dirty="0">
                <a:solidFill>
                  <a:srgbClr val="8F0F05"/>
                </a:solidFill>
                <a:latin typeface="Microsoft YaHei Light" panose="020B0502040204020203" pitchFamily="34" charset="-122"/>
                <a:ea typeface="Microsoft YaHei Light" panose="020B0502040204020203" pitchFamily="34" charset="-122"/>
              </a:rPr>
              <a:t>语句块中，此时仅在当前的</a:t>
            </a:r>
            <a:r>
              <a:rPr lang="en-US" altLang="zh-CN" sz="2400" dirty="0">
                <a:solidFill>
                  <a:srgbClr val="8F0F05"/>
                </a:solidFill>
                <a:latin typeface="Microsoft YaHei Light" panose="020B0502040204020203" pitchFamily="34" charset="-122"/>
                <a:ea typeface="Microsoft YaHei Light" panose="020B0502040204020203" pitchFamily="34" charset="-122"/>
              </a:rPr>
              <a:t>begin-end</a:t>
            </a:r>
            <a:r>
              <a:rPr lang="zh-CN" altLang="zh-CN" sz="2400" dirty="0">
                <a:solidFill>
                  <a:srgbClr val="8F0F05"/>
                </a:solidFill>
                <a:latin typeface="Microsoft YaHei Light" panose="020B0502040204020203" pitchFamily="34" charset="-122"/>
                <a:ea typeface="Microsoft YaHei Light" panose="020B0502040204020203" pitchFamily="34" charset="-122"/>
              </a:rPr>
              <a:t>语句块中有效。</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）如果局部变量嵌入到</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语句中，由于局部变量名前没有“</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符号，这就要求局部变量名不能与表字段名同名，否则将出现无法预期的结果。</a:t>
            </a:r>
          </a:p>
        </p:txBody>
      </p:sp>
      <p:sp>
        <p:nvSpPr>
          <p:cNvPr id="7" name="矩形 6">
            <a:extLst>
              <a:ext uri="{FF2B5EF4-FFF2-40B4-BE49-F238E27FC236}">
                <a16:creationId xmlns:a16="http://schemas.microsoft.com/office/drawing/2014/main" id="{3562CBB1-9F11-4237-8880-ECFB0369F86C}"/>
              </a:ext>
            </a:extLst>
          </p:cNvPr>
          <p:cNvSpPr>
            <a:spLocks noChangeArrowheads="1"/>
          </p:cNvSpPr>
          <p:nvPr/>
        </p:nvSpPr>
        <p:spPr bwMode="auto">
          <a:xfrm>
            <a:off x="899491" y="5753801"/>
            <a:ext cx="10788925"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latin typeface="Microsoft YaHei Light" panose="020B0502040204020203" pitchFamily="34" charset="-122"/>
                <a:ea typeface="Microsoft YaHei Light" panose="020B0502040204020203" pitchFamily="34" charset="-122"/>
              </a:rPr>
              <a:t>在</a:t>
            </a:r>
            <a:r>
              <a:rPr lang="en-US" altLang="zh-CN" sz="2400" b="1" dirty="0">
                <a:solidFill>
                  <a:srgbClr val="0000FF"/>
                </a:solidFill>
                <a:latin typeface="Microsoft YaHei Light" panose="020B0502040204020203" pitchFamily="34" charset="-122"/>
                <a:ea typeface="Microsoft YaHei Light" panose="020B0502040204020203" pitchFamily="34" charset="-122"/>
              </a:rPr>
              <a:t>MySQL</a:t>
            </a:r>
            <a:r>
              <a:rPr lang="zh-CN" altLang="zh-CN" sz="2400" b="1" dirty="0">
                <a:solidFill>
                  <a:srgbClr val="0000FF"/>
                </a:solidFill>
                <a:latin typeface="Microsoft YaHei Light" panose="020B0502040204020203" pitchFamily="34" charset="-122"/>
                <a:ea typeface="Microsoft YaHei Light" panose="020B0502040204020203" pitchFamily="34" charset="-122"/>
              </a:rPr>
              <a:t>数据库中，由于局部变量涉及</a:t>
            </a:r>
            <a:r>
              <a:rPr lang="en-US" altLang="zh-CN" sz="2400" b="1" dirty="0">
                <a:solidFill>
                  <a:srgbClr val="0000FF"/>
                </a:solidFill>
                <a:latin typeface="Microsoft YaHei Light" panose="020B0502040204020203" pitchFamily="34" charset="-122"/>
                <a:ea typeface="Microsoft YaHei Light" panose="020B0502040204020203" pitchFamily="34" charset="-122"/>
              </a:rPr>
              <a:t>begin-end</a:t>
            </a:r>
            <a:r>
              <a:rPr lang="zh-CN" altLang="zh-CN" sz="2400" b="1" dirty="0">
                <a:solidFill>
                  <a:srgbClr val="0000FF"/>
                </a:solidFill>
                <a:latin typeface="Microsoft YaHei Light" panose="020B0502040204020203" pitchFamily="34" charset="-122"/>
                <a:ea typeface="Microsoft YaHei Light" panose="020B0502040204020203" pitchFamily="34" charset="-122"/>
              </a:rPr>
              <a:t>语句块、函数、存储过程等知识，局部变量的具体使用方法将结合这些知识稍后一块儿进行讲解。</a:t>
            </a:r>
          </a:p>
        </p:txBody>
      </p:sp>
      <p:sp>
        <p:nvSpPr>
          <p:cNvPr id="8" name="文本框 7">
            <a:extLst>
              <a:ext uri="{FF2B5EF4-FFF2-40B4-BE49-F238E27FC236}">
                <a16:creationId xmlns:a16="http://schemas.microsoft.com/office/drawing/2014/main" id="{8903AE6F-23CF-4886-BCC8-67C4D3014A1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3F40B-0268-45F0-A39D-76FC47B449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0D3B64-D0BD-46FC-BA0E-BAF91707358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E02FECCE-2DD2-41A9-A489-4288A93CBAF8}"/>
              </a:ext>
            </a:extLst>
          </p:cNvPr>
          <p:cNvSpPr txBox="1">
            <a:spLocks noChangeArrowheads="1"/>
          </p:cNvSpPr>
          <p:nvPr/>
        </p:nvSpPr>
        <p:spPr>
          <a:xfrm>
            <a:off x="340001" y="848172"/>
            <a:ext cx="11511998" cy="2926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2 .MySQL</a:t>
            </a:r>
            <a:r>
              <a:rPr lang="zh-CN" altLang="zh-CN" sz="2400" dirty="0">
                <a:solidFill>
                  <a:srgbClr val="FF0000"/>
                </a:solidFill>
                <a:latin typeface="Microsoft YaHei Light" panose="020B0502040204020203" pitchFamily="34" charset="-122"/>
                <a:ea typeface="Microsoft YaHei Light" panose="020B0502040204020203" pitchFamily="34" charset="-122"/>
              </a:rPr>
              <a:t>表达式</a:t>
            </a:r>
          </a:p>
          <a:p>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表达式是由运算符将常量、变量、字段名和函数等组合连接而成的有意义的字符序列。一个表达式通常可以得到一个值。具体来说，根据分类标准不同，可以对</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表达式进行不同的分类。</a:t>
            </a: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1</a:t>
            </a:r>
            <a:r>
              <a:rPr lang="zh-CN" altLang="zh-CN" sz="2400" dirty="0">
                <a:solidFill>
                  <a:srgbClr val="0000FF"/>
                </a:solidFill>
                <a:latin typeface="Microsoft YaHei Light" panose="020B0502040204020203" pitchFamily="34" charset="-122"/>
                <a:ea typeface="Microsoft YaHei Light" panose="020B0502040204020203" pitchFamily="34" charset="-122"/>
              </a:rPr>
              <a:t>）按照表达式值类型分类。与常量和变量一样，表达式的值也具有某种数据类型，可能的数据类型有字符类型、数值类型、日期时间类型。这样，根据表达式的值的类型，表达式可分为字符型表达式、数值型表达式和日期型表达式。</a:t>
            </a:r>
          </a:p>
        </p:txBody>
      </p:sp>
      <p:sp>
        <p:nvSpPr>
          <p:cNvPr id="10" name="矩形 9">
            <a:extLst>
              <a:ext uri="{FF2B5EF4-FFF2-40B4-BE49-F238E27FC236}">
                <a16:creationId xmlns:a16="http://schemas.microsoft.com/office/drawing/2014/main" id="{5BE8C5C9-4C5C-4B49-818C-38E164FC40EE}"/>
              </a:ext>
            </a:extLst>
          </p:cNvPr>
          <p:cNvSpPr>
            <a:spLocks noChangeArrowheads="1"/>
          </p:cNvSpPr>
          <p:nvPr/>
        </p:nvSpPr>
        <p:spPr bwMode="auto">
          <a:xfrm>
            <a:off x="340001" y="3441680"/>
            <a:ext cx="11649282" cy="34163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2</a:t>
            </a:r>
            <a:r>
              <a:rPr lang="zh-CN" altLang="zh-CN" sz="2400" b="1" dirty="0">
                <a:solidFill>
                  <a:srgbClr val="0000FF"/>
                </a:solidFill>
                <a:latin typeface="Microsoft YaHei Light" panose="020B0502040204020203" pitchFamily="34" charset="-122"/>
                <a:ea typeface="Microsoft YaHei Light" panose="020B0502040204020203" pitchFamily="34" charset="-122"/>
              </a:rPr>
              <a:t>）按照值形式分类。在</a:t>
            </a:r>
            <a:r>
              <a:rPr lang="en-US" altLang="zh-CN" sz="2400" b="1" dirty="0">
                <a:solidFill>
                  <a:srgbClr val="0000FF"/>
                </a:solidFill>
                <a:latin typeface="Microsoft YaHei Light" panose="020B0502040204020203" pitchFamily="34" charset="-122"/>
                <a:ea typeface="Microsoft YaHei Light" panose="020B0502040204020203" pitchFamily="34" charset="-122"/>
              </a:rPr>
              <a:t>MySQL</a:t>
            </a:r>
            <a:r>
              <a:rPr lang="zh-CN" altLang="zh-CN" sz="2400" b="1" dirty="0">
                <a:solidFill>
                  <a:srgbClr val="0000FF"/>
                </a:solidFill>
                <a:latin typeface="Microsoft YaHei Light" panose="020B0502040204020203" pitchFamily="34" charset="-122"/>
                <a:ea typeface="Microsoft YaHei Light" panose="020B0502040204020203" pitchFamily="34" charset="-122"/>
              </a:rPr>
              <a:t>语言中，当表达式的结果只是一个值，如一个数值、一个字符串或一个日期，这种表达式叫做标量表达式。例如：</a:t>
            </a:r>
            <a:r>
              <a:rPr lang="en-US" altLang="zh-CN" sz="2400" b="1" dirty="0">
                <a:solidFill>
                  <a:srgbClr val="0000FF"/>
                </a:solidFill>
                <a:latin typeface="Microsoft YaHei Light" panose="020B0502040204020203" pitchFamily="34" charset="-122"/>
                <a:ea typeface="Microsoft YaHei Light" panose="020B0502040204020203" pitchFamily="34" charset="-122"/>
              </a:rPr>
              <a:t>1+2</a:t>
            </a:r>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'a'&gt;'b'</a:t>
            </a:r>
            <a:r>
              <a:rPr lang="zh-CN" altLang="zh-CN" sz="2400" b="1" dirty="0">
                <a:solidFill>
                  <a:srgbClr val="0000FF"/>
                </a:solidFill>
                <a:latin typeface="Microsoft YaHei Light" panose="020B0502040204020203" pitchFamily="34" charset="-122"/>
                <a:ea typeface="Microsoft YaHei Light" panose="020B0502040204020203" pitchFamily="34" charset="-122"/>
              </a:rPr>
              <a:t>。当表达式的结果是由不同类型数据组成的一行值，这种表达式叫做行表达式。例如，（</a:t>
            </a:r>
            <a:r>
              <a:rPr lang="en-US" altLang="zh-CN" sz="2400" b="1" dirty="0">
                <a:solidFill>
                  <a:srgbClr val="0000FF"/>
                </a:solidFill>
                <a:latin typeface="Microsoft YaHei Light" panose="020B0502040204020203" pitchFamily="34" charset="-122"/>
                <a:ea typeface="Microsoft YaHei Light" panose="020B0502040204020203" pitchFamily="34" charset="-122"/>
              </a:rPr>
              <a:t>'18110123456'</a:t>
            </a:r>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a:t>
            </a:r>
            <a:r>
              <a:rPr lang="zh-CN" altLang="zh-CN" sz="2400" b="1" dirty="0">
                <a:solidFill>
                  <a:srgbClr val="0000FF"/>
                </a:solidFill>
                <a:latin typeface="Microsoft YaHei Light" panose="020B0502040204020203" pitchFamily="34" charset="-122"/>
                <a:ea typeface="Microsoft YaHei Light" panose="020B0502040204020203" pitchFamily="34" charset="-122"/>
              </a:rPr>
              <a:t>王达田</a:t>
            </a:r>
            <a:r>
              <a:rPr lang="en-US" altLang="zh-CN" sz="2400" b="1" dirty="0">
                <a:solidFill>
                  <a:srgbClr val="0000FF"/>
                </a:solidFill>
                <a:latin typeface="Microsoft YaHei Light" panose="020B0502040204020203" pitchFamily="34" charset="-122"/>
                <a:ea typeface="Microsoft YaHei Light" panose="020B0502040204020203" pitchFamily="34" charset="-122"/>
              </a:rPr>
              <a:t>'</a:t>
            </a:r>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a:t>
            </a:r>
            <a:r>
              <a:rPr lang="zh-CN" altLang="zh-CN" sz="2400" b="1" dirty="0">
                <a:solidFill>
                  <a:srgbClr val="0000FF"/>
                </a:solidFill>
                <a:latin typeface="Microsoft YaHei Light" panose="020B0502040204020203" pitchFamily="34" charset="-122"/>
                <a:ea typeface="Microsoft YaHei Light" panose="020B0502040204020203" pitchFamily="34" charset="-122"/>
              </a:rPr>
              <a:t>计算机</a:t>
            </a:r>
            <a:r>
              <a:rPr lang="en-US" altLang="zh-CN" sz="2400" b="1" dirty="0">
                <a:solidFill>
                  <a:srgbClr val="0000FF"/>
                </a:solidFill>
                <a:latin typeface="Microsoft YaHei Light" panose="020B0502040204020203" pitchFamily="34" charset="-122"/>
                <a:ea typeface="Microsoft YaHei Light" panose="020B0502040204020203" pitchFamily="34" charset="-122"/>
              </a:rPr>
              <a:t>'</a:t>
            </a:r>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500</a:t>
            </a:r>
            <a:r>
              <a:rPr lang="zh-CN" altLang="zh-CN" sz="2400" b="1" dirty="0">
                <a:solidFill>
                  <a:srgbClr val="0000FF"/>
                </a:solidFill>
                <a:latin typeface="Microsoft YaHei Light" panose="020B0502040204020203" pitchFamily="34" charset="-122"/>
                <a:ea typeface="Microsoft YaHei Light" panose="020B0502040204020203" pitchFamily="34" charset="-122"/>
              </a:rPr>
              <a:t>）。当表达式的结果为</a:t>
            </a:r>
            <a:r>
              <a:rPr lang="en-US" altLang="zh-CN" sz="2400" b="1" dirty="0">
                <a:solidFill>
                  <a:srgbClr val="0000FF"/>
                </a:solidFill>
                <a:latin typeface="Microsoft YaHei Light" panose="020B0502040204020203" pitchFamily="34" charset="-122"/>
                <a:ea typeface="Microsoft YaHei Light" panose="020B0502040204020203" pitchFamily="34" charset="-122"/>
              </a:rPr>
              <a:t>0</a:t>
            </a:r>
            <a:r>
              <a:rPr lang="zh-CN" altLang="zh-CN" sz="2400" b="1" dirty="0">
                <a:solidFill>
                  <a:srgbClr val="0000FF"/>
                </a:solidFill>
                <a:latin typeface="Microsoft YaHei Light" panose="020B0502040204020203" pitchFamily="34" charset="-122"/>
                <a:ea typeface="Microsoft YaHei Light" panose="020B0502040204020203" pitchFamily="34" charset="-122"/>
              </a:rPr>
              <a:t>个、</a:t>
            </a:r>
            <a:r>
              <a:rPr lang="en-US" altLang="zh-CN" sz="2400" b="1" dirty="0">
                <a:solidFill>
                  <a:srgbClr val="0000FF"/>
                </a:solidFill>
                <a:latin typeface="Microsoft YaHei Light" panose="020B0502040204020203" pitchFamily="34" charset="-122"/>
                <a:ea typeface="Microsoft YaHei Light" panose="020B0502040204020203" pitchFamily="34" charset="-122"/>
              </a:rPr>
              <a:t>1</a:t>
            </a:r>
            <a:r>
              <a:rPr lang="zh-CN" altLang="zh-CN" sz="2400" b="1" dirty="0">
                <a:solidFill>
                  <a:srgbClr val="0000FF"/>
                </a:solidFill>
                <a:latin typeface="Microsoft YaHei Light" panose="020B0502040204020203" pitchFamily="34" charset="-122"/>
                <a:ea typeface="Microsoft YaHei Light" panose="020B0502040204020203" pitchFamily="34" charset="-122"/>
              </a:rPr>
              <a:t>个或多个行表达式的集合，那么这个表达式就叫做表表达式。</a:t>
            </a:r>
          </a:p>
          <a:p>
            <a:pPr eaLnBrk="1" hangingPunct="1"/>
            <a:r>
              <a:rPr lang="zh-CN" altLang="zh-CN" sz="2400" b="1" dirty="0">
                <a:solidFill>
                  <a:srgbClr val="C00000"/>
                </a:solidFill>
                <a:latin typeface="Microsoft YaHei Light" panose="020B0502040204020203" pitchFamily="34" charset="-122"/>
                <a:ea typeface="Microsoft YaHei Light" panose="020B0502040204020203" pitchFamily="34" charset="-122"/>
              </a:rPr>
              <a:t>（</a:t>
            </a:r>
            <a:r>
              <a:rPr lang="en-US" altLang="zh-CN" sz="2400" b="1" dirty="0">
                <a:solidFill>
                  <a:srgbClr val="C00000"/>
                </a:solidFill>
                <a:latin typeface="Microsoft YaHei Light" panose="020B0502040204020203" pitchFamily="34" charset="-122"/>
                <a:ea typeface="Microsoft YaHei Light" panose="020B0502040204020203" pitchFamily="34" charset="-122"/>
              </a:rPr>
              <a:t>3</a:t>
            </a:r>
            <a:r>
              <a:rPr lang="zh-CN" altLang="zh-CN" sz="2400" b="1" dirty="0">
                <a:solidFill>
                  <a:srgbClr val="C00000"/>
                </a:solidFill>
                <a:latin typeface="Microsoft YaHei Light" panose="020B0502040204020203" pitchFamily="34" charset="-122"/>
                <a:ea typeface="Microsoft YaHei Light" panose="020B0502040204020203" pitchFamily="34" charset="-122"/>
              </a:rPr>
              <a:t>）按照表达式形式分类。表达式还可分为单一表达式和复合表达式。单一表达式就是一个单一的值，如一个常量、变量、函数或列名。复合表达式是由运算符将多个单一表达式连接而成的表达式，例如：</a:t>
            </a:r>
          </a:p>
          <a:p>
            <a:pPr eaLnBrk="1" hangingPunct="1"/>
            <a:r>
              <a:rPr lang="en-US" altLang="zh-CN" sz="2400" b="1" dirty="0">
                <a:solidFill>
                  <a:srgbClr val="C00000"/>
                </a:solidFill>
                <a:latin typeface="Microsoft YaHei Light" panose="020B0502040204020203" pitchFamily="34" charset="-122"/>
                <a:ea typeface="Microsoft YaHei Light" panose="020B0502040204020203" pitchFamily="34" charset="-122"/>
              </a:rPr>
              <a:t>1+7+3, a=v+3, '2018-01-20'+ interval 6 month</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209A848C-F501-4555-B3E0-8C192D53FE81}"/>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6989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8F698D2-B8B5-4A62-A69D-BC3250D83C40}"/>
              </a:ext>
            </a:extLst>
          </p:cNvPr>
          <p:cNvSpPr txBox="1">
            <a:spLocks noChangeArrowheads="1"/>
          </p:cNvSpPr>
          <p:nvPr/>
        </p:nvSpPr>
        <p:spPr>
          <a:xfrm>
            <a:off x="300244" y="1165984"/>
            <a:ext cx="11591511" cy="3714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3. </a:t>
            </a:r>
            <a:r>
              <a:rPr lang="zh-CN" altLang="zh-CN" sz="2400" dirty="0">
                <a:solidFill>
                  <a:srgbClr val="FF0000"/>
                </a:solidFill>
                <a:latin typeface="Microsoft YaHei Light" panose="020B0502040204020203" pitchFamily="34" charset="-122"/>
                <a:ea typeface="Microsoft YaHei Light" panose="020B0502040204020203" pitchFamily="34" charset="-122"/>
              </a:rPr>
              <a:t>定界符</a:t>
            </a:r>
            <a:r>
              <a:rPr lang="en-US" altLang="zh-CN" sz="2400" dirty="0">
                <a:solidFill>
                  <a:srgbClr val="FF0000"/>
                </a:solidFill>
                <a:latin typeface="Microsoft YaHei Light" panose="020B0502040204020203" pitchFamily="34" charset="-122"/>
                <a:ea typeface="Microsoft YaHei Light" panose="020B0502040204020203" pitchFamily="34" charset="-122"/>
              </a:rPr>
              <a:t>delimiter</a:t>
            </a:r>
            <a:r>
              <a:rPr lang="zh-CN" altLang="zh-CN" sz="2400" dirty="0">
                <a:solidFill>
                  <a:srgbClr val="FF0000"/>
                </a:solidFill>
                <a:latin typeface="Microsoft YaHei Light" panose="020B0502040204020203" pitchFamily="34" charset="-122"/>
                <a:ea typeface="Microsoft YaHei Light" panose="020B0502040204020203" pitchFamily="34" charset="-122"/>
              </a:rPr>
              <a:t>和</a:t>
            </a:r>
            <a:r>
              <a:rPr lang="en-US" altLang="zh-CN" sz="2400" dirty="0">
                <a:solidFill>
                  <a:srgbClr val="FF0000"/>
                </a:solidFill>
                <a:latin typeface="Microsoft YaHei Light" panose="020B0502040204020203" pitchFamily="34" charset="-122"/>
                <a:ea typeface="Microsoft YaHei Light" panose="020B0502040204020203" pitchFamily="34" charset="-122"/>
              </a:rPr>
              <a:t>begin-end</a:t>
            </a:r>
            <a:r>
              <a:rPr lang="zh-CN" altLang="zh-CN" sz="2400" dirty="0">
                <a:solidFill>
                  <a:srgbClr val="FF0000"/>
                </a:solidFill>
                <a:latin typeface="Microsoft YaHei Light" panose="020B0502040204020203" pitchFamily="34" charset="-122"/>
                <a:ea typeface="Microsoft YaHei Light" panose="020B0502040204020203" pitchFamily="34" charset="-122"/>
              </a:rPr>
              <a:t>语句块</a:t>
            </a:r>
          </a:p>
          <a:p>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语言提供了自定义函数、存储过程等存储程序</a:t>
            </a:r>
            <a:r>
              <a:rPr lang="zh-CN" altLang="en-US" sz="2400" dirty="0">
                <a:latin typeface="Microsoft YaHei Light" panose="020B0502040204020203" pitchFamily="34" charset="-122"/>
                <a:ea typeface="Microsoft YaHei Light" panose="020B0502040204020203" pitchFamily="34" charset="-122"/>
              </a:rPr>
              <a:t>功能</a:t>
            </a:r>
            <a:r>
              <a:rPr lang="zh-CN" altLang="zh-CN" sz="2400" dirty="0">
                <a:latin typeface="Microsoft YaHei Light" panose="020B0502040204020203" pitchFamily="34" charset="-122"/>
                <a:ea typeface="Microsoft YaHei Light" panose="020B0502040204020203" pitchFamily="34" charset="-122"/>
              </a:rPr>
              <a:t>。在这些存储程序中，往往需要多条</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命令或</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语句组合到一起执行。</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语言可以利用</a:t>
            </a:r>
            <a:r>
              <a:rPr lang="en-US" altLang="zh-CN" sz="2400" dirty="0">
                <a:latin typeface="Microsoft YaHei Light" panose="020B0502040204020203" pitchFamily="34" charset="-122"/>
                <a:ea typeface="Microsoft YaHei Light" panose="020B0502040204020203" pitchFamily="34" charset="-122"/>
              </a:rPr>
              <a:t>begin-end</a:t>
            </a:r>
            <a:r>
              <a:rPr lang="zh-CN" altLang="zh-CN" sz="2400" dirty="0">
                <a:latin typeface="Microsoft YaHei Light" panose="020B0502040204020203" pitchFamily="34" charset="-122"/>
                <a:ea typeface="Microsoft YaHei Light" panose="020B0502040204020203" pitchFamily="34" charset="-122"/>
              </a:rPr>
              <a:t>语句块和重新设置定界符</a:t>
            </a:r>
            <a:r>
              <a:rPr lang="en-US" altLang="zh-CN" sz="2400" dirty="0">
                <a:latin typeface="Microsoft YaHei Light" panose="020B0502040204020203" pitchFamily="34" charset="-122"/>
                <a:ea typeface="Microsoft YaHei Light" panose="020B0502040204020203" pitchFamily="34" charset="-122"/>
              </a:rPr>
              <a:t>delimiter</a:t>
            </a:r>
            <a:r>
              <a:rPr lang="zh-CN" altLang="zh-CN" sz="2400" dirty="0">
                <a:latin typeface="Microsoft YaHei Light" panose="020B0502040204020203" pitchFamily="34" charset="-122"/>
                <a:ea typeface="Microsoft YaHei Light" panose="020B0502040204020203" pitchFamily="34" charset="-122"/>
              </a:rPr>
              <a:t>来实现。</a:t>
            </a:r>
            <a:endParaRPr lang="en-US" altLang="zh-CN" sz="2400" dirty="0">
              <a:latin typeface="Microsoft YaHei Light" panose="020B0502040204020203" pitchFamily="34" charset="-122"/>
              <a:ea typeface="Microsoft YaHei Light" panose="020B0502040204020203" pitchFamily="34" charset="-122"/>
            </a:endParaRPr>
          </a:p>
          <a:p>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zh-CN" altLang="zh-CN" sz="2400" dirty="0">
                <a:solidFill>
                  <a:srgbClr val="C00000"/>
                </a:solidFill>
                <a:latin typeface="Microsoft YaHei Light" panose="020B0502040204020203" pitchFamily="34" charset="-122"/>
                <a:ea typeface="Microsoft YaHei Light" panose="020B0502040204020203" pitchFamily="34" charset="-122"/>
              </a:rPr>
              <a:t>更改命令结束标记</a:t>
            </a:r>
            <a:r>
              <a:rPr lang="en-US" altLang="zh-CN" sz="2400" dirty="0">
                <a:solidFill>
                  <a:srgbClr val="C00000"/>
                </a:solidFill>
                <a:latin typeface="Microsoft YaHei Light" panose="020B0502040204020203" pitchFamily="34" charset="-122"/>
                <a:ea typeface="Microsoft YaHei Light" panose="020B0502040204020203" pitchFamily="34" charset="-122"/>
              </a:rPr>
              <a:t>delimiter </a:t>
            </a:r>
            <a:r>
              <a:rPr lang="zh-CN" altLang="en-US" sz="2400" dirty="0">
                <a:solidFill>
                  <a:srgbClr val="C00000"/>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默认</a:t>
            </a:r>
            <a:r>
              <a:rPr lang="en-US" altLang="zh-CN" sz="2400" dirty="0">
                <a:solidFill>
                  <a:srgbClr val="0000FF"/>
                </a:solidFill>
                <a:latin typeface="Microsoft YaHei Light" panose="020B0502040204020203" pitchFamily="34" charset="-122"/>
                <a:ea typeface="Microsoft YaHei Light" panose="020B0502040204020203" pitchFamily="34" charset="-122"/>
              </a:rPr>
              <a:t>MySQL</a:t>
            </a:r>
            <a:r>
              <a:rPr lang="zh-CN" altLang="zh-CN" sz="2400" dirty="0">
                <a:solidFill>
                  <a:srgbClr val="0000FF"/>
                </a:solidFill>
                <a:latin typeface="Microsoft YaHei Light" panose="020B0502040204020203" pitchFamily="34" charset="-122"/>
                <a:ea typeface="Microsoft YaHei Light" panose="020B0502040204020203" pitchFamily="34" charset="-122"/>
              </a:rPr>
              <a:t>的命令行结束符就是</a:t>
            </a:r>
            <a:r>
              <a:rPr lang="en-US" altLang="zh-CN" sz="2400" dirty="0">
                <a:solidFill>
                  <a:srgbClr val="0000FF"/>
                </a:solidFill>
                <a:latin typeface="Microsoft YaHei Light" panose="020B0502040204020203" pitchFamily="34" charset="-122"/>
                <a:ea typeface="Microsoft YaHei Light" panose="020B0502040204020203" pitchFamily="34" charset="-122"/>
              </a:rPr>
              <a:t>";"  </a:t>
            </a:r>
            <a:r>
              <a:rPr lang="zh-CN" altLang="zh-CN" sz="2400" dirty="0">
                <a:solidFill>
                  <a:srgbClr val="0000FF"/>
                </a:solidFill>
                <a:latin typeface="Microsoft YaHei Light" panose="020B0502040204020203" pitchFamily="34" charset="-122"/>
                <a:ea typeface="Microsoft YaHei Light" panose="020B0502040204020203" pitchFamily="34" charset="-122"/>
              </a:rPr>
              <a:t>，而函数和存储过程这样的语句中包含了很多的</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，当创建函数或存储过程的时候就会报错。</a:t>
            </a:r>
            <a:endParaRPr lang="en-US" altLang="zh-CN" sz="2400" dirty="0">
              <a:solidFill>
                <a:srgbClr val="0000FF"/>
              </a:solidFill>
              <a:latin typeface="Microsoft YaHei Light" panose="020B0502040204020203" pitchFamily="34" charset="-122"/>
              <a:ea typeface="Microsoft YaHei Light" panose="020B0502040204020203" pitchFamily="34" charset="-122"/>
            </a:endParaRPr>
          </a:p>
          <a:p>
            <a:pPr marL="342900" lvl="1" indent="-342900">
              <a:buClr>
                <a:schemeClr val="hlink"/>
              </a:buClr>
              <a:buFont typeface="Wingdings" panose="05000000000000000000" pitchFamily="2" charset="2"/>
              <a:buChar char="v"/>
            </a:pPr>
            <a:r>
              <a:rPr lang="zh-CN" altLang="zh-CN" dirty="0">
                <a:latin typeface="Microsoft YaHei Light" panose="020B0502040204020203" pitchFamily="34" charset="-122"/>
                <a:ea typeface="Microsoft YaHei Light" panose="020B0502040204020203" pitchFamily="34" charset="-122"/>
              </a:rPr>
              <a:t>默认情况下，不可能等到用户把这些语句全部输入完之后，再执行整段语句。因为</a:t>
            </a:r>
            <a:r>
              <a:rPr lang="en-US" altLang="zh-CN" dirty="0">
                <a:latin typeface="Microsoft YaHei Light" panose="020B0502040204020203" pitchFamily="34" charset="-122"/>
                <a:ea typeface="Microsoft YaHei Light" panose="020B0502040204020203" pitchFamily="34" charset="-122"/>
              </a:rPr>
              <a:t>MySQL</a:t>
            </a:r>
            <a:r>
              <a:rPr lang="zh-CN" altLang="zh-CN" dirty="0">
                <a:latin typeface="Microsoft YaHei Light" panose="020B0502040204020203" pitchFamily="34" charset="-122"/>
                <a:ea typeface="Microsoft YaHei Light" panose="020B0502040204020203" pitchFamily="34" charset="-122"/>
              </a:rPr>
              <a:t>一遇到分号，它就要自动执行。即，在语句“</a:t>
            </a:r>
            <a:r>
              <a:rPr lang="en-US" altLang="zh-CN" dirty="0">
                <a:latin typeface="Microsoft YaHei Light" panose="020B0502040204020203" pitchFamily="34" charset="-122"/>
                <a:ea typeface="Microsoft YaHei Light" panose="020B0502040204020203" pitchFamily="34" charset="-122"/>
              </a:rPr>
              <a:t>return;</a:t>
            </a:r>
            <a:r>
              <a:rPr lang="zh-CN" altLang="zh-CN" dirty="0">
                <a:latin typeface="Microsoft YaHei Light" panose="020B0502040204020203" pitchFamily="34" charset="-122"/>
                <a:ea typeface="Microsoft YaHei Light" panose="020B0502040204020203" pitchFamily="34" charset="-122"/>
              </a:rPr>
              <a:t>”时，</a:t>
            </a:r>
            <a:r>
              <a:rPr lang="en-US" altLang="zh-CN" dirty="0">
                <a:latin typeface="Microsoft YaHei Light" panose="020B0502040204020203" pitchFamily="34" charset="-122"/>
                <a:ea typeface="Microsoft YaHei Light" panose="020B0502040204020203" pitchFamily="34" charset="-122"/>
              </a:rPr>
              <a:t>MySQL</a:t>
            </a:r>
            <a:r>
              <a:rPr lang="zh-CN" altLang="zh-CN" dirty="0">
                <a:latin typeface="Microsoft YaHei Light" panose="020B0502040204020203" pitchFamily="34" charset="-122"/>
                <a:ea typeface="Microsoft YaHei Light" panose="020B0502040204020203" pitchFamily="34" charset="-122"/>
              </a:rPr>
              <a:t>数据库解释器就要执行了。这种情况下，就需要事先把</a:t>
            </a:r>
            <a:r>
              <a:rPr lang="en-US" altLang="zh-CN" dirty="0">
                <a:latin typeface="Microsoft YaHei Light" panose="020B0502040204020203" pitchFamily="34" charset="-122"/>
                <a:ea typeface="Microsoft YaHei Light" panose="020B0502040204020203" pitchFamily="34" charset="-122"/>
              </a:rPr>
              <a:t>delimiter</a:t>
            </a:r>
            <a:r>
              <a:rPr lang="zh-CN" altLang="zh-CN" dirty="0">
                <a:latin typeface="Microsoft YaHei Light" panose="020B0502040204020203" pitchFamily="34" charset="-122"/>
                <a:ea typeface="Microsoft YaHei Light" panose="020B0502040204020203" pitchFamily="34" charset="-122"/>
              </a:rPr>
              <a:t>换成其它符号，如</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或</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a:t>
            </a:r>
          </a:p>
          <a:p>
            <a:endParaRPr lang="zh-CN" altLang="zh-CN"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1A74193A-9B41-4305-A808-B7DB3DA2DBC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D66C188C-38D5-4B77-BE42-84B27CF101BF}"/>
              </a:ext>
            </a:extLst>
          </p:cNvPr>
          <p:cNvSpPr txBox="1">
            <a:spLocks noChangeArrowheads="1"/>
          </p:cNvSpPr>
          <p:nvPr/>
        </p:nvSpPr>
        <p:spPr>
          <a:xfrm>
            <a:off x="394666" y="1653002"/>
            <a:ext cx="11402667" cy="317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3. </a:t>
            </a:r>
            <a:r>
              <a:rPr lang="zh-CN" altLang="zh-CN" sz="2400" dirty="0">
                <a:solidFill>
                  <a:srgbClr val="FF0000"/>
                </a:solidFill>
                <a:latin typeface="Microsoft YaHei Light" panose="020B0502040204020203" pitchFamily="34" charset="-122"/>
                <a:ea typeface="Microsoft YaHei Light" panose="020B0502040204020203" pitchFamily="34" charset="-122"/>
              </a:rPr>
              <a:t>定界符</a:t>
            </a:r>
            <a:r>
              <a:rPr lang="en-US" altLang="zh-CN" sz="2400" dirty="0">
                <a:solidFill>
                  <a:srgbClr val="FF0000"/>
                </a:solidFill>
                <a:latin typeface="Microsoft YaHei Light" panose="020B0502040204020203" pitchFamily="34" charset="-122"/>
                <a:ea typeface="Microsoft YaHei Light" panose="020B0502040204020203" pitchFamily="34" charset="-122"/>
              </a:rPr>
              <a:t>delimiter</a:t>
            </a:r>
            <a:r>
              <a:rPr lang="zh-CN" altLang="zh-CN" sz="2400" dirty="0">
                <a:solidFill>
                  <a:srgbClr val="FF0000"/>
                </a:solidFill>
                <a:latin typeface="Microsoft YaHei Light" panose="020B0502040204020203" pitchFamily="34" charset="-122"/>
                <a:ea typeface="Microsoft YaHei Light" panose="020B0502040204020203" pitchFamily="34" charset="-122"/>
              </a:rPr>
              <a:t>和</a:t>
            </a:r>
            <a:r>
              <a:rPr lang="en-US" altLang="zh-CN" sz="2400" dirty="0">
                <a:solidFill>
                  <a:srgbClr val="FF0000"/>
                </a:solidFill>
                <a:latin typeface="Microsoft YaHei Light" panose="020B0502040204020203" pitchFamily="34" charset="-122"/>
                <a:ea typeface="Microsoft YaHei Light" panose="020B0502040204020203" pitchFamily="34" charset="-122"/>
              </a:rPr>
              <a:t>begin-end</a:t>
            </a:r>
            <a:r>
              <a:rPr lang="zh-CN" altLang="zh-CN" sz="2400" dirty="0">
                <a:solidFill>
                  <a:srgbClr val="FF0000"/>
                </a:solidFill>
                <a:latin typeface="Microsoft YaHei Light" panose="020B0502040204020203" pitchFamily="34" charset="-122"/>
                <a:ea typeface="Microsoft YaHei Light" panose="020B0502040204020203" pitchFamily="34" charset="-122"/>
              </a:rPr>
              <a:t>语句块</a:t>
            </a:r>
          </a:p>
          <a:p>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zh-CN" altLang="zh-CN" sz="2400" dirty="0">
                <a:solidFill>
                  <a:srgbClr val="C00000"/>
                </a:solidFill>
                <a:latin typeface="Microsoft YaHei Light" panose="020B0502040204020203" pitchFamily="34" charset="-122"/>
                <a:ea typeface="Microsoft YaHei Light" panose="020B0502040204020203" pitchFamily="34" charset="-122"/>
              </a:rPr>
              <a:t>更改命令结束标记</a:t>
            </a:r>
            <a:r>
              <a:rPr lang="en-US" altLang="zh-CN" sz="2400" dirty="0">
                <a:solidFill>
                  <a:srgbClr val="C00000"/>
                </a:solidFill>
                <a:latin typeface="Microsoft YaHei Light" panose="020B0502040204020203" pitchFamily="34" charset="-122"/>
                <a:ea typeface="Microsoft YaHei Light" panose="020B0502040204020203" pitchFamily="34" charset="-122"/>
              </a:rPr>
              <a:t>delimiter </a:t>
            </a:r>
            <a:r>
              <a:rPr lang="zh-CN" altLang="en-US" sz="2400" dirty="0">
                <a:solidFill>
                  <a:srgbClr val="C00000"/>
                </a:solidFill>
                <a:latin typeface="Microsoft YaHei Light" panose="020B0502040204020203" pitchFamily="34" charset="-122"/>
                <a:ea typeface="Microsoft YaHei Light" panose="020B0502040204020203" pitchFamily="34" charset="-122"/>
              </a:rPr>
              <a:t>。</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a:p>
            <a:pPr lvl="1"/>
            <a:r>
              <a:rPr lang="zh-CN" altLang="zh-CN" dirty="0">
                <a:solidFill>
                  <a:srgbClr val="0000FF"/>
                </a:solidFill>
                <a:latin typeface="Microsoft YaHei Light" panose="020B0502040204020203" pitchFamily="34" charset="-122"/>
                <a:ea typeface="Microsoft YaHei Light" panose="020B0502040204020203" pitchFamily="34" charset="-122"/>
              </a:rPr>
              <a:t>为了避免</a:t>
            </a:r>
            <a:r>
              <a:rPr lang="en-US" altLang="zh-CN" dirty="0">
                <a:solidFill>
                  <a:srgbClr val="0000FF"/>
                </a:solidFill>
                <a:latin typeface="Microsoft YaHei Light" panose="020B0502040204020203" pitchFamily="34" charset="-122"/>
                <a:ea typeface="Microsoft YaHei Light" panose="020B0502040204020203" pitchFamily="34" charset="-122"/>
              </a:rPr>
              <a:t>begin-end</a:t>
            </a:r>
            <a:r>
              <a:rPr lang="zh-CN" altLang="zh-CN" dirty="0">
                <a:solidFill>
                  <a:srgbClr val="0000FF"/>
                </a:solidFill>
                <a:latin typeface="Microsoft YaHei Light" panose="020B0502040204020203" pitchFamily="34" charset="-122"/>
                <a:ea typeface="Microsoft YaHei Light" panose="020B0502040204020203" pitchFamily="34" charset="-122"/>
              </a:rPr>
              <a:t>语句块中的多条</a:t>
            </a:r>
            <a:r>
              <a:rPr lang="en-US" altLang="zh-CN" dirty="0">
                <a:solidFill>
                  <a:srgbClr val="0000FF"/>
                </a:solidFill>
                <a:latin typeface="Microsoft YaHei Light" panose="020B0502040204020203" pitchFamily="34" charset="-122"/>
                <a:ea typeface="Microsoft YaHei Light" panose="020B0502040204020203" pitchFamily="34" charset="-122"/>
              </a:rPr>
              <a:t>MySQL</a:t>
            </a:r>
            <a:r>
              <a:rPr lang="zh-CN" altLang="zh-CN" dirty="0">
                <a:solidFill>
                  <a:srgbClr val="0000FF"/>
                </a:solidFill>
                <a:latin typeface="Microsoft YaHei Light" panose="020B0502040204020203" pitchFamily="34" charset="-122"/>
                <a:ea typeface="Microsoft YaHei Light" panose="020B0502040204020203" pitchFamily="34" charset="-122"/>
              </a:rPr>
              <a:t>表达式被拆开，需要重置</a:t>
            </a:r>
            <a:r>
              <a:rPr lang="en-US" altLang="zh-CN" dirty="0">
                <a:solidFill>
                  <a:srgbClr val="0000FF"/>
                </a:solidFill>
                <a:latin typeface="Microsoft YaHei Light" panose="020B0502040204020203" pitchFamily="34" charset="-122"/>
                <a:ea typeface="Microsoft YaHei Light" panose="020B0502040204020203" pitchFamily="34" charset="-122"/>
              </a:rPr>
              <a:t>MySQL</a:t>
            </a:r>
            <a:r>
              <a:rPr lang="zh-CN" altLang="zh-CN" dirty="0">
                <a:solidFill>
                  <a:srgbClr val="0000FF"/>
                </a:solidFill>
                <a:latin typeface="Microsoft YaHei Light" panose="020B0502040204020203" pitchFamily="34" charset="-122"/>
                <a:ea typeface="Microsoft YaHei Light" panose="020B0502040204020203" pitchFamily="34" charset="-122"/>
              </a:rPr>
              <a:t>客户机中的命令结束标记（</a:t>
            </a:r>
            <a:r>
              <a:rPr lang="en-US" altLang="zh-CN" dirty="0">
                <a:solidFill>
                  <a:srgbClr val="0000FF"/>
                </a:solidFill>
                <a:latin typeface="Microsoft YaHei Light" panose="020B0502040204020203" pitchFamily="34" charset="-122"/>
                <a:ea typeface="Microsoft YaHei Light" panose="020B0502040204020203" pitchFamily="34" charset="-122"/>
              </a:rPr>
              <a:t>delimiter</a:t>
            </a:r>
            <a:r>
              <a:rPr lang="zh-CN" altLang="zh-CN" dirty="0">
                <a:solidFill>
                  <a:srgbClr val="0000FF"/>
                </a:solidFill>
                <a:latin typeface="Microsoft YaHei Light" panose="020B0502040204020203" pitchFamily="34" charset="-122"/>
                <a:ea typeface="Microsoft YaHei Light" panose="020B0502040204020203" pitchFamily="34" charset="-122"/>
              </a:rPr>
              <a:t>）。</a:t>
            </a:r>
          </a:p>
          <a:p>
            <a:pPr lvl="1"/>
            <a:r>
              <a:rPr lang="zh-CN" altLang="zh-CN" dirty="0">
                <a:latin typeface="Microsoft YaHei Light" panose="020B0502040204020203" pitchFamily="34" charset="-122"/>
                <a:ea typeface="Microsoft YaHei Light" panose="020B0502040204020203" pitchFamily="34" charset="-122"/>
              </a:rPr>
              <a:t>利用</a:t>
            </a:r>
            <a:r>
              <a:rPr lang="en-US" altLang="zh-CN" dirty="0">
                <a:latin typeface="Microsoft YaHei Light" panose="020B0502040204020203" pitchFamily="34" charset="-122"/>
                <a:ea typeface="Microsoft YaHei Light" panose="020B0502040204020203" pitchFamily="34" charset="-122"/>
              </a:rPr>
              <a:t>  delimiter </a:t>
            </a:r>
            <a:r>
              <a:rPr lang="zh-CN" altLang="zh-CN" dirty="0">
                <a:latin typeface="Microsoft YaHei Light" panose="020B0502040204020203" pitchFamily="34" charset="-122"/>
                <a:ea typeface="Microsoft YaHei Light" panose="020B0502040204020203" pitchFamily="34" charset="-122"/>
              </a:rPr>
              <a:t>定界符命令，可以重新定义一个语句执行的结束符。有</a:t>
            </a:r>
            <a:r>
              <a:rPr lang="en-US" altLang="zh-CN" dirty="0">
                <a:latin typeface="Microsoft YaHei Light" panose="020B0502040204020203" pitchFamily="34" charset="-122"/>
                <a:ea typeface="Microsoft YaHei Light" panose="020B0502040204020203" pitchFamily="34" charset="-122"/>
              </a:rPr>
              <a:t>delimiter</a:t>
            </a:r>
            <a:r>
              <a:rPr lang="zh-CN" altLang="zh-CN" dirty="0">
                <a:latin typeface="Microsoft YaHei Light" panose="020B0502040204020203" pitchFamily="34" charset="-122"/>
                <a:ea typeface="Microsoft YaHei Light" panose="020B0502040204020203" pitchFamily="34" charset="-122"/>
              </a:rPr>
              <a:t>定义的新定界符（即重置命令结束标记</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如</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或</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），就是告诉</a:t>
            </a:r>
            <a:r>
              <a:rPr lang="en-US" altLang="zh-CN" dirty="0">
                <a:latin typeface="Microsoft YaHei Light" panose="020B0502040204020203" pitchFamily="34" charset="-122"/>
                <a:ea typeface="Microsoft YaHei Light" panose="020B0502040204020203" pitchFamily="34" charset="-122"/>
              </a:rPr>
              <a:t>MySQL</a:t>
            </a:r>
            <a:r>
              <a:rPr lang="zh-CN" altLang="zh-CN" dirty="0">
                <a:latin typeface="Microsoft YaHei Light" panose="020B0502040204020203" pitchFamily="34" charset="-122"/>
                <a:ea typeface="Microsoft YaHei Light" panose="020B0502040204020203" pitchFamily="34" charset="-122"/>
              </a:rPr>
              <a:t>解释器，该段命令的结束和执行有了新的标识。</a:t>
            </a:r>
            <a:r>
              <a:rPr lang="en-US" altLang="zh-CN" dirty="0">
                <a:latin typeface="Microsoft YaHei Light" panose="020B0502040204020203" pitchFamily="34" charset="-122"/>
                <a:ea typeface="Microsoft YaHei Light" panose="020B0502040204020203" pitchFamily="34" charset="-122"/>
              </a:rPr>
              <a:t> </a:t>
            </a:r>
            <a:endParaRPr lang="zh-CN" altLang="zh-CN" dirty="0">
              <a:latin typeface="Microsoft YaHei Light" panose="020B0502040204020203" pitchFamily="34" charset="-122"/>
              <a:ea typeface="Microsoft YaHei Light" panose="020B0502040204020203" pitchFamily="34" charset="-122"/>
            </a:endParaRPr>
          </a:p>
          <a:p>
            <a:endParaRPr lang="zh-CN"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85FDB386-C1FC-4D35-9416-8D264DB2914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矩形 6">
            <a:extLst>
              <a:ext uri="{FF2B5EF4-FFF2-40B4-BE49-F238E27FC236}">
                <a16:creationId xmlns:a16="http://schemas.microsoft.com/office/drawing/2014/main" id="{D9B26257-257E-4B7B-9D63-8E8CD0ABDD6A}"/>
              </a:ext>
            </a:extLst>
          </p:cNvPr>
          <p:cNvSpPr>
            <a:spLocks noChangeArrowheads="1"/>
          </p:cNvSpPr>
          <p:nvPr/>
        </p:nvSpPr>
        <p:spPr bwMode="auto">
          <a:xfrm>
            <a:off x="1060215" y="1645098"/>
            <a:ext cx="9852949" cy="378565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latin typeface="Microsoft YaHei Light" panose="020B0502040204020203" pitchFamily="34" charset="-122"/>
                <a:ea typeface="Microsoft YaHei Light" panose="020B0502040204020203" pitchFamily="34" charset="-122"/>
              </a:rPr>
              <a:t>【例</a:t>
            </a:r>
            <a:r>
              <a:rPr lang="en-US" altLang="zh-CN" sz="2400" b="1" dirty="0">
                <a:solidFill>
                  <a:srgbClr val="0000FF"/>
                </a:solidFill>
                <a:latin typeface="Microsoft YaHei Light" panose="020B0502040204020203" pitchFamily="34" charset="-122"/>
                <a:ea typeface="Microsoft YaHei Light" panose="020B0502040204020203" pitchFamily="34" charset="-122"/>
              </a:rPr>
              <a:t>3</a:t>
            </a:r>
            <a:r>
              <a:rPr lang="zh-CN" altLang="zh-CN" sz="2400" b="1" dirty="0">
                <a:solidFill>
                  <a:srgbClr val="0000FF"/>
                </a:solidFill>
                <a:latin typeface="Microsoft YaHei Light" panose="020B0502040204020203" pitchFamily="34" charset="-122"/>
                <a:ea typeface="Microsoft YaHei Light" panose="020B0502040204020203" pitchFamily="34" charset="-122"/>
              </a:rPr>
              <a:t>】改变</a:t>
            </a:r>
            <a:r>
              <a:rPr lang="en-US" altLang="zh-CN" sz="2400" b="1" dirty="0">
                <a:solidFill>
                  <a:srgbClr val="0000FF"/>
                </a:solidFill>
                <a:latin typeface="Microsoft YaHei Light" panose="020B0502040204020203" pitchFamily="34" charset="-122"/>
                <a:ea typeface="Microsoft YaHei Light" panose="020B0502040204020203" pitchFamily="34" charset="-122"/>
              </a:rPr>
              <a:t>MySQL</a:t>
            </a:r>
            <a:r>
              <a:rPr lang="zh-CN" altLang="zh-CN" sz="2400" b="1" dirty="0">
                <a:solidFill>
                  <a:srgbClr val="0000FF"/>
                </a:solidFill>
                <a:latin typeface="Microsoft YaHei Light" panose="020B0502040204020203" pitchFamily="34" charset="-122"/>
                <a:ea typeface="Microsoft YaHei Light" panose="020B0502040204020203" pitchFamily="34" charset="-122"/>
              </a:rPr>
              <a:t>命令的结束标记示例。</a:t>
            </a:r>
          </a:p>
          <a:p>
            <a:pPr eaLnBrk="1" hangingPunct="1"/>
            <a:r>
              <a:rPr lang="en-US" altLang="zh-CN" sz="2400" b="1" dirty="0" err="1">
                <a:solidFill>
                  <a:srgbClr val="0000FF"/>
                </a:solidFill>
                <a:latin typeface="Microsoft YaHei Light" panose="020B0502040204020203" pitchFamily="34" charset="-122"/>
                <a:ea typeface="Microsoft YaHei Light" panose="020B0502040204020203" pitchFamily="34" charset="-122"/>
              </a:rPr>
              <a:t>mysql</a:t>
            </a:r>
            <a:r>
              <a:rPr lang="en-US" altLang="zh-CN" sz="2400" b="1" dirty="0">
                <a:solidFill>
                  <a:srgbClr val="0000FF"/>
                </a:solidFill>
                <a:latin typeface="Microsoft YaHei Light" panose="020B0502040204020203" pitchFamily="34" charset="-122"/>
                <a:ea typeface="Microsoft YaHei Light" panose="020B0502040204020203" pitchFamily="34" charset="-122"/>
              </a:rPr>
              <a:t>&gt; delimiter  //</a:t>
            </a:r>
            <a:endParaRPr lang="zh-CN" altLang="zh-CN" sz="2400" b="1" dirty="0">
              <a:solidFill>
                <a:srgbClr val="0000FF"/>
              </a:solidFill>
              <a:latin typeface="Microsoft YaHei Light" panose="020B0502040204020203" pitchFamily="34" charset="-122"/>
              <a:ea typeface="Microsoft YaHei Light" panose="020B0502040204020203" pitchFamily="34" charset="-122"/>
            </a:endParaRPr>
          </a:p>
          <a:p>
            <a:pPr eaLnBrk="1" hangingPunct="1"/>
            <a:r>
              <a:rPr lang="en-US" altLang="zh-CN" sz="2400" b="1" dirty="0" err="1">
                <a:solidFill>
                  <a:srgbClr val="0000FF"/>
                </a:solidFill>
                <a:latin typeface="Microsoft YaHei Light" panose="020B0502040204020203" pitchFamily="34" charset="-122"/>
                <a:ea typeface="Microsoft YaHei Light" panose="020B0502040204020203" pitchFamily="34" charset="-122"/>
              </a:rPr>
              <a:t>mysql</a:t>
            </a:r>
            <a:r>
              <a:rPr lang="en-US" altLang="zh-CN" sz="2400" b="1" dirty="0">
                <a:solidFill>
                  <a:srgbClr val="0000FF"/>
                </a:solidFill>
                <a:latin typeface="Microsoft YaHei Light" panose="020B0502040204020203" pitchFamily="34" charset="-122"/>
                <a:ea typeface="Microsoft YaHei Light" panose="020B0502040204020203" pitchFamily="34" charset="-122"/>
              </a:rPr>
              <a:t>&gt; select </a:t>
            </a:r>
            <a:r>
              <a:rPr lang="en-US" altLang="zh-CN" sz="2400" b="1" dirty="0" err="1">
                <a:solidFill>
                  <a:srgbClr val="0000FF"/>
                </a:solidFill>
                <a:latin typeface="Microsoft YaHei Light" panose="020B0502040204020203" pitchFamily="34" charset="-122"/>
                <a:ea typeface="Microsoft YaHei Light" panose="020B0502040204020203" pitchFamily="34" charset="-122"/>
              </a:rPr>
              <a:t>studentno,sname,phone</a:t>
            </a:r>
            <a:r>
              <a:rPr lang="en-US" altLang="zh-CN" sz="2400" b="1" dirty="0">
                <a:solidFill>
                  <a:srgbClr val="0000FF"/>
                </a:solidFill>
                <a:latin typeface="Microsoft YaHei Light" panose="020B0502040204020203" pitchFamily="34" charset="-122"/>
                <a:ea typeface="Microsoft YaHei Light" panose="020B0502040204020203" pitchFamily="34" charset="-122"/>
              </a:rPr>
              <a:t>  </a:t>
            </a:r>
            <a:endParaRPr lang="zh-CN" altLang="zh-CN" sz="2400" b="1" dirty="0">
              <a:solidFill>
                <a:srgbClr val="0000FF"/>
              </a:solidFill>
              <a:latin typeface="Microsoft YaHei Light" panose="020B0502040204020203" pitchFamily="34" charset="-122"/>
              <a:ea typeface="Microsoft YaHei Light" panose="020B0502040204020203" pitchFamily="34" charset="-122"/>
            </a:endParaRPr>
          </a:p>
          <a:p>
            <a:pPr eaLnBrk="1" hangingPunct="1"/>
            <a:r>
              <a:rPr lang="en-US" altLang="zh-CN" sz="2400" b="1" dirty="0">
                <a:solidFill>
                  <a:srgbClr val="0000FF"/>
                </a:solidFill>
                <a:latin typeface="Microsoft YaHei Light" panose="020B0502040204020203" pitchFamily="34" charset="-122"/>
                <a:ea typeface="Microsoft YaHei Light" panose="020B0502040204020203" pitchFamily="34" charset="-122"/>
              </a:rPr>
              <a:t>-&gt; from student where </a:t>
            </a:r>
            <a:r>
              <a:rPr lang="en-US" altLang="zh-CN" sz="2400" b="1" dirty="0" err="1">
                <a:solidFill>
                  <a:srgbClr val="0000FF"/>
                </a:solidFill>
                <a:latin typeface="Microsoft YaHei Light" panose="020B0502040204020203" pitchFamily="34" charset="-122"/>
                <a:ea typeface="Microsoft YaHei Light" panose="020B0502040204020203" pitchFamily="34" charset="-122"/>
              </a:rPr>
              <a:t>sname</a:t>
            </a:r>
            <a:r>
              <a:rPr lang="en-US" altLang="zh-CN" sz="2400" b="1" dirty="0">
                <a:solidFill>
                  <a:srgbClr val="0000FF"/>
                </a:solidFill>
                <a:latin typeface="Microsoft YaHei Light" panose="020B0502040204020203" pitchFamily="34" charset="-122"/>
                <a:ea typeface="Microsoft YaHei Light" panose="020B0502040204020203" pitchFamily="34" charset="-122"/>
              </a:rPr>
              <a:t> like ‘</a:t>
            </a:r>
            <a:r>
              <a:rPr lang="zh-CN" altLang="zh-CN" sz="2400" b="1" dirty="0">
                <a:solidFill>
                  <a:srgbClr val="0000FF"/>
                </a:solidFill>
                <a:latin typeface="Microsoft YaHei Light" panose="020B0502040204020203" pitchFamily="34" charset="-122"/>
                <a:ea typeface="Microsoft YaHei Light" panose="020B0502040204020203" pitchFamily="34" charset="-122"/>
              </a:rPr>
              <a:t>赵</a:t>
            </a:r>
            <a:r>
              <a:rPr lang="en-US" altLang="zh-CN" sz="2400" b="1" dirty="0">
                <a:solidFill>
                  <a:srgbClr val="0000FF"/>
                </a:solidFill>
                <a:latin typeface="Microsoft YaHei Light" panose="020B0502040204020203" pitchFamily="34" charset="-122"/>
                <a:ea typeface="Microsoft YaHei Light" panose="020B0502040204020203" pitchFamily="34" charset="-122"/>
              </a:rPr>
              <a:t>%’//</a:t>
            </a:r>
            <a:endParaRPr lang="zh-CN" altLang="zh-CN" sz="2400" b="1" dirty="0">
              <a:solidFill>
                <a:srgbClr val="0000FF"/>
              </a:solidFill>
              <a:latin typeface="Microsoft YaHei Light" panose="020B0502040204020203" pitchFamily="34" charset="-122"/>
              <a:ea typeface="Microsoft YaHei Light" panose="020B0502040204020203" pitchFamily="34" charset="-122"/>
            </a:endParaRPr>
          </a:p>
          <a:p>
            <a:pPr eaLnBrk="1" hangingPunct="1"/>
            <a:r>
              <a:rPr lang="en-US" altLang="zh-CN" sz="2400" b="1"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b="1" dirty="0">
                <a:solidFill>
                  <a:srgbClr val="C00000"/>
                </a:solidFill>
                <a:latin typeface="Microsoft YaHei Light" panose="020B0502040204020203" pitchFamily="34" charset="-122"/>
                <a:ea typeface="Microsoft YaHei Light" panose="020B0502040204020203" pitchFamily="34" charset="-122"/>
              </a:rPr>
              <a:t>&gt; delimiter  $$</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sz="2400" b="1"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b="1" dirty="0">
                <a:solidFill>
                  <a:srgbClr val="C00000"/>
                </a:solidFill>
                <a:latin typeface="Microsoft YaHei Light" panose="020B0502040204020203" pitchFamily="34" charset="-122"/>
                <a:ea typeface="Microsoft YaHei Light" panose="020B0502040204020203" pitchFamily="34" charset="-122"/>
              </a:rPr>
              <a:t>&gt; select </a:t>
            </a:r>
            <a:r>
              <a:rPr lang="en-US" altLang="zh-CN" sz="2400" b="1" dirty="0" err="1">
                <a:solidFill>
                  <a:srgbClr val="C00000"/>
                </a:solidFill>
                <a:latin typeface="Microsoft YaHei Light" panose="020B0502040204020203" pitchFamily="34" charset="-122"/>
                <a:ea typeface="Microsoft YaHei Light" panose="020B0502040204020203" pitchFamily="34" charset="-122"/>
              </a:rPr>
              <a:t>studentno,sname,birthdate</a:t>
            </a:r>
            <a:r>
              <a:rPr lang="en-US" altLang="zh-CN" sz="2400" b="1" dirty="0">
                <a:solidFill>
                  <a:srgbClr val="C00000"/>
                </a:solidFill>
                <a:latin typeface="Microsoft YaHei Light" panose="020B0502040204020203" pitchFamily="34" charset="-122"/>
                <a:ea typeface="Microsoft YaHei Light" panose="020B0502040204020203" pitchFamily="34" charset="-122"/>
              </a:rPr>
              <a:t>  </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sz="2400" b="1" dirty="0">
                <a:solidFill>
                  <a:srgbClr val="C00000"/>
                </a:solidFill>
                <a:latin typeface="Microsoft YaHei Light" panose="020B0502040204020203" pitchFamily="34" charset="-122"/>
                <a:ea typeface="Microsoft YaHei Light" panose="020B0502040204020203" pitchFamily="34" charset="-122"/>
              </a:rPr>
              <a:t>-&gt; from student where </a:t>
            </a:r>
            <a:r>
              <a:rPr lang="en-US" altLang="zh-CN" sz="2400" b="1" dirty="0" err="1">
                <a:solidFill>
                  <a:srgbClr val="C00000"/>
                </a:solidFill>
                <a:latin typeface="Microsoft YaHei Light" panose="020B0502040204020203" pitchFamily="34" charset="-122"/>
                <a:ea typeface="Microsoft YaHei Light" panose="020B0502040204020203" pitchFamily="34" charset="-122"/>
              </a:rPr>
              <a:t>sname</a:t>
            </a:r>
            <a:r>
              <a:rPr lang="en-US" altLang="zh-CN" sz="2400" b="1" dirty="0">
                <a:solidFill>
                  <a:srgbClr val="C00000"/>
                </a:solidFill>
                <a:latin typeface="Microsoft YaHei Light" panose="020B0502040204020203" pitchFamily="34" charset="-122"/>
                <a:ea typeface="Microsoft YaHei Light" panose="020B0502040204020203" pitchFamily="34" charset="-122"/>
              </a:rPr>
              <a:t> like ‘</a:t>
            </a:r>
            <a:r>
              <a:rPr lang="zh-CN" altLang="zh-CN" sz="2400" b="1" dirty="0">
                <a:solidFill>
                  <a:srgbClr val="C00000"/>
                </a:solidFill>
                <a:latin typeface="Microsoft YaHei Light" panose="020B0502040204020203" pitchFamily="34" charset="-122"/>
                <a:ea typeface="Microsoft YaHei Light" panose="020B0502040204020203" pitchFamily="34" charset="-122"/>
              </a:rPr>
              <a:t>梅</a:t>
            </a:r>
            <a:r>
              <a:rPr lang="en-US" altLang="zh-CN" sz="2400" b="1" dirty="0">
                <a:solidFill>
                  <a:srgbClr val="C00000"/>
                </a:solidFill>
                <a:latin typeface="Microsoft YaHei Light" panose="020B0502040204020203" pitchFamily="34" charset="-122"/>
                <a:ea typeface="Microsoft YaHei Light" panose="020B0502040204020203" pitchFamily="34" charset="-122"/>
              </a:rPr>
              <a:t>%’$$</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sz="2400" b="1" dirty="0" err="1">
                <a:solidFill>
                  <a:srgbClr val="0000FF"/>
                </a:solidFill>
                <a:latin typeface="Microsoft YaHei Light" panose="020B0502040204020203" pitchFamily="34" charset="-122"/>
                <a:ea typeface="Microsoft YaHei Light" panose="020B0502040204020203" pitchFamily="34" charset="-122"/>
              </a:rPr>
              <a:t>mysql</a:t>
            </a:r>
            <a:r>
              <a:rPr lang="en-US" altLang="zh-CN" sz="2400" b="1" dirty="0">
                <a:solidFill>
                  <a:srgbClr val="0000FF"/>
                </a:solidFill>
                <a:latin typeface="Microsoft YaHei Light" panose="020B0502040204020203" pitchFamily="34" charset="-122"/>
                <a:ea typeface="Microsoft YaHei Light" panose="020B0502040204020203" pitchFamily="34" charset="-122"/>
              </a:rPr>
              <a:t>&gt;  delimiter  ;</a:t>
            </a:r>
            <a:endParaRPr lang="zh-CN" altLang="zh-CN" sz="2400" b="1" dirty="0">
              <a:solidFill>
                <a:srgbClr val="0000FF"/>
              </a:solidFill>
              <a:latin typeface="Microsoft YaHei Light" panose="020B0502040204020203" pitchFamily="34" charset="-122"/>
              <a:ea typeface="Microsoft YaHei Light" panose="020B0502040204020203" pitchFamily="34" charset="-122"/>
            </a:endParaRPr>
          </a:p>
          <a:p>
            <a:pPr eaLnBrk="1" hangingPunct="1"/>
            <a:r>
              <a:rPr lang="zh-CN" altLang="zh-CN" sz="2400" b="1" dirty="0">
                <a:solidFill>
                  <a:srgbClr val="C00000"/>
                </a:solidFill>
                <a:latin typeface="Microsoft YaHei Light" panose="020B0502040204020203" pitchFamily="34" charset="-122"/>
                <a:ea typeface="Microsoft YaHei Light" panose="020B0502040204020203" pitchFamily="34" charset="-122"/>
              </a:rPr>
              <a:t>其中</a:t>
            </a:r>
            <a:r>
              <a:rPr lang="en-US" altLang="zh-CN" sz="2400" b="1" dirty="0">
                <a:solidFill>
                  <a:srgbClr val="C00000"/>
                </a:solidFill>
                <a:latin typeface="Microsoft YaHei Light" panose="020B0502040204020203" pitchFamily="34" charset="-122"/>
                <a:ea typeface="Microsoft YaHei Light" panose="020B0502040204020203" pitchFamily="34" charset="-122"/>
              </a:rPr>
              <a:t>delimiter </a:t>
            </a:r>
            <a:r>
              <a:rPr lang="zh-CN" altLang="zh-CN" sz="2400" b="1" dirty="0">
                <a:solidFill>
                  <a:srgbClr val="C00000"/>
                </a:solidFill>
                <a:latin typeface="Microsoft YaHei Light" panose="020B0502040204020203" pitchFamily="34" charset="-122"/>
                <a:ea typeface="Microsoft YaHei Light" panose="020B0502040204020203" pitchFamily="34" charset="-122"/>
              </a:rPr>
              <a:t>定义好结束符为</a:t>
            </a:r>
            <a:r>
              <a:rPr lang="en-US" altLang="zh-CN" sz="2400" b="1" dirty="0">
                <a:solidFill>
                  <a:srgbClr val="C00000"/>
                </a:solidFill>
                <a:latin typeface="Microsoft YaHei Light" panose="020B0502040204020203" pitchFamily="34" charset="-122"/>
                <a:ea typeface="Microsoft YaHei Light" panose="020B0502040204020203" pitchFamily="34" charset="-122"/>
              </a:rPr>
              <a:t>“$$”</a:t>
            </a:r>
            <a:r>
              <a:rPr lang="zh-CN" altLang="zh-CN" sz="2400" b="1" dirty="0">
                <a:solidFill>
                  <a:srgbClr val="C00000"/>
                </a:solidFill>
                <a:latin typeface="Microsoft YaHei Light" panose="020B0502040204020203" pitchFamily="34" charset="-122"/>
                <a:ea typeface="Microsoft YaHei Light" panose="020B0502040204020203" pitchFamily="34" charset="-122"/>
              </a:rPr>
              <a:t>和“</a:t>
            </a:r>
            <a:r>
              <a:rPr lang="en-US" altLang="zh-CN" sz="2400" b="1" dirty="0">
                <a:solidFill>
                  <a:srgbClr val="C00000"/>
                </a:solidFill>
                <a:latin typeface="Microsoft YaHei Light" panose="020B0502040204020203" pitchFamily="34" charset="-122"/>
                <a:ea typeface="Microsoft YaHei Light" panose="020B0502040204020203" pitchFamily="34" charset="-122"/>
              </a:rPr>
              <a:t>//</a:t>
            </a:r>
            <a:r>
              <a:rPr lang="zh-CN" altLang="zh-CN" sz="2400" b="1" dirty="0">
                <a:solidFill>
                  <a:srgbClr val="C00000"/>
                </a:solidFill>
                <a:latin typeface="Microsoft YaHei Light" panose="020B0502040204020203" pitchFamily="34" charset="-122"/>
                <a:ea typeface="Microsoft YaHei Light" panose="020B0502040204020203" pitchFamily="34" charset="-122"/>
              </a:rPr>
              <a:t>”。 最后又定义为“</a:t>
            </a:r>
            <a:r>
              <a:rPr lang="en-US" altLang="zh-CN" sz="2400" b="1" dirty="0">
                <a:solidFill>
                  <a:srgbClr val="C00000"/>
                </a:solidFill>
                <a:latin typeface="Microsoft YaHei Light" panose="020B0502040204020203" pitchFamily="34" charset="-122"/>
                <a:ea typeface="Microsoft YaHei Light" panose="020B0502040204020203" pitchFamily="34" charset="-122"/>
              </a:rPr>
              <a:t>;</a:t>
            </a:r>
            <a:r>
              <a:rPr lang="zh-CN" altLang="zh-CN" sz="2400" b="1" dirty="0">
                <a:solidFill>
                  <a:srgbClr val="C00000"/>
                </a:solidFill>
                <a:latin typeface="Microsoft YaHei Light" panose="020B0502040204020203" pitchFamily="34" charset="-122"/>
                <a:ea typeface="Microsoft YaHei Light" panose="020B0502040204020203" pitchFamily="34" charset="-122"/>
              </a:rPr>
              <a:t>”，是因为这是</a:t>
            </a:r>
            <a:r>
              <a:rPr lang="en-US" altLang="zh-CN" sz="2400" b="1" dirty="0">
                <a:solidFill>
                  <a:srgbClr val="C00000"/>
                </a:solidFill>
                <a:latin typeface="Microsoft YaHei Light" panose="020B0502040204020203" pitchFamily="34" charset="-122"/>
                <a:ea typeface="Microsoft YaHei Light" panose="020B0502040204020203" pitchFamily="34" charset="-122"/>
              </a:rPr>
              <a:t>MySQL</a:t>
            </a:r>
            <a:r>
              <a:rPr lang="zh-CN" altLang="zh-CN" sz="2400" b="1" dirty="0">
                <a:solidFill>
                  <a:srgbClr val="C00000"/>
                </a:solidFill>
                <a:latin typeface="Microsoft YaHei Light" panose="020B0502040204020203" pitchFamily="34" charset="-122"/>
                <a:ea typeface="Microsoft YaHei Light" panose="020B0502040204020203" pitchFamily="34" charset="-122"/>
              </a:rPr>
              <a:t>的默认结束符为</a:t>
            </a:r>
            <a:r>
              <a:rPr lang="en-US" altLang="zh-CN" sz="2400" b="1" dirty="0">
                <a:solidFill>
                  <a:srgbClr val="C00000"/>
                </a:solidFill>
                <a:latin typeface="Microsoft YaHei Light" panose="020B0502040204020203" pitchFamily="34" charset="-122"/>
                <a:ea typeface="Microsoft YaHei Light" panose="020B0502040204020203" pitchFamily="34" charset="-122"/>
              </a:rPr>
              <a:t>“;”</a:t>
            </a:r>
            <a:r>
              <a:rPr lang="zh-CN" altLang="zh-CN" sz="2400" b="1" dirty="0">
                <a:solidFill>
                  <a:srgbClr val="C00000"/>
                </a:solidFill>
                <a:latin typeface="Microsoft YaHei Light" panose="020B0502040204020203" pitchFamily="34" charset="-122"/>
                <a:ea typeface="Microsoft YaHei Light" panose="020B0502040204020203" pitchFamily="34" charset="-122"/>
              </a:rPr>
              <a:t>，实际编程时要养成习惯。</a:t>
            </a:r>
            <a:endParaRPr lang="zh-CN" altLang="zh-CN" sz="2400" b="1" dirty="0">
              <a:solidFill>
                <a:srgbClr val="0000FF"/>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85FDB386-C1FC-4D35-9416-8D264DB2914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3008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B14801-7D2E-47CC-8BEF-FE14587721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24BD252-E276-4A24-84FE-3464C1E7FF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F14813C2-2F1A-46A7-AD29-1AC207DCDBE2}"/>
              </a:ext>
            </a:extLst>
          </p:cNvPr>
          <p:cNvSpPr txBox="1">
            <a:spLocks noChangeArrowheads="1"/>
          </p:cNvSpPr>
          <p:nvPr/>
        </p:nvSpPr>
        <p:spPr>
          <a:xfrm>
            <a:off x="842341" y="1382988"/>
            <a:ext cx="10846076"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3. </a:t>
            </a:r>
            <a:r>
              <a:rPr lang="zh-CN" altLang="zh-CN" sz="2400" dirty="0">
                <a:solidFill>
                  <a:srgbClr val="FF0000"/>
                </a:solidFill>
                <a:latin typeface="Microsoft YaHei Light" panose="020B0502040204020203" pitchFamily="34" charset="-122"/>
                <a:ea typeface="Microsoft YaHei Light" panose="020B0502040204020203" pitchFamily="34" charset="-122"/>
              </a:rPr>
              <a:t>定界符</a:t>
            </a:r>
            <a:r>
              <a:rPr lang="en-US" altLang="zh-CN" sz="2400" dirty="0">
                <a:solidFill>
                  <a:srgbClr val="FF0000"/>
                </a:solidFill>
                <a:latin typeface="Microsoft YaHei Light" panose="020B0502040204020203" pitchFamily="34" charset="-122"/>
                <a:ea typeface="Microsoft YaHei Light" panose="020B0502040204020203" pitchFamily="34" charset="-122"/>
              </a:rPr>
              <a:t>delimiter</a:t>
            </a:r>
            <a:r>
              <a:rPr lang="zh-CN" altLang="zh-CN" sz="2400" dirty="0">
                <a:solidFill>
                  <a:srgbClr val="FF0000"/>
                </a:solidFill>
                <a:latin typeface="Microsoft YaHei Light" panose="020B0502040204020203" pitchFamily="34" charset="-122"/>
                <a:ea typeface="Microsoft YaHei Light" panose="020B0502040204020203" pitchFamily="34" charset="-122"/>
              </a:rPr>
              <a:t>和</a:t>
            </a:r>
            <a:r>
              <a:rPr lang="en-US" altLang="zh-CN" sz="2400" dirty="0">
                <a:solidFill>
                  <a:srgbClr val="FF0000"/>
                </a:solidFill>
                <a:latin typeface="Microsoft YaHei Light" panose="020B0502040204020203" pitchFamily="34" charset="-122"/>
                <a:ea typeface="Microsoft YaHei Light" panose="020B0502040204020203" pitchFamily="34" charset="-122"/>
              </a:rPr>
              <a:t>begin-end</a:t>
            </a:r>
            <a:r>
              <a:rPr lang="zh-CN" altLang="zh-CN" sz="2400" dirty="0">
                <a:solidFill>
                  <a:srgbClr val="FF0000"/>
                </a:solidFill>
                <a:latin typeface="Microsoft YaHei Light" panose="020B0502040204020203" pitchFamily="34" charset="-122"/>
                <a:ea typeface="Microsoft YaHei Light" panose="020B0502040204020203" pitchFamily="34" charset="-122"/>
              </a:rPr>
              <a:t>语句块</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begin-end</a:t>
            </a:r>
            <a:r>
              <a:rPr lang="zh-CN" altLang="zh-CN" sz="2400" dirty="0">
                <a:latin typeface="Microsoft YaHei Light" panose="020B0502040204020203" pitchFamily="34" charset="-122"/>
                <a:ea typeface="Microsoft YaHei Light" panose="020B0502040204020203" pitchFamily="34" charset="-122"/>
              </a:rPr>
              <a:t>语句块</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通常利用</a:t>
            </a:r>
            <a:r>
              <a:rPr lang="en-US" altLang="zh-CN" sz="2400" dirty="0">
                <a:latin typeface="Microsoft YaHei Light" panose="020B0502040204020203" pitchFamily="34" charset="-122"/>
                <a:ea typeface="Microsoft YaHei Light" panose="020B0502040204020203" pitchFamily="34" charset="-122"/>
              </a:rPr>
              <a:t>begin-end</a:t>
            </a:r>
            <a:r>
              <a:rPr lang="zh-CN" altLang="zh-CN" sz="2400" dirty="0">
                <a:latin typeface="Microsoft YaHei Light" panose="020B0502040204020203" pitchFamily="34" charset="-122"/>
                <a:ea typeface="Microsoft YaHei Light" panose="020B0502040204020203" pitchFamily="34" charset="-122"/>
              </a:rPr>
              <a:t>可以用于定义一组语句块，在其他各大数据库中的客户端工具中可直接调用，但在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语言中不可直接用。在在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语言中，局部变量、</a:t>
            </a:r>
            <a:r>
              <a:rPr lang="en-US" altLang="zh-CN" sz="2400" dirty="0">
                <a:latin typeface="Microsoft YaHei Light" panose="020B0502040204020203" pitchFamily="34" charset="-122"/>
                <a:ea typeface="Microsoft YaHei Light" panose="020B0502040204020203" pitchFamily="34" charset="-122"/>
              </a:rPr>
              <a:t>begin-end</a:t>
            </a:r>
            <a:r>
              <a:rPr lang="zh-CN" altLang="zh-CN" sz="2400" dirty="0">
                <a:latin typeface="Microsoft YaHei Light" panose="020B0502040204020203" pitchFamily="34" charset="-122"/>
                <a:ea typeface="Microsoft YaHei Light" panose="020B0502040204020203" pitchFamily="34" charset="-122"/>
              </a:rPr>
              <a:t>语句块和流程控制语句等只能用于函数、存储过程、游标和触发器的定义内部。通过</a:t>
            </a:r>
            <a:r>
              <a:rPr lang="en-US" altLang="zh-CN" sz="2400" dirty="0">
                <a:latin typeface="Microsoft YaHei Light" panose="020B0502040204020203" pitchFamily="34" charset="-122"/>
                <a:ea typeface="Microsoft YaHei Light" panose="020B0502040204020203" pitchFamily="34" charset="-122"/>
              </a:rPr>
              <a:t>begin-end</a:t>
            </a:r>
            <a:r>
              <a:rPr lang="zh-CN" altLang="zh-CN" sz="2400" dirty="0">
                <a:latin typeface="Microsoft YaHei Light" panose="020B0502040204020203" pitchFamily="34" charset="-122"/>
                <a:ea typeface="Microsoft YaHei Light" panose="020B0502040204020203" pitchFamily="34" charset="-122"/>
              </a:rPr>
              <a:t>语句块的简单形式如下：</a:t>
            </a: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begin</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	[</a:t>
            </a:r>
            <a:r>
              <a:rPr lang="zh-CN" altLang="zh-CN" dirty="0">
                <a:solidFill>
                  <a:srgbClr val="C00000"/>
                </a:solidFill>
                <a:latin typeface="Microsoft YaHei Light" panose="020B0502040204020203" pitchFamily="34" charset="-122"/>
                <a:ea typeface="Microsoft YaHei Light" panose="020B0502040204020203" pitchFamily="34" charset="-122"/>
              </a:rPr>
              <a:t>局部</a:t>
            </a:r>
            <a:r>
              <a:rPr lang="en-US" altLang="zh-CN" dirty="0">
                <a:solidFill>
                  <a:srgbClr val="C00000"/>
                </a:solidFill>
                <a:latin typeface="Microsoft YaHei Light" panose="020B0502040204020203" pitchFamily="34" charset="-122"/>
                <a:ea typeface="Microsoft YaHei Light" panose="020B0502040204020203" pitchFamily="34" charset="-122"/>
              </a:rPr>
              <a:t>]</a:t>
            </a:r>
            <a:r>
              <a:rPr lang="zh-CN" altLang="zh-CN" dirty="0">
                <a:solidFill>
                  <a:srgbClr val="C00000"/>
                </a:solidFill>
                <a:latin typeface="Microsoft YaHei Light" panose="020B0502040204020203" pitchFamily="34" charset="-122"/>
                <a:ea typeface="Microsoft YaHei Light" panose="020B0502040204020203" pitchFamily="34" charset="-122"/>
              </a:rPr>
              <a:t>变量声明</a:t>
            </a:r>
            <a:r>
              <a:rPr lang="en-US" altLang="zh-CN" dirty="0">
                <a:solidFill>
                  <a:srgbClr val="C00000"/>
                </a:solidFill>
                <a:latin typeface="Microsoft YaHei Light" panose="020B0502040204020203" pitchFamily="34" charset="-122"/>
                <a:ea typeface="Microsoft YaHei Light" panose="020B0502040204020203" pitchFamily="34" charset="-122"/>
              </a:rPr>
              <a:t>;     </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	</a:t>
            </a:r>
            <a:r>
              <a:rPr lang="zh-CN" altLang="zh-CN" dirty="0">
                <a:solidFill>
                  <a:srgbClr val="C00000"/>
                </a:solidFill>
                <a:latin typeface="Microsoft YaHei Light" panose="020B0502040204020203" pitchFamily="34" charset="-122"/>
                <a:ea typeface="Microsoft YaHei Light" panose="020B0502040204020203" pitchFamily="34" charset="-122"/>
              </a:rPr>
              <a:t>程序代码行集</a:t>
            </a:r>
            <a:r>
              <a:rPr lang="en-US" altLang="zh-CN" dirty="0">
                <a:solidFill>
                  <a:srgbClr val="C00000"/>
                </a:solidFill>
                <a:latin typeface="Microsoft YaHei Light" panose="020B0502040204020203" pitchFamily="34" charset="-122"/>
                <a:ea typeface="Microsoft YaHei Light" panose="020B0502040204020203" pitchFamily="34" charset="-122"/>
              </a:rPr>
              <a:t>;</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end ;                   // end</a:t>
            </a:r>
            <a:r>
              <a:rPr lang="zh-CN" altLang="zh-CN" dirty="0">
                <a:solidFill>
                  <a:srgbClr val="C00000"/>
                </a:solidFill>
                <a:latin typeface="Microsoft YaHei Light" panose="020B0502040204020203" pitchFamily="34" charset="-122"/>
                <a:ea typeface="Microsoft YaHei Light" panose="020B0502040204020203" pitchFamily="34" charset="-122"/>
              </a:rPr>
              <a:t>之后以“</a:t>
            </a:r>
            <a:r>
              <a:rPr lang="en-US" altLang="zh-CN" dirty="0">
                <a:solidFill>
                  <a:srgbClr val="C00000"/>
                </a:solidFill>
                <a:latin typeface="Microsoft YaHei Light" panose="020B0502040204020203" pitchFamily="34" charset="-122"/>
                <a:ea typeface="Microsoft YaHei Light" panose="020B0502040204020203" pitchFamily="34" charset="-122"/>
              </a:rPr>
              <a:t>;</a:t>
            </a:r>
            <a:r>
              <a:rPr lang="zh-CN" altLang="zh-CN" dirty="0">
                <a:solidFill>
                  <a:srgbClr val="C00000"/>
                </a:solidFill>
                <a:latin typeface="Microsoft YaHei Light" panose="020B0502040204020203" pitchFamily="34" charset="-122"/>
                <a:ea typeface="Microsoft YaHei Light" panose="020B0502040204020203" pitchFamily="34" charset="-122"/>
              </a:rPr>
              <a:t>”结束</a:t>
            </a:r>
          </a:p>
          <a:p>
            <a:pPr>
              <a:buFont typeface="Wingdings" panose="05000000000000000000" pitchFamily="2" charset="2"/>
              <a:buNone/>
            </a:pP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314C7A08-8507-4AFB-9F5D-2B2E8FE32A0C}"/>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7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254D3B-EA07-445C-AD93-001599664D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064147-7FD4-4D91-AD45-E29F538CD3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87BAFE3-76F1-487B-84FF-76DA946C34D2}"/>
              </a:ext>
            </a:extLst>
          </p:cNvPr>
          <p:cNvSpPr txBox="1">
            <a:spLocks noChangeArrowheads="1"/>
          </p:cNvSpPr>
          <p:nvPr/>
        </p:nvSpPr>
        <p:spPr>
          <a:xfrm>
            <a:off x="663022" y="1285254"/>
            <a:ext cx="10865955" cy="478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前面介绍的</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语句的在运行期间，</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语句不能发生动态地变化，这种</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语句称为静态</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语句。对于静态</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语句而言，每次将其发送到</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服务实例时，</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服务实例都会对其进行解析、执行，然后将执行结果返回给</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客户机。</a:t>
            </a:r>
          </a:p>
          <a:p>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数据库还可以使用预处理的方式执行</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语句。该类语句在运行期间，如果</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语句或</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所带的参数可以发生动态变化，这种</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语句称为动态</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语句或者预处理</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语句。对于预处理</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语句而言，预处理</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语句创建后，第一次运行预处理</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语句时，</a:t>
            </a:r>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服务实例会对其解析，解析成功后，将其保存到</a:t>
            </a:r>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服务器缓存中，为今后每一次地执行作好准备。</a:t>
            </a:r>
          </a:p>
          <a:p>
            <a:r>
              <a:rPr lang="zh-CN" altLang="zh-CN" sz="2400" dirty="0">
                <a:latin typeface="Microsoft YaHei Light" panose="020B0502040204020203" pitchFamily="34" charset="-122"/>
                <a:ea typeface="Microsoft YaHei Light" panose="020B0502040204020203" pitchFamily="34" charset="-122"/>
              </a:rPr>
              <a:t>这样就可以将某些</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语句封装为预处理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语句，实现其“一次解析，多次执行”的性能优势。</a:t>
            </a:r>
          </a:p>
          <a:p>
            <a:endParaRPr lang="zh-CN" altLang="zh-CN" sz="24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726F4D1B-8FB5-493E-97C7-FE3347BB8AEA}"/>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0654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4A5673-3776-422E-8E54-FEBAD7FC252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55E3495-ADDF-49DA-9678-C7351FA1669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Rectangle 3">
            <a:extLst>
              <a:ext uri="{FF2B5EF4-FFF2-40B4-BE49-F238E27FC236}">
                <a16:creationId xmlns:a16="http://schemas.microsoft.com/office/drawing/2014/main" id="{2E1D6291-95D8-4F87-87AD-785B246565BE}"/>
              </a:ext>
            </a:extLst>
          </p:cNvPr>
          <p:cNvSpPr txBox="1">
            <a:spLocks noChangeArrowheads="1"/>
          </p:cNvSpPr>
          <p:nvPr/>
        </p:nvSpPr>
        <p:spPr>
          <a:xfrm>
            <a:off x="375202" y="1245498"/>
            <a:ext cx="11621328" cy="2604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语句的格式</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数据库中的</a:t>
            </a:r>
            <a:r>
              <a:rPr lang="en-US" altLang="zh-CN" sz="2400" dirty="0">
                <a:latin typeface="Microsoft YaHei Light" panose="020B0502040204020203" pitchFamily="34" charset="-122"/>
                <a:ea typeface="Microsoft YaHei Light" panose="020B0502040204020203" pitchFamily="34" charset="-122"/>
              </a:rPr>
              <a:t>prepare</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execute</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deallocate</a:t>
            </a:r>
            <a:r>
              <a:rPr lang="zh-CN" altLang="zh-CN" sz="2400" dirty="0">
                <a:latin typeface="Microsoft YaHei Light" panose="020B0502040204020203" pitchFamily="34" charset="-122"/>
                <a:ea typeface="Microsoft YaHei Light" panose="020B0502040204020203" pitchFamily="34" charset="-122"/>
              </a:rPr>
              <a:t>统称为预处理语句（</a:t>
            </a:r>
            <a:r>
              <a:rPr lang="en-US" altLang="zh-CN" sz="2400" dirty="0">
                <a:latin typeface="Microsoft YaHei Light" panose="020B0502040204020203" pitchFamily="34" charset="-122"/>
                <a:ea typeface="Microsoft YaHei Light" panose="020B0502040204020203" pitchFamily="34" charset="-122"/>
              </a:rPr>
              <a:t>prepare statement</a:t>
            </a:r>
            <a:r>
              <a:rPr lang="zh-CN" altLang="zh-CN" sz="2400" dirty="0">
                <a:latin typeface="Microsoft YaHei Light" panose="020B0502040204020203" pitchFamily="34" charset="-122"/>
                <a:ea typeface="Microsoft YaHei Light" panose="020B0502040204020203" pitchFamily="34" charset="-122"/>
              </a:rPr>
              <a:t>）。一般格式如下：</a:t>
            </a: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prepare </a:t>
            </a:r>
            <a:r>
              <a:rPr lang="en-US" altLang="zh-CN" dirty="0" err="1">
                <a:solidFill>
                  <a:srgbClr val="C00000"/>
                </a:solidFill>
                <a:latin typeface="Microsoft YaHei Light" panose="020B0502040204020203" pitchFamily="34" charset="-122"/>
                <a:ea typeface="Microsoft YaHei Light" panose="020B0502040204020203" pitchFamily="34" charset="-122"/>
              </a:rPr>
              <a:t>stmt_name</a:t>
            </a:r>
            <a:r>
              <a:rPr lang="en-US" altLang="zh-CN" dirty="0">
                <a:solidFill>
                  <a:srgbClr val="C00000"/>
                </a:solidFill>
                <a:latin typeface="Microsoft YaHei Light" panose="020B0502040204020203" pitchFamily="34" charset="-122"/>
                <a:ea typeface="Microsoft YaHei Light" panose="020B0502040204020203" pitchFamily="34" charset="-122"/>
              </a:rPr>
              <a:t> from </a:t>
            </a:r>
            <a:r>
              <a:rPr lang="en-US" altLang="zh-CN" dirty="0" err="1">
                <a:solidFill>
                  <a:srgbClr val="C00000"/>
                </a:solidFill>
                <a:latin typeface="Microsoft YaHei Light" panose="020B0502040204020203" pitchFamily="34" charset="-122"/>
                <a:ea typeface="Microsoft YaHei Light" panose="020B0502040204020203" pitchFamily="34" charset="-122"/>
              </a:rPr>
              <a:t>preparable_stmt</a:t>
            </a:r>
            <a:r>
              <a:rPr lang="en-US" altLang="zh-CN" dirty="0">
                <a:solidFill>
                  <a:srgbClr val="C00000"/>
                </a:solidFill>
                <a:latin typeface="Microsoft YaHei Light" panose="020B0502040204020203" pitchFamily="34" charset="-122"/>
                <a:ea typeface="Microsoft YaHei Light" panose="020B0502040204020203" pitchFamily="34" charset="-122"/>
              </a:rPr>
              <a:t>;</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execute </a:t>
            </a:r>
            <a:r>
              <a:rPr lang="en-US" altLang="zh-CN" dirty="0" err="1">
                <a:solidFill>
                  <a:srgbClr val="C00000"/>
                </a:solidFill>
                <a:latin typeface="Microsoft YaHei Light" panose="020B0502040204020203" pitchFamily="34" charset="-122"/>
                <a:ea typeface="Microsoft YaHei Light" panose="020B0502040204020203" pitchFamily="34" charset="-122"/>
              </a:rPr>
              <a:t>stmt_name</a:t>
            </a:r>
            <a:r>
              <a:rPr lang="en-US" altLang="zh-CN" dirty="0">
                <a:solidFill>
                  <a:srgbClr val="C00000"/>
                </a:solidFill>
                <a:latin typeface="Microsoft YaHei Light" panose="020B0502040204020203" pitchFamily="34" charset="-122"/>
                <a:ea typeface="Microsoft YaHei Light" panose="020B0502040204020203" pitchFamily="34" charset="-122"/>
              </a:rPr>
              <a:t> [using @</a:t>
            </a:r>
            <a:r>
              <a:rPr lang="en-US" altLang="zh-CN" dirty="0" err="1">
                <a:solidFill>
                  <a:srgbClr val="C00000"/>
                </a:solidFill>
                <a:latin typeface="Microsoft YaHei Light" panose="020B0502040204020203" pitchFamily="34" charset="-122"/>
                <a:ea typeface="Microsoft YaHei Light" panose="020B0502040204020203" pitchFamily="34" charset="-122"/>
              </a:rPr>
              <a:t>var_name</a:t>
            </a:r>
            <a:r>
              <a:rPr lang="en-US" altLang="zh-CN" dirty="0">
                <a:solidFill>
                  <a:srgbClr val="C00000"/>
                </a:solidFill>
                <a:latin typeface="Microsoft YaHei Light" panose="020B0502040204020203" pitchFamily="34" charset="-122"/>
                <a:ea typeface="Microsoft YaHei Light" panose="020B0502040204020203" pitchFamily="34" charset="-122"/>
              </a:rPr>
              <a:t> [, @</a:t>
            </a:r>
            <a:r>
              <a:rPr lang="en-US" altLang="zh-CN" dirty="0" err="1">
                <a:solidFill>
                  <a:srgbClr val="C00000"/>
                </a:solidFill>
                <a:latin typeface="Microsoft YaHei Light" panose="020B0502040204020203" pitchFamily="34" charset="-122"/>
                <a:ea typeface="Microsoft YaHei Light" panose="020B0502040204020203" pitchFamily="34" charset="-122"/>
              </a:rPr>
              <a:t>var_name</a:t>
            </a:r>
            <a:r>
              <a:rPr lang="en-US" altLang="zh-CN" dirty="0">
                <a:solidFill>
                  <a:srgbClr val="C00000"/>
                </a:solidFill>
                <a:latin typeface="Microsoft YaHei Light" panose="020B0502040204020203" pitchFamily="34" charset="-122"/>
                <a:ea typeface="Microsoft YaHei Light" panose="020B0502040204020203" pitchFamily="34" charset="-122"/>
              </a:rPr>
              <a:t>] ...]; </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a:t>
            </a:r>
            <a:r>
              <a:rPr lang="en-US" altLang="zh-CN" dirty="0" err="1">
                <a:solidFill>
                  <a:srgbClr val="C00000"/>
                </a:solidFill>
                <a:latin typeface="Microsoft YaHei Light" panose="020B0502040204020203" pitchFamily="34" charset="-122"/>
                <a:ea typeface="Microsoft YaHei Light" panose="020B0502040204020203" pitchFamily="34" charset="-122"/>
              </a:rPr>
              <a:t>deallocate|drop</a:t>
            </a:r>
            <a:r>
              <a:rPr lang="en-US" altLang="zh-CN" dirty="0">
                <a:solidFill>
                  <a:srgbClr val="C00000"/>
                </a:solidFill>
                <a:latin typeface="Microsoft YaHei Light" panose="020B0502040204020203" pitchFamily="34" charset="-122"/>
                <a:ea typeface="Microsoft YaHei Light" panose="020B0502040204020203" pitchFamily="34" charset="-122"/>
              </a:rPr>
              <a:t>} prepare </a:t>
            </a:r>
            <a:r>
              <a:rPr lang="en-US" altLang="zh-CN" dirty="0" err="1">
                <a:solidFill>
                  <a:srgbClr val="C00000"/>
                </a:solidFill>
                <a:latin typeface="Microsoft YaHei Light" panose="020B0502040204020203" pitchFamily="34" charset="-122"/>
                <a:ea typeface="Microsoft YaHei Light" panose="020B0502040204020203" pitchFamily="34" charset="-122"/>
              </a:rPr>
              <a:t>stmt_name</a:t>
            </a:r>
            <a:r>
              <a:rPr lang="en-US" altLang="zh-CN" dirty="0">
                <a:solidFill>
                  <a:srgbClr val="C00000"/>
                </a:solidFill>
                <a:latin typeface="Microsoft YaHei Light" panose="020B0502040204020203" pitchFamily="34" charset="-122"/>
                <a:ea typeface="Microsoft YaHei Light" panose="020B0502040204020203" pitchFamily="34" charset="-122"/>
              </a:rPr>
              <a:t>; </a:t>
            </a:r>
          </a:p>
        </p:txBody>
      </p:sp>
      <p:sp>
        <p:nvSpPr>
          <p:cNvPr id="6" name="文本框 5">
            <a:extLst>
              <a:ext uri="{FF2B5EF4-FFF2-40B4-BE49-F238E27FC236}">
                <a16:creationId xmlns:a16="http://schemas.microsoft.com/office/drawing/2014/main" id="{40565ADC-B5F6-4BA6-A447-6540102365B9}"/>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7134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37033" y="55735"/>
            <a:ext cx="2236510"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66921A9C-9D87-4211-A823-34C9D16B19C8}"/>
              </a:ext>
            </a:extLst>
          </p:cNvPr>
          <p:cNvSpPr>
            <a:spLocks noGrp="1"/>
          </p:cNvSpPr>
          <p:nvPr/>
        </p:nvSpPr>
        <p:spPr bwMode="auto">
          <a:xfrm>
            <a:off x="2705792" y="1706009"/>
            <a:ext cx="4747591" cy="254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en-US" altLang="zh-CN" sz="2400" dirty="0">
                <a:solidFill>
                  <a:srgbClr val="0066FF"/>
                </a:solidFill>
                <a:latin typeface="Microsoft YaHei Light" panose="020B0502040204020203" pitchFamily="34" charset="-122"/>
                <a:ea typeface="Microsoft YaHei Light" panose="020B0502040204020203" pitchFamily="34" charset="-122"/>
              </a:rPr>
              <a:t>11.1  </a:t>
            </a:r>
            <a:r>
              <a:rPr lang="en-US" altLang="zh-CN" sz="2400" dirty="0" err="1">
                <a:solidFill>
                  <a:srgbClr val="0066FF"/>
                </a:solidFill>
                <a:latin typeface="Microsoft YaHei Light" panose="020B0502040204020203" pitchFamily="34" charset="-122"/>
                <a:ea typeface="Microsoft YaHei Light" panose="020B0502040204020203" pitchFamily="34" charset="-122"/>
              </a:rPr>
              <a:t>Mysql</a:t>
            </a:r>
            <a:r>
              <a:rPr lang="zh-CN" altLang="en-US" sz="2400" dirty="0">
                <a:solidFill>
                  <a:srgbClr val="0066FF"/>
                </a:solidFill>
                <a:latin typeface="Microsoft YaHei Light" panose="020B0502040204020203" pitchFamily="34" charset="-122"/>
                <a:ea typeface="Microsoft YaHei Light" panose="020B0502040204020203" pitchFamily="34" charset="-122"/>
              </a:rPr>
              <a:t>编程基础知识</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11.2  </a:t>
            </a:r>
            <a:r>
              <a:rPr lang="zh-CN" altLang="en-US" sz="2400" dirty="0">
                <a:latin typeface="Microsoft YaHei Light" panose="020B0502040204020203" pitchFamily="34" charset="-122"/>
                <a:ea typeface="Microsoft YaHei Light" panose="020B0502040204020203" pitchFamily="34" charset="-122"/>
              </a:rPr>
              <a:t>自定义函数</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11.3  </a:t>
            </a:r>
            <a:r>
              <a:rPr lang="en-US" altLang="zh-CN" sz="2400" dirty="0" err="1">
                <a:latin typeface="Microsoft YaHei Light" panose="020B0502040204020203" pitchFamily="34" charset="-122"/>
                <a:ea typeface="Microsoft YaHei Light" panose="020B0502040204020203" pitchFamily="34" charset="-122"/>
              </a:rPr>
              <a:t>Mysql</a:t>
            </a:r>
            <a:r>
              <a:rPr lang="zh-CN" altLang="en-US" sz="2400" dirty="0">
                <a:latin typeface="Microsoft YaHei Light" panose="020B0502040204020203" pitchFamily="34" charset="-122"/>
                <a:ea typeface="Microsoft YaHei Light" panose="020B0502040204020203" pitchFamily="34" charset="-122"/>
              </a:rPr>
              <a:t>的控制流语句</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11.4 </a:t>
            </a:r>
            <a:r>
              <a:rPr lang="zh-CN" altLang="en-US" sz="2400" dirty="0">
                <a:latin typeface="Microsoft YaHei Light" panose="020B0502040204020203" pitchFamily="34" charset="-122"/>
                <a:ea typeface="Microsoft YaHei Light" panose="020B0502040204020203" pitchFamily="34" charset="-122"/>
              </a:rPr>
              <a:t>存储过程</a:t>
            </a: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5782E7FA-F047-4990-982D-E222F2F7D495}"/>
              </a:ext>
            </a:extLst>
          </p:cNvPr>
          <p:cNvSpPr txBox="1">
            <a:spLocks noChangeArrowheads="1"/>
          </p:cNvSpPr>
          <p:nvPr/>
        </p:nvSpPr>
        <p:spPr>
          <a:xfrm>
            <a:off x="414958" y="1114425"/>
            <a:ext cx="11661085" cy="4431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说明：</a:t>
            </a: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1</a:t>
            </a: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prepare</a:t>
            </a:r>
            <a:r>
              <a:rPr lang="zh-CN" altLang="zh-CN" sz="2400" dirty="0">
                <a:solidFill>
                  <a:srgbClr val="0000FF"/>
                </a:solidFill>
                <a:latin typeface="Microsoft YaHei Light" panose="020B0502040204020203" pitchFamily="34" charset="-122"/>
                <a:ea typeface="Microsoft YaHei Light" panose="020B0502040204020203" pitchFamily="34" charset="-122"/>
              </a:rPr>
              <a:t>语句用于预备一个语句，并赋予它名称</a:t>
            </a:r>
            <a:r>
              <a:rPr lang="en-US" altLang="zh-CN" sz="2400" dirty="0" err="1">
                <a:solidFill>
                  <a:srgbClr val="0000FF"/>
                </a:solidFill>
                <a:latin typeface="Microsoft YaHei Light" panose="020B0502040204020203" pitchFamily="34" charset="-122"/>
                <a:ea typeface="Microsoft YaHei Light" panose="020B0502040204020203" pitchFamily="34" charset="-122"/>
              </a:rPr>
              <a:t>stmt_name</a:t>
            </a:r>
            <a:r>
              <a:rPr lang="zh-CN" altLang="zh-CN" sz="2400" dirty="0">
                <a:solidFill>
                  <a:srgbClr val="0000FF"/>
                </a:solidFill>
                <a:latin typeface="Microsoft YaHei Light" panose="020B0502040204020203" pitchFamily="34" charset="-122"/>
                <a:ea typeface="Microsoft YaHei Light" panose="020B0502040204020203" pitchFamily="34" charset="-122"/>
              </a:rPr>
              <a:t>，借此在以后引用该语句。</a:t>
            </a:r>
            <a:r>
              <a:rPr lang="en-US" altLang="zh-CN" sz="2400" dirty="0" err="1">
                <a:solidFill>
                  <a:srgbClr val="0000FF"/>
                </a:solidFill>
                <a:latin typeface="Microsoft YaHei Light" panose="020B0502040204020203" pitchFamily="34" charset="-122"/>
                <a:ea typeface="Microsoft YaHei Light" panose="020B0502040204020203" pitchFamily="34" charset="-122"/>
              </a:rPr>
              <a:t>preparable_stmt</a:t>
            </a:r>
            <a:r>
              <a:rPr lang="zh-CN" altLang="zh-CN" sz="2400" dirty="0">
                <a:solidFill>
                  <a:srgbClr val="0000FF"/>
                </a:solidFill>
                <a:latin typeface="Microsoft YaHei Light" panose="020B0502040204020203" pitchFamily="34" charset="-122"/>
                <a:ea typeface="Microsoft YaHei Light" panose="020B0502040204020203" pitchFamily="34" charset="-122"/>
              </a:rPr>
              <a:t>可以是一个文字字符串或一个包含了语句文本的用户会话变量。该文本必须展现一个单一的</a:t>
            </a:r>
            <a:r>
              <a:rPr lang="en-US" altLang="zh-CN" sz="2400" dirty="0">
                <a:solidFill>
                  <a:srgbClr val="0000FF"/>
                </a:solidFill>
                <a:latin typeface="Microsoft YaHei Light" panose="020B0502040204020203" pitchFamily="34" charset="-122"/>
                <a:ea typeface="Microsoft YaHei Light" panose="020B0502040204020203" pitchFamily="34" charset="-122"/>
              </a:rPr>
              <a:t>SQL</a:t>
            </a:r>
            <a:r>
              <a:rPr lang="zh-CN" altLang="zh-CN" sz="2400" dirty="0">
                <a:solidFill>
                  <a:srgbClr val="0000FF"/>
                </a:solidFill>
                <a:latin typeface="Microsoft YaHei Light" panose="020B0502040204020203" pitchFamily="34" charset="-122"/>
                <a:ea typeface="Microsoft YaHei Light" panose="020B0502040204020203" pitchFamily="34" charset="-122"/>
              </a:rPr>
              <a:t>语句，而不是多个语句。使用本语句，“？”字符可以被用于制作参数，执行查询时，数据值在哪里与查询结合在一起。参数制作符只能被用于数据值应该出现的地方，不用于</a:t>
            </a:r>
            <a:r>
              <a:rPr lang="en-US" altLang="zh-CN" sz="2400" dirty="0">
                <a:solidFill>
                  <a:srgbClr val="0000FF"/>
                </a:solidFill>
                <a:latin typeface="Microsoft YaHei Light" panose="020B0502040204020203" pitchFamily="34" charset="-122"/>
                <a:ea typeface="Microsoft YaHei Light" panose="020B0502040204020203" pitchFamily="34" charset="-122"/>
              </a:rPr>
              <a:t>SQL</a:t>
            </a:r>
            <a:r>
              <a:rPr lang="zh-CN" altLang="zh-CN" sz="2400" dirty="0">
                <a:solidFill>
                  <a:srgbClr val="0000FF"/>
                </a:solidFill>
                <a:latin typeface="Microsoft YaHei Light" panose="020B0502040204020203" pitchFamily="34" charset="-122"/>
                <a:ea typeface="Microsoft YaHei Light" panose="020B0502040204020203" pitchFamily="34" charset="-122"/>
              </a:rPr>
              <a:t>关键词和标识符等。</a:t>
            </a:r>
          </a:p>
          <a:p>
            <a:pPr lvl="1"/>
            <a:r>
              <a:rPr lang="zh-CN" altLang="zh-CN" dirty="0">
                <a:solidFill>
                  <a:srgbClr val="C00000"/>
                </a:solidFill>
                <a:latin typeface="Microsoft YaHei Light" panose="020B0502040204020203" pitchFamily="34" charset="-122"/>
                <a:ea typeface="Microsoft YaHei Light" panose="020B0502040204020203" pitchFamily="34" charset="-122"/>
              </a:rPr>
              <a:t>如果带有此名称的预处理语句已经存在，则在新的语言被预备以前，它会被隐含地解除分配。这意味着，如果新语句包含一个错误并且不能被预备，则会返回一个错误，并且不存在带有给定名称语句。</a:t>
            </a:r>
          </a:p>
          <a:p>
            <a:pPr lvl="1"/>
            <a:r>
              <a:rPr lang="zh-CN" altLang="zh-CN" dirty="0">
                <a:solidFill>
                  <a:srgbClr val="C00000"/>
                </a:solidFill>
                <a:latin typeface="Microsoft YaHei Light" panose="020B0502040204020203" pitchFamily="34" charset="-122"/>
                <a:ea typeface="Microsoft YaHei Light" panose="020B0502040204020203" pitchFamily="34" charset="-122"/>
              </a:rPr>
              <a:t>预处理语句的范围是客户端会话。在此会话内，语句被创建。其它客户端看不到它。</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3F24704E-C548-4703-9DC7-46303C0C8F1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28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矩形 3">
            <a:extLst>
              <a:ext uri="{FF2B5EF4-FFF2-40B4-BE49-F238E27FC236}">
                <a16:creationId xmlns:a16="http://schemas.microsoft.com/office/drawing/2014/main" id="{F616566D-0B60-4DD2-BE2F-BFF3ED106666}"/>
              </a:ext>
            </a:extLst>
          </p:cNvPr>
          <p:cNvSpPr>
            <a:spLocks noChangeArrowheads="1"/>
          </p:cNvSpPr>
          <p:nvPr/>
        </p:nvSpPr>
        <p:spPr bwMode="auto">
          <a:xfrm>
            <a:off x="751436" y="877554"/>
            <a:ext cx="10287621" cy="3046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C00000"/>
                </a:solidFill>
                <a:latin typeface="Microsoft YaHei Light" panose="020B0502040204020203" pitchFamily="34" charset="-122"/>
                <a:ea typeface="Microsoft YaHei Light" panose="020B0502040204020203" pitchFamily="34" charset="-122"/>
              </a:rPr>
              <a:t>（</a:t>
            </a:r>
            <a:r>
              <a:rPr lang="en-US" altLang="zh-CN" sz="2400" b="1" dirty="0">
                <a:solidFill>
                  <a:srgbClr val="C00000"/>
                </a:solidFill>
                <a:latin typeface="Microsoft YaHei Light" panose="020B0502040204020203" pitchFamily="34" charset="-122"/>
                <a:ea typeface="Microsoft YaHei Light" panose="020B0502040204020203" pitchFamily="34" charset="-122"/>
              </a:rPr>
              <a:t>2</a:t>
            </a:r>
            <a:r>
              <a:rPr lang="zh-CN" altLang="zh-CN" sz="2400" b="1" dirty="0">
                <a:solidFill>
                  <a:srgbClr val="C00000"/>
                </a:solidFill>
                <a:latin typeface="Microsoft YaHei Light" panose="020B0502040204020203" pitchFamily="34" charset="-122"/>
                <a:ea typeface="Microsoft YaHei Light" panose="020B0502040204020203" pitchFamily="34" charset="-122"/>
              </a:rPr>
              <a:t>）</a:t>
            </a:r>
            <a:r>
              <a:rPr lang="en-US" altLang="zh-CN" sz="2400" b="1" dirty="0">
                <a:solidFill>
                  <a:srgbClr val="C00000"/>
                </a:solidFill>
                <a:latin typeface="Microsoft YaHei Light" panose="020B0502040204020203" pitchFamily="34" charset="-122"/>
                <a:ea typeface="Microsoft YaHei Light" panose="020B0502040204020203" pitchFamily="34" charset="-122"/>
              </a:rPr>
              <a:t>execute</a:t>
            </a:r>
            <a:r>
              <a:rPr lang="zh-CN" altLang="zh-CN" sz="2400" b="1" dirty="0">
                <a:solidFill>
                  <a:srgbClr val="C00000"/>
                </a:solidFill>
                <a:latin typeface="Microsoft YaHei Light" panose="020B0502040204020203" pitchFamily="34" charset="-122"/>
                <a:ea typeface="Microsoft YaHei Light" panose="020B0502040204020203" pitchFamily="34" charset="-122"/>
              </a:rPr>
              <a:t>语句用于执行预处理语句。如果预处理语句包含任何参数制造符，则必须提供一个列举了用户会话变量（其中包含要与参数结合的值）的</a:t>
            </a:r>
            <a:r>
              <a:rPr lang="en-US" altLang="zh-CN" sz="2400" b="1" dirty="0">
                <a:solidFill>
                  <a:srgbClr val="C00000"/>
                </a:solidFill>
                <a:latin typeface="Microsoft YaHei Light" panose="020B0502040204020203" pitchFamily="34" charset="-122"/>
                <a:ea typeface="Microsoft YaHei Light" panose="020B0502040204020203" pitchFamily="34" charset="-122"/>
              </a:rPr>
              <a:t>using</a:t>
            </a:r>
            <a:r>
              <a:rPr lang="zh-CN" altLang="zh-CN" sz="2400" b="1" dirty="0">
                <a:solidFill>
                  <a:srgbClr val="C00000"/>
                </a:solidFill>
                <a:latin typeface="Microsoft YaHei Light" panose="020B0502040204020203" pitchFamily="34" charset="-122"/>
                <a:ea typeface="Microsoft YaHei Light" panose="020B0502040204020203" pitchFamily="34" charset="-122"/>
              </a:rPr>
              <a:t>子句。参数值只能有用户会话变量提供，</a:t>
            </a:r>
            <a:r>
              <a:rPr lang="en-US" altLang="zh-CN" sz="2400" b="1" dirty="0">
                <a:solidFill>
                  <a:srgbClr val="C00000"/>
                </a:solidFill>
                <a:latin typeface="Microsoft YaHei Light" panose="020B0502040204020203" pitchFamily="34" charset="-122"/>
                <a:ea typeface="Microsoft YaHei Light" panose="020B0502040204020203" pitchFamily="34" charset="-122"/>
              </a:rPr>
              <a:t>using</a:t>
            </a:r>
            <a:r>
              <a:rPr lang="zh-CN" altLang="zh-CN" sz="2400" b="1" dirty="0">
                <a:solidFill>
                  <a:srgbClr val="C00000"/>
                </a:solidFill>
                <a:latin typeface="Microsoft YaHei Light" panose="020B0502040204020203" pitchFamily="34" charset="-122"/>
                <a:ea typeface="Microsoft YaHei Light" panose="020B0502040204020203" pitchFamily="34" charset="-122"/>
              </a:rPr>
              <a:t>子句必须准确地指明用户会话变量。用户会话变量的数目与</a:t>
            </a:r>
            <a:r>
              <a:rPr lang="en-US" altLang="zh-CN" sz="2400" b="1" dirty="0">
                <a:solidFill>
                  <a:srgbClr val="C00000"/>
                </a:solidFill>
                <a:latin typeface="Microsoft YaHei Light" panose="020B0502040204020203" pitchFamily="34" charset="-122"/>
                <a:ea typeface="Microsoft YaHei Light" panose="020B0502040204020203" pitchFamily="34" charset="-122"/>
              </a:rPr>
              <a:t>SQL</a:t>
            </a:r>
            <a:r>
              <a:rPr lang="zh-CN" altLang="zh-CN" sz="2400" b="1" dirty="0">
                <a:solidFill>
                  <a:srgbClr val="C00000"/>
                </a:solidFill>
                <a:latin typeface="Microsoft YaHei Light" panose="020B0502040204020203" pitchFamily="34" charset="-122"/>
                <a:ea typeface="Microsoft YaHei Light" panose="020B0502040204020203" pitchFamily="34" charset="-122"/>
              </a:rPr>
              <a:t>语句中的参数制造符的数量一样多。</a:t>
            </a:r>
          </a:p>
          <a:p>
            <a:pPr eaLnBrk="1" hangingPunct="1"/>
            <a:r>
              <a:rPr lang="en-US" altLang="zh-CN" sz="2400" b="1" dirty="0">
                <a:latin typeface="Microsoft YaHei Light" panose="020B0502040204020203" pitchFamily="34" charset="-122"/>
                <a:ea typeface="Microsoft YaHei Light" panose="020B0502040204020203" pitchFamily="34" charset="-122"/>
              </a:rPr>
              <a:t>      </a:t>
            </a:r>
            <a:r>
              <a:rPr lang="zh-CN" altLang="zh-CN" sz="2400" b="1" dirty="0">
                <a:latin typeface="Microsoft YaHei Light" panose="020B0502040204020203" pitchFamily="34" charset="-122"/>
                <a:ea typeface="Microsoft YaHei Light" panose="020B0502040204020203" pitchFamily="34" charset="-122"/>
              </a:rPr>
              <a:t>若需要多次执行一个给定的预处理语句，在每次执行前，把不同的变量传递给它，或把变量设置为不同的值。</a:t>
            </a:r>
          </a:p>
          <a:p>
            <a:pPr eaLnBrk="1" hangingPunct="1"/>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3</a:t>
            </a:r>
            <a:r>
              <a:rPr lang="zh-CN" altLang="zh-CN" sz="2400" b="1" dirty="0">
                <a:solidFill>
                  <a:srgbClr val="0000FF"/>
                </a:solidFill>
                <a:latin typeface="Microsoft YaHei Light" panose="020B0502040204020203" pitchFamily="34" charset="-122"/>
                <a:ea typeface="Microsoft YaHei Light" panose="020B0502040204020203" pitchFamily="34" charset="-122"/>
              </a:rPr>
              <a:t>）</a:t>
            </a:r>
            <a:r>
              <a:rPr lang="en-US" altLang="zh-CN" sz="2400" b="1" dirty="0">
                <a:solidFill>
                  <a:srgbClr val="0000FF"/>
                </a:solidFill>
                <a:latin typeface="Microsoft YaHei Light" panose="020B0502040204020203" pitchFamily="34" charset="-122"/>
                <a:ea typeface="Microsoft YaHei Light" panose="020B0502040204020203" pitchFamily="34" charset="-122"/>
              </a:rPr>
              <a:t>deallocate prepare</a:t>
            </a:r>
            <a:r>
              <a:rPr lang="zh-CN" altLang="zh-CN" sz="2400" b="1" dirty="0">
                <a:solidFill>
                  <a:srgbClr val="0000FF"/>
                </a:solidFill>
                <a:latin typeface="Microsoft YaHei Light" panose="020B0502040204020203" pitchFamily="34" charset="-122"/>
                <a:ea typeface="Microsoft YaHei Light" panose="020B0502040204020203" pitchFamily="34" charset="-122"/>
              </a:rPr>
              <a:t>语句用于释放预处理语句。如果终止一个客户端会话，同时没有对以前已预制的语句解除分配，则服务器会自动解除分配。</a:t>
            </a:r>
          </a:p>
        </p:txBody>
      </p:sp>
      <p:sp>
        <p:nvSpPr>
          <p:cNvPr id="6" name="文本框 5">
            <a:extLst>
              <a:ext uri="{FF2B5EF4-FFF2-40B4-BE49-F238E27FC236}">
                <a16:creationId xmlns:a16="http://schemas.microsoft.com/office/drawing/2014/main" id="{DE515E57-883C-44AD-90A8-1849D2D8FC6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A6A04394-AC27-449C-A522-2DB814C2A317}"/>
              </a:ext>
            </a:extLst>
          </p:cNvPr>
          <p:cNvSpPr txBox="1">
            <a:spLocks noChangeArrowheads="1"/>
          </p:cNvSpPr>
          <p:nvPr/>
        </p:nvSpPr>
        <p:spPr>
          <a:xfrm>
            <a:off x="494470" y="4004599"/>
            <a:ext cx="11502059" cy="285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solidFill>
                  <a:srgbClr val="C00000"/>
                </a:solidFill>
                <a:latin typeface="Microsoft YaHei Light" panose="020B0502040204020203" pitchFamily="34" charset="-122"/>
                <a:ea typeface="Microsoft YaHei Light" panose="020B0502040204020203" pitchFamily="34" charset="-122"/>
              </a:rPr>
              <a:t>预处理</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语句使用步骤</a:t>
            </a:r>
            <a:r>
              <a:rPr lang="zh-CN" altLang="en-US"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支持预处理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语句的使用主要包含</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个步骤。创建预处理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语句、执行预处理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语句以及释放预处理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a:t>
            </a:r>
          </a:p>
          <a:p>
            <a:pPr lvl="1">
              <a:buFont typeface="Wingdings" panose="05000000000000000000" pitchFamily="2" charset="2"/>
              <a:buNone/>
            </a:pPr>
            <a:r>
              <a:rPr lang="zh-CN"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a:solidFill>
                  <a:srgbClr val="0000FF"/>
                </a:solidFill>
                <a:latin typeface="Microsoft YaHei Light" panose="020B0502040204020203" pitchFamily="34" charset="-122"/>
                <a:ea typeface="Microsoft YaHei Light" panose="020B0502040204020203" pitchFamily="34" charset="-122"/>
              </a:rPr>
              <a:t>1</a:t>
            </a:r>
            <a:r>
              <a:rPr lang="zh-CN" altLang="zh-CN" dirty="0">
                <a:solidFill>
                  <a:srgbClr val="0000FF"/>
                </a:solidFill>
                <a:latin typeface="Microsoft YaHei Light" panose="020B0502040204020203" pitchFamily="34" charset="-122"/>
                <a:ea typeface="Microsoft YaHei Light" panose="020B0502040204020203" pitchFamily="34" charset="-122"/>
              </a:rPr>
              <a:t>）创建预处理</a:t>
            </a:r>
            <a:r>
              <a:rPr lang="en-US" altLang="zh-CN" dirty="0">
                <a:solidFill>
                  <a:srgbClr val="0000FF"/>
                </a:solidFill>
                <a:latin typeface="Microsoft YaHei Light" panose="020B0502040204020203" pitchFamily="34" charset="-122"/>
                <a:ea typeface="Microsoft YaHei Light" panose="020B0502040204020203" pitchFamily="34" charset="-122"/>
              </a:rPr>
              <a:t>SQL</a:t>
            </a:r>
            <a:r>
              <a:rPr lang="zh-CN" altLang="zh-CN" dirty="0">
                <a:solidFill>
                  <a:srgbClr val="0000FF"/>
                </a:solidFill>
                <a:latin typeface="Microsoft YaHei Light" panose="020B0502040204020203" pitchFamily="34" charset="-122"/>
                <a:ea typeface="Microsoft YaHei Light" panose="020B0502040204020203" pitchFamily="34" charset="-122"/>
              </a:rPr>
              <a:t>语句。</a:t>
            </a:r>
          </a:p>
          <a:p>
            <a:pPr lvl="1">
              <a:buFont typeface="Wingdings" panose="05000000000000000000" pitchFamily="2" charset="2"/>
              <a:buNone/>
            </a:pPr>
            <a:r>
              <a:rPr lang="zh-CN"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a:solidFill>
                  <a:srgbClr val="0000FF"/>
                </a:solidFill>
                <a:latin typeface="Microsoft YaHei Light" panose="020B0502040204020203" pitchFamily="34" charset="-122"/>
                <a:ea typeface="Microsoft YaHei Light" panose="020B0502040204020203" pitchFamily="34" charset="-122"/>
              </a:rPr>
              <a:t>2</a:t>
            </a:r>
            <a:r>
              <a:rPr lang="zh-CN" altLang="zh-CN" dirty="0">
                <a:solidFill>
                  <a:srgbClr val="0000FF"/>
                </a:solidFill>
                <a:latin typeface="Microsoft YaHei Light" panose="020B0502040204020203" pitchFamily="34" charset="-122"/>
                <a:ea typeface="Microsoft YaHei Light" panose="020B0502040204020203" pitchFamily="34" charset="-122"/>
              </a:rPr>
              <a:t>）执行预处理</a:t>
            </a:r>
            <a:r>
              <a:rPr lang="en-US" altLang="zh-CN" dirty="0">
                <a:solidFill>
                  <a:srgbClr val="0000FF"/>
                </a:solidFill>
                <a:latin typeface="Microsoft YaHei Light" panose="020B0502040204020203" pitchFamily="34" charset="-122"/>
                <a:ea typeface="Microsoft YaHei Light" panose="020B0502040204020203" pitchFamily="34" charset="-122"/>
              </a:rPr>
              <a:t>SQL</a:t>
            </a:r>
            <a:r>
              <a:rPr lang="zh-CN" altLang="zh-CN" dirty="0">
                <a:solidFill>
                  <a:srgbClr val="0000FF"/>
                </a:solidFill>
                <a:latin typeface="Microsoft YaHei Light" panose="020B0502040204020203" pitchFamily="34" charset="-122"/>
                <a:ea typeface="Microsoft YaHei Light" panose="020B0502040204020203" pitchFamily="34" charset="-122"/>
              </a:rPr>
              <a:t>语句。</a:t>
            </a:r>
          </a:p>
          <a:p>
            <a:pPr lvl="1">
              <a:buFont typeface="Wingdings" panose="05000000000000000000" pitchFamily="2" charset="2"/>
              <a:buNone/>
            </a:pPr>
            <a:r>
              <a:rPr lang="zh-CN"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a:solidFill>
                  <a:srgbClr val="0000FF"/>
                </a:solidFill>
                <a:latin typeface="Microsoft YaHei Light" panose="020B0502040204020203" pitchFamily="34" charset="-122"/>
                <a:ea typeface="Microsoft YaHei Light" panose="020B0502040204020203" pitchFamily="34" charset="-122"/>
              </a:rPr>
              <a:t>3</a:t>
            </a:r>
            <a:r>
              <a:rPr lang="zh-CN" altLang="zh-CN" dirty="0">
                <a:solidFill>
                  <a:srgbClr val="0000FF"/>
                </a:solidFill>
                <a:latin typeface="Microsoft YaHei Light" panose="020B0502040204020203" pitchFamily="34" charset="-122"/>
                <a:ea typeface="Microsoft YaHei Light" panose="020B0502040204020203" pitchFamily="34" charset="-122"/>
              </a:rPr>
              <a:t>）释放预处理</a:t>
            </a:r>
            <a:r>
              <a:rPr lang="en-US" altLang="zh-CN" dirty="0">
                <a:solidFill>
                  <a:srgbClr val="0000FF"/>
                </a:solidFill>
                <a:latin typeface="Microsoft YaHei Light" panose="020B0502040204020203" pitchFamily="34" charset="-122"/>
                <a:ea typeface="Microsoft YaHei Light" panose="020B0502040204020203" pitchFamily="34" charset="-122"/>
              </a:rPr>
              <a:t>SQL</a:t>
            </a:r>
            <a:r>
              <a:rPr lang="zh-CN" altLang="zh-CN" dirty="0">
                <a:solidFill>
                  <a:srgbClr val="0000FF"/>
                </a:solidFill>
                <a:latin typeface="Microsoft YaHei Light" panose="020B0502040204020203" pitchFamily="34" charset="-122"/>
                <a:ea typeface="Microsoft YaHei Light" panose="020B0502040204020203" pitchFamily="34" charset="-122"/>
              </a:rPr>
              <a:t>语句。</a:t>
            </a:r>
          </a:p>
        </p:txBody>
      </p:sp>
    </p:spTree>
    <p:extLst>
      <p:ext uri="{BB962C8B-B14F-4D97-AF65-F5344CB8AC3E}">
        <p14:creationId xmlns:p14="http://schemas.microsoft.com/office/powerpoint/2010/main" val="121751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C449BD04-0E71-454B-B6EA-2B7668E62CC5}"/>
              </a:ext>
            </a:extLst>
          </p:cNvPr>
          <p:cNvSpPr txBox="1">
            <a:spLocks noChangeArrowheads="1"/>
          </p:cNvSpPr>
          <p:nvPr/>
        </p:nvSpPr>
        <p:spPr>
          <a:xfrm>
            <a:off x="320123" y="1195802"/>
            <a:ext cx="11551754" cy="3205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语句的应用</a:t>
            </a:r>
          </a:p>
          <a:p>
            <a:pPr>
              <a:buFont typeface="Wingdings" panose="05000000000000000000" pitchFamily="2" charset="2"/>
              <a:buNone/>
            </a:pPr>
            <a:r>
              <a:rPr lang="en-US" altLang="zh-CN" sz="2400" dirty="0">
                <a:solidFill>
                  <a:srgbClr val="0000FF"/>
                </a:solidFill>
                <a:latin typeface="Microsoft YaHei Light" panose="020B0502040204020203" pitchFamily="34" charset="-122"/>
                <a:ea typeface="Microsoft YaHei Light" panose="020B0502040204020203" pitchFamily="34" charset="-122"/>
              </a:rPr>
              <a:t>  </a:t>
            </a:r>
            <a:r>
              <a:rPr lang="zh-CN" altLang="zh-CN" sz="2400" dirty="0">
                <a:solidFill>
                  <a:srgbClr val="0000FF"/>
                </a:solidFill>
                <a:latin typeface="Microsoft YaHei Light" panose="020B0502040204020203" pitchFamily="34" charset="-122"/>
                <a:ea typeface="Microsoft YaHei Light" panose="020B0502040204020203" pitchFamily="34" charset="-122"/>
              </a:rPr>
              <a:t>【例</a:t>
            </a:r>
            <a:r>
              <a:rPr lang="en-US" altLang="zh-CN" sz="2400" dirty="0">
                <a:solidFill>
                  <a:srgbClr val="0000FF"/>
                </a:solidFill>
                <a:latin typeface="Microsoft YaHei Light" panose="020B0502040204020203" pitchFamily="34" charset="-122"/>
                <a:ea typeface="Microsoft YaHei Light" panose="020B0502040204020203" pitchFamily="34" charset="-122"/>
              </a:rPr>
              <a:t>4</a:t>
            </a:r>
            <a:r>
              <a:rPr lang="zh-CN" altLang="zh-CN" sz="2400" dirty="0">
                <a:solidFill>
                  <a:srgbClr val="0000FF"/>
                </a:solidFill>
                <a:latin typeface="Microsoft YaHei Light" panose="020B0502040204020203" pitchFamily="34" charset="-122"/>
                <a:ea typeface="Microsoft YaHei Light" panose="020B0502040204020203" pitchFamily="34" charset="-122"/>
              </a:rPr>
              <a:t>】在给定了两个直角边的长度时，计算直角三角形的斜边长度。</a:t>
            </a: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zh-CN" altLang="zh-CN" sz="2400" dirty="0">
                <a:solidFill>
                  <a:srgbClr val="C00000"/>
                </a:solidFill>
                <a:latin typeface="Microsoft YaHei Light" panose="020B0502040204020203" pitchFamily="34" charset="-122"/>
                <a:ea typeface="Microsoft YaHei Light" panose="020B0502040204020203" pitchFamily="34" charset="-122"/>
              </a:rPr>
              <a:t>分析：可以通过使用文字字符串来创建一个预处理语句，以提供语句的文本，也可以是将提供语句的文本赋值给一个用户会话变量。</a:t>
            </a: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prepare </a:t>
            </a:r>
            <a:r>
              <a:rPr lang="en-US" altLang="zh-CN" dirty="0" err="1">
                <a:solidFill>
                  <a:srgbClr val="0000FF"/>
                </a:solidFill>
                <a:latin typeface="Microsoft YaHei Light" panose="020B0502040204020203" pitchFamily="34" charset="-122"/>
                <a:ea typeface="Microsoft YaHei Light" panose="020B0502040204020203" pitchFamily="34" charset="-122"/>
              </a:rPr>
              <a:t>hypo_c</a:t>
            </a:r>
            <a:r>
              <a:rPr lang="en-US" altLang="zh-CN" dirty="0">
                <a:solidFill>
                  <a:srgbClr val="0000FF"/>
                </a:solidFill>
                <a:latin typeface="Microsoft YaHei Light" panose="020B0502040204020203" pitchFamily="34" charset="-122"/>
                <a:ea typeface="Microsoft YaHei Light" panose="020B0502040204020203" pitchFamily="34" charset="-122"/>
              </a:rPr>
              <a:t> from ‘select sqrt(pow(?,2) + pow(?,2)) AS hypotenuse’;</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0000FF"/>
                </a:solidFill>
                <a:latin typeface="Microsoft YaHei Light" panose="020B0502040204020203" pitchFamily="34" charset="-122"/>
                <a:ea typeface="Microsoft YaHei Light" panose="020B0502040204020203" pitchFamily="34" charset="-122"/>
              </a:rPr>
              <a:t>Statement prepared</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13" name="矩形 3">
            <a:extLst>
              <a:ext uri="{FF2B5EF4-FFF2-40B4-BE49-F238E27FC236}">
                <a16:creationId xmlns:a16="http://schemas.microsoft.com/office/drawing/2014/main" id="{246CC7B5-A564-4311-899B-9355053C0230}"/>
              </a:ext>
            </a:extLst>
          </p:cNvPr>
          <p:cNvSpPr>
            <a:spLocks noChangeArrowheads="1"/>
          </p:cNvSpPr>
          <p:nvPr/>
        </p:nvSpPr>
        <p:spPr bwMode="auto">
          <a:xfrm>
            <a:off x="764071" y="4401049"/>
            <a:ext cx="6715125" cy="1570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solidFill>
                  <a:srgbClr val="0000FF"/>
                </a:solidFill>
              </a:rPr>
              <a:t>mysql</a:t>
            </a:r>
            <a:r>
              <a:rPr lang="en-US" altLang="zh-CN" sz="2400" b="1" dirty="0">
                <a:solidFill>
                  <a:srgbClr val="0000FF"/>
                </a:solidFill>
              </a:rPr>
              <a:t>&gt; set @a = 6;</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set @b = 8;</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execute </a:t>
            </a:r>
            <a:r>
              <a:rPr lang="en-US" altLang="zh-CN" sz="2400" b="1" dirty="0" err="1">
                <a:solidFill>
                  <a:srgbClr val="0000FF"/>
                </a:solidFill>
              </a:rPr>
              <a:t>hypo_c</a:t>
            </a:r>
            <a:r>
              <a:rPr lang="en-US" altLang="zh-CN" sz="2400" b="1" dirty="0">
                <a:solidFill>
                  <a:srgbClr val="0000FF"/>
                </a:solidFill>
              </a:rPr>
              <a:t> using @a, @b;</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deallocate  prepare  </a:t>
            </a:r>
            <a:r>
              <a:rPr lang="en-US" altLang="zh-CN" sz="2400" b="1" dirty="0" err="1">
                <a:solidFill>
                  <a:srgbClr val="0000FF"/>
                </a:solidFill>
              </a:rPr>
              <a:t>hypo_c</a:t>
            </a:r>
            <a:r>
              <a:rPr lang="en-US" altLang="zh-CN" sz="2400" b="1" dirty="0">
                <a:solidFill>
                  <a:srgbClr val="0000FF"/>
                </a:solidFill>
              </a:rPr>
              <a:t>;</a:t>
            </a:r>
            <a:endParaRPr lang="zh-CN" altLang="zh-CN" sz="2400" b="1" dirty="0">
              <a:solidFill>
                <a:srgbClr val="0000FF"/>
              </a:solidFill>
            </a:endParaRPr>
          </a:p>
        </p:txBody>
      </p:sp>
      <p:sp>
        <p:nvSpPr>
          <p:cNvPr id="8" name="文本框 7">
            <a:extLst>
              <a:ext uri="{FF2B5EF4-FFF2-40B4-BE49-F238E27FC236}">
                <a16:creationId xmlns:a16="http://schemas.microsoft.com/office/drawing/2014/main" id="{76E48396-57EB-4046-8F8C-FC6D88970FA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309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1BFCFD28-E241-4D9A-BE00-17D4A06E3854}"/>
              </a:ext>
            </a:extLst>
          </p:cNvPr>
          <p:cNvSpPr txBox="1">
            <a:spLocks noChangeArrowheads="1"/>
          </p:cNvSpPr>
          <p:nvPr/>
        </p:nvSpPr>
        <p:spPr>
          <a:xfrm>
            <a:off x="375202" y="1165985"/>
            <a:ext cx="11293337" cy="423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预处理</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语句的应用</a:t>
            </a:r>
          </a:p>
          <a:p>
            <a:pPr>
              <a:buFont typeface="Wingdings" panose="05000000000000000000" pitchFamily="2" charset="2"/>
              <a:buNone/>
            </a:pPr>
            <a:r>
              <a:rPr lang="en-US" altLang="zh-CN" sz="2400" dirty="0">
                <a:solidFill>
                  <a:srgbClr val="0000FF"/>
                </a:solidFill>
                <a:latin typeface="Microsoft YaHei Light" panose="020B0502040204020203" pitchFamily="34" charset="-122"/>
                <a:ea typeface="Microsoft YaHei Light" panose="020B0502040204020203" pitchFamily="34" charset="-122"/>
              </a:rPr>
              <a:t> </a:t>
            </a:r>
            <a:r>
              <a:rPr lang="zh-CN" altLang="zh-CN" sz="2400" dirty="0">
                <a:solidFill>
                  <a:srgbClr val="0000FF"/>
                </a:solidFill>
                <a:latin typeface="Microsoft YaHei Light" panose="020B0502040204020203" pitchFamily="34" charset="-122"/>
                <a:ea typeface="Microsoft YaHei Light" panose="020B0502040204020203" pitchFamily="34" charset="-122"/>
              </a:rPr>
              <a:t>【例</a:t>
            </a:r>
            <a:r>
              <a:rPr lang="en-US" altLang="zh-CN" sz="2400" dirty="0">
                <a:solidFill>
                  <a:srgbClr val="0000FF"/>
                </a:solidFill>
                <a:latin typeface="Microsoft YaHei Light" panose="020B0502040204020203" pitchFamily="34" charset="-122"/>
                <a:ea typeface="Microsoft YaHei Light" panose="020B0502040204020203" pitchFamily="34" charset="-122"/>
              </a:rPr>
              <a:t>5</a:t>
            </a:r>
            <a:r>
              <a:rPr lang="zh-CN" altLang="zh-CN" sz="2400" dirty="0">
                <a:solidFill>
                  <a:srgbClr val="0000FF"/>
                </a:solidFill>
                <a:latin typeface="Microsoft YaHei Light" panose="020B0502040204020203" pitchFamily="34" charset="-122"/>
                <a:ea typeface="Microsoft YaHei Light" panose="020B0502040204020203" pitchFamily="34" charset="-122"/>
              </a:rPr>
              <a:t>】利用预处理</a:t>
            </a:r>
            <a:r>
              <a:rPr lang="en-US" altLang="zh-CN" sz="2400" dirty="0">
                <a:solidFill>
                  <a:srgbClr val="0000FF"/>
                </a:solidFill>
                <a:latin typeface="Microsoft YaHei Light" panose="020B0502040204020203" pitchFamily="34" charset="-122"/>
                <a:ea typeface="Microsoft YaHei Light" panose="020B0502040204020203" pitchFamily="34" charset="-122"/>
              </a:rPr>
              <a:t>SQL</a:t>
            </a:r>
            <a:r>
              <a:rPr lang="zh-CN" altLang="zh-CN" sz="2400" dirty="0">
                <a:solidFill>
                  <a:srgbClr val="0000FF"/>
                </a:solidFill>
                <a:latin typeface="Microsoft YaHei Light" panose="020B0502040204020203" pitchFamily="34" charset="-122"/>
                <a:ea typeface="Microsoft YaHei Light" panose="020B0502040204020203" pitchFamily="34" charset="-122"/>
              </a:rPr>
              <a:t>语句输出</a:t>
            </a:r>
            <a:r>
              <a:rPr lang="en-US" altLang="zh-CN" sz="2400" dirty="0">
                <a:solidFill>
                  <a:srgbClr val="0000FF"/>
                </a:solidFill>
                <a:latin typeface="Microsoft YaHei Light" panose="020B0502040204020203" pitchFamily="34" charset="-122"/>
                <a:ea typeface="Microsoft YaHei Light" panose="020B0502040204020203" pitchFamily="34" charset="-122"/>
              </a:rPr>
              <a:t>student</a:t>
            </a:r>
            <a:r>
              <a:rPr lang="zh-CN" altLang="zh-CN" sz="2400" dirty="0">
                <a:solidFill>
                  <a:srgbClr val="0000FF"/>
                </a:solidFill>
                <a:latin typeface="Microsoft YaHei Light" panose="020B0502040204020203" pitchFamily="34" charset="-122"/>
                <a:ea typeface="Microsoft YaHei Light" panose="020B0502040204020203" pitchFamily="34" charset="-122"/>
              </a:rPr>
              <a:t>中的前</a:t>
            </a:r>
            <a:r>
              <a:rPr lang="en-US" altLang="zh-CN" sz="2400" dirty="0">
                <a:solidFill>
                  <a:srgbClr val="0000FF"/>
                </a:solidFill>
                <a:latin typeface="Microsoft YaHei Light" panose="020B0502040204020203" pitchFamily="34" charset="-122"/>
                <a:ea typeface="Microsoft YaHei Light" panose="020B0502040204020203" pitchFamily="34" charset="-122"/>
              </a:rPr>
              <a:t>2</a:t>
            </a:r>
            <a:r>
              <a:rPr lang="zh-CN" altLang="zh-CN" sz="2400" dirty="0">
                <a:solidFill>
                  <a:srgbClr val="0000FF"/>
                </a:solidFill>
                <a:latin typeface="Microsoft YaHei Light" panose="020B0502040204020203" pitchFamily="34" charset="-122"/>
                <a:ea typeface="Microsoft YaHei Light" panose="020B0502040204020203" pitchFamily="34" charset="-122"/>
              </a:rPr>
              <a:t>行记录的部分数据。</a:t>
            </a:r>
          </a:p>
          <a:p>
            <a:pPr>
              <a:buFont typeface="Wingdings" panose="05000000000000000000" pitchFamily="2" charset="2"/>
              <a:buNone/>
            </a:pPr>
            <a:r>
              <a:rPr lang="zh-CN" altLang="zh-CN" sz="2400" dirty="0">
                <a:solidFill>
                  <a:srgbClr val="C00000"/>
                </a:solidFill>
                <a:latin typeface="Microsoft YaHei Light" panose="020B0502040204020203" pitchFamily="34" charset="-122"/>
                <a:ea typeface="Microsoft YaHei Light" panose="020B0502040204020203" pitchFamily="34" charset="-122"/>
              </a:rPr>
              <a:t>分析：利用预处理语句，可以使用</a:t>
            </a:r>
            <a:r>
              <a:rPr lang="en-US" altLang="zh-CN" sz="2400" dirty="0">
                <a:solidFill>
                  <a:srgbClr val="C00000"/>
                </a:solidFill>
                <a:latin typeface="Microsoft YaHei Light" panose="020B0502040204020203" pitchFamily="34" charset="-122"/>
                <a:ea typeface="Microsoft YaHei Light" panose="020B0502040204020203" pitchFamily="34" charset="-122"/>
              </a:rPr>
              <a:t>limit</a:t>
            </a:r>
            <a:r>
              <a:rPr lang="zh-CN" altLang="zh-CN" sz="2400" dirty="0">
                <a:solidFill>
                  <a:srgbClr val="C00000"/>
                </a:solidFill>
                <a:latin typeface="Microsoft YaHei Light" panose="020B0502040204020203" pitchFamily="34" charset="-122"/>
                <a:ea typeface="Microsoft YaHei Light" panose="020B0502040204020203" pitchFamily="34" charset="-122"/>
              </a:rPr>
              <a:t>子句指定记录行数。</a:t>
            </a: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set @a=2;</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prepare  STMT  </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0000FF"/>
                </a:solidFill>
                <a:latin typeface="Microsoft YaHei Light" panose="020B0502040204020203" pitchFamily="34" charset="-122"/>
                <a:ea typeface="Microsoft YaHei Light" panose="020B0502040204020203" pitchFamily="34" charset="-122"/>
              </a:rPr>
              <a:t>-&gt; from “select </a:t>
            </a:r>
            <a:r>
              <a:rPr lang="en-US" altLang="zh-CN" dirty="0" err="1">
                <a:solidFill>
                  <a:srgbClr val="0000FF"/>
                </a:solidFill>
                <a:latin typeface="Microsoft YaHei Light" panose="020B0502040204020203" pitchFamily="34" charset="-122"/>
                <a:ea typeface="Microsoft YaHei Light" panose="020B0502040204020203" pitchFamily="34" charset="-122"/>
              </a:rPr>
              <a:t>studentno,sname,entrance</a:t>
            </a:r>
            <a:r>
              <a:rPr lang="en-US" altLang="zh-CN" dirty="0">
                <a:solidFill>
                  <a:srgbClr val="0000FF"/>
                </a:solidFill>
                <a:latin typeface="Microsoft YaHei Light" panose="020B0502040204020203" pitchFamily="34" charset="-122"/>
                <a:ea typeface="Microsoft YaHei Light" panose="020B0502040204020203" pitchFamily="34" charset="-122"/>
              </a:rPr>
              <a:t> from  student  limit ?”;</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0000FF"/>
                </a:solidFill>
                <a:latin typeface="Microsoft YaHei Light" panose="020B0502040204020203" pitchFamily="34" charset="-122"/>
                <a:ea typeface="Microsoft YaHei Light" panose="020B0502040204020203" pitchFamily="34" charset="-122"/>
              </a:rPr>
              <a:t>Statement prepared</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execute STMT using @a;</a:t>
            </a:r>
          </a:p>
          <a:p>
            <a:pPr lvl="1">
              <a:buFont typeface="Wingdings" panose="05000000000000000000" pitchFamily="2" charset="2"/>
              <a:buNone/>
            </a:pP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13" name="矩形 12">
            <a:extLst>
              <a:ext uri="{FF2B5EF4-FFF2-40B4-BE49-F238E27FC236}">
                <a16:creationId xmlns:a16="http://schemas.microsoft.com/office/drawing/2014/main" id="{3A3B7CB2-4FD1-4AD0-B310-9379138D9F53}"/>
              </a:ext>
            </a:extLst>
          </p:cNvPr>
          <p:cNvSpPr>
            <a:spLocks noChangeArrowheads="1"/>
          </p:cNvSpPr>
          <p:nvPr/>
        </p:nvSpPr>
        <p:spPr bwMode="auto">
          <a:xfrm>
            <a:off x="748540" y="5043684"/>
            <a:ext cx="11068257"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latin typeface="Microsoft YaHei Light" panose="020B0502040204020203" pitchFamily="34" charset="-122"/>
                <a:ea typeface="Microsoft YaHei Light" panose="020B0502040204020203" pitchFamily="34" charset="-122"/>
              </a:rPr>
              <a:t>如果执行下列代码，则可以输出前</a:t>
            </a:r>
            <a:r>
              <a:rPr lang="en-US" altLang="zh-CN" sz="2400" b="1" dirty="0">
                <a:solidFill>
                  <a:srgbClr val="0000FF"/>
                </a:solidFill>
                <a:latin typeface="Microsoft YaHei Light" panose="020B0502040204020203" pitchFamily="34" charset="-122"/>
                <a:ea typeface="Microsoft YaHei Light" panose="020B0502040204020203" pitchFamily="34" charset="-122"/>
              </a:rPr>
              <a:t>3</a:t>
            </a:r>
            <a:r>
              <a:rPr lang="zh-CN" altLang="zh-CN" sz="2400" b="1" dirty="0">
                <a:solidFill>
                  <a:srgbClr val="0000FF"/>
                </a:solidFill>
                <a:latin typeface="Microsoft YaHei Light" panose="020B0502040204020203" pitchFamily="34" charset="-122"/>
                <a:ea typeface="Microsoft YaHei Light" panose="020B0502040204020203" pitchFamily="34" charset="-122"/>
              </a:rPr>
              <a:t>行记录，由此可以看出预处理</a:t>
            </a:r>
            <a:r>
              <a:rPr lang="en-US" altLang="zh-CN" sz="2400" b="1" dirty="0">
                <a:solidFill>
                  <a:srgbClr val="0000FF"/>
                </a:solidFill>
                <a:latin typeface="Microsoft YaHei Light" panose="020B0502040204020203" pitchFamily="34" charset="-122"/>
                <a:ea typeface="Microsoft YaHei Light" panose="020B0502040204020203" pitchFamily="34" charset="-122"/>
              </a:rPr>
              <a:t>SQL</a:t>
            </a:r>
            <a:r>
              <a:rPr lang="zh-CN" altLang="zh-CN" sz="2400" b="1" dirty="0">
                <a:solidFill>
                  <a:srgbClr val="0000FF"/>
                </a:solidFill>
                <a:latin typeface="Microsoft YaHei Light" panose="020B0502040204020203" pitchFamily="34" charset="-122"/>
                <a:ea typeface="Microsoft YaHei Light" panose="020B0502040204020203" pitchFamily="34" charset="-122"/>
              </a:rPr>
              <a:t>语句的作用。</a:t>
            </a:r>
          </a:p>
          <a:p>
            <a:pPr eaLnBrk="1" hangingPunct="1"/>
            <a:r>
              <a:rPr lang="en-US" altLang="zh-CN" sz="2400" b="1"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b="1" dirty="0">
                <a:solidFill>
                  <a:srgbClr val="C00000"/>
                </a:solidFill>
                <a:latin typeface="Microsoft YaHei Light" panose="020B0502040204020203" pitchFamily="34" charset="-122"/>
                <a:ea typeface="Microsoft YaHei Light" panose="020B0502040204020203" pitchFamily="34" charset="-122"/>
              </a:rPr>
              <a:t>&gt; set @a=3;</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sz="2400" b="1"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b="1" dirty="0">
                <a:solidFill>
                  <a:srgbClr val="C00000"/>
                </a:solidFill>
                <a:latin typeface="Microsoft YaHei Light" panose="020B0502040204020203" pitchFamily="34" charset="-122"/>
                <a:ea typeface="Microsoft YaHei Light" panose="020B0502040204020203" pitchFamily="34" charset="-122"/>
              </a:rPr>
              <a:t>&gt; execute STMT using @a;</a:t>
            </a:r>
            <a:endParaRPr lang="zh-CN" altLang="zh-CN" sz="2400" b="1"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212C47FE-1469-4DF9-B7AB-C6D09D7E933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34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1DF96993-2226-4822-9B81-17D3E9C6E7BF}"/>
              </a:ext>
            </a:extLst>
          </p:cNvPr>
          <p:cNvSpPr txBox="1">
            <a:spLocks noChangeArrowheads="1"/>
          </p:cNvSpPr>
          <p:nvPr/>
        </p:nvSpPr>
        <p:spPr>
          <a:xfrm>
            <a:off x="300244" y="1146105"/>
            <a:ext cx="11591511" cy="4851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4. </a:t>
            </a:r>
            <a:r>
              <a:rPr lang="zh-CN" altLang="zh-CN" sz="2400" dirty="0">
                <a:solidFill>
                  <a:srgbClr val="FF0000"/>
                </a:solidFill>
                <a:latin typeface="Microsoft YaHei Light" panose="020B0502040204020203" pitchFamily="34" charset="-122"/>
                <a:ea typeface="Microsoft YaHei Light" panose="020B0502040204020203" pitchFamily="34" charset="-122"/>
              </a:rPr>
              <a:t>预处理</a:t>
            </a:r>
            <a:r>
              <a:rPr lang="en-US" altLang="zh-CN" sz="2400" dirty="0">
                <a:solidFill>
                  <a:srgbClr val="FF0000"/>
                </a:solidFill>
                <a:latin typeface="Microsoft YaHei Light" panose="020B0502040204020203" pitchFamily="34" charset="-122"/>
                <a:ea typeface="Microsoft YaHei Light" panose="020B0502040204020203" pitchFamily="34" charset="-122"/>
              </a:rPr>
              <a:t>SQL</a:t>
            </a:r>
            <a:r>
              <a:rPr lang="zh-CN" altLang="zh-CN" sz="2400" dirty="0">
                <a:solidFill>
                  <a:srgbClr val="FF0000"/>
                </a:solidFill>
                <a:latin typeface="Microsoft YaHei Light" panose="020B0502040204020203" pitchFamily="34" charset="-122"/>
                <a:ea typeface="Microsoft YaHei Light" panose="020B0502040204020203" pitchFamily="34" charset="-122"/>
              </a:rPr>
              <a:t>语句</a:t>
            </a:r>
          </a:p>
          <a:p>
            <a:r>
              <a:rPr lang="zh-CN" altLang="zh-CN" sz="2400" dirty="0">
                <a:latin typeface="Microsoft YaHei Light" panose="020B0502040204020203" pitchFamily="34" charset="-122"/>
                <a:ea typeface="Microsoft YaHei Light" panose="020B0502040204020203" pitchFamily="34" charset="-122"/>
              </a:rPr>
              <a:t>说明：</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）使用预处理语句时，最好在编代码前，应该先要测试预处理语句在应用程序中的运行情况。</a:t>
            </a:r>
          </a:p>
          <a:p>
            <a:pPr>
              <a:buFont typeface="Wingdings" panose="05000000000000000000" pitchFamily="2" charset="2"/>
              <a:buNone/>
            </a:pPr>
            <a:r>
              <a:rPr lang="zh-CN"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a:solidFill>
                  <a:srgbClr val="C00000"/>
                </a:solidFill>
                <a:latin typeface="Microsoft YaHei Light" panose="020B0502040204020203" pitchFamily="34" charset="-122"/>
                <a:ea typeface="Microsoft YaHei Light" panose="020B0502040204020203" pitchFamily="34" charset="-122"/>
              </a:rPr>
              <a:t>2</a:t>
            </a:r>
            <a:r>
              <a:rPr lang="zh-CN" altLang="zh-CN" sz="2400" dirty="0">
                <a:solidFill>
                  <a:srgbClr val="C00000"/>
                </a:solidFill>
                <a:latin typeface="Microsoft YaHei Light" panose="020B0502040204020203" pitchFamily="34" charset="-122"/>
                <a:ea typeface="Microsoft YaHei Light" panose="020B0502040204020203" pitchFamily="34" charset="-122"/>
              </a:rPr>
              <a:t>）预处理语句的</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语法不能用于嵌套。也就是说，被传递给</a:t>
            </a:r>
            <a:r>
              <a:rPr lang="en-US" altLang="zh-CN" sz="2400" dirty="0">
                <a:solidFill>
                  <a:srgbClr val="C00000"/>
                </a:solidFill>
                <a:latin typeface="Microsoft YaHei Light" panose="020B0502040204020203" pitchFamily="34" charset="-122"/>
                <a:ea typeface="Microsoft YaHei Light" panose="020B0502040204020203" pitchFamily="34" charset="-122"/>
              </a:rPr>
              <a:t>prepare</a:t>
            </a:r>
            <a:r>
              <a:rPr lang="zh-CN" altLang="zh-CN" sz="2400" dirty="0">
                <a:solidFill>
                  <a:srgbClr val="C00000"/>
                </a:solidFill>
                <a:latin typeface="Microsoft YaHei Light" panose="020B0502040204020203" pitchFamily="34" charset="-122"/>
                <a:ea typeface="Microsoft YaHei Light" panose="020B0502040204020203" pitchFamily="34" charset="-122"/>
              </a:rPr>
              <a:t>的语句本身不能是一个</a:t>
            </a:r>
            <a:r>
              <a:rPr lang="en-US" altLang="zh-CN" sz="2400" dirty="0">
                <a:solidFill>
                  <a:srgbClr val="C00000"/>
                </a:solidFill>
                <a:latin typeface="Microsoft YaHei Light" panose="020B0502040204020203" pitchFamily="34" charset="-122"/>
                <a:ea typeface="Microsoft YaHei Light" panose="020B0502040204020203" pitchFamily="34" charset="-122"/>
              </a:rPr>
              <a:t>prepare, execute</a:t>
            </a:r>
            <a:r>
              <a:rPr lang="zh-CN" altLang="zh-CN" sz="2400" dirty="0">
                <a:solidFill>
                  <a:srgbClr val="C00000"/>
                </a:solidFill>
                <a:latin typeface="Microsoft YaHei Light" panose="020B0502040204020203" pitchFamily="34" charset="-122"/>
                <a:ea typeface="Microsoft YaHei Light" panose="020B0502040204020203" pitchFamily="34" charset="-122"/>
              </a:rPr>
              <a:t>或</a:t>
            </a:r>
            <a:r>
              <a:rPr lang="en-US" altLang="zh-CN" sz="2400" dirty="0">
                <a:solidFill>
                  <a:srgbClr val="C00000"/>
                </a:solidFill>
                <a:latin typeface="Microsoft YaHei Light" panose="020B0502040204020203" pitchFamily="34" charset="-122"/>
                <a:ea typeface="Microsoft YaHei Light" panose="020B0502040204020203" pitchFamily="34" charset="-122"/>
              </a:rPr>
              <a:t>deallocate prepare</a:t>
            </a:r>
            <a:r>
              <a:rPr lang="zh-CN" altLang="zh-CN" sz="2400" dirty="0">
                <a:solidFill>
                  <a:srgbClr val="C00000"/>
                </a:solidFill>
                <a:latin typeface="Microsoft YaHei Light" panose="020B0502040204020203" pitchFamily="34" charset="-122"/>
                <a:ea typeface="Microsoft YaHei Light" panose="020B0502040204020203" pitchFamily="34" charset="-122"/>
              </a:rPr>
              <a:t>语句。</a:t>
            </a:r>
          </a:p>
          <a:p>
            <a:pPr>
              <a:buFont typeface="Wingdings" panose="05000000000000000000" pitchFamily="2" charset="2"/>
              <a:buNone/>
            </a:pPr>
            <a:r>
              <a:rPr lang="zh-CN"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a:solidFill>
                  <a:srgbClr val="C00000"/>
                </a:solidFill>
                <a:latin typeface="Microsoft YaHei Light" panose="020B0502040204020203" pitchFamily="34" charset="-122"/>
                <a:ea typeface="Microsoft YaHei Light" panose="020B0502040204020203" pitchFamily="34" charset="-122"/>
              </a:rPr>
              <a:t>3</a:t>
            </a:r>
            <a:r>
              <a:rPr lang="zh-CN" altLang="zh-CN" sz="2400" dirty="0">
                <a:solidFill>
                  <a:srgbClr val="C00000"/>
                </a:solidFill>
                <a:latin typeface="Microsoft YaHei Light" panose="020B0502040204020203" pitchFamily="34" charset="-122"/>
                <a:ea typeface="Microsoft YaHei Light" panose="020B0502040204020203" pitchFamily="34" charset="-122"/>
              </a:rPr>
              <a:t>）预处理语句的</a:t>
            </a:r>
            <a:r>
              <a:rPr lang="en-US" altLang="zh-CN" sz="2400" dirty="0">
                <a:solidFill>
                  <a:srgbClr val="C00000"/>
                </a:solidFill>
                <a:latin typeface="Microsoft YaHei Light" panose="020B0502040204020203" pitchFamily="34" charset="-122"/>
                <a:ea typeface="Microsoft YaHei Light" panose="020B0502040204020203" pitchFamily="34" charset="-122"/>
              </a:rPr>
              <a:t>SQL</a:t>
            </a:r>
            <a:r>
              <a:rPr lang="zh-CN" altLang="zh-CN" sz="2400" dirty="0">
                <a:solidFill>
                  <a:srgbClr val="C00000"/>
                </a:solidFill>
                <a:latin typeface="Microsoft YaHei Light" panose="020B0502040204020203" pitchFamily="34" charset="-122"/>
                <a:ea typeface="Microsoft YaHei Light" panose="020B0502040204020203" pitchFamily="34" charset="-122"/>
              </a:rPr>
              <a:t>语法与使用预处理语句</a:t>
            </a:r>
            <a:r>
              <a:rPr lang="en-US" altLang="zh-CN" sz="2400" dirty="0">
                <a:solidFill>
                  <a:srgbClr val="C00000"/>
                </a:solidFill>
                <a:latin typeface="Microsoft YaHei Light" panose="020B0502040204020203" pitchFamily="34" charset="-122"/>
                <a:ea typeface="Microsoft YaHei Light" panose="020B0502040204020203" pitchFamily="34" charset="-122"/>
              </a:rPr>
              <a:t>API</a:t>
            </a:r>
            <a:r>
              <a:rPr lang="zh-CN" altLang="zh-CN" sz="2400" dirty="0">
                <a:solidFill>
                  <a:srgbClr val="C00000"/>
                </a:solidFill>
                <a:latin typeface="Microsoft YaHei Light" panose="020B0502040204020203" pitchFamily="34" charset="-122"/>
                <a:ea typeface="Microsoft YaHei Light" panose="020B0502040204020203" pitchFamily="34" charset="-122"/>
              </a:rPr>
              <a:t>调用不同。例如，不能使用</a:t>
            </a:r>
            <a:r>
              <a:rPr lang="en-US" altLang="zh-CN" sz="2400" dirty="0">
                <a:solidFill>
                  <a:srgbClr val="C00000"/>
                </a:solidFill>
                <a:latin typeface="Microsoft YaHei Light" panose="020B0502040204020203" pitchFamily="34" charset="-122"/>
                <a:ea typeface="Microsoft YaHei Light" panose="020B0502040204020203" pitchFamily="34" charset="-122"/>
              </a:rPr>
              <a:t>API</a:t>
            </a:r>
            <a:r>
              <a:rPr lang="zh-CN" altLang="zh-CN" sz="2400" dirty="0">
                <a:solidFill>
                  <a:srgbClr val="C00000"/>
                </a:solidFill>
                <a:latin typeface="Microsoft YaHei Light" panose="020B0502040204020203" pitchFamily="34" charset="-122"/>
                <a:ea typeface="Microsoft YaHei Light" panose="020B0502040204020203" pitchFamily="34" charset="-122"/>
              </a:rPr>
              <a:t>函数来预备一个</a:t>
            </a:r>
            <a:r>
              <a:rPr lang="en-US" altLang="zh-CN" sz="2400" dirty="0">
                <a:solidFill>
                  <a:srgbClr val="C00000"/>
                </a:solidFill>
                <a:latin typeface="Microsoft YaHei Light" panose="020B0502040204020203" pitchFamily="34" charset="-122"/>
                <a:ea typeface="Microsoft YaHei Light" panose="020B0502040204020203" pitchFamily="34" charset="-122"/>
              </a:rPr>
              <a:t>prepare, execute</a:t>
            </a:r>
            <a:r>
              <a:rPr lang="zh-CN" altLang="zh-CN" sz="2400" dirty="0">
                <a:solidFill>
                  <a:srgbClr val="C00000"/>
                </a:solidFill>
                <a:latin typeface="Microsoft YaHei Light" panose="020B0502040204020203" pitchFamily="34" charset="-122"/>
                <a:ea typeface="Microsoft YaHei Light" panose="020B0502040204020203" pitchFamily="34" charset="-122"/>
              </a:rPr>
              <a:t>或</a:t>
            </a:r>
            <a:r>
              <a:rPr lang="en-US" altLang="zh-CN" sz="2400" dirty="0">
                <a:solidFill>
                  <a:srgbClr val="C00000"/>
                </a:solidFill>
                <a:latin typeface="Microsoft YaHei Light" panose="020B0502040204020203" pitchFamily="34" charset="-122"/>
                <a:ea typeface="Microsoft YaHei Light" panose="020B0502040204020203" pitchFamily="34" charset="-122"/>
              </a:rPr>
              <a:t>deallocate prepare</a:t>
            </a:r>
            <a:r>
              <a:rPr lang="zh-CN" altLang="zh-CN" sz="2400" dirty="0">
                <a:solidFill>
                  <a:srgbClr val="C00000"/>
                </a:solidFill>
                <a:latin typeface="Microsoft YaHei Light" panose="020B0502040204020203" pitchFamily="34" charset="-122"/>
                <a:ea typeface="Microsoft YaHei Light" panose="020B0502040204020203" pitchFamily="34" charset="-122"/>
              </a:rPr>
              <a:t>语句。</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zh-CN" sz="2400" dirty="0">
                <a:latin typeface="Microsoft YaHei Light" panose="020B0502040204020203" pitchFamily="34" charset="-122"/>
                <a:ea typeface="Microsoft YaHei Light" panose="020B0502040204020203" pitchFamily="34" charset="-122"/>
              </a:rPr>
              <a:t>）能够支持预处理操作的</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语句如下</a:t>
            </a:r>
            <a:r>
              <a:rPr lang="en-US" altLang="zh-CN" sz="2400" dirty="0">
                <a:latin typeface="Microsoft YaHei Light" panose="020B0502040204020203" pitchFamily="34" charset="-122"/>
                <a:ea typeface="Microsoft YaHei Light" panose="020B0502040204020203" pitchFamily="34" charset="-122"/>
              </a:rPr>
              <a:t>create table, delete, do, insert, replace, select, set, update</a:t>
            </a:r>
            <a:r>
              <a:rPr lang="zh-CN" altLang="zh-CN" sz="2400" dirty="0">
                <a:latin typeface="Microsoft YaHei Light" panose="020B0502040204020203" pitchFamily="34" charset="-122"/>
                <a:ea typeface="Microsoft YaHei Light" panose="020B0502040204020203" pitchFamily="34" charset="-122"/>
              </a:rPr>
              <a:t>和多数的</a:t>
            </a:r>
            <a:r>
              <a:rPr lang="en-US" altLang="zh-CN" sz="2400" dirty="0">
                <a:latin typeface="Microsoft YaHei Light" panose="020B0502040204020203" pitchFamily="34" charset="-122"/>
                <a:ea typeface="Microsoft YaHei Light" panose="020B0502040204020203" pitchFamily="34" charset="-122"/>
              </a:rPr>
              <a:t>show</a:t>
            </a:r>
            <a:r>
              <a:rPr lang="zh-CN" altLang="zh-CN" sz="2400" dirty="0">
                <a:latin typeface="Microsoft YaHei Light" panose="020B0502040204020203" pitchFamily="34" charset="-122"/>
                <a:ea typeface="Microsoft YaHei Light" panose="020B0502040204020203" pitchFamily="34" charset="-122"/>
              </a:rPr>
              <a:t>语句，而不支持其他语句。</a:t>
            </a: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5</a:t>
            </a:r>
            <a:r>
              <a:rPr lang="zh-CN" altLang="zh-CN" sz="2400" dirty="0">
                <a:solidFill>
                  <a:srgbClr val="0000FF"/>
                </a:solidFill>
                <a:latin typeface="Microsoft YaHei Light" panose="020B0502040204020203" pitchFamily="34" charset="-122"/>
                <a:ea typeface="Microsoft YaHei Light" panose="020B0502040204020203" pitchFamily="34" charset="-122"/>
              </a:rPr>
              <a:t>）预处理语句的</a:t>
            </a:r>
            <a:r>
              <a:rPr lang="en-US" altLang="zh-CN" sz="2400" dirty="0">
                <a:solidFill>
                  <a:srgbClr val="0000FF"/>
                </a:solidFill>
                <a:latin typeface="Microsoft YaHei Light" panose="020B0502040204020203" pitchFamily="34" charset="-122"/>
                <a:ea typeface="Microsoft YaHei Light" panose="020B0502040204020203" pitchFamily="34" charset="-122"/>
              </a:rPr>
              <a:t>SQL</a:t>
            </a:r>
            <a:r>
              <a:rPr lang="zh-CN" altLang="zh-CN" sz="2400" dirty="0">
                <a:solidFill>
                  <a:srgbClr val="0000FF"/>
                </a:solidFill>
                <a:latin typeface="Microsoft YaHei Light" panose="020B0502040204020203" pitchFamily="34" charset="-122"/>
                <a:ea typeface="Microsoft YaHei Light" panose="020B0502040204020203" pitchFamily="34" charset="-122"/>
              </a:rPr>
              <a:t>语法可以在已存储的过程中使用，但是不能在已存储的函数或触发程序中使用。</a:t>
            </a:r>
          </a:p>
          <a:p>
            <a:pPr lvl="1">
              <a:buFont typeface="Wingdings" panose="05000000000000000000" pitchFamily="2" charset="2"/>
              <a:buNone/>
            </a:pP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1F7FC9C9-9CCB-4F0D-B52E-658D964FEC3D}"/>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2912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D35A612-DE6F-47E0-9396-3A0831BBC4A0}"/>
              </a:ext>
            </a:extLst>
          </p:cNvPr>
          <p:cNvSpPr txBox="1">
            <a:spLocks noChangeArrowheads="1"/>
          </p:cNvSpPr>
          <p:nvPr/>
        </p:nvSpPr>
        <p:spPr>
          <a:xfrm>
            <a:off x="285750" y="1136167"/>
            <a:ext cx="11462302" cy="3439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5. </a:t>
            </a:r>
            <a:r>
              <a:rPr lang="zh-CN" altLang="zh-CN" sz="2400" dirty="0">
                <a:solidFill>
                  <a:srgbClr val="FF0000"/>
                </a:solidFill>
                <a:latin typeface="Microsoft YaHei Light" panose="020B0502040204020203" pitchFamily="34" charset="-122"/>
                <a:ea typeface="Microsoft YaHei Light" panose="020B0502040204020203" pitchFamily="34" charset="-122"/>
              </a:rPr>
              <a:t>注释</a:t>
            </a:r>
          </a:p>
          <a:p>
            <a:r>
              <a:rPr lang="zh-CN" altLang="zh-CN" sz="2400" dirty="0">
                <a:latin typeface="Microsoft YaHei Light" panose="020B0502040204020203" pitchFamily="34" charset="-122"/>
                <a:ea typeface="Microsoft YaHei Light" panose="020B0502040204020203" pitchFamily="34" charset="-122"/>
              </a:rPr>
              <a:t>注释是程序代码中不被执行的文本字符串，用于对代码进行说明或进行诊断的部分语句。</a:t>
            </a:r>
            <a:r>
              <a:rPr lang="en-US" altLang="zh-CN" sz="2400" dirty="0">
                <a:latin typeface="Microsoft YaHei Light" panose="020B0502040204020203" pitchFamily="34" charset="-122"/>
                <a:ea typeface="Microsoft YaHei Light" panose="020B0502040204020203" pitchFamily="34" charset="-122"/>
              </a:rPr>
              <a:t> </a:t>
            </a:r>
            <a:endParaRPr lang="zh-CN"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1</a:t>
            </a: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（井号字符）：从该字符到行尾都是注释内容。</a:t>
            </a: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2</a:t>
            </a: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（双连线字符）：从双连线字符到行尾都是注释内容。注意，双连线后一定要加一个空格。</a:t>
            </a:r>
          </a:p>
          <a:p>
            <a:pPr>
              <a:buFont typeface="Wingdings" panose="05000000000000000000" pitchFamily="2" charset="2"/>
              <a:buNone/>
            </a:pPr>
            <a:r>
              <a:rPr lang="zh-CN" altLang="zh-CN"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solidFill>
                  <a:srgbClr val="0000FF"/>
                </a:solidFill>
                <a:latin typeface="Microsoft YaHei Light" panose="020B0502040204020203" pitchFamily="34" charset="-122"/>
                <a:ea typeface="Microsoft YaHei Light" panose="020B0502040204020203" pitchFamily="34" charset="-122"/>
              </a:rPr>
              <a:t>3</a:t>
            </a:r>
            <a:r>
              <a:rPr lang="zh-CN" altLang="zh-CN" sz="2400" dirty="0">
                <a:solidFill>
                  <a:srgbClr val="0000FF"/>
                </a:solidFill>
                <a:latin typeface="Microsoft YaHei Light" panose="020B0502040204020203" pitchFamily="34" charset="-122"/>
                <a:ea typeface="Microsoft YaHei Light" panose="020B0502040204020203" pitchFamily="34" charset="-122"/>
              </a:rPr>
              <a:t>）正斜杠星号字符（</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）：开始注释对（</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）和结束注释对（</a:t>
            </a:r>
            <a:r>
              <a:rPr lang="en-US" altLang="zh-CN" sz="2400" dirty="0">
                <a:solidFill>
                  <a:srgbClr val="0000FF"/>
                </a:solidFill>
                <a:latin typeface="Microsoft YaHei Light" panose="020B0502040204020203" pitchFamily="34" charset="-122"/>
                <a:ea typeface="Microsoft YaHei Light" panose="020B0502040204020203" pitchFamily="34" charset="-122"/>
              </a:rPr>
              <a:t>*/</a:t>
            </a:r>
            <a:r>
              <a:rPr lang="zh-CN" altLang="zh-CN" sz="2400" dirty="0">
                <a:solidFill>
                  <a:srgbClr val="0000FF"/>
                </a:solidFill>
                <a:latin typeface="Microsoft YaHei Light" panose="020B0502040204020203" pitchFamily="34" charset="-122"/>
                <a:ea typeface="Microsoft YaHei Light" panose="020B0502040204020203" pitchFamily="34" charset="-122"/>
              </a:rPr>
              <a:t>）之间的所有内容均视为注释。</a:t>
            </a:r>
          </a:p>
        </p:txBody>
      </p:sp>
      <p:sp>
        <p:nvSpPr>
          <p:cNvPr id="7" name="矩形 6">
            <a:extLst>
              <a:ext uri="{FF2B5EF4-FFF2-40B4-BE49-F238E27FC236}">
                <a16:creationId xmlns:a16="http://schemas.microsoft.com/office/drawing/2014/main" id="{038E0D3B-749B-4062-A49B-90B8D067DE27}"/>
              </a:ext>
            </a:extLst>
          </p:cNvPr>
          <p:cNvSpPr>
            <a:spLocks noChangeArrowheads="1"/>
          </p:cNvSpPr>
          <p:nvPr/>
        </p:nvSpPr>
        <p:spPr bwMode="auto">
          <a:xfrm>
            <a:off x="6371911" y="4249410"/>
            <a:ext cx="5058089" cy="230832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dirty="0">
                <a:latin typeface="Microsoft YaHei Light" panose="020B0502040204020203" pitchFamily="34" charset="-122"/>
                <a:ea typeface="Microsoft YaHei Light" panose="020B0502040204020203" pitchFamily="34" charset="-122"/>
              </a:rPr>
              <a:t>例如，下面的程序代码中包含注释符号。</a:t>
            </a:r>
          </a:p>
          <a:p>
            <a:pPr eaLnBrk="1" hangingPunct="1"/>
            <a:r>
              <a:rPr lang="en-US" altLang="zh-CN" b="1" dirty="0">
                <a:solidFill>
                  <a:srgbClr val="C00000"/>
                </a:solidFill>
                <a:latin typeface="Microsoft YaHei Light" panose="020B0502040204020203" pitchFamily="34" charset="-122"/>
                <a:ea typeface="Microsoft YaHei Light" panose="020B0502040204020203" pitchFamily="34" charset="-122"/>
              </a:rPr>
              <a:t>USE  teaching;     </a:t>
            </a:r>
            <a:r>
              <a:rPr lang="en-US" altLang="zh-CN" b="1" dirty="0">
                <a:latin typeface="Microsoft YaHei Light" panose="020B0502040204020203" pitchFamily="34" charset="-122"/>
                <a:ea typeface="Microsoft YaHei Light" panose="020B0502040204020203" pitchFamily="34" charset="-122"/>
              </a:rPr>
              <a:t>-- </a:t>
            </a:r>
            <a:r>
              <a:rPr lang="zh-CN" altLang="zh-CN" b="1" dirty="0">
                <a:latin typeface="Microsoft YaHei Light" panose="020B0502040204020203" pitchFamily="34" charset="-122"/>
                <a:ea typeface="Microsoft YaHei Light" panose="020B0502040204020203" pitchFamily="34" charset="-122"/>
              </a:rPr>
              <a:t>打开数据库</a:t>
            </a:r>
          </a:p>
          <a:p>
            <a:pPr eaLnBrk="1" hangingPunct="1"/>
            <a:r>
              <a:rPr lang="en-US" altLang="zh-CN" b="1" dirty="0">
                <a:latin typeface="Microsoft YaHei Light" panose="020B0502040204020203" pitchFamily="34" charset="-122"/>
                <a:ea typeface="Microsoft YaHei Light" panose="020B0502040204020203" pitchFamily="34" charset="-122"/>
              </a:rPr>
              <a:t>#</a:t>
            </a:r>
            <a:r>
              <a:rPr lang="zh-CN" altLang="zh-CN" b="1" dirty="0">
                <a:latin typeface="Microsoft YaHei Light" panose="020B0502040204020203" pitchFamily="34" charset="-122"/>
                <a:ea typeface="Microsoft YaHei Light" panose="020B0502040204020203" pitchFamily="34" charset="-122"/>
              </a:rPr>
              <a:t>查看学生的所有信息</a:t>
            </a:r>
          </a:p>
          <a:p>
            <a:pPr eaLnBrk="1" hangingPunct="1"/>
            <a:r>
              <a:rPr lang="en-US" altLang="zh-CN" b="1" dirty="0">
                <a:solidFill>
                  <a:srgbClr val="C00000"/>
                </a:solidFill>
                <a:latin typeface="Microsoft YaHei Light" panose="020B0502040204020203" pitchFamily="34" charset="-122"/>
                <a:ea typeface="Microsoft YaHei Light" panose="020B0502040204020203" pitchFamily="34" charset="-122"/>
              </a:rPr>
              <a:t>select * from student; </a:t>
            </a:r>
            <a:endParaRPr lang="zh-CN" altLang="zh-CN"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b="1" dirty="0">
                <a:latin typeface="Microsoft YaHei Light" panose="020B0502040204020203" pitchFamily="34" charset="-122"/>
                <a:ea typeface="Microsoft YaHei Light" panose="020B0502040204020203" pitchFamily="34" charset="-122"/>
              </a:rPr>
              <a:t>/*  </a:t>
            </a:r>
            <a:r>
              <a:rPr lang="zh-CN" altLang="zh-CN" b="1" dirty="0">
                <a:latin typeface="Microsoft YaHei Light" panose="020B0502040204020203" pitchFamily="34" charset="-122"/>
                <a:ea typeface="Microsoft YaHei Light" panose="020B0502040204020203" pitchFamily="34" charset="-122"/>
              </a:rPr>
              <a:t>查看所有女生的学号、姓名、和电话</a:t>
            </a:r>
          </a:p>
          <a:p>
            <a:pPr eaLnBrk="1" hangingPunct="1"/>
            <a:r>
              <a:rPr lang="zh-CN" altLang="zh-CN" b="1" dirty="0">
                <a:latin typeface="Microsoft YaHei Light" panose="020B0502040204020203" pitchFamily="34" charset="-122"/>
                <a:ea typeface="Microsoft YaHei Light" panose="020B0502040204020203" pitchFamily="34" charset="-122"/>
              </a:rPr>
              <a:t>附加条件是女生 </a:t>
            </a:r>
            <a:r>
              <a:rPr lang="en-US" altLang="zh-CN" b="1" dirty="0">
                <a:latin typeface="Microsoft YaHei Light" panose="020B0502040204020203" pitchFamily="34" charset="-122"/>
                <a:ea typeface="Microsoft YaHei Light" panose="020B0502040204020203" pitchFamily="34" charset="-122"/>
              </a:rPr>
              <a:t> */ </a:t>
            </a:r>
            <a:endParaRPr lang="zh-CN" altLang="zh-CN" b="1" dirty="0">
              <a:latin typeface="Microsoft YaHei Light" panose="020B0502040204020203" pitchFamily="34" charset="-122"/>
              <a:ea typeface="Microsoft YaHei Light" panose="020B0502040204020203" pitchFamily="34" charset="-122"/>
            </a:endParaRPr>
          </a:p>
          <a:p>
            <a:pPr eaLnBrk="1" hangingPunct="1"/>
            <a:r>
              <a:rPr lang="en-US" altLang="zh-CN" b="1" dirty="0">
                <a:solidFill>
                  <a:srgbClr val="C00000"/>
                </a:solidFill>
                <a:latin typeface="Microsoft YaHei Light" panose="020B0502040204020203" pitchFamily="34" charset="-122"/>
                <a:ea typeface="Microsoft YaHei Light" panose="020B0502040204020203" pitchFamily="34" charset="-122"/>
              </a:rPr>
              <a:t>select </a:t>
            </a:r>
            <a:r>
              <a:rPr lang="en-US" altLang="zh-CN" b="1" dirty="0" err="1">
                <a:solidFill>
                  <a:srgbClr val="C00000"/>
                </a:solidFill>
                <a:latin typeface="Microsoft YaHei Light" panose="020B0502040204020203" pitchFamily="34" charset="-122"/>
                <a:ea typeface="Microsoft YaHei Light" panose="020B0502040204020203" pitchFamily="34" charset="-122"/>
              </a:rPr>
              <a:t>studentno,sname,phone</a:t>
            </a:r>
            <a:r>
              <a:rPr lang="en-US" altLang="zh-CN" b="1" dirty="0">
                <a:solidFill>
                  <a:srgbClr val="C00000"/>
                </a:solidFill>
                <a:latin typeface="Microsoft YaHei Light" panose="020B0502040204020203" pitchFamily="34" charset="-122"/>
                <a:ea typeface="Microsoft YaHei Light" panose="020B0502040204020203" pitchFamily="34" charset="-122"/>
              </a:rPr>
              <a:t> from student </a:t>
            </a:r>
            <a:endParaRPr lang="zh-CN" altLang="zh-CN" b="1" dirty="0">
              <a:solidFill>
                <a:srgbClr val="C00000"/>
              </a:solidFill>
              <a:latin typeface="Microsoft YaHei Light" panose="020B0502040204020203" pitchFamily="34" charset="-122"/>
              <a:ea typeface="Microsoft YaHei Light" panose="020B0502040204020203" pitchFamily="34" charset="-122"/>
            </a:endParaRPr>
          </a:p>
          <a:p>
            <a:pPr eaLnBrk="1" hangingPunct="1"/>
            <a:r>
              <a:rPr lang="en-US" altLang="zh-CN" b="1" dirty="0">
                <a:solidFill>
                  <a:srgbClr val="C00000"/>
                </a:solidFill>
                <a:latin typeface="Microsoft YaHei Light" panose="020B0502040204020203" pitchFamily="34" charset="-122"/>
                <a:ea typeface="Microsoft YaHei Light" panose="020B0502040204020203" pitchFamily="34" charset="-122"/>
              </a:rPr>
              <a:t>WHERE  sex='</a:t>
            </a:r>
            <a:r>
              <a:rPr lang="zh-CN" altLang="zh-CN" b="1" dirty="0">
                <a:solidFill>
                  <a:srgbClr val="C00000"/>
                </a:solidFill>
                <a:latin typeface="Microsoft YaHei Light" panose="020B0502040204020203" pitchFamily="34" charset="-122"/>
                <a:ea typeface="Microsoft YaHei Light" panose="020B0502040204020203" pitchFamily="34" charset="-122"/>
              </a:rPr>
              <a:t>女</a:t>
            </a:r>
            <a:r>
              <a:rPr lang="en-US" altLang="zh-CN" b="1" dirty="0">
                <a:solidFill>
                  <a:srgbClr val="C00000"/>
                </a:solidFill>
                <a:latin typeface="Microsoft YaHei Light" panose="020B0502040204020203" pitchFamily="34" charset="-122"/>
                <a:ea typeface="Microsoft YaHei Light" panose="020B0502040204020203" pitchFamily="34" charset="-122"/>
              </a:rPr>
              <a:t>'; </a:t>
            </a:r>
            <a:endParaRPr lang="zh-CN" altLang="zh-CN" b="1" dirty="0">
              <a:solidFill>
                <a:srgbClr val="C00000"/>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8FFA9548-38BD-41FA-9061-31807F7FDC6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D4D2477F-EF13-4742-9F05-C8EC47C74FC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28CA6B9E-9732-4BF3-A44A-BABA600F01DF}"/>
              </a:ext>
            </a:extLst>
          </p:cNvPr>
          <p:cNvSpPr txBox="1">
            <a:spLocks noChangeArrowheads="1"/>
          </p:cNvSpPr>
          <p:nvPr/>
        </p:nvSpPr>
        <p:spPr>
          <a:xfrm>
            <a:off x="579472" y="1225722"/>
            <a:ext cx="11033055" cy="1133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中，可以利用</a:t>
            </a:r>
            <a:r>
              <a:rPr lang="en-US" altLang="zh-CN" sz="2400" dirty="0">
                <a:latin typeface="Microsoft YaHei Light" panose="020B0502040204020203" pitchFamily="34" charset="-122"/>
                <a:ea typeface="Microsoft YaHei Light" panose="020B0502040204020203" pitchFamily="34" charset="-122"/>
              </a:rPr>
              <a:t>create function</a:t>
            </a:r>
            <a:r>
              <a:rPr lang="zh-CN" altLang="zh-CN" sz="2400" dirty="0">
                <a:latin typeface="Microsoft YaHei Light" panose="020B0502040204020203" pitchFamily="34" charset="-122"/>
                <a:ea typeface="Microsoft YaHei Light" panose="020B0502040204020203" pitchFamily="34" charset="-122"/>
              </a:rPr>
              <a:t>语句创建自定义函数。创建函数必须具有</a:t>
            </a:r>
            <a:r>
              <a:rPr lang="en-US" altLang="zh-CN" sz="2400" dirty="0">
                <a:latin typeface="Microsoft YaHei Light" panose="020B0502040204020203" pitchFamily="34" charset="-122"/>
                <a:ea typeface="Microsoft YaHei Light" panose="020B0502040204020203" pitchFamily="34" charset="-122"/>
              </a:rPr>
              <a:t>create routine</a:t>
            </a:r>
            <a:r>
              <a:rPr lang="zh-CN" altLang="zh-CN" sz="2400" dirty="0">
                <a:latin typeface="Microsoft YaHei Light" panose="020B0502040204020203" pitchFamily="34" charset="-122"/>
                <a:ea typeface="Microsoft YaHei Light" panose="020B0502040204020203" pitchFamily="34" charset="-122"/>
              </a:rPr>
              <a:t>权限，并且</a:t>
            </a:r>
            <a:r>
              <a:rPr lang="en-US" altLang="zh-CN" sz="2400" dirty="0">
                <a:latin typeface="Microsoft YaHei Light" panose="020B0502040204020203" pitchFamily="34" charset="-122"/>
                <a:ea typeface="Microsoft YaHei Light" panose="020B0502040204020203" pitchFamily="34" charset="-122"/>
              </a:rPr>
              <a:t>alter routine</a:t>
            </a:r>
            <a:r>
              <a:rPr lang="zh-CN" altLang="zh-CN" sz="2400" dirty="0">
                <a:latin typeface="Microsoft YaHei Light" panose="020B0502040204020203" pitchFamily="34" charset="-122"/>
                <a:ea typeface="Microsoft YaHei Light" panose="020B0502040204020203" pitchFamily="34" charset="-122"/>
              </a:rPr>
              <a:t>和</a:t>
            </a:r>
            <a:r>
              <a:rPr lang="en-US" altLang="zh-CN" sz="2400" dirty="0">
                <a:latin typeface="Microsoft YaHei Light" panose="020B0502040204020203" pitchFamily="34" charset="-122"/>
                <a:ea typeface="Microsoft YaHei Light" panose="020B0502040204020203" pitchFamily="34" charset="-122"/>
              </a:rPr>
              <a:t>execute</a:t>
            </a:r>
            <a:r>
              <a:rPr lang="zh-CN" altLang="zh-CN" sz="2400" dirty="0">
                <a:latin typeface="Microsoft YaHei Light" panose="020B0502040204020203" pitchFamily="34" charset="-122"/>
                <a:ea typeface="Microsoft YaHei Light" panose="020B0502040204020203" pitchFamily="34" charset="-122"/>
              </a:rPr>
              <a:t>权限被自动授予它的创建者。需要注意的是，</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的自定义函数定义时，需要指定当前数据库。</a:t>
            </a:r>
            <a:endParaRPr lang="en-US" altLang="zh-CN" sz="2400" dirty="0">
              <a:latin typeface="Microsoft YaHei Light" panose="020B0502040204020203" pitchFamily="34" charset="-122"/>
              <a:ea typeface="Microsoft YaHei Light" panose="020B0502040204020203" pitchFamily="34" charset="-122"/>
            </a:endParaRPr>
          </a:p>
        </p:txBody>
      </p:sp>
      <p:sp>
        <p:nvSpPr>
          <p:cNvPr id="9" name="Rectangle 3">
            <a:extLst>
              <a:ext uri="{FF2B5EF4-FFF2-40B4-BE49-F238E27FC236}">
                <a16:creationId xmlns:a16="http://schemas.microsoft.com/office/drawing/2014/main" id="{52D89813-5AB2-49B4-A83F-92487864DB41}"/>
              </a:ext>
            </a:extLst>
          </p:cNvPr>
          <p:cNvSpPr txBox="1">
            <a:spLocks noChangeArrowheads="1"/>
          </p:cNvSpPr>
          <p:nvPr/>
        </p:nvSpPr>
        <p:spPr>
          <a:xfrm>
            <a:off x="579472" y="2633310"/>
            <a:ext cx="10337317" cy="3730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a:t>
            </a:r>
            <a:r>
              <a:rPr lang="zh-CN" altLang="zh-CN" sz="2400" dirty="0">
                <a:solidFill>
                  <a:srgbClr val="FF0000"/>
                </a:solidFill>
                <a:latin typeface="Microsoft YaHei Light" panose="020B0502040204020203" pitchFamily="34" charset="-122"/>
                <a:ea typeface="Microsoft YaHei Light" panose="020B0502040204020203" pitchFamily="34" charset="-122"/>
              </a:rPr>
              <a:t>创建和调用自定义函数</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r>
              <a:rPr lang="zh-CN" altLang="zh-CN" sz="2400" dirty="0">
                <a:latin typeface="Microsoft YaHei Light" panose="020B0502040204020203" pitchFamily="34" charset="-122"/>
                <a:ea typeface="Microsoft YaHei Light" panose="020B0502040204020203" pitchFamily="34" charset="-122"/>
              </a:rPr>
              <a:t>创建自定义函数的语法格式</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中，创建存储函数的基本语法如下。</a:t>
            </a: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create function </a:t>
            </a:r>
            <a:r>
              <a:rPr lang="en-US" altLang="zh-CN" dirty="0" err="1">
                <a:solidFill>
                  <a:srgbClr val="FF0000"/>
                </a:solidFill>
                <a:latin typeface="Microsoft YaHei Light" panose="020B0502040204020203" pitchFamily="34" charset="-122"/>
                <a:ea typeface="Microsoft YaHei Light" panose="020B0502040204020203" pitchFamily="34" charset="-122"/>
              </a:rPr>
              <a:t>func_name</a:t>
            </a:r>
            <a:r>
              <a:rPr lang="en-US" altLang="zh-CN" dirty="0">
                <a:solidFill>
                  <a:srgbClr val="FF0000"/>
                </a:solidFill>
                <a:latin typeface="Microsoft YaHei Light" panose="020B0502040204020203" pitchFamily="34" charset="-122"/>
                <a:ea typeface="Microsoft YaHei Light" panose="020B0502040204020203" pitchFamily="34" charset="-122"/>
              </a:rPr>
              <a:t>([[in | out | </a:t>
            </a:r>
            <a:r>
              <a:rPr lang="en-US" altLang="zh-CN" dirty="0" err="1">
                <a:solidFill>
                  <a:srgbClr val="FF0000"/>
                </a:solidFill>
                <a:latin typeface="Microsoft YaHei Light" panose="020B0502040204020203" pitchFamily="34" charset="-122"/>
                <a:ea typeface="Microsoft YaHei Light" panose="020B0502040204020203" pitchFamily="34" charset="-122"/>
              </a:rPr>
              <a:t>inout</a:t>
            </a:r>
            <a:r>
              <a:rPr lang="en-US" altLang="zh-CN" dirty="0">
                <a:solidFill>
                  <a:srgbClr val="FF0000"/>
                </a:solidFill>
                <a:latin typeface="Microsoft YaHei Light" panose="020B0502040204020203" pitchFamily="34" charset="-122"/>
                <a:ea typeface="Microsoft YaHei Light" panose="020B0502040204020203" pitchFamily="34" charset="-122"/>
              </a:rPr>
              <a:t>]</a:t>
            </a:r>
            <a:r>
              <a:rPr lang="en-US" altLang="zh-CN" dirty="0" err="1">
                <a:solidFill>
                  <a:srgbClr val="FF0000"/>
                </a:solidFill>
                <a:latin typeface="Microsoft YaHei Light" panose="020B0502040204020203" pitchFamily="34" charset="-122"/>
                <a:ea typeface="Microsoft YaHei Light" panose="020B0502040204020203" pitchFamily="34" charset="-122"/>
              </a:rPr>
              <a:t>func_parameter</a:t>
            </a:r>
            <a:r>
              <a:rPr lang="en-US" altLang="zh-CN" dirty="0">
                <a:solidFill>
                  <a:srgbClr val="FF0000"/>
                </a:solidFill>
                <a:latin typeface="Microsoft YaHei Light" panose="020B0502040204020203" pitchFamily="34" charset="-122"/>
                <a:ea typeface="Microsoft YaHei Light" panose="020B0502040204020203" pitchFamily="34" charset="-122"/>
              </a:rPr>
              <a:t> type[,…]])</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returns  </a:t>
            </a:r>
            <a:r>
              <a:rPr lang="en-US" altLang="zh-CN" dirty="0" err="1">
                <a:solidFill>
                  <a:srgbClr val="FF0000"/>
                </a:solidFill>
                <a:latin typeface="Microsoft YaHei Light" panose="020B0502040204020203" pitchFamily="34" charset="-122"/>
                <a:ea typeface="Microsoft YaHei Light" panose="020B0502040204020203" pitchFamily="34" charset="-122"/>
              </a:rPr>
              <a:t>return_type</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[characteristic…]</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begin</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	</a:t>
            </a:r>
            <a:r>
              <a:rPr lang="en-US" altLang="zh-CN" dirty="0" err="1">
                <a:solidFill>
                  <a:srgbClr val="FF0000"/>
                </a:solidFill>
                <a:latin typeface="Microsoft YaHei Light" panose="020B0502040204020203" pitchFamily="34" charset="-122"/>
                <a:ea typeface="Microsoft YaHei Light" panose="020B0502040204020203" pitchFamily="34" charset="-122"/>
              </a:rPr>
              <a:t>function_body_statements</a:t>
            </a:r>
            <a:r>
              <a:rPr lang="en-US" altLang="zh-CN" dirty="0">
                <a:solidFill>
                  <a:srgbClr val="FF0000"/>
                </a:solidFill>
                <a:latin typeface="Microsoft YaHei Light" panose="020B0502040204020203" pitchFamily="34" charset="-122"/>
                <a:ea typeface="Microsoft YaHei Light" panose="020B0502040204020203" pitchFamily="34" charset="-122"/>
              </a:rPr>
              <a:t>;</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	return[</a:t>
            </a:r>
            <a:r>
              <a:rPr lang="en-US" altLang="zh-CN" dirty="0" err="1">
                <a:solidFill>
                  <a:srgbClr val="FF0000"/>
                </a:solidFill>
                <a:latin typeface="Microsoft YaHei Light" panose="020B0502040204020203" pitchFamily="34" charset="-122"/>
                <a:ea typeface="Microsoft YaHei Light" panose="020B0502040204020203" pitchFamily="34" charset="-122"/>
              </a:rPr>
              <a:t>return_values</a:t>
            </a:r>
            <a:r>
              <a:rPr lang="en-US" altLang="zh-CN" dirty="0">
                <a:solidFill>
                  <a:srgbClr val="FF0000"/>
                </a:solidFill>
                <a:latin typeface="Microsoft YaHei Light" panose="020B0502040204020203" pitchFamily="34" charset="-122"/>
                <a:ea typeface="Microsoft YaHei Light" panose="020B0502040204020203" pitchFamily="34" charset="-122"/>
              </a:rPr>
              <a:t>];</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FF0000"/>
                </a:solidFill>
                <a:latin typeface="Microsoft YaHei Light" panose="020B0502040204020203" pitchFamily="34" charset="-122"/>
                <a:ea typeface="Microsoft YaHei Light" panose="020B0502040204020203" pitchFamily="34" charset="-122"/>
              </a:rPr>
              <a:t>end; </a:t>
            </a:r>
            <a:endParaRPr lang="zh-CN" altLang="zh-CN" dirty="0">
              <a:solidFill>
                <a:srgbClr val="FF0000"/>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endParaRPr lang="zh-CN"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0746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矩形 6">
            <a:extLst>
              <a:ext uri="{FF2B5EF4-FFF2-40B4-BE49-F238E27FC236}">
                <a16:creationId xmlns:a16="http://schemas.microsoft.com/office/drawing/2014/main" id="{EBA025B9-2287-4A70-A75B-E2F615FA7797}"/>
              </a:ext>
            </a:extLst>
          </p:cNvPr>
          <p:cNvSpPr>
            <a:spLocks noChangeArrowheads="1"/>
          </p:cNvSpPr>
          <p:nvPr/>
        </p:nvSpPr>
        <p:spPr bwMode="auto">
          <a:xfrm>
            <a:off x="800928" y="1124985"/>
            <a:ext cx="10590143" cy="267765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rPr>
              <a:t>函数定义说明：</a:t>
            </a:r>
          </a:p>
          <a:p>
            <a:pPr eaLnBrk="1" hangingPunct="1"/>
            <a:r>
              <a:rPr lang="zh-CN" altLang="zh-CN" sz="2400" b="1" dirty="0">
                <a:solidFill>
                  <a:srgbClr val="0000FF"/>
                </a:solidFill>
              </a:rPr>
              <a:t>（</a:t>
            </a:r>
            <a:r>
              <a:rPr lang="en-US" altLang="zh-CN" sz="2400" b="1" dirty="0">
                <a:solidFill>
                  <a:srgbClr val="0000FF"/>
                </a:solidFill>
              </a:rPr>
              <a:t>1</a:t>
            </a:r>
            <a:r>
              <a:rPr lang="zh-CN" altLang="zh-CN" sz="2400" b="1" dirty="0">
                <a:solidFill>
                  <a:srgbClr val="0000FF"/>
                </a:solidFill>
              </a:rPr>
              <a:t>）</a:t>
            </a:r>
            <a:r>
              <a:rPr lang="en-US" altLang="zh-CN" sz="2400" b="1" dirty="0">
                <a:solidFill>
                  <a:srgbClr val="0000FF"/>
                </a:solidFill>
              </a:rPr>
              <a:t>create function</a:t>
            </a:r>
            <a:r>
              <a:rPr lang="zh-CN" altLang="zh-CN" sz="2400" b="1" dirty="0">
                <a:solidFill>
                  <a:srgbClr val="0000FF"/>
                </a:solidFill>
              </a:rPr>
              <a:t>：创建自定义函数的关键字。</a:t>
            </a:r>
          </a:p>
          <a:p>
            <a:pPr eaLnBrk="1" hangingPunct="1"/>
            <a:r>
              <a:rPr lang="zh-CN" altLang="zh-CN" sz="2400" b="1" dirty="0">
                <a:solidFill>
                  <a:srgbClr val="0000FF"/>
                </a:solidFill>
              </a:rPr>
              <a:t>（</a:t>
            </a:r>
            <a:r>
              <a:rPr lang="en-US" altLang="zh-CN" sz="2400" b="1" dirty="0">
                <a:solidFill>
                  <a:srgbClr val="0000FF"/>
                </a:solidFill>
              </a:rPr>
              <a:t>2</a:t>
            </a:r>
            <a:r>
              <a:rPr lang="zh-CN" altLang="zh-CN" sz="2400" b="1" dirty="0">
                <a:solidFill>
                  <a:srgbClr val="0000FF"/>
                </a:solidFill>
              </a:rPr>
              <a:t>）</a:t>
            </a:r>
            <a:r>
              <a:rPr lang="en-US" altLang="zh-CN" sz="2400" b="1" dirty="0" err="1">
                <a:solidFill>
                  <a:srgbClr val="0000FF"/>
                </a:solidFill>
              </a:rPr>
              <a:t>func_name</a:t>
            </a:r>
            <a:r>
              <a:rPr lang="zh-CN" altLang="zh-CN" sz="2400" b="1" dirty="0">
                <a:solidFill>
                  <a:srgbClr val="0000FF"/>
                </a:solidFill>
              </a:rPr>
              <a:t>：创建自定义函数的函数名。</a:t>
            </a:r>
          </a:p>
          <a:p>
            <a:pPr eaLnBrk="1" hangingPunct="1"/>
            <a:r>
              <a:rPr lang="zh-CN" altLang="zh-CN" sz="2400" b="1" dirty="0">
                <a:solidFill>
                  <a:srgbClr val="0000FF"/>
                </a:solidFill>
              </a:rPr>
              <a:t>（</a:t>
            </a:r>
            <a:r>
              <a:rPr lang="en-US" altLang="zh-CN" sz="2400" b="1" dirty="0">
                <a:solidFill>
                  <a:srgbClr val="0000FF"/>
                </a:solidFill>
              </a:rPr>
              <a:t>3</a:t>
            </a:r>
            <a:r>
              <a:rPr lang="zh-CN" altLang="zh-CN" sz="2400" b="1" dirty="0">
                <a:solidFill>
                  <a:srgbClr val="0000FF"/>
                </a:solidFill>
              </a:rPr>
              <a:t>）</a:t>
            </a:r>
            <a:r>
              <a:rPr lang="en-US" altLang="zh-CN" sz="2400" b="1" dirty="0">
                <a:solidFill>
                  <a:srgbClr val="0000FF"/>
                </a:solidFill>
              </a:rPr>
              <a:t>[in | out | </a:t>
            </a:r>
            <a:r>
              <a:rPr lang="en-US" altLang="zh-CN" sz="2400" b="1" dirty="0" err="1">
                <a:solidFill>
                  <a:srgbClr val="0000FF"/>
                </a:solidFill>
              </a:rPr>
              <a:t>inout</a:t>
            </a:r>
            <a:r>
              <a:rPr lang="en-US" altLang="zh-CN" sz="2400" b="1" dirty="0">
                <a:solidFill>
                  <a:srgbClr val="0000FF"/>
                </a:solidFill>
              </a:rPr>
              <a:t>] </a:t>
            </a:r>
            <a:r>
              <a:rPr lang="en-US" altLang="zh-CN" sz="2400" b="1" dirty="0" err="1">
                <a:solidFill>
                  <a:srgbClr val="0000FF"/>
                </a:solidFill>
              </a:rPr>
              <a:t>func_parameter</a:t>
            </a:r>
            <a:r>
              <a:rPr lang="en-US" altLang="zh-CN" sz="2400" b="1" dirty="0">
                <a:solidFill>
                  <a:srgbClr val="0000FF"/>
                </a:solidFill>
              </a:rPr>
              <a:t>  type</a:t>
            </a:r>
            <a:r>
              <a:rPr lang="zh-CN" altLang="zh-CN" sz="2400" b="1" dirty="0">
                <a:solidFill>
                  <a:srgbClr val="0000FF"/>
                </a:solidFill>
              </a:rPr>
              <a:t>函数参数及类型列表。参数形式。</a:t>
            </a:r>
            <a:r>
              <a:rPr lang="en-US" altLang="zh-CN" sz="2400" b="1" dirty="0">
                <a:solidFill>
                  <a:srgbClr val="0000FF"/>
                </a:solidFill>
              </a:rPr>
              <a:t>in</a:t>
            </a:r>
            <a:r>
              <a:rPr lang="zh-CN" altLang="zh-CN" sz="2400" b="1" dirty="0">
                <a:solidFill>
                  <a:srgbClr val="0000FF"/>
                </a:solidFill>
              </a:rPr>
              <a:t>表示输入参数，</a:t>
            </a:r>
            <a:r>
              <a:rPr lang="en-US" altLang="zh-CN" sz="2400" b="1" dirty="0">
                <a:solidFill>
                  <a:srgbClr val="0000FF"/>
                </a:solidFill>
              </a:rPr>
              <a:t> out</a:t>
            </a:r>
            <a:r>
              <a:rPr lang="zh-CN" altLang="zh-CN" sz="2400" b="1" dirty="0">
                <a:solidFill>
                  <a:srgbClr val="0000FF"/>
                </a:solidFill>
              </a:rPr>
              <a:t>表示输出参数，</a:t>
            </a:r>
            <a:r>
              <a:rPr lang="en-US" altLang="zh-CN" sz="2400" b="1" dirty="0" err="1">
                <a:solidFill>
                  <a:srgbClr val="0000FF"/>
                </a:solidFill>
              </a:rPr>
              <a:t>inout</a:t>
            </a:r>
            <a:r>
              <a:rPr lang="zh-CN" altLang="zh-CN" sz="2400" b="1" dirty="0">
                <a:solidFill>
                  <a:srgbClr val="0000FF"/>
                </a:solidFill>
              </a:rPr>
              <a:t>表示输入输出参数，</a:t>
            </a:r>
            <a:r>
              <a:rPr lang="en-US" altLang="zh-CN" sz="2400" b="1" dirty="0" err="1">
                <a:solidFill>
                  <a:srgbClr val="0000FF"/>
                </a:solidFill>
              </a:rPr>
              <a:t>func_parameter</a:t>
            </a:r>
            <a:r>
              <a:rPr lang="zh-CN" altLang="zh-CN" sz="2400" b="1" dirty="0">
                <a:solidFill>
                  <a:srgbClr val="0000FF"/>
                </a:solidFill>
              </a:rPr>
              <a:t>表示参数名， </a:t>
            </a:r>
            <a:r>
              <a:rPr lang="en-US" altLang="zh-CN" sz="2400" b="1" dirty="0">
                <a:solidFill>
                  <a:srgbClr val="0000FF"/>
                </a:solidFill>
              </a:rPr>
              <a:t>type</a:t>
            </a:r>
            <a:r>
              <a:rPr lang="zh-CN" altLang="zh-CN" sz="2400" b="1" dirty="0">
                <a:solidFill>
                  <a:srgbClr val="0000FF"/>
                </a:solidFill>
              </a:rPr>
              <a:t>参数类型。</a:t>
            </a:r>
          </a:p>
          <a:p>
            <a:pPr eaLnBrk="1" hangingPunct="1"/>
            <a:r>
              <a:rPr lang="zh-CN" altLang="zh-CN" sz="2400" b="1" dirty="0">
                <a:solidFill>
                  <a:srgbClr val="0000FF"/>
                </a:solidFill>
              </a:rPr>
              <a:t>（</a:t>
            </a:r>
            <a:r>
              <a:rPr lang="en-US" altLang="zh-CN" sz="2400" b="1" dirty="0">
                <a:solidFill>
                  <a:srgbClr val="0000FF"/>
                </a:solidFill>
              </a:rPr>
              <a:t>4</a:t>
            </a:r>
            <a:r>
              <a:rPr lang="zh-CN" altLang="zh-CN" sz="2400" b="1" dirty="0">
                <a:solidFill>
                  <a:srgbClr val="0000FF"/>
                </a:solidFill>
              </a:rPr>
              <a:t>）</a:t>
            </a:r>
            <a:r>
              <a:rPr lang="en-US" altLang="zh-CN" sz="2400" b="1" dirty="0">
                <a:solidFill>
                  <a:srgbClr val="0000FF"/>
                </a:solidFill>
              </a:rPr>
              <a:t>returns  </a:t>
            </a:r>
            <a:r>
              <a:rPr lang="en-US" altLang="zh-CN" sz="2400" b="1" dirty="0" err="1">
                <a:solidFill>
                  <a:srgbClr val="0000FF"/>
                </a:solidFill>
              </a:rPr>
              <a:t>return_type</a:t>
            </a:r>
            <a:r>
              <a:rPr lang="zh-CN" altLang="zh-CN" sz="2400" b="1" dirty="0">
                <a:solidFill>
                  <a:srgbClr val="0000FF"/>
                </a:solidFill>
              </a:rPr>
              <a:t>：函数返回值类型。</a:t>
            </a:r>
          </a:p>
        </p:txBody>
      </p:sp>
      <p:sp>
        <p:nvSpPr>
          <p:cNvPr id="8" name="文本框 7">
            <a:extLst>
              <a:ext uri="{FF2B5EF4-FFF2-40B4-BE49-F238E27FC236}">
                <a16:creationId xmlns:a16="http://schemas.microsoft.com/office/drawing/2014/main" id="{4FE5D955-17B8-46F3-9E83-E2EA0FE5CE2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3DBCAF-0022-4853-981D-2BDE0BC78AE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29E91E4-6B7C-4752-9C81-9DD9DFB187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矩形 4">
            <a:extLst>
              <a:ext uri="{FF2B5EF4-FFF2-40B4-BE49-F238E27FC236}">
                <a16:creationId xmlns:a16="http://schemas.microsoft.com/office/drawing/2014/main" id="{C9F84687-E2F1-4F8C-9C50-4F037E6B7B13}"/>
              </a:ext>
            </a:extLst>
          </p:cNvPr>
          <p:cNvSpPr>
            <a:spLocks noChangeArrowheads="1"/>
          </p:cNvSpPr>
          <p:nvPr/>
        </p:nvSpPr>
        <p:spPr bwMode="auto">
          <a:xfrm>
            <a:off x="893486" y="1536174"/>
            <a:ext cx="10405027" cy="378565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5</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characteristics</a:t>
            </a:r>
            <a:r>
              <a:rPr lang="zh-CN" altLang="zh-CN" sz="2400" dirty="0">
                <a:latin typeface="Microsoft YaHei Light" panose="020B0502040204020203" pitchFamily="34" charset="-122"/>
                <a:ea typeface="Microsoft YaHei Light" panose="020B0502040204020203" pitchFamily="34" charset="-122"/>
              </a:rPr>
              <a:t>：用于指定函数的特征参数，</a:t>
            </a:r>
            <a:r>
              <a:rPr lang="en-US" altLang="zh-CN" sz="2400" dirty="0">
                <a:latin typeface="Microsoft YaHei Light" panose="020B0502040204020203" pitchFamily="34" charset="-122"/>
                <a:ea typeface="Microsoft YaHei Light" panose="020B0502040204020203" pitchFamily="34" charset="-122"/>
              </a:rPr>
              <a:t>characteristics</a:t>
            </a:r>
            <a:r>
              <a:rPr lang="zh-CN" altLang="zh-CN" sz="2400" dirty="0">
                <a:latin typeface="Microsoft YaHei Light" panose="020B0502040204020203" pitchFamily="34" charset="-122"/>
                <a:ea typeface="Microsoft YaHei Light" panose="020B0502040204020203" pitchFamily="34" charset="-122"/>
              </a:rPr>
              <a:t>（函数选项）由以下一种或几种选项组合而成。</a:t>
            </a:r>
          </a:p>
          <a:p>
            <a:pPr lvl="1" eaLnBrk="1" hangingPunct="1"/>
            <a:r>
              <a:rPr lang="en-US" altLang="zh-CN" sz="2400" dirty="0">
                <a:solidFill>
                  <a:srgbClr val="FF0000"/>
                </a:solidFill>
                <a:latin typeface="Microsoft YaHei Light" panose="020B0502040204020203" pitchFamily="34" charset="-122"/>
                <a:ea typeface="Microsoft YaHei Light" panose="020B0502040204020203" pitchFamily="34" charset="-122"/>
              </a:rPr>
              <a:t>language </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pPr lvl="1" eaLnBrk="1" hangingPunct="1"/>
            <a:r>
              <a:rPr lang="en-US" altLang="zh-CN" sz="2400" dirty="0">
                <a:solidFill>
                  <a:srgbClr val="FF0000"/>
                </a:solidFill>
                <a:latin typeface="Microsoft YaHei Light" panose="020B0502040204020203" pitchFamily="34" charset="-122"/>
                <a:ea typeface="Microsoft YaHei Light" panose="020B0502040204020203" pitchFamily="34" charset="-122"/>
              </a:rPr>
              <a:t>|[not] deterministic</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pPr lvl="1" eaLnBrk="1" hangingPunct="1"/>
            <a:r>
              <a:rPr lang="en-US" altLang="zh-CN" sz="2400" dirty="0">
                <a:solidFill>
                  <a:srgbClr val="FF0000"/>
                </a:solidFill>
                <a:latin typeface="Microsoft YaHei Light" panose="020B0502040204020203" pitchFamily="34" charset="-122"/>
                <a:ea typeface="Microsoft YaHei Light" panose="020B0502040204020203" pitchFamily="34" charset="-122"/>
              </a:rPr>
              <a:t>|{ contains </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sql|no</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sql|reads</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r>
              <a:rPr lang="en-US" altLang="zh-CN" sz="2400" dirty="0" err="1">
                <a:solidFill>
                  <a:srgbClr val="FF0000"/>
                </a:solidFill>
                <a:latin typeface="Microsoft YaHei Light" panose="020B0502040204020203" pitchFamily="34" charset="-122"/>
                <a:ea typeface="Microsoft YaHei Light" panose="020B0502040204020203" pitchFamily="34" charset="-122"/>
              </a:rPr>
              <a:t>data|modifies</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a:t>
            </a:r>
            <a:r>
              <a:rPr lang="en-US" altLang="zh-CN" sz="2400" dirty="0">
                <a:solidFill>
                  <a:srgbClr val="FF0000"/>
                </a:solidFill>
                <a:latin typeface="Microsoft YaHei Light" panose="020B0502040204020203" pitchFamily="34" charset="-122"/>
                <a:ea typeface="Microsoft YaHei Light" panose="020B0502040204020203" pitchFamily="34" charset="-122"/>
              </a:rPr>
              <a:t>  data }</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pPr lvl="1" eaLnBrk="1" hangingPunct="1"/>
            <a:r>
              <a:rPr lang="en-US" altLang="zh-CN" sz="2400" dirty="0">
                <a:solidFill>
                  <a:srgbClr val="FF0000"/>
                </a:solidFill>
                <a:latin typeface="Microsoft YaHei Light" panose="020B0502040204020203" pitchFamily="34" charset="-122"/>
                <a:ea typeface="Microsoft YaHei Light" panose="020B0502040204020203" pitchFamily="34" charset="-122"/>
              </a:rPr>
              <a:t>|</a:t>
            </a:r>
            <a:r>
              <a:rPr lang="en-US" altLang="zh-CN" sz="2400" dirty="0" err="1">
                <a:solidFill>
                  <a:srgbClr val="FF0000"/>
                </a:solidFill>
                <a:latin typeface="Microsoft YaHei Light" panose="020B0502040204020203" pitchFamily="34" charset="-122"/>
                <a:ea typeface="Microsoft YaHei Light" panose="020B0502040204020203" pitchFamily="34" charset="-122"/>
              </a:rPr>
              <a:t>sql</a:t>
            </a:r>
            <a:r>
              <a:rPr lang="en-US" altLang="zh-CN" sz="2400" dirty="0">
                <a:solidFill>
                  <a:srgbClr val="FF0000"/>
                </a:solidFill>
                <a:latin typeface="Microsoft YaHei Light" panose="020B0502040204020203" pitchFamily="34" charset="-122"/>
                <a:ea typeface="Microsoft YaHei Light" panose="020B0502040204020203" pitchFamily="34" charset="-122"/>
              </a:rPr>
              <a:t> security {</a:t>
            </a:r>
            <a:r>
              <a:rPr lang="en-US" altLang="zh-CN" sz="2400" dirty="0" err="1">
                <a:solidFill>
                  <a:srgbClr val="FF0000"/>
                </a:solidFill>
                <a:latin typeface="Microsoft YaHei Light" panose="020B0502040204020203" pitchFamily="34" charset="-122"/>
                <a:ea typeface="Microsoft YaHei Light" panose="020B0502040204020203" pitchFamily="34" charset="-122"/>
              </a:rPr>
              <a:t>definer|invoker</a:t>
            </a:r>
            <a:r>
              <a:rPr lang="en-US" altLang="zh-CN" sz="2400" dirty="0">
                <a:solidFill>
                  <a:srgbClr val="FF0000"/>
                </a:solidFill>
                <a:latin typeface="Microsoft YaHei Light" panose="020B0502040204020203" pitchFamily="34" charset="-122"/>
                <a:ea typeface="Microsoft YaHei Light" panose="020B0502040204020203" pitchFamily="34" charset="-122"/>
              </a:rPr>
              <a:t> }</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pPr lvl="1" eaLnBrk="1" hangingPunct="1"/>
            <a:r>
              <a:rPr lang="en-US" altLang="zh-CN" sz="2400" dirty="0">
                <a:solidFill>
                  <a:srgbClr val="FF0000"/>
                </a:solidFill>
                <a:latin typeface="Microsoft YaHei Light" panose="020B0502040204020203" pitchFamily="34" charset="-122"/>
                <a:ea typeface="Microsoft YaHei Light" panose="020B0502040204020203" pitchFamily="34" charset="-122"/>
              </a:rPr>
              <a:t>|comment 'string' </a:t>
            </a:r>
          </a:p>
          <a:p>
            <a:pPr eaLnBrk="1" hangingPunct="1"/>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begin…end: </a:t>
            </a:r>
            <a:r>
              <a:rPr lang="zh-CN" altLang="zh-CN" sz="2400" dirty="0">
                <a:latin typeface="Microsoft YaHei Light" panose="020B0502040204020203" pitchFamily="34" charset="-122"/>
                <a:ea typeface="Microsoft YaHei Light" panose="020B0502040204020203" pitchFamily="34" charset="-122"/>
              </a:rPr>
              <a:t>函数体起止符。内含由</a:t>
            </a:r>
            <a:r>
              <a:rPr lang="en-US" altLang="zh-CN" sz="2400" dirty="0" err="1">
                <a:latin typeface="Microsoft YaHei Light" panose="020B0502040204020203" pitchFamily="34" charset="-122"/>
                <a:ea typeface="Microsoft YaHei Light" panose="020B0502040204020203" pitchFamily="34" charset="-122"/>
              </a:rPr>
              <a:t>function_body_statements</a:t>
            </a:r>
            <a:r>
              <a:rPr lang="zh-CN" altLang="zh-CN" sz="2400" dirty="0">
                <a:latin typeface="Microsoft YaHei Light" panose="020B0502040204020203" pitchFamily="34" charset="-122"/>
                <a:ea typeface="Microsoft YaHei Light" panose="020B0502040204020203" pitchFamily="34" charset="-122"/>
              </a:rPr>
              <a:t>描述的函数要实现的任务，一般由</a:t>
            </a:r>
            <a:r>
              <a:rPr lang="en-US" altLang="zh-CN" sz="2400" dirty="0">
                <a:latin typeface="Microsoft YaHei Light" panose="020B0502040204020203" pitchFamily="34" charset="-122"/>
                <a:ea typeface="Microsoft YaHei Light" panose="020B0502040204020203" pitchFamily="34" charset="-122"/>
              </a:rPr>
              <a:t>begin…end</a:t>
            </a:r>
            <a:r>
              <a:rPr lang="zh-CN" altLang="zh-CN" sz="2400" dirty="0">
                <a:latin typeface="Microsoft YaHei Light" panose="020B0502040204020203" pitchFamily="34" charset="-122"/>
                <a:ea typeface="Microsoft YaHei Light" panose="020B0502040204020203" pitchFamily="34" charset="-122"/>
              </a:rPr>
              <a:t>来对描述任务代码的起止。函数体内要有</a:t>
            </a:r>
            <a:r>
              <a:rPr lang="en-US" altLang="zh-CN" sz="2400" dirty="0">
                <a:latin typeface="Microsoft YaHei Light" panose="020B0502040204020203" pitchFamily="34" charset="-122"/>
                <a:ea typeface="Microsoft YaHei Light" panose="020B0502040204020203" pitchFamily="34" charset="-122"/>
              </a:rPr>
              <a:t>“return </a:t>
            </a:r>
            <a:r>
              <a:rPr lang="en-US" altLang="zh-CN" sz="2400" dirty="0" err="1">
                <a:latin typeface="Microsoft YaHei Light" panose="020B0502040204020203" pitchFamily="34" charset="-122"/>
                <a:ea typeface="Microsoft YaHei Light" panose="020B0502040204020203" pitchFamily="34" charset="-122"/>
              </a:rPr>
              <a:t>return_values</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语句，表示函数返回值表达式。</a:t>
            </a:r>
          </a:p>
        </p:txBody>
      </p:sp>
      <p:sp>
        <p:nvSpPr>
          <p:cNvPr id="7" name="文本框 6">
            <a:extLst>
              <a:ext uri="{FF2B5EF4-FFF2-40B4-BE49-F238E27FC236}">
                <a16:creationId xmlns:a16="http://schemas.microsoft.com/office/drawing/2014/main" id="{5DF36CAC-90E2-475B-9ACA-DFE80AB2114C}"/>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963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DCA4ACA8-D7D5-48AF-8CDD-2813A44DBDDD}"/>
              </a:ext>
            </a:extLst>
          </p:cNvPr>
          <p:cNvSpPr txBox="1">
            <a:spLocks noChangeArrowheads="1"/>
          </p:cNvSpPr>
          <p:nvPr/>
        </p:nvSpPr>
        <p:spPr>
          <a:xfrm>
            <a:off x="705057" y="1159669"/>
            <a:ext cx="8776873"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defRPr/>
            </a:pPr>
            <a:r>
              <a:rPr lang="en-US" altLang="zh-CN" dirty="0">
                <a:solidFill>
                  <a:srgbClr val="FF0000"/>
                </a:solidFill>
              </a:rPr>
              <a:t>1.</a:t>
            </a:r>
            <a:r>
              <a:rPr lang="zh-CN" altLang="zh-CN" dirty="0">
                <a:solidFill>
                  <a:srgbClr val="FF0000"/>
                </a:solidFill>
              </a:rPr>
              <a:t>创建和调用自定义函数</a:t>
            </a:r>
            <a:endParaRPr lang="en-US" altLang="zh-CN" dirty="0">
              <a:solidFill>
                <a:srgbClr val="FF0000"/>
              </a:solidFill>
            </a:endParaRPr>
          </a:p>
          <a:p>
            <a:pPr>
              <a:defRPr/>
            </a:pPr>
            <a:r>
              <a:rPr lang="zh-CN" altLang="zh-CN" dirty="0"/>
              <a:t>创建自定义函数举例</a:t>
            </a:r>
          </a:p>
          <a:p>
            <a:pPr marL="742950" indent="-742950">
              <a:buFont typeface="Wingdings" panose="05000000000000000000" pitchFamily="2" charset="2"/>
              <a:buNone/>
              <a:defRPr/>
            </a:pPr>
            <a:r>
              <a:rPr lang="zh-CN" altLang="zh-CN" sz="3200" dirty="0"/>
              <a:t>【</a:t>
            </a:r>
            <a:r>
              <a:rPr lang="zh-CN" altLang="zh-CN" sz="2400" dirty="0"/>
              <a:t>例</a:t>
            </a:r>
            <a:r>
              <a:rPr lang="en-US" altLang="zh-CN" sz="2400" dirty="0"/>
              <a:t>6</a:t>
            </a:r>
            <a:r>
              <a:rPr lang="zh-CN" altLang="zh-CN" sz="2400" dirty="0"/>
              <a:t>】 创建一个函数，计算长方形面积。</a:t>
            </a:r>
          </a:p>
          <a:p>
            <a:pPr marL="914400" lvl="1" indent="-514350">
              <a:buFont typeface="Wingdings" panose="05000000000000000000" pitchFamily="2" charset="2"/>
              <a:buNone/>
              <a:defRPr/>
            </a:pPr>
            <a:r>
              <a:rPr lang="en-US" altLang="zh-CN" dirty="0" err="1">
                <a:solidFill>
                  <a:srgbClr val="C00000"/>
                </a:solidFill>
              </a:rPr>
              <a:t>mysql</a:t>
            </a:r>
            <a:r>
              <a:rPr lang="en-US" altLang="zh-CN" dirty="0">
                <a:solidFill>
                  <a:srgbClr val="C00000"/>
                </a:solidFill>
              </a:rPr>
              <a:t>&gt; delimiter //</a:t>
            </a:r>
            <a:endParaRPr lang="zh-CN" altLang="zh-CN" dirty="0">
              <a:solidFill>
                <a:srgbClr val="C00000"/>
              </a:solidFill>
            </a:endParaRPr>
          </a:p>
          <a:p>
            <a:pPr marL="914400" lvl="1" indent="-514350">
              <a:buFont typeface="Wingdings" panose="05000000000000000000" pitchFamily="2" charset="2"/>
              <a:buNone/>
              <a:defRPr/>
            </a:pPr>
            <a:r>
              <a:rPr lang="en-US" altLang="zh-CN" dirty="0" err="1">
                <a:solidFill>
                  <a:srgbClr val="C00000"/>
                </a:solidFill>
              </a:rPr>
              <a:t>mysql</a:t>
            </a:r>
            <a:r>
              <a:rPr lang="en-US" altLang="zh-CN" dirty="0">
                <a:solidFill>
                  <a:srgbClr val="C00000"/>
                </a:solidFill>
              </a:rPr>
              <a:t>&gt; create function </a:t>
            </a:r>
            <a:r>
              <a:rPr lang="en-US" altLang="zh-CN" dirty="0" err="1">
                <a:solidFill>
                  <a:srgbClr val="C00000"/>
                </a:solidFill>
              </a:rPr>
              <a:t>rectangle_area</a:t>
            </a:r>
            <a:r>
              <a:rPr lang="en-US" altLang="zh-CN" dirty="0">
                <a:solidFill>
                  <a:srgbClr val="C00000"/>
                </a:solidFill>
              </a:rPr>
              <a:t>(long1 int,wide1 int) </a:t>
            </a:r>
          </a:p>
          <a:p>
            <a:pPr marL="914400" lvl="1" indent="-514350">
              <a:buFont typeface="Wingdings" panose="05000000000000000000" pitchFamily="2" charset="2"/>
              <a:buNone/>
              <a:defRPr/>
            </a:pPr>
            <a:r>
              <a:rPr lang="en-US" altLang="zh-CN" dirty="0">
                <a:solidFill>
                  <a:srgbClr val="C00000"/>
                </a:solidFill>
              </a:rPr>
              <a:t>returns int</a:t>
            </a:r>
            <a:endParaRPr lang="zh-CN" altLang="zh-CN" dirty="0">
              <a:solidFill>
                <a:srgbClr val="C00000"/>
              </a:solidFill>
            </a:endParaRPr>
          </a:p>
          <a:p>
            <a:pPr marL="914400" lvl="1" indent="-514350">
              <a:buFont typeface="Wingdings" panose="05000000000000000000" pitchFamily="2" charset="2"/>
              <a:buNone/>
              <a:defRPr/>
            </a:pPr>
            <a:r>
              <a:rPr lang="en-US" altLang="zh-CN" dirty="0">
                <a:solidFill>
                  <a:srgbClr val="C00000"/>
                </a:solidFill>
              </a:rPr>
              <a:t>    -&gt; begin</a:t>
            </a:r>
            <a:endParaRPr lang="zh-CN" altLang="zh-CN" dirty="0">
              <a:solidFill>
                <a:srgbClr val="C00000"/>
              </a:solidFill>
            </a:endParaRPr>
          </a:p>
          <a:p>
            <a:pPr marL="914400" lvl="1" indent="-514350">
              <a:buFont typeface="Wingdings" panose="05000000000000000000" pitchFamily="2" charset="2"/>
              <a:buNone/>
              <a:defRPr/>
            </a:pPr>
            <a:r>
              <a:rPr lang="en-US" altLang="zh-CN" dirty="0">
                <a:solidFill>
                  <a:srgbClr val="C00000"/>
                </a:solidFill>
              </a:rPr>
              <a:t>    -&gt; return long1 * wide1;</a:t>
            </a:r>
            <a:endParaRPr lang="zh-CN" altLang="zh-CN" dirty="0">
              <a:solidFill>
                <a:srgbClr val="C00000"/>
              </a:solidFill>
            </a:endParaRPr>
          </a:p>
          <a:p>
            <a:pPr marL="914400" lvl="1" indent="-514350">
              <a:buFont typeface="Wingdings" panose="05000000000000000000" pitchFamily="2" charset="2"/>
              <a:buNone/>
              <a:defRPr/>
            </a:pPr>
            <a:r>
              <a:rPr lang="en-US" altLang="zh-CN" dirty="0">
                <a:solidFill>
                  <a:srgbClr val="C00000"/>
                </a:solidFill>
              </a:rPr>
              <a:t>    -&gt; end //</a:t>
            </a:r>
            <a:endParaRPr lang="zh-CN" altLang="zh-CN" dirty="0">
              <a:solidFill>
                <a:srgbClr val="C00000"/>
              </a:solidFill>
            </a:endParaRPr>
          </a:p>
          <a:p>
            <a:pPr marL="914400" lvl="1" indent="-514350">
              <a:buFont typeface="Wingdings" panose="05000000000000000000" pitchFamily="2" charset="2"/>
              <a:buNone/>
              <a:defRPr/>
            </a:pPr>
            <a:r>
              <a:rPr lang="en-US" altLang="zh-CN" dirty="0" err="1">
                <a:solidFill>
                  <a:srgbClr val="C00000"/>
                </a:solidFill>
              </a:rPr>
              <a:t>mysql</a:t>
            </a:r>
            <a:r>
              <a:rPr lang="en-US" altLang="zh-CN" dirty="0">
                <a:solidFill>
                  <a:srgbClr val="C00000"/>
                </a:solidFill>
              </a:rPr>
              <a:t>&gt; delimiter ;</a:t>
            </a:r>
            <a:endParaRPr lang="zh-CN" altLang="zh-CN" dirty="0">
              <a:solidFill>
                <a:srgbClr val="C00000"/>
              </a:solidFill>
            </a:endParaRPr>
          </a:p>
          <a:p>
            <a:pPr marL="514350" indent="-514350">
              <a:buFont typeface="Wingdings" panose="05000000000000000000" pitchFamily="2" charset="2"/>
              <a:buNone/>
              <a:defRPr/>
            </a:pPr>
            <a:endParaRPr lang="zh-CN" altLang="zh-CN" sz="2400" dirty="0">
              <a:solidFill>
                <a:srgbClr val="FF0000"/>
              </a:solidFill>
            </a:endParaRPr>
          </a:p>
          <a:p>
            <a:pPr marL="514350" indent="-514350">
              <a:buFont typeface="Wingdings" panose="05000000000000000000" pitchFamily="2" charset="2"/>
              <a:buNone/>
              <a:defRPr/>
            </a:pPr>
            <a:endParaRPr lang="zh-CN" altLang="zh-CN" sz="2400" dirty="0"/>
          </a:p>
        </p:txBody>
      </p:sp>
      <p:sp>
        <p:nvSpPr>
          <p:cNvPr id="7" name="文本框 6">
            <a:extLst>
              <a:ext uri="{FF2B5EF4-FFF2-40B4-BE49-F238E27FC236}">
                <a16:creationId xmlns:a16="http://schemas.microsoft.com/office/drawing/2014/main" id="{97F45AC8-DD64-408D-8B02-1AE66E82F771}"/>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676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CF93DD3C-CBA9-4AEC-9588-DBB00FF34E8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AC880F6B-D754-44CD-BD21-4CB0B5CBA6F9}"/>
              </a:ext>
            </a:extLst>
          </p:cNvPr>
          <p:cNvSpPr txBox="1">
            <a:spLocks noChangeArrowheads="1"/>
          </p:cNvSpPr>
          <p:nvPr/>
        </p:nvSpPr>
        <p:spPr>
          <a:xfrm>
            <a:off x="357188" y="1357313"/>
            <a:ext cx="11410742" cy="3262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的脚本就是通常说的</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程序，是通过一套对字符、关键词以及特殊符号的使用规定，利用一条或多条</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扩展语句</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编写而成的。</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的脚本文件保存时后缀名一般为</a:t>
            </a:r>
            <a:r>
              <a:rPr lang="en-US" altLang="zh-CN"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a:t>
            </a:r>
          </a:p>
          <a:p>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脚本具体说来是由常量、变量、函数、表达式、关键词等组成的语句，外加注释构成的。</a:t>
            </a:r>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语句是组成</a:t>
            </a:r>
            <a:r>
              <a:rPr lang="en-US" altLang="zh-CN" sz="2400" dirty="0">
                <a:solidFill>
                  <a:srgbClr val="C00000"/>
                </a:solidFill>
                <a:latin typeface="Microsoft YaHei Light" panose="020B0502040204020203" pitchFamily="34" charset="-122"/>
                <a:ea typeface="Microsoft YaHei Light" panose="020B0502040204020203" pitchFamily="34" charset="-122"/>
              </a:rPr>
              <a:t>MySQL</a:t>
            </a:r>
            <a:r>
              <a:rPr lang="zh-CN" altLang="zh-CN" sz="2400" dirty="0">
                <a:solidFill>
                  <a:srgbClr val="C00000"/>
                </a:solidFill>
                <a:latin typeface="Microsoft YaHei Light" panose="020B0502040204020203" pitchFamily="34" charset="-122"/>
                <a:ea typeface="Microsoft YaHei Light" panose="020B0502040204020203" pitchFamily="34" charset="-122"/>
              </a:rPr>
              <a:t>脚本的基本单位</a:t>
            </a: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zh-CN" altLang="zh-CN" sz="2400" dirty="0">
                <a:solidFill>
                  <a:srgbClr val="C00000"/>
                </a:solidFill>
                <a:latin typeface="Microsoft YaHei Light" panose="020B0502040204020203" pitchFamily="34" charset="-122"/>
                <a:ea typeface="Microsoft YaHei Light" panose="020B0502040204020203" pitchFamily="34" charset="-122"/>
              </a:rPr>
              <a:t>每条语句能完成特定的操作。</a:t>
            </a:r>
          </a:p>
          <a:p>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程序包含</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种基本结构即顺序结构、选择结构和循环结构。实现这三种基本结构的语句是</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中的控制流语句。</a:t>
            </a:r>
          </a:p>
        </p:txBody>
      </p:sp>
    </p:spTree>
    <p:extLst>
      <p:ext uri="{BB962C8B-B14F-4D97-AF65-F5344CB8AC3E}">
        <p14:creationId xmlns:p14="http://schemas.microsoft.com/office/powerpoint/2010/main" val="28906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673575-52E5-4B75-99E2-F7B06084F4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E0ACBC-870B-4C91-993F-4ABD90623CA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矩形 8">
            <a:extLst>
              <a:ext uri="{FF2B5EF4-FFF2-40B4-BE49-F238E27FC236}">
                <a16:creationId xmlns:a16="http://schemas.microsoft.com/office/drawing/2014/main" id="{BC8D6AC4-84E2-4E5D-BA5C-633451C5ADD1}"/>
              </a:ext>
            </a:extLst>
          </p:cNvPr>
          <p:cNvSpPr>
            <a:spLocks noChangeArrowheads="1"/>
          </p:cNvSpPr>
          <p:nvPr/>
        </p:nvSpPr>
        <p:spPr bwMode="auto">
          <a:xfrm>
            <a:off x="883961" y="1656728"/>
            <a:ext cx="9740969" cy="286232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a:solidFill>
                  <a:schemeClr val="tx1"/>
                </a:solidFill>
                <a:latin typeface="Arial" panose="020B0604020202020204" pitchFamily="34" charset="0"/>
                <a:ea typeface="宋体" panose="02010600030101010101" pitchFamily="2" charset="-122"/>
              </a:defRPr>
            </a:lvl1pPr>
            <a:lvl2pPr marL="971550" indent="-5143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t>【例</a:t>
            </a:r>
            <a:r>
              <a:rPr lang="en-US" altLang="zh-CN" sz="2000" b="1" dirty="0"/>
              <a:t>7</a:t>
            </a:r>
            <a:r>
              <a:rPr lang="zh-CN" altLang="zh-CN" sz="2000" b="1" dirty="0"/>
              <a:t>】创建一个名为</a:t>
            </a:r>
            <a:r>
              <a:rPr lang="en-US" altLang="zh-CN" sz="2000" b="1" dirty="0" err="1"/>
              <a:t>func_course</a:t>
            </a:r>
            <a:r>
              <a:rPr lang="zh-CN" altLang="zh-CN" sz="2000" b="1" dirty="0"/>
              <a:t>的函数返回表</a:t>
            </a:r>
            <a:r>
              <a:rPr lang="en-US" altLang="zh-CN" sz="2000" b="1" dirty="0"/>
              <a:t>course</a:t>
            </a:r>
            <a:r>
              <a:rPr lang="zh-CN" altLang="zh-CN" sz="2000" b="1" dirty="0"/>
              <a:t>中的指定课程号的课程名。</a:t>
            </a:r>
          </a:p>
          <a:p>
            <a:pPr eaLnBrk="1" hangingPunct="1"/>
            <a:r>
              <a:rPr lang="en-US" altLang="zh-CN" sz="2000" b="1" dirty="0" err="1">
                <a:solidFill>
                  <a:srgbClr val="C00000"/>
                </a:solidFill>
              </a:rPr>
              <a:t>mysql</a:t>
            </a:r>
            <a:r>
              <a:rPr lang="en-US" altLang="zh-CN" sz="2000" b="1" dirty="0">
                <a:solidFill>
                  <a:srgbClr val="C00000"/>
                </a:solidFill>
              </a:rPr>
              <a:t>&gt; delimiter &amp;&amp;</a:t>
            </a:r>
            <a:endParaRPr lang="zh-CN" altLang="zh-CN" sz="2000" b="1" dirty="0">
              <a:solidFill>
                <a:srgbClr val="C00000"/>
              </a:solidFill>
            </a:endParaRPr>
          </a:p>
          <a:p>
            <a:pPr eaLnBrk="1" hangingPunct="1"/>
            <a:r>
              <a:rPr lang="en-US" altLang="zh-CN" sz="2000" b="1" dirty="0" err="1">
                <a:solidFill>
                  <a:srgbClr val="C00000"/>
                </a:solidFill>
              </a:rPr>
              <a:t>mysql</a:t>
            </a:r>
            <a:r>
              <a:rPr lang="en-US" altLang="zh-CN" sz="2000" b="1" dirty="0">
                <a:solidFill>
                  <a:srgbClr val="C00000"/>
                </a:solidFill>
              </a:rPr>
              <a:t>&gt; create  function </a:t>
            </a:r>
            <a:r>
              <a:rPr lang="en-US" altLang="zh-CN" sz="2000" b="1" dirty="0" err="1">
                <a:solidFill>
                  <a:srgbClr val="C00000"/>
                </a:solidFill>
              </a:rPr>
              <a:t>func_course</a:t>
            </a:r>
            <a:r>
              <a:rPr lang="en-US" altLang="zh-CN" sz="2000" b="1" dirty="0">
                <a:solidFill>
                  <a:srgbClr val="C00000"/>
                </a:solidFill>
              </a:rPr>
              <a:t>(</a:t>
            </a:r>
            <a:r>
              <a:rPr lang="en-US" altLang="zh-CN" sz="2000" b="1" dirty="0" err="1">
                <a:solidFill>
                  <a:srgbClr val="C00000"/>
                </a:solidFill>
              </a:rPr>
              <a:t>c_no</a:t>
            </a:r>
            <a:r>
              <a:rPr lang="en-US" altLang="zh-CN" sz="2000" b="1" dirty="0">
                <a:solidFill>
                  <a:srgbClr val="C00000"/>
                </a:solidFill>
              </a:rPr>
              <a:t> varchar(6))</a:t>
            </a:r>
            <a:endParaRPr lang="zh-CN" altLang="zh-CN" sz="2000" b="1" dirty="0">
              <a:solidFill>
                <a:srgbClr val="C00000"/>
              </a:solidFill>
            </a:endParaRPr>
          </a:p>
          <a:p>
            <a:pPr lvl="1" eaLnBrk="1" hangingPunct="1"/>
            <a:r>
              <a:rPr lang="en-US" altLang="zh-CN" sz="2000" b="1" dirty="0">
                <a:solidFill>
                  <a:srgbClr val="C00000"/>
                </a:solidFill>
              </a:rPr>
              <a:t>-&gt; returns  char(6)</a:t>
            </a:r>
            <a:endParaRPr lang="zh-CN" altLang="zh-CN" sz="2000" b="1" dirty="0">
              <a:solidFill>
                <a:srgbClr val="C00000"/>
              </a:solidFill>
            </a:endParaRPr>
          </a:p>
          <a:p>
            <a:pPr lvl="1" eaLnBrk="1" hangingPunct="1"/>
            <a:r>
              <a:rPr lang="en-US" altLang="zh-CN" sz="2000" b="1" dirty="0">
                <a:solidFill>
                  <a:srgbClr val="C00000"/>
                </a:solidFill>
              </a:rPr>
              <a:t>-&gt; begin</a:t>
            </a:r>
            <a:endParaRPr lang="zh-CN" altLang="zh-CN" sz="2000" b="1" dirty="0">
              <a:solidFill>
                <a:srgbClr val="C00000"/>
              </a:solidFill>
            </a:endParaRPr>
          </a:p>
          <a:p>
            <a:pPr lvl="1" eaLnBrk="1" hangingPunct="1"/>
            <a:r>
              <a:rPr lang="en-US" altLang="zh-CN" sz="2000" b="1" dirty="0">
                <a:solidFill>
                  <a:srgbClr val="C00000"/>
                </a:solidFill>
              </a:rPr>
              <a:t>-&gt;    return  (select  </a:t>
            </a:r>
            <a:r>
              <a:rPr lang="en-US" altLang="zh-CN" sz="2000" b="1" dirty="0" err="1">
                <a:solidFill>
                  <a:srgbClr val="C00000"/>
                </a:solidFill>
              </a:rPr>
              <a:t>cname</a:t>
            </a:r>
            <a:r>
              <a:rPr lang="en-US" altLang="zh-CN" sz="2000" b="1" dirty="0">
                <a:solidFill>
                  <a:srgbClr val="C00000"/>
                </a:solidFill>
              </a:rPr>
              <a:t>  from  course</a:t>
            </a:r>
            <a:endParaRPr lang="zh-CN" altLang="zh-CN" sz="2000" b="1" dirty="0">
              <a:solidFill>
                <a:srgbClr val="C00000"/>
              </a:solidFill>
            </a:endParaRPr>
          </a:p>
          <a:p>
            <a:pPr lvl="1" eaLnBrk="1" hangingPunct="1"/>
            <a:r>
              <a:rPr lang="en-US" altLang="zh-CN" sz="2000" b="1" dirty="0">
                <a:solidFill>
                  <a:srgbClr val="C00000"/>
                </a:solidFill>
              </a:rPr>
              <a:t>-&gt;               where  </a:t>
            </a:r>
            <a:r>
              <a:rPr lang="en-US" altLang="zh-CN" sz="2000" b="1" dirty="0" err="1">
                <a:solidFill>
                  <a:srgbClr val="C00000"/>
                </a:solidFill>
              </a:rPr>
              <a:t>courseno</a:t>
            </a:r>
            <a:r>
              <a:rPr lang="en-US" altLang="zh-CN" sz="2000" b="1" dirty="0">
                <a:solidFill>
                  <a:srgbClr val="C00000"/>
                </a:solidFill>
              </a:rPr>
              <a:t> =</a:t>
            </a:r>
            <a:r>
              <a:rPr lang="en-US" altLang="zh-CN" sz="2000" b="1" dirty="0" err="1">
                <a:solidFill>
                  <a:srgbClr val="C00000"/>
                </a:solidFill>
              </a:rPr>
              <a:t>c_no</a:t>
            </a:r>
            <a:r>
              <a:rPr lang="en-US" altLang="zh-CN" sz="2000" b="1" dirty="0">
                <a:solidFill>
                  <a:srgbClr val="C00000"/>
                </a:solidFill>
              </a:rPr>
              <a:t>);</a:t>
            </a:r>
            <a:endParaRPr lang="zh-CN" altLang="zh-CN" sz="2000" b="1" dirty="0">
              <a:solidFill>
                <a:srgbClr val="C00000"/>
              </a:solidFill>
            </a:endParaRPr>
          </a:p>
          <a:p>
            <a:pPr lvl="1" eaLnBrk="1" hangingPunct="1"/>
            <a:r>
              <a:rPr lang="en-US" altLang="zh-CN" sz="2000" b="1" dirty="0">
                <a:solidFill>
                  <a:srgbClr val="C00000"/>
                </a:solidFill>
              </a:rPr>
              <a:t>-&gt; end &amp;&amp;</a:t>
            </a:r>
            <a:endParaRPr lang="zh-CN" altLang="zh-CN" sz="2000" b="1" dirty="0">
              <a:solidFill>
                <a:srgbClr val="C00000"/>
              </a:solidFill>
            </a:endParaRPr>
          </a:p>
          <a:p>
            <a:pPr eaLnBrk="1" hangingPunct="1"/>
            <a:r>
              <a:rPr lang="en-US" altLang="zh-CN" sz="2000" b="1" dirty="0" err="1">
                <a:solidFill>
                  <a:srgbClr val="C00000"/>
                </a:solidFill>
              </a:rPr>
              <a:t>mysql</a:t>
            </a:r>
            <a:r>
              <a:rPr lang="en-US" altLang="zh-CN" sz="2000" b="1" dirty="0">
                <a:solidFill>
                  <a:srgbClr val="C00000"/>
                </a:solidFill>
              </a:rPr>
              <a:t>&gt; delimiter ;</a:t>
            </a:r>
            <a:endParaRPr lang="zh-CN" altLang="zh-CN" sz="2000" b="1" dirty="0">
              <a:solidFill>
                <a:srgbClr val="C00000"/>
              </a:solidFill>
            </a:endParaRPr>
          </a:p>
        </p:txBody>
      </p:sp>
      <p:sp>
        <p:nvSpPr>
          <p:cNvPr id="10" name="文本框 9">
            <a:extLst>
              <a:ext uri="{FF2B5EF4-FFF2-40B4-BE49-F238E27FC236}">
                <a16:creationId xmlns:a16="http://schemas.microsoft.com/office/drawing/2014/main" id="{C8749D73-CCB6-4591-81CB-59F026B6908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764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D2EF3-05B4-4170-A2AB-A0C501B1CF1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1DF997-73EF-4859-B73C-D29A7945DD6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6C3DC6D-FEBF-4B4A-BECF-BEE680E318BD}"/>
              </a:ext>
            </a:extLst>
          </p:cNvPr>
          <p:cNvSpPr txBox="1">
            <a:spLocks noChangeArrowheads="1"/>
          </p:cNvSpPr>
          <p:nvPr/>
        </p:nvSpPr>
        <p:spPr>
          <a:xfrm>
            <a:off x="446640" y="1308860"/>
            <a:ext cx="11510134" cy="351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rPr>
              <a:t>1.</a:t>
            </a:r>
            <a:r>
              <a:rPr lang="zh-CN" altLang="zh-CN" sz="2400" dirty="0">
                <a:solidFill>
                  <a:srgbClr val="FF0000"/>
                </a:solidFill>
              </a:rPr>
              <a:t>创建和调用自定义函数</a:t>
            </a:r>
            <a:endParaRPr lang="en-US" altLang="zh-CN" sz="2400" dirty="0">
              <a:solidFill>
                <a:srgbClr val="FF0000"/>
              </a:solidFill>
            </a:endParaRPr>
          </a:p>
          <a:p>
            <a:r>
              <a:rPr lang="zh-CN" altLang="zh-CN" sz="2400" dirty="0"/>
              <a:t>调用自定义函数</a:t>
            </a:r>
            <a:r>
              <a:rPr lang="zh-CN" altLang="en-US" sz="2400" dirty="0"/>
              <a:t>。</a:t>
            </a:r>
            <a:r>
              <a:rPr lang="zh-CN" altLang="zh-CN" sz="2400" dirty="0"/>
              <a:t>在</a:t>
            </a:r>
            <a:r>
              <a:rPr lang="en-US" altLang="zh-CN" sz="2400" dirty="0"/>
              <a:t>MySQL</a:t>
            </a:r>
            <a:r>
              <a:rPr lang="zh-CN" altLang="zh-CN" sz="2400" dirty="0"/>
              <a:t>系统中，因为函数和数据库相关，如果要调用函数时，需要打开相应的数据库或指定数据库名称。存储函数的调用与</a:t>
            </a:r>
            <a:r>
              <a:rPr lang="en-US" altLang="zh-CN" sz="2400" dirty="0"/>
              <a:t>MySQL</a:t>
            </a:r>
            <a:r>
              <a:rPr lang="zh-CN" altLang="zh-CN" sz="2400" dirty="0"/>
              <a:t>内部函数的调用方式相同。</a:t>
            </a:r>
            <a:r>
              <a:rPr lang="en-US" altLang="zh-CN" sz="2400" dirty="0"/>
              <a:t> </a:t>
            </a:r>
            <a:endParaRPr lang="zh-CN" altLang="zh-CN" sz="2400" dirty="0"/>
          </a:p>
          <a:p>
            <a:pPr>
              <a:buFont typeface="Wingdings" panose="05000000000000000000" pitchFamily="2" charset="2"/>
              <a:buNone/>
            </a:pPr>
            <a:r>
              <a:rPr lang="zh-CN" altLang="zh-CN" sz="2400" dirty="0">
                <a:solidFill>
                  <a:srgbClr val="0000FF"/>
                </a:solidFill>
              </a:rPr>
              <a:t>【例</a:t>
            </a:r>
            <a:r>
              <a:rPr lang="en-US" altLang="zh-CN" sz="2400" dirty="0">
                <a:solidFill>
                  <a:srgbClr val="0000FF"/>
                </a:solidFill>
              </a:rPr>
              <a:t>8</a:t>
            </a:r>
            <a:r>
              <a:rPr lang="zh-CN" altLang="zh-CN" sz="2400" dirty="0">
                <a:solidFill>
                  <a:srgbClr val="0000FF"/>
                </a:solidFill>
              </a:rPr>
              <a:t>】分别调用函数</a:t>
            </a:r>
            <a:r>
              <a:rPr lang="en-US" altLang="zh-CN" sz="2400" dirty="0" err="1">
                <a:solidFill>
                  <a:srgbClr val="0000FF"/>
                </a:solidFill>
              </a:rPr>
              <a:t>rectangle_area</a:t>
            </a:r>
            <a:r>
              <a:rPr lang="en-US" altLang="zh-CN" sz="2400" dirty="0">
                <a:solidFill>
                  <a:srgbClr val="0000FF"/>
                </a:solidFill>
              </a:rPr>
              <a:t>()</a:t>
            </a:r>
            <a:r>
              <a:rPr lang="zh-CN" altLang="zh-CN" sz="2400" dirty="0">
                <a:solidFill>
                  <a:srgbClr val="0000FF"/>
                </a:solidFill>
              </a:rPr>
              <a:t>和</a:t>
            </a:r>
            <a:r>
              <a:rPr lang="en-US" altLang="zh-CN" sz="2400" dirty="0" err="1">
                <a:solidFill>
                  <a:srgbClr val="0000FF"/>
                </a:solidFill>
              </a:rPr>
              <a:t>func_course</a:t>
            </a:r>
            <a:endParaRPr lang="zh-CN" altLang="zh-CN" sz="2400" dirty="0">
              <a:solidFill>
                <a:srgbClr val="0000FF"/>
              </a:solidFill>
            </a:endParaRPr>
          </a:p>
          <a:p>
            <a:pPr lvl="1">
              <a:buFont typeface="Wingdings" panose="05000000000000000000" pitchFamily="2" charset="2"/>
              <a:buNone/>
            </a:pPr>
            <a:r>
              <a:rPr lang="en-US" altLang="zh-CN" dirty="0" err="1">
                <a:solidFill>
                  <a:srgbClr val="C00000"/>
                </a:solidFill>
              </a:rPr>
              <a:t>mysql</a:t>
            </a:r>
            <a:r>
              <a:rPr lang="en-US" altLang="zh-CN" dirty="0">
                <a:solidFill>
                  <a:srgbClr val="C00000"/>
                </a:solidFill>
              </a:rPr>
              <a:t>&gt; select </a:t>
            </a:r>
            <a:r>
              <a:rPr lang="en-US" altLang="zh-CN" dirty="0" err="1">
                <a:solidFill>
                  <a:srgbClr val="C00000"/>
                </a:solidFill>
              </a:rPr>
              <a:t>rectangle_area</a:t>
            </a:r>
            <a:r>
              <a:rPr lang="en-US" altLang="zh-CN" dirty="0">
                <a:solidFill>
                  <a:srgbClr val="C00000"/>
                </a:solidFill>
              </a:rPr>
              <a:t>(5,4);</a:t>
            </a:r>
            <a:endParaRPr lang="zh-CN" altLang="zh-CN" dirty="0">
              <a:solidFill>
                <a:srgbClr val="C00000"/>
              </a:solidFill>
            </a:endParaRPr>
          </a:p>
          <a:p>
            <a:pPr lvl="1">
              <a:buFont typeface="Wingdings" panose="05000000000000000000" pitchFamily="2" charset="2"/>
              <a:buNone/>
            </a:pPr>
            <a:r>
              <a:rPr lang="en-US" altLang="zh-CN" dirty="0" err="1">
                <a:solidFill>
                  <a:srgbClr val="C00000"/>
                </a:solidFill>
              </a:rPr>
              <a:t>mysql</a:t>
            </a:r>
            <a:r>
              <a:rPr lang="en-US" altLang="zh-CN" dirty="0">
                <a:solidFill>
                  <a:srgbClr val="C00000"/>
                </a:solidFill>
              </a:rPr>
              <a:t>&gt; select </a:t>
            </a:r>
            <a:r>
              <a:rPr lang="en-US" altLang="zh-CN" dirty="0" err="1">
                <a:solidFill>
                  <a:srgbClr val="C00000"/>
                </a:solidFill>
              </a:rPr>
              <a:t>func_course</a:t>
            </a:r>
            <a:r>
              <a:rPr lang="en-US" altLang="zh-CN" dirty="0">
                <a:solidFill>
                  <a:srgbClr val="C00000"/>
                </a:solidFill>
              </a:rPr>
              <a:t>(‘c08123’);</a:t>
            </a:r>
            <a:endParaRPr lang="zh-CN" altLang="zh-CN" dirty="0">
              <a:solidFill>
                <a:srgbClr val="C00000"/>
              </a:solidFill>
            </a:endParaRPr>
          </a:p>
          <a:p>
            <a:pPr>
              <a:buFont typeface="Wingdings" panose="05000000000000000000" pitchFamily="2" charset="2"/>
              <a:buNone/>
            </a:pPr>
            <a:endParaRPr lang="zh-CN" altLang="zh-CN" sz="2400" dirty="0">
              <a:solidFill>
                <a:srgbClr val="FF0000"/>
              </a:solidFill>
            </a:endParaRPr>
          </a:p>
          <a:p>
            <a:pPr>
              <a:buFont typeface="Wingdings" panose="05000000000000000000" pitchFamily="2" charset="2"/>
              <a:buNone/>
            </a:pPr>
            <a:endParaRPr lang="zh-CN" altLang="zh-CN" sz="2400" dirty="0"/>
          </a:p>
        </p:txBody>
      </p:sp>
      <p:sp>
        <p:nvSpPr>
          <p:cNvPr id="9" name="文本框 8">
            <a:extLst>
              <a:ext uri="{FF2B5EF4-FFF2-40B4-BE49-F238E27FC236}">
                <a16:creationId xmlns:a16="http://schemas.microsoft.com/office/drawing/2014/main" id="{57890A36-AF82-4918-9568-9961F57CCDE8}"/>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507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2BBF63C-DAE1-494A-8119-195240A23C7F}"/>
              </a:ext>
            </a:extLst>
          </p:cNvPr>
          <p:cNvSpPr txBox="1">
            <a:spLocks noChangeArrowheads="1"/>
          </p:cNvSpPr>
          <p:nvPr/>
        </p:nvSpPr>
        <p:spPr>
          <a:xfrm>
            <a:off x="446640" y="1269103"/>
            <a:ext cx="11480316"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2.</a:t>
            </a:r>
            <a:r>
              <a:rPr lang="zh-CN" altLang="zh-CN" sz="2400" dirty="0">
                <a:solidFill>
                  <a:srgbClr val="FF0000"/>
                </a:solidFill>
                <a:latin typeface="Microsoft YaHei Light" panose="020B0502040204020203" pitchFamily="34" charset="-122"/>
                <a:ea typeface="Microsoft YaHei Light" panose="020B0502040204020203" pitchFamily="34" charset="-122"/>
              </a:rPr>
              <a:t>函数的维护管理</a:t>
            </a:r>
          </a:p>
          <a:p>
            <a:r>
              <a:rPr lang="zh-CN" altLang="zh-CN" sz="2400" dirty="0">
                <a:latin typeface="Microsoft YaHei Light" panose="020B0502040204020203" pitchFamily="34" charset="-122"/>
                <a:ea typeface="Microsoft YaHei Light" panose="020B0502040204020203" pitchFamily="34" charset="-122"/>
              </a:rPr>
              <a:t>函数的维护包括查看函数的定义、修改函数的定义以及删除函数的定义等内容。</a:t>
            </a:r>
          </a:p>
          <a:p>
            <a:r>
              <a:rPr lang="zh-CN" altLang="zh-CN" sz="2400" dirty="0">
                <a:latin typeface="Microsoft YaHei Light" panose="020B0502040204020203" pitchFamily="34" charset="-122"/>
                <a:ea typeface="Microsoft YaHei Light" panose="020B0502040204020203" pitchFamily="34" charset="-122"/>
              </a:rPr>
              <a:t>查看函数的定义</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）查看当前数据库中所有的自定义函数信息。例如：</a:t>
            </a: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show function status;             // </a:t>
            </a:r>
            <a:r>
              <a:rPr lang="zh-CN" altLang="zh-CN" dirty="0">
                <a:solidFill>
                  <a:srgbClr val="C00000"/>
                </a:solidFill>
                <a:latin typeface="Microsoft YaHei Light" panose="020B0502040204020203" pitchFamily="34" charset="-122"/>
                <a:ea typeface="Microsoft YaHei Light" panose="020B0502040204020203" pitchFamily="34" charset="-122"/>
              </a:rPr>
              <a:t>函数较少时用 </a:t>
            </a:r>
          </a:p>
          <a:p>
            <a:pPr lvl="1">
              <a:buFont typeface="Wingdings" panose="05000000000000000000" pitchFamily="2" charset="2"/>
              <a:buNone/>
            </a:pPr>
            <a:r>
              <a:rPr lang="en-US" altLang="zh-CN" dirty="0">
                <a:solidFill>
                  <a:srgbClr val="C00000"/>
                </a:solidFill>
                <a:latin typeface="Microsoft YaHei Light" panose="020B0502040204020203" pitchFamily="34" charset="-122"/>
                <a:ea typeface="Microsoft YaHei Light" panose="020B0502040204020203" pitchFamily="34" charset="-122"/>
              </a:rPr>
              <a:t>show function status like </a:t>
            </a:r>
            <a:r>
              <a:rPr lang="zh-CN" altLang="zh-CN" dirty="0">
                <a:solidFill>
                  <a:srgbClr val="C00000"/>
                </a:solidFill>
                <a:latin typeface="Microsoft YaHei Light" panose="020B0502040204020203" pitchFamily="34" charset="-122"/>
                <a:ea typeface="Microsoft YaHei Light" panose="020B0502040204020203" pitchFamily="34" charset="-122"/>
              </a:rPr>
              <a:t>模式</a:t>
            </a:r>
            <a:r>
              <a:rPr lang="en-US" altLang="zh-CN" dirty="0">
                <a:solidFill>
                  <a:srgbClr val="C00000"/>
                </a:solidFill>
                <a:latin typeface="Microsoft YaHei Light" panose="020B0502040204020203" pitchFamily="34" charset="-122"/>
                <a:ea typeface="Microsoft YaHei Light" panose="020B0502040204020203" pitchFamily="34" charset="-122"/>
              </a:rPr>
              <a:t>;   // </a:t>
            </a:r>
            <a:r>
              <a:rPr lang="zh-CN" altLang="zh-CN" dirty="0">
                <a:solidFill>
                  <a:srgbClr val="C00000"/>
                </a:solidFill>
                <a:latin typeface="Microsoft YaHei Light" panose="020B0502040204020203" pitchFamily="34" charset="-122"/>
                <a:ea typeface="Microsoft YaHei Light" panose="020B0502040204020203" pitchFamily="34" charset="-122"/>
              </a:rPr>
              <a:t>如果自定义函数较多多时用 </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）查看指定数据库（如</a:t>
            </a:r>
            <a:r>
              <a:rPr lang="en-US" altLang="zh-CN" sz="2400" dirty="0">
                <a:latin typeface="Microsoft YaHei Light" panose="020B0502040204020203" pitchFamily="34" charset="-122"/>
                <a:ea typeface="Microsoft YaHei Light" panose="020B0502040204020203" pitchFamily="34" charset="-122"/>
              </a:rPr>
              <a:t>teaching</a:t>
            </a:r>
            <a:r>
              <a:rPr lang="zh-CN" altLang="zh-CN" sz="2400" dirty="0">
                <a:latin typeface="Microsoft YaHei Light" panose="020B0502040204020203" pitchFamily="34" charset="-122"/>
                <a:ea typeface="Microsoft YaHei Light" panose="020B0502040204020203" pitchFamily="34" charset="-122"/>
              </a:rPr>
              <a:t>）中的所有自定义函数名。例如，可使用</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a:t>
            </a: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dirty="0">
                <a:solidFill>
                  <a:srgbClr val="C00000"/>
                </a:solidFill>
                <a:latin typeface="Microsoft YaHei Light" panose="020B0502040204020203" pitchFamily="34" charset="-122"/>
                <a:ea typeface="Microsoft YaHei Light" panose="020B0502040204020203" pitchFamily="34" charset="-122"/>
              </a:rPr>
              <a:t>&gt; select name from </a:t>
            </a:r>
            <a:r>
              <a:rPr lang="en-US" altLang="zh-CN" sz="2400" dirty="0" err="1">
                <a:solidFill>
                  <a:srgbClr val="C00000"/>
                </a:solidFill>
                <a:latin typeface="Microsoft YaHei Light" panose="020B0502040204020203" pitchFamily="34" charset="-122"/>
                <a:ea typeface="Microsoft YaHei Light" panose="020B0502040204020203" pitchFamily="34" charset="-122"/>
              </a:rPr>
              <a:t>MySQL.proc</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-&gt; where </a:t>
            </a:r>
            <a:r>
              <a:rPr lang="en-US" altLang="zh-CN" sz="2400" dirty="0" err="1">
                <a:solidFill>
                  <a:srgbClr val="C00000"/>
                </a:solidFill>
                <a:latin typeface="Microsoft YaHei Light" panose="020B0502040204020203" pitchFamily="34" charset="-122"/>
                <a:ea typeface="Microsoft YaHei Light" panose="020B0502040204020203" pitchFamily="34" charset="-122"/>
              </a:rPr>
              <a:t>db</a:t>
            </a:r>
            <a:r>
              <a:rPr lang="en-US" altLang="zh-CN" sz="2400" dirty="0">
                <a:solidFill>
                  <a:srgbClr val="C00000"/>
                </a:solidFill>
                <a:latin typeface="Microsoft YaHei Light" panose="020B0502040204020203" pitchFamily="34" charset="-122"/>
                <a:ea typeface="Microsoft YaHei Light" panose="020B0502040204020203" pitchFamily="34" charset="-122"/>
              </a:rPr>
              <a:t> = 'teaching' and type='function' ; </a:t>
            </a:r>
          </a:p>
        </p:txBody>
      </p:sp>
      <p:sp>
        <p:nvSpPr>
          <p:cNvPr id="9" name="文本框 8">
            <a:extLst>
              <a:ext uri="{FF2B5EF4-FFF2-40B4-BE49-F238E27FC236}">
                <a16:creationId xmlns:a16="http://schemas.microsoft.com/office/drawing/2014/main" id="{20492880-F58C-41C0-A474-0306FC9B189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7438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950D1E-65D5-4C73-B677-8271C19D13B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F3ED56-81FF-4001-B3B2-23311EB58A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830C70B2-6B31-4672-9B8D-D6E4EFF6EE6C}"/>
              </a:ext>
            </a:extLst>
          </p:cNvPr>
          <p:cNvSpPr txBox="1">
            <a:spLocks noChangeArrowheads="1"/>
          </p:cNvSpPr>
          <p:nvPr/>
        </p:nvSpPr>
        <p:spPr>
          <a:xfrm>
            <a:off x="456580" y="1269104"/>
            <a:ext cx="11470377"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2.</a:t>
            </a:r>
            <a:r>
              <a:rPr lang="zh-CN" altLang="zh-CN" sz="2400" dirty="0">
                <a:solidFill>
                  <a:srgbClr val="FF0000"/>
                </a:solidFill>
                <a:latin typeface="Microsoft YaHei Light" panose="020B0502040204020203" pitchFamily="34" charset="-122"/>
                <a:ea typeface="Microsoft YaHei Light" panose="020B0502040204020203" pitchFamily="34" charset="-122"/>
              </a:rPr>
              <a:t>函数的维护管理</a:t>
            </a:r>
          </a:p>
          <a:p>
            <a:r>
              <a:rPr lang="zh-CN" altLang="zh-CN" sz="2400" dirty="0">
                <a:latin typeface="Microsoft YaHei Light" panose="020B0502040204020203" pitchFamily="34" charset="-122"/>
                <a:ea typeface="Microsoft YaHei Light" panose="020B0502040204020203" pitchFamily="34" charset="-122"/>
              </a:rPr>
              <a:t>查看函数的定义</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）可以查看指定函数名的详细信息。使用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命令：</a:t>
            </a: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dirty="0">
                <a:solidFill>
                  <a:srgbClr val="C00000"/>
                </a:solidFill>
                <a:latin typeface="Microsoft YaHei Light" panose="020B0502040204020203" pitchFamily="34" charset="-122"/>
                <a:ea typeface="Microsoft YaHei Light" panose="020B0502040204020203" pitchFamily="34" charset="-122"/>
              </a:rPr>
              <a:t>&gt;show create function </a:t>
            </a:r>
            <a:r>
              <a:rPr lang="zh-CN" altLang="zh-CN" sz="2400" dirty="0">
                <a:solidFill>
                  <a:srgbClr val="C00000"/>
                </a:solidFill>
                <a:latin typeface="Microsoft YaHei Light" panose="020B0502040204020203" pitchFamily="34" charset="-122"/>
                <a:ea typeface="Microsoft YaHei Light" panose="020B0502040204020203" pitchFamily="34" charset="-122"/>
              </a:rPr>
              <a:t>函数名</a:t>
            </a:r>
            <a:r>
              <a:rPr lang="en-US" altLang="zh-CN" sz="2400" dirty="0">
                <a:solidFill>
                  <a:srgbClr val="C00000"/>
                </a:solidFill>
                <a:latin typeface="Microsoft YaHei Light" panose="020B0502040204020203" pitchFamily="34" charset="-122"/>
                <a:ea typeface="Microsoft YaHei Light" panose="020B0502040204020203" pitchFamily="34" charset="-122"/>
              </a:rPr>
              <a:t>; </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zh-CN" sz="2400" dirty="0">
                <a:latin typeface="Microsoft YaHei Light" panose="020B0502040204020203" pitchFamily="34" charset="-122"/>
                <a:ea typeface="Microsoft YaHei Light" panose="020B0502040204020203" pitchFamily="34" charset="-122"/>
              </a:rPr>
              <a:t>）函数的信息都保存在</a:t>
            </a:r>
            <a:r>
              <a:rPr lang="en-US" altLang="zh-CN" sz="2400" dirty="0" err="1">
                <a:latin typeface="Microsoft YaHei Light" panose="020B0502040204020203" pitchFamily="34" charset="-122"/>
                <a:ea typeface="Microsoft YaHei Light" panose="020B0502040204020203" pitchFamily="34" charset="-122"/>
              </a:rPr>
              <a:t>information_schema</a:t>
            </a:r>
            <a:r>
              <a:rPr lang="zh-CN" altLang="zh-CN" sz="2400" dirty="0">
                <a:latin typeface="Microsoft YaHei Light" panose="020B0502040204020203" pitchFamily="34" charset="-122"/>
                <a:ea typeface="Microsoft YaHei Light" panose="020B0502040204020203" pitchFamily="34" charset="-122"/>
              </a:rPr>
              <a:t>数据库中的</a:t>
            </a:r>
            <a:r>
              <a:rPr lang="en-US" altLang="zh-CN" sz="2400" dirty="0">
                <a:latin typeface="Microsoft YaHei Light" panose="020B0502040204020203" pitchFamily="34" charset="-122"/>
                <a:ea typeface="Microsoft YaHei Light" panose="020B0502040204020203" pitchFamily="34" charset="-122"/>
              </a:rPr>
              <a:t>routines</a:t>
            </a:r>
            <a:r>
              <a:rPr lang="zh-CN" altLang="zh-CN" sz="2400" dirty="0">
                <a:latin typeface="Microsoft YaHei Light" panose="020B0502040204020203" pitchFamily="34" charset="-122"/>
                <a:ea typeface="Microsoft YaHei Light" panose="020B0502040204020203" pitchFamily="34" charset="-122"/>
              </a:rPr>
              <a:t>表中，可以使用</a:t>
            </a:r>
            <a:r>
              <a:rPr lang="en-US" altLang="zh-CN" sz="2400" dirty="0">
                <a:latin typeface="Microsoft YaHei Light" panose="020B0502040204020203" pitchFamily="34" charset="-122"/>
                <a:ea typeface="Microsoft YaHei Light" panose="020B0502040204020203" pitchFamily="34" charset="-122"/>
              </a:rPr>
              <a:t>select</a:t>
            </a:r>
            <a:r>
              <a:rPr lang="zh-CN" altLang="zh-CN" sz="2400" dirty="0">
                <a:latin typeface="Microsoft YaHei Light" panose="020B0502040204020203" pitchFamily="34" charset="-122"/>
                <a:ea typeface="Microsoft YaHei Light" panose="020B0502040204020203" pitchFamily="34" charset="-122"/>
              </a:rPr>
              <a:t>语句检索</a:t>
            </a:r>
            <a:r>
              <a:rPr lang="en-US" altLang="zh-CN" sz="2400" dirty="0">
                <a:latin typeface="Microsoft YaHei Light" panose="020B0502040204020203" pitchFamily="34" charset="-122"/>
                <a:ea typeface="Microsoft YaHei Light" panose="020B0502040204020203" pitchFamily="34" charset="-122"/>
              </a:rPr>
              <a:t>routines</a:t>
            </a:r>
            <a:r>
              <a:rPr lang="zh-CN" altLang="zh-CN" sz="2400" dirty="0">
                <a:latin typeface="Microsoft YaHei Light" panose="020B0502040204020203" pitchFamily="34" charset="-122"/>
                <a:ea typeface="Microsoft YaHei Light" panose="020B0502040204020203" pitchFamily="34" charset="-122"/>
              </a:rPr>
              <a:t>表，查询函数的相关信息。例如，查看函数</a:t>
            </a:r>
            <a:r>
              <a:rPr lang="en-US" altLang="zh-CN" sz="2400" dirty="0" err="1">
                <a:latin typeface="Microsoft YaHei Light" panose="020B0502040204020203" pitchFamily="34" charset="-122"/>
                <a:ea typeface="Microsoft YaHei Light" panose="020B0502040204020203" pitchFamily="34" charset="-122"/>
              </a:rPr>
              <a:t>func_course</a:t>
            </a:r>
            <a:r>
              <a:rPr lang="zh-CN" altLang="zh-CN" sz="2400" dirty="0">
                <a:latin typeface="Microsoft YaHei Light" panose="020B0502040204020203" pitchFamily="34" charset="-122"/>
                <a:ea typeface="Microsoft YaHei Light" panose="020B0502040204020203" pitchFamily="34" charset="-122"/>
              </a:rPr>
              <a:t>信息。</a:t>
            </a: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err="1">
                <a:solidFill>
                  <a:srgbClr val="C00000"/>
                </a:solidFill>
                <a:latin typeface="Microsoft YaHei Light" panose="020B0502040204020203" pitchFamily="34" charset="-122"/>
                <a:ea typeface="Microsoft YaHei Light" panose="020B0502040204020203" pitchFamily="34" charset="-122"/>
              </a:rPr>
              <a:t>mysql</a:t>
            </a:r>
            <a:r>
              <a:rPr lang="en-US" altLang="zh-CN" sz="2400" dirty="0">
                <a:solidFill>
                  <a:srgbClr val="C00000"/>
                </a:solidFill>
                <a:latin typeface="Microsoft YaHei Light" panose="020B0502040204020203" pitchFamily="34" charset="-122"/>
                <a:ea typeface="Microsoft YaHei Light" panose="020B0502040204020203" pitchFamily="34" charset="-122"/>
              </a:rPr>
              <a:t>&gt; select * from </a:t>
            </a:r>
            <a:r>
              <a:rPr lang="en-US" altLang="zh-CN" sz="2400" dirty="0" err="1">
                <a:solidFill>
                  <a:srgbClr val="C00000"/>
                </a:solidFill>
                <a:latin typeface="Microsoft YaHei Light" panose="020B0502040204020203" pitchFamily="34" charset="-122"/>
                <a:ea typeface="Microsoft YaHei Light" panose="020B0502040204020203" pitchFamily="34" charset="-122"/>
              </a:rPr>
              <a:t>information_schema.routines</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-&gt; where </a:t>
            </a:r>
            <a:r>
              <a:rPr lang="en-US" altLang="zh-CN" sz="2400" dirty="0" err="1">
                <a:solidFill>
                  <a:srgbClr val="C00000"/>
                </a:solidFill>
                <a:latin typeface="Microsoft YaHei Light" panose="020B0502040204020203" pitchFamily="34" charset="-122"/>
                <a:ea typeface="Microsoft YaHei Light" panose="020B0502040204020203" pitchFamily="34" charset="-122"/>
              </a:rPr>
              <a:t>routine_name</a:t>
            </a:r>
            <a:r>
              <a:rPr lang="en-US"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err="1">
                <a:solidFill>
                  <a:srgbClr val="C00000"/>
                </a:solidFill>
                <a:latin typeface="Microsoft YaHei Light" panose="020B0502040204020203" pitchFamily="34" charset="-122"/>
                <a:ea typeface="Microsoft YaHei Light" panose="020B0502040204020203" pitchFamily="34" charset="-122"/>
              </a:rPr>
              <a:t>func_course</a:t>
            </a:r>
            <a:r>
              <a:rPr lang="en-US" altLang="zh-CN" sz="2400" dirty="0">
                <a:solidFill>
                  <a:srgbClr val="C00000"/>
                </a:solidFill>
                <a:latin typeface="Microsoft YaHei Light" panose="020B0502040204020203" pitchFamily="34" charset="-122"/>
                <a:ea typeface="Microsoft YaHei Light" panose="020B0502040204020203" pitchFamily="34" charset="-122"/>
              </a:rPr>
              <a:t>'; </a:t>
            </a:r>
          </a:p>
        </p:txBody>
      </p:sp>
      <p:sp>
        <p:nvSpPr>
          <p:cNvPr id="10" name="文本框 9">
            <a:extLst>
              <a:ext uri="{FF2B5EF4-FFF2-40B4-BE49-F238E27FC236}">
                <a16:creationId xmlns:a16="http://schemas.microsoft.com/office/drawing/2014/main" id="{F3D39373-C691-4401-BB64-AABE3579189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884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36F0EB-DC87-4683-8610-21A31EBF57F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9EA8B3-6240-44B0-A20D-ED52B4788C9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F98F319-B347-4873-A995-6E1354484DE9}"/>
              </a:ext>
            </a:extLst>
          </p:cNvPr>
          <p:cNvSpPr txBox="1">
            <a:spLocks noChangeArrowheads="1"/>
          </p:cNvSpPr>
          <p:nvPr/>
        </p:nvSpPr>
        <p:spPr>
          <a:xfrm>
            <a:off x="345902" y="1120563"/>
            <a:ext cx="11500195" cy="3799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2.</a:t>
            </a:r>
            <a:r>
              <a:rPr lang="zh-CN" altLang="zh-CN" dirty="0">
                <a:solidFill>
                  <a:srgbClr val="FF0000"/>
                </a:solidFill>
              </a:rPr>
              <a:t>函数的维护管理</a:t>
            </a:r>
          </a:p>
          <a:p>
            <a:r>
              <a:rPr lang="zh-CN" altLang="zh-CN" sz="2400" dirty="0"/>
              <a:t>函数定义的修改</a:t>
            </a:r>
            <a:r>
              <a:rPr lang="zh-CN" altLang="en-US" sz="2400" dirty="0"/>
              <a:t>。</a:t>
            </a:r>
            <a:r>
              <a:rPr lang="zh-CN" altLang="zh-CN" sz="2400" dirty="0"/>
              <a:t>由于函数保存的仅仅是函数体，而函数体实际上是一组</a:t>
            </a:r>
            <a:r>
              <a:rPr lang="en-US" altLang="zh-CN" sz="2400" dirty="0"/>
              <a:t>MySQL</a:t>
            </a:r>
            <a:r>
              <a:rPr lang="zh-CN" altLang="zh-CN" sz="2400" dirty="0"/>
              <a:t>表达式，因此函数自身不保存任何用户数据。当函数的函数体需要更改时，可以使用</a:t>
            </a:r>
            <a:r>
              <a:rPr lang="en-US" altLang="zh-CN" sz="2400" dirty="0"/>
              <a:t>drop function</a:t>
            </a:r>
            <a:r>
              <a:rPr lang="zh-CN" altLang="zh-CN" sz="2400" dirty="0"/>
              <a:t>语句暂时将函数的定义删除，然后使用</a:t>
            </a:r>
            <a:r>
              <a:rPr lang="en-US" altLang="zh-CN" sz="2400" dirty="0"/>
              <a:t>create function</a:t>
            </a:r>
            <a:r>
              <a:rPr lang="zh-CN" altLang="zh-CN" sz="2400" dirty="0"/>
              <a:t>语句重新创建相同名字的函数即可。</a:t>
            </a:r>
          </a:p>
          <a:p>
            <a:r>
              <a:rPr lang="en-US" altLang="zh-CN" sz="2400" dirty="0"/>
              <a:t>MySQL</a:t>
            </a:r>
            <a:r>
              <a:rPr lang="zh-CN" altLang="zh-CN" sz="2400" dirty="0"/>
              <a:t>中修改函数的语句的语法形式如下：</a:t>
            </a:r>
          </a:p>
          <a:p>
            <a:pPr lvl="1">
              <a:buFont typeface="Wingdings" panose="05000000000000000000" pitchFamily="2" charset="2"/>
              <a:buNone/>
            </a:pPr>
            <a:r>
              <a:rPr lang="en-US" altLang="zh-CN" dirty="0">
                <a:solidFill>
                  <a:srgbClr val="C00000"/>
                </a:solidFill>
              </a:rPr>
              <a:t>alter  function  </a:t>
            </a:r>
            <a:r>
              <a:rPr lang="en-US" altLang="zh-CN" dirty="0" err="1">
                <a:solidFill>
                  <a:srgbClr val="C00000"/>
                </a:solidFill>
              </a:rPr>
              <a:t>sp_name</a:t>
            </a:r>
            <a:r>
              <a:rPr lang="en-US" altLang="zh-CN" dirty="0">
                <a:solidFill>
                  <a:srgbClr val="C00000"/>
                </a:solidFill>
              </a:rPr>
              <a:t> [characteristic …]; </a:t>
            </a:r>
            <a:endParaRPr lang="zh-CN" altLang="zh-CN" dirty="0">
              <a:solidFill>
                <a:srgbClr val="C00000"/>
              </a:solidFill>
            </a:endParaRPr>
          </a:p>
          <a:p>
            <a:pPr>
              <a:buFont typeface="Wingdings" panose="05000000000000000000" pitchFamily="2" charset="2"/>
              <a:buNone/>
            </a:pPr>
            <a:r>
              <a:rPr lang="zh-CN" altLang="zh-CN" sz="2400" dirty="0">
                <a:solidFill>
                  <a:srgbClr val="0000FF"/>
                </a:solidFill>
              </a:rPr>
              <a:t>【例</a:t>
            </a:r>
            <a:r>
              <a:rPr lang="en-US" altLang="zh-CN" sz="2400" dirty="0">
                <a:solidFill>
                  <a:srgbClr val="0000FF"/>
                </a:solidFill>
              </a:rPr>
              <a:t>9</a:t>
            </a:r>
            <a:r>
              <a:rPr lang="zh-CN" altLang="zh-CN" sz="2400" dirty="0">
                <a:solidFill>
                  <a:srgbClr val="0000FF"/>
                </a:solidFill>
              </a:rPr>
              <a:t>】修改存储函数</a:t>
            </a:r>
            <a:r>
              <a:rPr lang="en-US" altLang="zh-CN" sz="2400" dirty="0" err="1">
                <a:solidFill>
                  <a:srgbClr val="0000FF"/>
                </a:solidFill>
              </a:rPr>
              <a:t>func_course</a:t>
            </a:r>
            <a:r>
              <a:rPr lang="zh-CN" altLang="zh-CN" sz="2400" dirty="0">
                <a:solidFill>
                  <a:srgbClr val="0000FF"/>
                </a:solidFill>
              </a:rPr>
              <a:t>的定义。将读写权限改为</a:t>
            </a:r>
            <a:r>
              <a:rPr lang="en-US" altLang="zh-CN" sz="2400" dirty="0">
                <a:solidFill>
                  <a:srgbClr val="0000FF"/>
                </a:solidFill>
              </a:rPr>
              <a:t>reads </a:t>
            </a:r>
            <a:r>
              <a:rPr lang="en-US" altLang="zh-CN" sz="2400" dirty="0" err="1">
                <a:solidFill>
                  <a:srgbClr val="0000FF"/>
                </a:solidFill>
              </a:rPr>
              <a:t>sql</a:t>
            </a:r>
            <a:r>
              <a:rPr lang="en-US" altLang="zh-CN" sz="2400" dirty="0">
                <a:solidFill>
                  <a:srgbClr val="0000FF"/>
                </a:solidFill>
              </a:rPr>
              <a:t> data</a:t>
            </a:r>
            <a:r>
              <a:rPr lang="zh-CN" altLang="zh-CN" sz="2400" dirty="0">
                <a:solidFill>
                  <a:srgbClr val="0000FF"/>
                </a:solidFill>
              </a:rPr>
              <a:t>，并加上注释信息“</a:t>
            </a:r>
            <a:r>
              <a:rPr lang="en-US" altLang="zh-CN" sz="2400" dirty="0">
                <a:solidFill>
                  <a:srgbClr val="0000FF"/>
                </a:solidFill>
              </a:rPr>
              <a:t>find function name”</a:t>
            </a:r>
            <a:r>
              <a:rPr lang="zh-CN" altLang="zh-CN" sz="2400" dirty="0">
                <a:solidFill>
                  <a:srgbClr val="0000FF"/>
                </a:solidFill>
              </a:rPr>
              <a:t>。</a:t>
            </a:r>
          </a:p>
        </p:txBody>
      </p:sp>
      <p:sp>
        <p:nvSpPr>
          <p:cNvPr id="7" name="矩形 6">
            <a:extLst>
              <a:ext uri="{FF2B5EF4-FFF2-40B4-BE49-F238E27FC236}">
                <a16:creationId xmlns:a16="http://schemas.microsoft.com/office/drawing/2014/main" id="{425C0AD8-D10B-4419-AAE9-3CDE30B6A0AF}"/>
              </a:ext>
            </a:extLst>
          </p:cNvPr>
          <p:cNvSpPr>
            <a:spLocks noChangeArrowheads="1"/>
          </p:cNvSpPr>
          <p:nvPr/>
        </p:nvSpPr>
        <p:spPr bwMode="auto">
          <a:xfrm>
            <a:off x="593242" y="4768268"/>
            <a:ext cx="7643812" cy="19383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err="1">
                <a:solidFill>
                  <a:srgbClr val="0000FF"/>
                </a:solidFill>
              </a:rPr>
              <a:t>mysql</a:t>
            </a:r>
            <a:r>
              <a:rPr lang="en-US" altLang="zh-CN" sz="2000" b="1" dirty="0">
                <a:solidFill>
                  <a:srgbClr val="0000FF"/>
                </a:solidFill>
              </a:rPr>
              <a:t>&gt; alter  function  </a:t>
            </a:r>
            <a:r>
              <a:rPr lang="en-US" altLang="zh-CN" sz="2000" b="1" dirty="0" err="1">
                <a:solidFill>
                  <a:srgbClr val="0000FF"/>
                </a:solidFill>
              </a:rPr>
              <a:t>func_course</a:t>
            </a:r>
            <a:endParaRPr lang="zh-CN" altLang="zh-CN" sz="2000" b="1" dirty="0">
              <a:solidFill>
                <a:srgbClr val="0000FF"/>
              </a:solidFill>
            </a:endParaRPr>
          </a:p>
          <a:p>
            <a:pPr eaLnBrk="1" hangingPunct="1"/>
            <a:r>
              <a:rPr lang="en-US" altLang="zh-CN" sz="2000" b="1" dirty="0">
                <a:solidFill>
                  <a:srgbClr val="0000FF"/>
                </a:solidFill>
              </a:rPr>
              <a:t>     -&gt; reads </a:t>
            </a:r>
            <a:r>
              <a:rPr lang="en-US" altLang="zh-CN" sz="2000" b="1" dirty="0" err="1">
                <a:solidFill>
                  <a:srgbClr val="0000FF"/>
                </a:solidFill>
              </a:rPr>
              <a:t>sql</a:t>
            </a:r>
            <a:r>
              <a:rPr lang="en-US" altLang="zh-CN" sz="2000" b="1" dirty="0">
                <a:solidFill>
                  <a:srgbClr val="0000FF"/>
                </a:solidFill>
              </a:rPr>
              <a:t> data</a:t>
            </a:r>
            <a:endParaRPr lang="zh-CN" altLang="zh-CN" sz="2000" b="1" dirty="0">
              <a:solidFill>
                <a:srgbClr val="0000FF"/>
              </a:solidFill>
            </a:endParaRPr>
          </a:p>
          <a:p>
            <a:pPr eaLnBrk="1" hangingPunct="1"/>
            <a:r>
              <a:rPr lang="en-US" altLang="zh-CN" sz="2000" b="1" dirty="0">
                <a:solidFill>
                  <a:srgbClr val="0000FF"/>
                </a:solidFill>
              </a:rPr>
              <a:t>     -&gt; comment  ‘find function name’;</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select  SPECIFIC_NAME,SQL_DATA_ACCESS,</a:t>
            </a:r>
            <a:endParaRPr lang="zh-CN" altLang="zh-CN" sz="2000" b="1" dirty="0">
              <a:solidFill>
                <a:srgbClr val="0000FF"/>
              </a:solidFill>
            </a:endParaRPr>
          </a:p>
          <a:p>
            <a:pPr lvl="1" eaLnBrk="1" hangingPunct="1"/>
            <a:r>
              <a:rPr lang="en-US" altLang="zh-CN" sz="2000" b="1" dirty="0">
                <a:solidFill>
                  <a:srgbClr val="0000FF"/>
                </a:solidFill>
              </a:rPr>
              <a:t>-&gt; </a:t>
            </a:r>
            <a:r>
              <a:rPr lang="en-US" altLang="zh-CN" sz="2000" b="1" dirty="0" err="1">
                <a:solidFill>
                  <a:srgbClr val="0000FF"/>
                </a:solidFill>
              </a:rPr>
              <a:t>routine_comment</a:t>
            </a:r>
            <a:r>
              <a:rPr lang="en-US" altLang="zh-CN" sz="2000" b="1" dirty="0">
                <a:solidFill>
                  <a:srgbClr val="0000FF"/>
                </a:solidFill>
              </a:rPr>
              <a:t>  from  </a:t>
            </a:r>
            <a:r>
              <a:rPr lang="en-US" altLang="zh-CN" sz="2000" b="1" dirty="0" err="1">
                <a:solidFill>
                  <a:srgbClr val="0000FF"/>
                </a:solidFill>
              </a:rPr>
              <a:t>information_schema.Routines</a:t>
            </a:r>
            <a:endParaRPr lang="zh-CN" altLang="zh-CN" sz="2000" b="1" dirty="0">
              <a:solidFill>
                <a:srgbClr val="0000FF"/>
              </a:solidFill>
            </a:endParaRPr>
          </a:p>
          <a:p>
            <a:pPr lvl="1" eaLnBrk="1" hangingPunct="1"/>
            <a:r>
              <a:rPr lang="en-US" altLang="zh-CN" sz="2000" b="1" dirty="0">
                <a:solidFill>
                  <a:srgbClr val="0000FF"/>
                </a:solidFill>
              </a:rPr>
              <a:t>-&gt; where  </a:t>
            </a:r>
            <a:r>
              <a:rPr lang="en-US" altLang="zh-CN" sz="2000" b="1" dirty="0" err="1">
                <a:solidFill>
                  <a:srgbClr val="0000FF"/>
                </a:solidFill>
              </a:rPr>
              <a:t>routine_name</a:t>
            </a:r>
            <a:r>
              <a:rPr lang="en-US" altLang="zh-CN" sz="2000" b="1" dirty="0">
                <a:solidFill>
                  <a:srgbClr val="0000FF"/>
                </a:solidFill>
              </a:rPr>
              <a:t>='</a:t>
            </a:r>
            <a:r>
              <a:rPr lang="en-US" altLang="zh-CN" sz="2000" b="1" dirty="0" err="1">
                <a:solidFill>
                  <a:srgbClr val="0000FF"/>
                </a:solidFill>
              </a:rPr>
              <a:t>func_course</a:t>
            </a:r>
            <a:r>
              <a:rPr lang="en-US" altLang="zh-CN" sz="2000" b="1" dirty="0">
                <a:solidFill>
                  <a:srgbClr val="0000FF"/>
                </a:solidFill>
              </a:rPr>
              <a:t>';</a:t>
            </a:r>
            <a:endParaRPr lang="zh-CN" altLang="zh-CN" sz="2000" b="1" dirty="0">
              <a:solidFill>
                <a:srgbClr val="0000FF"/>
              </a:solidFill>
            </a:endParaRPr>
          </a:p>
        </p:txBody>
      </p:sp>
      <p:sp>
        <p:nvSpPr>
          <p:cNvPr id="10" name="文本框 9">
            <a:extLst>
              <a:ext uri="{FF2B5EF4-FFF2-40B4-BE49-F238E27FC236}">
                <a16:creationId xmlns:a16="http://schemas.microsoft.com/office/drawing/2014/main" id="{E3A1F495-64FB-4185-98EF-939A285F0EB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756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C0FF26F9-4167-4D58-AD51-9050DDC7F303}"/>
              </a:ext>
            </a:extLst>
          </p:cNvPr>
          <p:cNvSpPr txBox="1">
            <a:spLocks noChangeArrowheads="1"/>
          </p:cNvSpPr>
          <p:nvPr/>
        </p:nvSpPr>
        <p:spPr>
          <a:xfrm>
            <a:off x="435355" y="1120563"/>
            <a:ext cx="11321290" cy="2173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2.</a:t>
            </a:r>
            <a:r>
              <a:rPr lang="zh-CN" altLang="zh-CN" sz="2400" dirty="0">
                <a:solidFill>
                  <a:srgbClr val="FF0000"/>
                </a:solidFill>
                <a:latin typeface="Microsoft YaHei Light" panose="020B0502040204020203" pitchFamily="34" charset="-122"/>
                <a:ea typeface="Microsoft YaHei Light" panose="020B0502040204020203" pitchFamily="34" charset="-122"/>
              </a:rPr>
              <a:t>函数的维护管理</a:t>
            </a:r>
          </a:p>
          <a:p>
            <a:r>
              <a:rPr lang="zh-CN" altLang="zh-CN" sz="2400" dirty="0">
                <a:latin typeface="Microsoft YaHei Light" panose="020B0502040204020203" pitchFamily="34" charset="-122"/>
                <a:ea typeface="Microsoft YaHei Light" panose="020B0502040204020203" pitchFamily="34" charset="-122"/>
              </a:rPr>
              <a:t>函数定义的删除</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使用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命令“</a:t>
            </a:r>
            <a:r>
              <a:rPr lang="en-US" altLang="zh-CN" sz="2400" dirty="0">
                <a:latin typeface="Microsoft YaHei Light" panose="020B0502040204020203" pitchFamily="34" charset="-122"/>
                <a:ea typeface="Microsoft YaHei Light" panose="020B0502040204020203" pitchFamily="34" charset="-122"/>
              </a:rPr>
              <a:t>drop function </a:t>
            </a:r>
            <a:r>
              <a:rPr lang="en-US" altLang="zh-CN" sz="2400" dirty="0" err="1">
                <a:latin typeface="Microsoft YaHei Light" panose="020B0502040204020203" pitchFamily="34" charset="-122"/>
                <a:ea typeface="Microsoft YaHei Light" panose="020B0502040204020203" pitchFamily="34" charset="-122"/>
              </a:rPr>
              <a:t>func_name</a:t>
            </a:r>
            <a:r>
              <a:rPr lang="zh-CN" altLang="zh-CN" sz="2400" dirty="0">
                <a:latin typeface="Microsoft YaHei Light" panose="020B0502040204020203" pitchFamily="34" charset="-122"/>
                <a:ea typeface="Microsoft YaHei Light" panose="020B0502040204020203" pitchFamily="34" charset="-122"/>
              </a:rPr>
              <a:t>”删除自定义函数。例如</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删除</a:t>
            </a:r>
            <a:r>
              <a:rPr lang="en-US" altLang="zh-CN" sz="2400" dirty="0" err="1">
                <a:latin typeface="Microsoft YaHei Light" panose="020B0502040204020203" pitchFamily="34" charset="-122"/>
                <a:ea typeface="Microsoft YaHei Light" panose="020B0502040204020203" pitchFamily="34" charset="-122"/>
              </a:rPr>
              <a:t>get_name</a:t>
            </a:r>
            <a:r>
              <a:rPr lang="en-US" altLang="zh-CN" sz="2400" dirty="0">
                <a:latin typeface="Microsoft YaHei Light" panose="020B0502040204020203" pitchFamily="34" charset="-122"/>
                <a:ea typeface="Microsoft YaHei Light" panose="020B0502040204020203" pitchFamily="34" charset="-122"/>
              </a:rPr>
              <a:t> ()</a:t>
            </a:r>
            <a:r>
              <a:rPr lang="zh-CN" altLang="zh-CN" sz="2400" dirty="0">
                <a:latin typeface="Microsoft YaHei Light" panose="020B0502040204020203" pitchFamily="34" charset="-122"/>
                <a:ea typeface="Microsoft YaHei Light" panose="020B0502040204020203" pitchFamily="34" charset="-122"/>
              </a:rPr>
              <a:t>函数命令如下：</a:t>
            </a:r>
          </a:p>
          <a:p>
            <a:pPr lvl="1">
              <a:buFont typeface="Wingdings" panose="05000000000000000000" pitchFamily="2" charset="2"/>
              <a:buNone/>
            </a:pPr>
            <a:r>
              <a:rPr lang="en-US" altLang="zh-CN" dirty="0" err="1">
                <a:solidFill>
                  <a:srgbClr val="C00000"/>
                </a:solidFill>
                <a:latin typeface="Microsoft YaHei Light" panose="020B0502040204020203" pitchFamily="34" charset="-122"/>
                <a:ea typeface="Microsoft YaHei Light" panose="020B0502040204020203" pitchFamily="34" charset="-122"/>
              </a:rPr>
              <a:t>mysql</a:t>
            </a:r>
            <a:r>
              <a:rPr lang="en-US" altLang="zh-CN" dirty="0">
                <a:solidFill>
                  <a:srgbClr val="C00000"/>
                </a:solidFill>
                <a:latin typeface="Microsoft YaHei Light" panose="020B0502040204020203" pitchFamily="34" charset="-122"/>
                <a:ea typeface="Microsoft YaHei Light" panose="020B0502040204020203" pitchFamily="34" charset="-122"/>
              </a:rPr>
              <a:t>&gt;drop function </a:t>
            </a:r>
            <a:r>
              <a:rPr lang="en-US" altLang="zh-CN" dirty="0" err="1">
                <a:solidFill>
                  <a:srgbClr val="C00000"/>
                </a:solidFill>
                <a:latin typeface="Microsoft YaHei Light" panose="020B0502040204020203" pitchFamily="34" charset="-122"/>
                <a:ea typeface="Microsoft YaHei Light" panose="020B0502040204020203" pitchFamily="34" charset="-122"/>
              </a:rPr>
              <a:t>get_name</a:t>
            </a:r>
            <a:r>
              <a:rPr lang="en-US" altLang="zh-CN" dirty="0">
                <a:solidFill>
                  <a:srgbClr val="C00000"/>
                </a:solidFill>
                <a:latin typeface="Microsoft YaHei Light" panose="020B0502040204020203" pitchFamily="34" charset="-122"/>
                <a:ea typeface="Microsoft YaHei Light" panose="020B0502040204020203" pitchFamily="34" charset="-122"/>
              </a:rPr>
              <a:t>;</a:t>
            </a:r>
            <a:endParaRPr lang="zh-CN" altLang="zh-CN" dirty="0">
              <a:solidFill>
                <a:srgbClr val="C00000"/>
              </a:solidFill>
              <a:latin typeface="Microsoft YaHei Light" panose="020B0502040204020203" pitchFamily="34" charset="-122"/>
              <a:ea typeface="Microsoft YaHei Light" panose="020B0502040204020203" pitchFamily="34" charset="-122"/>
            </a:endParaRPr>
          </a:p>
          <a:p>
            <a:r>
              <a:rPr lang="zh-CN" altLang="zh-CN" sz="2400" dirty="0">
                <a:latin typeface="Microsoft YaHei Light" panose="020B0502040204020203" pitchFamily="34" charset="-122"/>
                <a:ea typeface="Microsoft YaHei Light" panose="020B0502040204020203" pitchFamily="34" charset="-122"/>
              </a:rPr>
              <a:t>另外，函数的创建和管理还可以利用利用</a:t>
            </a:r>
            <a:r>
              <a:rPr lang="en-US" altLang="zh-CN" sz="2400" dirty="0">
                <a:latin typeface="Microsoft YaHei Light" panose="020B0502040204020203" pitchFamily="34" charset="-122"/>
                <a:ea typeface="Microsoft YaHei Light" panose="020B0502040204020203" pitchFamily="34" charset="-122"/>
              </a:rPr>
              <a:t>MySQL Workbench</a:t>
            </a:r>
            <a:r>
              <a:rPr lang="zh-CN" altLang="zh-CN" sz="2400" dirty="0">
                <a:latin typeface="Microsoft YaHei Light" panose="020B0502040204020203" pitchFamily="34" charset="-122"/>
                <a:ea typeface="Microsoft YaHei Light" panose="020B0502040204020203" pitchFamily="34" charset="-122"/>
              </a:rPr>
              <a:t>工具实现。</a:t>
            </a:r>
            <a:endParaRPr lang="en-US" altLang="zh-CN" sz="2400" dirty="0">
              <a:latin typeface="Microsoft YaHei Light" panose="020B0502040204020203" pitchFamily="34" charset="-122"/>
              <a:ea typeface="Microsoft YaHei Light" panose="020B0502040204020203" pitchFamily="34" charset="-122"/>
            </a:endParaRPr>
          </a:p>
        </p:txBody>
      </p:sp>
      <p:sp>
        <p:nvSpPr>
          <p:cNvPr id="7" name="矩形 6">
            <a:extLst>
              <a:ext uri="{FF2B5EF4-FFF2-40B4-BE49-F238E27FC236}">
                <a16:creationId xmlns:a16="http://schemas.microsoft.com/office/drawing/2014/main" id="{D069A2BC-219B-4F2E-947B-67DE9F474EAE}"/>
              </a:ext>
            </a:extLst>
          </p:cNvPr>
          <p:cNvSpPr>
            <a:spLocks noChangeArrowheads="1"/>
          </p:cNvSpPr>
          <p:nvPr/>
        </p:nvSpPr>
        <p:spPr bwMode="auto">
          <a:xfrm>
            <a:off x="510002" y="3294376"/>
            <a:ext cx="6596476" cy="341632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C00000"/>
                </a:solidFill>
              </a:rPr>
              <a:t>启动</a:t>
            </a:r>
            <a:r>
              <a:rPr lang="en-US" altLang="zh-CN" sz="2400" b="1" dirty="0">
                <a:solidFill>
                  <a:srgbClr val="C00000"/>
                </a:solidFill>
              </a:rPr>
              <a:t>MySQL Workbench</a:t>
            </a:r>
            <a:r>
              <a:rPr lang="zh-CN" altLang="zh-CN" sz="2400" b="1" dirty="0">
                <a:solidFill>
                  <a:srgbClr val="C00000"/>
                </a:solidFill>
              </a:rPr>
              <a:t>工具，单击实例</a:t>
            </a:r>
            <a:r>
              <a:rPr lang="en-US" altLang="zh-CN" sz="2400" b="1" dirty="0">
                <a:solidFill>
                  <a:srgbClr val="C00000"/>
                </a:solidFill>
              </a:rPr>
              <a:t>mysql57</a:t>
            </a:r>
            <a:r>
              <a:rPr lang="zh-CN" altLang="zh-CN" sz="2400" b="1" dirty="0">
                <a:solidFill>
                  <a:srgbClr val="C00000"/>
                </a:solidFill>
              </a:rPr>
              <a:t>。</a:t>
            </a:r>
            <a:endParaRPr lang="en-US" altLang="zh-CN" sz="2400" b="1" dirty="0">
              <a:solidFill>
                <a:srgbClr val="C00000"/>
              </a:solidFill>
            </a:endParaRPr>
          </a:p>
          <a:p>
            <a:pPr eaLnBrk="1" hangingPunct="1"/>
            <a:r>
              <a:rPr lang="zh-CN" altLang="zh-CN" sz="2400" b="1" dirty="0">
                <a:solidFill>
                  <a:srgbClr val="0000FF"/>
                </a:solidFill>
              </a:rPr>
              <a:t>在导航区</a:t>
            </a:r>
            <a:r>
              <a:rPr lang="en-US" altLang="zh-CN" sz="2400" b="1" dirty="0">
                <a:solidFill>
                  <a:srgbClr val="0000FF"/>
                </a:solidFill>
              </a:rPr>
              <a:t>Navigator</a:t>
            </a:r>
            <a:r>
              <a:rPr lang="zh-CN" altLang="zh-CN" sz="2400" b="1" dirty="0">
                <a:solidFill>
                  <a:srgbClr val="0000FF"/>
                </a:solidFill>
              </a:rPr>
              <a:t>下的</a:t>
            </a:r>
            <a:r>
              <a:rPr lang="en-US" altLang="zh-CN" sz="2400" b="1" dirty="0">
                <a:solidFill>
                  <a:srgbClr val="0000FF"/>
                </a:solidFill>
              </a:rPr>
              <a:t>schemas</a:t>
            </a:r>
            <a:r>
              <a:rPr lang="zh-CN" altLang="zh-CN" sz="2400" b="1" dirty="0">
                <a:solidFill>
                  <a:srgbClr val="0000FF"/>
                </a:solidFill>
              </a:rPr>
              <a:t>区域，选择当前数据库</a:t>
            </a:r>
            <a:r>
              <a:rPr lang="en-US" altLang="zh-CN" sz="2400" b="1" dirty="0">
                <a:solidFill>
                  <a:srgbClr val="0000FF"/>
                </a:solidFill>
              </a:rPr>
              <a:t>teaching</a:t>
            </a:r>
            <a:r>
              <a:rPr lang="zh-CN" altLang="zh-CN" sz="2400" b="1" dirty="0">
                <a:solidFill>
                  <a:srgbClr val="0000FF"/>
                </a:solidFill>
              </a:rPr>
              <a:t>。在</a:t>
            </a:r>
            <a:r>
              <a:rPr lang="en-US" altLang="zh-CN" sz="2400" b="1" dirty="0">
                <a:solidFill>
                  <a:srgbClr val="0000FF"/>
                </a:solidFill>
              </a:rPr>
              <a:t>teaching</a:t>
            </a:r>
            <a:r>
              <a:rPr lang="zh-CN" altLang="zh-CN" sz="2400" b="1" dirty="0">
                <a:solidFill>
                  <a:srgbClr val="0000FF"/>
                </a:solidFill>
              </a:rPr>
              <a:t>数据库中展开</a:t>
            </a:r>
            <a:r>
              <a:rPr lang="en-US" altLang="zh-CN" sz="2400" b="1" dirty="0">
                <a:solidFill>
                  <a:srgbClr val="0000FF"/>
                </a:solidFill>
              </a:rPr>
              <a:t>functions</a:t>
            </a:r>
            <a:r>
              <a:rPr lang="zh-CN" altLang="zh-CN" sz="2400" b="1" dirty="0">
                <a:solidFill>
                  <a:srgbClr val="0000FF"/>
                </a:solidFill>
              </a:rPr>
              <a:t>选项，可以查看到前面创建的函数。也可以选择一个函数，如</a:t>
            </a:r>
            <a:r>
              <a:rPr lang="en-US" altLang="zh-CN" sz="2400" b="1" dirty="0" err="1">
                <a:solidFill>
                  <a:srgbClr val="0000FF"/>
                </a:solidFill>
              </a:rPr>
              <a:t>func_course</a:t>
            </a:r>
            <a:r>
              <a:rPr lang="zh-CN" altLang="zh-CN" sz="2400" b="1" dirty="0">
                <a:solidFill>
                  <a:srgbClr val="0000FF"/>
                </a:solidFill>
              </a:rPr>
              <a:t>，在如图</a:t>
            </a:r>
            <a:r>
              <a:rPr lang="en-US" altLang="zh-CN" sz="2400" b="1" dirty="0">
                <a:solidFill>
                  <a:srgbClr val="0000FF"/>
                </a:solidFill>
              </a:rPr>
              <a:t>7-2</a:t>
            </a:r>
            <a:r>
              <a:rPr lang="zh-CN" altLang="zh-CN" sz="2400" b="1" dirty="0">
                <a:solidFill>
                  <a:srgbClr val="0000FF"/>
                </a:solidFill>
              </a:rPr>
              <a:t>所示的弹出菜单中执行</a:t>
            </a:r>
            <a:r>
              <a:rPr lang="en-US" altLang="zh-CN" sz="2400" b="1" dirty="0">
                <a:solidFill>
                  <a:srgbClr val="0000FF"/>
                </a:solidFill>
              </a:rPr>
              <a:t>create  function </a:t>
            </a:r>
            <a:r>
              <a:rPr lang="zh-CN" altLang="zh-CN" sz="2400" b="1" dirty="0">
                <a:solidFill>
                  <a:srgbClr val="0000FF"/>
                </a:solidFill>
              </a:rPr>
              <a:t>、</a:t>
            </a:r>
            <a:r>
              <a:rPr lang="en-US" altLang="zh-CN" sz="2400" b="1" dirty="0">
                <a:solidFill>
                  <a:srgbClr val="0000FF"/>
                </a:solidFill>
              </a:rPr>
              <a:t>Alter functions</a:t>
            </a:r>
            <a:r>
              <a:rPr lang="zh-CN" altLang="zh-CN" sz="2400" b="1" dirty="0">
                <a:solidFill>
                  <a:srgbClr val="0000FF"/>
                </a:solidFill>
              </a:rPr>
              <a:t>或</a:t>
            </a:r>
            <a:r>
              <a:rPr lang="en-US" altLang="zh-CN" sz="2400" b="1" dirty="0">
                <a:solidFill>
                  <a:srgbClr val="0000FF"/>
                </a:solidFill>
              </a:rPr>
              <a:t>drop function</a:t>
            </a:r>
            <a:r>
              <a:rPr lang="zh-CN" altLang="zh-CN" sz="2400" b="1" dirty="0">
                <a:solidFill>
                  <a:srgbClr val="0000FF"/>
                </a:solidFill>
              </a:rPr>
              <a:t>命令，实现对函数的创建、修改和删除等管理操作。</a:t>
            </a:r>
          </a:p>
        </p:txBody>
      </p:sp>
      <p:pic>
        <p:nvPicPr>
          <p:cNvPr id="8" name="Picture 1">
            <a:extLst>
              <a:ext uri="{FF2B5EF4-FFF2-40B4-BE49-F238E27FC236}">
                <a16:creationId xmlns:a16="http://schemas.microsoft.com/office/drawing/2014/main" id="{44388470-6282-402A-9E81-E366A81E3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821" y="3429000"/>
            <a:ext cx="4771491" cy="296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7DBC8792-570D-40A7-9B19-D0AFEA4B60E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11.2 </a:t>
            </a:r>
            <a:r>
              <a:rPr lang="zh-CN" altLang="en-US" sz="2800" b="1" dirty="0">
                <a:latin typeface="微软雅黑 Light" panose="020B0502040204020203" pitchFamily="34" charset="-122"/>
                <a:ea typeface="微软雅黑 Light" panose="020B0502040204020203" pitchFamily="34" charset="-122"/>
              </a:rPr>
              <a:t>自定义函数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文本框 10">
            <a:extLst>
              <a:ext uri="{FF2B5EF4-FFF2-40B4-BE49-F238E27FC236}">
                <a16:creationId xmlns:a16="http://schemas.microsoft.com/office/drawing/2014/main" id="{B55E4537-1F06-496C-8F6D-09C346791075}"/>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93EA4FD5-E149-41AC-9E1C-9D4DA5737250}"/>
              </a:ext>
            </a:extLst>
          </p:cNvPr>
          <p:cNvSpPr txBox="1">
            <a:spLocks noChangeArrowheads="1"/>
          </p:cNvSpPr>
          <p:nvPr/>
        </p:nvSpPr>
        <p:spPr>
          <a:xfrm>
            <a:off x="477079" y="1471316"/>
            <a:ext cx="11479696" cy="3094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Microsoft YaHei Light" panose="020B0502040204020203" pitchFamily="34" charset="-122"/>
                <a:ea typeface="Microsoft YaHei Light" panose="020B0502040204020203" pitchFamily="34" charset="-122"/>
              </a:rPr>
              <a:t>利用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语言编程，可以通过控制流语句实现程序的顺序、选择和循环等</a:t>
            </a:r>
            <a:r>
              <a:rPr lang="en-US" altLang="zh-CN" sz="2400" dirty="0">
                <a:latin typeface="Microsoft YaHei Light" panose="020B0502040204020203" pitchFamily="34" charset="-122"/>
                <a:ea typeface="Microsoft YaHei Light" panose="020B0502040204020203" pitchFamily="34" charset="-122"/>
              </a:rPr>
              <a:t>3</a:t>
            </a:r>
            <a:r>
              <a:rPr lang="zh-CN" altLang="zh-CN" sz="2400" dirty="0">
                <a:latin typeface="Microsoft YaHei Light" panose="020B0502040204020203" pitchFamily="34" charset="-122"/>
                <a:ea typeface="Microsoft YaHei Light" panose="020B0502040204020203" pitchFamily="34" charset="-122"/>
              </a:rPr>
              <a:t>种基本结构，乃至编写出能够解决较为复杂问题的存储过程、函数和触发器等。下面介绍相关的控制流语句的使用方法。</a:t>
            </a:r>
          </a:p>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a:t>
            </a:r>
            <a:r>
              <a:rPr lang="zh-CN" altLang="zh-CN" sz="2400" dirty="0">
                <a:solidFill>
                  <a:srgbClr val="FF0000"/>
                </a:solidFill>
                <a:latin typeface="Microsoft YaHei Light" panose="020B0502040204020203" pitchFamily="34" charset="-122"/>
                <a:ea typeface="Microsoft YaHei Light" panose="020B0502040204020203" pitchFamily="34" charset="-122"/>
              </a:rPr>
              <a:t>条件控制语句</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i</a:t>
            </a:r>
            <a:r>
              <a:rPr lang="en-US" altLang="zh-CN" sz="2400" dirty="0">
                <a:solidFill>
                  <a:srgbClr val="0000FF"/>
                </a:solidFill>
                <a:latin typeface="Microsoft YaHei Light" panose="020B0502040204020203" pitchFamily="34" charset="-122"/>
                <a:ea typeface="Microsoft YaHei Light" panose="020B0502040204020203" pitchFamily="34" charset="-122"/>
              </a:rPr>
              <a:t>f</a:t>
            </a:r>
            <a:r>
              <a:rPr lang="zh-CN" altLang="zh-CN" sz="2400" dirty="0">
                <a:solidFill>
                  <a:srgbClr val="0000FF"/>
                </a:solidFill>
                <a:latin typeface="Microsoft YaHei Light" panose="020B0502040204020203" pitchFamily="34" charset="-122"/>
                <a:ea typeface="Microsoft YaHei Light" panose="020B0502040204020203" pitchFamily="34" charset="-122"/>
              </a:rPr>
              <a:t>语句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if</a:t>
            </a:r>
            <a:r>
              <a:rPr lang="zh-CN" altLang="zh-CN" sz="2400" dirty="0">
                <a:latin typeface="Microsoft YaHei Light" panose="020B0502040204020203" pitchFamily="34" charset="-122"/>
                <a:ea typeface="Microsoft YaHei Light" panose="020B0502040204020203" pitchFamily="34" charset="-122"/>
              </a:rPr>
              <a:t>语句用来进行条件判断，根据不同的条件执行不同的操作。该语句在执行时首先判断</a:t>
            </a:r>
            <a:r>
              <a:rPr lang="en-US" altLang="zh-CN" sz="2400" dirty="0">
                <a:latin typeface="Microsoft YaHei Light" panose="020B0502040204020203" pitchFamily="34" charset="-122"/>
                <a:ea typeface="Microsoft YaHei Light" panose="020B0502040204020203" pitchFamily="34" charset="-122"/>
              </a:rPr>
              <a:t>if</a:t>
            </a:r>
            <a:r>
              <a:rPr lang="zh-CN" altLang="zh-CN" sz="2400" dirty="0">
                <a:latin typeface="Microsoft YaHei Light" panose="020B0502040204020203" pitchFamily="34" charset="-122"/>
                <a:ea typeface="Microsoft YaHei Light" panose="020B0502040204020203" pitchFamily="34" charset="-122"/>
              </a:rPr>
              <a:t>后的条件是否为真，则执行</a:t>
            </a:r>
            <a:r>
              <a:rPr lang="en-US" altLang="zh-CN" sz="2400" dirty="0">
                <a:latin typeface="Microsoft YaHei Light" panose="020B0502040204020203" pitchFamily="34" charset="-122"/>
                <a:ea typeface="Microsoft YaHei Light" panose="020B0502040204020203" pitchFamily="34" charset="-122"/>
              </a:rPr>
              <a:t>then</a:t>
            </a:r>
            <a:r>
              <a:rPr lang="zh-CN" altLang="zh-CN" sz="2400" dirty="0">
                <a:latin typeface="Microsoft YaHei Light" panose="020B0502040204020203" pitchFamily="34" charset="-122"/>
                <a:ea typeface="Microsoft YaHei Light" panose="020B0502040204020203" pitchFamily="34" charset="-122"/>
              </a:rPr>
              <a:t>后的语句，如果为假则继续判断</a:t>
            </a:r>
            <a:r>
              <a:rPr lang="en-US" altLang="zh-CN" sz="2400" dirty="0">
                <a:latin typeface="Microsoft YaHei Light" panose="020B0502040204020203" pitchFamily="34" charset="-122"/>
                <a:ea typeface="Microsoft YaHei Light" panose="020B0502040204020203" pitchFamily="34" charset="-122"/>
              </a:rPr>
              <a:t>if</a:t>
            </a:r>
            <a:r>
              <a:rPr lang="zh-CN" altLang="zh-CN" sz="2400" dirty="0">
                <a:latin typeface="Microsoft YaHei Light" panose="020B0502040204020203" pitchFamily="34" charset="-122"/>
                <a:ea typeface="Microsoft YaHei Light" panose="020B0502040204020203" pitchFamily="34" charset="-122"/>
              </a:rPr>
              <a:t>语句直到为真为止，当以上都不满足时则执行</a:t>
            </a:r>
            <a:r>
              <a:rPr lang="en-US" altLang="zh-CN" sz="2400" dirty="0">
                <a:latin typeface="Microsoft YaHei Light" panose="020B0502040204020203" pitchFamily="34" charset="-122"/>
                <a:ea typeface="Microsoft YaHei Light" panose="020B0502040204020203" pitchFamily="34" charset="-122"/>
              </a:rPr>
              <a:t>else</a:t>
            </a:r>
            <a:r>
              <a:rPr lang="zh-CN" altLang="zh-CN" sz="2400" dirty="0">
                <a:latin typeface="Microsoft YaHei Light" panose="020B0502040204020203" pitchFamily="34" charset="-122"/>
                <a:ea typeface="Microsoft YaHei Light" panose="020B0502040204020203" pitchFamily="34" charset="-122"/>
              </a:rPr>
              <a:t>语句后的内容。</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矩形 5">
            <a:extLst>
              <a:ext uri="{FF2B5EF4-FFF2-40B4-BE49-F238E27FC236}">
                <a16:creationId xmlns:a16="http://schemas.microsoft.com/office/drawing/2014/main" id="{AAC24A40-4219-43A8-AEAE-D86D6B4ACF55}"/>
              </a:ext>
            </a:extLst>
          </p:cNvPr>
          <p:cNvSpPr>
            <a:spLocks noChangeArrowheads="1"/>
          </p:cNvSpPr>
          <p:nvPr/>
        </p:nvSpPr>
        <p:spPr bwMode="auto">
          <a:xfrm>
            <a:off x="1782211" y="1905793"/>
            <a:ext cx="6286500" cy="3046413"/>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00FF"/>
                </a:solidFill>
              </a:rPr>
              <a:t>if</a:t>
            </a:r>
            <a:r>
              <a:rPr lang="zh-CN" altLang="zh-CN" sz="2400" b="1" dirty="0">
                <a:solidFill>
                  <a:srgbClr val="0000FF"/>
                </a:solidFill>
              </a:rPr>
              <a:t>语句表示形式如下：</a:t>
            </a:r>
          </a:p>
          <a:p>
            <a:pPr lvl="1" eaLnBrk="1" hangingPunct="1"/>
            <a:r>
              <a:rPr lang="en-US" altLang="zh-CN" sz="2400" b="1" dirty="0">
                <a:solidFill>
                  <a:srgbClr val="0000FF"/>
                </a:solidFill>
              </a:rPr>
              <a:t>if condition then </a:t>
            </a:r>
            <a:endParaRPr lang="zh-CN" altLang="zh-CN" sz="2400" b="1" dirty="0">
              <a:solidFill>
                <a:srgbClr val="0000FF"/>
              </a:solidFill>
            </a:endParaRPr>
          </a:p>
          <a:p>
            <a:pPr lvl="1" eaLnBrk="1" hangingPunct="1"/>
            <a:r>
              <a:rPr lang="en-US" altLang="zh-CN" sz="2400" b="1" dirty="0">
                <a:solidFill>
                  <a:srgbClr val="0000FF"/>
                </a:solidFill>
              </a:rPr>
              <a:t>        …</a:t>
            </a:r>
            <a:endParaRPr lang="zh-CN" altLang="zh-CN" sz="2400" b="1" dirty="0">
              <a:solidFill>
                <a:srgbClr val="0000FF"/>
              </a:solidFill>
            </a:endParaRPr>
          </a:p>
          <a:p>
            <a:pPr lvl="1" eaLnBrk="1" hangingPunct="1"/>
            <a:r>
              <a:rPr lang="en-US" altLang="zh-CN" sz="2400" b="1" dirty="0">
                <a:solidFill>
                  <a:srgbClr val="0000FF"/>
                </a:solidFill>
              </a:rPr>
              <a:t>[else condition then] </a:t>
            </a:r>
            <a:endParaRPr lang="zh-CN" altLang="zh-CN" sz="2400" b="1" dirty="0">
              <a:solidFill>
                <a:srgbClr val="0000FF"/>
              </a:solidFill>
            </a:endParaRPr>
          </a:p>
          <a:p>
            <a:pPr lvl="1" eaLnBrk="1" hangingPunct="1"/>
            <a:r>
              <a:rPr lang="en-US" altLang="zh-CN" sz="2400" b="1" dirty="0">
                <a:solidFill>
                  <a:srgbClr val="0000FF"/>
                </a:solidFill>
              </a:rPr>
              <a:t>  …</a:t>
            </a:r>
            <a:endParaRPr lang="zh-CN" altLang="zh-CN" sz="2400" b="1" dirty="0">
              <a:solidFill>
                <a:srgbClr val="0000FF"/>
              </a:solidFill>
            </a:endParaRPr>
          </a:p>
          <a:p>
            <a:pPr lvl="1" eaLnBrk="1" hangingPunct="1"/>
            <a:r>
              <a:rPr lang="en-US" altLang="zh-CN" sz="2400" b="1" dirty="0">
                <a:solidFill>
                  <a:srgbClr val="0000FF"/>
                </a:solidFill>
              </a:rPr>
              <a:t>[else] </a:t>
            </a:r>
            <a:endParaRPr lang="zh-CN" altLang="zh-CN" sz="2400" b="1" dirty="0">
              <a:solidFill>
                <a:srgbClr val="0000FF"/>
              </a:solidFill>
            </a:endParaRPr>
          </a:p>
          <a:p>
            <a:pPr lvl="1" eaLnBrk="1" hangingPunct="1"/>
            <a:r>
              <a:rPr lang="en-US" altLang="zh-CN" sz="2400" b="1" dirty="0">
                <a:solidFill>
                  <a:srgbClr val="0000FF"/>
                </a:solidFill>
              </a:rPr>
              <a:t>…</a:t>
            </a:r>
            <a:endParaRPr lang="zh-CN" altLang="zh-CN" sz="2400" b="1" dirty="0">
              <a:solidFill>
                <a:srgbClr val="0000FF"/>
              </a:solidFill>
            </a:endParaRPr>
          </a:p>
          <a:p>
            <a:pPr lvl="1" eaLnBrk="1" hangingPunct="1"/>
            <a:r>
              <a:rPr lang="en-US" altLang="zh-CN" sz="2400" b="1" dirty="0">
                <a:solidFill>
                  <a:srgbClr val="0000FF"/>
                </a:solidFill>
              </a:rPr>
              <a:t>Endif </a:t>
            </a:r>
            <a:endParaRPr lang="zh-CN" altLang="zh-CN" sz="2400" b="1" dirty="0">
              <a:solidFill>
                <a:srgbClr val="0000FF"/>
              </a:solidFill>
            </a:endParaRPr>
          </a:p>
        </p:txBody>
      </p:sp>
      <p:sp>
        <p:nvSpPr>
          <p:cNvPr id="8" name="文本框 7">
            <a:extLst>
              <a:ext uri="{FF2B5EF4-FFF2-40B4-BE49-F238E27FC236}">
                <a16:creationId xmlns:a16="http://schemas.microsoft.com/office/drawing/2014/main" id="{639A0D1E-A2E6-4DAA-95FA-24E0E69B207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630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6AF41C-6D49-4698-A1E2-D6247468780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C0099-2C60-4508-BE67-CCAFDB8037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75962E0F-2C1E-44DB-B601-71477136AF92}"/>
              </a:ext>
            </a:extLst>
          </p:cNvPr>
          <p:cNvSpPr txBox="1">
            <a:spLocks noChangeArrowheads="1"/>
          </p:cNvSpPr>
          <p:nvPr/>
        </p:nvSpPr>
        <p:spPr>
          <a:xfrm>
            <a:off x="357808" y="1358556"/>
            <a:ext cx="5188226"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1.</a:t>
            </a:r>
            <a:r>
              <a:rPr lang="zh-CN" altLang="zh-CN" dirty="0">
                <a:solidFill>
                  <a:srgbClr val="FF0000"/>
                </a:solidFill>
              </a:rPr>
              <a:t>条件控制语句</a:t>
            </a:r>
            <a:endParaRPr lang="en-US" altLang="zh-CN" dirty="0">
              <a:solidFill>
                <a:srgbClr val="FF0000"/>
              </a:solidFill>
            </a:endParaRPr>
          </a:p>
          <a:p>
            <a:r>
              <a:rPr lang="en-US" altLang="zh-CN" dirty="0"/>
              <a:t> i</a:t>
            </a:r>
            <a:r>
              <a:rPr lang="en-US" altLang="zh-CN" dirty="0">
                <a:solidFill>
                  <a:srgbClr val="0000FF"/>
                </a:solidFill>
              </a:rPr>
              <a:t>f</a:t>
            </a:r>
            <a:r>
              <a:rPr lang="zh-CN" altLang="zh-CN" dirty="0">
                <a:solidFill>
                  <a:srgbClr val="0000FF"/>
                </a:solidFill>
              </a:rPr>
              <a:t>语句 </a:t>
            </a:r>
            <a:r>
              <a:rPr lang="zh-CN" altLang="en-US" dirty="0"/>
              <a:t>。</a:t>
            </a:r>
            <a:endParaRPr lang="en-US" altLang="zh-CN" dirty="0"/>
          </a:p>
          <a:p>
            <a:pPr>
              <a:buFont typeface="Wingdings" panose="05000000000000000000" pitchFamily="2" charset="2"/>
              <a:buNone/>
            </a:pPr>
            <a:r>
              <a:rPr lang="zh-CN" altLang="zh-CN" sz="2400" dirty="0">
                <a:solidFill>
                  <a:srgbClr val="0000FF"/>
                </a:solidFill>
              </a:rPr>
              <a:t>【例</a:t>
            </a:r>
            <a:r>
              <a:rPr lang="en-US" altLang="zh-CN" sz="2400" dirty="0">
                <a:solidFill>
                  <a:srgbClr val="0000FF"/>
                </a:solidFill>
              </a:rPr>
              <a:t>10</a:t>
            </a:r>
            <a:r>
              <a:rPr lang="zh-CN" altLang="zh-CN" sz="2400" dirty="0">
                <a:solidFill>
                  <a:srgbClr val="0000FF"/>
                </a:solidFill>
              </a:rPr>
              <a:t>】创建函数</a:t>
            </a:r>
            <a:r>
              <a:rPr lang="en-US" altLang="zh-CN" sz="2400" dirty="0" err="1">
                <a:solidFill>
                  <a:srgbClr val="0000FF"/>
                </a:solidFill>
              </a:rPr>
              <a:t>exam_if</a:t>
            </a:r>
            <a:r>
              <a:rPr lang="zh-CN" altLang="zh-CN" sz="2400" dirty="0">
                <a:solidFill>
                  <a:srgbClr val="0000FF"/>
                </a:solidFill>
              </a:rPr>
              <a:t>，通过</a:t>
            </a:r>
            <a:r>
              <a:rPr lang="en-US" altLang="zh-CN" sz="2400" dirty="0">
                <a:solidFill>
                  <a:srgbClr val="0000FF"/>
                </a:solidFill>
              </a:rPr>
              <a:t>if…then…else</a:t>
            </a:r>
            <a:r>
              <a:rPr lang="zh-CN" altLang="zh-CN" sz="2400" dirty="0">
                <a:solidFill>
                  <a:srgbClr val="0000FF"/>
                </a:solidFill>
              </a:rPr>
              <a:t>结构首先判断传入参数的值是否为</a:t>
            </a:r>
            <a:r>
              <a:rPr lang="en-US" altLang="zh-CN" sz="2400" dirty="0">
                <a:solidFill>
                  <a:srgbClr val="0000FF"/>
                </a:solidFill>
              </a:rPr>
              <a:t>10</a:t>
            </a:r>
            <a:r>
              <a:rPr lang="zh-CN" altLang="zh-CN" sz="2400" dirty="0">
                <a:solidFill>
                  <a:srgbClr val="0000FF"/>
                </a:solidFill>
              </a:rPr>
              <a:t>，如果是则输出</a:t>
            </a:r>
            <a:r>
              <a:rPr lang="en-US" altLang="zh-CN" sz="2400" dirty="0">
                <a:solidFill>
                  <a:srgbClr val="0000FF"/>
                </a:solidFill>
              </a:rPr>
              <a:t>1</a:t>
            </a:r>
            <a:r>
              <a:rPr lang="zh-CN" altLang="zh-CN" sz="2400" dirty="0">
                <a:solidFill>
                  <a:srgbClr val="0000FF"/>
                </a:solidFill>
              </a:rPr>
              <a:t>，如果不是则再判断该传入参数的值是否为</a:t>
            </a:r>
            <a:r>
              <a:rPr lang="en-US" altLang="zh-CN" sz="2400" dirty="0">
                <a:solidFill>
                  <a:srgbClr val="0000FF"/>
                </a:solidFill>
              </a:rPr>
              <a:t>20</a:t>
            </a:r>
            <a:r>
              <a:rPr lang="zh-CN" altLang="zh-CN" sz="2400" dirty="0">
                <a:solidFill>
                  <a:srgbClr val="0000FF"/>
                </a:solidFill>
              </a:rPr>
              <a:t>，如果是则输出</a:t>
            </a:r>
            <a:r>
              <a:rPr lang="en-US" altLang="zh-CN" sz="2400" dirty="0">
                <a:solidFill>
                  <a:srgbClr val="0000FF"/>
                </a:solidFill>
              </a:rPr>
              <a:t>2</a:t>
            </a:r>
            <a:r>
              <a:rPr lang="zh-CN" altLang="zh-CN" sz="2400" dirty="0">
                <a:solidFill>
                  <a:srgbClr val="0000FF"/>
                </a:solidFill>
              </a:rPr>
              <a:t>，当以上条件都不满足时输出</a:t>
            </a:r>
            <a:r>
              <a:rPr lang="en-US" altLang="zh-CN" sz="2400" dirty="0">
                <a:solidFill>
                  <a:srgbClr val="0000FF"/>
                </a:solidFill>
              </a:rPr>
              <a:t>3</a:t>
            </a:r>
            <a:r>
              <a:rPr lang="zh-CN" altLang="zh-CN" sz="2400" dirty="0">
                <a:solidFill>
                  <a:srgbClr val="0000FF"/>
                </a:solidFill>
              </a:rPr>
              <a:t>。然后调用函数</a:t>
            </a:r>
            <a:r>
              <a:rPr lang="en-US" altLang="zh-CN" sz="2400" dirty="0" err="1">
                <a:solidFill>
                  <a:srgbClr val="0000FF"/>
                </a:solidFill>
              </a:rPr>
              <a:t>exam_if</a:t>
            </a:r>
            <a:r>
              <a:rPr lang="zh-CN" altLang="zh-CN" sz="2400" dirty="0">
                <a:solidFill>
                  <a:srgbClr val="0000FF"/>
                </a:solidFill>
              </a:rPr>
              <a:t>。</a:t>
            </a:r>
          </a:p>
        </p:txBody>
      </p:sp>
      <p:sp>
        <p:nvSpPr>
          <p:cNvPr id="8" name="矩形 7">
            <a:extLst>
              <a:ext uri="{FF2B5EF4-FFF2-40B4-BE49-F238E27FC236}">
                <a16:creationId xmlns:a16="http://schemas.microsoft.com/office/drawing/2014/main" id="{4FFC2564-6036-41E7-AF46-4C2F26D61DB4}"/>
              </a:ext>
            </a:extLst>
          </p:cNvPr>
          <p:cNvSpPr>
            <a:spLocks noChangeArrowheads="1"/>
          </p:cNvSpPr>
          <p:nvPr/>
        </p:nvSpPr>
        <p:spPr bwMode="auto">
          <a:xfrm>
            <a:off x="5546034" y="1358556"/>
            <a:ext cx="6370983" cy="45005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FF"/>
                </a:solidFill>
              </a:rPr>
              <a:t>mysql&gt; delimiter //</a:t>
            </a:r>
            <a:endParaRPr lang="zh-CN" altLang="zh-CN" sz="2400" b="1">
              <a:solidFill>
                <a:srgbClr val="0000FF"/>
              </a:solidFill>
            </a:endParaRPr>
          </a:p>
          <a:p>
            <a:pPr eaLnBrk="1" hangingPunct="1"/>
            <a:r>
              <a:rPr lang="en-US" altLang="zh-CN" sz="2400" b="1">
                <a:solidFill>
                  <a:srgbClr val="0000FF"/>
                </a:solidFill>
              </a:rPr>
              <a:t>mysql&gt; create function exam_if(x int)</a:t>
            </a:r>
            <a:endParaRPr lang="zh-CN" altLang="zh-CN" sz="2400" b="1">
              <a:solidFill>
                <a:srgbClr val="0000FF"/>
              </a:solidFill>
            </a:endParaRPr>
          </a:p>
          <a:p>
            <a:pPr eaLnBrk="1" hangingPunct="1"/>
            <a:r>
              <a:rPr lang="en-US" altLang="zh-CN" sz="2400" b="1">
                <a:solidFill>
                  <a:srgbClr val="0000FF"/>
                </a:solidFill>
              </a:rPr>
              <a:t>     -&gt; returns int</a:t>
            </a:r>
            <a:endParaRPr lang="zh-CN" altLang="zh-CN" sz="2400" b="1">
              <a:solidFill>
                <a:srgbClr val="0000FF"/>
              </a:solidFill>
            </a:endParaRPr>
          </a:p>
          <a:p>
            <a:pPr eaLnBrk="1" hangingPunct="1"/>
            <a:r>
              <a:rPr lang="en-US" altLang="zh-CN" sz="2400" b="1">
                <a:solidFill>
                  <a:srgbClr val="0000FF"/>
                </a:solidFill>
              </a:rPr>
              <a:t>     -&gt; begin</a:t>
            </a:r>
            <a:endParaRPr lang="zh-CN" altLang="zh-CN" sz="2400" b="1">
              <a:solidFill>
                <a:srgbClr val="0000FF"/>
              </a:solidFill>
            </a:endParaRPr>
          </a:p>
          <a:p>
            <a:pPr eaLnBrk="1" hangingPunct="1"/>
            <a:r>
              <a:rPr lang="en-US" altLang="zh-CN" sz="2400" b="1">
                <a:solidFill>
                  <a:srgbClr val="0000FF"/>
                </a:solidFill>
              </a:rPr>
              <a:t>     -&gt; if x=10 then set x=1;</a:t>
            </a:r>
            <a:endParaRPr lang="zh-CN" altLang="zh-CN" sz="2400" b="1">
              <a:solidFill>
                <a:srgbClr val="0000FF"/>
              </a:solidFill>
            </a:endParaRPr>
          </a:p>
          <a:p>
            <a:pPr eaLnBrk="1" hangingPunct="1"/>
            <a:r>
              <a:rPr lang="en-US" altLang="zh-CN" sz="2400" b="1">
                <a:solidFill>
                  <a:srgbClr val="0000FF"/>
                </a:solidFill>
              </a:rPr>
              <a:t>     -&gt; elseif x=20 then set x=2;</a:t>
            </a:r>
            <a:endParaRPr lang="zh-CN" altLang="zh-CN" sz="2400" b="1">
              <a:solidFill>
                <a:srgbClr val="0000FF"/>
              </a:solidFill>
            </a:endParaRPr>
          </a:p>
          <a:p>
            <a:pPr eaLnBrk="1" hangingPunct="1"/>
            <a:r>
              <a:rPr lang="en-US" altLang="zh-CN" sz="2400" b="1">
                <a:solidFill>
                  <a:srgbClr val="0000FF"/>
                </a:solidFill>
              </a:rPr>
              <a:t>     -&gt; else  set x=3;</a:t>
            </a:r>
            <a:endParaRPr lang="zh-CN" altLang="zh-CN" sz="2400" b="1">
              <a:solidFill>
                <a:srgbClr val="0000FF"/>
              </a:solidFill>
            </a:endParaRPr>
          </a:p>
          <a:p>
            <a:pPr eaLnBrk="1" hangingPunct="1"/>
            <a:r>
              <a:rPr lang="en-US" altLang="zh-CN" sz="2400" b="1">
                <a:solidFill>
                  <a:srgbClr val="0000FF"/>
                </a:solidFill>
              </a:rPr>
              <a:t>     -&gt; end if;</a:t>
            </a:r>
            <a:endParaRPr lang="zh-CN" altLang="zh-CN" sz="2400" b="1">
              <a:solidFill>
                <a:srgbClr val="0000FF"/>
              </a:solidFill>
            </a:endParaRPr>
          </a:p>
          <a:p>
            <a:pPr eaLnBrk="1" hangingPunct="1"/>
            <a:r>
              <a:rPr lang="en-US" altLang="zh-CN" sz="2400" b="1">
                <a:solidFill>
                  <a:srgbClr val="0000FF"/>
                </a:solidFill>
              </a:rPr>
              <a:t>     -&gt; return x;</a:t>
            </a:r>
            <a:endParaRPr lang="zh-CN" altLang="zh-CN" sz="2400" b="1">
              <a:solidFill>
                <a:srgbClr val="0000FF"/>
              </a:solidFill>
            </a:endParaRPr>
          </a:p>
          <a:p>
            <a:pPr eaLnBrk="1" hangingPunct="1"/>
            <a:r>
              <a:rPr lang="en-US" altLang="zh-CN" sz="2400" b="1">
                <a:solidFill>
                  <a:srgbClr val="0000FF"/>
                </a:solidFill>
              </a:rPr>
              <a:t>     -&gt; end //</a:t>
            </a:r>
            <a:endParaRPr lang="zh-CN" altLang="zh-CN" sz="2400" b="1">
              <a:solidFill>
                <a:srgbClr val="0000FF"/>
              </a:solidFill>
            </a:endParaRPr>
          </a:p>
          <a:p>
            <a:pPr eaLnBrk="1" hangingPunct="1"/>
            <a:r>
              <a:rPr lang="en-US" altLang="zh-CN" sz="2400" b="1">
                <a:solidFill>
                  <a:srgbClr val="0000FF"/>
                </a:solidFill>
              </a:rPr>
              <a:t>mysql&gt; delimiter ;</a:t>
            </a:r>
            <a:endParaRPr lang="zh-CN" altLang="zh-CN" sz="2400" b="1">
              <a:solidFill>
                <a:srgbClr val="0000FF"/>
              </a:solidFill>
            </a:endParaRPr>
          </a:p>
          <a:p>
            <a:pPr eaLnBrk="1" hangingPunct="1"/>
            <a:r>
              <a:rPr lang="en-US" altLang="zh-CN" sz="2400" b="1">
                <a:solidFill>
                  <a:srgbClr val="0000FF"/>
                </a:solidFill>
              </a:rPr>
              <a:t>mysql&gt; select exam_if(77);</a:t>
            </a:r>
            <a:endParaRPr lang="zh-CN" altLang="zh-CN" sz="2400" b="1">
              <a:solidFill>
                <a:srgbClr val="0000FF"/>
              </a:solidFill>
            </a:endParaRPr>
          </a:p>
        </p:txBody>
      </p:sp>
      <p:sp>
        <p:nvSpPr>
          <p:cNvPr id="10" name="文本框 9">
            <a:extLst>
              <a:ext uri="{FF2B5EF4-FFF2-40B4-BE49-F238E27FC236}">
                <a16:creationId xmlns:a16="http://schemas.microsoft.com/office/drawing/2014/main" id="{49BEF63B-2E75-4A25-BF55-42376B47BAF7}"/>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39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C8B5CD2B-C8A8-45CC-B735-45506C0A5124}"/>
              </a:ext>
            </a:extLst>
          </p:cNvPr>
          <p:cNvSpPr txBox="1">
            <a:spLocks noChangeArrowheads="1"/>
          </p:cNvSpPr>
          <p:nvPr/>
        </p:nvSpPr>
        <p:spPr>
          <a:xfrm>
            <a:off x="327991" y="1159669"/>
            <a:ext cx="7146235"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1.</a:t>
            </a:r>
            <a:r>
              <a:rPr lang="zh-CN" altLang="zh-CN" dirty="0">
                <a:solidFill>
                  <a:srgbClr val="FF0000"/>
                </a:solidFill>
              </a:rPr>
              <a:t>条件控制语句</a:t>
            </a:r>
            <a:endParaRPr lang="en-US" altLang="zh-CN" dirty="0">
              <a:solidFill>
                <a:srgbClr val="FF0000"/>
              </a:solidFill>
            </a:endParaRPr>
          </a:p>
          <a:p>
            <a:r>
              <a:rPr lang="en-US" altLang="zh-CN" sz="2400" dirty="0">
                <a:solidFill>
                  <a:srgbClr val="0000FF"/>
                </a:solidFill>
              </a:rPr>
              <a:t>case</a:t>
            </a:r>
            <a:r>
              <a:rPr lang="zh-CN" altLang="zh-CN" sz="2400" dirty="0">
                <a:solidFill>
                  <a:srgbClr val="0000FF"/>
                </a:solidFill>
              </a:rPr>
              <a:t>语句</a:t>
            </a:r>
            <a:r>
              <a:rPr lang="zh-CN" altLang="en-US" sz="2400" dirty="0">
                <a:solidFill>
                  <a:srgbClr val="0000FF"/>
                </a:solidFill>
              </a:rPr>
              <a:t>。</a:t>
            </a:r>
            <a:r>
              <a:rPr lang="en-US" altLang="zh-CN" sz="2400" dirty="0"/>
              <a:t>case</a:t>
            </a:r>
            <a:r>
              <a:rPr lang="zh-CN" altLang="zh-CN" sz="2400" dirty="0"/>
              <a:t>语句为多分支语句结构，该语句首先从</a:t>
            </a:r>
            <a:r>
              <a:rPr lang="en-US" altLang="zh-CN" sz="2400" dirty="0"/>
              <a:t>when</a:t>
            </a:r>
            <a:r>
              <a:rPr lang="zh-CN" altLang="zh-CN" sz="2400" dirty="0"/>
              <a:t>后的</a:t>
            </a:r>
            <a:r>
              <a:rPr lang="en-US" altLang="zh-CN" sz="2400" dirty="0"/>
              <a:t>value</a:t>
            </a:r>
            <a:r>
              <a:rPr lang="zh-CN" altLang="zh-CN" sz="2400" dirty="0"/>
              <a:t>中查找与</a:t>
            </a:r>
            <a:r>
              <a:rPr lang="en-US" altLang="zh-CN" sz="2400" dirty="0"/>
              <a:t>case</a:t>
            </a:r>
            <a:r>
              <a:rPr lang="zh-CN" altLang="zh-CN" sz="2400" dirty="0"/>
              <a:t>后的</a:t>
            </a:r>
            <a:r>
              <a:rPr lang="en-US" altLang="zh-CN" sz="2400" dirty="0"/>
              <a:t>value</a:t>
            </a:r>
            <a:r>
              <a:rPr lang="zh-CN" altLang="zh-CN" sz="2400" dirty="0"/>
              <a:t>相等的值，如果查找到则执行该分支的内容，否则执行</a:t>
            </a:r>
            <a:r>
              <a:rPr lang="en-US" altLang="zh-CN" sz="2400" dirty="0"/>
              <a:t>else</a:t>
            </a:r>
            <a:r>
              <a:rPr lang="zh-CN" altLang="zh-CN" sz="2400" dirty="0"/>
              <a:t>后的内容。</a:t>
            </a:r>
          </a:p>
          <a:p>
            <a:r>
              <a:rPr lang="en-US" altLang="zh-CN" sz="2400" dirty="0"/>
              <a:t>case</a:t>
            </a:r>
            <a:r>
              <a:rPr lang="zh-CN" altLang="zh-CN" sz="2400" dirty="0"/>
              <a:t>语句表示形式如下：</a:t>
            </a:r>
          </a:p>
          <a:p>
            <a:pPr lvl="1">
              <a:buFont typeface="Wingdings" panose="05000000000000000000" pitchFamily="2" charset="2"/>
              <a:buNone/>
            </a:pPr>
            <a:r>
              <a:rPr lang="en-US" altLang="zh-CN" dirty="0">
                <a:solidFill>
                  <a:srgbClr val="C00000"/>
                </a:solidFill>
              </a:rPr>
              <a:t>case value </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      when value then …</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      [when value then…] </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      [else…] </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end case </a:t>
            </a:r>
            <a:endParaRPr lang="zh-CN" altLang="zh-CN" dirty="0">
              <a:solidFill>
                <a:srgbClr val="C00000"/>
              </a:solidFill>
            </a:endParaRPr>
          </a:p>
        </p:txBody>
      </p:sp>
      <p:sp>
        <p:nvSpPr>
          <p:cNvPr id="11" name="矩形 10">
            <a:extLst>
              <a:ext uri="{FF2B5EF4-FFF2-40B4-BE49-F238E27FC236}">
                <a16:creationId xmlns:a16="http://schemas.microsoft.com/office/drawing/2014/main" id="{49C2F8B2-DBB9-4AF4-916D-1CCADE0469A6}"/>
              </a:ext>
            </a:extLst>
          </p:cNvPr>
          <p:cNvSpPr>
            <a:spLocks noChangeArrowheads="1"/>
          </p:cNvSpPr>
          <p:nvPr/>
        </p:nvSpPr>
        <p:spPr bwMode="auto">
          <a:xfrm>
            <a:off x="6780353" y="3429000"/>
            <a:ext cx="5206240" cy="23082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00FF"/>
                </a:solidFill>
              </a:rPr>
              <a:t>case</a:t>
            </a:r>
            <a:r>
              <a:rPr lang="zh-CN" altLang="zh-CN" sz="2400" b="1" dirty="0">
                <a:solidFill>
                  <a:srgbClr val="0000FF"/>
                </a:solidFill>
              </a:rPr>
              <a:t>语句还有另一种语法表示结构：</a:t>
            </a:r>
          </a:p>
          <a:p>
            <a:pPr eaLnBrk="1" hangingPunct="1"/>
            <a:r>
              <a:rPr lang="en-US" altLang="zh-CN" sz="2400" b="1" dirty="0">
                <a:solidFill>
                  <a:srgbClr val="0000FF"/>
                </a:solidFill>
              </a:rPr>
              <a:t>case </a:t>
            </a:r>
            <a:endParaRPr lang="zh-CN" altLang="zh-CN" sz="2400" b="1" dirty="0">
              <a:solidFill>
                <a:srgbClr val="0000FF"/>
              </a:solidFill>
            </a:endParaRPr>
          </a:p>
          <a:p>
            <a:pPr eaLnBrk="1" hangingPunct="1"/>
            <a:r>
              <a:rPr lang="en-US" altLang="zh-CN" sz="2400" b="1" dirty="0">
                <a:solidFill>
                  <a:srgbClr val="0000FF"/>
                </a:solidFill>
              </a:rPr>
              <a:t>    when value then …</a:t>
            </a:r>
            <a:endParaRPr lang="zh-CN" altLang="zh-CN" sz="2400" b="1" dirty="0">
              <a:solidFill>
                <a:srgbClr val="0000FF"/>
              </a:solidFill>
            </a:endParaRPr>
          </a:p>
          <a:p>
            <a:pPr eaLnBrk="1" hangingPunct="1"/>
            <a:r>
              <a:rPr lang="en-US" altLang="zh-CN" sz="2400" b="1" dirty="0">
                <a:solidFill>
                  <a:srgbClr val="0000FF"/>
                </a:solidFill>
              </a:rPr>
              <a:t>    [when value then…] </a:t>
            </a:r>
            <a:endParaRPr lang="zh-CN" altLang="zh-CN" sz="2400" b="1" dirty="0">
              <a:solidFill>
                <a:srgbClr val="0000FF"/>
              </a:solidFill>
            </a:endParaRPr>
          </a:p>
          <a:p>
            <a:pPr eaLnBrk="1" hangingPunct="1"/>
            <a:r>
              <a:rPr lang="en-US" altLang="zh-CN" sz="2400" b="1" dirty="0">
                <a:solidFill>
                  <a:srgbClr val="0000FF"/>
                </a:solidFill>
              </a:rPr>
              <a:t>    [else…] </a:t>
            </a:r>
            <a:endParaRPr lang="zh-CN" altLang="zh-CN" sz="2400" b="1" dirty="0">
              <a:solidFill>
                <a:srgbClr val="0000FF"/>
              </a:solidFill>
            </a:endParaRPr>
          </a:p>
          <a:p>
            <a:pPr eaLnBrk="1" hangingPunct="1"/>
            <a:r>
              <a:rPr lang="en-US" altLang="zh-CN" sz="2400" b="1" dirty="0">
                <a:solidFill>
                  <a:srgbClr val="0000FF"/>
                </a:solidFill>
              </a:rPr>
              <a:t>end case </a:t>
            </a:r>
            <a:endParaRPr lang="zh-CN" altLang="zh-CN" sz="2400" b="1" dirty="0">
              <a:solidFill>
                <a:srgbClr val="0000FF"/>
              </a:solidFill>
            </a:endParaRPr>
          </a:p>
        </p:txBody>
      </p:sp>
      <p:sp>
        <p:nvSpPr>
          <p:cNvPr id="12" name="文本框 11">
            <a:extLst>
              <a:ext uri="{FF2B5EF4-FFF2-40B4-BE49-F238E27FC236}">
                <a16:creationId xmlns:a16="http://schemas.microsoft.com/office/drawing/2014/main" id="{7A32E4C5-4C2F-483C-9E5B-609999AC2F48}"/>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0089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A75E6D-FA0D-4B9C-813E-948913BDB6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654CCA-EBBE-43C1-9311-8002E133891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8C360565-2D31-4FD1-92C7-2893C611C361}"/>
              </a:ext>
            </a:extLst>
          </p:cNvPr>
          <p:cNvSpPr txBox="1">
            <a:spLocks noChangeArrowheads="1"/>
          </p:cNvSpPr>
          <p:nvPr/>
        </p:nvSpPr>
        <p:spPr>
          <a:xfrm>
            <a:off x="369300" y="1433780"/>
            <a:ext cx="11686865" cy="4735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的每一个客户机成功连接服务器后，都会产生与之对应的会话。会话期间，</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服务实例会在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服务器内存中生成与该会话对应的会话系统变量，这些会话系统变量的初始值是全局系统变量值的拷贝。 除此之外，</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的用户还可以利用自己定义变量。</a:t>
            </a:r>
          </a:p>
          <a:p>
            <a:r>
              <a:rPr lang="en-US" altLang="zh-CN" sz="2400" dirty="0">
                <a:solidFill>
                  <a:srgbClr val="0000FF"/>
                </a:solidFill>
                <a:latin typeface="Microsoft YaHei Light" panose="020B0502040204020203" pitchFamily="34" charset="-122"/>
                <a:ea typeface="Microsoft YaHei Light" panose="020B0502040204020203" pitchFamily="34" charset="-122"/>
              </a:rPr>
              <a:t>MySQL</a:t>
            </a:r>
            <a:r>
              <a:rPr lang="zh-CN" altLang="zh-CN" sz="2400" dirty="0">
                <a:solidFill>
                  <a:srgbClr val="0000FF"/>
                </a:solidFill>
                <a:latin typeface="Microsoft YaHei Light" panose="020B0502040204020203" pitchFamily="34" charset="-122"/>
                <a:ea typeface="Microsoft YaHei Light" panose="020B0502040204020203" pitchFamily="34" charset="-122"/>
              </a:rPr>
              <a:t>语言中的自定义变量由变量名、变量类型和变量值</a:t>
            </a:r>
            <a:r>
              <a:rPr lang="en-US" altLang="zh-CN" sz="2400" dirty="0">
                <a:solidFill>
                  <a:srgbClr val="0000FF"/>
                </a:solidFill>
                <a:latin typeface="Microsoft YaHei Light" panose="020B0502040204020203" pitchFamily="34" charset="-122"/>
                <a:ea typeface="Microsoft YaHei Light" panose="020B0502040204020203" pitchFamily="34" charset="-122"/>
              </a:rPr>
              <a:t>3</a:t>
            </a:r>
            <a:r>
              <a:rPr lang="zh-CN" altLang="zh-CN" sz="2400" dirty="0">
                <a:solidFill>
                  <a:srgbClr val="0000FF"/>
                </a:solidFill>
                <a:latin typeface="Microsoft YaHei Light" panose="020B0502040204020203" pitchFamily="34" charset="-122"/>
                <a:ea typeface="Microsoft YaHei Light" panose="020B0502040204020203" pitchFamily="34" charset="-122"/>
              </a:rPr>
              <a:t>要素构成。变量名要求是标识符，不能与关键词和函数名相同。变量类型和常量类型一样，决定变量存储空间和取值范围，变量值要求符合本类型取值范围的要求。</a:t>
            </a:r>
          </a:p>
          <a:p>
            <a:r>
              <a:rPr lang="zh-CN" altLang="zh-CN" sz="2400" dirty="0">
                <a:latin typeface="Microsoft YaHei Light" panose="020B0502040204020203" pitchFamily="34" charset="-122"/>
                <a:ea typeface="Microsoft YaHei Light" panose="020B0502040204020203" pitchFamily="34" charset="-122"/>
              </a:rPr>
              <a:t>用户自定义变量在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系统中，也存在</a:t>
            </a: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种类型，即以</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开头的用户会话变量和局部变量。</a:t>
            </a:r>
          </a:p>
        </p:txBody>
      </p:sp>
      <p:sp>
        <p:nvSpPr>
          <p:cNvPr id="7" name="文本框 6">
            <a:extLst>
              <a:ext uri="{FF2B5EF4-FFF2-40B4-BE49-F238E27FC236}">
                <a16:creationId xmlns:a16="http://schemas.microsoft.com/office/drawing/2014/main" id="{A9CE587A-4EEA-45C6-BDD9-514A879269A4}"/>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736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252272-125D-4D2D-AD5A-5F7FF6A6CFE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56F2E3-B39D-4A37-87E9-639BE784492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8EA773BF-77BE-4837-B2C6-32F49E82CBA1}"/>
              </a:ext>
            </a:extLst>
          </p:cNvPr>
          <p:cNvSpPr txBox="1">
            <a:spLocks noChangeArrowheads="1"/>
          </p:cNvSpPr>
          <p:nvPr/>
        </p:nvSpPr>
        <p:spPr>
          <a:xfrm>
            <a:off x="218660" y="1398312"/>
            <a:ext cx="5307497"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1.</a:t>
            </a:r>
            <a:r>
              <a:rPr lang="zh-CN" altLang="zh-CN" dirty="0">
                <a:solidFill>
                  <a:srgbClr val="FF0000"/>
                </a:solidFill>
              </a:rPr>
              <a:t>条件控制语句</a:t>
            </a:r>
            <a:endParaRPr lang="en-US" altLang="zh-CN" dirty="0">
              <a:solidFill>
                <a:srgbClr val="FF0000"/>
              </a:solidFill>
            </a:endParaRPr>
          </a:p>
          <a:p>
            <a:r>
              <a:rPr lang="en-US" altLang="zh-CN" sz="3200" dirty="0">
                <a:solidFill>
                  <a:srgbClr val="0000FF"/>
                </a:solidFill>
              </a:rPr>
              <a:t>case</a:t>
            </a:r>
            <a:r>
              <a:rPr lang="zh-CN" altLang="zh-CN" sz="3200" dirty="0">
                <a:solidFill>
                  <a:srgbClr val="0000FF"/>
                </a:solidFill>
              </a:rPr>
              <a:t>语句</a:t>
            </a:r>
            <a:r>
              <a:rPr lang="zh-CN" altLang="en-US" sz="3200" dirty="0">
                <a:solidFill>
                  <a:srgbClr val="0000FF"/>
                </a:solidFill>
              </a:rPr>
              <a:t>。</a:t>
            </a:r>
            <a:endParaRPr lang="en-US" altLang="zh-CN" sz="3200" dirty="0">
              <a:solidFill>
                <a:srgbClr val="0000FF"/>
              </a:solidFill>
            </a:endParaRPr>
          </a:p>
          <a:p>
            <a:pPr>
              <a:buFont typeface="Wingdings" panose="05000000000000000000" pitchFamily="2" charset="2"/>
              <a:buNone/>
            </a:pPr>
            <a:r>
              <a:rPr lang="zh-CN" altLang="zh-CN" dirty="0">
                <a:solidFill>
                  <a:srgbClr val="0000FF"/>
                </a:solidFill>
              </a:rPr>
              <a:t>【例</a:t>
            </a:r>
            <a:r>
              <a:rPr lang="en-US" altLang="zh-CN" dirty="0">
                <a:solidFill>
                  <a:srgbClr val="0000FF"/>
                </a:solidFill>
              </a:rPr>
              <a:t>11</a:t>
            </a:r>
            <a:r>
              <a:rPr lang="zh-CN" altLang="zh-CN" dirty="0">
                <a:solidFill>
                  <a:srgbClr val="0000FF"/>
                </a:solidFill>
              </a:rPr>
              <a:t>】创建函数</a:t>
            </a:r>
            <a:r>
              <a:rPr lang="en-US" altLang="zh-CN" dirty="0" err="1">
                <a:solidFill>
                  <a:srgbClr val="0000FF"/>
                </a:solidFill>
              </a:rPr>
              <a:t>exam_case</a:t>
            </a:r>
            <a:r>
              <a:rPr lang="zh-CN" altLang="zh-CN" dirty="0">
                <a:solidFill>
                  <a:srgbClr val="0000FF"/>
                </a:solidFill>
              </a:rPr>
              <a:t>，通过</a:t>
            </a:r>
            <a:r>
              <a:rPr lang="en-US" altLang="zh-CN" dirty="0">
                <a:solidFill>
                  <a:srgbClr val="0000FF"/>
                </a:solidFill>
              </a:rPr>
              <a:t>case</a:t>
            </a:r>
            <a:r>
              <a:rPr lang="zh-CN" altLang="zh-CN" dirty="0">
                <a:solidFill>
                  <a:srgbClr val="0000FF"/>
                </a:solidFill>
              </a:rPr>
              <a:t>语句首先判断传入参数的值是否为</a:t>
            </a:r>
            <a:r>
              <a:rPr lang="en-US" altLang="zh-CN" dirty="0">
                <a:solidFill>
                  <a:srgbClr val="0000FF"/>
                </a:solidFill>
              </a:rPr>
              <a:t>10</a:t>
            </a:r>
            <a:r>
              <a:rPr lang="zh-CN" altLang="zh-CN" dirty="0">
                <a:solidFill>
                  <a:srgbClr val="0000FF"/>
                </a:solidFill>
              </a:rPr>
              <a:t>，如果条件成立则输出</a:t>
            </a:r>
            <a:r>
              <a:rPr lang="en-US" altLang="zh-CN" dirty="0">
                <a:solidFill>
                  <a:srgbClr val="0000FF"/>
                </a:solidFill>
              </a:rPr>
              <a:t>1</a:t>
            </a:r>
            <a:r>
              <a:rPr lang="zh-CN" altLang="zh-CN" dirty="0">
                <a:solidFill>
                  <a:srgbClr val="0000FF"/>
                </a:solidFill>
              </a:rPr>
              <a:t>，如果条件不成立则再判断该传入参数的值是否为</a:t>
            </a:r>
            <a:r>
              <a:rPr lang="en-US" altLang="zh-CN" dirty="0">
                <a:solidFill>
                  <a:srgbClr val="0000FF"/>
                </a:solidFill>
              </a:rPr>
              <a:t>20</a:t>
            </a:r>
            <a:r>
              <a:rPr lang="zh-CN" altLang="zh-CN" dirty="0">
                <a:solidFill>
                  <a:srgbClr val="0000FF"/>
                </a:solidFill>
              </a:rPr>
              <a:t>，如果成立则输出</a:t>
            </a:r>
            <a:r>
              <a:rPr lang="en-US" altLang="zh-CN" dirty="0">
                <a:solidFill>
                  <a:srgbClr val="0000FF"/>
                </a:solidFill>
              </a:rPr>
              <a:t>2</a:t>
            </a:r>
            <a:r>
              <a:rPr lang="zh-CN" altLang="zh-CN" dirty="0">
                <a:solidFill>
                  <a:srgbClr val="0000FF"/>
                </a:solidFill>
              </a:rPr>
              <a:t>，当以上条件都不满足时输出</a:t>
            </a:r>
            <a:r>
              <a:rPr lang="en-US" altLang="zh-CN" dirty="0">
                <a:solidFill>
                  <a:srgbClr val="0000FF"/>
                </a:solidFill>
              </a:rPr>
              <a:t>3</a:t>
            </a:r>
            <a:r>
              <a:rPr lang="zh-CN" altLang="zh-CN" dirty="0">
                <a:solidFill>
                  <a:srgbClr val="0000FF"/>
                </a:solidFill>
              </a:rPr>
              <a:t>。</a:t>
            </a:r>
          </a:p>
          <a:p>
            <a:endParaRPr lang="en-US" altLang="zh-CN" dirty="0">
              <a:solidFill>
                <a:srgbClr val="0000FF"/>
              </a:solidFill>
            </a:endParaRPr>
          </a:p>
          <a:p>
            <a:endParaRPr lang="zh-CN" altLang="zh-CN" dirty="0">
              <a:solidFill>
                <a:srgbClr val="C00000"/>
              </a:solidFill>
            </a:endParaRPr>
          </a:p>
        </p:txBody>
      </p:sp>
      <p:sp>
        <p:nvSpPr>
          <p:cNvPr id="11" name="矩形 10">
            <a:extLst>
              <a:ext uri="{FF2B5EF4-FFF2-40B4-BE49-F238E27FC236}">
                <a16:creationId xmlns:a16="http://schemas.microsoft.com/office/drawing/2014/main" id="{69831A01-9B32-49A7-9B34-EE8CCFF49168}"/>
              </a:ext>
            </a:extLst>
          </p:cNvPr>
          <p:cNvSpPr>
            <a:spLocks noChangeArrowheads="1"/>
          </p:cNvSpPr>
          <p:nvPr/>
        </p:nvSpPr>
        <p:spPr bwMode="auto">
          <a:xfrm>
            <a:off x="5893076" y="1146107"/>
            <a:ext cx="6298924" cy="48942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solidFill>
                  <a:srgbClr val="0000FF"/>
                </a:solidFill>
              </a:rPr>
              <a:t>mysql</a:t>
            </a:r>
            <a:r>
              <a:rPr lang="en-US" altLang="zh-CN" sz="2400" b="1" dirty="0">
                <a:solidFill>
                  <a:srgbClr val="0000FF"/>
                </a:solidFill>
              </a:rPr>
              <a:t>&gt; delimiter //</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create function </a:t>
            </a:r>
            <a:r>
              <a:rPr lang="en-US" altLang="zh-CN" sz="2400" b="1" dirty="0" err="1">
                <a:solidFill>
                  <a:srgbClr val="0000FF"/>
                </a:solidFill>
              </a:rPr>
              <a:t>exam_case</a:t>
            </a:r>
            <a:r>
              <a:rPr lang="en-US" altLang="zh-CN" sz="2400" b="1" dirty="0">
                <a:solidFill>
                  <a:srgbClr val="0000FF"/>
                </a:solidFill>
              </a:rPr>
              <a:t>( x int)</a:t>
            </a:r>
            <a:endParaRPr lang="zh-CN" altLang="zh-CN" sz="2400" b="1" dirty="0">
              <a:solidFill>
                <a:srgbClr val="0000FF"/>
              </a:solidFill>
            </a:endParaRPr>
          </a:p>
          <a:p>
            <a:pPr eaLnBrk="1" hangingPunct="1"/>
            <a:r>
              <a:rPr lang="en-US" altLang="zh-CN" sz="2400" b="1" dirty="0">
                <a:solidFill>
                  <a:srgbClr val="0000FF"/>
                </a:solidFill>
              </a:rPr>
              <a:t>-&gt; returns  int</a:t>
            </a:r>
            <a:endParaRPr lang="zh-CN" altLang="zh-CN" sz="2400" b="1" dirty="0">
              <a:solidFill>
                <a:srgbClr val="0000FF"/>
              </a:solidFill>
            </a:endParaRPr>
          </a:p>
          <a:p>
            <a:pPr eaLnBrk="1" hangingPunct="1"/>
            <a:r>
              <a:rPr lang="en-US" altLang="zh-CN" sz="2400" b="1" dirty="0">
                <a:solidFill>
                  <a:srgbClr val="0000FF"/>
                </a:solidFill>
              </a:rPr>
              <a:t>-&gt; begin</a:t>
            </a:r>
            <a:endParaRPr lang="zh-CN" altLang="zh-CN" sz="2400" b="1" dirty="0">
              <a:solidFill>
                <a:srgbClr val="0000FF"/>
              </a:solidFill>
            </a:endParaRPr>
          </a:p>
          <a:p>
            <a:pPr eaLnBrk="1" hangingPunct="1"/>
            <a:r>
              <a:rPr lang="en-US" altLang="zh-CN" sz="2400" b="1" dirty="0">
                <a:solidFill>
                  <a:srgbClr val="0000FF"/>
                </a:solidFill>
              </a:rPr>
              <a:t>-&gt; case  x</a:t>
            </a:r>
            <a:endParaRPr lang="zh-CN" altLang="zh-CN" sz="2400" b="1" dirty="0">
              <a:solidFill>
                <a:srgbClr val="0000FF"/>
              </a:solidFill>
            </a:endParaRPr>
          </a:p>
          <a:p>
            <a:pPr eaLnBrk="1" hangingPunct="1"/>
            <a:r>
              <a:rPr lang="en-US" altLang="zh-CN" sz="2400" b="1" dirty="0">
                <a:solidFill>
                  <a:srgbClr val="0000FF"/>
                </a:solidFill>
              </a:rPr>
              <a:t>-&gt; when 10  then set  x=1;</a:t>
            </a:r>
            <a:endParaRPr lang="zh-CN" altLang="zh-CN" sz="2400" b="1" dirty="0">
              <a:solidFill>
                <a:srgbClr val="0000FF"/>
              </a:solidFill>
            </a:endParaRPr>
          </a:p>
          <a:p>
            <a:pPr eaLnBrk="1" hangingPunct="1"/>
            <a:r>
              <a:rPr lang="en-US" altLang="zh-CN" sz="2400" b="1" dirty="0">
                <a:solidFill>
                  <a:srgbClr val="0000FF"/>
                </a:solidFill>
              </a:rPr>
              <a:t>-&gt; when 20  then set  x=2;</a:t>
            </a:r>
            <a:endParaRPr lang="zh-CN" altLang="zh-CN" sz="2400" b="1" dirty="0">
              <a:solidFill>
                <a:srgbClr val="0000FF"/>
              </a:solidFill>
            </a:endParaRPr>
          </a:p>
          <a:p>
            <a:pPr eaLnBrk="1" hangingPunct="1"/>
            <a:r>
              <a:rPr lang="en-US" altLang="zh-CN" sz="2400" b="1" dirty="0">
                <a:solidFill>
                  <a:srgbClr val="0000FF"/>
                </a:solidFill>
              </a:rPr>
              <a:t>-&gt; else  set  x=3;</a:t>
            </a:r>
            <a:endParaRPr lang="zh-CN" altLang="zh-CN" sz="2400" b="1" dirty="0">
              <a:solidFill>
                <a:srgbClr val="0000FF"/>
              </a:solidFill>
            </a:endParaRPr>
          </a:p>
          <a:p>
            <a:pPr eaLnBrk="1" hangingPunct="1"/>
            <a:r>
              <a:rPr lang="en-US" altLang="zh-CN" sz="2400" b="1" dirty="0">
                <a:solidFill>
                  <a:srgbClr val="0000FF"/>
                </a:solidFill>
              </a:rPr>
              <a:t>-&gt; end case;</a:t>
            </a:r>
            <a:endParaRPr lang="zh-CN" altLang="zh-CN" sz="2400" b="1" dirty="0">
              <a:solidFill>
                <a:srgbClr val="0000FF"/>
              </a:solidFill>
            </a:endParaRPr>
          </a:p>
          <a:p>
            <a:pPr eaLnBrk="1" hangingPunct="1"/>
            <a:r>
              <a:rPr lang="en-US" altLang="zh-CN" sz="2400" b="1" dirty="0">
                <a:solidFill>
                  <a:srgbClr val="0000FF"/>
                </a:solidFill>
              </a:rPr>
              <a:t>-&gt; return  x;</a:t>
            </a:r>
            <a:endParaRPr lang="zh-CN" altLang="zh-CN" sz="2400" b="1" dirty="0">
              <a:solidFill>
                <a:srgbClr val="0000FF"/>
              </a:solidFill>
            </a:endParaRPr>
          </a:p>
          <a:p>
            <a:pPr eaLnBrk="1" hangingPunct="1"/>
            <a:r>
              <a:rPr lang="en-US" altLang="zh-CN" sz="2400" b="1" dirty="0">
                <a:solidFill>
                  <a:srgbClr val="0000FF"/>
                </a:solidFill>
              </a:rPr>
              <a:t>-&gt; end //</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delimiter ;</a:t>
            </a:r>
            <a:endParaRPr lang="zh-CN" altLang="zh-CN" sz="2400" b="1" dirty="0">
              <a:solidFill>
                <a:srgbClr val="0000FF"/>
              </a:solidFill>
            </a:endParaRPr>
          </a:p>
          <a:p>
            <a:pPr eaLnBrk="1" hangingPunct="1"/>
            <a:r>
              <a:rPr lang="en-US" altLang="zh-CN" sz="2400" b="1" dirty="0" err="1">
                <a:solidFill>
                  <a:srgbClr val="0000FF"/>
                </a:solidFill>
              </a:rPr>
              <a:t>mysql</a:t>
            </a:r>
            <a:r>
              <a:rPr lang="en-US" altLang="zh-CN" sz="2400" b="1" dirty="0">
                <a:solidFill>
                  <a:srgbClr val="0000FF"/>
                </a:solidFill>
              </a:rPr>
              <a:t>&gt; select </a:t>
            </a:r>
            <a:r>
              <a:rPr lang="en-US" altLang="zh-CN" sz="2400" b="1" dirty="0" err="1">
                <a:solidFill>
                  <a:srgbClr val="0000FF"/>
                </a:solidFill>
              </a:rPr>
              <a:t>exam_case</a:t>
            </a:r>
            <a:r>
              <a:rPr lang="en-US" altLang="zh-CN" sz="2400" b="1" dirty="0">
                <a:solidFill>
                  <a:srgbClr val="0000FF"/>
                </a:solidFill>
              </a:rPr>
              <a:t>(17);</a:t>
            </a:r>
            <a:endParaRPr lang="zh-CN" altLang="zh-CN" sz="2400" b="1" dirty="0">
              <a:solidFill>
                <a:srgbClr val="0000FF"/>
              </a:solidFill>
            </a:endParaRPr>
          </a:p>
        </p:txBody>
      </p:sp>
      <p:sp>
        <p:nvSpPr>
          <p:cNvPr id="12" name="文本框 11">
            <a:extLst>
              <a:ext uri="{FF2B5EF4-FFF2-40B4-BE49-F238E27FC236}">
                <a16:creationId xmlns:a16="http://schemas.microsoft.com/office/drawing/2014/main" id="{175B2BB1-DA3D-44E5-A02A-E3ABFC5757A9}"/>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598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5B626B89-96DD-4BCA-869D-29AC43BEF01E}"/>
              </a:ext>
            </a:extLst>
          </p:cNvPr>
          <p:cNvSpPr txBox="1">
            <a:spLocks noChangeArrowheads="1"/>
          </p:cNvSpPr>
          <p:nvPr/>
        </p:nvSpPr>
        <p:spPr>
          <a:xfrm>
            <a:off x="203652" y="1298921"/>
            <a:ext cx="11953659" cy="2815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a:t>
            </a:r>
            <a:r>
              <a:rPr lang="zh-CN" altLang="zh-CN" sz="2400" dirty="0">
                <a:solidFill>
                  <a:srgbClr val="FF0000"/>
                </a:solidFill>
                <a:latin typeface="Microsoft YaHei Light" panose="020B0502040204020203" pitchFamily="34" charset="-122"/>
                <a:ea typeface="Microsoft YaHei Light" panose="020B0502040204020203" pitchFamily="34" charset="-122"/>
              </a:rPr>
              <a:t>条件控制语句</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r>
              <a:rPr lang="zh-CN" altLang="zh-CN" sz="2400" dirty="0">
                <a:solidFill>
                  <a:srgbClr val="0000FF"/>
                </a:solidFill>
                <a:latin typeface="Microsoft YaHei Light" panose="020B0502040204020203" pitchFamily="34" charset="-122"/>
                <a:ea typeface="Microsoft YaHei Light" panose="020B0502040204020203" pitchFamily="34" charset="-122"/>
              </a:rPr>
              <a:t>条件判断函数</a:t>
            </a:r>
            <a:r>
              <a:rPr lang="zh-CN" altLang="en-US" sz="2400" dirty="0">
                <a:solidFill>
                  <a:srgbClr val="0000FF"/>
                </a:solidFill>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中常用的条件控制函数有</a:t>
            </a:r>
            <a:r>
              <a:rPr lang="en-US" altLang="zh-CN" sz="2400" dirty="0">
                <a:latin typeface="Microsoft YaHei Light" panose="020B0502040204020203" pitchFamily="34" charset="-122"/>
                <a:ea typeface="Microsoft YaHei Light" panose="020B0502040204020203" pitchFamily="34" charset="-122"/>
              </a:rPr>
              <a:t>if()</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ifnull</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以及</a:t>
            </a:r>
            <a:r>
              <a:rPr lang="en-US" altLang="zh-CN" sz="2400" dirty="0">
                <a:latin typeface="Microsoft YaHei Light" panose="020B0502040204020203" pitchFamily="34" charset="-122"/>
                <a:ea typeface="Microsoft YaHei Light" panose="020B0502040204020203" pitchFamily="34" charset="-122"/>
              </a:rPr>
              <a:t>case</a:t>
            </a:r>
            <a:r>
              <a:rPr lang="zh-CN" altLang="zh-CN" sz="2400" dirty="0">
                <a:latin typeface="Microsoft YaHei Light" panose="020B0502040204020203" pitchFamily="34" charset="-122"/>
                <a:ea typeface="Microsoft YaHei Light" panose="020B0502040204020203" pitchFamily="34" charset="-122"/>
              </a:rPr>
              <a:t>函数，这些函数的功能是根据条件表达式的值返回不同的值，而且函数可以在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客户机中直接调用。条件判断函数用来在</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语句中进行条件判断。根据是否满足判断条件，</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语句执行不同的分支。</a:t>
            </a:r>
          </a:p>
          <a:p>
            <a:pPr>
              <a:buFont typeface="Wingdings" panose="05000000000000000000" pitchFamily="2" charset="2"/>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a:t>
            </a:r>
            <a:r>
              <a:rPr lang="zh-CN"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a:solidFill>
                  <a:srgbClr val="C00000"/>
                </a:solidFill>
                <a:latin typeface="Microsoft YaHei Light" panose="020B0502040204020203" pitchFamily="34" charset="-122"/>
                <a:ea typeface="Microsoft YaHei Light" panose="020B0502040204020203" pitchFamily="34" charset="-122"/>
              </a:rPr>
              <a:t>1</a:t>
            </a:r>
            <a:r>
              <a:rPr lang="zh-CN"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a:solidFill>
                  <a:srgbClr val="C00000"/>
                </a:solidFill>
                <a:latin typeface="Microsoft YaHei Light" panose="020B0502040204020203" pitchFamily="34" charset="-122"/>
                <a:ea typeface="Microsoft YaHei Light" panose="020B0502040204020203" pitchFamily="34" charset="-122"/>
              </a:rPr>
              <a:t>if()</a:t>
            </a:r>
            <a:r>
              <a:rPr lang="zh-CN" altLang="zh-CN" sz="2400" dirty="0">
                <a:solidFill>
                  <a:srgbClr val="C00000"/>
                </a:solidFill>
                <a:latin typeface="Microsoft YaHei Light" panose="020B0502040204020203" pitchFamily="34" charset="-122"/>
                <a:ea typeface="Microsoft YaHei Light" panose="020B0502040204020203" pitchFamily="34" charset="-122"/>
              </a:rPr>
              <a:t>函数。</a:t>
            </a:r>
            <a:r>
              <a:rPr lang="en-US" altLang="zh-CN" sz="2400" dirty="0">
                <a:solidFill>
                  <a:srgbClr val="C00000"/>
                </a:solidFill>
                <a:latin typeface="Microsoft YaHei Light" panose="020B0502040204020203" pitchFamily="34" charset="-122"/>
                <a:ea typeface="Microsoft YaHei Light" panose="020B0502040204020203" pitchFamily="34" charset="-122"/>
              </a:rPr>
              <a:t>if(condition,v1,v2)</a:t>
            </a:r>
            <a:r>
              <a:rPr lang="zh-CN" altLang="zh-CN" sz="2400" dirty="0">
                <a:solidFill>
                  <a:srgbClr val="C00000"/>
                </a:solidFill>
                <a:latin typeface="Microsoft YaHei Light" panose="020B0502040204020203" pitchFamily="34" charset="-122"/>
                <a:ea typeface="Microsoft YaHei Light" panose="020B0502040204020203" pitchFamily="34" charset="-122"/>
              </a:rPr>
              <a:t>函数中</a:t>
            </a:r>
            <a:r>
              <a:rPr lang="en-US" altLang="zh-CN" sz="2400" dirty="0">
                <a:solidFill>
                  <a:srgbClr val="C00000"/>
                </a:solidFill>
                <a:latin typeface="Microsoft YaHei Light" panose="020B0502040204020203" pitchFamily="34" charset="-122"/>
                <a:ea typeface="Microsoft YaHei Light" panose="020B0502040204020203" pitchFamily="34" charset="-122"/>
              </a:rPr>
              <a:t>condition</a:t>
            </a:r>
            <a:r>
              <a:rPr lang="zh-CN" altLang="zh-CN" sz="2400" dirty="0">
                <a:solidFill>
                  <a:srgbClr val="C00000"/>
                </a:solidFill>
                <a:latin typeface="Microsoft YaHei Light" panose="020B0502040204020203" pitchFamily="34" charset="-122"/>
                <a:ea typeface="Microsoft YaHei Light" panose="020B0502040204020203" pitchFamily="34" charset="-122"/>
              </a:rPr>
              <a:t>为条件表达式，当</a:t>
            </a:r>
            <a:r>
              <a:rPr lang="en-US" altLang="zh-CN" sz="2400" dirty="0">
                <a:solidFill>
                  <a:srgbClr val="C00000"/>
                </a:solidFill>
                <a:latin typeface="Microsoft YaHei Light" panose="020B0502040204020203" pitchFamily="34" charset="-122"/>
                <a:ea typeface="Microsoft YaHei Light" panose="020B0502040204020203" pitchFamily="34" charset="-122"/>
              </a:rPr>
              <a:t>condition</a:t>
            </a:r>
            <a:r>
              <a:rPr lang="zh-CN" altLang="zh-CN" sz="2400" dirty="0">
                <a:solidFill>
                  <a:srgbClr val="C00000"/>
                </a:solidFill>
                <a:latin typeface="Microsoft YaHei Light" panose="020B0502040204020203" pitchFamily="34" charset="-122"/>
                <a:ea typeface="Microsoft YaHei Light" panose="020B0502040204020203" pitchFamily="34" charset="-122"/>
              </a:rPr>
              <a:t>的值为</a:t>
            </a:r>
            <a:r>
              <a:rPr lang="en-US" altLang="zh-CN" sz="2400" dirty="0">
                <a:solidFill>
                  <a:srgbClr val="C00000"/>
                </a:solidFill>
                <a:latin typeface="Microsoft YaHei Light" panose="020B0502040204020203" pitchFamily="34" charset="-122"/>
                <a:ea typeface="Microsoft YaHei Light" panose="020B0502040204020203" pitchFamily="34" charset="-122"/>
              </a:rPr>
              <a:t>true</a:t>
            </a:r>
            <a:r>
              <a:rPr lang="zh-CN" altLang="zh-CN" sz="2400" dirty="0">
                <a:solidFill>
                  <a:srgbClr val="C00000"/>
                </a:solidFill>
                <a:latin typeface="Microsoft YaHei Light" panose="020B0502040204020203" pitchFamily="34" charset="-122"/>
                <a:ea typeface="Microsoft YaHei Light" panose="020B0502040204020203" pitchFamily="34" charset="-122"/>
              </a:rPr>
              <a:t>时，函数返回</a:t>
            </a:r>
            <a:r>
              <a:rPr lang="en-US" altLang="zh-CN" sz="2400" dirty="0">
                <a:solidFill>
                  <a:srgbClr val="C00000"/>
                </a:solidFill>
                <a:latin typeface="Microsoft YaHei Light" panose="020B0502040204020203" pitchFamily="34" charset="-122"/>
                <a:ea typeface="Microsoft YaHei Light" panose="020B0502040204020203" pitchFamily="34" charset="-122"/>
              </a:rPr>
              <a:t>v1</a:t>
            </a:r>
            <a:r>
              <a:rPr lang="zh-CN" altLang="zh-CN" sz="2400" dirty="0">
                <a:solidFill>
                  <a:srgbClr val="C00000"/>
                </a:solidFill>
                <a:latin typeface="Microsoft YaHei Light" panose="020B0502040204020203" pitchFamily="34" charset="-122"/>
                <a:ea typeface="Microsoft YaHei Light" panose="020B0502040204020203" pitchFamily="34" charset="-122"/>
              </a:rPr>
              <a:t>的值，否则返回</a:t>
            </a:r>
            <a:r>
              <a:rPr lang="en-US" altLang="zh-CN" sz="2400" dirty="0">
                <a:solidFill>
                  <a:srgbClr val="C00000"/>
                </a:solidFill>
                <a:latin typeface="Microsoft YaHei Light" panose="020B0502040204020203" pitchFamily="34" charset="-122"/>
                <a:ea typeface="Microsoft YaHei Light" panose="020B0502040204020203" pitchFamily="34" charset="-122"/>
              </a:rPr>
              <a:t>v2</a:t>
            </a:r>
            <a:r>
              <a:rPr lang="zh-CN" altLang="zh-CN" sz="2400" dirty="0">
                <a:solidFill>
                  <a:srgbClr val="C00000"/>
                </a:solidFill>
                <a:latin typeface="Microsoft YaHei Light" panose="020B0502040204020203" pitchFamily="34" charset="-122"/>
                <a:ea typeface="Microsoft YaHei Light" panose="020B0502040204020203" pitchFamily="34" charset="-122"/>
              </a:rPr>
              <a:t>的值。 </a:t>
            </a:r>
          </a:p>
          <a:p>
            <a:endParaRPr lang="zh-CN"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9" name="矩形 8">
            <a:extLst>
              <a:ext uri="{FF2B5EF4-FFF2-40B4-BE49-F238E27FC236}">
                <a16:creationId xmlns:a16="http://schemas.microsoft.com/office/drawing/2014/main" id="{E5003A64-C318-49CB-BB1D-1E4110967FC9}"/>
              </a:ext>
            </a:extLst>
          </p:cNvPr>
          <p:cNvSpPr>
            <a:spLocks noChangeArrowheads="1"/>
          </p:cNvSpPr>
          <p:nvPr/>
        </p:nvSpPr>
        <p:spPr bwMode="auto">
          <a:xfrm>
            <a:off x="660853" y="4137783"/>
            <a:ext cx="7697956" cy="2308324"/>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dirty="0">
                <a:solidFill>
                  <a:srgbClr val="0000FF"/>
                </a:solidFill>
              </a:rPr>
              <a:t>【例</a:t>
            </a:r>
            <a:r>
              <a:rPr lang="en-US" altLang="zh-CN" sz="2400" b="1" dirty="0">
                <a:solidFill>
                  <a:srgbClr val="0000FF"/>
                </a:solidFill>
              </a:rPr>
              <a:t>12</a:t>
            </a:r>
            <a:r>
              <a:rPr lang="zh-CN" altLang="zh-CN" sz="2400" b="1" dirty="0">
                <a:solidFill>
                  <a:srgbClr val="0000FF"/>
                </a:solidFill>
              </a:rPr>
              <a:t>】从表</a:t>
            </a:r>
            <a:r>
              <a:rPr lang="en-US" altLang="zh-CN" sz="2400" b="1" dirty="0">
                <a:solidFill>
                  <a:srgbClr val="0000FF"/>
                </a:solidFill>
              </a:rPr>
              <a:t>student</a:t>
            </a:r>
            <a:r>
              <a:rPr lang="zh-CN" altLang="zh-CN" sz="2400" b="1" dirty="0">
                <a:solidFill>
                  <a:srgbClr val="0000FF"/>
                </a:solidFill>
              </a:rPr>
              <a:t>中查询学号</a:t>
            </a:r>
            <a:r>
              <a:rPr lang="en-US" altLang="zh-CN" sz="2400" b="1" dirty="0" err="1">
                <a:solidFill>
                  <a:srgbClr val="0000FF"/>
                </a:solidFill>
              </a:rPr>
              <a:t>studentno</a:t>
            </a:r>
            <a:r>
              <a:rPr lang="zh-CN" altLang="zh-CN" sz="2400" b="1" dirty="0">
                <a:solidFill>
                  <a:srgbClr val="0000FF"/>
                </a:solidFill>
              </a:rPr>
              <a:t>，入学成绩</a:t>
            </a:r>
            <a:r>
              <a:rPr lang="en-US" altLang="zh-CN" sz="2400" b="1" dirty="0">
                <a:solidFill>
                  <a:srgbClr val="0000FF"/>
                </a:solidFill>
              </a:rPr>
              <a:t>entrance</a:t>
            </a:r>
            <a:r>
              <a:rPr lang="zh-CN" altLang="zh-CN" sz="2400" b="1" dirty="0">
                <a:solidFill>
                  <a:srgbClr val="0000FF"/>
                </a:solidFill>
              </a:rPr>
              <a:t>。成绩大于等于</a:t>
            </a:r>
            <a:r>
              <a:rPr lang="en-US" altLang="zh-CN" sz="2400" b="1" dirty="0">
                <a:solidFill>
                  <a:srgbClr val="0000FF"/>
                </a:solidFill>
              </a:rPr>
              <a:t>800</a:t>
            </a:r>
            <a:r>
              <a:rPr lang="zh-CN" altLang="zh-CN" sz="2400" b="1" dirty="0">
                <a:solidFill>
                  <a:srgbClr val="0000FF"/>
                </a:solidFill>
              </a:rPr>
              <a:t>分，显示“</a:t>
            </a:r>
            <a:r>
              <a:rPr lang="en-US" altLang="zh-CN" sz="2400" b="1" dirty="0">
                <a:solidFill>
                  <a:srgbClr val="0000FF"/>
                </a:solidFill>
              </a:rPr>
              <a:t>pass!”</a:t>
            </a:r>
            <a:r>
              <a:rPr lang="zh-CN" altLang="zh-CN" sz="2400" b="1" dirty="0">
                <a:solidFill>
                  <a:srgbClr val="0000FF"/>
                </a:solidFill>
              </a:rPr>
              <a:t>。否则，显示“</a:t>
            </a:r>
            <a:r>
              <a:rPr lang="en-US" altLang="zh-CN" sz="2400" b="1" dirty="0">
                <a:solidFill>
                  <a:srgbClr val="0000FF"/>
                </a:solidFill>
              </a:rPr>
              <a:t>bye.”,</a:t>
            </a:r>
            <a:r>
              <a:rPr lang="zh-CN" altLang="zh-CN" sz="2400" b="1" dirty="0">
                <a:solidFill>
                  <a:srgbClr val="0000FF"/>
                </a:solidFill>
              </a:rPr>
              <a:t>输出前</a:t>
            </a:r>
            <a:r>
              <a:rPr lang="en-US" altLang="zh-CN" sz="2400" b="1" dirty="0">
                <a:solidFill>
                  <a:srgbClr val="0000FF"/>
                </a:solidFill>
              </a:rPr>
              <a:t>5</a:t>
            </a:r>
            <a:r>
              <a:rPr lang="zh-CN" altLang="zh-CN" sz="2400" b="1" dirty="0">
                <a:solidFill>
                  <a:srgbClr val="0000FF"/>
                </a:solidFill>
              </a:rPr>
              <a:t>条记录。</a:t>
            </a:r>
          </a:p>
          <a:p>
            <a:pPr eaLnBrk="1" hangingPunct="1"/>
            <a:r>
              <a:rPr lang="en-US" altLang="zh-CN" sz="2400" b="1" dirty="0" err="1"/>
              <a:t>mysql</a:t>
            </a:r>
            <a:r>
              <a:rPr lang="en-US" altLang="zh-CN" sz="2400" b="1" dirty="0"/>
              <a:t>&gt; select  </a:t>
            </a:r>
            <a:r>
              <a:rPr lang="en-US" altLang="zh-CN" sz="2400" b="1" dirty="0" err="1"/>
              <a:t>studentno</a:t>
            </a:r>
            <a:r>
              <a:rPr lang="en-US" altLang="zh-CN" sz="2400" b="1" dirty="0"/>
              <a:t>, </a:t>
            </a:r>
            <a:r>
              <a:rPr lang="en-US" altLang="zh-CN" sz="2400" b="1" dirty="0" err="1"/>
              <a:t>entrance,if</a:t>
            </a:r>
            <a:r>
              <a:rPr lang="en-US" altLang="zh-CN" sz="2400" b="1" dirty="0"/>
              <a:t>(entrance      </a:t>
            </a:r>
          </a:p>
          <a:p>
            <a:pPr eaLnBrk="1" hangingPunct="1"/>
            <a:r>
              <a:rPr lang="en-US" altLang="zh-CN" sz="2400" b="1" dirty="0"/>
              <a:t>              &gt;=800,'pass','bye! ')</a:t>
            </a:r>
            <a:endParaRPr lang="zh-CN" altLang="zh-CN" sz="2400" b="1" dirty="0"/>
          </a:p>
          <a:p>
            <a:pPr eaLnBrk="1" hangingPunct="1"/>
            <a:r>
              <a:rPr lang="en-US" altLang="zh-CN" sz="2400" b="1" dirty="0"/>
              <a:t>             -&gt; from  student  limit  5;</a:t>
            </a:r>
            <a:endParaRPr lang="zh-CN" altLang="zh-CN" sz="2400" b="1" dirty="0">
              <a:solidFill>
                <a:srgbClr val="C00000"/>
              </a:solidFill>
            </a:endParaRPr>
          </a:p>
        </p:txBody>
      </p:sp>
      <p:sp>
        <p:nvSpPr>
          <p:cNvPr id="10" name="文本框 9">
            <a:extLst>
              <a:ext uri="{FF2B5EF4-FFF2-40B4-BE49-F238E27FC236}">
                <a16:creationId xmlns:a16="http://schemas.microsoft.com/office/drawing/2014/main" id="{471F48FC-A37E-49AD-9291-54ACB6ED7F5C}"/>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0559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0EB2FED-CD9D-4223-9B1A-BCCADA86ED1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5AB0FB0-8D20-4425-9423-B91170FA02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7F8219E9-CEE1-443A-8358-31131F78C427}"/>
              </a:ext>
            </a:extLst>
          </p:cNvPr>
          <p:cNvSpPr txBox="1">
            <a:spLocks noChangeArrowheads="1"/>
          </p:cNvSpPr>
          <p:nvPr/>
        </p:nvSpPr>
        <p:spPr>
          <a:xfrm>
            <a:off x="387626" y="1249225"/>
            <a:ext cx="11251096" cy="2935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1.</a:t>
            </a:r>
            <a:r>
              <a:rPr lang="zh-CN" altLang="zh-CN" dirty="0">
                <a:solidFill>
                  <a:srgbClr val="FF0000"/>
                </a:solidFill>
              </a:rPr>
              <a:t>条件控制语句</a:t>
            </a:r>
            <a:endParaRPr lang="en-US" altLang="zh-CN" dirty="0">
              <a:solidFill>
                <a:srgbClr val="FF0000"/>
              </a:solidFill>
            </a:endParaRPr>
          </a:p>
          <a:p>
            <a:r>
              <a:rPr lang="zh-CN" altLang="zh-CN" sz="2400" dirty="0">
                <a:solidFill>
                  <a:srgbClr val="0000FF"/>
                </a:solidFill>
              </a:rPr>
              <a:t>条件判断函数</a:t>
            </a:r>
          </a:p>
          <a:p>
            <a:pPr>
              <a:buFont typeface="Wingdings" panose="05000000000000000000" pitchFamily="2" charset="2"/>
              <a:buNone/>
            </a:pPr>
            <a:r>
              <a:rPr lang="zh-CN" altLang="zh-CN" sz="2400" dirty="0">
                <a:solidFill>
                  <a:srgbClr val="0000FF"/>
                </a:solidFill>
              </a:rPr>
              <a:t>（</a:t>
            </a:r>
            <a:r>
              <a:rPr lang="en-US" altLang="zh-CN" sz="2400" dirty="0">
                <a:solidFill>
                  <a:srgbClr val="0000FF"/>
                </a:solidFill>
              </a:rPr>
              <a:t>2</a:t>
            </a:r>
            <a:r>
              <a:rPr lang="zh-CN" altLang="zh-CN" sz="2400" dirty="0">
                <a:solidFill>
                  <a:srgbClr val="0000FF"/>
                </a:solidFill>
              </a:rPr>
              <a:t>）</a:t>
            </a:r>
            <a:r>
              <a:rPr lang="en-US" altLang="zh-CN" sz="2400" dirty="0" err="1">
                <a:solidFill>
                  <a:srgbClr val="0000FF"/>
                </a:solidFill>
              </a:rPr>
              <a:t>ifnull</a:t>
            </a:r>
            <a:r>
              <a:rPr lang="en-US" altLang="zh-CN" sz="2400" dirty="0">
                <a:solidFill>
                  <a:srgbClr val="0000FF"/>
                </a:solidFill>
              </a:rPr>
              <a:t>()</a:t>
            </a:r>
            <a:r>
              <a:rPr lang="zh-CN" altLang="zh-CN" sz="2400" dirty="0">
                <a:solidFill>
                  <a:srgbClr val="0000FF"/>
                </a:solidFill>
              </a:rPr>
              <a:t>函数。</a:t>
            </a:r>
            <a:r>
              <a:rPr lang="en-US" altLang="zh-CN" sz="2400" dirty="0" err="1">
                <a:solidFill>
                  <a:srgbClr val="0000FF"/>
                </a:solidFill>
              </a:rPr>
              <a:t>ifnull</a:t>
            </a:r>
            <a:r>
              <a:rPr lang="en-US" altLang="zh-CN" sz="2400" dirty="0">
                <a:solidFill>
                  <a:srgbClr val="0000FF"/>
                </a:solidFill>
              </a:rPr>
              <a:t>(v1,v2)</a:t>
            </a:r>
            <a:r>
              <a:rPr lang="zh-CN" altLang="zh-CN" sz="2400" dirty="0">
                <a:solidFill>
                  <a:srgbClr val="0000FF"/>
                </a:solidFill>
              </a:rPr>
              <a:t>函数中，如果</a:t>
            </a:r>
            <a:r>
              <a:rPr lang="en-US" altLang="zh-CN" sz="2400" dirty="0">
                <a:solidFill>
                  <a:srgbClr val="0000FF"/>
                </a:solidFill>
              </a:rPr>
              <a:t>v1</a:t>
            </a:r>
            <a:r>
              <a:rPr lang="zh-CN" altLang="zh-CN" sz="2400" dirty="0">
                <a:solidFill>
                  <a:srgbClr val="0000FF"/>
                </a:solidFill>
              </a:rPr>
              <a:t>的值为</a:t>
            </a:r>
            <a:r>
              <a:rPr lang="en-US" altLang="zh-CN" sz="2400" dirty="0">
                <a:solidFill>
                  <a:srgbClr val="0000FF"/>
                </a:solidFill>
              </a:rPr>
              <a:t>null</a:t>
            </a:r>
            <a:r>
              <a:rPr lang="zh-CN" altLang="zh-CN" sz="2400" dirty="0">
                <a:solidFill>
                  <a:srgbClr val="0000FF"/>
                </a:solidFill>
              </a:rPr>
              <a:t>，则该函数返回</a:t>
            </a:r>
            <a:r>
              <a:rPr lang="en-US" altLang="zh-CN" sz="2400" dirty="0">
                <a:solidFill>
                  <a:srgbClr val="0000FF"/>
                </a:solidFill>
              </a:rPr>
              <a:t>v2</a:t>
            </a:r>
            <a:r>
              <a:rPr lang="zh-CN" altLang="zh-CN" sz="2400" dirty="0">
                <a:solidFill>
                  <a:srgbClr val="0000FF"/>
                </a:solidFill>
              </a:rPr>
              <a:t>的值；如果</a:t>
            </a:r>
            <a:r>
              <a:rPr lang="en-US" altLang="zh-CN" sz="2400" dirty="0">
                <a:solidFill>
                  <a:srgbClr val="0000FF"/>
                </a:solidFill>
              </a:rPr>
              <a:t>v1</a:t>
            </a:r>
            <a:r>
              <a:rPr lang="zh-CN" altLang="zh-CN" sz="2400" dirty="0">
                <a:solidFill>
                  <a:srgbClr val="0000FF"/>
                </a:solidFill>
              </a:rPr>
              <a:t>的值不为</a:t>
            </a:r>
            <a:r>
              <a:rPr lang="en-US" altLang="zh-CN" sz="2400" dirty="0">
                <a:solidFill>
                  <a:srgbClr val="0000FF"/>
                </a:solidFill>
              </a:rPr>
              <a:t>null</a:t>
            </a:r>
            <a:r>
              <a:rPr lang="zh-CN" altLang="zh-CN" sz="2400" dirty="0">
                <a:solidFill>
                  <a:srgbClr val="0000FF"/>
                </a:solidFill>
              </a:rPr>
              <a:t>，则该函数返回</a:t>
            </a:r>
            <a:r>
              <a:rPr lang="en-US" altLang="zh-CN" sz="2400" dirty="0">
                <a:solidFill>
                  <a:srgbClr val="0000FF"/>
                </a:solidFill>
              </a:rPr>
              <a:t>v1</a:t>
            </a:r>
            <a:r>
              <a:rPr lang="zh-CN" altLang="zh-CN" sz="2400" dirty="0">
                <a:solidFill>
                  <a:srgbClr val="0000FF"/>
                </a:solidFill>
              </a:rPr>
              <a:t>的值。</a:t>
            </a:r>
          </a:p>
          <a:p>
            <a:pPr>
              <a:buFont typeface="Wingdings" panose="05000000000000000000" pitchFamily="2" charset="2"/>
              <a:buNone/>
            </a:pPr>
            <a:r>
              <a:rPr lang="zh-CN" altLang="zh-CN" sz="2400" dirty="0"/>
              <a:t>（</a:t>
            </a:r>
            <a:r>
              <a:rPr lang="en-US" altLang="zh-CN" sz="2400" dirty="0"/>
              <a:t>3</a:t>
            </a:r>
            <a:r>
              <a:rPr lang="zh-CN" altLang="zh-CN" sz="2400" dirty="0"/>
              <a:t>）</a:t>
            </a:r>
            <a:r>
              <a:rPr lang="en-US" altLang="zh-CN" sz="2400" dirty="0"/>
              <a:t>case</a:t>
            </a:r>
            <a:r>
              <a:rPr lang="zh-CN" altLang="zh-CN" sz="2400" dirty="0"/>
              <a:t>函数。</a:t>
            </a:r>
            <a:r>
              <a:rPr lang="en-US" altLang="zh-CN" sz="2400" dirty="0"/>
              <a:t>case</a:t>
            </a:r>
            <a:r>
              <a:rPr lang="zh-CN" altLang="zh-CN" sz="2400" dirty="0"/>
              <a:t>函数有</a:t>
            </a:r>
            <a:r>
              <a:rPr lang="en-US" altLang="zh-CN" sz="2400" dirty="0"/>
              <a:t>2</a:t>
            </a:r>
            <a:r>
              <a:rPr lang="zh-CN" altLang="zh-CN" sz="2400" dirty="0"/>
              <a:t>种格式，验算过程相近。如果表达式的值等于</a:t>
            </a:r>
            <a:r>
              <a:rPr lang="en-US" altLang="zh-CN" sz="2400" dirty="0"/>
              <a:t>when</a:t>
            </a:r>
            <a:r>
              <a:rPr lang="zh-CN" altLang="zh-CN" sz="2400" dirty="0"/>
              <a:t>语句中某个“值</a:t>
            </a:r>
            <a:r>
              <a:rPr lang="en-US" altLang="zh-CN" sz="2400" dirty="0"/>
              <a:t>n”</a:t>
            </a:r>
            <a:r>
              <a:rPr lang="zh-CN" altLang="zh-CN" sz="2400" dirty="0"/>
              <a:t>，则</a:t>
            </a:r>
            <a:r>
              <a:rPr lang="en-US" altLang="zh-CN" sz="2400" dirty="0"/>
              <a:t>case</a:t>
            </a:r>
            <a:r>
              <a:rPr lang="zh-CN" altLang="zh-CN" sz="2400" dirty="0"/>
              <a:t>函数返回值为“结果</a:t>
            </a:r>
            <a:r>
              <a:rPr lang="en-US" altLang="zh-CN" sz="2400" dirty="0"/>
              <a:t>n”</a:t>
            </a:r>
            <a:r>
              <a:rPr lang="zh-CN" altLang="zh-CN" sz="2400" dirty="0"/>
              <a:t>；如果与所有的“值</a:t>
            </a:r>
            <a:r>
              <a:rPr lang="en-US" altLang="zh-CN" sz="2400" dirty="0"/>
              <a:t>n”</a:t>
            </a:r>
            <a:r>
              <a:rPr lang="zh-CN" altLang="zh-CN" sz="2400" dirty="0"/>
              <a:t>都不相等，</a:t>
            </a:r>
            <a:r>
              <a:rPr lang="en-US" altLang="zh-CN" sz="2400" dirty="0"/>
              <a:t>case</a:t>
            </a:r>
            <a:r>
              <a:rPr lang="zh-CN" altLang="zh-CN" sz="2400" dirty="0"/>
              <a:t>函数返回值为“其他值”。</a:t>
            </a:r>
          </a:p>
        </p:txBody>
      </p:sp>
      <p:sp>
        <p:nvSpPr>
          <p:cNvPr id="11" name="矩形 10">
            <a:extLst>
              <a:ext uri="{FF2B5EF4-FFF2-40B4-BE49-F238E27FC236}">
                <a16:creationId xmlns:a16="http://schemas.microsoft.com/office/drawing/2014/main" id="{F4600103-D477-454C-B7BB-ABA467DE1475}"/>
              </a:ext>
            </a:extLst>
          </p:cNvPr>
          <p:cNvSpPr>
            <a:spLocks noChangeArrowheads="1"/>
          </p:cNvSpPr>
          <p:nvPr/>
        </p:nvSpPr>
        <p:spPr bwMode="auto">
          <a:xfrm>
            <a:off x="4031560" y="3783704"/>
            <a:ext cx="5643563" cy="31702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rPr>
              <a:t>case </a:t>
            </a:r>
            <a:r>
              <a:rPr lang="zh-CN" altLang="zh-CN" sz="2000" b="1">
                <a:solidFill>
                  <a:srgbClr val="0000FF"/>
                </a:solidFill>
              </a:rPr>
              <a:t>表达式</a:t>
            </a:r>
            <a:r>
              <a:rPr lang="en-US" altLang="zh-CN" sz="2000" b="1">
                <a:solidFill>
                  <a:srgbClr val="0000FF"/>
                </a:solidFill>
              </a:rPr>
              <a:t>1                  //</a:t>
            </a:r>
            <a:r>
              <a:rPr lang="zh-CN" altLang="zh-CN" sz="2000" b="1">
                <a:solidFill>
                  <a:srgbClr val="0000FF"/>
                </a:solidFill>
              </a:rPr>
              <a:t>格式</a:t>
            </a:r>
            <a:r>
              <a:rPr lang="en-US" altLang="zh-CN" sz="2000" b="1">
                <a:solidFill>
                  <a:srgbClr val="0000FF"/>
                </a:solidFill>
              </a:rPr>
              <a:t>1</a:t>
            </a:r>
            <a:endParaRPr lang="zh-CN" altLang="zh-CN" sz="2000" b="1">
              <a:solidFill>
                <a:srgbClr val="0000FF"/>
              </a:solidFill>
            </a:endParaRPr>
          </a:p>
          <a:p>
            <a:pPr eaLnBrk="1" hangingPunct="1"/>
            <a:r>
              <a:rPr lang="en-US" altLang="zh-CN" sz="2000" b="1">
                <a:solidFill>
                  <a:srgbClr val="0000FF"/>
                </a:solidFill>
              </a:rPr>
              <a:t>when </a:t>
            </a:r>
            <a:r>
              <a:rPr lang="zh-CN" altLang="zh-CN" sz="2000" b="1">
                <a:solidFill>
                  <a:srgbClr val="0000FF"/>
                </a:solidFill>
              </a:rPr>
              <a:t>值</a:t>
            </a:r>
            <a:r>
              <a:rPr lang="en-US" altLang="zh-CN" sz="2000" b="1">
                <a:solidFill>
                  <a:srgbClr val="0000FF"/>
                </a:solidFill>
              </a:rPr>
              <a:t>1 then </a:t>
            </a:r>
            <a:r>
              <a:rPr lang="zh-CN" altLang="zh-CN" sz="2000" b="1">
                <a:solidFill>
                  <a:srgbClr val="0000FF"/>
                </a:solidFill>
              </a:rPr>
              <a:t>结果</a:t>
            </a:r>
            <a:r>
              <a:rPr lang="en-US" altLang="zh-CN" sz="2000" b="1">
                <a:solidFill>
                  <a:srgbClr val="0000FF"/>
                </a:solidFill>
              </a:rPr>
              <a:t>1</a:t>
            </a:r>
            <a:endParaRPr lang="zh-CN" altLang="zh-CN" sz="2000" b="1">
              <a:solidFill>
                <a:srgbClr val="0000FF"/>
              </a:solidFill>
            </a:endParaRPr>
          </a:p>
          <a:p>
            <a:pPr eaLnBrk="1" hangingPunct="1"/>
            <a:r>
              <a:rPr lang="en-US" altLang="zh-CN" sz="2000" b="1">
                <a:solidFill>
                  <a:srgbClr val="0000FF"/>
                </a:solidFill>
              </a:rPr>
              <a:t>[when </a:t>
            </a:r>
            <a:r>
              <a:rPr lang="zh-CN" altLang="zh-CN" sz="2000" b="1">
                <a:solidFill>
                  <a:srgbClr val="0000FF"/>
                </a:solidFill>
              </a:rPr>
              <a:t>值</a:t>
            </a:r>
            <a:r>
              <a:rPr lang="en-US" altLang="zh-CN" sz="2000" b="1">
                <a:solidFill>
                  <a:srgbClr val="0000FF"/>
                </a:solidFill>
              </a:rPr>
              <a:t>2 then </a:t>
            </a:r>
            <a:r>
              <a:rPr lang="zh-CN" altLang="zh-CN" sz="2000" b="1">
                <a:solidFill>
                  <a:srgbClr val="0000FF"/>
                </a:solidFill>
              </a:rPr>
              <a:t>结果</a:t>
            </a:r>
            <a:r>
              <a:rPr lang="en-US" altLang="zh-CN" sz="2000" b="1">
                <a:solidFill>
                  <a:srgbClr val="0000FF"/>
                </a:solidFill>
              </a:rPr>
              <a:t>2 ]… </a:t>
            </a:r>
            <a:endParaRPr lang="zh-CN" altLang="zh-CN" sz="2000" b="1">
              <a:solidFill>
                <a:srgbClr val="0000FF"/>
              </a:solidFill>
            </a:endParaRPr>
          </a:p>
          <a:p>
            <a:pPr eaLnBrk="1" hangingPunct="1"/>
            <a:r>
              <a:rPr lang="en-US" altLang="zh-CN" sz="2000" b="1">
                <a:solidFill>
                  <a:srgbClr val="0000FF"/>
                </a:solidFill>
              </a:rPr>
              <a:t>[else </a:t>
            </a:r>
            <a:r>
              <a:rPr lang="zh-CN" altLang="zh-CN" sz="2000" b="1">
                <a:solidFill>
                  <a:srgbClr val="0000FF"/>
                </a:solidFill>
              </a:rPr>
              <a:t>其他值 </a:t>
            </a:r>
            <a:r>
              <a:rPr lang="en-US" altLang="zh-CN" sz="2000" b="1">
                <a:solidFill>
                  <a:srgbClr val="0000FF"/>
                </a:solidFill>
              </a:rPr>
              <a:t>] </a:t>
            </a:r>
            <a:endParaRPr lang="zh-CN" altLang="zh-CN" sz="2000" b="1">
              <a:solidFill>
                <a:srgbClr val="0000FF"/>
              </a:solidFill>
            </a:endParaRPr>
          </a:p>
          <a:p>
            <a:pPr eaLnBrk="1" hangingPunct="1"/>
            <a:r>
              <a:rPr lang="en-US" altLang="zh-CN" sz="2000" b="1">
                <a:solidFill>
                  <a:srgbClr val="0000FF"/>
                </a:solidFill>
              </a:rPr>
              <a:t>end</a:t>
            </a:r>
            <a:endParaRPr lang="zh-CN" altLang="zh-CN" sz="2000" b="1">
              <a:solidFill>
                <a:srgbClr val="0000FF"/>
              </a:solidFill>
            </a:endParaRPr>
          </a:p>
          <a:p>
            <a:pPr eaLnBrk="1" hangingPunct="1"/>
            <a:r>
              <a:rPr lang="en-US" altLang="zh-CN" sz="2000" b="1">
                <a:solidFill>
                  <a:srgbClr val="0000FF"/>
                </a:solidFill>
              </a:rPr>
              <a:t>case                         //</a:t>
            </a:r>
            <a:r>
              <a:rPr lang="zh-CN" altLang="zh-CN" sz="2000" b="1">
                <a:solidFill>
                  <a:srgbClr val="0000FF"/>
                </a:solidFill>
              </a:rPr>
              <a:t>格式</a:t>
            </a:r>
            <a:r>
              <a:rPr lang="en-US" altLang="zh-CN" sz="2000" b="1">
                <a:solidFill>
                  <a:srgbClr val="0000FF"/>
                </a:solidFill>
              </a:rPr>
              <a:t>2</a:t>
            </a:r>
            <a:endParaRPr lang="zh-CN" altLang="zh-CN" sz="2000" b="1">
              <a:solidFill>
                <a:srgbClr val="0000FF"/>
              </a:solidFill>
            </a:endParaRPr>
          </a:p>
          <a:p>
            <a:pPr eaLnBrk="1" hangingPunct="1"/>
            <a:r>
              <a:rPr lang="en-US" altLang="zh-CN" sz="2000" b="1">
                <a:solidFill>
                  <a:srgbClr val="0000FF"/>
                </a:solidFill>
              </a:rPr>
              <a:t>when</a:t>
            </a:r>
            <a:r>
              <a:rPr lang="zh-CN" altLang="zh-CN" sz="2000" b="1">
                <a:solidFill>
                  <a:srgbClr val="0000FF"/>
                </a:solidFill>
              </a:rPr>
              <a:t>表达式</a:t>
            </a:r>
            <a:r>
              <a:rPr lang="en-US" altLang="zh-CN" sz="2000" b="1">
                <a:solidFill>
                  <a:srgbClr val="0000FF"/>
                </a:solidFill>
              </a:rPr>
              <a:t>1 then</a:t>
            </a:r>
            <a:r>
              <a:rPr lang="zh-CN" altLang="zh-CN" sz="2000" b="1">
                <a:solidFill>
                  <a:srgbClr val="0000FF"/>
                </a:solidFill>
              </a:rPr>
              <a:t>值</a:t>
            </a:r>
            <a:r>
              <a:rPr lang="en-US" altLang="zh-CN" sz="2000" b="1">
                <a:solidFill>
                  <a:srgbClr val="0000FF"/>
                </a:solidFill>
              </a:rPr>
              <a:t>1  </a:t>
            </a:r>
            <a:endParaRPr lang="zh-CN" altLang="zh-CN" sz="2000" b="1">
              <a:solidFill>
                <a:srgbClr val="0000FF"/>
              </a:solidFill>
            </a:endParaRPr>
          </a:p>
          <a:p>
            <a:pPr eaLnBrk="1" hangingPunct="1"/>
            <a:r>
              <a:rPr lang="en-US" altLang="zh-CN" sz="2000" b="1">
                <a:solidFill>
                  <a:srgbClr val="0000FF"/>
                </a:solidFill>
              </a:rPr>
              <a:t>[when </a:t>
            </a:r>
            <a:r>
              <a:rPr lang="zh-CN" altLang="zh-CN" sz="2000" b="1">
                <a:solidFill>
                  <a:srgbClr val="0000FF"/>
                </a:solidFill>
              </a:rPr>
              <a:t>表达式</a:t>
            </a:r>
            <a:r>
              <a:rPr lang="en-US" altLang="zh-CN" sz="2000" b="1">
                <a:solidFill>
                  <a:srgbClr val="0000FF"/>
                </a:solidFill>
              </a:rPr>
              <a:t>2 then</a:t>
            </a:r>
            <a:r>
              <a:rPr lang="zh-CN" altLang="zh-CN" sz="2000" b="1">
                <a:solidFill>
                  <a:srgbClr val="0000FF"/>
                </a:solidFill>
              </a:rPr>
              <a:t>值</a:t>
            </a:r>
            <a:r>
              <a:rPr lang="en-US" altLang="zh-CN" sz="2000" b="1">
                <a:solidFill>
                  <a:srgbClr val="0000FF"/>
                </a:solidFill>
              </a:rPr>
              <a:t>2…] </a:t>
            </a:r>
            <a:endParaRPr lang="zh-CN" altLang="zh-CN" sz="2000" b="1">
              <a:solidFill>
                <a:srgbClr val="0000FF"/>
              </a:solidFill>
            </a:endParaRPr>
          </a:p>
          <a:p>
            <a:pPr eaLnBrk="1" hangingPunct="1"/>
            <a:r>
              <a:rPr lang="en-US" altLang="zh-CN" sz="2000" b="1">
                <a:solidFill>
                  <a:srgbClr val="0000FF"/>
                </a:solidFill>
              </a:rPr>
              <a:t>[else  </a:t>
            </a:r>
            <a:r>
              <a:rPr lang="zh-CN" altLang="zh-CN" sz="2000" b="1">
                <a:solidFill>
                  <a:srgbClr val="0000FF"/>
                </a:solidFill>
              </a:rPr>
              <a:t>其他值</a:t>
            </a:r>
            <a:r>
              <a:rPr lang="en-US" altLang="zh-CN" sz="2000" b="1">
                <a:solidFill>
                  <a:srgbClr val="0000FF"/>
                </a:solidFill>
              </a:rPr>
              <a:t>]  </a:t>
            </a:r>
            <a:endParaRPr lang="zh-CN" altLang="zh-CN" sz="2000" b="1">
              <a:solidFill>
                <a:srgbClr val="0000FF"/>
              </a:solidFill>
            </a:endParaRPr>
          </a:p>
          <a:p>
            <a:pPr eaLnBrk="1" hangingPunct="1"/>
            <a:r>
              <a:rPr lang="en-US" altLang="zh-CN" sz="2000" b="1">
                <a:solidFill>
                  <a:srgbClr val="0000FF"/>
                </a:solidFill>
              </a:rPr>
              <a:t>end</a:t>
            </a:r>
            <a:endParaRPr lang="zh-CN" altLang="zh-CN" sz="2000" b="1">
              <a:solidFill>
                <a:srgbClr val="0000FF"/>
              </a:solidFill>
            </a:endParaRPr>
          </a:p>
        </p:txBody>
      </p:sp>
      <p:sp>
        <p:nvSpPr>
          <p:cNvPr id="12" name="文本框 11">
            <a:extLst>
              <a:ext uri="{FF2B5EF4-FFF2-40B4-BE49-F238E27FC236}">
                <a16:creationId xmlns:a16="http://schemas.microsoft.com/office/drawing/2014/main" id="{25F95E63-95ED-4A45-A1AA-9BC41B191FF8}"/>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40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DA85B87-B58E-446C-B746-1CAFD8780128}"/>
              </a:ext>
            </a:extLst>
          </p:cNvPr>
          <p:cNvSpPr txBox="1">
            <a:spLocks noChangeArrowheads="1"/>
          </p:cNvSpPr>
          <p:nvPr/>
        </p:nvSpPr>
        <p:spPr>
          <a:xfrm>
            <a:off x="425726" y="1120563"/>
            <a:ext cx="11340548" cy="319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2.</a:t>
            </a:r>
            <a:r>
              <a:rPr lang="zh-CN" altLang="zh-CN" dirty="0">
                <a:solidFill>
                  <a:srgbClr val="FF0000"/>
                </a:solidFill>
              </a:rPr>
              <a:t>循环语句</a:t>
            </a:r>
          </a:p>
          <a:p>
            <a:r>
              <a:rPr lang="en-US" altLang="zh-CN" sz="2400" dirty="0">
                <a:solidFill>
                  <a:srgbClr val="0000FF"/>
                </a:solidFill>
              </a:rPr>
              <a:t>while</a:t>
            </a:r>
            <a:r>
              <a:rPr lang="zh-CN" altLang="zh-CN" sz="2400" dirty="0">
                <a:solidFill>
                  <a:srgbClr val="0000FF"/>
                </a:solidFill>
              </a:rPr>
              <a:t>循环语句</a:t>
            </a:r>
            <a:r>
              <a:rPr lang="zh-CN" altLang="en-US" sz="2400" dirty="0">
                <a:solidFill>
                  <a:srgbClr val="0000FF"/>
                </a:solidFill>
              </a:rPr>
              <a:t>。</a:t>
            </a:r>
            <a:r>
              <a:rPr lang="en-US" altLang="zh-CN" sz="2400" dirty="0"/>
              <a:t>while</a:t>
            </a:r>
            <a:r>
              <a:rPr lang="zh-CN" altLang="zh-CN" sz="2400" dirty="0"/>
              <a:t>循环语句执行时首先判断</a:t>
            </a:r>
            <a:r>
              <a:rPr lang="en-US" altLang="zh-CN" sz="2400" dirty="0"/>
              <a:t>condition</a:t>
            </a:r>
            <a:r>
              <a:rPr lang="zh-CN" altLang="zh-CN" sz="2400" dirty="0"/>
              <a:t>条件是否为真，如果是则执行循环体，否则退出循环。该语句表示形式：</a:t>
            </a:r>
          </a:p>
          <a:p>
            <a:pPr lvl="1">
              <a:buFont typeface="Wingdings" panose="05000000000000000000" pitchFamily="2" charset="2"/>
              <a:buNone/>
            </a:pPr>
            <a:r>
              <a:rPr lang="en-US" altLang="zh-CN" dirty="0">
                <a:solidFill>
                  <a:srgbClr val="C00000"/>
                </a:solidFill>
              </a:rPr>
              <a:t>while condition do </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a:t>
            </a:r>
            <a:endParaRPr lang="zh-CN" altLang="zh-CN" dirty="0">
              <a:solidFill>
                <a:srgbClr val="C00000"/>
              </a:solidFill>
            </a:endParaRPr>
          </a:p>
          <a:p>
            <a:pPr lvl="1">
              <a:buFont typeface="Wingdings" panose="05000000000000000000" pitchFamily="2" charset="2"/>
              <a:buNone/>
            </a:pPr>
            <a:r>
              <a:rPr lang="en-US" altLang="zh-CN" dirty="0">
                <a:solidFill>
                  <a:srgbClr val="C00000"/>
                </a:solidFill>
              </a:rPr>
              <a:t>end while; </a:t>
            </a:r>
            <a:endParaRPr lang="zh-CN" altLang="zh-CN" dirty="0">
              <a:solidFill>
                <a:srgbClr val="C00000"/>
              </a:solidFill>
            </a:endParaRPr>
          </a:p>
          <a:p>
            <a:pPr>
              <a:buFont typeface="Wingdings" panose="05000000000000000000" pitchFamily="2" charset="2"/>
              <a:buNone/>
            </a:pPr>
            <a:r>
              <a:rPr lang="zh-CN" altLang="zh-CN" dirty="0">
                <a:solidFill>
                  <a:srgbClr val="0000FF"/>
                </a:solidFill>
              </a:rPr>
              <a:t>【</a:t>
            </a:r>
            <a:r>
              <a:rPr lang="zh-CN" altLang="zh-CN" sz="2400" dirty="0">
                <a:solidFill>
                  <a:srgbClr val="0000FF"/>
                </a:solidFill>
              </a:rPr>
              <a:t>例</a:t>
            </a:r>
            <a:r>
              <a:rPr lang="en-US" altLang="zh-CN" sz="2400" dirty="0">
                <a:solidFill>
                  <a:srgbClr val="0000FF"/>
                </a:solidFill>
              </a:rPr>
              <a:t>13</a:t>
            </a:r>
            <a:r>
              <a:rPr lang="zh-CN" altLang="zh-CN" sz="2400" dirty="0">
                <a:solidFill>
                  <a:srgbClr val="0000FF"/>
                </a:solidFill>
              </a:rPr>
              <a:t>】定义函数</a:t>
            </a:r>
            <a:r>
              <a:rPr lang="en-US" altLang="zh-CN" sz="2400" dirty="0" err="1">
                <a:solidFill>
                  <a:srgbClr val="0000FF"/>
                </a:solidFill>
              </a:rPr>
              <a:t>exam_while</a:t>
            </a:r>
            <a:r>
              <a:rPr lang="zh-CN" altLang="zh-CN" sz="2400" dirty="0">
                <a:solidFill>
                  <a:srgbClr val="0000FF"/>
                </a:solidFill>
              </a:rPr>
              <a:t>，应用</a:t>
            </a:r>
            <a:r>
              <a:rPr lang="en-US" altLang="zh-CN" sz="2400" dirty="0">
                <a:solidFill>
                  <a:srgbClr val="0000FF"/>
                </a:solidFill>
              </a:rPr>
              <a:t>while</a:t>
            </a:r>
            <a:r>
              <a:rPr lang="zh-CN" altLang="zh-CN" sz="2400" dirty="0">
                <a:solidFill>
                  <a:srgbClr val="0000FF"/>
                </a:solidFill>
              </a:rPr>
              <a:t>语句求</a:t>
            </a:r>
            <a:r>
              <a:rPr lang="en-US" altLang="zh-CN" sz="2400" dirty="0">
                <a:solidFill>
                  <a:srgbClr val="0000FF"/>
                </a:solidFill>
              </a:rPr>
              <a:t>1</a:t>
            </a:r>
            <a:r>
              <a:rPr lang="zh-CN" altLang="zh-CN" sz="2400" dirty="0">
                <a:solidFill>
                  <a:srgbClr val="0000FF"/>
                </a:solidFill>
              </a:rPr>
              <a:t>到</a:t>
            </a:r>
            <a:r>
              <a:rPr lang="en-US" altLang="zh-CN" sz="2400" dirty="0">
                <a:solidFill>
                  <a:srgbClr val="0000FF"/>
                </a:solidFill>
              </a:rPr>
              <a:t>100</a:t>
            </a:r>
            <a:r>
              <a:rPr lang="zh-CN" altLang="zh-CN" sz="2400" dirty="0">
                <a:solidFill>
                  <a:srgbClr val="0000FF"/>
                </a:solidFill>
              </a:rPr>
              <a:t>项的和。</a:t>
            </a:r>
          </a:p>
        </p:txBody>
      </p:sp>
      <p:sp>
        <p:nvSpPr>
          <p:cNvPr id="9" name="文本框 8">
            <a:extLst>
              <a:ext uri="{FF2B5EF4-FFF2-40B4-BE49-F238E27FC236}">
                <a16:creationId xmlns:a16="http://schemas.microsoft.com/office/drawing/2014/main" id="{AE989F78-7F0B-4EF1-8B7C-C4B28BEE44F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6062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B2A236-C8D4-4785-9CF1-2EB5CD94CEB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80696A-6CED-4919-A04F-EB400562AA2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矩形 9">
            <a:extLst>
              <a:ext uri="{FF2B5EF4-FFF2-40B4-BE49-F238E27FC236}">
                <a16:creationId xmlns:a16="http://schemas.microsoft.com/office/drawing/2014/main" id="{51CA804C-BC45-4909-A01E-239E7FCDBFA0}"/>
              </a:ext>
            </a:extLst>
          </p:cNvPr>
          <p:cNvSpPr>
            <a:spLocks noChangeArrowheads="1"/>
          </p:cNvSpPr>
          <p:nvPr/>
        </p:nvSpPr>
        <p:spPr bwMode="auto">
          <a:xfrm>
            <a:off x="799479" y="1165985"/>
            <a:ext cx="10938634" cy="470898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t>分析：首先定义变量</a:t>
            </a:r>
            <a:r>
              <a:rPr lang="en-US" altLang="zh-CN" sz="2000" b="1" dirty="0"/>
              <a:t>m</a:t>
            </a:r>
            <a:r>
              <a:rPr lang="zh-CN" altLang="zh-CN" sz="2000" b="1" dirty="0"/>
              <a:t>和</a:t>
            </a:r>
            <a:r>
              <a:rPr lang="en-US" altLang="zh-CN" sz="2000" b="1" dirty="0"/>
              <a:t>sum</a:t>
            </a:r>
            <a:r>
              <a:rPr lang="zh-CN" altLang="zh-CN" sz="2000" b="1" dirty="0"/>
              <a:t>，分别用来控制循环的次数和保存前</a:t>
            </a:r>
            <a:r>
              <a:rPr lang="en-US" altLang="zh-CN" sz="2000" b="1" dirty="0"/>
              <a:t>100</a:t>
            </a:r>
            <a:r>
              <a:rPr lang="zh-CN" altLang="zh-CN" sz="2000" b="1" dirty="0"/>
              <a:t>项和，当变量</a:t>
            </a:r>
            <a:r>
              <a:rPr lang="en-US" altLang="zh-CN" sz="2000" b="1" dirty="0"/>
              <a:t>m</a:t>
            </a:r>
            <a:r>
              <a:rPr lang="zh-CN" altLang="zh-CN" sz="2000" b="1" dirty="0"/>
              <a:t>的值小于或等于</a:t>
            </a:r>
            <a:r>
              <a:rPr lang="en-US" altLang="zh-CN" sz="2000" b="1" dirty="0"/>
              <a:t>100</a:t>
            </a:r>
            <a:r>
              <a:rPr lang="zh-CN" altLang="zh-CN" sz="2000" b="1" dirty="0"/>
              <a:t>时，使</a:t>
            </a:r>
            <a:r>
              <a:rPr lang="en-US" altLang="zh-CN" sz="2000" b="1" dirty="0"/>
              <a:t>sum</a:t>
            </a:r>
            <a:r>
              <a:rPr lang="zh-CN" altLang="zh-CN" sz="2000" b="1" dirty="0"/>
              <a:t>的值加</a:t>
            </a:r>
            <a:r>
              <a:rPr lang="en-US" altLang="zh-CN" sz="2000" b="1" dirty="0"/>
              <a:t>m</a:t>
            </a:r>
            <a:r>
              <a:rPr lang="zh-CN" altLang="zh-CN" sz="2000" b="1" dirty="0"/>
              <a:t>，并同时使</a:t>
            </a:r>
            <a:r>
              <a:rPr lang="en-US" altLang="zh-CN" sz="2000" b="1" dirty="0"/>
              <a:t>m</a:t>
            </a:r>
            <a:r>
              <a:rPr lang="zh-CN" altLang="zh-CN" sz="2000" b="1" dirty="0"/>
              <a:t>的值增</a:t>
            </a:r>
            <a:r>
              <a:rPr lang="en-US" altLang="zh-CN" sz="2000" b="1" dirty="0"/>
              <a:t>1</a:t>
            </a:r>
            <a:r>
              <a:rPr lang="zh-CN" altLang="zh-CN" sz="2000" b="1" dirty="0"/>
              <a:t>。直到</a:t>
            </a:r>
            <a:r>
              <a:rPr lang="en-US" altLang="zh-CN" sz="2000" b="1" dirty="0"/>
              <a:t>m</a:t>
            </a:r>
            <a:r>
              <a:rPr lang="zh-CN" altLang="zh-CN" sz="2000" b="1" dirty="0"/>
              <a:t>大于</a:t>
            </a:r>
            <a:r>
              <a:rPr lang="en-US" altLang="zh-CN" sz="2000" b="1" dirty="0"/>
              <a:t>100</a:t>
            </a:r>
            <a:r>
              <a:rPr lang="zh-CN" altLang="zh-CN" sz="2000" b="1" dirty="0"/>
              <a:t>时退出循环并输出结果。</a:t>
            </a:r>
          </a:p>
          <a:p>
            <a:pPr eaLnBrk="1" hangingPunct="1"/>
            <a:r>
              <a:rPr lang="en-US" altLang="zh-CN" sz="2000" b="1" dirty="0" err="1">
                <a:solidFill>
                  <a:srgbClr val="0000FF"/>
                </a:solidFill>
              </a:rPr>
              <a:t>mysql</a:t>
            </a:r>
            <a:r>
              <a:rPr lang="en-US" altLang="zh-CN" sz="2000" b="1" dirty="0">
                <a:solidFill>
                  <a:srgbClr val="0000FF"/>
                </a:solidFill>
              </a:rPr>
              <a:t>&gt; delimiter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create  function  </a:t>
            </a:r>
            <a:r>
              <a:rPr lang="en-US" altLang="zh-CN" sz="2000" b="1" dirty="0" err="1">
                <a:solidFill>
                  <a:srgbClr val="0000FF"/>
                </a:solidFill>
              </a:rPr>
              <a:t>exam_while</a:t>
            </a:r>
            <a:r>
              <a:rPr lang="en-US" altLang="zh-CN" sz="2000" b="1" dirty="0">
                <a:solidFill>
                  <a:srgbClr val="0000FF"/>
                </a:solidFill>
              </a:rPr>
              <a:t>(n int) returns int</a:t>
            </a:r>
            <a:endParaRPr lang="zh-CN" altLang="zh-CN" sz="2000" b="1" dirty="0">
              <a:solidFill>
                <a:srgbClr val="0000FF"/>
              </a:solidFill>
            </a:endParaRPr>
          </a:p>
          <a:p>
            <a:pPr lvl="2" eaLnBrk="1" hangingPunct="1"/>
            <a:r>
              <a:rPr lang="en-US" altLang="zh-CN" sz="2000" b="1" dirty="0">
                <a:solidFill>
                  <a:srgbClr val="0000FF"/>
                </a:solidFill>
              </a:rPr>
              <a:t>-&gt;  begin</a:t>
            </a:r>
            <a:endParaRPr lang="zh-CN" altLang="zh-CN" sz="2000" b="1" dirty="0">
              <a:solidFill>
                <a:srgbClr val="0000FF"/>
              </a:solidFill>
            </a:endParaRPr>
          </a:p>
          <a:p>
            <a:pPr lvl="2" eaLnBrk="1" hangingPunct="1"/>
            <a:r>
              <a:rPr lang="en-US" altLang="zh-CN" sz="2000" b="1" dirty="0">
                <a:solidFill>
                  <a:srgbClr val="0000FF"/>
                </a:solidFill>
              </a:rPr>
              <a:t>-&gt;  declare sum int default 0; </a:t>
            </a:r>
            <a:endParaRPr lang="zh-CN" altLang="zh-CN" sz="2000" b="1" dirty="0">
              <a:solidFill>
                <a:srgbClr val="0000FF"/>
              </a:solidFill>
            </a:endParaRPr>
          </a:p>
          <a:p>
            <a:pPr lvl="2" eaLnBrk="1" hangingPunct="1"/>
            <a:r>
              <a:rPr lang="en-US" altLang="zh-CN" sz="2000" b="1" dirty="0">
                <a:solidFill>
                  <a:srgbClr val="0000FF"/>
                </a:solidFill>
              </a:rPr>
              <a:t>-&gt; declare m int default 1;</a:t>
            </a:r>
            <a:endParaRPr lang="zh-CN" altLang="zh-CN" sz="2000" b="1" dirty="0">
              <a:solidFill>
                <a:srgbClr val="0000FF"/>
              </a:solidFill>
            </a:endParaRPr>
          </a:p>
          <a:p>
            <a:pPr lvl="2" eaLnBrk="1" hangingPunct="1"/>
            <a:r>
              <a:rPr lang="en-US" altLang="zh-CN" sz="2000" b="1" dirty="0">
                <a:solidFill>
                  <a:srgbClr val="0000FF"/>
                </a:solidFill>
              </a:rPr>
              <a:t>-&gt;  while  m&lt; = n  do</a:t>
            </a:r>
            <a:endParaRPr lang="zh-CN" altLang="zh-CN" sz="2000" b="1" dirty="0">
              <a:solidFill>
                <a:srgbClr val="0000FF"/>
              </a:solidFill>
            </a:endParaRPr>
          </a:p>
          <a:p>
            <a:pPr lvl="2" eaLnBrk="1" hangingPunct="1"/>
            <a:r>
              <a:rPr lang="en-US" altLang="zh-CN" sz="2000" b="1" dirty="0">
                <a:solidFill>
                  <a:srgbClr val="0000FF"/>
                </a:solidFill>
              </a:rPr>
              <a:t>-&gt;  set  sum=</a:t>
            </a:r>
            <a:r>
              <a:rPr lang="en-US" altLang="zh-CN" sz="2000" b="1" dirty="0" err="1">
                <a:solidFill>
                  <a:srgbClr val="0000FF"/>
                </a:solidFill>
              </a:rPr>
              <a:t>sum+m</a:t>
            </a:r>
            <a:r>
              <a:rPr lang="en-US" altLang="zh-CN" sz="2000" b="1" dirty="0">
                <a:solidFill>
                  <a:srgbClr val="0000FF"/>
                </a:solidFill>
              </a:rPr>
              <a:t>;</a:t>
            </a:r>
            <a:endParaRPr lang="zh-CN" altLang="zh-CN" sz="2000" b="1" dirty="0">
              <a:solidFill>
                <a:srgbClr val="0000FF"/>
              </a:solidFill>
            </a:endParaRPr>
          </a:p>
          <a:p>
            <a:pPr lvl="2" eaLnBrk="1" hangingPunct="1"/>
            <a:r>
              <a:rPr lang="en-US" altLang="zh-CN" sz="2000" b="1" dirty="0">
                <a:solidFill>
                  <a:srgbClr val="0000FF"/>
                </a:solidFill>
              </a:rPr>
              <a:t>-&gt;  set  m=m+1;</a:t>
            </a:r>
            <a:endParaRPr lang="zh-CN" altLang="zh-CN" sz="2000" b="1" dirty="0">
              <a:solidFill>
                <a:srgbClr val="0000FF"/>
              </a:solidFill>
            </a:endParaRPr>
          </a:p>
          <a:p>
            <a:pPr lvl="2" eaLnBrk="1" hangingPunct="1"/>
            <a:r>
              <a:rPr lang="en-US" altLang="zh-CN" sz="2000" b="1" dirty="0">
                <a:solidFill>
                  <a:srgbClr val="0000FF"/>
                </a:solidFill>
              </a:rPr>
              <a:t>-&gt;  end while;</a:t>
            </a:r>
            <a:endParaRPr lang="zh-CN" altLang="zh-CN" sz="2000" b="1" dirty="0">
              <a:solidFill>
                <a:srgbClr val="0000FF"/>
              </a:solidFill>
            </a:endParaRPr>
          </a:p>
          <a:p>
            <a:pPr lvl="2" eaLnBrk="1" hangingPunct="1"/>
            <a:r>
              <a:rPr lang="en-US" altLang="zh-CN" sz="2000" b="1" dirty="0">
                <a:solidFill>
                  <a:srgbClr val="0000FF"/>
                </a:solidFill>
              </a:rPr>
              <a:t>-&gt;  return  sum;</a:t>
            </a:r>
            <a:endParaRPr lang="zh-CN" altLang="zh-CN" sz="2000" b="1" dirty="0">
              <a:solidFill>
                <a:srgbClr val="0000FF"/>
              </a:solidFill>
            </a:endParaRPr>
          </a:p>
          <a:p>
            <a:pPr lvl="2" eaLnBrk="1" hangingPunct="1"/>
            <a:r>
              <a:rPr lang="en-US" altLang="zh-CN" sz="2000" b="1" dirty="0">
                <a:solidFill>
                  <a:srgbClr val="0000FF"/>
                </a:solidFill>
              </a:rPr>
              <a:t>-&gt; end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delimiter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select </a:t>
            </a:r>
            <a:r>
              <a:rPr lang="en-US" altLang="zh-CN" sz="2000" b="1" dirty="0" err="1">
                <a:solidFill>
                  <a:srgbClr val="0000FF"/>
                </a:solidFill>
              </a:rPr>
              <a:t>exam_while</a:t>
            </a:r>
            <a:r>
              <a:rPr lang="en-US" altLang="zh-CN" sz="2000" b="1" dirty="0">
                <a:solidFill>
                  <a:srgbClr val="0000FF"/>
                </a:solidFill>
              </a:rPr>
              <a:t>(100);</a:t>
            </a:r>
            <a:endParaRPr lang="zh-CN" altLang="zh-CN" sz="2000" b="1" dirty="0">
              <a:solidFill>
                <a:srgbClr val="0000FF"/>
              </a:solidFill>
            </a:endParaRPr>
          </a:p>
        </p:txBody>
      </p:sp>
      <p:sp>
        <p:nvSpPr>
          <p:cNvPr id="11" name="文本框 10">
            <a:extLst>
              <a:ext uri="{FF2B5EF4-FFF2-40B4-BE49-F238E27FC236}">
                <a16:creationId xmlns:a16="http://schemas.microsoft.com/office/drawing/2014/main" id="{ED49694F-3F9F-44D0-AF11-76BADD5BEFD6}"/>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949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4" name="Rectangle 3">
            <a:extLst>
              <a:ext uri="{FF2B5EF4-FFF2-40B4-BE49-F238E27FC236}">
                <a16:creationId xmlns:a16="http://schemas.microsoft.com/office/drawing/2014/main" id="{6CCB5C38-9791-48FD-8F47-DFA460BBFA14}"/>
              </a:ext>
            </a:extLst>
          </p:cNvPr>
          <p:cNvSpPr txBox="1">
            <a:spLocks noChangeArrowheads="1"/>
          </p:cNvSpPr>
          <p:nvPr/>
        </p:nvSpPr>
        <p:spPr>
          <a:xfrm>
            <a:off x="427383" y="1078821"/>
            <a:ext cx="11549270" cy="362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a:solidFill>
                  <a:srgbClr val="FF0000"/>
                </a:solidFill>
              </a:rPr>
              <a:t>2.</a:t>
            </a:r>
            <a:r>
              <a:rPr lang="zh-CN" altLang="zh-CN">
                <a:solidFill>
                  <a:srgbClr val="FF0000"/>
                </a:solidFill>
              </a:rPr>
              <a:t>循环语句</a:t>
            </a:r>
          </a:p>
          <a:p>
            <a:r>
              <a:rPr lang="en-US" altLang="zh-CN" sz="2400">
                <a:solidFill>
                  <a:srgbClr val="0000FF"/>
                </a:solidFill>
              </a:rPr>
              <a:t>loop</a:t>
            </a:r>
            <a:r>
              <a:rPr lang="zh-CN" altLang="zh-CN" sz="2400">
                <a:solidFill>
                  <a:srgbClr val="0000FF"/>
                </a:solidFill>
              </a:rPr>
              <a:t>循环语句</a:t>
            </a:r>
            <a:r>
              <a:rPr lang="zh-CN" altLang="en-US" sz="2400">
                <a:solidFill>
                  <a:srgbClr val="0000FF"/>
                </a:solidFill>
              </a:rPr>
              <a:t>。</a:t>
            </a:r>
            <a:r>
              <a:rPr lang="en-US" altLang="zh-CN" sz="2400"/>
              <a:t>loop</a:t>
            </a:r>
            <a:r>
              <a:rPr lang="zh-CN" altLang="zh-CN" sz="2400"/>
              <a:t>循环语句是没有内置的循环条件，但可以通过</a:t>
            </a:r>
            <a:r>
              <a:rPr lang="en-US" altLang="zh-CN" sz="2400"/>
              <a:t>leave</a:t>
            </a:r>
            <a:r>
              <a:rPr lang="zh-CN" altLang="zh-CN" sz="2400"/>
              <a:t>语句退出循环。</a:t>
            </a:r>
            <a:r>
              <a:rPr lang="en-US" altLang="zh-CN" sz="2400"/>
              <a:t>loop</a:t>
            </a:r>
            <a:r>
              <a:rPr lang="zh-CN" altLang="zh-CN" sz="2400"/>
              <a:t>语句表示形式：</a:t>
            </a:r>
          </a:p>
          <a:p>
            <a:pPr lvl="1">
              <a:buFont typeface="Wingdings" panose="05000000000000000000" pitchFamily="2" charset="2"/>
              <a:buNone/>
            </a:pPr>
            <a:r>
              <a:rPr lang="en-US" altLang="zh-CN">
                <a:solidFill>
                  <a:srgbClr val="C00000"/>
                </a:solidFill>
              </a:rPr>
              <a:t>loop </a:t>
            </a:r>
            <a:endParaRPr lang="zh-CN" altLang="zh-CN">
              <a:solidFill>
                <a:srgbClr val="C00000"/>
              </a:solidFill>
            </a:endParaRPr>
          </a:p>
          <a:p>
            <a:pPr lvl="1">
              <a:buFont typeface="Wingdings" panose="05000000000000000000" pitchFamily="2" charset="2"/>
              <a:buNone/>
            </a:pPr>
            <a:r>
              <a:rPr lang="en-US" altLang="zh-CN">
                <a:solidFill>
                  <a:srgbClr val="C00000"/>
                </a:solidFill>
              </a:rPr>
              <a:t>…</a:t>
            </a:r>
            <a:endParaRPr lang="zh-CN" altLang="zh-CN">
              <a:solidFill>
                <a:srgbClr val="C00000"/>
              </a:solidFill>
            </a:endParaRPr>
          </a:p>
          <a:p>
            <a:pPr lvl="1">
              <a:buFont typeface="Wingdings" panose="05000000000000000000" pitchFamily="2" charset="2"/>
              <a:buNone/>
            </a:pPr>
            <a:r>
              <a:rPr lang="en-US" altLang="zh-CN">
                <a:solidFill>
                  <a:srgbClr val="C00000"/>
                </a:solidFill>
              </a:rPr>
              <a:t>end loop </a:t>
            </a:r>
            <a:endParaRPr lang="zh-CN" altLang="zh-CN" sz="2000">
              <a:solidFill>
                <a:srgbClr val="C00000"/>
              </a:solidFill>
            </a:endParaRPr>
          </a:p>
          <a:p>
            <a:r>
              <a:rPr lang="en-US" altLang="zh-CN" sz="2400"/>
              <a:t>loop</a:t>
            </a:r>
            <a:r>
              <a:rPr lang="zh-CN" altLang="zh-CN" sz="2400"/>
              <a:t>允许某特定语句或语句群的重复执行，实现一个简单的循环构造，其中中间省略的部分是需要重复执行的语句。在循环内的语句一直重复直至循环被退出，退出循环应用</a:t>
            </a:r>
            <a:endParaRPr lang="zh-CN" altLang="zh-CN" sz="2400" dirty="0"/>
          </a:p>
        </p:txBody>
      </p:sp>
      <p:sp>
        <p:nvSpPr>
          <p:cNvPr id="15" name="矩形 14">
            <a:extLst>
              <a:ext uri="{FF2B5EF4-FFF2-40B4-BE49-F238E27FC236}">
                <a16:creationId xmlns:a16="http://schemas.microsoft.com/office/drawing/2014/main" id="{48F205BB-D6B8-4835-A89C-A1532CC27672}"/>
              </a:ext>
            </a:extLst>
          </p:cNvPr>
          <p:cNvSpPr>
            <a:spLocks noChangeArrowheads="1"/>
          </p:cNvSpPr>
          <p:nvPr/>
        </p:nvSpPr>
        <p:spPr bwMode="auto">
          <a:xfrm>
            <a:off x="1387131" y="4855265"/>
            <a:ext cx="9903722"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leave</a:t>
            </a:r>
            <a:r>
              <a:rPr lang="zh-CN" altLang="zh-CN" sz="2400" b="1" dirty="0"/>
              <a:t>语句。</a:t>
            </a:r>
            <a:r>
              <a:rPr lang="en-US" altLang="zh-CN" sz="2400" b="1" dirty="0"/>
              <a:t>leave</a:t>
            </a:r>
            <a:r>
              <a:rPr lang="zh-CN" altLang="zh-CN" sz="2400" b="1" dirty="0"/>
              <a:t>语句经常和</a:t>
            </a:r>
            <a:r>
              <a:rPr lang="en-US" altLang="zh-CN" sz="2400" b="1" dirty="0"/>
              <a:t>begin</a:t>
            </a:r>
            <a:r>
              <a:rPr lang="zh-CN" altLang="zh-CN" sz="2400" b="1" dirty="0"/>
              <a:t>…</a:t>
            </a:r>
            <a:r>
              <a:rPr lang="en-US" altLang="zh-CN" sz="2400" b="1" dirty="0"/>
              <a:t>end</a:t>
            </a:r>
            <a:r>
              <a:rPr lang="zh-CN" altLang="zh-CN" sz="2400" b="1" dirty="0"/>
              <a:t>或循环一起使用，其结构如下：</a:t>
            </a:r>
          </a:p>
          <a:p>
            <a:pPr eaLnBrk="1" hangingPunct="1"/>
            <a:r>
              <a:rPr lang="en-US" altLang="zh-CN" sz="2400" b="1" dirty="0">
                <a:solidFill>
                  <a:srgbClr val="C00000"/>
                </a:solidFill>
              </a:rPr>
              <a:t>leave label </a:t>
            </a:r>
            <a:endParaRPr lang="zh-CN" altLang="zh-CN" sz="2400" b="1" dirty="0">
              <a:solidFill>
                <a:srgbClr val="C00000"/>
              </a:solidFill>
            </a:endParaRPr>
          </a:p>
          <a:p>
            <a:pPr eaLnBrk="1" hangingPunct="1"/>
            <a:r>
              <a:rPr lang="en-US" altLang="zh-CN" sz="2400" b="1" dirty="0"/>
              <a:t>label</a:t>
            </a:r>
            <a:r>
              <a:rPr lang="zh-CN" altLang="zh-CN" sz="2400" b="1" dirty="0"/>
              <a:t>是语句中标注的名字，这个名字是自定义的。加上</a:t>
            </a:r>
            <a:r>
              <a:rPr lang="en-US" altLang="zh-CN" sz="2400" b="1" dirty="0"/>
              <a:t>LEAVE</a:t>
            </a:r>
            <a:r>
              <a:rPr lang="zh-CN" altLang="zh-CN" sz="2400" b="1" dirty="0"/>
              <a:t>关键字就可以用来退出被标注的循环语句。</a:t>
            </a:r>
          </a:p>
        </p:txBody>
      </p:sp>
      <p:sp>
        <p:nvSpPr>
          <p:cNvPr id="16" name="文本框 15">
            <a:extLst>
              <a:ext uri="{FF2B5EF4-FFF2-40B4-BE49-F238E27FC236}">
                <a16:creationId xmlns:a16="http://schemas.microsoft.com/office/drawing/2014/main" id="{3550DB83-1191-4F75-B152-805ECCC3BC28}"/>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535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E85E5A-A11E-4338-829A-E06045DE9C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02DB451-9952-43BC-B812-A8D11C09EA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DAE305EA-49D1-4A67-967C-8867D41D364D}"/>
              </a:ext>
            </a:extLst>
          </p:cNvPr>
          <p:cNvSpPr txBox="1">
            <a:spLocks noChangeArrowheads="1"/>
          </p:cNvSpPr>
          <p:nvPr/>
        </p:nvSpPr>
        <p:spPr>
          <a:xfrm>
            <a:off x="407504" y="1269103"/>
            <a:ext cx="7285383"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2.</a:t>
            </a:r>
            <a:r>
              <a:rPr lang="zh-CN" altLang="zh-CN" dirty="0">
                <a:solidFill>
                  <a:srgbClr val="FF0000"/>
                </a:solidFill>
              </a:rPr>
              <a:t>循环语句</a:t>
            </a:r>
          </a:p>
          <a:p>
            <a:r>
              <a:rPr lang="en-US" altLang="zh-CN" sz="2400" dirty="0">
                <a:solidFill>
                  <a:srgbClr val="0000FF"/>
                </a:solidFill>
              </a:rPr>
              <a:t>loop</a:t>
            </a:r>
            <a:r>
              <a:rPr lang="zh-CN" altLang="zh-CN" sz="2400" dirty="0">
                <a:solidFill>
                  <a:srgbClr val="0000FF"/>
                </a:solidFill>
              </a:rPr>
              <a:t>循环语句</a:t>
            </a:r>
            <a:r>
              <a:rPr lang="zh-CN" altLang="en-US" sz="2400" dirty="0">
                <a:solidFill>
                  <a:srgbClr val="0000FF"/>
                </a:solidFill>
              </a:rPr>
              <a:t>。</a:t>
            </a:r>
            <a:endParaRPr lang="en-US" altLang="zh-CN" sz="2400" dirty="0">
              <a:solidFill>
                <a:srgbClr val="0000FF"/>
              </a:solidFill>
            </a:endParaRPr>
          </a:p>
          <a:p>
            <a:pPr>
              <a:buFont typeface="Wingdings" panose="05000000000000000000" pitchFamily="2" charset="2"/>
              <a:buNone/>
            </a:pPr>
            <a:r>
              <a:rPr lang="zh-CN" altLang="zh-CN" sz="2400" dirty="0">
                <a:solidFill>
                  <a:srgbClr val="C00000"/>
                </a:solidFill>
              </a:rPr>
              <a:t>【例</a:t>
            </a:r>
            <a:r>
              <a:rPr lang="en-US" altLang="zh-CN" sz="2400" dirty="0">
                <a:solidFill>
                  <a:srgbClr val="C00000"/>
                </a:solidFill>
              </a:rPr>
              <a:t>14</a:t>
            </a:r>
            <a:r>
              <a:rPr lang="zh-CN" altLang="zh-CN" sz="2400" dirty="0">
                <a:solidFill>
                  <a:srgbClr val="C00000"/>
                </a:solidFill>
              </a:rPr>
              <a:t>】定义函数</a:t>
            </a:r>
            <a:r>
              <a:rPr lang="en-US" altLang="zh-CN" sz="2400" dirty="0" err="1">
                <a:solidFill>
                  <a:srgbClr val="C00000"/>
                </a:solidFill>
              </a:rPr>
              <a:t>exam_loop</a:t>
            </a:r>
            <a:r>
              <a:rPr lang="zh-CN" altLang="zh-CN" sz="2400" dirty="0">
                <a:solidFill>
                  <a:srgbClr val="C00000"/>
                </a:solidFill>
              </a:rPr>
              <a:t>，应用</a:t>
            </a:r>
            <a:r>
              <a:rPr lang="en-US" altLang="zh-CN" sz="2400" dirty="0">
                <a:solidFill>
                  <a:srgbClr val="C00000"/>
                </a:solidFill>
              </a:rPr>
              <a:t>loop</a:t>
            </a:r>
            <a:r>
              <a:rPr lang="zh-CN" altLang="zh-CN" sz="2400" dirty="0">
                <a:solidFill>
                  <a:srgbClr val="C00000"/>
                </a:solidFill>
              </a:rPr>
              <a:t>语句求</a:t>
            </a:r>
            <a:r>
              <a:rPr lang="en-US" altLang="zh-CN" sz="2400" dirty="0">
                <a:solidFill>
                  <a:srgbClr val="C00000"/>
                </a:solidFill>
              </a:rPr>
              <a:t>1~100</a:t>
            </a:r>
            <a:r>
              <a:rPr lang="zh-CN" altLang="zh-CN" sz="2400" dirty="0">
                <a:solidFill>
                  <a:srgbClr val="C00000"/>
                </a:solidFill>
              </a:rPr>
              <a:t>之和。通过</a:t>
            </a:r>
            <a:r>
              <a:rPr lang="en-US" altLang="zh-CN" sz="2400" dirty="0">
                <a:solidFill>
                  <a:srgbClr val="C00000"/>
                </a:solidFill>
              </a:rPr>
              <a:t>leave</a:t>
            </a:r>
            <a:r>
              <a:rPr lang="zh-CN" altLang="zh-CN" sz="2400" dirty="0">
                <a:solidFill>
                  <a:srgbClr val="C00000"/>
                </a:solidFill>
              </a:rPr>
              <a:t>语句退出循环并输出结果。</a:t>
            </a:r>
          </a:p>
          <a:p>
            <a:pPr>
              <a:buFont typeface="Wingdings" panose="05000000000000000000" pitchFamily="2" charset="2"/>
              <a:buNone/>
            </a:pPr>
            <a:r>
              <a:rPr lang="en-US" altLang="zh-CN" sz="2400" dirty="0" err="1"/>
              <a:t>mysql</a:t>
            </a:r>
            <a:r>
              <a:rPr lang="en-US" altLang="zh-CN" sz="2400" dirty="0"/>
              <a:t>&gt; delimiter//</a:t>
            </a:r>
            <a:endParaRPr lang="zh-CN" altLang="zh-CN" sz="2400" dirty="0"/>
          </a:p>
          <a:p>
            <a:pPr>
              <a:buFont typeface="Wingdings" panose="05000000000000000000" pitchFamily="2" charset="2"/>
              <a:buNone/>
            </a:pPr>
            <a:r>
              <a:rPr lang="en-US" altLang="zh-CN" sz="2400" dirty="0" err="1"/>
              <a:t>mysql</a:t>
            </a:r>
            <a:r>
              <a:rPr lang="en-US" altLang="zh-CN" sz="2400" dirty="0"/>
              <a:t>&gt; create  function  </a:t>
            </a:r>
            <a:r>
              <a:rPr lang="en-US" altLang="zh-CN" sz="2400" dirty="0" err="1"/>
              <a:t>exam_loop</a:t>
            </a:r>
            <a:r>
              <a:rPr lang="en-US" altLang="zh-CN" sz="2400" dirty="0"/>
              <a:t>(n int) returns int</a:t>
            </a:r>
            <a:endParaRPr lang="zh-CN" altLang="zh-CN" sz="2400" dirty="0"/>
          </a:p>
          <a:p>
            <a:pPr lvl="1">
              <a:buFont typeface="Wingdings" panose="05000000000000000000" pitchFamily="2" charset="2"/>
              <a:buNone/>
            </a:pPr>
            <a:r>
              <a:rPr lang="en-US" altLang="zh-CN" sz="2000" dirty="0"/>
              <a:t>     </a:t>
            </a:r>
            <a:r>
              <a:rPr lang="en-US" altLang="zh-CN" dirty="0"/>
              <a:t>-&gt; begin</a:t>
            </a:r>
            <a:endParaRPr lang="zh-CN" altLang="zh-CN" dirty="0"/>
          </a:p>
          <a:p>
            <a:pPr lvl="1">
              <a:buFont typeface="Wingdings" panose="05000000000000000000" pitchFamily="2" charset="2"/>
              <a:buNone/>
            </a:pPr>
            <a:r>
              <a:rPr lang="en-US" altLang="zh-CN" dirty="0"/>
              <a:t>     -&gt; declare  sum int default 0;</a:t>
            </a:r>
            <a:endParaRPr lang="zh-CN" altLang="zh-CN" dirty="0"/>
          </a:p>
          <a:p>
            <a:pPr lvl="1">
              <a:buFont typeface="Wingdings" panose="05000000000000000000" pitchFamily="2" charset="2"/>
              <a:buNone/>
            </a:pPr>
            <a:r>
              <a:rPr lang="en-US" altLang="zh-CN" dirty="0"/>
              <a:t>     -&gt; set n=1;</a:t>
            </a:r>
            <a:endParaRPr lang="zh-CN" altLang="zh-CN" dirty="0"/>
          </a:p>
          <a:p>
            <a:pPr>
              <a:buFont typeface="Wingdings" panose="05000000000000000000" pitchFamily="2" charset="2"/>
              <a:buNone/>
            </a:pPr>
            <a:endParaRPr lang="en-US" altLang="zh-CN" sz="2400" dirty="0"/>
          </a:p>
        </p:txBody>
      </p:sp>
      <p:sp>
        <p:nvSpPr>
          <p:cNvPr id="12" name="矩形 11">
            <a:extLst>
              <a:ext uri="{FF2B5EF4-FFF2-40B4-BE49-F238E27FC236}">
                <a16:creationId xmlns:a16="http://schemas.microsoft.com/office/drawing/2014/main" id="{629245EB-5973-4AE1-928F-0E7211F9B2AB}"/>
              </a:ext>
            </a:extLst>
          </p:cNvPr>
          <p:cNvSpPr>
            <a:spLocks noChangeArrowheads="1"/>
          </p:cNvSpPr>
          <p:nvPr/>
        </p:nvSpPr>
        <p:spPr bwMode="auto">
          <a:xfrm>
            <a:off x="7560365" y="1653278"/>
            <a:ext cx="4572000" cy="41544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400" dirty="0">
                <a:solidFill>
                  <a:srgbClr val="0000FF"/>
                </a:solidFill>
              </a:rPr>
              <a:t>     -&gt; </a:t>
            </a:r>
            <a:r>
              <a:rPr lang="en-US" altLang="zh-CN" sz="2400" dirty="0" err="1">
                <a:solidFill>
                  <a:srgbClr val="0000FF"/>
                </a:solidFill>
              </a:rPr>
              <a:t>loop_label:loop</a:t>
            </a:r>
            <a:endParaRPr lang="zh-CN" altLang="zh-CN" sz="2400" dirty="0">
              <a:solidFill>
                <a:srgbClr val="0000FF"/>
              </a:solidFill>
            </a:endParaRPr>
          </a:p>
          <a:p>
            <a:pPr lvl="1" eaLnBrk="1" hangingPunct="1"/>
            <a:r>
              <a:rPr lang="en-US" altLang="zh-CN" sz="2400" dirty="0">
                <a:solidFill>
                  <a:srgbClr val="0000FF"/>
                </a:solidFill>
              </a:rPr>
              <a:t>     -&gt; set sum=</a:t>
            </a:r>
            <a:r>
              <a:rPr lang="en-US" altLang="zh-CN" sz="2400" dirty="0" err="1">
                <a:solidFill>
                  <a:srgbClr val="0000FF"/>
                </a:solidFill>
              </a:rPr>
              <a:t>sum+n</a:t>
            </a:r>
            <a:r>
              <a:rPr lang="en-US" altLang="zh-CN" sz="2400" dirty="0">
                <a:solidFill>
                  <a:srgbClr val="0000FF"/>
                </a:solidFill>
              </a:rPr>
              <a:t>;</a:t>
            </a:r>
            <a:endParaRPr lang="zh-CN" altLang="zh-CN" sz="2400" dirty="0">
              <a:solidFill>
                <a:srgbClr val="0000FF"/>
              </a:solidFill>
            </a:endParaRPr>
          </a:p>
          <a:p>
            <a:pPr lvl="1" eaLnBrk="1" hangingPunct="1"/>
            <a:r>
              <a:rPr lang="en-US" altLang="zh-CN" sz="2400" dirty="0">
                <a:solidFill>
                  <a:srgbClr val="0000FF"/>
                </a:solidFill>
              </a:rPr>
              <a:t>     -&gt; set n=n+1;</a:t>
            </a:r>
            <a:endParaRPr lang="zh-CN" altLang="zh-CN" sz="2400" dirty="0">
              <a:solidFill>
                <a:srgbClr val="0000FF"/>
              </a:solidFill>
            </a:endParaRPr>
          </a:p>
          <a:p>
            <a:pPr lvl="1" eaLnBrk="1" hangingPunct="1"/>
            <a:r>
              <a:rPr lang="en-US" altLang="zh-CN" sz="2400" dirty="0">
                <a:solidFill>
                  <a:srgbClr val="0000FF"/>
                </a:solidFill>
              </a:rPr>
              <a:t>     -&gt; if  n&gt;100  then</a:t>
            </a:r>
            <a:endParaRPr lang="zh-CN" altLang="zh-CN" sz="2400" dirty="0">
              <a:solidFill>
                <a:srgbClr val="0000FF"/>
              </a:solidFill>
            </a:endParaRPr>
          </a:p>
          <a:p>
            <a:pPr lvl="1" eaLnBrk="1" hangingPunct="1"/>
            <a:r>
              <a:rPr lang="en-US" altLang="zh-CN" sz="2400" dirty="0">
                <a:solidFill>
                  <a:srgbClr val="0000FF"/>
                </a:solidFill>
              </a:rPr>
              <a:t>     -&gt; leave  </a:t>
            </a:r>
            <a:r>
              <a:rPr lang="en-US" altLang="zh-CN" sz="2400" dirty="0" err="1">
                <a:solidFill>
                  <a:srgbClr val="0000FF"/>
                </a:solidFill>
              </a:rPr>
              <a:t>loop_label</a:t>
            </a:r>
            <a:r>
              <a:rPr lang="en-US" altLang="zh-CN" sz="2400" dirty="0">
                <a:solidFill>
                  <a:srgbClr val="0000FF"/>
                </a:solidFill>
              </a:rPr>
              <a:t>;</a:t>
            </a:r>
            <a:endParaRPr lang="zh-CN" altLang="zh-CN" sz="2400" dirty="0">
              <a:solidFill>
                <a:srgbClr val="0000FF"/>
              </a:solidFill>
            </a:endParaRPr>
          </a:p>
          <a:p>
            <a:pPr lvl="1" eaLnBrk="1" hangingPunct="1"/>
            <a:r>
              <a:rPr lang="en-US" altLang="zh-CN" sz="2400" dirty="0">
                <a:solidFill>
                  <a:srgbClr val="0000FF"/>
                </a:solidFill>
              </a:rPr>
              <a:t>     -&gt; end if;</a:t>
            </a:r>
            <a:endParaRPr lang="zh-CN" altLang="zh-CN" sz="2400" dirty="0">
              <a:solidFill>
                <a:srgbClr val="0000FF"/>
              </a:solidFill>
            </a:endParaRPr>
          </a:p>
          <a:p>
            <a:pPr lvl="1" eaLnBrk="1" hangingPunct="1"/>
            <a:r>
              <a:rPr lang="en-US" altLang="zh-CN" sz="2400" dirty="0">
                <a:solidFill>
                  <a:srgbClr val="0000FF"/>
                </a:solidFill>
              </a:rPr>
              <a:t>     -&gt; end loop;</a:t>
            </a:r>
            <a:endParaRPr lang="zh-CN" altLang="zh-CN" sz="2400" dirty="0">
              <a:solidFill>
                <a:srgbClr val="0000FF"/>
              </a:solidFill>
            </a:endParaRPr>
          </a:p>
          <a:p>
            <a:pPr lvl="1" eaLnBrk="1" hangingPunct="1"/>
            <a:r>
              <a:rPr lang="en-US" altLang="zh-CN" sz="2400" dirty="0">
                <a:solidFill>
                  <a:srgbClr val="0000FF"/>
                </a:solidFill>
              </a:rPr>
              <a:t>     -&gt; return  sum;</a:t>
            </a:r>
            <a:endParaRPr lang="zh-CN" altLang="zh-CN" sz="2400" dirty="0">
              <a:solidFill>
                <a:srgbClr val="0000FF"/>
              </a:solidFill>
            </a:endParaRPr>
          </a:p>
          <a:p>
            <a:pPr lvl="1" eaLnBrk="1" hangingPunct="1"/>
            <a:r>
              <a:rPr lang="en-US" altLang="zh-CN" sz="2400" dirty="0">
                <a:solidFill>
                  <a:srgbClr val="0000FF"/>
                </a:solidFill>
              </a:rPr>
              <a:t>     -&gt; end //</a:t>
            </a:r>
            <a:endParaRPr lang="zh-CN" altLang="zh-CN" sz="2400" dirty="0">
              <a:solidFill>
                <a:srgbClr val="0000FF"/>
              </a:solidFill>
            </a:endParaRPr>
          </a:p>
          <a:p>
            <a:pPr eaLnBrk="1" hangingPunct="1"/>
            <a:r>
              <a:rPr lang="en-US" altLang="zh-CN" sz="2400" dirty="0" err="1">
                <a:solidFill>
                  <a:srgbClr val="0000FF"/>
                </a:solidFill>
              </a:rPr>
              <a:t>mysql</a:t>
            </a:r>
            <a:r>
              <a:rPr lang="en-US" altLang="zh-CN" sz="2400" dirty="0">
                <a:solidFill>
                  <a:srgbClr val="0000FF"/>
                </a:solidFill>
              </a:rPr>
              <a:t>&gt; delimiter;</a:t>
            </a:r>
            <a:endParaRPr lang="zh-CN" altLang="zh-CN" sz="2400" dirty="0">
              <a:solidFill>
                <a:srgbClr val="0000FF"/>
              </a:solidFill>
            </a:endParaRPr>
          </a:p>
          <a:p>
            <a:pPr eaLnBrk="1" hangingPunct="1"/>
            <a:r>
              <a:rPr lang="en-US" altLang="zh-CN" sz="2400" dirty="0" err="1">
                <a:solidFill>
                  <a:srgbClr val="0000FF"/>
                </a:solidFill>
              </a:rPr>
              <a:t>mysql</a:t>
            </a:r>
            <a:r>
              <a:rPr lang="en-US" altLang="zh-CN" sz="2400" dirty="0">
                <a:solidFill>
                  <a:srgbClr val="0000FF"/>
                </a:solidFill>
              </a:rPr>
              <a:t>&gt; select </a:t>
            </a:r>
            <a:r>
              <a:rPr lang="en-US" altLang="zh-CN" sz="2400" dirty="0" err="1">
                <a:solidFill>
                  <a:srgbClr val="0000FF"/>
                </a:solidFill>
              </a:rPr>
              <a:t>exam_loop</a:t>
            </a:r>
            <a:r>
              <a:rPr lang="en-US" altLang="zh-CN" sz="2400" dirty="0">
                <a:solidFill>
                  <a:srgbClr val="0000FF"/>
                </a:solidFill>
              </a:rPr>
              <a:t>(100);</a:t>
            </a:r>
            <a:endParaRPr lang="zh-CN" altLang="en-US" dirty="0">
              <a:solidFill>
                <a:srgbClr val="0000FF"/>
              </a:solidFill>
            </a:endParaRPr>
          </a:p>
        </p:txBody>
      </p:sp>
      <p:sp>
        <p:nvSpPr>
          <p:cNvPr id="13" name="文本框 12">
            <a:extLst>
              <a:ext uri="{FF2B5EF4-FFF2-40B4-BE49-F238E27FC236}">
                <a16:creationId xmlns:a16="http://schemas.microsoft.com/office/drawing/2014/main" id="{82F96603-B725-4BB7-B516-957F3EC040D6}"/>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408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CDEF6ED9-843D-45CE-B6CD-4DAA4E70865C}"/>
              </a:ext>
            </a:extLst>
          </p:cNvPr>
          <p:cNvSpPr txBox="1">
            <a:spLocks noChangeArrowheads="1"/>
          </p:cNvSpPr>
          <p:nvPr/>
        </p:nvSpPr>
        <p:spPr>
          <a:xfrm>
            <a:off x="576470" y="1288981"/>
            <a:ext cx="11410122"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2.</a:t>
            </a:r>
            <a:r>
              <a:rPr lang="zh-CN" altLang="zh-CN" dirty="0">
                <a:solidFill>
                  <a:srgbClr val="FF0000"/>
                </a:solidFill>
              </a:rPr>
              <a:t>循环语句</a:t>
            </a:r>
          </a:p>
          <a:p>
            <a:r>
              <a:rPr lang="en-US" altLang="zh-CN" sz="2400" dirty="0">
                <a:solidFill>
                  <a:srgbClr val="0000FF"/>
                </a:solidFill>
              </a:rPr>
              <a:t>loop</a:t>
            </a:r>
            <a:r>
              <a:rPr lang="zh-CN" altLang="zh-CN" sz="2400" dirty="0">
                <a:solidFill>
                  <a:srgbClr val="0000FF"/>
                </a:solidFill>
              </a:rPr>
              <a:t>循环语句</a:t>
            </a:r>
            <a:r>
              <a:rPr lang="zh-CN" altLang="en-US" sz="2400" dirty="0">
                <a:solidFill>
                  <a:srgbClr val="0000FF"/>
                </a:solidFill>
              </a:rPr>
              <a:t>。</a:t>
            </a:r>
            <a:endParaRPr lang="en-US" altLang="zh-CN" sz="2400" dirty="0">
              <a:solidFill>
                <a:srgbClr val="0000FF"/>
              </a:solidFill>
            </a:endParaRPr>
          </a:p>
          <a:p>
            <a:r>
              <a:rPr lang="zh-CN" altLang="zh-CN" sz="2400" dirty="0"/>
              <a:t>循环语句中还有一个</a:t>
            </a:r>
            <a:r>
              <a:rPr lang="en-US" altLang="zh-CN" sz="2400" dirty="0"/>
              <a:t>iterate</a:t>
            </a:r>
            <a:r>
              <a:rPr lang="zh-CN" altLang="zh-CN" sz="2400" dirty="0"/>
              <a:t>语句，它可以出现在</a:t>
            </a:r>
            <a:r>
              <a:rPr lang="en-US" altLang="zh-CN" sz="2400" dirty="0"/>
              <a:t>loop</a:t>
            </a:r>
            <a:r>
              <a:rPr lang="zh-CN" altLang="zh-CN" sz="2400" dirty="0"/>
              <a:t>、</a:t>
            </a:r>
            <a:r>
              <a:rPr lang="en-US" altLang="zh-CN" sz="2400" dirty="0"/>
              <a:t>repeat</a:t>
            </a:r>
            <a:r>
              <a:rPr lang="zh-CN" altLang="zh-CN" sz="2400" dirty="0"/>
              <a:t>和</a:t>
            </a:r>
            <a:r>
              <a:rPr lang="en-US" altLang="zh-CN" sz="2400" dirty="0"/>
              <a:t>while</a:t>
            </a:r>
            <a:r>
              <a:rPr lang="zh-CN" altLang="zh-CN" sz="2400" dirty="0"/>
              <a:t>语句内，其意为结束本次循环。该语句格式如下：</a:t>
            </a:r>
          </a:p>
          <a:p>
            <a:pPr lvl="1">
              <a:buFont typeface="Wingdings" panose="05000000000000000000" pitchFamily="2" charset="2"/>
              <a:buNone/>
            </a:pPr>
            <a:r>
              <a:rPr lang="en-US" altLang="zh-CN" dirty="0">
                <a:solidFill>
                  <a:srgbClr val="FF0000"/>
                </a:solidFill>
              </a:rPr>
              <a:t>iterate  label </a:t>
            </a:r>
            <a:endParaRPr lang="zh-CN" altLang="zh-CN" dirty="0">
              <a:solidFill>
                <a:srgbClr val="FF0000"/>
              </a:solidFill>
            </a:endParaRPr>
          </a:p>
          <a:p>
            <a:pPr>
              <a:buFont typeface="Wingdings" panose="05000000000000000000" pitchFamily="2" charset="2"/>
              <a:buNone/>
            </a:pPr>
            <a:r>
              <a:rPr lang="en-US" altLang="zh-CN" sz="2400" dirty="0"/>
              <a:t>  </a:t>
            </a:r>
            <a:r>
              <a:rPr lang="zh-CN" altLang="zh-CN" sz="2400" dirty="0"/>
              <a:t>该语句的格式与</a:t>
            </a:r>
            <a:r>
              <a:rPr lang="en-US" altLang="zh-CN" sz="2400" dirty="0"/>
              <a:t>leave</a:t>
            </a:r>
            <a:r>
              <a:rPr lang="zh-CN" altLang="zh-CN" sz="2400" dirty="0"/>
              <a:t>大同小异，区别在于：</a:t>
            </a:r>
            <a:r>
              <a:rPr lang="en-US" altLang="zh-CN" sz="2400" dirty="0"/>
              <a:t>leave</a:t>
            </a:r>
            <a:r>
              <a:rPr lang="zh-CN" altLang="zh-CN" sz="2400" dirty="0"/>
              <a:t>语句是结束循环，而</a:t>
            </a:r>
            <a:r>
              <a:rPr lang="en-US" altLang="zh-CN" sz="2400" dirty="0"/>
              <a:t>iterate</a:t>
            </a:r>
            <a:r>
              <a:rPr lang="zh-CN" altLang="zh-CN" sz="2400" dirty="0"/>
              <a:t>语句是结束本次循环。</a:t>
            </a:r>
            <a:endParaRPr lang="en-US" altLang="zh-CN" sz="2400" dirty="0"/>
          </a:p>
          <a:p>
            <a:pPr>
              <a:buFont typeface="Wingdings" panose="05000000000000000000" pitchFamily="2" charset="2"/>
              <a:buNone/>
            </a:pPr>
            <a:r>
              <a:rPr lang="en-US" altLang="zh-CN" sz="2400" dirty="0">
                <a:solidFill>
                  <a:srgbClr val="0000FF"/>
                </a:solidFill>
              </a:rPr>
              <a:t> </a:t>
            </a:r>
            <a:r>
              <a:rPr lang="zh-CN" altLang="zh-CN" sz="2400" dirty="0">
                <a:solidFill>
                  <a:srgbClr val="0000FF"/>
                </a:solidFill>
              </a:rPr>
              <a:t>【例</a:t>
            </a:r>
            <a:r>
              <a:rPr lang="en-US" altLang="zh-CN" sz="2400" dirty="0">
                <a:solidFill>
                  <a:srgbClr val="0000FF"/>
                </a:solidFill>
              </a:rPr>
              <a:t>15</a:t>
            </a:r>
            <a:r>
              <a:rPr lang="zh-CN" altLang="zh-CN" sz="2400" dirty="0">
                <a:solidFill>
                  <a:srgbClr val="0000FF"/>
                </a:solidFill>
              </a:rPr>
              <a:t>】定义函数</a:t>
            </a:r>
            <a:r>
              <a:rPr lang="en-US" altLang="zh-CN" sz="2400" dirty="0" err="1">
                <a:solidFill>
                  <a:srgbClr val="0000FF"/>
                </a:solidFill>
              </a:rPr>
              <a:t>exam_iterate</a:t>
            </a:r>
            <a:r>
              <a:rPr lang="zh-CN" altLang="zh-CN" sz="2400" dirty="0">
                <a:solidFill>
                  <a:srgbClr val="0000FF"/>
                </a:solidFill>
              </a:rPr>
              <a:t>，应用</a:t>
            </a:r>
            <a:r>
              <a:rPr lang="en-US" altLang="zh-CN" sz="2400" dirty="0">
                <a:solidFill>
                  <a:srgbClr val="0000FF"/>
                </a:solidFill>
              </a:rPr>
              <a:t>while</a:t>
            </a:r>
            <a:r>
              <a:rPr lang="zh-CN" altLang="zh-CN" sz="2400" dirty="0">
                <a:solidFill>
                  <a:srgbClr val="0000FF"/>
                </a:solidFill>
              </a:rPr>
              <a:t>语句和</a:t>
            </a:r>
            <a:r>
              <a:rPr lang="en-US" altLang="zh-CN" sz="2400" dirty="0">
                <a:solidFill>
                  <a:srgbClr val="0000FF"/>
                </a:solidFill>
              </a:rPr>
              <a:t>iterate</a:t>
            </a:r>
            <a:r>
              <a:rPr lang="zh-CN" altLang="zh-CN" sz="2400" dirty="0">
                <a:solidFill>
                  <a:srgbClr val="0000FF"/>
                </a:solidFill>
              </a:rPr>
              <a:t>语句求</a:t>
            </a:r>
            <a:r>
              <a:rPr lang="en-US" altLang="zh-CN" sz="2400" dirty="0">
                <a:solidFill>
                  <a:srgbClr val="0000FF"/>
                </a:solidFill>
              </a:rPr>
              <a:t>1~100</a:t>
            </a:r>
            <a:r>
              <a:rPr lang="zh-CN" altLang="zh-CN" sz="2400" dirty="0">
                <a:solidFill>
                  <a:srgbClr val="0000FF"/>
                </a:solidFill>
              </a:rPr>
              <a:t>间的偶数之和。通过</a:t>
            </a:r>
            <a:r>
              <a:rPr lang="en-US" altLang="zh-CN" sz="2400" dirty="0">
                <a:solidFill>
                  <a:srgbClr val="0000FF"/>
                </a:solidFill>
              </a:rPr>
              <a:t>leave</a:t>
            </a:r>
            <a:r>
              <a:rPr lang="zh-CN" altLang="zh-CN" sz="2400" dirty="0">
                <a:solidFill>
                  <a:srgbClr val="0000FF"/>
                </a:solidFill>
              </a:rPr>
              <a:t>语句退出循环并输出结果。</a:t>
            </a:r>
          </a:p>
          <a:p>
            <a:pPr>
              <a:buFont typeface="Wingdings" panose="05000000000000000000" pitchFamily="2" charset="2"/>
              <a:buNone/>
            </a:pPr>
            <a:r>
              <a:rPr lang="en-US" altLang="zh-CN" sz="2400" dirty="0"/>
              <a:t> </a:t>
            </a:r>
            <a:endParaRPr lang="zh-CN" altLang="zh-CN" sz="2400" dirty="0"/>
          </a:p>
          <a:p>
            <a:endParaRPr lang="zh-CN" altLang="zh-CN" dirty="0">
              <a:solidFill>
                <a:srgbClr val="C00000"/>
              </a:solidFill>
            </a:endParaRPr>
          </a:p>
        </p:txBody>
      </p:sp>
      <p:sp>
        <p:nvSpPr>
          <p:cNvPr id="12" name="文本框 11">
            <a:extLst>
              <a:ext uri="{FF2B5EF4-FFF2-40B4-BE49-F238E27FC236}">
                <a16:creationId xmlns:a16="http://schemas.microsoft.com/office/drawing/2014/main" id="{2E44D29A-362D-4D10-B536-D3D4A949F774}"/>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68804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7C27AA-2BAD-4F16-9CB8-6B1D82FEFE1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89104C-B477-446D-8D63-F9DE8099C5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矩形 7">
            <a:extLst>
              <a:ext uri="{FF2B5EF4-FFF2-40B4-BE49-F238E27FC236}">
                <a16:creationId xmlns:a16="http://schemas.microsoft.com/office/drawing/2014/main" id="{508E385B-9002-4243-BE4E-4402FE8CA0BC}"/>
              </a:ext>
            </a:extLst>
          </p:cNvPr>
          <p:cNvSpPr>
            <a:spLocks noChangeArrowheads="1"/>
          </p:cNvSpPr>
          <p:nvPr/>
        </p:nvSpPr>
        <p:spPr bwMode="auto">
          <a:xfrm>
            <a:off x="755995" y="1215680"/>
            <a:ext cx="7786687" cy="37861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rPr>
              <a:t>mysql&gt; delimiter //</a:t>
            </a:r>
            <a:endParaRPr lang="zh-CN" altLang="zh-CN" sz="2000" b="1">
              <a:solidFill>
                <a:srgbClr val="0000FF"/>
              </a:solidFill>
            </a:endParaRPr>
          </a:p>
          <a:p>
            <a:pPr eaLnBrk="1" hangingPunct="1"/>
            <a:r>
              <a:rPr lang="en-US" altLang="zh-CN" sz="2000" b="1">
                <a:solidFill>
                  <a:srgbClr val="0000FF"/>
                </a:solidFill>
              </a:rPr>
              <a:t>mysql&gt; create  function  exam_iterate(n int) returns int</a:t>
            </a:r>
            <a:endParaRPr lang="zh-CN" altLang="zh-CN" sz="2000" b="1">
              <a:solidFill>
                <a:srgbClr val="0000FF"/>
              </a:solidFill>
            </a:endParaRPr>
          </a:p>
          <a:p>
            <a:pPr eaLnBrk="1" hangingPunct="1"/>
            <a:r>
              <a:rPr lang="en-US" altLang="zh-CN" sz="2000" b="1">
                <a:solidFill>
                  <a:srgbClr val="0000FF"/>
                </a:solidFill>
              </a:rPr>
              <a:t>-&gt;  begin</a:t>
            </a:r>
            <a:endParaRPr lang="zh-CN" altLang="zh-CN" sz="2000" b="1">
              <a:solidFill>
                <a:srgbClr val="0000FF"/>
              </a:solidFill>
            </a:endParaRPr>
          </a:p>
          <a:p>
            <a:pPr eaLnBrk="1" hangingPunct="1"/>
            <a:r>
              <a:rPr lang="en-US" altLang="zh-CN" sz="2000" b="1">
                <a:solidFill>
                  <a:srgbClr val="0000FF"/>
                </a:solidFill>
              </a:rPr>
              <a:t>-&gt;  declare sum char(20) default 0;</a:t>
            </a:r>
            <a:endParaRPr lang="zh-CN" altLang="zh-CN" sz="2000" b="1">
              <a:solidFill>
                <a:srgbClr val="0000FF"/>
              </a:solidFill>
            </a:endParaRPr>
          </a:p>
          <a:p>
            <a:pPr eaLnBrk="1" hangingPunct="1"/>
            <a:r>
              <a:rPr lang="en-US" altLang="zh-CN" sz="2000" b="1">
                <a:solidFill>
                  <a:srgbClr val="0000FF"/>
                </a:solidFill>
              </a:rPr>
              <a:t>-&gt; declare s int default 0;</a:t>
            </a:r>
            <a:endParaRPr lang="zh-CN" altLang="zh-CN" sz="2000" b="1">
              <a:solidFill>
                <a:srgbClr val="0000FF"/>
              </a:solidFill>
            </a:endParaRPr>
          </a:p>
          <a:p>
            <a:pPr eaLnBrk="1" hangingPunct="1"/>
            <a:r>
              <a:rPr lang="en-US" altLang="zh-CN" sz="2000" b="1">
                <a:solidFill>
                  <a:srgbClr val="0000FF"/>
                </a:solidFill>
              </a:rPr>
              <a:t>-&gt; add_num: while  true  do</a:t>
            </a:r>
            <a:endParaRPr lang="zh-CN" altLang="zh-CN" sz="2000" b="1">
              <a:solidFill>
                <a:srgbClr val="0000FF"/>
              </a:solidFill>
            </a:endParaRPr>
          </a:p>
          <a:p>
            <a:pPr eaLnBrk="1" hangingPunct="1"/>
            <a:r>
              <a:rPr lang="en-US" altLang="zh-CN" sz="2000" b="1">
                <a:solidFill>
                  <a:srgbClr val="0000FF"/>
                </a:solidFill>
              </a:rPr>
              <a:t>-&gt; set s=s+1;</a:t>
            </a:r>
            <a:endParaRPr lang="zh-CN" altLang="zh-CN" sz="2000" b="1">
              <a:solidFill>
                <a:srgbClr val="0000FF"/>
              </a:solidFill>
            </a:endParaRPr>
          </a:p>
          <a:p>
            <a:pPr eaLnBrk="1" hangingPunct="1"/>
            <a:r>
              <a:rPr lang="en-US" altLang="zh-CN" sz="2000" b="1">
                <a:solidFill>
                  <a:srgbClr val="0000FF"/>
                </a:solidFill>
              </a:rPr>
              <a:t>-&gt; if (s%2=0) then</a:t>
            </a:r>
            <a:endParaRPr lang="zh-CN" altLang="zh-CN" sz="2000" b="1">
              <a:solidFill>
                <a:srgbClr val="0000FF"/>
              </a:solidFill>
            </a:endParaRPr>
          </a:p>
          <a:p>
            <a:pPr eaLnBrk="1" hangingPunct="1"/>
            <a:r>
              <a:rPr lang="en-US" altLang="zh-CN" sz="2000" b="1">
                <a:solidFill>
                  <a:srgbClr val="0000FF"/>
                </a:solidFill>
              </a:rPr>
              <a:t>-&gt; set sum=sum+s;</a:t>
            </a:r>
            <a:endParaRPr lang="zh-CN" altLang="zh-CN" sz="2000" b="1">
              <a:solidFill>
                <a:srgbClr val="0000FF"/>
              </a:solidFill>
            </a:endParaRPr>
          </a:p>
          <a:p>
            <a:pPr eaLnBrk="1" hangingPunct="1"/>
            <a:r>
              <a:rPr lang="en-US" altLang="zh-CN" sz="2000" b="1">
                <a:solidFill>
                  <a:srgbClr val="0000FF"/>
                </a:solidFill>
              </a:rPr>
              <a:t>-&gt;  else</a:t>
            </a:r>
            <a:endParaRPr lang="zh-CN" altLang="zh-CN" sz="2000" b="1">
              <a:solidFill>
                <a:srgbClr val="0000FF"/>
              </a:solidFill>
            </a:endParaRPr>
          </a:p>
          <a:p>
            <a:pPr eaLnBrk="1" hangingPunct="1"/>
            <a:r>
              <a:rPr lang="en-US" altLang="zh-CN" sz="2000" b="1">
                <a:solidFill>
                  <a:srgbClr val="0000FF"/>
                </a:solidFill>
              </a:rPr>
              <a:t>-&gt; iterate  add_num;</a:t>
            </a:r>
            <a:endParaRPr lang="zh-CN" altLang="zh-CN" sz="2000" b="1">
              <a:solidFill>
                <a:srgbClr val="0000FF"/>
              </a:solidFill>
            </a:endParaRPr>
          </a:p>
          <a:p>
            <a:pPr eaLnBrk="1" hangingPunct="1"/>
            <a:r>
              <a:rPr lang="en-US" altLang="zh-CN" sz="2000" b="1">
                <a:solidFill>
                  <a:srgbClr val="0000FF"/>
                </a:solidFill>
              </a:rPr>
              <a:t>-&gt; end if;</a:t>
            </a:r>
            <a:endParaRPr lang="zh-CN" altLang="zh-CN" sz="2000" b="1">
              <a:solidFill>
                <a:srgbClr val="0000FF"/>
              </a:solidFill>
            </a:endParaRPr>
          </a:p>
        </p:txBody>
      </p:sp>
      <p:sp>
        <p:nvSpPr>
          <p:cNvPr id="9" name="矩形 8">
            <a:extLst>
              <a:ext uri="{FF2B5EF4-FFF2-40B4-BE49-F238E27FC236}">
                <a16:creationId xmlns:a16="http://schemas.microsoft.com/office/drawing/2014/main" id="{0B6D0464-779D-47E0-9496-6FAFFFD79E7A}"/>
              </a:ext>
            </a:extLst>
          </p:cNvPr>
          <p:cNvSpPr>
            <a:spLocks noChangeArrowheads="1"/>
          </p:cNvSpPr>
          <p:nvPr/>
        </p:nvSpPr>
        <p:spPr bwMode="auto">
          <a:xfrm>
            <a:off x="7187855" y="3495848"/>
            <a:ext cx="4572000" cy="28622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rPr>
              <a:t>-&gt; if (s=n) then</a:t>
            </a:r>
            <a:endParaRPr lang="zh-CN" altLang="zh-CN" sz="2000" b="1">
              <a:solidFill>
                <a:srgbClr val="0000FF"/>
              </a:solidFill>
            </a:endParaRPr>
          </a:p>
          <a:p>
            <a:pPr eaLnBrk="1" hangingPunct="1"/>
            <a:r>
              <a:rPr lang="en-US" altLang="zh-CN" sz="2000" b="1">
                <a:solidFill>
                  <a:srgbClr val="0000FF"/>
                </a:solidFill>
              </a:rPr>
              <a:t>-&gt; leave  add_num;</a:t>
            </a:r>
            <a:endParaRPr lang="zh-CN" altLang="zh-CN" sz="2000" b="1">
              <a:solidFill>
                <a:srgbClr val="0000FF"/>
              </a:solidFill>
            </a:endParaRPr>
          </a:p>
          <a:p>
            <a:pPr eaLnBrk="1" hangingPunct="1"/>
            <a:r>
              <a:rPr lang="en-US" altLang="zh-CN" sz="2000" b="1">
                <a:solidFill>
                  <a:srgbClr val="0000FF"/>
                </a:solidFill>
              </a:rPr>
              <a:t>-&gt;  end if;</a:t>
            </a:r>
            <a:endParaRPr lang="zh-CN" altLang="zh-CN" sz="2000" b="1">
              <a:solidFill>
                <a:srgbClr val="0000FF"/>
              </a:solidFill>
            </a:endParaRPr>
          </a:p>
          <a:p>
            <a:pPr eaLnBrk="1" hangingPunct="1"/>
            <a:r>
              <a:rPr lang="en-US" altLang="zh-CN" sz="2000" b="1">
                <a:solidFill>
                  <a:srgbClr val="0000FF"/>
                </a:solidFill>
              </a:rPr>
              <a:t>-&gt;  end while add_num;</a:t>
            </a:r>
            <a:endParaRPr lang="zh-CN" altLang="zh-CN" sz="2000" b="1">
              <a:solidFill>
                <a:srgbClr val="0000FF"/>
              </a:solidFill>
            </a:endParaRPr>
          </a:p>
          <a:p>
            <a:pPr eaLnBrk="1" hangingPunct="1"/>
            <a:r>
              <a:rPr lang="en-US" altLang="zh-CN" sz="2000" b="1">
                <a:solidFill>
                  <a:srgbClr val="0000FF"/>
                </a:solidFill>
              </a:rPr>
              <a:t>-&gt; return  sum;</a:t>
            </a:r>
            <a:endParaRPr lang="zh-CN" altLang="zh-CN" sz="2000" b="1">
              <a:solidFill>
                <a:srgbClr val="0000FF"/>
              </a:solidFill>
            </a:endParaRPr>
          </a:p>
          <a:p>
            <a:pPr eaLnBrk="1" hangingPunct="1"/>
            <a:r>
              <a:rPr lang="en-US" altLang="zh-CN" sz="2000" b="1">
                <a:solidFill>
                  <a:srgbClr val="0000FF"/>
                </a:solidFill>
              </a:rPr>
              <a:t>-&gt; end;</a:t>
            </a:r>
            <a:endParaRPr lang="zh-CN" altLang="zh-CN" sz="2000" b="1">
              <a:solidFill>
                <a:srgbClr val="0000FF"/>
              </a:solidFill>
            </a:endParaRPr>
          </a:p>
          <a:p>
            <a:pPr eaLnBrk="1" hangingPunct="1"/>
            <a:r>
              <a:rPr lang="en-US" altLang="zh-CN" sz="2000" b="1">
                <a:solidFill>
                  <a:srgbClr val="0000FF"/>
                </a:solidFill>
              </a:rPr>
              <a:t>-&gt;  //</a:t>
            </a:r>
            <a:endParaRPr lang="zh-CN" altLang="zh-CN" sz="2000" b="1">
              <a:solidFill>
                <a:srgbClr val="0000FF"/>
              </a:solidFill>
            </a:endParaRPr>
          </a:p>
          <a:p>
            <a:pPr eaLnBrk="1" hangingPunct="1"/>
            <a:r>
              <a:rPr lang="en-US" altLang="zh-CN" sz="2000" b="1">
                <a:solidFill>
                  <a:srgbClr val="0000FF"/>
                </a:solidFill>
              </a:rPr>
              <a:t>mysql&gt; delimiter ;</a:t>
            </a:r>
            <a:endParaRPr lang="zh-CN" altLang="zh-CN" sz="2000" b="1">
              <a:solidFill>
                <a:srgbClr val="0000FF"/>
              </a:solidFill>
            </a:endParaRPr>
          </a:p>
          <a:p>
            <a:pPr eaLnBrk="1" hangingPunct="1"/>
            <a:r>
              <a:rPr lang="en-US" altLang="zh-CN" sz="2000" b="1">
                <a:solidFill>
                  <a:srgbClr val="0000FF"/>
                </a:solidFill>
              </a:rPr>
              <a:t>mysql&gt; select exam_iterate(100);</a:t>
            </a:r>
            <a:endParaRPr lang="zh-CN" altLang="zh-CN" sz="2000" b="1">
              <a:solidFill>
                <a:srgbClr val="0000FF"/>
              </a:solidFill>
            </a:endParaRPr>
          </a:p>
        </p:txBody>
      </p:sp>
      <p:sp>
        <p:nvSpPr>
          <p:cNvPr id="10" name="文本框 9">
            <a:extLst>
              <a:ext uri="{FF2B5EF4-FFF2-40B4-BE49-F238E27FC236}">
                <a16:creationId xmlns:a16="http://schemas.microsoft.com/office/drawing/2014/main" id="{55FF413E-705E-4726-A156-2858A0EC507B}"/>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3355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04A5D1F-6FDD-496D-9528-886A1F8C8B9B}"/>
              </a:ext>
            </a:extLst>
          </p:cNvPr>
          <p:cNvSpPr txBox="1">
            <a:spLocks noChangeArrowheads="1"/>
          </p:cNvSpPr>
          <p:nvPr/>
        </p:nvSpPr>
        <p:spPr>
          <a:xfrm>
            <a:off x="609600" y="1308859"/>
            <a:ext cx="10972800" cy="453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dirty="0">
                <a:solidFill>
                  <a:srgbClr val="FF0000"/>
                </a:solidFill>
              </a:rPr>
              <a:t>2.</a:t>
            </a:r>
            <a:r>
              <a:rPr lang="zh-CN" altLang="zh-CN" dirty="0">
                <a:solidFill>
                  <a:srgbClr val="FF0000"/>
                </a:solidFill>
              </a:rPr>
              <a:t>循环语句</a:t>
            </a:r>
          </a:p>
          <a:p>
            <a:r>
              <a:rPr lang="en-US" altLang="zh-CN" sz="2400" dirty="0">
                <a:solidFill>
                  <a:srgbClr val="0000FF"/>
                </a:solidFill>
              </a:rPr>
              <a:t>repeat</a:t>
            </a:r>
            <a:r>
              <a:rPr lang="zh-CN" altLang="zh-CN" sz="2400" dirty="0">
                <a:solidFill>
                  <a:srgbClr val="0000FF"/>
                </a:solidFill>
              </a:rPr>
              <a:t>循环语句</a:t>
            </a:r>
            <a:r>
              <a:rPr lang="zh-CN" altLang="en-US" sz="2400" dirty="0">
                <a:solidFill>
                  <a:srgbClr val="0000FF"/>
                </a:solidFill>
              </a:rPr>
              <a:t>。</a:t>
            </a:r>
            <a:r>
              <a:rPr lang="en-US" altLang="zh-CN" sz="2400" dirty="0"/>
              <a:t>repeat</a:t>
            </a:r>
            <a:r>
              <a:rPr lang="zh-CN" altLang="zh-CN" sz="2400" dirty="0"/>
              <a:t>循环语句是先执行一次循环体，之后判断</a:t>
            </a:r>
            <a:r>
              <a:rPr lang="en-US" altLang="zh-CN" sz="2400" dirty="0"/>
              <a:t>condition</a:t>
            </a:r>
            <a:r>
              <a:rPr lang="zh-CN" altLang="zh-CN" sz="2400" dirty="0"/>
              <a:t>条件是否为真，则退出循环，否则继续执行循环。</a:t>
            </a:r>
            <a:r>
              <a:rPr lang="en-US" altLang="zh-CN" sz="2400" dirty="0"/>
              <a:t>repeat</a:t>
            </a:r>
            <a:r>
              <a:rPr lang="zh-CN" altLang="zh-CN" sz="2400" dirty="0"/>
              <a:t>语句表示形式：</a:t>
            </a:r>
          </a:p>
          <a:p>
            <a:pPr lvl="1">
              <a:buFont typeface="Wingdings" panose="05000000000000000000" pitchFamily="2" charset="2"/>
              <a:buNone/>
            </a:pPr>
            <a:r>
              <a:rPr lang="en-US" altLang="zh-CN" dirty="0">
                <a:solidFill>
                  <a:srgbClr val="FF0000"/>
                </a:solidFill>
              </a:rPr>
              <a:t>repeat </a:t>
            </a:r>
            <a:endParaRPr lang="zh-CN" altLang="zh-CN" dirty="0">
              <a:solidFill>
                <a:srgbClr val="FF0000"/>
              </a:solidFill>
            </a:endParaRPr>
          </a:p>
          <a:p>
            <a:pPr lvl="1">
              <a:buFont typeface="Wingdings" panose="05000000000000000000" pitchFamily="2" charset="2"/>
              <a:buNone/>
            </a:pPr>
            <a:r>
              <a:rPr lang="en-US" altLang="zh-CN" dirty="0">
                <a:solidFill>
                  <a:srgbClr val="FF0000"/>
                </a:solidFill>
              </a:rPr>
              <a:t>  …</a:t>
            </a:r>
            <a:endParaRPr lang="zh-CN" altLang="zh-CN" dirty="0">
              <a:solidFill>
                <a:srgbClr val="FF0000"/>
              </a:solidFill>
            </a:endParaRPr>
          </a:p>
          <a:p>
            <a:pPr lvl="1">
              <a:buFont typeface="Wingdings" panose="05000000000000000000" pitchFamily="2" charset="2"/>
              <a:buNone/>
            </a:pPr>
            <a:r>
              <a:rPr lang="en-US" altLang="zh-CN" dirty="0">
                <a:solidFill>
                  <a:srgbClr val="FF0000"/>
                </a:solidFill>
              </a:rPr>
              <a:t>until condition </a:t>
            </a:r>
            <a:endParaRPr lang="zh-CN" altLang="zh-CN" dirty="0">
              <a:solidFill>
                <a:srgbClr val="FF0000"/>
              </a:solidFill>
            </a:endParaRPr>
          </a:p>
          <a:p>
            <a:pPr lvl="1">
              <a:buFont typeface="Wingdings" panose="05000000000000000000" pitchFamily="2" charset="2"/>
              <a:buNone/>
            </a:pPr>
            <a:r>
              <a:rPr lang="en-US" altLang="zh-CN" dirty="0">
                <a:solidFill>
                  <a:srgbClr val="FF0000"/>
                </a:solidFill>
              </a:rPr>
              <a:t>end repeat </a:t>
            </a:r>
            <a:endParaRPr lang="zh-CN" altLang="zh-CN" dirty="0">
              <a:solidFill>
                <a:srgbClr val="FF0000"/>
              </a:solidFill>
            </a:endParaRPr>
          </a:p>
          <a:p>
            <a:pPr>
              <a:buFont typeface="Wingdings" panose="05000000000000000000" pitchFamily="2" charset="2"/>
              <a:buNone/>
            </a:pPr>
            <a:r>
              <a:rPr lang="zh-CN" altLang="zh-CN" sz="2400" dirty="0">
                <a:solidFill>
                  <a:srgbClr val="0000FF"/>
                </a:solidFill>
              </a:rPr>
              <a:t>【例</a:t>
            </a:r>
            <a:r>
              <a:rPr lang="en-US" altLang="zh-CN" sz="2400" dirty="0">
                <a:solidFill>
                  <a:srgbClr val="0000FF"/>
                </a:solidFill>
              </a:rPr>
              <a:t>16</a:t>
            </a:r>
            <a:r>
              <a:rPr lang="zh-CN" altLang="zh-CN" sz="2400" dirty="0">
                <a:solidFill>
                  <a:srgbClr val="0000FF"/>
                </a:solidFill>
              </a:rPr>
              <a:t>】定义函数</a:t>
            </a:r>
            <a:r>
              <a:rPr lang="en-US" altLang="zh-CN" sz="2400" dirty="0" err="1">
                <a:solidFill>
                  <a:srgbClr val="0000FF"/>
                </a:solidFill>
              </a:rPr>
              <a:t>exam_repeat</a:t>
            </a:r>
            <a:r>
              <a:rPr lang="zh-CN" altLang="zh-CN" sz="2400" dirty="0">
                <a:solidFill>
                  <a:srgbClr val="0000FF"/>
                </a:solidFill>
              </a:rPr>
              <a:t>，应用</a:t>
            </a:r>
            <a:r>
              <a:rPr lang="en-US" altLang="zh-CN" sz="2400" dirty="0">
                <a:solidFill>
                  <a:srgbClr val="0000FF"/>
                </a:solidFill>
              </a:rPr>
              <a:t>repeat</a:t>
            </a:r>
            <a:r>
              <a:rPr lang="zh-CN" altLang="zh-CN" sz="2400" dirty="0">
                <a:solidFill>
                  <a:srgbClr val="0000FF"/>
                </a:solidFill>
              </a:rPr>
              <a:t>语句求前</a:t>
            </a:r>
            <a:r>
              <a:rPr lang="en-US" altLang="zh-CN" sz="2400" dirty="0">
                <a:solidFill>
                  <a:srgbClr val="0000FF"/>
                </a:solidFill>
              </a:rPr>
              <a:t>1~50</a:t>
            </a:r>
            <a:r>
              <a:rPr lang="zh-CN" altLang="zh-CN" sz="2400" dirty="0">
                <a:solidFill>
                  <a:srgbClr val="0000FF"/>
                </a:solidFill>
              </a:rPr>
              <a:t>的和。</a:t>
            </a:r>
          </a:p>
        </p:txBody>
      </p:sp>
      <p:sp>
        <p:nvSpPr>
          <p:cNvPr id="9" name="文本框 8">
            <a:extLst>
              <a:ext uri="{FF2B5EF4-FFF2-40B4-BE49-F238E27FC236}">
                <a16:creationId xmlns:a16="http://schemas.microsoft.com/office/drawing/2014/main" id="{725BE6BC-2EA4-46D1-8082-A599234003A4}"/>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356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DE3D243-3E20-46BE-B784-21669428B013}"/>
              </a:ext>
            </a:extLst>
          </p:cNvPr>
          <p:cNvSpPr txBox="1">
            <a:spLocks noChangeArrowheads="1"/>
          </p:cNvSpPr>
          <p:nvPr/>
        </p:nvSpPr>
        <p:spPr>
          <a:xfrm>
            <a:off x="515178" y="1275316"/>
            <a:ext cx="11161643" cy="2952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r>
              <a:rPr lang="zh-CN" altLang="zh-CN" sz="2400" dirty="0">
                <a:latin typeface="Microsoft YaHei Light" panose="020B0502040204020203" pitchFamily="34" charset="-122"/>
                <a:ea typeface="Microsoft YaHei Light" panose="020B0502040204020203" pitchFamily="34" charset="-122"/>
              </a:rPr>
              <a:t>用户会话变量</a:t>
            </a:r>
            <a:r>
              <a:rPr lang="zh-CN" altLang="en-US"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系统会话变量与用户会话变量的共同之处在于：变量名大小写不敏感。系统会话变量与用户会话变量的区别在于：</a:t>
            </a:r>
            <a:endParaRPr lang="en-US" altLang="zh-CN" sz="2400" dirty="0">
              <a:latin typeface="Microsoft YaHei Light" panose="020B0502040204020203" pitchFamily="34" charset="-122"/>
              <a:ea typeface="Microsoft YaHei Light" panose="020B0502040204020203" pitchFamily="34" charset="-122"/>
            </a:endParaRPr>
          </a:p>
          <a:p>
            <a:pPr lvl="1"/>
            <a:r>
              <a:rPr lang="zh-CN" altLang="zh-CN" dirty="0">
                <a:solidFill>
                  <a:srgbClr val="0000FF"/>
                </a:solidFill>
                <a:latin typeface="Microsoft YaHei Light" panose="020B0502040204020203" pitchFamily="34" charset="-122"/>
                <a:ea typeface="Microsoft YaHei Light" panose="020B0502040204020203" pitchFamily="34" charset="-122"/>
              </a:rPr>
              <a:t>用户会话变量一般以一个“</a:t>
            </a:r>
            <a:r>
              <a:rPr lang="en-US" altLang="zh-CN" dirty="0">
                <a:solidFill>
                  <a:srgbClr val="0000FF"/>
                </a:solidFill>
                <a:latin typeface="Microsoft YaHei Light" panose="020B0502040204020203" pitchFamily="34" charset="-122"/>
                <a:ea typeface="Microsoft YaHei Light" panose="020B0502040204020203" pitchFamily="34" charset="-122"/>
              </a:rPr>
              <a:t>@”</a:t>
            </a:r>
            <a:r>
              <a:rPr lang="zh-CN" altLang="zh-CN" dirty="0">
                <a:solidFill>
                  <a:srgbClr val="0000FF"/>
                </a:solidFill>
                <a:latin typeface="Microsoft YaHei Light" panose="020B0502040204020203" pitchFamily="34" charset="-122"/>
                <a:ea typeface="Microsoft YaHei Light" panose="020B0502040204020203" pitchFamily="34" charset="-122"/>
              </a:rPr>
              <a:t>开头；系统会话变量以两个“</a:t>
            </a:r>
            <a:r>
              <a:rPr lang="en-US" altLang="zh-CN" dirty="0">
                <a:solidFill>
                  <a:srgbClr val="0000FF"/>
                </a:solidFill>
                <a:latin typeface="Microsoft YaHei Light" panose="020B0502040204020203" pitchFamily="34" charset="-122"/>
                <a:ea typeface="Microsoft YaHei Light" panose="020B0502040204020203" pitchFamily="34" charset="-122"/>
              </a:rPr>
              <a:t>@”</a:t>
            </a:r>
            <a:r>
              <a:rPr lang="zh-CN" altLang="zh-CN" dirty="0">
                <a:solidFill>
                  <a:srgbClr val="0000FF"/>
                </a:solidFill>
                <a:latin typeface="Microsoft YaHei Light" panose="020B0502040204020203" pitchFamily="34" charset="-122"/>
                <a:ea typeface="Microsoft YaHei Light" panose="020B0502040204020203" pitchFamily="34" charset="-122"/>
              </a:rPr>
              <a:t>开头。</a:t>
            </a:r>
          </a:p>
          <a:p>
            <a:pPr lvl="1"/>
            <a:r>
              <a:rPr lang="zh-CN" altLang="zh-CN" dirty="0">
                <a:solidFill>
                  <a:srgbClr val="0000FF"/>
                </a:solidFill>
                <a:latin typeface="Microsoft YaHei Light" panose="020B0502040204020203" pitchFamily="34" charset="-122"/>
                <a:ea typeface="Microsoft YaHei Light" panose="020B0502040204020203" pitchFamily="34" charset="-122"/>
              </a:rPr>
              <a:t>系统会话变量无需定义可以直接使用。</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）用户会话变量的使用过程。一个用户会话变量创建之后，就可以作为表达式或表达式的组成因素用于其他</a:t>
            </a:r>
            <a:r>
              <a:rPr lang="en-US" altLang="zh-CN" sz="2400" dirty="0">
                <a:latin typeface="Microsoft YaHei Light" panose="020B0502040204020203" pitchFamily="34" charset="-122"/>
                <a:ea typeface="Microsoft YaHei Light" panose="020B0502040204020203" pitchFamily="34" charset="-122"/>
              </a:rPr>
              <a:t>SQL</a:t>
            </a:r>
            <a:r>
              <a:rPr lang="zh-CN" altLang="zh-CN" sz="2400" dirty="0">
                <a:latin typeface="Microsoft YaHei Light" panose="020B0502040204020203" pitchFamily="34" charset="-122"/>
                <a:ea typeface="Microsoft YaHei Light" panose="020B0502040204020203" pitchFamily="34" charset="-122"/>
              </a:rPr>
              <a:t>语句中。如图所示。</a:t>
            </a:r>
          </a:p>
        </p:txBody>
      </p:sp>
      <p:sp>
        <p:nvSpPr>
          <p:cNvPr id="6" name="文本框 5">
            <a:extLst>
              <a:ext uri="{FF2B5EF4-FFF2-40B4-BE49-F238E27FC236}">
                <a16:creationId xmlns:a16="http://schemas.microsoft.com/office/drawing/2014/main" id="{D4BEDB92-FBFC-4E16-A9CF-E880D136AD3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32938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8D8B6B-42DC-4174-8FC6-E0448712741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B12599-4633-480E-AFC2-F1AF8802AFF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矩形 7">
            <a:extLst>
              <a:ext uri="{FF2B5EF4-FFF2-40B4-BE49-F238E27FC236}">
                <a16:creationId xmlns:a16="http://schemas.microsoft.com/office/drawing/2014/main" id="{CF78FFDA-EAAA-4893-8339-627AF6EEA434}"/>
              </a:ext>
            </a:extLst>
          </p:cNvPr>
          <p:cNvSpPr>
            <a:spLocks noChangeArrowheads="1"/>
          </p:cNvSpPr>
          <p:nvPr/>
        </p:nvSpPr>
        <p:spPr bwMode="auto">
          <a:xfrm>
            <a:off x="587031" y="1344268"/>
            <a:ext cx="7715250" cy="44005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err="1">
                <a:solidFill>
                  <a:srgbClr val="0000FF"/>
                </a:solidFill>
              </a:rPr>
              <a:t>mysql</a:t>
            </a:r>
            <a:r>
              <a:rPr lang="en-US" altLang="zh-CN" sz="2000" b="1" dirty="0">
                <a:solidFill>
                  <a:srgbClr val="0000FF"/>
                </a:solidFill>
              </a:rPr>
              <a:t>&gt; delimiter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create  function  </a:t>
            </a:r>
            <a:r>
              <a:rPr lang="en-US" altLang="zh-CN" sz="2000" b="1" dirty="0" err="1">
                <a:solidFill>
                  <a:srgbClr val="0000FF"/>
                </a:solidFill>
              </a:rPr>
              <a:t>exam_repeat</a:t>
            </a:r>
            <a:r>
              <a:rPr lang="en-US" altLang="zh-CN" sz="2000" b="1" dirty="0">
                <a:solidFill>
                  <a:srgbClr val="0000FF"/>
                </a:solidFill>
              </a:rPr>
              <a:t> (n int) returns int</a:t>
            </a:r>
            <a:endParaRPr lang="zh-CN" altLang="zh-CN" sz="2000" b="1" dirty="0">
              <a:solidFill>
                <a:srgbClr val="0000FF"/>
              </a:solidFill>
            </a:endParaRPr>
          </a:p>
          <a:p>
            <a:pPr lvl="1" eaLnBrk="1" hangingPunct="1"/>
            <a:r>
              <a:rPr lang="en-US" altLang="zh-CN" sz="2000" b="1" dirty="0">
                <a:solidFill>
                  <a:srgbClr val="0000FF"/>
                </a:solidFill>
              </a:rPr>
              <a:t>-&gt; begin</a:t>
            </a:r>
            <a:endParaRPr lang="zh-CN" altLang="zh-CN" sz="2000" b="1" dirty="0">
              <a:solidFill>
                <a:srgbClr val="0000FF"/>
              </a:solidFill>
            </a:endParaRPr>
          </a:p>
          <a:p>
            <a:pPr lvl="1" eaLnBrk="1" hangingPunct="1"/>
            <a:r>
              <a:rPr lang="en-US" altLang="zh-CN" sz="2000" b="1" dirty="0">
                <a:solidFill>
                  <a:srgbClr val="0000FF"/>
                </a:solidFill>
              </a:rPr>
              <a:t>-&gt; declare sum int default 0;</a:t>
            </a:r>
            <a:endParaRPr lang="zh-CN" altLang="zh-CN" sz="2000" b="1" dirty="0">
              <a:solidFill>
                <a:srgbClr val="0000FF"/>
              </a:solidFill>
            </a:endParaRPr>
          </a:p>
          <a:p>
            <a:pPr lvl="1" eaLnBrk="1" hangingPunct="1"/>
            <a:r>
              <a:rPr lang="en-US" altLang="zh-CN" sz="2000" b="1" dirty="0">
                <a:solidFill>
                  <a:srgbClr val="0000FF"/>
                </a:solidFill>
              </a:rPr>
              <a:t>-&gt; set  n=1;</a:t>
            </a:r>
            <a:endParaRPr lang="zh-CN" altLang="zh-CN" sz="2000" b="1" dirty="0">
              <a:solidFill>
                <a:srgbClr val="0000FF"/>
              </a:solidFill>
            </a:endParaRPr>
          </a:p>
          <a:p>
            <a:pPr lvl="1" eaLnBrk="1" hangingPunct="1"/>
            <a:r>
              <a:rPr lang="en-US" altLang="zh-CN" sz="2000" b="1" dirty="0">
                <a:solidFill>
                  <a:srgbClr val="0000FF"/>
                </a:solidFill>
              </a:rPr>
              <a:t>-&gt; repeat</a:t>
            </a:r>
            <a:endParaRPr lang="zh-CN" altLang="zh-CN" sz="2000" b="1" dirty="0">
              <a:solidFill>
                <a:srgbClr val="0000FF"/>
              </a:solidFill>
            </a:endParaRPr>
          </a:p>
          <a:p>
            <a:pPr lvl="1" eaLnBrk="1" hangingPunct="1"/>
            <a:r>
              <a:rPr lang="en-US" altLang="zh-CN" sz="2000" b="1" dirty="0">
                <a:solidFill>
                  <a:srgbClr val="0000FF"/>
                </a:solidFill>
              </a:rPr>
              <a:t>-&gt; set sum=</a:t>
            </a:r>
            <a:r>
              <a:rPr lang="en-US" altLang="zh-CN" sz="2000" b="1" dirty="0" err="1">
                <a:solidFill>
                  <a:srgbClr val="0000FF"/>
                </a:solidFill>
              </a:rPr>
              <a:t>sum+n</a:t>
            </a:r>
            <a:r>
              <a:rPr lang="en-US" altLang="zh-CN" sz="2000" b="1" dirty="0">
                <a:solidFill>
                  <a:srgbClr val="0000FF"/>
                </a:solidFill>
              </a:rPr>
              <a:t>;</a:t>
            </a:r>
            <a:endParaRPr lang="zh-CN" altLang="zh-CN" sz="2000" b="1" dirty="0">
              <a:solidFill>
                <a:srgbClr val="0000FF"/>
              </a:solidFill>
            </a:endParaRPr>
          </a:p>
          <a:p>
            <a:pPr lvl="1" eaLnBrk="1" hangingPunct="1"/>
            <a:r>
              <a:rPr lang="en-US" altLang="zh-CN" sz="2000" b="1" dirty="0">
                <a:solidFill>
                  <a:srgbClr val="0000FF"/>
                </a:solidFill>
              </a:rPr>
              <a:t>-&gt; set n=n+1;</a:t>
            </a:r>
            <a:endParaRPr lang="zh-CN" altLang="zh-CN" sz="2000" b="1" dirty="0">
              <a:solidFill>
                <a:srgbClr val="0000FF"/>
              </a:solidFill>
            </a:endParaRPr>
          </a:p>
          <a:p>
            <a:pPr lvl="1" eaLnBrk="1" hangingPunct="1"/>
            <a:r>
              <a:rPr lang="en-US" altLang="zh-CN" sz="2000" b="1" dirty="0">
                <a:solidFill>
                  <a:srgbClr val="0000FF"/>
                </a:solidFill>
              </a:rPr>
              <a:t>-&gt; until n&gt;50</a:t>
            </a:r>
            <a:endParaRPr lang="zh-CN" altLang="zh-CN" sz="2000" b="1" dirty="0">
              <a:solidFill>
                <a:srgbClr val="0000FF"/>
              </a:solidFill>
            </a:endParaRPr>
          </a:p>
          <a:p>
            <a:pPr lvl="1" eaLnBrk="1" hangingPunct="1"/>
            <a:r>
              <a:rPr lang="en-US" altLang="zh-CN" sz="2000" b="1" dirty="0">
                <a:solidFill>
                  <a:srgbClr val="0000FF"/>
                </a:solidFill>
              </a:rPr>
              <a:t>-&gt; end repeat;</a:t>
            </a:r>
            <a:endParaRPr lang="zh-CN" altLang="zh-CN" sz="2000" b="1" dirty="0">
              <a:solidFill>
                <a:srgbClr val="0000FF"/>
              </a:solidFill>
            </a:endParaRPr>
          </a:p>
          <a:p>
            <a:pPr lvl="1" eaLnBrk="1" hangingPunct="1"/>
            <a:r>
              <a:rPr lang="en-US" altLang="zh-CN" sz="2000" b="1" dirty="0">
                <a:solidFill>
                  <a:srgbClr val="0000FF"/>
                </a:solidFill>
              </a:rPr>
              <a:t>-&gt; return sum;</a:t>
            </a:r>
            <a:endParaRPr lang="zh-CN" altLang="zh-CN" sz="2000" b="1" dirty="0">
              <a:solidFill>
                <a:srgbClr val="0000FF"/>
              </a:solidFill>
            </a:endParaRPr>
          </a:p>
          <a:p>
            <a:pPr lvl="1" eaLnBrk="1" hangingPunct="1"/>
            <a:r>
              <a:rPr lang="en-US" altLang="zh-CN" sz="2000" b="1" dirty="0">
                <a:solidFill>
                  <a:srgbClr val="0000FF"/>
                </a:solidFill>
              </a:rPr>
              <a:t>-&gt; end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delimiter ;</a:t>
            </a:r>
            <a:endParaRPr lang="zh-CN" altLang="zh-CN" sz="2000" b="1" dirty="0">
              <a:solidFill>
                <a:srgbClr val="0000FF"/>
              </a:solidFill>
            </a:endParaRPr>
          </a:p>
          <a:p>
            <a:pPr eaLnBrk="1" hangingPunct="1"/>
            <a:r>
              <a:rPr lang="en-US" altLang="zh-CN" sz="2000" b="1" dirty="0" err="1">
                <a:solidFill>
                  <a:srgbClr val="0000FF"/>
                </a:solidFill>
              </a:rPr>
              <a:t>mysql</a:t>
            </a:r>
            <a:r>
              <a:rPr lang="en-US" altLang="zh-CN" sz="2000" b="1" dirty="0">
                <a:solidFill>
                  <a:srgbClr val="0000FF"/>
                </a:solidFill>
              </a:rPr>
              <a:t>&gt; select </a:t>
            </a:r>
            <a:r>
              <a:rPr lang="en-US" altLang="zh-CN" sz="2000" b="1" dirty="0" err="1">
                <a:solidFill>
                  <a:srgbClr val="0000FF"/>
                </a:solidFill>
              </a:rPr>
              <a:t>exam_repeat</a:t>
            </a:r>
            <a:r>
              <a:rPr lang="en-US" altLang="zh-CN" sz="2000" b="1" dirty="0">
                <a:solidFill>
                  <a:srgbClr val="0000FF"/>
                </a:solidFill>
              </a:rPr>
              <a:t>(50);</a:t>
            </a:r>
            <a:endParaRPr lang="zh-CN" altLang="zh-CN" sz="2000" b="1" dirty="0">
              <a:solidFill>
                <a:srgbClr val="0000FF"/>
              </a:solidFill>
            </a:endParaRPr>
          </a:p>
        </p:txBody>
      </p:sp>
      <p:sp>
        <p:nvSpPr>
          <p:cNvPr id="9" name="矩形 8">
            <a:extLst>
              <a:ext uri="{FF2B5EF4-FFF2-40B4-BE49-F238E27FC236}">
                <a16:creationId xmlns:a16="http://schemas.microsoft.com/office/drawing/2014/main" id="{14E10D5D-2D46-48B7-9245-24159EB9A37C}"/>
              </a:ext>
            </a:extLst>
          </p:cNvPr>
          <p:cNvSpPr>
            <a:spLocks noChangeArrowheads="1"/>
          </p:cNvSpPr>
          <p:nvPr/>
        </p:nvSpPr>
        <p:spPr bwMode="auto">
          <a:xfrm>
            <a:off x="4444656" y="3544543"/>
            <a:ext cx="4572000"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dirty="0">
                <a:solidFill>
                  <a:srgbClr val="0000FF"/>
                </a:solidFill>
              </a:rPr>
              <a:t>在编写循环类的程序时，应特别注意函数参数和函数体内的变量值得变化情况，稍有不慎，就会出现问题，诸如数据错误、死循环等等。</a:t>
            </a:r>
            <a:endParaRPr lang="en-US" altLang="zh-CN" b="1" dirty="0">
              <a:solidFill>
                <a:srgbClr val="0000FF"/>
              </a:solidFill>
            </a:endParaRPr>
          </a:p>
        </p:txBody>
      </p:sp>
      <p:sp>
        <p:nvSpPr>
          <p:cNvPr id="10" name="文本框 9">
            <a:extLst>
              <a:ext uri="{FF2B5EF4-FFF2-40B4-BE49-F238E27FC236}">
                <a16:creationId xmlns:a16="http://schemas.microsoft.com/office/drawing/2014/main" id="{28647E31-512B-4EBA-BBFE-4B63FA7810F6}"/>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8677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548951"/>
            <a:ext cx="11231217" cy="376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Microsoft YaHei Light" panose="020B0502040204020203" pitchFamily="34" charset="-122"/>
                <a:ea typeface="Microsoft YaHei Light" panose="020B0502040204020203" pitchFamily="34" charset="-122"/>
              </a:rPr>
              <a:t>利用</a:t>
            </a:r>
            <a:r>
              <a:rPr lang="en-US" altLang="zh-CN" sz="2400" dirty="0">
                <a:latin typeface="Microsoft YaHei Light" panose="020B0502040204020203" pitchFamily="34" charset="-122"/>
                <a:ea typeface="Microsoft YaHei Light" panose="020B0502040204020203" pitchFamily="34" charset="-122"/>
              </a:rPr>
              <a:t>MySQL</a:t>
            </a:r>
            <a:r>
              <a:rPr lang="zh-CN" altLang="zh-CN" sz="2400" dirty="0">
                <a:latin typeface="Microsoft YaHei Light" panose="020B0502040204020203" pitchFamily="34" charset="-122"/>
                <a:ea typeface="Microsoft YaHei Light" panose="020B0502040204020203" pitchFamily="34" charset="-122"/>
              </a:rPr>
              <a:t>语言编程，需要先掌握常量、变量、函数、表达式、关键词等语言因素的使用方法，并在此基础上利用创建自定义函数应用这些语言因素去表达或描述算法，实现编写程序进行一系列的操作。</a:t>
            </a:r>
            <a:endParaRPr lang="en-US" altLang="zh-CN" sz="2400" dirty="0">
              <a:latin typeface="Microsoft YaHei Light" panose="020B0502040204020203" pitchFamily="34" charset="-122"/>
              <a:ea typeface="Microsoft YaHei Light" panose="020B0502040204020203" pitchFamily="34" charset="-122"/>
            </a:endParaRPr>
          </a:p>
          <a:p>
            <a:r>
              <a:rPr lang="zh-CN" altLang="zh-CN" sz="2400" dirty="0">
                <a:latin typeface="Microsoft YaHei Light" panose="020B0502040204020203" pitchFamily="34" charset="-122"/>
                <a:ea typeface="Microsoft YaHei Light" panose="020B0502040204020203" pitchFamily="34" charset="-122"/>
              </a:rPr>
              <a:t>在本章学习过程中，需要重点掌握如下知识点：</a:t>
            </a:r>
          </a:p>
          <a:p>
            <a:pPr lvl="1"/>
            <a:r>
              <a:rPr lang="zh-CN" altLang="zh-CN" dirty="0">
                <a:solidFill>
                  <a:srgbClr val="C00000"/>
                </a:solidFill>
                <a:latin typeface="Microsoft YaHei Light" panose="020B0502040204020203" pitchFamily="34" charset="-122"/>
                <a:ea typeface="Microsoft YaHei Light" panose="020B0502040204020203" pitchFamily="34" charset="-122"/>
              </a:rPr>
              <a:t>变量的分类、定义和使用方法。学会使用会话变量的使用方法。存储函数</a:t>
            </a:r>
            <a:r>
              <a:rPr lang="zh-CN" altLang="en-US" dirty="0">
                <a:solidFill>
                  <a:srgbClr val="C00000"/>
                </a:solidFill>
                <a:latin typeface="Microsoft YaHei Light" panose="020B0502040204020203" pitchFamily="34" charset="-122"/>
                <a:ea typeface="Microsoft YaHei Light" panose="020B0502040204020203" pitchFamily="34" charset="-122"/>
              </a:rPr>
              <a:t>、</a:t>
            </a:r>
            <a:r>
              <a:rPr lang="zh-CN" altLang="zh-CN" dirty="0">
                <a:solidFill>
                  <a:srgbClr val="C00000"/>
                </a:solidFill>
                <a:latin typeface="Microsoft YaHei Light" panose="020B0502040204020203" pitchFamily="34" charset="-122"/>
                <a:ea typeface="Microsoft YaHei Light" panose="020B0502040204020203" pitchFamily="34" charset="-122"/>
              </a:rPr>
              <a:t>预处理语句的定义和使用方法。</a:t>
            </a:r>
          </a:p>
          <a:p>
            <a:pPr lvl="1"/>
            <a:r>
              <a:rPr lang="zh-CN" altLang="zh-CN" dirty="0">
                <a:solidFill>
                  <a:srgbClr val="0000FF"/>
                </a:solidFill>
                <a:latin typeface="Microsoft YaHei Light" panose="020B0502040204020203" pitchFamily="34" charset="-122"/>
                <a:ea typeface="Microsoft YaHei Light" panose="020B0502040204020203" pitchFamily="34" charset="-122"/>
              </a:rPr>
              <a:t>控制流语句的语句格式和使用方法。特别是选择结构和循环结构的各类语句，是</a:t>
            </a:r>
            <a:r>
              <a:rPr lang="en-US" altLang="zh-CN" dirty="0">
                <a:solidFill>
                  <a:srgbClr val="0000FF"/>
                </a:solidFill>
                <a:latin typeface="Microsoft YaHei Light" panose="020B0502040204020203" pitchFamily="34" charset="-122"/>
                <a:ea typeface="Microsoft YaHei Light" panose="020B0502040204020203" pitchFamily="34" charset="-122"/>
              </a:rPr>
              <a:t>MySQL</a:t>
            </a:r>
            <a:r>
              <a:rPr lang="zh-CN" altLang="zh-CN" dirty="0">
                <a:solidFill>
                  <a:srgbClr val="0000FF"/>
                </a:solidFill>
                <a:latin typeface="Microsoft YaHei Light" panose="020B0502040204020203" pitchFamily="34" charset="-122"/>
                <a:ea typeface="Microsoft YaHei Light" panose="020B0502040204020203" pitchFamily="34" charset="-122"/>
              </a:rPr>
              <a:t>语句的主要组成部分，是</a:t>
            </a:r>
            <a:r>
              <a:rPr lang="en-US" altLang="zh-CN" dirty="0">
                <a:solidFill>
                  <a:srgbClr val="0000FF"/>
                </a:solidFill>
                <a:latin typeface="Microsoft YaHei Light" panose="020B0502040204020203" pitchFamily="34" charset="-122"/>
                <a:ea typeface="Microsoft YaHei Light" panose="020B0502040204020203" pitchFamily="34" charset="-122"/>
              </a:rPr>
              <a:t>MySQL</a:t>
            </a:r>
            <a:r>
              <a:rPr lang="zh-CN" altLang="zh-CN" dirty="0">
                <a:solidFill>
                  <a:srgbClr val="0000FF"/>
                </a:solidFill>
                <a:latin typeface="Microsoft YaHei Light" panose="020B0502040204020203" pitchFamily="34" charset="-122"/>
                <a:ea typeface="Microsoft YaHei Light" panose="020B0502040204020203" pitchFamily="34" charset="-122"/>
              </a:rPr>
              <a:t>实现较为复杂算法的基础。</a:t>
            </a:r>
          </a:p>
          <a:p>
            <a:pPr lvl="1"/>
            <a:r>
              <a:rPr lang="zh-CN" altLang="zh-CN" dirty="0">
                <a:solidFill>
                  <a:srgbClr val="C00000"/>
                </a:solidFill>
                <a:latin typeface="Microsoft YaHei Light" panose="020B0502040204020203" pitchFamily="34" charset="-122"/>
                <a:ea typeface="Microsoft YaHei Light" panose="020B0502040204020203" pitchFamily="34" charset="-122"/>
              </a:rPr>
              <a:t>选择结构分为</a:t>
            </a:r>
            <a:r>
              <a:rPr lang="en-US" altLang="zh-CN" dirty="0">
                <a:solidFill>
                  <a:srgbClr val="C00000"/>
                </a:solidFill>
                <a:latin typeface="Microsoft YaHei Light" panose="020B0502040204020203" pitchFamily="34" charset="-122"/>
                <a:ea typeface="Microsoft YaHei Light" panose="020B0502040204020203" pitchFamily="34" charset="-122"/>
              </a:rPr>
              <a:t>if</a:t>
            </a:r>
            <a:r>
              <a:rPr lang="zh-CN" altLang="zh-CN" dirty="0">
                <a:solidFill>
                  <a:srgbClr val="C00000"/>
                </a:solidFill>
                <a:latin typeface="Microsoft YaHei Light" panose="020B0502040204020203" pitchFamily="34" charset="-122"/>
                <a:ea typeface="Microsoft YaHei Light" panose="020B0502040204020203" pitchFamily="34" charset="-122"/>
              </a:rPr>
              <a:t>语句和</a:t>
            </a:r>
            <a:r>
              <a:rPr lang="en-US" altLang="zh-CN" dirty="0">
                <a:solidFill>
                  <a:srgbClr val="C00000"/>
                </a:solidFill>
                <a:latin typeface="Microsoft YaHei Light" panose="020B0502040204020203" pitchFamily="34" charset="-122"/>
                <a:ea typeface="Microsoft YaHei Light" panose="020B0502040204020203" pitchFamily="34" charset="-122"/>
              </a:rPr>
              <a:t>case</a:t>
            </a:r>
            <a:r>
              <a:rPr lang="zh-CN" altLang="zh-CN" dirty="0">
                <a:solidFill>
                  <a:srgbClr val="C00000"/>
                </a:solidFill>
                <a:latin typeface="Microsoft YaHei Light" panose="020B0502040204020203" pitchFamily="34" charset="-122"/>
                <a:ea typeface="Microsoft YaHei Light" panose="020B0502040204020203" pitchFamily="34" charset="-122"/>
              </a:rPr>
              <a:t>语句，适合判断类的算法处理。循环语句包括</a:t>
            </a:r>
            <a:r>
              <a:rPr lang="en-US" altLang="zh-CN" dirty="0">
                <a:solidFill>
                  <a:srgbClr val="C00000"/>
                </a:solidFill>
                <a:latin typeface="Microsoft YaHei Light" panose="020B0502040204020203" pitchFamily="34" charset="-122"/>
                <a:ea typeface="Microsoft YaHei Light" panose="020B0502040204020203" pitchFamily="34" charset="-122"/>
              </a:rPr>
              <a:t>while</a:t>
            </a:r>
            <a:r>
              <a:rPr lang="zh-CN" altLang="zh-CN" dirty="0">
                <a:solidFill>
                  <a:srgbClr val="C00000"/>
                </a:solidFill>
                <a:latin typeface="Microsoft YaHei Light" panose="020B0502040204020203" pitchFamily="34" charset="-122"/>
                <a:ea typeface="Microsoft YaHei Light" panose="020B0502040204020203" pitchFamily="34" charset="-122"/>
              </a:rPr>
              <a:t>、</a:t>
            </a:r>
            <a:r>
              <a:rPr lang="en-US" altLang="zh-CN" dirty="0">
                <a:solidFill>
                  <a:srgbClr val="C00000"/>
                </a:solidFill>
                <a:latin typeface="Microsoft YaHei Light" panose="020B0502040204020203" pitchFamily="34" charset="-122"/>
                <a:ea typeface="Microsoft YaHei Light" panose="020B0502040204020203" pitchFamily="34" charset="-122"/>
              </a:rPr>
              <a:t>repeat</a:t>
            </a:r>
            <a:r>
              <a:rPr lang="zh-CN" altLang="zh-CN" dirty="0">
                <a:solidFill>
                  <a:srgbClr val="C00000"/>
                </a:solidFill>
                <a:latin typeface="Microsoft YaHei Light" panose="020B0502040204020203" pitchFamily="34" charset="-122"/>
                <a:ea typeface="Microsoft YaHei Light" panose="020B0502040204020203" pitchFamily="34" charset="-122"/>
              </a:rPr>
              <a:t>、</a:t>
            </a:r>
            <a:r>
              <a:rPr lang="en-US" altLang="zh-CN" dirty="0">
                <a:solidFill>
                  <a:srgbClr val="C00000"/>
                </a:solidFill>
                <a:latin typeface="Microsoft YaHei Light" panose="020B0502040204020203" pitchFamily="34" charset="-122"/>
                <a:ea typeface="Microsoft YaHei Light" panose="020B0502040204020203" pitchFamily="34" charset="-122"/>
              </a:rPr>
              <a:t>loop</a:t>
            </a:r>
            <a:r>
              <a:rPr lang="zh-CN" altLang="zh-CN" dirty="0">
                <a:solidFill>
                  <a:srgbClr val="C00000"/>
                </a:solidFill>
                <a:latin typeface="Microsoft YaHei Light" panose="020B0502040204020203" pitchFamily="34" charset="-122"/>
                <a:ea typeface="Microsoft YaHei Light" panose="020B0502040204020203" pitchFamily="34" charset="-122"/>
              </a:rPr>
              <a:t>等方式，适合处理重复执行的语句块。</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11.3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的控制流语句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657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548952"/>
            <a:ext cx="11231217" cy="2162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存储过程是一组为了完成特定功能的 </a:t>
            </a:r>
            <a:r>
              <a:rPr lang="en-US" altLang="zh-CN" dirty="0"/>
              <a:t>SQL </a:t>
            </a:r>
            <a:r>
              <a:rPr lang="zh-CN" altLang="en-US" dirty="0"/>
              <a:t>语句集，经编译后存储在数据库中。用户通过指定存储过程的名字并给出参数（如果该存储过程带有参数）来执行它。存储过程可以包含数据操作语言（</a:t>
            </a:r>
            <a:r>
              <a:rPr lang="en-US" altLang="zh-CN" dirty="0"/>
              <a:t>DML</a:t>
            </a:r>
            <a:r>
              <a:rPr lang="zh-CN" altLang="en-US" dirty="0"/>
              <a:t>）、数据定义语言（</a:t>
            </a:r>
            <a:r>
              <a:rPr lang="en-US" altLang="zh-CN" dirty="0"/>
              <a:t>DDL</a:t>
            </a:r>
            <a:r>
              <a:rPr lang="zh-CN" altLang="en-US" dirty="0"/>
              <a:t>）和控制流语句等，它就像是数据库中的一个小程序。</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02447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222514"/>
            <a:ext cx="11231217" cy="4983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latin typeface="Microsoft YaHei Light" panose="020B0502040204020203" pitchFamily="34" charset="-122"/>
                <a:ea typeface="Microsoft YaHei Light" panose="020B0502040204020203" pitchFamily="34" charset="-122"/>
              </a:rPr>
              <a:t>存储过程的优点</a:t>
            </a:r>
          </a:p>
          <a:p>
            <a:pPr marL="0" indent="0">
              <a:buNone/>
            </a:pPr>
            <a:r>
              <a:rPr lang="zh-CN" altLang="en-US" sz="2400" b="1" dirty="0">
                <a:latin typeface="Microsoft YaHei Light" panose="020B0502040204020203" pitchFamily="34" charset="-122"/>
                <a:ea typeface="Microsoft YaHei Light" panose="020B0502040204020203" pitchFamily="34" charset="-122"/>
              </a:rPr>
              <a:t>（一）增强性能</a:t>
            </a:r>
            <a:br>
              <a:rPr lang="zh-CN" altLang="en-US" sz="2400" dirty="0">
                <a:latin typeface="Microsoft YaHei Light" panose="020B0502040204020203" pitchFamily="34" charset="-122"/>
                <a:ea typeface="Microsoft YaHei Light" panose="020B0502040204020203" pitchFamily="34" charset="-122"/>
              </a:rPr>
            </a:br>
            <a:r>
              <a:rPr lang="zh-CN" altLang="en-US" sz="2400" dirty="0">
                <a:latin typeface="Microsoft YaHei Light" panose="020B0502040204020203" pitchFamily="34" charset="-122"/>
                <a:ea typeface="Microsoft YaHei Light" panose="020B0502040204020203" pitchFamily="34" charset="-122"/>
              </a:rPr>
              <a:t>存储过程在创建时被编译并存储在数据库中。当被调用时，不需要再次编译，相比于直接执行 </a:t>
            </a:r>
            <a:r>
              <a:rPr lang="en-US" altLang="zh-CN" sz="2400" dirty="0">
                <a:latin typeface="Microsoft YaHei Light" panose="020B0502040204020203" pitchFamily="34" charset="-122"/>
                <a:ea typeface="Microsoft YaHei Light" panose="020B0502040204020203" pitchFamily="34" charset="-122"/>
              </a:rPr>
              <a:t>SQL </a:t>
            </a:r>
            <a:r>
              <a:rPr lang="zh-CN" altLang="en-US" sz="2400" dirty="0">
                <a:latin typeface="Microsoft YaHei Light" panose="020B0502040204020203" pitchFamily="34" charset="-122"/>
                <a:ea typeface="Microsoft YaHei Light" panose="020B0502040204020203" pitchFamily="34" charset="-122"/>
              </a:rPr>
              <a:t>语句（每次执行都需要编译），能够减少编译的时间，从而提高执行效率。</a:t>
            </a:r>
          </a:p>
          <a:p>
            <a:pPr marL="0" indent="0">
              <a:buNone/>
            </a:pPr>
            <a:r>
              <a:rPr lang="zh-CN" altLang="en-US" sz="2400" dirty="0">
                <a:latin typeface="Microsoft YaHei Light" panose="020B0502040204020203" pitchFamily="34" charset="-122"/>
                <a:ea typeface="Microsoft YaHei Light" panose="020B0502040204020203" pitchFamily="34" charset="-122"/>
              </a:rPr>
              <a:t>例如，假设有一个复杂的查询操作，包含多个表的连接和筛选条件。如果将这个查询封装成存储过程，每次调用时可以更快地执行，因为编译步骤已经提前完成。</a:t>
            </a:r>
          </a:p>
          <a:p>
            <a:pPr marL="0" indent="0">
              <a:buNone/>
            </a:pPr>
            <a:r>
              <a:rPr lang="zh-CN" altLang="en-US" sz="2400" b="1" dirty="0">
                <a:latin typeface="Microsoft YaHei Light" panose="020B0502040204020203" pitchFamily="34" charset="-122"/>
                <a:ea typeface="Microsoft YaHei Light" panose="020B0502040204020203" pitchFamily="34" charset="-122"/>
              </a:rPr>
              <a:t>（二）可维护性</a:t>
            </a:r>
            <a:br>
              <a:rPr lang="zh-CN" altLang="en-US" sz="2400" dirty="0">
                <a:latin typeface="Microsoft YaHei Light" panose="020B0502040204020203" pitchFamily="34" charset="-122"/>
                <a:ea typeface="Microsoft YaHei Light" panose="020B0502040204020203" pitchFamily="34" charset="-122"/>
              </a:rPr>
            </a:br>
            <a:r>
              <a:rPr lang="zh-CN" altLang="en-US" sz="2400" dirty="0">
                <a:latin typeface="Microsoft YaHei Light" panose="020B0502040204020203" pitchFamily="34" charset="-122"/>
                <a:ea typeface="Microsoft YaHei Light" panose="020B0502040204020203" pitchFamily="34" charset="-122"/>
              </a:rPr>
              <a:t>当业务逻辑发生变化时，只需要修改存储过程中的代码。如果相同的逻辑分散在多个应用程序代码中（通过直接写 </a:t>
            </a:r>
            <a:r>
              <a:rPr lang="en-US" altLang="zh-CN" sz="2400" dirty="0">
                <a:latin typeface="Microsoft YaHei Light" panose="020B0502040204020203" pitchFamily="34" charset="-122"/>
                <a:ea typeface="Microsoft YaHei Light" panose="020B0502040204020203" pitchFamily="34" charset="-122"/>
              </a:rPr>
              <a:t>SQL </a:t>
            </a:r>
            <a:r>
              <a:rPr lang="zh-CN" altLang="en-US" sz="2400" dirty="0">
                <a:latin typeface="Microsoft YaHei Light" panose="020B0502040204020203" pitchFamily="34" charset="-122"/>
                <a:ea typeface="Microsoft YaHei Light" panose="020B0502040204020203" pitchFamily="34" charset="-122"/>
              </a:rPr>
              <a:t>语句），修改起来就会非常麻烦。</a:t>
            </a:r>
          </a:p>
          <a:p>
            <a:pPr marL="0" indent="0">
              <a:buNone/>
            </a:pPr>
            <a:r>
              <a:rPr lang="zh-CN" altLang="en-US" sz="2400" dirty="0">
                <a:latin typeface="Microsoft YaHei Light" panose="020B0502040204020203" pitchFamily="34" charset="-122"/>
                <a:ea typeface="Microsoft YaHei Light" panose="020B0502040204020203" pitchFamily="34" charset="-122"/>
              </a:rPr>
              <a:t>例如，一个用于计算员工薪资的存储过程，包含了基本工资、奖金、扣除项等复杂计算。如果薪资计算规则发生变化，只需要在存储过程中修改相应的计算部分，而不用在每个使用该计算的程序代码中进行修改。</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35476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222514"/>
            <a:ext cx="11231217" cy="2031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latin typeface="Microsoft YaHei Light" panose="020B0502040204020203" pitchFamily="34" charset="-122"/>
                <a:ea typeface="Microsoft YaHei Light" panose="020B0502040204020203" pitchFamily="34" charset="-122"/>
              </a:rPr>
              <a:t>（三）安全性</a:t>
            </a:r>
            <a:br>
              <a:rPr lang="zh-CN" altLang="en-US" sz="2400" dirty="0">
                <a:latin typeface="Microsoft YaHei Light" panose="020B0502040204020203" pitchFamily="34" charset="-122"/>
                <a:ea typeface="Microsoft YaHei Light" panose="020B0502040204020203" pitchFamily="34" charset="-122"/>
              </a:rPr>
            </a:br>
            <a:r>
              <a:rPr lang="zh-CN" altLang="en-US" sz="2400" dirty="0">
                <a:latin typeface="Microsoft YaHei Light" panose="020B0502040204020203" pitchFamily="34" charset="-122"/>
                <a:ea typeface="Microsoft YaHei Light" panose="020B0502040204020203" pitchFamily="34" charset="-122"/>
              </a:rPr>
              <a:t>可以通过权限设置，只允许用户执行存储过程，而限制用户直接访问和修改数据库中的表。这样可以更好地保护数据的安全性。</a:t>
            </a:r>
          </a:p>
          <a:p>
            <a:pPr marL="0" indent="0">
              <a:buNone/>
            </a:pPr>
            <a:r>
              <a:rPr lang="zh-CN" altLang="en-US" sz="2400" dirty="0">
                <a:latin typeface="Microsoft YaHei Light" panose="020B0502040204020203" pitchFamily="34" charset="-122"/>
                <a:ea typeface="Microsoft YaHei Light" panose="020B0502040204020203" pitchFamily="34" charset="-122"/>
              </a:rPr>
              <a:t>例如，对于一个银行数据库，普通柜员可能只被允许执行存储过程来进行存款、取款等操作，而不允许直接修改账户余额表，防止误操作或恶意操作。</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5213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897336" y="2349460"/>
            <a:ext cx="7384816" cy="3851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DELIMITER //</a:t>
            </a:r>
          </a:p>
          <a:p>
            <a:pPr marL="0" indent="0">
              <a:buNone/>
            </a:pPr>
            <a:r>
              <a:rPr lang="en-US" altLang="zh-CN" sz="2400" dirty="0"/>
              <a:t>CREATE PROCEDURE </a:t>
            </a:r>
            <a:r>
              <a:rPr lang="en-US" altLang="zh-CN" sz="2400" dirty="0" err="1"/>
              <a:t>procedure_name</a:t>
            </a:r>
            <a:r>
              <a:rPr lang="en-US" altLang="zh-CN" sz="2400" dirty="0"/>
              <a:t>([parameter list])</a:t>
            </a:r>
          </a:p>
          <a:p>
            <a:pPr marL="0" indent="0">
              <a:buNone/>
            </a:pPr>
            <a:r>
              <a:rPr lang="en-US" altLang="zh-CN" sz="2400" dirty="0"/>
              <a:t>BEGIN</a:t>
            </a:r>
          </a:p>
          <a:p>
            <a:pPr marL="0" indent="0">
              <a:buNone/>
            </a:pPr>
            <a:r>
              <a:rPr lang="en-US" altLang="zh-CN" sz="2400" dirty="0"/>
              <a:t>   -- </a:t>
            </a:r>
            <a:r>
              <a:rPr lang="zh-CN" altLang="en-US" sz="2400" dirty="0"/>
              <a:t>存储过程的主体，包含</a:t>
            </a:r>
            <a:r>
              <a:rPr lang="en-US" altLang="zh-CN" sz="2400" dirty="0"/>
              <a:t>SQL</a:t>
            </a:r>
            <a:r>
              <a:rPr lang="zh-CN" altLang="en-US" sz="2400" dirty="0"/>
              <a:t>语句</a:t>
            </a:r>
          </a:p>
          <a:p>
            <a:pPr marL="0" indent="0">
              <a:buNone/>
            </a:pPr>
            <a:r>
              <a:rPr lang="zh-CN" altLang="en-US" sz="2400" dirty="0"/>
              <a:t>   </a:t>
            </a:r>
            <a:r>
              <a:rPr lang="en-US" altLang="zh-CN" sz="2400" dirty="0"/>
              <a:t>SQL statements;</a:t>
            </a:r>
          </a:p>
          <a:p>
            <a:pPr marL="0" indent="0">
              <a:buNone/>
            </a:pPr>
            <a:r>
              <a:rPr lang="en-US" altLang="zh-CN" sz="2400" dirty="0"/>
              <a:t>END //</a:t>
            </a:r>
          </a:p>
          <a:p>
            <a:pPr marL="0" indent="0">
              <a:buNone/>
            </a:pPr>
            <a:r>
              <a:rPr lang="en-US" altLang="zh-CN" sz="2400" dirty="0"/>
              <a:t>DELIMITER ;</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2A9CD4DD-948D-4C5A-97FA-1D61CECA0872}"/>
              </a:ext>
            </a:extLst>
          </p:cNvPr>
          <p:cNvSpPr txBox="1"/>
          <p:nvPr/>
        </p:nvSpPr>
        <p:spPr>
          <a:xfrm>
            <a:off x="897336" y="1396406"/>
            <a:ext cx="141577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基本语法</a:t>
            </a:r>
          </a:p>
        </p:txBody>
      </p:sp>
    </p:spTree>
    <p:extLst>
      <p:ext uri="{BB962C8B-B14F-4D97-AF65-F5344CB8AC3E}">
        <p14:creationId xmlns:p14="http://schemas.microsoft.com/office/powerpoint/2010/main" val="1664439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3E81F95C-EA37-4BF1-BC38-E5E7A5C0557B}"/>
              </a:ext>
            </a:extLst>
          </p:cNvPr>
          <p:cNvSpPr txBox="1">
            <a:spLocks noChangeArrowheads="1"/>
          </p:cNvSpPr>
          <p:nvPr/>
        </p:nvSpPr>
        <p:spPr>
          <a:xfrm>
            <a:off x="480392" y="1379391"/>
            <a:ext cx="9746174" cy="3697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无参数存储过程</a:t>
            </a:r>
            <a:endParaRPr lang="en-US" altLang="zh-CN" sz="2400" dirty="0"/>
          </a:p>
          <a:p>
            <a:r>
              <a:rPr lang="zh-CN" altLang="en-US" sz="2400" dirty="0"/>
              <a:t>创建一个简单的存储过程，用于查询所有员工信息 </a:t>
            </a:r>
            <a:r>
              <a:rPr lang="en-US" altLang="zh-CN" sz="2400" dirty="0"/>
              <a:t>DELIMITER // </a:t>
            </a:r>
          </a:p>
          <a:p>
            <a:pPr marL="0" indent="0">
              <a:buNone/>
            </a:pPr>
            <a:r>
              <a:rPr lang="en-US" altLang="zh-CN" sz="2400" dirty="0"/>
              <a:t>CREATE PROCEDURE </a:t>
            </a:r>
            <a:r>
              <a:rPr lang="en-US" altLang="zh-CN" sz="2400" dirty="0" err="1"/>
              <a:t>get_all_employees</a:t>
            </a:r>
            <a:r>
              <a:rPr lang="en-US" altLang="zh-CN" sz="2400" dirty="0"/>
              <a:t>() </a:t>
            </a:r>
          </a:p>
          <a:p>
            <a:pPr marL="0" indent="0">
              <a:buNone/>
            </a:pPr>
            <a:r>
              <a:rPr lang="en-US" altLang="zh-CN" sz="2400" dirty="0"/>
              <a:t>BEGIN </a:t>
            </a:r>
          </a:p>
          <a:p>
            <a:pPr marL="0" indent="0">
              <a:buNone/>
            </a:pPr>
            <a:r>
              <a:rPr lang="en-US" altLang="zh-CN" sz="2400" dirty="0"/>
              <a:t>	SELECT * FROM employees; </a:t>
            </a:r>
          </a:p>
          <a:p>
            <a:pPr marL="0" indent="0">
              <a:buNone/>
            </a:pPr>
            <a:r>
              <a:rPr lang="en-US" altLang="zh-CN" sz="2400" dirty="0"/>
              <a:t>END //</a:t>
            </a:r>
          </a:p>
          <a:p>
            <a:pPr marL="0" indent="0">
              <a:buNone/>
            </a:pPr>
            <a:r>
              <a:rPr lang="en-US" altLang="zh-CN" sz="2400" dirty="0"/>
              <a:t>DELIMITER ;</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997988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513490"/>
            <a:ext cx="11231217" cy="4606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C00000"/>
                </a:solidFill>
                <a:latin typeface="Microsoft YaHei Light" panose="020B0502040204020203" pitchFamily="34" charset="-122"/>
                <a:ea typeface="Microsoft YaHei Light" panose="020B0502040204020203" pitchFamily="34" charset="-122"/>
              </a:rPr>
              <a:t>带有参数的存储过程</a:t>
            </a:r>
            <a:endParaRPr lang="en-US" altLang="zh-CN" dirty="0">
              <a:solidFill>
                <a:srgbClr val="C00000"/>
              </a:solidFill>
              <a:latin typeface="Microsoft YaHei Light" panose="020B0502040204020203" pitchFamily="34" charset="-122"/>
              <a:ea typeface="Microsoft YaHei Light" panose="020B0502040204020203" pitchFamily="34" charset="-122"/>
            </a:endParaRPr>
          </a:p>
          <a:p>
            <a:pPr marL="0" indent="0">
              <a:buNone/>
            </a:pPr>
            <a:r>
              <a:rPr lang="zh-CN" altLang="en-US" dirty="0">
                <a:solidFill>
                  <a:srgbClr val="C00000"/>
                </a:solidFill>
                <a:latin typeface="Microsoft YaHei Light" panose="020B0502040204020203" pitchFamily="34" charset="-122"/>
                <a:ea typeface="Microsoft YaHei Light" panose="020B0502040204020203" pitchFamily="34" charset="-122"/>
              </a:rPr>
              <a:t>创建一个存储过程，根据员工</a:t>
            </a:r>
            <a:r>
              <a:rPr lang="en-US" altLang="zh-CN" dirty="0">
                <a:solidFill>
                  <a:srgbClr val="C00000"/>
                </a:solidFill>
                <a:latin typeface="Microsoft YaHei Light" panose="020B0502040204020203" pitchFamily="34" charset="-122"/>
                <a:ea typeface="Microsoft YaHei Light" panose="020B0502040204020203" pitchFamily="34" charset="-122"/>
              </a:rPr>
              <a:t>ID</a:t>
            </a:r>
            <a:r>
              <a:rPr lang="zh-CN" altLang="en-US" dirty="0">
                <a:solidFill>
                  <a:srgbClr val="C00000"/>
                </a:solidFill>
                <a:latin typeface="Microsoft YaHei Light" panose="020B0502040204020203" pitchFamily="34" charset="-122"/>
                <a:ea typeface="Microsoft YaHei Light" panose="020B0502040204020203" pitchFamily="34" charset="-122"/>
              </a:rPr>
              <a:t>查询员工信息</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CREATE PROCEDURE </a:t>
            </a:r>
            <a:r>
              <a:rPr lang="en-US" altLang="zh-CN" dirty="0" err="1">
                <a:solidFill>
                  <a:srgbClr val="C00000"/>
                </a:solidFill>
                <a:latin typeface="Microsoft YaHei Light" panose="020B0502040204020203" pitchFamily="34" charset="-122"/>
                <a:ea typeface="Microsoft YaHei Light" panose="020B0502040204020203" pitchFamily="34" charset="-122"/>
              </a:rPr>
              <a:t>get_employee_by_id</a:t>
            </a:r>
            <a:r>
              <a:rPr lang="en-US" altLang="zh-CN" dirty="0">
                <a:solidFill>
                  <a:srgbClr val="C00000"/>
                </a:solidFill>
                <a:latin typeface="Microsoft YaHei Light" panose="020B0502040204020203" pitchFamily="34" charset="-122"/>
                <a:ea typeface="Microsoft YaHei Light" panose="020B0502040204020203" pitchFamily="34" charset="-122"/>
              </a:rPr>
              <a:t>(IN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 INT)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BEGIN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SELECT * FROM employees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END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5967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507549"/>
            <a:ext cx="11231217" cy="734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C00000"/>
                </a:solidFill>
                <a:latin typeface="Microsoft YaHei Light" panose="020B0502040204020203" pitchFamily="34" charset="-122"/>
                <a:ea typeface="Microsoft YaHei Light" panose="020B0502040204020203" pitchFamily="34" charset="-122"/>
              </a:rPr>
              <a:t>调用无参数存储过程</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FD9EF670-1D8E-4FC6-9A37-F8BC981135F2}"/>
              </a:ext>
            </a:extLst>
          </p:cNvPr>
          <p:cNvSpPr txBox="1">
            <a:spLocks noChangeArrowheads="1"/>
          </p:cNvSpPr>
          <p:nvPr/>
        </p:nvSpPr>
        <p:spPr>
          <a:xfrm>
            <a:off x="480390" y="4214975"/>
            <a:ext cx="11231217" cy="1198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SET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 = 1;</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CALL </a:t>
            </a:r>
            <a:r>
              <a:rPr lang="en-US" altLang="zh-CN" dirty="0" err="1">
                <a:solidFill>
                  <a:srgbClr val="C00000"/>
                </a:solidFill>
                <a:latin typeface="Microsoft YaHei Light" panose="020B0502040204020203" pitchFamily="34" charset="-122"/>
                <a:ea typeface="Microsoft YaHei Light" panose="020B0502040204020203" pitchFamily="34" charset="-122"/>
              </a:rPr>
              <a:t>get_employee_by_id</a:t>
            </a:r>
            <a:r>
              <a:rPr lang="en-US" altLang="zh-CN" dirty="0">
                <a:solidFill>
                  <a:srgbClr val="C00000"/>
                </a:solidFill>
                <a:latin typeface="Microsoft YaHei Light" panose="020B0502040204020203" pitchFamily="34" charset="-122"/>
                <a:ea typeface="Microsoft YaHei Light" panose="020B0502040204020203" pitchFamily="34" charset="-122"/>
              </a:rPr>
              <a:t>(@</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p:txBody>
      </p:sp>
      <p:sp>
        <p:nvSpPr>
          <p:cNvPr id="7" name="Rectangle 3">
            <a:extLst>
              <a:ext uri="{FF2B5EF4-FFF2-40B4-BE49-F238E27FC236}">
                <a16:creationId xmlns:a16="http://schemas.microsoft.com/office/drawing/2014/main" id="{9167FF83-57C0-4F15-9FCA-0D510D7E26C9}"/>
              </a:ext>
            </a:extLst>
          </p:cNvPr>
          <p:cNvSpPr txBox="1">
            <a:spLocks noChangeArrowheads="1"/>
          </p:cNvSpPr>
          <p:nvPr/>
        </p:nvSpPr>
        <p:spPr>
          <a:xfrm>
            <a:off x="585495" y="2242636"/>
            <a:ext cx="11231217" cy="734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CALL </a:t>
            </a:r>
            <a:r>
              <a:rPr lang="en-US" altLang="zh-CN" dirty="0" err="1">
                <a:solidFill>
                  <a:srgbClr val="C00000"/>
                </a:solidFill>
                <a:latin typeface="Microsoft YaHei Light" panose="020B0502040204020203" pitchFamily="34" charset="-122"/>
                <a:ea typeface="Microsoft YaHei Light" panose="020B0502040204020203" pitchFamily="34" charset="-122"/>
              </a:rPr>
              <a:t>get_all_employees</a:t>
            </a:r>
            <a:r>
              <a:rPr lang="en-US" altLang="zh-CN" dirty="0">
                <a:solidFill>
                  <a:srgbClr val="C00000"/>
                </a:solidFill>
                <a:latin typeface="Microsoft YaHei Light" panose="020B0502040204020203" pitchFamily="34" charset="-122"/>
                <a:ea typeface="Microsoft YaHei Light" panose="020B0502040204020203" pitchFamily="34" charset="-122"/>
              </a:rPr>
              <a:t>();</a:t>
            </a:r>
          </a:p>
        </p:txBody>
      </p:sp>
      <p:sp>
        <p:nvSpPr>
          <p:cNvPr id="10" name="Rectangle 3">
            <a:extLst>
              <a:ext uri="{FF2B5EF4-FFF2-40B4-BE49-F238E27FC236}">
                <a16:creationId xmlns:a16="http://schemas.microsoft.com/office/drawing/2014/main" id="{903BFDC0-C5DF-4DE5-A6D0-C684350D6038}"/>
              </a:ext>
            </a:extLst>
          </p:cNvPr>
          <p:cNvSpPr txBox="1">
            <a:spLocks noChangeArrowheads="1"/>
          </p:cNvSpPr>
          <p:nvPr/>
        </p:nvSpPr>
        <p:spPr>
          <a:xfrm>
            <a:off x="480391" y="3439653"/>
            <a:ext cx="11231217" cy="734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C00000"/>
                </a:solidFill>
                <a:latin typeface="Microsoft YaHei Light" panose="020B0502040204020203" pitchFamily="34" charset="-122"/>
                <a:ea typeface="Microsoft YaHei Light" panose="020B0502040204020203" pitchFamily="34" charset="-122"/>
              </a:rPr>
              <a:t>调用有参数存储过程</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2" name="Rectangle 1">
            <a:extLst>
              <a:ext uri="{FF2B5EF4-FFF2-40B4-BE49-F238E27FC236}">
                <a16:creationId xmlns:a16="http://schemas.microsoft.com/office/drawing/2014/main" id="{13F2ABCF-DB52-4921-B012-8C08995B8E3A}"/>
              </a:ext>
            </a:extLst>
          </p:cNvPr>
          <p:cNvSpPr>
            <a:spLocks noChangeArrowheads="1"/>
          </p:cNvSpPr>
          <p:nvPr/>
        </p:nvSpPr>
        <p:spPr bwMode="auto">
          <a:xfrm>
            <a:off x="1171750" y="5683843"/>
            <a:ext cx="969278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ea typeface="Inter"/>
              </a:rPr>
              <a:t>我们首先使用</a:t>
            </a:r>
            <a:r>
              <a:rPr kumimoji="0" lang="zh-CN" altLang="zh-CN" sz="2400" b="0" i="0" u="none" strike="noStrike" cap="none" normalizeH="0" baseline="0" dirty="0">
                <a:ln>
                  <a:noFill/>
                </a:ln>
                <a:solidFill>
                  <a:schemeClr val="tx1"/>
                </a:solidFill>
                <a:effectLst/>
                <a:latin typeface="Arial Unicode MS"/>
                <a:ea typeface="Menlo"/>
              </a:rPr>
              <a:t>SET</a:t>
            </a:r>
            <a:r>
              <a:rPr kumimoji="0" lang="zh-CN" altLang="zh-CN" sz="2400" b="0" i="0" u="none" strike="noStrike" cap="none" normalizeH="0" baseline="0" dirty="0">
                <a:ln>
                  <a:noFill/>
                </a:ln>
                <a:solidFill>
                  <a:schemeClr val="tx1"/>
                </a:solidFill>
                <a:effectLst/>
                <a:ea typeface="Inter"/>
              </a:rPr>
              <a:t>命令设置一个用户变量</a:t>
            </a:r>
            <a:r>
              <a:rPr kumimoji="0" lang="zh-CN" altLang="zh-CN" sz="2400" b="0" i="0" u="none" strike="noStrike" cap="none" normalizeH="0" baseline="0" dirty="0">
                <a:ln>
                  <a:noFill/>
                </a:ln>
                <a:solidFill>
                  <a:schemeClr val="tx1"/>
                </a:solidFill>
                <a:effectLst/>
                <a:latin typeface="Arial Unicode MS"/>
                <a:ea typeface="Menlo"/>
              </a:rPr>
              <a:t>@employee_id</a:t>
            </a:r>
            <a:r>
              <a:rPr kumimoji="0" lang="zh-CN" altLang="zh-CN" sz="2400" b="0" i="0" u="none" strike="noStrike" cap="none" normalizeH="0" baseline="0" dirty="0">
                <a:ln>
                  <a:noFill/>
                </a:ln>
                <a:solidFill>
                  <a:schemeClr val="tx1"/>
                </a:solidFill>
                <a:effectLst/>
                <a:ea typeface="Inter"/>
              </a:rPr>
              <a:t>，然后将这个变量作为参数传递给存储过程。</a:t>
            </a:r>
            <a:r>
              <a:rPr kumimoji="0" lang="zh-CN" altLang="zh-CN"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39102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556592" y="1458079"/>
            <a:ext cx="11231217" cy="1125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C00000"/>
                </a:solidFill>
                <a:latin typeface="Microsoft YaHei Light" panose="020B0502040204020203" pitchFamily="34" charset="-122"/>
                <a:ea typeface="Microsoft YaHei Light" panose="020B0502040204020203" pitchFamily="34" charset="-122"/>
              </a:rPr>
              <a:t>声明变量</a:t>
            </a:r>
            <a:endParaRPr lang="en-US" altLang="zh-CN" dirty="0">
              <a:solidFill>
                <a:srgbClr val="C00000"/>
              </a:solidFill>
              <a:latin typeface="Microsoft YaHei Light" panose="020B0502040204020203" pitchFamily="34" charset="-122"/>
              <a:ea typeface="Microsoft YaHei Light" panose="020B0502040204020203" pitchFamily="34" charset="-122"/>
            </a:endParaRP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DECLARE </a:t>
            </a:r>
            <a:r>
              <a:rPr lang="en-US" altLang="zh-CN" dirty="0" err="1">
                <a:solidFill>
                  <a:srgbClr val="C00000"/>
                </a:solidFill>
                <a:latin typeface="Microsoft YaHei Light" panose="020B0502040204020203" pitchFamily="34" charset="-122"/>
                <a:ea typeface="Microsoft YaHei Light" panose="020B0502040204020203" pitchFamily="34" charset="-122"/>
              </a:rPr>
              <a:t>variable_name</a:t>
            </a:r>
            <a:r>
              <a:rPr lang="en-US" altLang="zh-CN" dirty="0">
                <a:solidFill>
                  <a:srgbClr val="C00000"/>
                </a:solidFill>
                <a:latin typeface="Microsoft YaHei Light" panose="020B0502040204020203" pitchFamily="34" charset="-122"/>
                <a:ea typeface="Microsoft YaHei Light" panose="020B0502040204020203" pitchFamily="34" charset="-122"/>
              </a:rPr>
              <a:t> </a:t>
            </a:r>
            <a:r>
              <a:rPr lang="en-US" altLang="zh-CN" dirty="0" err="1">
                <a:solidFill>
                  <a:srgbClr val="C00000"/>
                </a:solidFill>
                <a:latin typeface="Microsoft YaHei Light" panose="020B0502040204020203" pitchFamily="34" charset="-122"/>
                <a:ea typeface="Microsoft YaHei Light" panose="020B0502040204020203" pitchFamily="34" charset="-122"/>
              </a:rPr>
              <a:t>data_type</a:t>
            </a:r>
            <a:r>
              <a:rPr lang="en-US" altLang="zh-CN" dirty="0">
                <a:solidFill>
                  <a:srgbClr val="C00000"/>
                </a:solidFill>
                <a:latin typeface="Microsoft YaHei Light" panose="020B0502040204020203" pitchFamily="34" charset="-122"/>
                <a:ea typeface="Microsoft YaHei Light" panose="020B0502040204020203" pitchFamily="34" charset="-122"/>
              </a:rPr>
              <a:t>;</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16BCC7B9-E679-413C-97F7-A42D38105F74}"/>
              </a:ext>
            </a:extLst>
          </p:cNvPr>
          <p:cNvSpPr txBox="1">
            <a:spLocks noChangeArrowheads="1"/>
          </p:cNvSpPr>
          <p:nvPr/>
        </p:nvSpPr>
        <p:spPr>
          <a:xfrm>
            <a:off x="643678" y="2993266"/>
            <a:ext cx="3275180" cy="1125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C00000"/>
                </a:solidFill>
                <a:latin typeface="Microsoft YaHei Light" panose="020B0502040204020203" pitchFamily="34" charset="-122"/>
                <a:ea typeface="Microsoft YaHei Light" panose="020B0502040204020203" pitchFamily="34" charset="-122"/>
              </a:rPr>
              <a:t>给变量赋值</a:t>
            </a:r>
            <a:endParaRPr lang="en-US" altLang="zh-CN" dirty="0">
              <a:solidFill>
                <a:srgbClr val="C00000"/>
              </a:solidFill>
              <a:latin typeface="Microsoft YaHei Light" panose="020B0502040204020203" pitchFamily="34" charset="-122"/>
              <a:ea typeface="Microsoft YaHei Light" panose="020B0502040204020203" pitchFamily="34" charset="-122"/>
            </a:endParaRP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SET count = 10;</a:t>
            </a:r>
          </a:p>
        </p:txBody>
      </p:sp>
      <p:sp>
        <p:nvSpPr>
          <p:cNvPr id="2" name="文本框 1">
            <a:extLst>
              <a:ext uri="{FF2B5EF4-FFF2-40B4-BE49-F238E27FC236}">
                <a16:creationId xmlns:a16="http://schemas.microsoft.com/office/drawing/2014/main" id="{1DDD3392-25F6-427A-B575-5AD652B52FFA}"/>
              </a:ext>
            </a:extLst>
          </p:cNvPr>
          <p:cNvSpPr txBox="1"/>
          <p:nvPr/>
        </p:nvSpPr>
        <p:spPr>
          <a:xfrm>
            <a:off x="556592" y="4393365"/>
            <a:ext cx="7008329" cy="830997"/>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使用</a:t>
            </a:r>
            <a:r>
              <a:rPr lang="en-US" altLang="zh-CN" sz="2400" dirty="0">
                <a:latin typeface="Microsoft YaHei Light" panose="020B0502040204020203" pitchFamily="34" charset="-122"/>
                <a:ea typeface="Microsoft YaHei Light" panose="020B0502040204020203" pitchFamily="34" charset="-122"/>
              </a:rPr>
              <a:t>select….into</a:t>
            </a:r>
            <a:r>
              <a:rPr lang="zh-CN" altLang="en-US" sz="2400" dirty="0">
                <a:latin typeface="Microsoft YaHei Light" panose="020B0502040204020203" pitchFamily="34" charset="-122"/>
                <a:ea typeface="Microsoft YaHei Light" panose="020B0502040204020203" pitchFamily="34" charset="-122"/>
              </a:rPr>
              <a:t>赋值</a:t>
            </a:r>
            <a:endParaRPr lang="en-US" altLang="zh-CN" sz="2400" dirty="0">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SELECT COUNT(*) INTO count FROM employees;</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13262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AB308D-29BC-4106-9C1A-6032C3D3F65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12FF39-5082-41C4-9889-A1D5B29F1E9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Picture 2">
            <a:extLst>
              <a:ext uri="{FF2B5EF4-FFF2-40B4-BE49-F238E27FC236}">
                <a16:creationId xmlns:a16="http://schemas.microsoft.com/office/drawing/2014/main" id="{F23AB89E-CBC0-478C-9865-0DAF2C68DE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20"/>
          <a:stretch/>
        </p:blipFill>
        <p:spPr bwMode="auto">
          <a:xfrm>
            <a:off x="928273" y="1390130"/>
            <a:ext cx="5339384" cy="37384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D48D3E5-85AE-4283-9D7B-76EC4047B080}"/>
              </a:ext>
            </a:extLst>
          </p:cNvPr>
          <p:cNvSpPr>
            <a:spLocks noChangeArrowheads="1"/>
          </p:cNvSpPr>
          <p:nvPr/>
        </p:nvSpPr>
        <p:spPr bwMode="auto">
          <a:xfrm>
            <a:off x="6667085" y="1390130"/>
            <a:ext cx="5064095" cy="3785652"/>
          </a:xfrm>
          <a:prstGeom prst="rect">
            <a:avLst/>
          </a:prstGeom>
          <a:solidFill>
            <a:srgbClr val="FFFF00"/>
          </a:solidFill>
          <a:ln w="9525">
            <a:solidFill>
              <a:srgbClr val="0000FF"/>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000" b="1" dirty="0">
                <a:solidFill>
                  <a:srgbClr val="C00000"/>
                </a:solidFill>
                <a:latin typeface="华文楷体" panose="02010600040101010101" pitchFamily="2" charset="-122"/>
                <a:ea typeface="华文楷体" panose="02010600040101010101" pitchFamily="2" charset="-122"/>
              </a:rPr>
              <a:t>MySQL</a:t>
            </a:r>
            <a:r>
              <a:rPr lang="zh-CN" altLang="zh-CN" sz="2000" b="1" dirty="0">
                <a:solidFill>
                  <a:srgbClr val="C00000"/>
                </a:solidFill>
                <a:latin typeface="华文楷体" panose="02010600040101010101" pitchFamily="2" charset="-122"/>
                <a:ea typeface="华文楷体" panose="02010600040101010101" pitchFamily="2" charset="-122"/>
              </a:rPr>
              <a:t>客户机</a:t>
            </a:r>
            <a:r>
              <a:rPr lang="en-US" altLang="zh-CN" sz="2000" b="1" dirty="0">
                <a:solidFill>
                  <a:srgbClr val="C00000"/>
                </a:solidFill>
                <a:latin typeface="华文楷体" panose="02010600040101010101" pitchFamily="2" charset="-122"/>
                <a:ea typeface="华文楷体" panose="02010600040101010101" pitchFamily="2" charset="-122"/>
              </a:rPr>
              <a:t>A</a:t>
            </a:r>
            <a:r>
              <a:rPr lang="zh-CN" altLang="zh-CN" sz="2000" b="1" dirty="0">
                <a:solidFill>
                  <a:srgbClr val="C00000"/>
                </a:solidFill>
                <a:latin typeface="华文楷体" panose="02010600040101010101" pitchFamily="2" charset="-122"/>
                <a:ea typeface="华文楷体" panose="02010600040101010101" pitchFamily="2" charset="-122"/>
              </a:rPr>
              <a:t>定义了会话变量，会话期间，该会话变量一直有效；</a:t>
            </a:r>
            <a:r>
              <a:rPr lang="en-US" altLang="zh-CN" sz="2000" b="1" dirty="0">
                <a:solidFill>
                  <a:srgbClr val="C00000"/>
                </a:solidFill>
                <a:latin typeface="华文楷体" panose="02010600040101010101" pitchFamily="2" charset="-122"/>
                <a:ea typeface="华文楷体" panose="02010600040101010101" pitchFamily="2" charset="-122"/>
              </a:rPr>
              <a:t>MySQL</a:t>
            </a:r>
            <a:r>
              <a:rPr lang="zh-CN" altLang="zh-CN" sz="2000" b="1" dirty="0">
                <a:solidFill>
                  <a:srgbClr val="C00000"/>
                </a:solidFill>
                <a:latin typeface="华文楷体" panose="02010600040101010101" pitchFamily="2" charset="-122"/>
                <a:ea typeface="华文楷体" panose="02010600040101010101" pitchFamily="2" charset="-122"/>
              </a:rPr>
              <a:t>客户机</a:t>
            </a:r>
            <a:r>
              <a:rPr lang="en-US" altLang="zh-CN" sz="2000" b="1" dirty="0">
                <a:solidFill>
                  <a:srgbClr val="C00000"/>
                </a:solidFill>
                <a:latin typeface="华文楷体" panose="02010600040101010101" pitchFamily="2" charset="-122"/>
                <a:ea typeface="华文楷体" panose="02010600040101010101" pitchFamily="2" charset="-122"/>
              </a:rPr>
              <a:t>C</a:t>
            </a:r>
            <a:r>
              <a:rPr lang="zh-CN" altLang="zh-CN" sz="2000" b="1" dirty="0">
                <a:solidFill>
                  <a:srgbClr val="C00000"/>
                </a:solidFill>
                <a:latin typeface="华文楷体" panose="02010600040101010101" pitchFamily="2" charset="-122"/>
                <a:ea typeface="华文楷体" panose="02010600040101010101" pitchFamily="2" charset="-122"/>
              </a:rPr>
              <a:t>不能访问客户机</a:t>
            </a:r>
            <a:r>
              <a:rPr lang="en-US" altLang="zh-CN" sz="2000" b="1" dirty="0">
                <a:solidFill>
                  <a:srgbClr val="C00000"/>
                </a:solidFill>
                <a:latin typeface="华文楷体" panose="02010600040101010101" pitchFamily="2" charset="-122"/>
                <a:ea typeface="华文楷体" panose="02010600040101010101" pitchFamily="2" charset="-122"/>
              </a:rPr>
              <a:t>A</a:t>
            </a:r>
            <a:r>
              <a:rPr lang="zh-CN" altLang="zh-CN" sz="2000" b="1" dirty="0">
                <a:solidFill>
                  <a:srgbClr val="C00000"/>
                </a:solidFill>
                <a:latin typeface="华文楷体" panose="02010600040101010101" pitchFamily="2" charset="-122"/>
                <a:ea typeface="华文楷体" panose="02010600040101010101" pitchFamily="2" charset="-122"/>
              </a:rPr>
              <a:t>定义的会话变量；客户机</a:t>
            </a:r>
            <a:r>
              <a:rPr lang="en-US" altLang="zh-CN" sz="2000" b="1" dirty="0">
                <a:solidFill>
                  <a:srgbClr val="C00000"/>
                </a:solidFill>
                <a:latin typeface="华文楷体" panose="02010600040101010101" pitchFamily="2" charset="-122"/>
                <a:ea typeface="华文楷体" panose="02010600040101010101" pitchFamily="2" charset="-122"/>
              </a:rPr>
              <a:t>A</a:t>
            </a:r>
            <a:r>
              <a:rPr lang="zh-CN" altLang="zh-CN" sz="2000" b="1" dirty="0">
                <a:solidFill>
                  <a:srgbClr val="C00000"/>
                </a:solidFill>
                <a:latin typeface="华文楷体" panose="02010600040101010101" pitchFamily="2" charset="-122"/>
                <a:ea typeface="华文楷体" panose="02010600040101010101" pitchFamily="2" charset="-122"/>
              </a:rPr>
              <a:t>关闭或者客户机</a:t>
            </a:r>
            <a:r>
              <a:rPr lang="en-US" altLang="zh-CN" sz="2000" b="1" dirty="0">
                <a:solidFill>
                  <a:srgbClr val="C00000"/>
                </a:solidFill>
                <a:latin typeface="华文楷体" panose="02010600040101010101" pitchFamily="2" charset="-122"/>
                <a:ea typeface="华文楷体" panose="02010600040101010101" pitchFamily="2" charset="-122"/>
              </a:rPr>
              <a:t>A</a:t>
            </a:r>
            <a:r>
              <a:rPr lang="zh-CN" altLang="zh-CN" sz="2000" b="1" dirty="0">
                <a:solidFill>
                  <a:srgbClr val="C00000"/>
                </a:solidFill>
                <a:latin typeface="华文楷体" panose="02010600040101010101" pitchFamily="2" charset="-122"/>
                <a:ea typeface="华文楷体" panose="02010600040101010101" pitchFamily="2" charset="-122"/>
              </a:rPr>
              <a:t>与服务器断开连接后，客户机</a:t>
            </a:r>
            <a:r>
              <a:rPr lang="en-US" altLang="zh-CN" sz="2000" b="1" dirty="0">
                <a:solidFill>
                  <a:srgbClr val="C00000"/>
                </a:solidFill>
                <a:latin typeface="华文楷体" panose="02010600040101010101" pitchFamily="2" charset="-122"/>
                <a:ea typeface="华文楷体" panose="02010600040101010101" pitchFamily="2" charset="-122"/>
              </a:rPr>
              <a:t>A</a:t>
            </a:r>
            <a:r>
              <a:rPr lang="zh-CN" altLang="zh-CN" sz="2000" b="1" dirty="0">
                <a:solidFill>
                  <a:srgbClr val="C00000"/>
                </a:solidFill>
                <a:latin typeface="华文楷体" panose="02010600040101010101" pitchFamily="2" charset="-122"/>
                <a:ea typeface="华文楷体" panose="02010600040101010101" pitchFamily="2" charset="-122"/>
              </a:rPr>
              <a:t>定义的所有会话变量将自动释放，以便节省</a:t>
            </a:r>
            <a:r>
              <a:rPr lang="en-US" altLang="zh-CN" sz="2000" b="1" dirty="0">
                <a:solidFill>
                  <a:srgbClr val="C00000"/>
                </a:solidFill>
                <a:latin typeface="华文楷体" panose="02010600040101010101" pitchFamily="2" charset="-122"/>
                <a:ea typeface="华文楷体" panose="02010600040101010101" pitchFamily="2" charset="-122"/>
              </a:rPr>
              <a:t>MySQL</a:t>
            </a:r>
            <a:r>
              <a:rPr lang="zh-CN" altLang="zh-CN" sz="2000" b="1" dirty="0">
                <a:solidFill>
                  <a:srgbClr val="C00000"/>
                </a:solidFill>
                <a:latin typeface="华文楷体" panose="02010600040101010101" pitchFamily="2" charset="-122"/>
                <a:ea typeface="华文楷体" panose="02010600040101010101" pitchFamily="2" charset="-122"/>
              </a:rPr>
              <a:t>服务器的内存空间。同样，客户机</a:t>
            </a:r>
            <a:r>
              <a:rPr lang="en-US" altLang="zh-CN" sz="2000" b="1" dirty="0">
                <a:solidFill>
                  <a:srgbClr val="C00000"/>
                </a:solidFill>
                <a:latin typeface="华文楷体" panose="02010600040101010101" pitchFamily="2" charset="-122"/>
                <a:ea typeface="华文楷体" panose="02010600040101010101" pitchFamily="2" charset="-122"/>
              </a:rPr>
              <a:t>C</a:t>
            </a:r>
            <a:r>
              <a:rPr lang="zh-CN" altLang="zh-CN" sz="2000" b="1" dirty="0">
                <a:solidFill>
                  <a:srgbClr val="C00000"/>
                </a:solidFill>
                <a:latin typeface="华文楷体" panose="02010600040101010101" pitchFamily="2" charset="-122"/>
                <a:ea typeface="华文楷体" panose="02010600040101010101" pitchFamily="2" charset="-122"/>
              </a:rPr>
              <a:t>中定义的会话变量也是如此。</a:t>
            </a:r>
          </a:p>
          <a:p>
            <a:pPr eaLnBrk="1" hangingPunct="1">
              <a:buFont typeface="Wingdings" panose="05000000000000000000" pitchFamily="2" charset="2"/>
              <a:buChar char="n"/>
            </a:pPr>
            <a:r>
              <a:rPr lang="zh-CN" altLang="zh-CN" sz="2000" b="1" dirty="0">
                <a:solidFill>
                  <a:srgbClr val="0000FF"/>
                </a:solidFill>
                <a:latin typeface="华文楷体" panose="02010600040101010101" pitchFamily="2" charset="-122"/>
                <a:ea typeface="华文楷体" panose="02010600040101010101" pitchFamily="2" charset="-122"/>
              </a:rPr>
              <a:t>实际上是</a:t>
            </a:r>
            <a:r>
              <a:rPr lang="en-US" altLang="zh-CN" sz="2000" b="1" dirty="0">
                <a:solidFill>
                  <a:srgbClr val="0000FF"/>
                </a:solidFill>
                <a:latin typeface="华文楷体" panose="02010600040101010101" pitchFamily="2" charset="-122"/>
                <a:ea typeface="华文楷体" panose="02010600040101010101" pitchFamily="2" charset="-122"/>
              </a:rPr>
              <a:t>MySQL</a:t>
            </a:r>
            <a:r>
              <a:rPr lang="zh-CN" altLang="zh-CN" sz="2000" b="1" dirty="0">
                <a:solidFill>
                  <a:srgbClr val="0000FF"/>
                </a:solidFill>
                <a:latin typeface="华文楷体" panose="02010600040101010101" pitchFamily="2" charset="-122"/>
                <a:ea typeface="华文楷体" panose="02010600040101010101" pitchFamily="2" charset="-122"/>
              </a:rPr>
              <a:t>服务器在内存中为每一个会话开辟独立的会话连接空间，不同的会话空间互不干扰，会话结束，会话空间释放。而会话变量的生存期就是所在会话空间开辟到释放的这一段时间。</a:t>
            </a:r>
          </a:p>
        </p:txBody>
      </p:sp>
      <p:sp>
        <p:nvSpPr>
          <p:cNvPr id="8" name="文本框 7">
            <a:extLst>
              <a:ext uri="{FF2B5EF4-FFF2-40B4-BE49-F238E27FC236}">
                <a16:creationId xmlns:a16="http://schemas.microsoft.com/office/drawing/2014/main" id="{5410BD24-09A5-4257-A53D-FF052136F64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265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327992" y="1559837"/>
            <a:ext cx="4309322" cy="3891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IF condition THEN</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满足条件时执行的语句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a:solidFill>
                  <a:srgbClr val="C00000"/>
                </a:solidFill>
                <a:latin typeface="Microsoft YaHei Light" panose="020B0502040204020203" pitchFamily="34" charset="-122"/>
                <a:ea typeface="Microsoft YaHei Light" panose="020B0502040204020203" pitchFamily="34" charset="-122"/>
              </a:rPr>
              <a:t>statements;</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ELSE</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不满足条件时执行的语句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err="1">
                <a:solidFill>
                  <a:srgbClr val="C00000"/>
                </a:solidFill>
                <a:latin typeface="Microsoft YaHei Light" panose="020B0502040204020203" pitchFamily="34" charset="-122"/>
                <a:ea typeface="Microsoft YaHei Light" panose="020B0502040204020203" pitchFamily="34" charset="-122"/>
              </a:rPr>
              <a:t>other_statements</a:t>
            </a:r>
            <a:r>
              <a:rPr lang="en-US" altLang="zh-CN" sz="2400"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END IF;</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72EAC33-751A-4175-A3E4-72F5B4BDCE14}"/>
              </a:ext>
            </a:extLst>
          </p:cNvPr>
          <p:cNvSpPr txBox="1">
            <a:spLocks noChangeArrowheads="1"/>
          </p:cNvSpPr>
          <p:nvPr/>
        </p:nvSpPr>
        <p:spPr>
          <a:xfrm>
            <a:off x="4833257" y="1483135"/>
            <a:ext cx="7184572" cy="51898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CREATE PROCEDURE </a:t>
            </a:r>
            <a:r>
              <a:rPr lang="en-US" altLang="zh-CN" dirty="0" err="1">
                <a:solidFill>
                  <a:srgbClr val="C00000"/>
                </a:solidFill>
                <a:latin typeface="Microsoft YaHei Light" panose="020B0502040204020203" pitchFamily="34" charset="-122"/>
                <a:ea typeface="Microsoft YaHei Light" panose="020B0502040204020203" pitchFamily="34" charset="-122"/>
              </a:rPr>
              <a:t>check_bonus</a:t>
            </a:r>
            <a:r>
              <a:rPr lang="en-US" altLang="zh-CN" dirty="0">
                <a:solidFill>
                  <a:srgbClr val="C00000"/>
                </a:solidFill>
                <a:latin typeface="Microsoft YaHei Light" panose="020B0502040204020203" pitchFamily="34" charset="-122"/>
                <a:ea typeface="Microsoft YaHei Light" panose="020B0502040204020203" pitchFamily="34" charset="-122"/>
              </a:rPr>
              <a:t>(IN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 INT)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BEGIN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DECLARE salary DECIMAL(10,2);</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SELECT salary INTO salary FROM employees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IF salary &gt; 5000 THEN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UPDATE employees SET bonus = salary * 0.1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ELSE</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UPDATE employees SET bonus = 0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END IF;</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END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p:txBody>
      </p:sp>
      <p:sp>
        <p:nvSpPr>
          <p:cNvPr id="5" name="矩形 4">
            <a:extLst>
              <a:ext uri="{FF2B5EF4-FFF2-40B4-BE49-F238E27FC236}">
                <a16:creationId xmlns:a16="http://schemas.microsoft.com/office/drawing/2014/main" id="{ED7E702A-AF53-4752-8608-EA97DF818373}"/>
              </a:ext>
            </a:extLst>
          </p:cNvPr>
          <p:cNvSpPr/>
          <p:nvPr/>
        </p:nvSpPr>
        <p:spPr>
          <a:xfrm>
            <a:off x="5236925" y="924111"/>
            <a:ext cx="4493538" cy="461665"/>
          </a:xfrm>
          <a:prstGeom prst="rect">
            <a:avLst/>
          </a:prstGeom>
        </p:spPr>
        <p:txBody>
          <a:bodyPr wrap="none">
            <a:spAutoFit/>
          </a:bodyPr>
          <a:lstStyle/>
          <a:p>
            <a:r>
              <a:rPr lang="zh-CN" altLang="en-US" sz="2400" dirty="0"/>
              <a:t>根据员工薪资判断是否给予奖金</a:t>
            </a:r>
          </a:p>
        </p:txBody>
      </p:sp>
      <p:sp>
        <p:nvSpPr>
          <p:cNvPr id="10" name="矩形 9">
            <a:extLst>
              <a:ext uri="{FF2B5EF4-FFF2-40B4-BE49-F238E27FC236}">
                <a16:creationId xmlns:a16="http://schemas.microsoft.com/office/drawing/2014/main" id="{4943651F-6949-42B6-B6C4-35E7D2D16978}"/>
              </a:ext>
            </a:extLst>
          </p:cNvPr>
          <p:cNvSpPr/>
          <p:nvPr/>
        </p:nvSpPr>
        <p:spPr>
          <a:xfrm>
            <a:off x="733684" y="1037102"/>
            <a:ext cx="1107996" cy="461665"/>
          </a:xfrm>
          <a:prstGeom prst="rect">
            <a:avLst/>
          </a:prstGeom>
        </p:spPr>
        <p:txBody>
          <a:bodyPr wrap="none">
            <a:spAutoFit/>
          </a:bodyPr>
          <a:lstStyle/>
          <a:p>
            <a:r>
              <a:rPr lang="en-US" altLang="zh-CN" sz="2400" dirty="0"/>
              <a:t>IF </a:t>
            </a:r>
            <a:r>
              <a:rPr lang="zh-CN" altLang="en-US" sz="2400" dirty="0"/>
              <a:t>语句</a:t>
            </a:r>
          </a:p>
        </p:txBody>
      </p:sp>
    </p:spTree>
    <p:extLst>
      <p:ext uri="{BB962C8B-B14F-4D97-AF65-F5344CB8AC3E}">
        <p14:creationId xmlns:p14="http://schemas.microsoft.com/office/powerpoint/2010/main" val="2922600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327992" y="1559837"/>
            <a:ext cx="4309322" cy="454667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CASE expression</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WHEN value1 THEN</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当表达式等于</a:t>
            </a:r>
            <a:r>
              <a:rPr lang="en-US" altLang="zh-CN" sz="2400" dirty="0">
                <a:solidFill>
                  <a:srgbClr val="C00000"/>
                </a:solidFill>
                <a:latin typeface="Microsoft YaHei Light" panose="020B0502040204020203" pitchFamily="34" charset="-122"/>
                <a:ea typeface="Microsoft YaHei Light" panose="020B0502040204020203" pitchFamily="34" charset="-122"/>
              </a:rPr>
              <a:t>value1</a:t>
            </a:r>
            <a:r>
              <a:rPr lang="zh-CN" altLang="en-US" sz="2400" dirty="0">
                <a:solidFill>
                  <a:srgbClr val="C00000"/>
                </a:solidFill>
                <a:latin typeface="Microsoft YaHei Light" panose="020B0502040204020203" pitchFamily="34" charset="-122"/>
                <a:ea typeface="Microsoft YaHei Light" panose="020B0502040204020203" pitchFamily="34" charset="-122"/>
              </a:rPr>
              <a:t>时执行的语句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a:solidFill>
                  <a:srgbClr val="C00000"/>
                </a:solidFill>
                <a:latin typeface="Microsoft YaHei Light" panose="020B0502040204020203" pitchFamily="34" charset="-122"/>
                <a:ea typeface="Microsoft YaHei Light" panose="020B0502040204020203" pitchFamily="34" charset="-122"/>
              </a:rPr>
              <a:t>statements1;</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WHEN value2 THEN</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当表达式等于</a:t>
            </a:r>
            <a:r>
              <a:rPr lang="en-US" altLang="zh-CN" sz="2400" dirty="0">
                <a:solidFill>
                  <a:srgbClr val="C00000"/>
                </a:solidFill>
                <a:latin typeface="Microsoft YaHei Light" panose="020B0502040204020203" pitchFamily="34" charset="-122"/>
                <a:ea typeface="Microsoft YaHei Light" panose="020B0502040204020203" pitchFamily="34" charset="-122"/>
              </a:rPr>
              <a:t>value2</a:t>
            </a:r>
            <a:r>
              <a:rPr lang="zh-CN" altLang="en-US" sz="2400" dirty="0">
                <a:solidFill>
                  <a:srgbClr val="C00000"/>
                </a:solidFill>
                <a:latin typeface="Microsoft YaHei Light" panose="020B0502040204020203" pitchFamily="34" charset="-122"/>
                <a:ea typeface="Microsoft YaHei Light" panose="020B0502040204020203" pitchFamily="34" charset="-122"/>
              </a:rPr>
              <a:t>时执行的语句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a:solidFill>
                  <a:srgbClr val="C00000"/>
                </a:solidFill>
                <a:latin typeface="Microsoft YaHei Light" panose="020B0502040204020203" pitchFamily="34" charset="-122"/>
                <a:ea typeface="Microsoft YaHei Light" panose="020B0502040204020203" pitchFamily="34" charset="-122"/>
              </a:rPr>
              <a:t>statements2;</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ELSE</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当表达式不等于任何一个</a:t>
            </a:r>
            <a:r>
              <a:rPr lang="en-US" altLang="zh-CN" sz="2400" dirty="0">
                <a:solidFill>
                  <a:srgbClr val="C00000"/>
                </a:solidFill>
                <a:latin typeface="Microsoft YaHei Light" panose="020B0502040204020203" pitchFamily="34" charset="-122"/>
                <a:ea typeface="Microsoft YaHei Light" panose="020B0502040204020203" pitchFamily="34" charset="-122"/>
              </a:rPr>
              <a:t>WHEN</a:t>
            </a:r>
            <a:r>
              <a:rPr lang="zh-CN" altLang="en-US" sz="2400" dirty="0">
                <a:solidFill>
                  <a:srgbClr val="C00000"/>
                </a:solidFill>
                <a:latin typeface="Microsoft YaHei Light" panose="020B0502040204020203" pitchFamily="34" charset="-122"/>
                <a:ea typeface="Microsoft YaHei Light" panose="020B0502040204020203" pitchFamily="34" charset="-122"/>
              </a:rPr>
              <a:t>的值时执行的语句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err="1">
                <a:solidFill>
                  <a:srgbClr val="C00000"/>
                </a:solidFill>
                <a:latin typeface="Microsoft YaHei Light" panose="020B0502040204020203" pitchFamily="34" charset="-122"/>
                <a:ea typeface="Microsoft YaHei Light" panose="020B0502040204020203" pitchFamily="34" charset="-122"/>
              </a:rPr>
              <a:t>other_statements</a:t>
            </a:r>
            <a:r>
              <a:rPr lang="en-US" altLang="zh-CN" sz="2400"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END CASE;</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72EAC33-751A-4175-A3E4-72F5B4BDCE14}"/>
              </a:ext>
            </a:extLst>
          </p:cNvPr>
          <p:cNvSpPr txBox="1">
            <a:spLocks noChangeArrowheads="1"/>
          </p:cNvSpPr>
          <p:nvPr/>
        </p:nvSpPr>
        <p:spPr>
          <a:xfrm>
            <a:off x="4833257" y="1483135"/>
            <a:ext cx="7184572" cy="518980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CREATE PROCEDURE </a:t>
            </a:r>
            <a:r>
              <a:rPr lang="en-US" altLang="zh-CN" dirty="0" err="1">
                <a:solidFill>
                  <a:srgbClr val="C00000"/>
                </a:solidFill>
                <a:latin typeface="Microsoft YaHei Light" panose="020B0502040204020203" pitchFamily="34" charset="-122"/>
                <a:ea typeface="Microsoft YaHei Light" panose="020B0502040204020203" pitchFamily="34" charset="-122"/>
              </a:rPr>
              <a:t>calculate_subsidy</a:t>
            </a:r>
            <a:r>
              <a:rPr lang="en-US" altLang="zh-CN" dirty="0">
                <a:solidFill>
                  <a:srgbClr val="C00000"/>
                </a:solidFill>
                <a:latin typeface="Microsoft YaHei Light" panose="020B0502040204020203" pitchFamily="34" charset="-122"/>
                <a:ea typeface="Microsoft YaHei Light" panose="020B0502040204020203" pitchFamily="34" charset="-122"/>
              </a:rPr>
              <a:t>(IN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 INT)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BEGIN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DECLARE position VARCHAR(50);</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DECLARE subsidy DECIMAL(10,2);</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SELECT </a:t>
            </a:r>
            <a:r>
              <a:rPr lang="en-US" altLang="zh-CN" dirty="0" err="1">
                <a:solidFill>
                  <a:srgbClr val="C00000"/>
                </a:solidFill>
                <a:latin typeface="Microsoft YaHei Light" panose="020B0502040204020203" pitchFamily="34" charset="-122"/>
                <a:ea typeface="Microsoft YaHei Light" panose="020B0502040204020203" pitchFamily="34" charset="-122"/>
              </a:rPr>
              <a:t>job_title</a:t>
            </a:r>
            <a:r>
              <a:rPr lang="en-US" altLang="zh-CN" dirty="0">
                <a:solidFill>
                  <a:srgbClr val="C00000"/>
                </a:solidFill>
                <a:latin typeface="Microsoft YaHei Light" panose="020B0502040204020203" pitchFamily="34" charset="-122"/>
                <a:ea typeface="Microsoft YaHei Light" panose="020B0502040204020203" pitchFamily="34" charset="-122"/>
              </a:rPr>
              <a:t> INTO position FROM employees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CASE position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WHEN 'Manager' THEN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SET subsidy = 1000.00;</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WHEN 'Engineer' THEN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SET subsidy = 500.00;</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ELSE</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SET subsidy = 0.00;</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END CASE;</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UPDATE employees SET </a:t>
            </a:r>
            <a:r>
              <a:rPr lang="en-US" altLang="zh-CN" dirty="0" err="1">
                <a:solidFill>
                  <a:srgbClr val="C00000"/>
                </a:solidFill>
                <a:latin typeface="Microsoft YaHei Light" panose="020B0502040204020203" pitchFamily="34" charset="-122"/>
                <a:ea typeface="Microsoft YaHei Light" panose="020B0502040204020203" pitchFamily="34" charset="-122"/>
              </a:rPr>
              <a:t>subsidy_amount</a:t>
            </a:r>
            <a:r>
              <a:rPr lang="en-US" altLang="zh-CN" dirty="0">
                <a:solidFill>
                  <a:srgbClr val="C00000"/>
                </a:solidFill>
                <a:latin typeface="Microsoft YaHei Light" panose="020B0502040204020203" pitchFamily="34" charset="-122"/>
                <a:ea typeface="Microsoft YaHei Light" panose="020B0502040204020203" pitchFamily="34" charset="-122"/>
              </a:rPr>
              <a:t> = subsidy WHERE id = </a:t>
            </a:r>
            <a:r>
              <a:rPr lang="en-US" altLang="zh-CN" dirty="0" err="1">
                <a:solidFill>
                  <a:srgbClr val="C00000"/>
                </a:solidFill>
                <a:latin typeface="Microsoft YaHei Light" panose="020B0502040204020203" pitchFamily="34" charset="-122"/>
                <a:ea typeface="Microsoft YaHei Light" panose="020B0502040204020203" pitchFamily="34" charset="-122"/>
              </a:rPr>
              <a:t>employee_id</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END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p:txBody>
      </p:sp>
      <p:sp>
        <p:nvSpPr>
          <p:cNvPr id="5" name="矩形 4">
            <a:extLst>
              <a:ext uri="{FF2B5EF4-FFF2-40B4-BE49-F238E27FC236}">
                <a16:creationId xmlns:a16="http://schemas.microsoft.com/office/drawing/2014/main" id="{ED7E702A-AF53-4752-8608-EA97DF818373}"/>
              </a:ext>
            </a:extLst>
          </p:cNvPr>
          <p:cNvSpPr/>
          <p:nvPr/>
        </p:nvSpPr>
        <p:spPr>
          <a:xfrm>
            <a:off x="5236925" y="924111"/>
            <a:ext cx="4185761" cy="461665"/>
          </a:xfrm>
          <a:prstGeom prst="rect">
            <a:avLst/>
          </a:prstGeom>
        </p:spPr>
        <p:txBody>
          <a:bodyPr wrap="none">
            <a:spAutoFit/>
          </a:bodyPr>
          <a:lstStyle/>
          <a:p>
            <a:r>
              <a:rPr lang="zh-CN" altLang="en-US" sz="2400" b="1" dirty="0">
                <a:latin typeface="Microsoft YaHei Light" panose="020B0502040204020203" pitchFamily="34" charset="-122"/>
                <a:ea typeface="Microsoft YaHei Light" panose="020B0502040204020203" pitchFamily="34" charset="-122"/>
              </a:rPr>
              <a:t>根据员工职位给予不同的补贴</a:t>
            </a:r>
            <a:endParaRPr lang="zh-CN" altLang="en-US" sz="2400" dirty="0">
              <a:latin typeface="Microsoft YaHei Light" panose="020B0502040204020203" pitchFamily="34" charset="-122"/>
              <a:ea typeface="Microsoft YaHei Light" panose="020B0502040204020203" pitchFamily="34" charset="-122"/>
            </a:endParaRPr>
          </a:p>
        </p:txBody>
      </p:sp>
      <p:sp>
        <p:nvSpPr>
          <p:cNvPr id="10" name="矩形 9">
            <a:extLst>
              <a:ext uri="{FF2B5EF4-FFF2-40B4-BE49-F238E27FC236}">
                <a16:creationId xmlns:a16="http://schemas.microsoft.com/office/drawing/2014/main" id="{4943651F-6949-42B6-B6C4-35E7D2D16978}"/>
              </a:ext>
            </a:extLst>
          </p:cNvPr>
          <p:cNvSpPr/>
          <p:nvPr/>
        </p:nvSpPr>
        <p:spPr>
          <a:xfrm>
            <a:off x="733684" y="1037102"/>
            <a:ext cx="1585690" cy="461665"/>
          </a:xfrm>
          <a:prstGeom prst="rect">
            <a:avLst/>
          </a:prstGeom>
        </p:spPr>
        <p:txBody>
          <a:bodyPr wrap="none">
            <a:spAutoFit/>
          </a:bodyPr>
          <a:lstStyle/>
          <a:p>
            <a:r>
              <a:rPr lang="en-US" altLang="zh-CN" sz="2400" dirty="0"/>
              <a:t>CASE </a:t>
            </a:r>
            <a:r>
              <a:rPr lang="zh-CN" altLang="en-US" sz="2400" dirty="0"/>
              <a:t>语句</a:t>
            </a:r>
          </a:p>
        </p:txBody>
      </p:sp>
    </p:spTree>
    <p:extLst>
      <p:ext uri="{BB962C8B-B14F-4D97-AF65-F5344CB8AC3E}">
        <p14:creationId xmlns:p14="http://schemas.microsoft.com/office/powerpoint/2010/main" val="4110516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327992" y="1559837"/>
            <a:ext cx="4309322" cy="4546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a:t>
            </a:r>
            <a:r>
              <a:rPr lang="en-US" altLang="zh-CN" sz="2400" dirty="0" err="1">
                <a:solidFill>
                  <a:srgbClr val="C00000"/>
                </a:solidFill>
                <a:latin typeface="Microsoft YaHei Light" panose="020B0502040204020203" pitchFamily="34" charset="-122"/>
                <a:ea typeface="Microsoft YaHei Light" panose="020B0502040204020203" pitchFamily="34" charset="-122"/>
              </a:rPr>
              <a:t>loop_label</a:t>
            </a:r>
            <a:r>
              <a:rPr lang="en-US" altLang="zh-CN" sz="2400" dirty="0">
                <a:solidFill>
                  <a:srgbClr val="C00000"/>
                </a:solidFill>
                <a:latin typeface="Microsoft YaHei Light" panose="020B0502040204020203" pitchFamily="34" charset="-122"/>
                <a:ea typeface="Microsoft YaHei Light" panose="020B0502040204020203" pitchFamily="34" charset="-122"/>
              </a:rPr>
              <a:t>:] LOOP</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循环体中的语句</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a:solidFill>
                  <a:srgbClr val="C00000"/>
                </a:solidFill>
                <a:latin typeface="Microsoft YaHei Light" panose="020B0502040204020203" pitchFamily="34" charset="-122"/>
                <a:ea typeface="Microsoft YaHei Light" panose="020B0502040204020203" pitchFamily="34" charset="-122"/>
              </a:rPr>
              <a:t>statements;</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 </a:t>
            </a:r>
            <a:r>
              <a:rPr lang="zh-CN" altLang="en-US" sz="2400" dirty="0">
                <a:solidFill>
                  <a:srgbClr val="C00000"/>
                </a:solidFill>
                <a:latin typeface="Microsoft YaHei Light" panose="020B0502040204020203" pitchFamily="34" charset="-122"/>
                <a:ea typeface="Microsoft YaHei Light" panose="020B0502040204020203" pitchFamily="34" charset="-122"/>
              </a:rPr>
              <a:t>可以使用</a:t>
            </a:r>
            <a:r>
              <a:rPr lang="en-US" altLang="zh-CN" sz="2400" dirty="0">
                <a:solidFill>
                  <a:srgbClr val="C00000"/>
                </a:solidFill>
                <a:latin typeface="Microsoft YaHei Light" panose="020B0502040204020203" pitchFamily="34" charset="-122"/>
                <a:ea typeface="Microsoft YaHei Light" panose="020B0502040204020203" pitchFamily="34" charset="-122"/>
              </a:rPr>
              <a:t>LEAVE</a:t>
            </a:r>
            <a:r>
              <a:rPr lang="zh-CN" altLang="en-US" sz="2400" dirty="0">
                <a:solidFill>
                  <a:srgbClr val="C00000"/>
                </a:solidFill>
                <a:latin typeface="Microsoft YaHei Light" panose="020B0502040204020203" pitchFamily="34" charset="-122"/>
                <a:ea typeface="Microsoft YaHei Light" panose="020B0502040204020203" pitchFamily="34" charset="-122"/>
              </a:rPr>
              <a:t>语句跳出循环</a:t>
            </a:r>
          </a:p>
          <a:p>
            <a:pPr marL="0" indent="0">
              <a:buNone/>
            </a:pPr>
            <a:r>
              <a:rPr lang="zh-CN" altLang="en-US" sz="2400" dirty="0">
                <a:solidFill>
                  <a:srgbClr val="C00000"/>
                </a:solidFill>
                <a:latin typeface="Microsoft YaHei Light" panose="020B0502040204020203" pitchFamily="34" charset="-122"/>
                <a:ea typeface="Microsoft YaHei Light" panose="020B0502040204020203" pitchFamily="34" charset="-122"/>
              </a:rPr>
              <a:t>    </a:t>
            </a:r>
            <a:r>
              <a:rPr lang="en-US" altLang="zh-CN" sz="2400" dirty="0">
                <a:solidFill>
                  <a:srgbClr val="C00000"/>
                </a:solidFill>
                <a:latin typeface="Microsoft YaHei Light" panose="020B0502040204020203" pitchFamily="34" charset="-122"/>
                <a:ea typeface="Microsoft YaHei Light" panose="020B0502040204020203" pitchFamily="34" charset="-122"/>
              </a:rPr>
              <a:t>IF condition THEN</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LEAVE </a:t>
            </a:r>
            <a:r>
              <a:rPr lang="en-US" altLang="zh-CN" sz="2400" dirty="0" err="1">
                <a:solidFill>
                  <a:srgbClr val="C00000"/>
                </a:solidFill>
                <a:latin typeface="Microsoft YaHei Light" panose="020B0502040204020203" pitchFamily="34" charset="-122"/>
                <a:ea typeface="Microsoft YaHei Light" panose="020B0502040204020203" pitchFamily="34" charset="-122"/>
              </a:rPr>
              <a:t>loop_label</a:t>
            </a:r>
            <a:r>
              <a:rPr lang="en-US" altLang="zh-CN" sz="2400"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    END IF;</a:t>
            </a:r>
          </a:p>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END LOOP;</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72EAC33-751A-4175-A3E4-72F5B4BDCE14}"/>
              </a:ext>
            </a:extLst>
          </p:cNvPr>
          <p:cNvSpPr txBox="1">
            <a:spLocks noChangeArrowheads="1"/>
          </p:cNvSpPr>
          <p:nvPr/>
        </p:nvSpPr>
        <p:spPr>
          <a:xfrm>
            <a:off x="4833257" y="1483135"/>
            <a:ext cx="7184572" cy="51898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CREATE PROCEDURE </a:t>
            </a:r>
            <a:r>
              <a:rPr lang="en-US" altLang="zh-CN" dirty="0" err="1">
                <a:solidFill>
                  <a:srgbClr val="C00000"/>
                </a:solidFill>
                <a:latin typeface="Microsoft YaHei Light" panose="020B0502040204020203" pitchFamily="34" charset="-122"/>
                <a:ea typeface="Microsoft YaHei Light" panose="020B0502040204020203" pitchFamily="34" charset="-122"/>
              </a:rPr>
              <a:t>calculate_sum</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BEGIN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DECLARE </a:t>
            </a:r>
            <a:r>
              <a:rPr lang="en-US" altLang="zh-CN" dirty="0" err="1">
                <a:solidFill>
                  <a:srgbClr val="C00000"/>
                </a:solidFill>
                <a:latin typeface="Microsoft YaHei Light" panose="020B0502040204020203" pitchFamily="34" charset="-122"/>
                <a:ea typeface="Microsoft YaHei Light" panose="020B0502040204020203" pitchFamily="34" charset="-122"/>
              </a:rPr>
              <a:t>i</a:t>
            </a:r>
            <a:r>
              <a:rPr lang="en-US" altLang="zh-CN" dirty="0">
                <a:solidFill>
                  <a:srgbClr val="C00000"/>
                </a:solidFill>
                <a:latin typeface="Microsoft YaHei Light" panose="020B0502040204020203" pitchFamily="34" charset="-122"/>
                <a:ea typeface="Microsoft YaHei Light" panose="020B0502040204020203" pitchFamily="34" charset="-122"/>
              </a:rPr>
              <a:t> INT DEFAULT 1;</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DECLARE sum INT DEFAULT 0;</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a:t>
            </a:r>
            <a:r>
              <a:rPr lang="en-US" altLang="zh-CN" dirty="0" err="1">
                <a:solidFill>
                  <a:srgbClr val="C00000"/>
                </a:solidFill>
                <a:latin typeface="Microsoft YaHei Light" panose="020B0502040204020203" pitchFamily="34" charset="-122"/>
                <a:ea typeface="Microsoft YaHei Light" panose="020B0502040204020203" pitchFamily="34" charset="-122"/>
              </a:rPr>
              <a:t>sum_loop</a:t>
            </a:r>
            <a:r>
              <a:rPr lang="en-US" altLang="zh-CN" dirty="0">
                <a:solidFill>
                  <a:srgbClr val="C00000"/>
                </a:solidFill>
                <a:latin typeface="Microsoft YaHei Light" panose="020B0502040204020203" pitchFamily="34" charset="-122"/>
                <a:ea typeface="Microsoft YaHei Light" panose="020B0502040204020203" pitchFamily="34" charset="-122"/>
              </a:rPr>
              <a:t>: LOOP</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SET sum = sum + </a:t>
            </a:r>
            <a:r>
              <a:rPr lang="en-US" altLang="zh-CN" dirty="0" err="1">
                <a:solidFill>
                  <a:srgbClr val="C00000"/>
                </a:solidFill>
                <a:latin typeface="Microsoft YaHei Light" panose="020B0502040204020203" pitchFamily="34" charset="-122"/>
                <a:ea typeface="Microsoft YaHei Light" panose="020B0502040204020203" pitchFamily="34" charset="-122"/>
              </a:rPr>
              <a:t>i</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SET </a:t>
            </a:r>
            <a:r>
              <a:rPr lang="en-US" altLang="zh-CN" dirty="0" err="1">
                <a:solidFill>
                  <a:srgbClr val="C00000"/>
                </a:solidFill>
                <a:latin typeface="Microsoft YaHei Light" panose="020B0502040204020203" pitchFamily="34" charset="-122"/>
                <a:ea typeface="Microsoft YaHei Light" panose="020B0502040204020203" pitchFamily="34" charset="-122"/>
              </a:rPr>
              <a:t>i</a:t>
            </a:r>
            <a:r>
              <a:rPr lang="en-US" altLang="zh-CN" dirty="0">
                <a:solidFill>
                  <a:srgbClr val="C00000"/>
                </a:solidFill>
                <a:latin typeface="Microsoft YaHei Light" panose="020B0502040204020203" pitchFamily="34" charset="-122"/>
                <a:ea typeface="Microsoft YaHei Light" panose="020B0502040204020203" pitchFamily="34" charset="-122"/>
              </a:rPr>
              <a:t> = </a:t>
            </a:r>
            <a:r>
              <a:rPr lang="en-US" altLang="zh-CN" dirty="0" err="1">
                <a:solidFill>
                  <a:srgbClr val="C00000"/>
                </a:solidFill>
                <a:latin typeface="Microsoft YaHei Light" panose="020B0502040204020203" pitchFamily="34" charset="-122"/>
                <a:ea typeface="Microsoft YaHei Light" panose="020B0502040204020203" pitchFamily="34" charset="-122"/>
              </a:rPr>
              <a:t>i</a:t>
            </a:r>
            <a:r>
              <a:rPr lang="en-US" altLang="zh-CN" dirty="0">
                <a:solidFill>
                  <a:srgbClr val="C00000"/>
                </a:solidFill>
                <a:latin typeface="Microsoft YaHei Light" panose="020B0502040204020203" pitchFamily="34" charset="-122"/>
                <a:ea typeface="Microsoft YaHei Light" panose="020B0502040204020203" pitchFamily="34" charset="-122"/>
              </a:rPr>
              <a:t> + 1;</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IF </a:t>
            </a:r>
            <a:r>
              <a:rPr lang="en-US" altLang="zh-CN" dirty="0" err="1">
                <a:solidFill>
                  <a:srgbClr val="C00000"/>
                </a:solidFill>
                <a:latin typeface="Microsoft YaHei Light" panose="020B0502040204020203" pitchFamily="34" charset="-122"/>
                <a:ea typeface="Microsoft YaHei Light" panose="020B0502040204020203" pitchFamily="34" charset="-122"/>
              </a:rPr>
              <a:t>i</a:t>
            </a:r>
            <a:r>
              <a:rPr lang="en-US" altLang="zh-CN" dirty="0">
                <a:solidFill>
                  <a:srgbClr val="C00000"/>
                </a:solidFill>
                <a:latin typeface="Microsoft YaHei Light" panose="020B0502040204020203" pitchFamily="34" charset="-122"/>
                <a:ea typeface="Microsoft YaHei Light" panose="020B0502040204020203" pitchFamily="34" charset="-122"/>
              </a:rPr>
              <a:t> &gt; 10 THEN</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LEAVE </a:t>
            </a:r>
            <a:r>
              <a:rPr lang="en-US" altLang="zh-CN" dirty="0" err="1">
                <a:solidFill>
                  <a:srgbClr val="C00000"/>
                </a:solidFill>
                <a:latin typeface="Microsoft YaHei Light" panose="020B0502040204020203" pitchFamily="34" charset="-122"/>
                <a:ea typeface="Microsoft YaHei Light" panose="020B0502040204020203" pitchFamily="34" charset="-122"/>
              </a:rPr>
              <a:t>sum_loop</a:t>
            </a:r>
            <a:r>
              <a:rPr lang="en-US" altLang="zh-CN" dirty="0">
                <a:solidFill>
                  <a:srgbClr val="C00000"/>
                </a:solidFill>
                <a:latin typeface="Microsoft YaHei Light" panose="020B0502040204020203" pitchFamily="34" charset="-122"/>
                <a:ea typeface="Microsoft YaHei Light" panose="020B0502040204020203" pitchFamily="34" charset="-122"/>
              </a:rPr>
              <a:t>;</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END IF;</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END LOOP;</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    SELECT sum;</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END //</a:t>
            </a:r>
          </a:p>
          <a:p>
            <a:pPr marL="0" indent="0">
              <a:buNone/>
            </a:pPr>
            <a:r>
              <a:rPr lang="en-US" altLang="zh-CN" dirty="0">
                <a:solidFill>
                  <a:srgbClr val="C00000"/>
                </a:solidFill>
                <a:latin typeface="Microsoft YaHei Light" panose="020B0502040204020203" pitchFamily="34" charset="-122"/>
                <a:ea typeface="Microsoft YaHei Light" panose="020B0502040204020203" pitchFamily="34" charset="-122"/>
              </a:rPr>
              <a:t>DELIMITER ;</a:t>
            </a:r>
          </a:p>
        </p:txBody>
      </p:sp>
      <p:sp>
        <p:nvSpPr>
          <p:cNvPr id="5" name="矩形 4">
            <a:extLst>
              <a:ext uri="{FF2B5EF4-FFF2-40B4-BE49-F238E27FC236}">
                <a16:creationId xmlns:a16="http://schemas.microsoft.com/office/drawing/2014/main" id="{ED7E702A-AF53-4752-8608-EA97DF818373}"/>
              </a:ext>
            </a:extLst>
          </p:cNvPr>
          <p:cNvSpPr/>
          <p:nvPr/>
        </p:nvSpPr>
        <p:spPr>
          <a:xfrm>
            <a:off x="5236925" y="924111"/>
            <a:ext cx="3193503" cy="461665"/>
          </a:xfrm>
          <a:prstGeom prst="rect">
            <a:avLst/>
          </a:prstGeom>
        </p:spPr>
        <p:txBody>
          <a:bodyPr wrap="none">
            <a:spAutoFit/>
          </a:bodyPr>
          <a:lstStyle/>
          <a:p>
            <a:r>
              <a:rPr lang="zh-CN" altLang="en-US" sz="2400" b="1" dirty="0"/>
              <a:t>计算 </a:t>
            </a:r>
            <a:r>
              <a:rPr lang="en-US" altLang="zh-CN" sz="2400" b="1" dirty="0"/>
              <a:t>1 </a:t>
            </a:r>
            <a:r>
              <a:rPr lang="zh-CN" altLang="en-US" sz="2400" b="1" dirty="0"/>
              <a:t>到 </a:t>
            </a:r>
            <a:r>
              <a:rPr lang="en-US" altLang="zh-CN" sz="2400" b="1" dirty="0"/>
              <a:t>10 </a:t>
            </a:r>
            <a:r>
              <a:rPr lang="zh-CN" altLang="en-US" sz="2400" b="1" dirty="0"/>
              <a:t>的累加和</a:t>
            </a:r>
            <a:endParaRPr lang="zh-CN" altLang="en-US" sz="2400" dirty="0"/>
          </a:p>
        </p:txBody>
      </p:sp>
      <p:sp>
        <p:nvSpPr>
          <p:cNvPr id="10" name="矩形 9">
            <a:extLst>
              <a:ext uri="{FF2B5EF4-FFF2-40B4-BE49-F238E27FC236}">
                <a16:creationId xmlns:a16="http://schemas.microsoft.com/office/drawing/2014/main" id="{4943651F-6949-42B6-B6C4-35E7D2D16978}"/>
              </a:ext>
            </a:extLst>
          </p:cNvPr>
          <p:cNvSpPr/>
          <p:nvPr/>
        </p:nvSpPr>
        <p:spPr>
          <a:xfrm>
            <a:off x="733684" y="1037102"/>
            <a:ext cx="1662635" cy="461665"/>
          </a:xfrm>
          <a:prstGeom prst="rect">
            <a:avLst/>
          </a:prstGeom>
        </p:spPr>
        <p:txBody>
          <a:bodyPr wrap="none">
            <a:spAutoFit/>
          </a:bodyPr>
          <a:lstStyle/>
          <a:p>
            <a:r>
              <a:rPr lang="en-US" altLang="zh-CN" sz="2400" dirty="0"/>
              <a:t>LOOP </a:t>
            </a:r>
            <a:r>
              <a:rPr lang="zh-CN" altLang="en-US" sz="2400" dirty="0"/>
              <a:t>语句</a:t>
            </a:r>
          </a:p>
        </p:txBody>
      </p:sp>
    </p:spTree>
    <p:extLst>
      <p:ext uri="{BB962C8B-B14F-4D97-AF65-F5344CB8AC3E}">
        <p14:creationId xmlns:p14="http://schemas.microsoft.com/office/powerpoint/2010/main" val="1744106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733684" y="2809342"/>
            <a:ext cx="9523386" cy="619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C00000"/>
                </a:solidFill>
                <a:latin typeface="Microsoft YaHei Light" panose="020B0502040204020203" pitchFamily="34" charset="-122"/>
                <a:ea typeface="Microsoft YaHei Light" panose="020B0502040204020203" pitchFamily="34" charset="-122"/>
              </a:rPr>
              <a:t>DROP PROCEDURE [IF EXISTS] </a:t>
            </a:r>
            <a:r>
              <a:rPr lang="en-US" altLang="zh-CN" sz="2400" dirty="0" err="1">
                <a:solidFill>
                  <a:srgbClr val="C00000"/>
                </a:solidFill>
                <a:latin typeface="Microsoft YaHei Light" panose="020B0502040204020203" pitchFamily="34" charset="-122"/>
                <a:ea typeface="Microsoft YaHei Light" panose="020B0502040204020203" pitchFamily="34" charset="-122"/>
              </a:rPr>
              <a:t>procedure_name</a:t>
            </a:r>
            <a:r>
              <a:rPr lang="en-US" altLang="zh-CN" sz="2400" dirty="0">
                <a:solidFill>
                  <a:srgbClr val="C00000"/>
                </a:solidFill>
                <a:latin typeface="Microsoft YaHei Light" panose="020B0502040204020203" pitchFamily="34" charset="-122"/>
                <a:ea typeface="Microsoft YaHei Light" panose="020B0502040204020203" pitchFamily="34" charset="-122"/>
              </a:rPr>
              <a:t>;</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11.4 </a:t>
            </a:r>
            <a:r>
              <a:rPr lang="zh-CN" altLang="en-US" sz="2800" b="1" dirty="0">
                <a:latin typeface="微软雅黑 Light" panose="020B0502040204020203" pitchFamily="34" charset="-122"/>
                <a:ea typeface="微软雅黑 Light" panose="020B0502040204020203" pitchFamily="34" charset="-122"/>
              </a:rPr>
              <a:t>存储过程</a:t>
            </a:r>
            <a:endParaRPr lang="en-US" altLang="zh-CN" sz="2800" b="1"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4943651F-6949-42B6-B6C4-35E7D2D16978}"/>
              </a:ext>
            </a:extLst>
          </p:cNvPr>
          <p:cNvSpPr/>
          <p:nvPr/>
        </p:nvSpPr>
        <p:spPr>
          <a:xfrm>
            <a:off x="733684" y="1758544"/>
            <a:ext cx="2031325" cy="461665"/>
          </a:xfrm>
          <a:prstGeom prst="rect">
            <a:avLst/>
          </a:prstGeom>
        </p:spPr>
        <p:txBody>
          <a:bodyPr wrap="none">
            <a:spAutoFit/>
          </a:bodyPr>
          <a:lstStyle/>
          <a:p>
            <a:r>
              <a:rPr lang="zh-CN" altLang="en-US" sz="2400" b="1" dirty="0">
                <a:latin typeface="Microsoft YaHei Light" panose="020B0502040204020203" pitchFamily="34" charset="-122"/>
                <a:ea typeface="Microsoft YaHei Light" panose="020B0502040204020203" pitchFamily="34" charset="-122"/>
              </a:rPr>
              <a:t>删除存储过程</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600874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2F6435F9-54D2-4D3F-A4D0-E2C100621DFC}"/>
              </a:ext>
            </a:extLst>
          </p:cNvPr>
          <p:cNvSpPr txBox="1">
            <a:spLocks noChangeArrowheads="1"/>
          </p:cNvSpPr>
          <p:nvPr/>
        </p:nvSpPr>
        <p:spPr>
          <a:xfrm>
            <a:off x="457199" y="1785938"/>
            <a:ext cx="11330609" cy="371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a:t>利用</a:t>
            </a:r>
            <a:r>
              <a:rPr lang="en-US" altLang="zh-CN" sz="2400"/>
              <a:t>MySQL</a:t>
            </a:r>
            <a:r>
              <a:rPr lang="zh-CN" altLang="zh-CN" sz="2400"/>
              <a:t>语言编程，需要先掌握常量、变量、函数、表达式、关键词等语言因素的使用方法，并在此基础上利用创建自定义函数应用这些语言因素去表达或描述算法，实现编写程序进行一系列的操作。</a:t>
            </a:r>
            <a:endParaRPr lang="en-US" altLang="zh-CN" sz="2400"/>
          </a:p>
          <a:p>
            <a:r>
              <a:rPr lang="zh-CN" altLang="zh-CN" sz="2400"/>
              <a:t>在本章学习过程中，需要重点掌握如下知识点：</a:t>
            </a:r>
          </a:p>
          <a:p>
            <a:pPr lvl="1"/>
            <a:r>
              <a:rPr lang="zh-CN" altLang="zh-CN" sz="2200">
                <a:solidFill>
                  <a:srgbClr val="C00000"/>
                </a:solidFill>
              </a:rPr>
              <a:t>变量的分类、定义和使用方法。学会使用会话变量的使用方法。存储函数</a:t>
            </a:r>
            <a:r>
              <a:rPr lang="zh-CN" altLang="en-US" sz="2200">
                <a:solidFill>
                  <a:srgbClr val="C00000"/>
                </a:solidFill>
              </a:rPr>
              <a:t>、</a:t>
            </a:r>
            <a:r>
              <a:rPr lang="zh-CN" altLang="zh-CN" sz="2200">
                <a:solidFill>
                  <a:srgbClr val="C00000"/>
                </a:solidFill>
              </a:rPr>
              <a:t>预处理语句的定义和使用方法。</a:t>
            </a:r>
          </a:p>
          <a:p>
            <a:pPr lvl="1"/>
            <a:r>
              <a:rPr lang="zh-CN" altLang="zh-CN" sz="2200">
                <a:solidFill>
                  <a:srgbClr val="0000FF"/>
                </a:solidFill>
              </a:rPr>
              <a:t>控制流语句的语句格式和使用方法。特别是选择结构和循环结构的各类语句，是</a:t>
            </a:r>
            <a:r>
              <a:rPr lang="en-US" altLang="zh-CN" sz="2200">
                <a:solidFill>
                  <a:srgbClr val="0000FF"/>
                </a:solidFill>
              </a:rPr>
              <a:t>MySQL</a:t>
            </a:r>
            <a:r>
              <a:rPr lang="zh-CN" altLang="zh-CN" sz="2200">
                <a:solidFill>
                  <a:srgbClr val="0000FF"/>
                </a:solidFill>
              </a:rPr>
              <a:t>语句的主要组成部分，是</a:t>
            </a:r>
            <a:r>
              <a:rPr lang="en-US" altLang="zh-CN" sz="2200">
                <a:solidFill>
                  <a:srgbClr val="0000FF"/>
                </a:solidFill>
              </a:rPr>
              <a:t>MySQL</a:t>
            </a:r>
            <a:r>
              <a:rPr lang="zh-CN" altLang="zh-CN" sz="2200">
                <a:solidFill>
                  <a:srgbClr val="0000FF"/>
                </a:solidFill>
              </a:rPr>
              <a:t>实现较为复杂算法的基础。</a:t>
            </a:r>
          </a:p>
          <a:p>
            <a:pPr lvl="1"/>
            <a:r>
              <a:rPr lang="zh-CN" altLang="zh-CN" sz="2200">
                <a:solidFill>
                  <a:srgbClr val="C00000"/>
                </a:solidFill>
              </a:rPr>
              <a:t>选择结构分为</a:t>
            </a:r>
            <a:r>
              <a:rPr lang="en-US" altLang="zh-CN" sz="2200">
                <a:solidFill>
                  <a:srgbClr val="C00000"/>
                </a:solidFill>
              </a:rPr>
              <a:t>if</a:t>
            </a:r>
            <a:r>
              <a:rPr lang="zh-CN" altLang="zh-CN" sz="2200">
                <a:solidFill>
                  <a:srgbClr val="C00000"/>
                </a:solidFill>
              </a:rPr>
              <a:t>语句和</a:t>
            </a:r>
            <a:r>
              <a:rPr lang="en-US" altLang="zh-CN" sz="2200">
                <a:solidFill>
                  <a:srgbClr val="C00000"/>
                </a:solidFill>
              </a:rPr>
              <a:t>case</a:t>
            </a:r>
            <a:r>
              <a:rPr lang="zh-CN" altLang="zh-CN" sz="2200">
                <a:solidFill>
                  <a:srgbClr val="C00000"/>
                </a:solidFill>
              </a:rPr>
              <a:t>语句，适合判断类的算法处理。循环语句包括</a:t>
            </a:r>
            <a:r>
              <a:rPr lang="en-US" altLang="zh-CN" sz="2200">
                <a:solidFill>
                  <a:srgbClr val="C00000"/>
                </a:solidFill>
              </a:rPr>
              <a:t>while</a:t>
            </a:r>
            <a:r>
              <a:rPr lang="zh-CN" altLang="zh-CN" sz="2200">
                <a:solidFill>
                  <a:srgbClr val="C00000"/>
                </a:solidFill>
              </a:rPr>
              <a:t>、</a:t>
            </a:r>
            <a:r>
              <a:rPr lang="en-US" altLang="zh-CN" sz="2200">
                <a:solidFill>
                  <a:srgbClr val="C00000"/>
                </a:solidFill>
              </a:rPr>
              <a:t>repeat</a:t>
            </a:r>
            <a:r>
              <a:rPr lang="zh-CN" altLang="zh-CN" sz="2200">
                <a:solidFill>
                  <a:srgbClr val="C00000"/>
                </a:solidFill>
              </a:rPr>
              <a:t>、</a:t>
            </a:r>
            <a:r>
              <a:rPr lang="en-US" altLang="zh-CN" sz="2200">
                <a:solidFill>
                  <a:srgbClr val="C00000"/>
                </a:solidFill>
              </a:rPr>
              <a:t>loop</a:t>
            </a:r>
            <a:r>
              <a:rPr lang="zh-CN" altLang="zh-CN" sz="2200">
                <a:solidFill>
                  <a:srgbClr val="C00000"/>
                </a:solidFill>
              </a:rPr>
              <a:t>等方式，适合处理重复执行的语句块。</a:t>
            </a:r>
            <a:endParaRPr lang="en-US" altLang="zh-CN" sz="2200" dirty="0">
              <a:solidFill>
                <a:srgbClr val="C00000"/>
              </a:solidFill>
            </a:endParaRPr>
          </a:p>
        </p:txBody>
      </p:sp>
    </p:spTree>
    <p:extLst>
      <p:ext uri="{BB962C8B-B14F-4D97-AF65-F5344CB8AC3E}">
        <p14:creationId xmlns:p14="http://schemas.microsoft.com/office/powerpoint/2010/main" val="45158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40" name="Rectangle 3">
            <a:extLst>
              <a:ext uri="{FF2B5EF4-FFF2-40B4-BE49-F238E27FC236}">
                <a16:creationId xmlns:a16="http://schemas.microsoft.com/office/drawing/2014/main" id="{8231A1E2-3C75-4DB9-8882-BE17C943AD91}"/>
              </a:ext>
            </a:extLst>
          </p:cNvPr>
          <p:cNvSpPr txBox="1">
            <a:spLocks noChangeArrowheads="1"/>
          </p:cNvSpPr>
          <p:nvPr/>
        </p:nvSpPr>
        <p:spPr>
          <a:xfrm>
            <a:off x="993913" y="1260818"/>
            <a:ext cx="9899374" cy="4908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a:solidFill>
                  <a:srgbClr val="FF0000"/>
                </a:solidFill>
                <a:latin typeface="Microsoft YaHei Light" panose="020B0502040204020203" pitchFamily="34" charset="-122"/>
                <a:ea typeface="Microsoft YaHei Light" panose="020B0502040204020203" pitchFamily="34" charset="-122"/>
              </a:rPr>
              <a:t>1. </a:t>
            </a:r>
            <a:r>
              <a:rPr lang="zh-CN" altLang="zh-CN" sz="2400">
                <a:solidFill>
                  <a:srgbClr val="FF0000"/>
                </a:solidFill>
                <a:latin typeface="Microsoft YaHei Light" panose="020B0502040204020203" pitchFamily="34" charset="-122"/>
                <a:ea typeface="Microsoft YaHei Light" panose="020B0502040204020203" pitchFamily="34" charset="-122"/>
              </a:rPr>
              <a:t>自定义变量的应用</a:t>
            </a:r>
          </a:p>
          <a:p>
            <a:pPr>
              <a:buFont typeface="Wingdings" panose="05000000000000000000" pitchFamily="2" charset="2"/>
              <a:buNone/>
            </a:pPr>
            <a:r>
              <a:rPr lang="zh-CN" altLang="zh-CN" sz="2400">
                <a:latin typeface="Microsoft YaHei Light" panose="020B0502040204020203" pitchFamily="34" charset="-122"/>
                <a:ea typeface="Microsoft YaHei Light" panose="020B0502040204020203" pitchFamily="34" charset="-122"/>
              </a:rPr>
              <a:t>（</a:t>
            </a:r>
            <a:r>
              <a:rPr lang="en-US" altLang="zh-CN" sz="2400">
                <a:latin typeface="Microsoft YaHei Light" panose="020B0502040204020203" pitchFamily="34" charset="-122"/>
                <a:ea typeface="Microsoft YaHei Light" panose="020B0502040204020203" pitchFamily="34" charset="-122"/>
              </a:rPr>
              <a:t>2</a:t>
            </a:r>
            <a:r>
              <a:rPr lang="zh-CN" altLang="zh-CN" sz="2400">
                <a:latin typeface="Microsoft YaHei Light" panose="020B0502040204020203" pitchFamily="34" charset="-122"/>
                <a:ea typeface="Microsoft YaHei Light" panose="020B0502040204020203" pitchFamily="34" charset="-122"/>
              </a:rPr>
              <a:t>）用户会话变量的定义与赋值。一般情况下，用户会话变量的定义与赋值会同时进行。定义和初始化一个用户会话变量可以使用</a:t>
            </a:r>
            <a:r>
              <a:rPr lang="en-US" altLang="zh-CN" sz="2400">
                <a:latin typeface="Microsoft YaHei Light" panose="020B0502040204020203" pitchFamily="34" charset="-122"/>
                <a:ea typeface="Microsoft YaHei Light" panose="020B0502040204020203" pitchFamily="34" charset="-122"/>
              </a:rPr>
              <a:t>set</a:t>
            </a:r>
            <a:r>
              <a:rPr lang="zh-CN" altLang="zh-CN" sz="2400">
                <a:latin typeface="Microsoft YaHei Light" panose="020B0502040204020203" pitchFamily="34" charset="-122"/>
                <a:ea typeface="Microsoft YaHei Light" panose="020B0502040204020203" pitchFamily="34" charset="-122"/>
              </a:rPr>
              <a:t>或</a:t>
            </a:r>
            <a:r>
              <a:rPr lang="en-US" altLang="zh-CN" sz="2400">
                <a:latin typeface="Microsoft YaHei Light" panose="020B0502040204020203" pitchFamily="34" charset="-122"/>
                <a:ea typeface="Microsoft YaHei Light" panose="020B0502040204020203" pitchFamily="34" charset="-122"/>
              </a:rPr>
              <a:t>select</a:t>
            </a:r>
            <a:r>
              <a:rPr lang="zh-CN" altLang="zh-CN" sz="2400">
                <a:latin typeface="Microsoft YaHei Light" panose="020B0502040204020203" pitchFamily="34" charset="-122"/>
                <a:ea typeface="Microsoft YaHei Light" panose="020B0502040204020203" pitchFamily="34" charset="-122"/>
              </a:rPr>
              <a:t>语句。</a:t>
            </a:r>
          </a:p>
          <a:p>
            <a:pPr lvl="1"/>
            <a:r>
              <a:rPr lang="zh-CN" altLang="zh-CN">
                <a:latin typeface="Microsoft YaHei Light" panose="020B0502040204020203" pitchFamily="34" charset="-122"/>
                <a:ea typeface="Microsoft YaHei Light" panose="020B0502040204020203" pitchFamily="34" charset="-122"/>
              </a:rPr>
              <a:t>使用</a:t>
            </a:r>
            <a:r>
              <a:rPr lang="en-US" altLang="zh-CN">
                <a:latin typeface="Microsoft YaHei Light" panose="020B0502040204020203" pitchFamily="34" charset="-122"/>
                <a:ea typeface="Microsoft YaHei Light" panose="020B0502040204020203" pitchFamily="34" charset="-122"/>
              </a:rPr>
              <a:t>set</a:t>
            </a:r>
            <a:r>
              <a:rPr lang="zh-CN" altLang="zh-CN">
                <a:latin typeface="Microsoft YaHei Light" panose="020B0502040204020203" pitchFamily="34" charset="-122"/>
                <a:ea typeface="Microsoft YaHei Light" panose="020B0502040204020203" pitchFamily="34" charset="-122"/>
              </a:rPr>
              <a:t>命令定义用户会话变量，并为其赋值，语法格式如下：</a:t>
            </a:r>
          </a:p>
          <a:p>
            <a:pPr lvl="1">
              <a:buFont typeface="Wingdings" panose="05000000000000000000" pitchFamily="2" charset="2"/>
              <a:buNone/>
            </a:pPr>
            <a:r>
              <a:rPr lang="en-US" altLang="zh-CN">
                <a:latin typeface="Microsoft YaHei Light" panose="020B0502040204020203" pitchFamily="34" charset="-122"/>
                <a:ea typeface="Microsoft YaHei Light" panose="020B0502040204020203" pitchFamily="34" charset="-122"/>
              </a:rPr>
              <a:t> set @user_variable1</a:t>
            </a:r>
            <a:r>
              <a:rPr lang="zh-CN" altLang="zh-CN">
                <a:latin typeface="Microsoft YaHei Light" panose="020B0502040204020203" pitchFamily="34" charset="-122"/>
                <a:ea typeface="Microsoft YaHei Light" panose="020B0502040204020203" pitchFamily="34" charset="-122"/>
              </a:rPr>
              <a:t>＝</a:t>
            </a:r>
            <a:r>
              <a:rPr lang="en-US" altLang="zh-CN">
                <a:latin typeface="Microsoft YaHei Light" panose="020B0502040204020203" pitchFamily="34" charset="-122"/>
                <a:ea typeface="Microsoft YaHei Light" panose="020B0502040204020203" pitchFamily="34" charset="-122"/>
              </a:rPr>
              <a:t>expression1 [,@user_variable2= expression2 , …] </a:t>
            </a:r>
            <a:endParaRPr lang="zh-CN" altLang="zh-CN">
              <a:latin typeface="Microsoft YaHei Light" panose="020B0502040204020203" pitchFamily="34" charset="-122"/>
              <a:ea typeface="Microsoft YaHei Light" panose="020B0502040204020203" pitchFamily="34" charset="-122"/>
            </a:endParaRPr>
          </a:p>
          <a:p>
            <a:pPr lvl="1"/>
            <a:r>
              <a:rPr lang="zh-CN" altLang="zh-CN">
                <a:latin typeface="Microsoft YaHei Light" panose="020B0502040204020203" pitchFamily="34" charset="-122"/>
                <a:ea typeface="Microsoft YaHei Light" panose="020B0502040204020203" pitchFamily="34" charset="-122"/>
              </a:rPr>
              <a:t>使用</a:t>
            </a:r>
            <a:r>
              <a:rPr lang="en-US" altLang="zh-CN">
                <a:latin typeface="Microsoft YaHei Light" panose="020B0502040204020203" pitchFamily="34" charset="-122"/>
                <a:ea typeface="Microsoft YaHei Light" panose="020B0502040204020203" pitchFamily="34" charset="-122"/>
              </a:rPr>
              <a:t>select</a:t>
            </a:r>
            <a:r>
              <a:rPr lang="zh-CN" altLang="zh-CN">
                <a:latin typeface="Microsoft YaHei Light" panose="020B0502040204020203" pitchFamily="34" charset="-122"/>
                <a:ea typeface="Microsoft YaHei Light" panose="020B0502040204020203" pitchFamily="34" charset="-122"/>
              </a:rPr>
              <a:t>语句定义用户会话变量，并为其赋值，语法格式有两种。</a:t>
            </a:r>
          </a:p>
          <a:p>
            <a:pPr lvl="1">
              <a:buFont typeface="Wingdings" panose="05000000000000000000" pitchFamily="2" charset="2"/>
              <a:buNone/>
            </a:pPr>
            <a:r>
              <a:rPr lang="en-US" altLang="zh-CN">
                <a:latin typeface="Microsoft YaHei Light" panose="020B0502040204020203" pitchFamily="34" charset="-122"/>
                <a:ea typeface="Microsoft YaHei Light" panose="020B0502040204020203" pitchFamily="34" charset="-122"/>
              </a:rPr>
              <a:t> select @user_variable1:</a:t>
            </a:r>
            <a:r>
              <a:rPr lang="zh-CN" altLang="zh-CN">
                <a:latin typeface="Microsoft YaHei Light" panose="020B0502040204020203" pitchFamily="34" charset="-122"/>
                <a:ea typeface="Microsoft YaHei Light" panose="020B0502040204020203" pitchFamily="34" charset="-122"/>
              </a:rPr>
              <a:t>＝</a:t>
            </a:r>
            <a:r>
              <a:rPr lang="en-US" altLang="zh-CN">
                <a:latin typeface="Microsoft YaHei Light" panose="020B0502040204020203" pitchFamily="34" charset="-122"/>
                <a:ea typeface="Microsoft YaHei Light" panose="020B0502040204020203" pitchFamily="34" charset="-122"/>
              </a:rPr>
              <a:t>expression1 [,user_variable2:= expression2 , </a:t>
            </a:r>
            <a:r>
              <a:rPr lang="en-US" altLang="zh-CN">
                <a:solidFill>
                  <a:srgbClr val="C00000"/>
                </a:solidFill>
                <a:latin typeface="Microsoft YaHei Light" panose="020B0502040204020203" pitchFamily="34" charset="-122"/>
                <a:ea typeface="Microsoft YaHei Light" panose="020B0502040204020203" pitchFamily="34" charset="-122"/>
              </a:rPr>
              <a:t>…]//select expression1 into @user_variable1, expression2 into @user_variable2,…</a:t>
            </a:r>
            <a:endParaRPr lang="zh-CN"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91294BF1-964C-4061-8FB5-58DDB0B4CB49}"/>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253E0-A10A-4A48-8DA3-79F54A6C3E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E60F43-E509-4360-8819-8F7EB144E6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5327295-B1E5-4011-81CA-9F5947BE05F3}"/>
              </a:ext>
            </a:extLst>
          </p:cNvPr>
          <p:cNvSpPr txBox="1">
            <a:spLocks noChangeArrowheads="1"/>
          </p:cNvSpPr>
          <p:nvPr/>
        </p:nvSpPr>
        <p:spPr>
          <a:xfrm>
            <a:off x="762828" y="1275315"/>
            <a:ext cx="11015041" cy="4786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r>
              <a:rPr lang="zh-CN" altLang="zh-CN" sz="2400" dirty="0">
                <a:latin typeface="Microsoft YaHei Light" panose="020B0502040204020203" pitchFamily="34" charset="-122"/>
                <a:ea typeface="Microsoft YaHei Light" panose="020B0502040204020203" pitchFamily="34" charset="-122"/>
              </a:rPr>
              <a:t>说明：</a:t>
            </a:r>
          </a:p>
          <a:p>
            <a:pPr lvl="1"/>
            <a:r>
              <a:rPr lang="zh-CN" altLang="zh-CN" dirty="0">
                <a:latin typeface="Microsoft YaHei Light" panose="020B0502040204020203" pitchFamily="34" charset="-122"/>
                <a:ea typeface="Microsoft YaHei Light" panose="020B0502040204020203" pitchFamily="34" charset="-122"/>
              </a:rPr>
              <a:t>用户会话变量的数据类型是根据赋值运算符“</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”右边表达式的计算结果自动分配的。</a:t>
            </a:r>
          </a:p>
          <a:p>
            <a:pPr lvl="1"/>
            <a:r>
              <a:rPr lang="zh-CN" altLang="zh-CN" dirty="0">
                <a:solidFill>
                  <a:srgbClr val="0000FF"/>
                </a:solidFill>
                <a:latin typeface="Microsoft YaHei Light" panose="020B0502040204020203" pitchFamily="34" charset="-122"/>
                <a:ea typeface="Microsoft YaHei Light" panose="020B0502040204020203" pitchFamily="34" charset="-122"/>
              </a:rPr>
              <a:t>利用使用</a:t>
            </a:r>
            <a:r>
              <a:rPr lang="en-US" altLang="zh-CN" dirty="0">
                <a:solidFill>
                  <a:srgbClr val="0000FF"/>
                </a:solidFill>
                <a:latin typeface="Microsoft YaHei Light" panose="020B0502040204020203" pitchFamily="34" charset="-122"/>
                <a:ea typeface="Microsoft YaHei Light" panose="020B0502040204020203" pitchFamily="34" charset="-122"/>
              </a:rPr>
              <a:t>select</a:t>
            </a:r>
            <a:r>
              <a:rPr lang="zh-CN" altLang="zh-CN" dirty="0">
                <a:solidFill>
                  <a:srgbClr val="0000FF"/>
                </a:solidFill>
                <a:latin typeface="Microsoft YaHei Light" panose="020B0502040204020203" pitchFamily="34" charset="-122"/>
                <a:ea typeface="Microsoft YaHei Light" panose="020B0502040204020203" pitchFamily="34" charset="-122"/>
              </a:rPr>
              <a:t>语句定义用户会话变量时，赋值号采用</a:t>
            </a:r>
            <a:r>
              <a:rPr lang="en-US" altLang="zh-CN" dirty="0">
                <a:solidFill>
                  <a:srgbClr val="0000FF"/>
                </a:solidFill>
                <a:latin typeface="Microsoft YaHei Light" panose="020B0502040204020203" pitchFamily="34" charset="-122"/>
                <a:ea typeface="Microsoft YaHei Light" panose="020B0502040204020203" pitchFamily="34" charset="-122"/>
              </a:rPr>
              <a:t>“:</a:t>
            </a:r>
            <a:r>
              <a:rPr lang="zh-CN" altLang="zh-CN" dirty="0">
                <a:solidFill>
                  <a:srgbClr val="0000FF"/>
                </a:solidFill>
                <a:latin typeface="Microsoft YaHei Light" panose="020B0502040204020203" pitchFamily="34" charset="-122"/>
                <a:ea typeface="Microsoft YaHei Light" panose="020B0502040204020203" pitchFamily="34" charset="-122"/>
              </a:rPr>
              <a:t>＝”形式，能够产生结果集。而利用</a:t>
            </a:r>
            <a:r>
              <a:rPr lang="en-US" altLang="zh-CN" dirty="0">
                <a:solidFill>
                  <a:srgbClr val="0000FF"/>
                </a:solidFill>
                <a:latin typeface="Microsoft YaHei Light" panose="020B0502040204020203" pitchFamily="34" charset="-122"/>
                <a:ea typeface="Microsoft YaHei Light" panose="020B0502040204020203" pitchFamily="34" charset="-122"/>
              </a:rPr>
              <a:t>into</a:t>
            </a:r>
            <a:r>
              <a:rPr lang="zh-CN" altLang="zh-CN" dirty="0">
                <a:solidFill>
                  <a:srgbClr val="0000FF"/>
                </a:solidFill>
                <a:latin typeface="Microsoft YaHei Light" panose="020B0502040204020203" pitchFamily="34" charset="-122"/>
                <a:ea typeface="Microsoft YaHei Light" panose="020B0502040204020203" pitchFamily="34" charset="-122"/>
              </a:rPr>
              <a:t>赋值的方式的</a:t>
            </a:r>
            <a:r>
              <a:rPr lang="en-US" altLang="zh-CN" dirty="0">
                <a:solidFill>
                  <a:srgbClr val="0000FF"/>
                </a:solidFill>
                <a:latin typeface="Microsoft YaHei Light" panose="020B0502040204020203" pitchFamily="34" charset="-122"/>
                <a:ea typeface="Microsoft YaHei Light" panose="020B0502040204020203" pitchFamily="34" charset="-122"/>
              </a:rPr>
              <a:t>select</a:t>
            </a:r>
            <a:r>
              <a:rPr lang="zh-CN" altLang="zh-CN" dirty="0">
                <a:solidFill>
                  <a:srgbClr val="0000FF"/>
                </a:solidFill>
                <a:latin typeface="Microsoft YaHei Light" panose="020B0502040204020203" pitchFamily="34" charset="-122"/>
                <a:ea typeface="Microsoft YaHei Light" panose="020B0502040204020203" pitchFamily="34" charset="-122"/>
              </a:rPr>
              <a:t>语句，仅仅用于会话变量的定义及赋值，但不会产生结果集</a:t>
            </a:r>
          </a:p>
          <a:p>
            <a:pPr lvl="1"/>
            <a:r>
              <a:rPr lang="zh-CN" altLang="zh-CN" dirty="0">
                <a:latin typeface="Microsoft YaHei Light" panose="020B0502040204020203" pitchFamily="34" charset="-122"/>
                <a:ea typeface="Microsoft YaHei Light" panose="020B0502040204020203" pitchFamily="34" charset="-122"/>
              </a:rPr>
              <a:t>赋值号</a:t>
            </a:r>
            <a:r>
              <a:rPr lang="en-US" altLang="zh-CN" dirty="0">
                <a:latin typeface="Microsoft YaHei Light" panose="020B0502040204020203" pitchFamily="34" charset="-122"/>
                <a:ea typeface="Microsoft YaHei Light" panose="020B0502040204020203" pitchFamily="34" charset="-122"/>
              </a:rPr>
              <a:t>“:= ”</a:t>
            </a:r>
            <a:r>
              <a:rPr lang="zh-CN" altLang="zh-CN" dirty="0">
                <a:latin typeface="Microsoft YaHei Light" panose="020B0502040204020203" pitchFamily="34" charset="-122"/>
                <a:ea typeface="Microsoft YaHei Light" panose="020B0502040204020203" pitchFamily="34" charset="-122"/>
              </a:rPr>
              <a:t>与</a:t>
            </a:r>
            <a:r>
              <a:rPr lang="en-US" altLang="zh-CN" dirty="0">
                <a:latin typeface="Microsoft YaHei Light" panose="020B0502040204020203" pitchFamily="34" charset="-122"/>
                <a:ea typeface="Microsoft YaHei Light" panose="020B0502040204020203" pitchFamily="34" charset="-122"/>
              </a:rPr>
              <a:t>“=”</a:t>
            </a:r>
            <a:r>
              <a:rPr lang="zh-CN" altLang="zh-CN" dirty="0">
                <a:latin typeface="Microsoft YaHei Light" panose="020B0502040204020203" pitchFamily="34" charset="-122"/>
                <a:ea typeface="Microsoft YaHei Light" panose="020B0502040204020203" pitchFamily="34" charset="-122"/>
              </a:rPr>
              <a:t>的总结比较：</a:t>
            </a:r>
            <a:endParaRPr lang="en-US" altLang="zh-CN" dirty="0">
              <a:latin typeface="Microsoft YaHei Light" panose="020B0502040204020203" pitchFamily="34" charset="-122"/>
              <a:ea typeface="Microsoft YaHei Light" panose="020B0502040204020203" pitchFamily="34" charset="-122"/>
            </a:endParaRPr>
          </a:p>
          <a:p>
            <a:pPr lvl="2"/>
            <a:r>
              <a:rPr lang="en-US" altLang="zh-CN" sz="2400" dirty="0">
                <a:solidFill>
                  <a:srgbClr val="008000"/>
                </a:solidFill>
                <a:latin typeface="Microsoft YaHei Light" panose="020B0502040204020203" pitchFamily="34" charset="-122"/>
                <a:ea typeface="Microsoft YaHei Light" panose="020B0502040204020203" pitchFamily="34" charset="-122"/>
              </a:rPr>
              <a:t>“:= ”</a:t>
            </a:r>
            <a:r>
              <a:rPr lang="zh-CN" altLang="zh-CN" sz="2400" dirty="0">
                <a:solidFill>
                  <a:srgbClr val="008000"/>
                </a:solidFill>
                <a:latin typeface="Microsoft YaHei Light" panose="020B0502040204020203" pitchFamily="34" charset="-122"/>
                <a:ea typeface="Microsoft YaHei Light" panose="020B0502040204020203" pitchFamily="34" charset="-122"/>
              </a:rPr>
              <a:t>是赋值号，能够实现赋值操作，即将右边的值赋值给左边的变量。</a:t>
            </a:r>
            <a:endParaRPr lang="en-US" altLang="zh-CN" sz="2400" dirty="0">
              <a:solidFill>
                <a:srgbClr val="008000"/>
              </a:solidFill>
              <a:latin typeface="Microsoft YaHei Light" panose="020B0502040204020203" pitchFamily="34" charset="-122"/>
              <a:ea typeface="Microsoft YaHei Light" panose="020B0502040204020203" pitchFamily="34" charset="-122"/>
            </a:endParaRPr>
          </a:p>
          <a:p>
            <a:pPr lvl="2"/>
            <a:r>
              <a:rPr lang="en-US" altLang="zh-CN" sz="2400" dirty="0">
                <a:solidFill>
                  <a:srgbClr val="008000"/>
                </a:solidFill>
                <a:latin typeface="Microsoft YaHei Light" panose="020B0502040204020203" pitchFamily="34" charset="-122"/>
                <a:ea typeface="Microsoft YaHei Light" panose="020B0502040204020203" pitchFamily="34" charset="-122"/>
              </a:rPr>
              <a:t>“=”</a:t>
            </a:r>
            <a:r>
              <a:rPr lang="zh-CN" altLang="zh-CN" sz="2400" dirty="0">
                <a:solidFill>
                  <a:srgbClr val="008000"/>
                </a:solidFill>
                <a:latin typeface="Microsoft YaHei Light" panose="020B0502040204020203" pitchFamily="34" charset="-122"/>
                <a:ea typeface="Microsoft YaHei Light" panose="020B0502040204020203" pitchFamily="34" charset="-122"/>
              </a:rPr>
              <a:t>一般情况下是作为比较操作符使用的。特殊情况下，</a:t>
            </a:r>
            <a:r>
              <a:rPr lang="en-US" altLang="zh-CN" sz="2400" dirty="0">
                <a:solidFill>
                  <a:srgbClr val="008000"/>
                </a:solidFill>
                <a:latin typeface="Microsoft YaHei Light" panose="020B0502040204020203" pitchFamily="34" charset="-122"/>
                <a:ea typeface="Microsoft YaHei Light" panose="020B0502040204020203" pitchFamily="34" charset="-122"/>
              </a:rPr>
              <a:t>“=” </a:t>
            </a:r>
            <a:r>
              <a:rPr lang="zh-CN" altLang="zh-CN" sz="2400" dirty="0">
                <a:solidFill>
                  <a:srgbClr val="008000"/>
                </a:solidFill>
                <a:latin typeface="Microsoft YaHei Light" panose="020B0502040204020203" pitchFamily="34" charset="-122"/>
                <a:ea typeface="Microsoft YaHei Light" panose="020B0502040204020203" pitchFamily="34" charset="-122"/>
              </a:rPr>
              <a:t>则只在</a:t>
            </a:r>
            <a:r>
              <a:rPr lang="en-US" altLang="zh-CN" sz="2400" dirty="0">
                <a:solidFill>
                  <a:srgbClr val="008000"/>
                </a:solidFill>
                <a:latin typeface="Microsoft YaHei Light" panose="020B0502040204020203" pitchFamily="34" charset="-122"/>
                <a:ea typeface="Microsoft YaHei Light" panose="020B0502040204020203" pitchFamily="34" charset="-122"/>
              </a:rPr>
              <a:t>set</a:t>
            </a:r>
            <a:r>
              <a:rPr lang="zh-CN" altLang="zh-CN" sz="2400" dirty="0">
                <a:solidFill>
                  <a:srgbClr val="008000"/>
                </a:solidFill>
                <a:latin typeface="Microsoft YaHei Light" panose="020B0502040204020203" pitchFamily="34" charset="-122"/>
                <a:ea typeface="Microsoft YaHei Light" panose="020B0502040204020203" pitchFamily="34" charset="-122"/>
              </a:rPr>
              <a:t>语句里面作为赋值号使用，包括</a:t>
            </a:r>
            <a:r>
              <a:rPr lang="en-US" altLang="zh-CN" sz="2400" dirty="0">
                <a:solidFill>
                  <a:srgbClr val="008000"/>
                </a:solidFill>
                <a:latin typeface="Microsoft YaHei Light" panose="020B0502040204020203" pitchFamily="34" charset="-122"/>
                <a:ea typeface="Microsoft YaHei Light" panose="020B0502040204020203" pitchFamily="34" charset="-122"/>
              </a:rPr>
              <a:t>update</a:t>
            </a:r>
            <a:r>
              <a:rPr lang="zh-CN" altLang="zh-CN" sz="2400" dirty="0">
                <a:solidFill>
                  <a:srgbClr val="008000"/>
                </a:solidFill>
                <a:latin typeface="Microsoft YaHei Light" panose="020B0502040204020203" pitchFamily="34" charset="-122"/>
                <a:ea typeface="Microsoft YaHei Light" panose="020B0502040204020203" pitchFamily="34" charset="-122"/>
              </a:rPr>
              <a:t>语句里面的</a:t>
            </a:r>
            <a:r>
              <a:rPr lang="en-US" altLang="zh-CN" sz="2400" dirty="0">
                <a:solidFill>
                  <a:srgbClr val="008000"/>
                </a:solidFill>
                <a:latin typeface="Microsoft YaHei Light" panose="020B0502040204020203" pitchFamily="34" charset="-122"/>
                <a:ea typeface="Microsoft YaHei Light" panose="020B0502040204020203" pitchFamily="34" charset="-122"/>
              </a:rPr>
              <a:t>set</a:t>
            </a:r>
            <a:r>
              <a:rPr lang="zh-CN" altLang="zh-CN" sz="2400" dirty="0">
                <a:solidFill>
                  <a:srgbClr val="008000"/>
                </a:solidFill>
                <a:latin typeface="Microsoft YaHei Light" panose="020B0502040204020203" pitchFamily="34" charset="-122"/>
                <a:ea typeface="Microsoft YaHei Light" panose="020B0502040204020203" pitchFamily="34" charset="-122"/>
              </a:rPr>
              <a:t>子句。</a:t>
            </a:r>
          </a:p>
        </p:txBody>
      </p:sp>
      <p:sp>
        <p:nvSpPr>
          <p:cNvPr id="6" name="文本框 5">
            <a:extLst>
              <a:ext uri="{FF2B5EF4-FFF2-40B4-BE49-F238E27FC236}">
                <a16:creationId xmlns:a16="http://schemas.microsoft.com/office/drawing/2014/main" id="{1447BC9A-C887-4408-8E3B-5C52C754925D}"/>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06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0719A49B-E69F-4F4B-B21C-3D3EC59024A6}"/>
              </a:ext>
            </a:extLst>
          </p:cNvPr>
          <p:cNvSpPr txBox="1">
            <a:spLocks noChangeArrowheads="1"/>
          </p:cNvSpPr>
          <p:nvPr/>
        </p:nvSpPr>
        <p:spPr>
          <a:xfrm>
            <a:off x="812524" y="1225620"/>
            <a:ext cx="9683198" cy="382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solidFill>
                  <a:srgbClr val="FF0000"/>
                </a:solidFill>
                <a:latin typeface="Microsoft YaHei Light" panose="020B0502040204020203" pitchFamily="34" charset="-122"/>
                <a:ea typeface="Microsoft YaHei Light" panose="020B0502040204020203" pitchFamily="34" charset="-122"/>
              </a:rPr>
              <a:t>1. </a:t>
            </a:r>
            <a:r>
              <a:rPr lang="zh-CN" altLang="zh-CN" sz="2400" dirty="0">
                <a:solidFill>
                  <a:srgbClr val="FF0000"/>
                </a:solidFill>
                <a:latin typeface="Microsoft YaHei Light" panose="020B0502040204020203" pitchFamily="34" charset="-122"/>
                <a:ea typeface="Microsoft YaHei Light" panose="020B0502040204020203" pitchFamily="34" charset="-122"/>
              </a:rPr>
              <a:t>自定义变量的应用</a:t>
            </a: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a:t>
            </a:r>
            <a:r>
              <a:rPr lang="zh-CN" altLang="zh-CN" sz="2400" dirty="0">
                <a:latin typeface="Microsoft YaHei Light" panose="020B0502040204020203" pitchFamily="34" charset="-122"/>
                <a:ea typeface="Microsoft YaHei Light" panose="020B0502040204020203" pitchFamily="34" charset="-122"/>
              </a:rPr>
              <a:t>】 使用查询结果给变量赋值。</a:t>
            </a: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use teaching;</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set @</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=(select </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 from student</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0000FF"/>
                </a:solidFill>
                <a:latin typeface="Microsoft YaHei Light" panose="020B0502040204020203" pitchFamily="34" charset="-122"/>
                <a:ea typeface="Microsoft YaHei Light" panose="020B0502040204020203" pitchFamily="34" charset="-122"/>
              </a:rPr>
              <a:t>        -&gt; where </a:t>
            </a:r>
            <a:r>
              <a:rPr lang="en-US" altLang="zh-CN" dirty="0" err="1">
                <a:solidFill>
                  <a:srgbClr val="0000FF"/>
                </a:solidFill>
                <a:latin typeface="Microsoft YaHei Light" panose="020B0502040204020203" pitchFamily="34" charset="-122"/>
                <a:ea typeface="Microsoft YaHei Light" panose="020B0502040204020203" pitchFamily="34" charset="-122"/>
              </a:rPr>
              <a:t>studentno</a:t>
            </a:r>
            <a:r>
              <a:rPr lang="en-US" altLang="zh-CN" dirty="0">
                <a:solidFill>
                  <a:srgbClr val="0000FF"/>
                </a:solidFill>
                <a:latin typeface="Microsoft YaHei Light" panose="020B0502040204020203" pitchFamily="34" charset="-122"/>
                <a:ea typeface="Microsoft YaHei Light" panose="020B0502040204020203" pitchFamily="34" charset="-122"/>
              </a:rPr>
              <a:t>=‘19126113307’);</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select </a:t>
            </a:r>
            <a:r>
              <a:rPr lang="en-US" altLang="zh-CN" dirty="0" err="1">
                <a:solidFill>
                  <a:srgbClr val="0000FF"/>
                </a:solidFill>
                <a:latin typeface="Microsoft YaHei Light" panose="020B0502040204020203" pitchFamily="34" charset="-122"/>
                <a:ea typeface="Microsoft YaHei Light" panose="020B0502040204020203" pitchFamily="34" charset="-122"/>
              </a:rPr>
              <a:t>studentno</a:t>
            </a:r>
            <a:r>
              <a:rPr lang="en-US" altLang="zh-CN" dirty="0">
                <a:solidFill>
                  <a:srgbClr val="0000FF"/>
                </a:solidFill>
                <a:latin typeface="Microsoft YaHei Light" panose="020B0502040204020203" pitchFamily="34" charset="-122"/>
                <a:ea typeface="Microsoft YaHei Light" panose="020B0502040204020203" pitchFamily="34" charset="-122"/>
              </a:rPr>
              <a:t>, </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 birthdate</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a:solidFill>
                  <a:srgbClr val="0000FF"/>
                </a:solidFill>
                <a:latin typeface="Microsoft YaHei Light" panose="020B0502040204020203" pitchFamily="34" charset="-122"/>
                <a:ea typeface="Microsoft YaHei Light" panose="020B0502040204020203" pitchFamily="34" charset="-122"/>
              </a:rPr>
              <a:t>        -&gt; from student where </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a:t>
            </a:r>
            <a:endParaRPr lang="zh-CN" altLang="zh-CN" dirty="0">
              <a:solidFill>
                <a:srgbClr val="0000FF"/>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zh-CN"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2</a:t>
            </a:r>
            <a:r>
              <a:rPr lang="zh-CN" altLang="zh-CN" sz="2400" dirty="0">
                <a:latin typeface="Microsoft YaHei Light" panose="020B0502040204020203" pitchFamily="34" charset="-122"/>
                <a:ea typeface="Microsoft YaHei Light" panose="020B0502040204020203" pitchFamily="34" charset="-122"/>
              </a:rPr>
              <a:t>】利用</a:t>
            </a:r>
            <a:r>
              <a:rPr lang="en-US" altLang="zh-CN" sz="2400" dirty="0">
                <a:latin typeface="Microsoft YaHei Light" panose="020B0502040204020203" pitchFamily="34" charset="-122"/>
                <a:ea typeface="Microsoft YaHei Light" panose="020B0502040204020203" pitchFamily="34" charset="-122"/>
              </a:rPr>
              <a:t>select</a:t>
            </a:r>
            <a:r>
              <a:rPr lang="zh-CN" altLang="zh-CN" sz="2400" dirty="0">
                <a:latin typeface="Microsoft YaHei Light" panose="020B0502040204020203" pitchFamily="34" charset="-122"/>
                <a:ea typeface="Microsoft YaHei Light" panose="020B0502040204020203" pitchFamily="34" charset="-122"/>
              </a:rPr>
              <a:t>语句将表中数据赋值给变量。</a:t>
            </a:r>
            <a:r>
              <a:rPr lang="en-US" altLang="zh-CN" sz="2400" dirty="0">
                <a:latin typeface="Microsoft YaHei Light" panose="020B0502040204020203" pitchFamily="34" charset="-122"/>
                <a:ea typeface="Microsoft YaHei Light" panose="020B0502040204020203" pitchFamily="34" charset="-122"/>
              </a:rPr>
              <a:t> </a:t>
            </a:r>
            <a:endParaRPr lang="zh-CN" altLang="zh-CN" sz="2400" dirty="0">
              <a:latin typeface="Microsoft YaHei Light" panose="020B0502040204020203" pitchFamily="34" charset="-122"/>
              <a:ea typeface="Microsoft YaHei Light" panose="020B0502040204020203" pitchFamily="34" charset="-122"/>
            </a:endParaRPr>
          </a:p>
          <a:p>
            <a:pPr lvl="1">
              <a:buFont typeface="Wingdings" panose="05000000000000000000" pitchFamily="2" charset="2"/>
              <a:buNone/>
            </a:pPr>
            <a:r>
              <a:rPr lang="en-US" altLang="zh-CN" dirty="0" err="1">
                <a:solidFill>
                  <a:srgbClr val="0000FF"/>
                </a:solidFill>
                <a:latin typeface="Microsoft YaHei Light" panose="020B0502040204020203" pitchFamily="34" charset="-122"/>
                <a:ea typeface="Microsoft YaHei Light" panose="020B0502040204020203" pitchFamily="34" charset="-122"/>
              </a:rPr>
              <a:t>mysql</a:t>
            </a:r>
            <a:r>
              <a:rPr lang="en-US" altLang="zh-CN" dirty="0">
                <a:solidFill>
                  <a:srgbClr val="0000FF"/>
                </a:solidFill>
                <a:latin typeface="Microsoft YaHei Light" panose="020B0502040204020203" pitchFamily="34" charset="-122"/>
                <a:ea typeface="Microsoft YaHei Light" panose="020B0502040204020203" pitchFamily="34" charset="-122"/>
              </a:rPr>
              <a:t>&gt; select @</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a:t>
            </a:r>
            <a:r>
              <a:rPr lang="en-US" altLang="zh-CN" dirty="0" err="1">
                <a:solidFill>
                  <a:srgbClr val="0000FF"/>
                </a:solidFill>
                <a:latin typeface="Microsoft YaHei Light" panose="020B0502040204020203" pitchFamily="34" charset="-122"/>
                <a:ea typeface="Microsoft YaHei Light" panose="020B0502040204020203" pitchFamily="34" charset="-122"/>
              </a:rPr>
              <a:t>sname</a:t>
            </a:r>
            <a:r>
              <a:rPr lang="en-US" altLang="zh-CN" dirty="0">
                <a:solidFill>
                  <a:srgbClr val="0000FF"/>
                </a:solidFill>
                <a:latin typeface="Microsoft YaHei Light" panose="020B0502040204020203" pitchFamily="34" charset="-122"/>
                <a:ea typeface="Microsoft YaHei Light" panose="020B0502040204020203" pitchFamily="34" charset="-122"/>
              </a:rPr>
              <a:t> from student limit 0,1;</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BE4AC9F1-234B-4367-9E0B-3D438155C41B}"/>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11.1 </a:t>
            </a:r>
            <a:r>
              <a:rPr lang="en-US" altLang="zh-CN" sz="2800" b="1" dirty="0" err="1">
                <a:latin typeface="微软雅黑 Light" panose="020B0502040204020203" pitchFamily="34" charset="-122"/>
                <a:ea typeface="微软雅黑 Light" panose="020B0502040204020203" pitchFamily="34" charset="-122"/>
              </a:rPr>
              <a:t>Mysql</a:t>
            </a:r>
            <a:r>
              <a:rPr lang="zh-CN" altLang="en-US" sz="2800" b="1" dirty="0">
                <a:latin typeface="微软雅黑 Light" panose="020B0502040204020203" pitchFamily="34" charset="-122"/>
                <a:ea typeface="微软雅黑 Light" panose="020B0502040204020203" pitchFamily="34" charset="-122"/>
              </a:rPr>
              <a:t>编程基础知识</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51582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7265</TotalTime>
  <Words>7912</Words>
  <Application>Microsoft Office PowerPoint</Application>
  <PresentationFormat>宽屏</PresentationFormat>
  <Paragraphs>666</Paragraphs>
  <Slides>64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 Unicode MS</vt:lpstr>
      <vt:lpstr>Inter</vt:lpstr>
      <vt:lpstr>Menlo</vt:lpstr>
      <vt:lpstr>Microsoft YaHei Light</vt:lpstr>
      <vt:lpstr>等线</vt:lpstr>
      <vt:lpstr>等线 Light</vt:lpstr>
      <vt:lpstr>华文楷体</vt:lpstr>
      <vt:lpstr>宋体</vt:lpstr>
      <vt:lpstr>微软雅黑</vt:lpstr>
      <vt:lpstr>微软雅黑 Light</vt:lpstr>
      <vt:lpstr>Arial</vt:lpstr>
      <vt:lpstr>Wingdings</vt:lpstr>
      <vt:lpstr>Office 主题​​</vt:lpstr>
      <vt:lpstr>第十一章 Mysql编程基础</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428</cp:revision>
  <dcterms:created xsi:type="dcterms:W3CDTF">2023-03-03T05:31:41Z</dcterms:created>
  <dcterms:modified xsi:type="dcterms:W3CDTF">2024-12-11T06:46:14Z</dcterms:modified>
</cp:coreProperties>
</file>